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12F_AEFF3942.xml" ContentType="application/vnd.ms-powerpoint.comment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303" r:id="rId5"/>
    <p:sldId id="285" r:id="rId6"/>
    <p:sldId id="286" r:id="rId7"/>
    <p:sldId id="290" r:id="rId8"/>
    <p:sldId id="375" r:id="rId9"/>
    <p:sldId id="376" r:id="rId10"/>
    <p:sldId id="377" r:id="rId11"/>
    <p:sldId id="289" r:id="rId12"/>
    <p:sldId id="287" r:id="rId13"/>
    <p:sldId id="288" r:id="rId14"/>
    <p:sldId id="295" r:id="rId15"/>
    <p:sldId id="300" r:id="rId16"/>
    <p:sldId id="378" r:id="rId17"/>
    <p:sldId id="379" r:id="rId18"/>
    <p:sldId id="380" r:id="rId19"/>
    <p:sldId id="296" r:id="rId20"/>
    <p:sldId id="369" r:id="rId21"/>
    <p:sldId id="381" r:id="rId22"/>
    <p:sldId id="382" r:id="rId23"/>
    <p:sldId id="297" r:id="rId24"/>
    <p:sldId id="383" r:id="rId25"/>
    <p:sldId id="384" r:id="rId26"/>
    <p:sldId id="372" r:id="rId27"/>
    <p:sldId id="373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1C"/>
    <a:srgbClr val="BA7320"/>
    <a:srgbClr val="608F33"/>
    <a:srgbClr val="435058"/>
    <a:srgbClr val="4B5861"/>
    <a:srgbClr val="608E33"/>
    <a:srgbClr val="5C9033"/>
    <a:srgbClr val="333333"/>
    <a:srgbClr val="2C7BB6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1043CC-42E6-4F6D-8053-2C5CF30B6987}" v="7" dt="2026-01-15T20:03:26.043"/>
    <p1510:client id="{60D51456-3F3C-DB1A-D5B5-58DD9CAE893B}" v="1" dt="2026-01-16T19:15:40.6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C2B3A12C-A7EE-4547-9739-6127884E2633}"/>
    <pc:docChg chg="modMainMaster">
      <pc:chgData name="Andrew D. Shroads, QEP" userId="1a0295e2-0dd9-4964-a391-491a1a3653ac" providerId="ADAL" clId="{C2B3A12C-A7EE-4547-9739-6127884E2633}" dt="2026-01-15T20:03:26.043" v="6"/>
      <pc:docMkLst>
        <pc:docMk/>
      </pc:docMkLst>
      <pc:sldMasterChg chg="modSldLayout">
        <pc:chgData name="Andrew D. Shroads, QEP" userId="1a0295e2-0dd9-4964-a391-491a1a3653ac" providerId="ADAL" clId="{C2B3A12C-A7EE-4547-9739-6127884E2633}" dt="2026-01-15T20:03:26.043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1-15T20:03:21.663" v="0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1-15T20:03:21.663" v="0"/>
            <ac:picMkLst>
              <pc:docMk/>
              <pc:sldMasterMk cId="3581415529" sldId="2147483648"/>
              <pc:sldLayoutMk cId="2332032041" sldId="2147483649"/>
              <ac:picMk id="7" creationId="{29907E14-23BE-4AA1-2344-CCEE516EACB8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22.381" v="1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1-15T20:03:22.381" v="1"/>
            <ac:picMkLst>
              <pc:docMk/>
              <pc:sldMasterMk cId="3581415529" sldId="2147483648"/>
              <pc:sldLayoutMk cId="3589693945" sldId="2147483650"/>
              <ac:picMk id="7" creationId="{EEE1BB27-ED96-38ED-2888-F6E7357370A6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25.109" v="5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1-15T20:03:25.109" v="5"/>
            <ac:picMkLst>
              <pc:docMk/>
              <pc:sldMasterMk cId="3581415529" sldId="2147483648"/>
              <pc:sldLayoutMk cId="2163079833" sldId="2147483651"/>
              <ac:picMk id="4" creationId="{B8944F76-5DCB-7628-1E2F-C18216177628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23.072" v="2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1-15T20:03:23.072" v="2"/>
            <ac:picMkLst>
              <pc:docMk/>
              <pc:sldMasterMk cId="3581415529" sldId="2147483648"/>
              <pc:sldLayoutMk cId="2760791716" sldId="2147483652"/>
              <ac:picMk id="5" creationId="{91B98A88-D737-9640-D3E3-8D8280652E8B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26.043" v="6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1-15T20:03:26.043" v="6"/>
            <ac:picMkLst>
              <pc:docMk/>
              <pc:sldMasterMk cId="3581415529" sldId="2147483648"/>
              <pc:sldLayoutMk cId="4210803521" sldId="2147483654"/>
              <ac:picMk id="6" creationId="{AB0ADC50-3DFA-DCEA-8A5D-78BDEE0699BC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24.536" v="4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1-15T20:03:24.536" v="4"/>
            <ac:picMkLst>
              <pc:docMk/>
              <pc:sldMasterMk cId="3581415529" sldId="2147483648"/>
              <pc:sldLayoutMk cId="355615007" sldId="2147483656"/>
              <ac:picMk id="4" creationId="{FFC9E940-04C5-8BD4-3DE8-904A44756587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1-15T20:03:23.837" v="3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1-15T20:03:23.837" v="3"/>
            <ac:picMkLst>
              <pc:docMk/>
              <pc:sldMasterMk cId="3581415529" sldId="2147483648"/>
              <pc:sldLayoutMk cId="1274331460" sldId="2147483657"/>
              <ac:picMk id="5" creationId="{821CF91A-D72F-E217-9D6F-B257E552AF99}"/>
            </ac:picMkLst>
          </pc:picChg>
        </pc:sldLayoutChg>
      </pc:sldMasterChg>
    </pc:docChg>
  </pc:docChgLst>
</pc:chgInfo>
</file>

<file path=ppt/comments/modernComment_12F_AEFF394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1A6A12D-F6C2-40FA-8226-E2170DE68CD5}" authorId="{D748862B-4F0B-6395-9791-FBC9471D6228}" created="2026-01-16T19:15:40.611">
    <pc:sldMkLst xmlns:pc="http://schemas.microsoft.com/office/powerpoint/2013/main/command">
      <pc:docMk/>
      <pc:sldMk cId="2935961922" sldId="303"/>
    </pc:sldMkLst>
    <p188:txBody>
      <a:bodyPr/>
      <a:lstStyle/>
      <a:p>
        <a:r>
          <a:rPr lang="en-US"/>
          <a:t>May have missed it but didn't see a lot of info specific to Parametric Monitoring on EPA slide deck.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1/16/2026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1/16/2026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A40BA4D-19AC-43FC-B72A-171FF11C77A6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29907E14-23BE-4AA1-2344-CCEE516EACB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4E4A7F-F153-4E06-B955-28D4E9430284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EEE1BB27-ED96-38ED-2888-F6E7357370A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1B98A88-D737-9640-D3E3-8D8280652E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F48D91-4054-4B77-AE15-CA635E0D10BE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821CF91A-D72F-E217-9D6F-B257E552AF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555608-0A5A-49C2-8EE0-4018DAEB1768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FFC9E940-04C5-8BD4-3DE8-904A447565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A7157A6-85CE-49AD-A3F0-47C2F6D3F9B9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B8944F76-5DCB-7628-1E2F-C1821617762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C90697-CAA3-4FCE-BBD6-33DF7EDA3743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AB0ADC50-3DFA-DCEA-8A5D-78BDEE069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1814154-D8EF-4D3D-B600-F86AEF0F7CA4}" type="datetime1">
              <a:rPr lang="en-US" smtClean="0"/>
              <a:t>1/16/2026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microsoft.com/office/2018/10/relationships/comments" Target="../comments/modernComment_12F_AEFF39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hyperlink" Target="http://www.scainc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DD8271-31D4-EAFC-E979-B6487E3EF7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1">
              <a:alpha val="75000"/>
            </a:scheme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alpha val="75000"/>
            </a:schemeClr>
          </a:solidFill>
        </p:spPr>
        <p:txBody>
          <a:bodyPr anchor="ctr" anchorCtr="0"/>
          <a:lstStyle/>
          <a:p>
            <a:r>
              <a:rPr lang="en-US" dirty="0"/>
              <a:t>Chapter 6: Parametric Monitoring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B3231F-AB26-C26E-6C04-191D6CCB0375}"/>
              </a:ext>
            </a:extLst>
          </p:cNvPr>
          <p:cNvSpPr txBox="1"/>
          <p:nvPr/>
        </p:nvSpPr>
        <p:spPr>
          <a:xfrm>
            <a:off x="9332976" y="6133821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4" name="Picture 3" descr="Logo, company name&#10;&#10;AI-generated content may be incorrect.">
            <a:extLst>
              <a:ext uri="{FF2B5EF4-FFF2-40B4-BE49-F238E27FC236}">
                <a16:creationId xmlns:a16="http://schemas.microsoft.com/office/drawing/2014/main" id="{CC73A56F-BBFC-CA81-4A2C-7449DA1C43F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961922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Temperature</a:t>
            </a:r>
          </a:p>
          <a:p>
            <a:r>
              <a:rPr lang="en-US" dirty="0"/>
              <a:t>Thermometers measures temperature (heat)</a:t>
            </a:r>
          </a:p>
          <a:p>
            <a:pPr lvl="1"/>
            <a:r>
              <a:rPr lang="en-US" dirty="0"/>
              <a:t>Dial thermometer</a:t>
            </a:r>
          </a:p>
          <a:p>
            <a:pPr lvl="1"/>
            <a:r>
              <a:rPr lang="en-US" dirty="0"/>
              <a:t>Thermocouple</a:t>
            </a:r>
          </a:p>
          <a:p>
            <a:pPr lvl="1"/>
            <a:r>
              <a:rPr lang="en-US" dirty="0"/>
              <a:t>Infrared (measures surface temperature)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B711FF-B9FF-BEBC-F96A-C43B2BF52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470" y="4343400"/>
            <a:ext cx="4454012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C03EE2-A19A-C68B-FC55-2119F27F1E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4343400"/>
            <a:ext cx="2057400" cy="1828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6B9BF0-41A4-F198-DA9E-A9F7009CF5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6312" y="2514600"/>
            <a:ext cx="115824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201426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Oxygen Content</a:t>
            </a:r>
          </a:p>
          <a:p>
            <a:r>
              <a:rPr lang="en-US" dirty="0"/>
              <a:t>Chemical Analysis: Liquid volume change due to chemical reaction</a:t>
            </a:r>
          </a:p>
          <a:p>
            <a:pPr lvl="1"/>
            <a:r>
              <a:rPr lang="en-US" dirty="0" err="1"/>
              <a:t>Orsat</a:t>
            </a:r>
            <a:r>
              <a:rPr lang="en-US" dirty="0"/>
              <a:t> or </a:t>
            </a:r>
            <a:r>
              <a:rPr lang="en-US" dirty="0" err="1"/>
              <a:t>Fyrite</a:t>
            </a:r>
            <a:r>
              <a:rPr lang="en-US" baseline="30000" dirty="0"/>
              <a:t>®</a:t>
            </a:r>
            <a:r>
              <a:rPr lang="en-US" dirty="0"/>
              <a:t> analyzer</a:t>
            </a:r>
          </a:p>
          <a:p>
            <a:r>
              <a:rPr lang="en-US" dirty="0"/>
              <a:t>Electromagnetic Analysis: Oxygen interferes with or generates electric current</a:t>
            </a:r>
          </a:p>
          <a:p>
            <a:pPr lvl="1"/>
            <a:r>
              <a:rPr lang="en-US" dirty="0"/>
              <a:t>Electrochemical, paramagnetic, or mass spectrometer</a:t>
            </a:r>
          </a:p>
          <a:p>
            <a:r>
              <a:rPr lang="en-US" dirty="0"/>
              <a:t>Ultrasonic: Speed of sound is proportional to oxygen content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17732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0C9FB8-B29F-2230-08BD-C05087024B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1120" y="1600200"/>
            <a:ext cx="9509760" cy="4572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352" y="1005840"/>
            <a:ext cx="10360152" cy="5166360"/>
          </a:xfrm>
        </p:spPr>
        <p:txBody>
          <a:bodyPr>
            <a:normAutofit/>
          </a:bodyPr>
          <a:lstStyle/>
          <a:p>
            <a:pPr marL="0" indent="0">
              <a:buNone/>
              <a:tabLst>
                <a:tab pos="5087938" algn="ctr"/>
              </a:tabLst>
            </a:pPr>
            <a:r>
              <a:rPr lang="en-US" b="1" dirty="0"/>
              <a:t>	Oxygen Content Analyzers</a:t>
            </a:r>
          </a:p>
          <a:p>
            <a:pPr marL="0" indent="0">
              <a:buNone/>
              <a:tabLst>
                <a:tab pos="1995488" algn="ctr"/>
                <a:tab pos="6683375" algn="ctr"/>
              </a:tabLst>
            </a:pPr>
            <a:r>
              <a:rPr lang="en-US" b="1" dirty="0">
                <a:solidFill>
                  <a:schemeClr val="bg1"/>
                </a:solidFill>
              </a:rPr>
              <a:t>	</a:t>
            </a:r>
            <a:r>
              <a:rPr lang="en-US" b="1" dirty="0" err="1">
                <a:solidFill>
                  <a:schemeClr val="bg1"/>
                </a:solidFill>
              </a:rPr>
              <a:t>Orsat</a:t>
            </a:r>
            <a:r>
              <a:rPr lang="en-US" b="1" dirty="0"/>
              <a:t>	</a:t>
            </a:r>
            <a:r>
              <a:rPr lang="en-US" b="1" dirty="0" err="1"/>
              <a:t>Fyrite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62339003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B6A060-372A-82F5-C078-44B431E7C4E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440" y="1600200"/>
            <a:ext cx="9723120" cy="4572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Oxygen Content – Electrical Analysis Devices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17005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Gas Flow Meter</a:t>
            </a:r>
          </a:p>
          <a:p>
            <a:r>
              <a:rPr lang="en-US" dirty="0"/>
              <a:t>Flowrate through duct</a:t>
            </a:r>
          </a:p>
          <a:p>
            <a:pPr marL="0" indent="0">
              <a:buNone/>
            </a:pPr>
            <a:r>
              <a:rPr lang="en-US" b="1" dirty="0"/>
              <a:t>Gas Heat Value / Energy Meter</a:t>
            </a:r>
          </a:p>
          <a:p>
            <a:r>
              <a:rPr lang="en-US" dirty="0"/>
              <a:t>Measures the heating value (British Thermal Units / Calories) of gaseous streams</a:t>
            </a:r>
          </a:p>
          <a:p>
            <a:r>
              <a:rPr lang="en-US" dirty="0"/>
              <a:t>Ensures gas stream meets minimum heat (Btu) value for combustion of VOC in exhaust gases</a:t>
            </a:r>
          </a:p>
          <a:p>
            <a:pPr lvl="1"/>
            <a:r>
              <a:rPr lang="en-US" dirty="0"/>
              <a:t>Triggers addition of supplemental fuel to gas stream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970515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4474464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Ionization</a:t>
            </a:r>
          </a:p>
          <a:p>
            <a:r>
              <a:rPr lang="en-US" dirty="0"/>
              <a:t>ESP/Ionizing Scrubber</a:t>
            </a:r>
          </a:p>
          <a:p>
            <a:r>
              <a:rPr lang="en-US" dirty="0"/>
              <a:t>Primary voltage (V) and current (Amps)</a:t>
            </a:r>
          </a:p>
          <a:p>
            <a:r>
              <a:rPr lang="en-US" dirty="0"/>
              <a:t>Secondary voltage (V) and current (milliamps) or power (watts)</a:t>
            </a:r>
          </a:p>
          <a:p>
            <a:r>
              <a:rPr lang="en-US" dirty="0"/>
              <a:t>Spark Rate (ESP only)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76F00B9-C57A-9B62-4720-1B56013B68E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764" y="1500907"/>
            <a:ext cx="5544788" cy="385618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80203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Wet Scrubber: pH</a:t>
            </a:r>
          </a:p>
          <a:p>
            <a:r>
              <a:rPr lang="en-US" dirty="0"/>
              <a:t>Electric analyzers: measures pH as electrochemical change</a:t>
            </a:r>
          </a:p>
          <a:p>
            <a:r>
              <a:rPr lang="en-US" dirty="0"/>
              <a:t>Chemical indicator: pH level due to chemical reaction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4F39074-A0EE-5451-9D5C-F2E040EB747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971800"/>
            <a:ext cx="103632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264854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0B1DD-DDFE-E934-4850-A6C3487BA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8CAA7-FB88-F0A7-10C0-719684E53B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pH Scale and Impacts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F4704-C3BD-87C7-4109-ADF3C2F1E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34D7EB-FE5E-F905-5FFC-CDBE61742E9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9480" y="1600200"/>
            <a:ext cx="5273040" cy="457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287DD4-EBCD-134C-8993-D4AB016B1162}"/>
              </a:ext>
            </a:extLst>
          </p:cNvPr>
          <p:cNvSpPr txBox="1"/>
          <p:nvPr/>
        </p:nvSpPr>
        <p:spPr>
          <a:xfrm>
            <a:off x="3328416" y="2282952"/>
            <a:ext cx="753411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2400" dirty="0"/>
              <a:t>Basic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3E20AD-7022-9DBB-680B-5F0F336231B0}"/>
              </a:ext>
            </a:extLst>
          </p:cNvPr>
          <p:cNvSpPr txBox="1"/>
          <p:nvPr/>
        </p:nvSpPr>
        <p:spPr>
          <a:xfrm>
            <a:off x="3293950" y="4888468"/>
            <a:ext cx="822341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2400" dirty="0"/>
              <a:t>Acidic</a:t>
            </a:r>
          </a:p>
        </p:txBody>
      </p:sp>
    </p:spTree>
    <p:extLst>
      <p:ext uri="{BB962C8B-B14F-4D97-AF65-F5344CB8AC3E}">
        <p14:creationId xmlns:p14="http://schemas.microsoft.com/office/powerpoint/2010/main" val="4012008488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Wet Scrubber: Flow Rate</a:t>
            </a:r>
          </a:p>
          <a:p>
            <a:r>
              <a:rPr lang="en-US" dirty="0"/>
              <a:t>Liquid flow rate into and out of scrubber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4974DFA-4372-A63E-1D34-C8CAE87D013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5732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Other Monitoring Equipment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Other Monitoring Equipment</a:t>
            </a:r>
          </a:p>
          <a:p>
            <a:r>
              <a:rPr lang="en-US" dirty="0"/>
              <a:t>Closed Circuit Television (CCTV)</a:t>
            </a:r>
          </a:p>
          <a:p>
            <a:r>
              <a:rPr lang="en-US" dirty="0"/>
              <a:t>Forward Looking InfraRed (FLIR)</a:t>
            </a:r>
          </a:p>
          <a:p>
            <a:r>
              <a:rPr lang="en-US" dirty="0"/>
              <a:t>Leak Detectors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72866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0ED7D-0D36-CBDC-12E3-4EA7F5E44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460868-F98F-3F9D-BF0C-990C1FC68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To improve understanding of measuring parameters (monitoring) associated with operation of control devices</a:t>
            </a:r>
          </a:p>
          <a:p>
            <a:r>
              <a:rPr lang="en-US" dirty="0"/>
              <a:t>What are parametric monitors?</a:t>
            </a:r>
          </a:p>
          <a:p>
            <a:r>
              <a:rPr lang="en-US" dirty="0"/>
              <a:t>How do parametric monitors operate?</a:t>
            </a:r>
          </a:p>
          <a:p>
            <a:r>
              <a:rPr lang="en-US" dirty="0"/>
              <a:t>What are other parametric monitors?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F724E-C328-9203-EF1A-F448E3523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629830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E04BF-79C2-20B8-476E-0450E0CC2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Other Monitoring Equipment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355B4-72CF-DC73-8297-0405455BA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48157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Forward Looking InfraRed (FLIR)</a:t>
            </a:r>
          </a:p>
          <a:p>
            <a:r>
              <a:rPr lang="en-US" dirty="0"/>
              <a:t>Highlights areas for internal inspection by plant personnel</a:t>
            </a:r>
          </a:p>
          <a:p>
            <a:pPr lvl="1"/>
            <a:r>
              <a:rPr lang="en-US" dirty="0"/>
              <a:t>Air infiltration</a:t>
            </a:r>
          </a:p>
          <a:p>
            <a:pPr lvl="1"/>
            <a:r>
              <a:rPr lang="en-US" dirty="0"/>
              <a:t>Temperature differences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66A87-456D-2B43-E8BC-934EB5D9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EDB5FC8-2A05-7562-B680-B5B9FD9D54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5972" y="1005840"/>
            <a:ext cx="387858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2295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67544-E01D-66EA-EF82-332B52AB0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Other Monitoring Equipment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8B4B3-DA1C-3E6F-6EC3-0CD13A7CE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7912608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Closed Circuit Television (CCTV)</a:t>
            </a:r>
          </a:p>
          <a:p>
            <a:r>
              <a:rPr lang="en-US" dirty="0"/>
              <a:t>Closed loop (not broadcast) “security” cameras</a:t>
            </a:r>
          </a:p>
          <a:p>
            <a:r>
              <a:rPr lang="en-US" dirty="0"/>
              <a:t>Monitor process operations and plant locations</a:t>
            </a:r>
          </a:p>
          <a:p>
            <a:pPr lvl="1"/>
            <a:r>
              <a:rPr lang="en-US" dirty="0"/>
              <a:t>Tank levels</a:t>
            </a:r>
          </a:p>
          <a:p>
            <a:pPr lvl="1"/>
            <a:r>
              <a:rPr lang="en-US" dirty="0"/>
              <a:t>Loading / unloading of products and raw materials</a:t>
            </a:r>
          </a:p>
          <a:p>
            <a:pPr lvl="1"/>
            <a:r>
              <a:rPr lang="en-US" dirty="0"/>
              <a:t>Combustion unit interior</a:t>
            </a:r>
          </a:p>
          <a:p>
            <a:pPr lvl="1"/>
            <a:r>
              <a:rPr lang="en-US" dirty="0"/>
              <a:t>Control equipment interior</a:t>
            </a:r>
          </a:p>
          <a:p>
            <a:pPr lvl="1"/>
            <a:r>
              <a:rPr lang="en-US" dirty="0"/>
              <a:t>Stacks / discharges</a:t>
            </a:r>
          </a:p>
          <a:p>
            <a:r>
              <a:rPr lang="en-US" dirty="0"/>
              <a:t>Provide site security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9D6BD7-0A3F-F2BA-8EC4-9BCDA62EA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5416C2-0637-696A-6342-89230E988A6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612" y="1261110"/>
            <a:ext cx="2567940" cy="433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14822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E04BF-79C2-20B8-476E-0450E0CC2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Other Monitoring Equipment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355B4-72CF-DC73-8297-0405455BA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Bag Leak Detectors</a:t>
            </a:r>
          </a:p>
          <a:p>
            <a:pPr marL="0" indent="0">
              <a:buNone/>
            </a:pPr>
            <a:r>
              <a:rPr lang="en-US" dirty="0"/>
              <a:t>In-stack probes that detect changes in PM stack concentration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Light Scattering / Transmittance</a:t>
            </a:r>
            <a:r>
              <a:rPr lang="en-US" dirty="0"/>
              <a:t>: Light sensors detect changes of PM (opacity) in exhaust</a:t>
            </a:r>
          </a:p>
          <a:p>
            <a:pPr marL="514350" indent="-514350">
              <a:buFont typeface="+mj-lt"/>
              <a:buAutoNum type="arabicPeriod"/>
            </a:pPr>
            <a:r>
              <a:rPr lang="en-US" u="sng" dirty="0"/>
              <a:t>Triboelectric</a:t>
            </a:r>
            <a:r>
              <a:rPr lang="en-US" dirty="0"/>
              <a:t>: Electrical current changes with PM in exhaust</a:t>
            </a:r>
          </a:p>
          <a:p>
            <a:pPr lvl="1"/>
            <a:r>
              <a:rPr lang="en-US" dirty="0"/>
              <a:t>Probe / PM should be good conductor / insulator</a:t>
            </a:r>
          </a:p>
          <a:p>
            <a:pPr lvl="1"/>
            <a:r>
              <a:rPr lang="en-US" dirty="0"/>
              <a:t>Signal sensitive to gas flow rate</a:t>
            </a:r>
          </a:p>
          <a:p>
            <a:pPr lvl="1"/>
            <a:r>
              <a:rPr lang="en-US" dirty="0"/>
              <a:t>Smaller particles that can be charged are more easily detected</a:t>
            </a:r>
          </a:p>
          <a:p>
            <a:pPr lvl="1"/>
            <a:r>
              <a:rPr lang="en-US" dirty="0"/>
              <a:t>Probe can become clogged</a:t>
            </a:r>
          </a:p>
          <a:p>
            <a:pPr lvl="1"/>
            <a:r>
              <a:rPr lang="en-US" dirty="0"/>
              <a:t>Detectors signal alarm at a pre-set high emissions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66A87-456D-2B43-E8BC-934EB5D9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33540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E04BF-79C2-20B8-476E-0450E0CC2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REAL 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355B4-72CF-DC73-8297-0405455BA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Compliance Assurance Monitoring (CAM)</a:t>
            </a:r>
          </a:p>
          <a:p>
            <a:r>
              <a:rPr lang="en-US" dirty="0"/>
              <a:t>Title 40 of the Code of Federal Regulations, Part 64</a:t>
            </a:r>
          </a:p>
          <a:p>
            <a:r>
              <a:rPr lang="en-US" dirty="0"/>
              <a:t>Applicable to emissions units:</a:t>
            </a:r>
          </a:p>
          <a:p>
            <a:pPr lvl="1"/>
            <a:r>
              <a:rPr lang="en-US" dirty="0"/>
              <a:t>Located at Title V / Part 70 major facilities</a:t>
            </a:r>
          </a:p>
          <a:p>
            <a:pPr lvl="1"/>
            <a:r>
              <a:rPr lang="en-US" dirty="0"/>
              <a:t>Subject to a PM emissions limitation or standard and uses a control device to comply with emissions limitation or standard</a:t>
            </a:r>
          </a:p>
          <a:p>
            <a:pPr lvl="1"/>
            <a:r>
              <a:rPr lang="en-US" dirty="0"/>
              <a:t>Potential pre-control (uncontrolled) emissions greater than major source</a:t>
            </a:r>
          </a:p>
          <a:p>
            <a:pPr lvl="1"/>
            <a:r>
              <a:rPr lang="en-US" dirty="0"/>
              <a:t>Does not apply to sources subject to NSPS or NESHAP proposed after November 15, 1990</a:t>
            </a:r>
          </a:p>
          <a:p>
            <a:pPr lvl="1"/>
            <a:r>
              <a:rPr lang="en-US" dirty="0"/>
              <a:t>Does not apply to sources with a CEMS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66A87-456D-2B43-E8BC-934EB5D9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19307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E04BF-79C2-20B8-476E-0450E0CC2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REAL 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355B4-72CF-DC73-8297-0405455BA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Compliance Assurance Monitoring (CAM)</a:t>
            </a:r>
          </a:p>
          <a:p>
            <a:r>
              <a:rPr lang="en-US" dirty="0"/>
              <a:t>Monitoring</a:t>
            </a:r>
          </a:p>
          <a:p>
            <a:pPr lvl="1"/>
            <a:r>
              <a:rPr lang="en-US" dirty="0"/>
              <a:t>Continuous process, capture system, control device, or other relevant parameter monitoring system (including predictive emission monitoring systems)</a:t>
            </a:r>
          </a:p>
          <a:p>
            <a:pPr lvl="1"/>
            <a:r>
              <a:rPr lang="en-US" dirty="0"/>
              <a:t>Maintenance and operating procedures</a:t>
            </a:r>
          </a:p>
          <a:p>
            <a:pPr lvl="1"/>
            <a:r>
              <a:rPr lang="en-US" dirty="0"/>
              <a:t>Any other factors relevant to assessing compliance with emission limitations or standards</a:t>
            </a:r>
          </a:p>
          <a:p>
            <a:r>
              <a:rPr lang="en-US" dirty="0"/>
              <a:t>Permitting authority approves CAM Plan in permit renewal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166A87-456D-2B43-E8BC-934EB5D99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63983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Parametric Monitoring</a:t>
            </a:r>
          </a:p>
          <a:p>
            <a:pPr marL="0" indent="0">
              <a:buNone/>
            </a:pPr>
            <a:r>
              <a:rPr lang="en-US" dirty="0"/>
              <a:t>Control device parameters are </a:t>
            </a:r>
            <a:r>
              <a:rPr lang="en-US" b="1" u="sng" dirty="0"/>
              <a:t>ESSENTIAL</a:t>
            </a:r>
            <a:r>
              <a:rPr lang="en-US" dirty="0"/>
              <a:t> to ensure proper operation for reducing emissions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/>
              <a:t>Exhaust Gas Parameters</a:t>
            </a:r>
            <a:r>
              <a:rPr lang="en-US" dirty="0"/>
              <a:t>: Ensure that the gas is within parameters for control device operation (e.g., temperature, flow rate)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/>
              <a:t>Control Device Parameters</a:t>
            </a:r>
            <a:r>
              <a:rPr lang="en-US" dirty="0"/>
              <a:t>: Diagnostic of control device operation (e.g., pressure drop, spark rate, pH)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086851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Monitor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8424672" cy="516636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/>
              <a:t>Calibration</a:t>
            </a:r>
          </a:p>
          <a:p>
            <a:r>
              <a:rPr lang="en-US" dirty="0"/>
              <a:t>Each instrument and manufacturer has their own calibration requirements</a:t>
            </a:r>
          </a:p>
          <a:p>
            <a:r>
              <a:rPr lang="en-US" dirty="0"/>
              <a:t>Maintain a calibration log documenting calibrations and any manufacturer or standard calibrations</a:t>
            </a:r>
          </a:p>
          <a:p>
            <a:r>
              <a:rPr lang="en-US" dirty="0"/>
              <a:t>Include identification numbers for multiple units</a:t>
            </a:r>
          </a:p>
          <a:p>
            <a:r>
              <a:rPr lang="en-US" dirty="0"/>
              <a:t>Gas monitors usually require calibration gases, to ensure that the instrument can read within the span (high and low gas concentration)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1D59F62-528B-5131-4A8E-525BBC1D1697}"/>
              </a:ext>
            </a:extLst>
          </p:cNvPr>
          <p:cNvGrpSpPr/>
          <p:nvPr/>
        </p:nvGrpSpPr>
        <p:grpSpPr>
          <a:xfrm>
            <a:off x="9339072" y="2333244"/>
            <a:ext cx="1935480" cy="2511552"/>
            <a:chOff x="9339072" y="2694432"/>
            <a:chExt cx="1935480" cy="2511552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5327754-032D-800A-D747-48061C8E423F}"/>
                </a:ext>
              </a:extLst>
            </p:cNvPr>
            <p:cNvSpPr/>
            <p:nvPr/>
          </p:nvSpPr>
          <p:spPr>
            <a:xfrm>
              <a:off x="9339072" y="2694432"/>
              <a:ext cx="1935480" cy="2511552"/>
            </a:xfrm>
            <a:prstGeom prst="roundRect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en-US" dirty="0"/>
                <a:t>Calibrated By:</a:t>
              </a:r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r>
                <a:rPr lang="en-US" dirty="0"/>
                <a:t>Date:</a:t>
              </a:r>
            </a:p>
            <a:p>
              <a:pPr algn="ctr"/>
              <a:r>
                <a:rPr lang="en-US" sz="3600" b="1" dirty="0">
                  <a:solidFill>
                    <a:srgbClr val="0501EB"/>
                  </a:solidFill>
                  <a:latin typeface="Freestyle Script" panose="030804020302050B0404" pitchFamily="66" charset="0"/>
                </a:rPr>
                <a:t>6/18/2025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CD7C84C-984D-33C0-56EB-D90FFAEFA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02952" y="3131820"/>
              <a:ext cx="876300" cy="5943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078340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Monitor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644896" cy="5166360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b="1" dirty="0"/>
              <a:t>Location</a:t>
            </a:r>
          </a:p>
          <a:p>
            <a:r>
              <a:rPr lang="en-US" dirty="0"/>
              <a:t>Locate sampling ports to provide accurate readings and to reduce effects of plugging</a:t>
            </a:r>
          </a:p>
          <a:p>
            <a:pPr lvl="1"/>
            <a:r>
              <a:rPr lang="en-US" dirty="0"/>
              <a:t>Sampling tubes must be sealed to sampling port to prevent air infiltration</a:t>
            </a:r>
          </a:p>
          <a:p>
            <a:pPr lvl="1"/>
            <a:r>
              <a:rPr lang="en-US" dirty="0"/>
              <a:t>Conditions (e.g., temperature) may be different at duct edge versus duct center</a:t>
            </a:r>
          </a:p>
          <a:p>
            <a:pPr lvl="1"/>
            <a:r>
              <a:rPr lang="en-US" dirty="0"/>
              <a:t>Water in exhaust stream can cause plugging / freezing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32375D0-A0D9-5B84-48CF-0C0E1A3495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448" y="1006475"/>
            <a:ext cx="4518104" cy="516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59921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Monitor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b="1" dirty="0"/>
              <a:t>Data Collection</a:t>
            </a:r>
          </a:p>
          <a:p>
            <a:r>
              <a:rPr lang="en-US" dirty="0"/>
              <a:t>Data collected at the minimum frequency specified in permit</a:t>
            </a:r>
          </a:p>
          <a:p>
            <a:pPr lvl="1"/>
            <a:r>
              <a:rPr lang="en-US" dirty="0"/>
              <a:t>Equipment usually provides continuous, instantaneous readings</a:t>
            </a:r>
          </a:p>
          <a:p>
            <a:pPr lvl="1"/>
            <a:r>
              <a:rPr lang="en-US" dirty="0"/>
              <a:t>Digital equipment can be connected to a data logger</a:t>
            </a:r>
          </a:p>
          <a:p>
            <a:pPr lvl="1"/>
            <a:r>
              <a:rPr lang="en-US" dirty="0"/>
              <a:t>Higher frequency = more data (and more deviations)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EA5B33-0DEC-3587-9B54-00A63B6579C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780" y="3611880"/>
            <a:ext cx="10378440" cy="256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25371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Monitor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en-US" b="1" dirty="0"/>
              <a:t>Accuracy vs. Precision</a:t>
            </a:r>
          </a:p>
          <a:p>
            <a:r>
              <a:rPr lang="en-US" u="sng" dirty="0"/>
              <a:t>Accuracy</a:t>
            </a:r>
            <a:r>
              <a:rPr lang="en-US" dirty="0"/>
              <a:t>: how close a measurement is to it’s true value</a:t>
            </a:r>
          </a:p>
          <a:p>
            <a:pPr lvl="1"/>
            <a:r>
              <a:rPr lang="en-US" dirty="0"/>
              <a:t>Use the same number of significant digits as the reading</a:t>
            </a:r>
          </a:p>
          <a:p>
            <a:pPr marL="457200" lvl="1" indent="0">
              <a:buNone/>
            </a:pPr>
            <a:r>
              <a:rPr lang="en-US" dirty="0"/>
              <a:t>	Average of 3 and 4 is 4</a:t>
            </a:r>
          </a:p>
          <a:p>
            <a:pPr marL="457200" lvl="1" indent="0">
              <a:buNone/>
            </a:pPr>
            <a:r>
              <a:rPr lang="en-US" dirty="0"/>
              <a:t>	Average of 3.0 and 4.0 is 3.5</a:t>
            </a:r>
          </a:p>
          <a:p>
            <a:r>
              <a:rPr lang="en-US" u="sng" dirty="0"/>
              <a:t>Precision</a:t>
            </a:r>
            <a:r>
              <a:rPr lang="en-US" dirty="0"/>
              <a:t>: how close the measurements are to each other (random errors)</a:t>
            </a:r>
          </a:p>
          <a:p>
            <a:pPr lvl="1"/>
            <a:r>
              <a:rPr lang="en-US" dirty="0"/>
              <a:t>Do not include data out of device range</a:t>
            </a:r>
          </a:p>
          <a:p>
            <a:pPr marL="457200" lvl="1" indent="0">
              <a:buNone/>
            </a:pPr>
            <a:r>
              <a:rPr lang="en-US" dirty="0"/>
              <a:t>	Device reads 0 to 5, so ignore &lt;0 and &gt;5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52955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 Equipment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Common Parametric Monitoring Equipment</a:t>
            </a:r>
          </a:p>
          <a:p>
            <a:r>
              <a:rPr lang="en-US" dirty="0"/>
              <a:t>Static Pressure (Differential Pressure or </a:t>
            </a:r>
            <a:r>
              <a:rPr lang="el-GR" dirty="0"/>
              <a:t>Δ</a:t>
            </a:r>
            <a:r>
              <a:rPr lang="en-US" dirty="0"/>
              <a:t>P)</a:t>
            </a:r>
          </a:p>
          <a:p>
            <a:r>
              <a:rPr lang="en-US" dirty="0"/>
              <a:t>Temperature (Inlet / Outlet)</a:t>
            </a:r>
          </a:p>
          <a:p>
            <a:r>
              <a:rPr lang="en-US" dirty="0"/>
              <a:t>Oxygen (Inlet / Outlet)</a:t>
            </a:r>
          </a:p>
          <a:p>
            <a:r>
              <a:rPr lang="en-US" dirty="0"/>
              <a:t>Gas Flow (Inlet)</a:t>
            </a:r>
          </a:p>
          <a:p>
            <a:r>
              <a:rPr lang="en-US" dirty="0"/>
              <a:t>Gas Heat Value (Inlet)</a:t>
            </a:r>
          </a:p>
          <a:p>
            <a:r>
              <a:rPr lang="en-US" dirty="0"/>
              <a:t>Voltage / Amperage / Spark Rate (ESP / Ionized Scrubbers)</a:t>
            </a:r>
          </a:p>
          <a:p>
            <a:r>
              <a:rPr lang="en-US" dirty="0"/>
              <a:t>pH (Wet Scrubbers)</a:t>
            </a:r>
          </a:p>
          <a:p>
            <a:r>
              <a:rPr lang="en-US" dirty="0"/>
              <a:t>Liquid Flow (Inlet / Outlet on Wet Scrubbers)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59993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18845-FD60-7846-EEC5-1C4902A3B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6: Parametric Monitoring</a:t>
            </a:r>
            <a:br>
              <a:rPr lang="en-US" dirty="0"/>
            </a:br>
            <a:r>
              <a:rPr lang="en-US" dirty="0"/>
              <a:t>Parametric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D59FF-378B-3E1F-BC46-F913ADE27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Static Pressure</a:t>
            </a:r>
          </a:p>
          <a:p>
            <a:r>
              <a:rPr lang="en-US" dirty="0"/>
              <a:t>Pressure differential (</a:t>
            </a:r>
            <a:r>
              <a:rPr lang="el-GR" dirty="0"/>
              <a:t>Δ</a:t>
            </a:r>
            <a:r>
              <a:rPr lang="en-US" dirty="0"/>
              <a:t>P) between area measured and the atmosphere</a:t>
            </a:r>
          </a:p>
          <a:p>
            <a:pPr lvl="1"/>
            <a:r>
              <a:rPr lang="en-US" dirty="0"/>
              <a:t>Gauge pressure: measurement is relative to atmospheric pressure</a:t>
            </a:r>
          </a:p>
          <a:p>
            <a:pPr lvl="1"/>
            <a:r>
              <a:rPr lang="en-US" dirty="0"/>
              <a:t>Absolute pressure: measurement includes atmospheric pressure</a:t>
            </a:r>
          </a:p>
          <a:p>
            <a:r>
              <a:rPr lang="en-US" dirty="0"/>
              <a:t>Measured with a manometer or pressure differential gauge</a:t>
            </a:r>
          </a:p>
          <a:p>
            <a:pPr lvl="1"/>
            <a:r>
              <a:rPr lang="en-US" dirty="0"/>
              <a:t>Pressure differential (</a:t>
            </a:r>
            <a:r>
              <a:rPr lang="el-GR" dirty="0"/>
              <a:t>Δ</a:t>
            </a:r>
            <a:r>
              <a:rPr lang="en-US" dirty="0"/>
              <a:t>P) measured as before and after control device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A931A-5DA8-27F4-C09B-EF9267151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855487-7343-8878-A019-7B728561A02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4343400"/>
            <a:ext cx="10363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708224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customXml/itemProps2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487</TotalTime>
  <Words>1162</Words>
  <Application>Microsoft Office PowerPoint</Application>
  <PresentationFormat>Widescreen</PresentationFormat>
  <Paragraphs>176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Theory &amp; Application of Common Air Pollution Control Devices</vt:lpstr>
      <vt:lpstr>Chapter 6: Parametric Monitoring Objective</vt:lpstr>
      <vt:lpstr>Chapter 6: Parametric Monitoring Overview</vt:lpstr>
      <vt:lpstr>Chapter 6: Parametric Monitoring Monitor Requirements</vt:lpstr>
      <vt:lpstr>Chapter 6: Parametric Monitoring Monitor Requirements</vt:lpstr>
      <vt:lpstr>Chapter 6: Parametric Monitoring Monitor Requirements</vt:lpstr>
      <vt:lpstr>Chapter 6: Parametric Monitoring Monitor Requirements</vt:lpstr>
      <vt:lpstr>Chapter 6: Parametric Monitoring Parametric Monitoring Equipment</vt:lpstr>
      <vt:lpstr>Chapter 6: Parametric Monitoring Parametric Monitoring</vt:lpstr>
      <vt:lpstr>Chapter 6: Parametric Monitoring Parametric Monitoring</vt:lpstr>
      <vt:lpstr>Chapter 6: Parametric Monitoring Parametric Monitoring</vt:lpstr>
      <vt:lpstr>Chapter 6: Parametric Monitoring Examples</vt:lpstr>
      <vt:lpstr>Chapter 6: Parametric Monitoring Examples</vt:lpstr>
      <vt:lpstr>Chapter 6: Parametric Monitoring Parametric Monitoring</vt:lpstr>
      <vt:lpstr>Chapter 6: Parametric Monitoring Parametric Monitoring</vt:lpstr>
      <vt:lpstr>Chapter 6: Parametric Monitoring Parametric Monitoring</vt:lpstr>
      <vt:lpstr>Chapter 6: Parametric Monitoring Parametric Monitoring</vt:lpstr>
      <vt:lpstr>Chapter 6: Parametric Monitoring Parametric Monitoring</vt:lpstr>
      <vt:lpstr>Chapter 6: Parametric Monitoring Other Monitoring Equipment</vt:lpstr>
      <vt:lpstr>Chapter 6: Parametric Monitoring Other Monitoring Equipment</vt:lpstr>
      <vt:lpstr>Chapter 6: Parametric Monitoring Other Monitoring Equipment</vt:lpstr>
      <vt:lpstr>Chapter 6: Parametric Monitoring Other Monitoring Equipment</vt:lpstr>
      <vt:lpstr>Chapter 6: Parametric Monitoring REAL Parametric Monitoring</vt:lpstr>
      <vt:lpstr>Chapter 6: Parametric Monitoring REAL Parametric Monitoring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13</cp:revision>
  <dcterms:created xsi:type="dcterms:W3CDTF">2025-02-03T16:40:51Z</dcterms:created>
  <dcterms:modified xsi:type="dcterms:W3CDTF">2026-01-16T19:15:40Z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