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omments/modernComment_20B_A4316912.xml" ContentType="application/vnd.ms-powerpoint.comments+xml"/>
  <Override PartName="/ppt/comments/modernComment_20D_F0E34CF2.xml" ContentType="application/vnd.ms-powerpoint.comments+xml"/>
  <Override PartName="/ppt/comments/modernComment_11A_723E02BC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omments/modernComment_18C_62308440.xml" ContentType="application/vnd.ms-powerpoint.comment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4"/>
  </p:notesMasterIdLst>
  <p:handoutMasterIdLst>
    <p:handoutMasterId r:id="rId215"/>
  </p:handoutMasterIdLst>
  <p:sldIdLst>
    <p:sldId id="651" r:id="rId5"/>
    <p:sldId id="652" r:id="rId6"/>
    <p:sldId id="304" r:id="rId7"/>
    <p:sldId id="372" r:id="rId8"/>
    <p:sldId id="364" r:id="rId9"/>
    <p:sldId id="422" r:id="rId10"/>
    <p:sldId id="423" r:id="rId11"/>
    <p:sldId id="653" r:id="rId12"/>
    <p:sldId id="416" r:id="rId13"/>
    <p:sldId id="367" r:id="rId14"/>
    <p:sldId id="370" r:id="rId15"/>
    <p:sldId id="620" r:id="rId16"/>
    <p:sldId id="485" r:id="rId17"/>
    <p:sldId id="264" r:id="rId18"/>
    <p:sldId id="725" r:id="rId19"/>
    <p:sldId id="486" r:id="rId20"/>
    <p:sldId id="311" r:id="rId21"/>
    <p:sldId id="916" r:id="rId22"/>
    <p:sldId id="654" r:id="rId23"/>
    <p:sldId id="738" r:id="rId24"/>
    <p:sldId id="533" r:id="rId25"/>
    <p:sldId id="488" r:id="rId26"/>
    <p:sldId id="534" r:id="rId27"/>
    <p:sldId id="535" r:id="rId28"/>
    <p:sldId id="489" r:id="rId29"/>
    <p:sldId id="536" r:id="rId30"/>
    <p:sldId id="737" r:id="rId31"/>
    <p:sldId id="510" r:id="rId32"/>
    <p:sldId id="723" r:id="rId33"/>
    <p:sldId id="724" r:id="rId34"/>
    <p:sldId id="722" r:id="rId35"/>
    <p:sldId id="918" r:id="rId36"/>
    <p:sldId id="575" r:id="rId37"/>
    <p:sldId id="491" r:id="rId38"/>
    <p:sldId id="513" r:id="rId39"/>
    <p:sldId id="291" r:id="rId40"/>
    <p:sldId id="720" r:id="rId41"/>
    <p:sldId id="721" r:id="rId42"/>
    <p:sldId id="424" r:id="rId43"/>
    <p:sldId id="726" r:id="rId44"/>
    <p:sldId id="283" r:id="rId45"/>
    <p:sldId id="719" r:id="rId46"/>
    <p:sldId id="538" r:id="rId47"/>
    <p:sldId id="539" r:id="rId48"/>
    <p:sldId id="279" r:id="rId49"/>
    <p:sldId id="263" r:id="rId50"/>
    <p:sldId id="540" r:id="rId51"/>
    <p:sldId id="274" r:id="rId52"/>
    <p:sldId id="276" r:id="rId53"/>
    <p:sldId id="727" r:id="rId54"/>
    <p:sldId id="515" r:id="rId55"/>
    <p:sldId id="517" r:id="rId56"/>
    <p:sldId id="516" r:id="rId57"/>
    <p:sldId id="290" r:id="rId58"/>
    <p:sldId id="490" r:id="rId59"/>
    <p:sldId id="287" r:id="rId60"/>
    <p:sldId id="492" r:id="rId61"/>
    <p:sldId id="303" r:id="rId62"/>
    <p:sldId id="430" r:id="rId63"/>
    <p:sldId id="716" r:id="rId64"/>
    <p:sldId id="717" r:id="rId65"/>
    <p:sldId id="718" r:id="rId66"/>
    <p:sldId id="270" r:id="rId67"/>
    <p:sldId id="729" r:id="rId68"/>
    <p:sldId id="432" r:id="rId69"/>
    <p:sldId id="433" r:id="rId70"/>
    <p:sldId id="434" r:id="rId71"/>
    <p:sldId id="496" r:id="rId72"/>
    <p:sldId id="497" r:id="rId73"/>
    <p:sldId id="499" r:id="rId74"/>
    <p:sldId id="498" r:id="rId75"/>
    <p:sldId id="500" r:id="rId76"/>
    <p:sldId id="679" r:id="rId77"/>
    <p:sldId id="656" r:id="rId78"/>
    <p:sldId id="657" r:id="rId79"/>
    <p:sldId id="680" r:id="rId80"/>
    <p:sldId id="658" r:id="rId81"/>
    <p:sldId id="659" r:id="rId82"/>
    <p:sldId id="660" r:id="rId83"/>
    <p:sldId id="439" r:id="rId84"/>
    <p:sldId id="715" r:id="rId85"/>
    <p:sldId id="436" r:id="rId86"/>
    <p:sldId id="317" r:id="rId87"/>
    <p:sldId id="493" r:id="rId88"/>
    <p:sldId id="576" r:id="rId89"/>
    <p:sldId id="672" r:id="rId90"/>
    <p:sldId id="275" r:id="rId91"/>
    <p:sldId id="494" r:id="rId92"/>
    <p:sldId id="673" r:id="rId93"/>
    <p:sldId id="343" r:id="rId94"/>
    <p:sldId id="354" r:id="rId95"/>
    <p:sldId id="319" r:id="rId96"/>
    <p:sldId id="495" r:id="rId97"/>
    <p:sldId id="335" r:id="rId98"/>
    <p:sldId id="429" r:id="rId99"/>
    <p:sldId id="578" r:id="rId100"/>
    <p:sldId id="674" r:id="rId101"/>
    <p:sldId id="441" r:id="rId102"/>
    <p:sldId id="442" r:id="rId103"/>
    <p:sldId id="313" r:id="rId104"/>
    <p:sldId id="661" r:id="rId105"/>
    <p:sldId id="344" r:id="rId106"/>
    <p:sldId id="349" r:id="rId107"/>
    <p:sldId id="677" r:id="rId108"/>
    <p:sldId id="446" r:id="rId109"/>
    <p:sldId id="519" r:id="rId110"/>
    <p:sldId id="520" r:id="rId111"/>
    <p:sldId id="521" r:id="rId112"/>
    <p:sldId id="523" r:id="rId113"/>
    <p:sldId id="524" r:id="rId114"/>
    <p:sldId id="525" r:id="rId115"/>
    <p:sldId id="282" r:id="rId116"/>
    <p:sldId id="526" r:id="rId117"/>
    <p:sldId id="527" r:id="rId118"/>
    <p:sldId id="713" r:id="rId119"/>
    <p:sldId id="714" r:id="rId120"/>
    <p:sldId id="551" r:id="rId121"/>
    <p:sldId id="731" r:id="rId122"/>
    <p:sldId id="353" r:id="rId123"/>
    <p:sldId id="379" r:id="rId124"/>
    <p:sldId id="732" r:id="rId125"/>
    <p:sldId id="273" r:id="rId126"/>
    <p:sldId id="552" r:id="rId127"/>
    <p:sldId id="378" r:id="rId128"/>
    <p:sldId id="553" r:id="rId129"/>
    <p:sldId id="397" r:id="rId130"/>
    <p:sldId id="554" r:id="rId131"/>
    <p:sldId id="386" r:id="rId132"/>
    <p:sldId id="855" r:id="rId133"/>
    <p:sldId id="272" r:id="rId134"/>
    <p:sldId id="555" r:id="rId135"/>
    <p:sldId id="662" r:id="rId136"/>
    <p:sldId id="401" r:id="rId137"/>
    <p:sldId id="388" r:id="rId138"/>
    <p:sldId id="387" r:id="rId139"/>
    <p:sldId id="389" r:id="rId140"/>
    <p:sldId id="356" r:id="rId141"/>
    <p:sldId id="355" r:id="rId142"/>
    <p:sldId id="402" r:id="rId143"/>
    <p:sldId id="663" r:id="rId144"/>
    <p:sldId id="357" r:id="rId145"/>
    <p:sldId id="664" r:id="rId146"/>
    <p:sldId id="403" r:id="rId147"/>
    <p:sldId id="580" r:id="rId148"/>
    <p:sldId id="581" r:id="rId149"/>
    <p:sldId id="913" r:id="rId150"/>
    <p:sldId id="582" r:id="rId151"/>
    <p:sldId id="404" r:id="rId152"/>
    <p:sldId id="861" r:id="rId153"/>
    <p:sldId id="583" r:id="rId154"/>
    <p:sldId id="385" r:id="rId155"/>
    <p:sldId id="584" r:id="rId156"/>
    <p:sldId id="390" r:id="rId157"/>
    <p:sldId id="360" r:id="rId158"/>
    <p:sldId id="361" r:id="rId159"/>
    <p:sldId id="666" r:id="rId160"/>
    <p:sldId id="405" r:id="rId161"/>
    <p:sldId id="562" r:id="rId162"/>
    <p:sldId id="457" r:id="rId163"/>
    <p:sldId id="686" r:id="rId164"/>
    <p:sldId id="914" r:id="rId165"/>
    <p:sldId id="503" r:id="rId166"/>
    <p:sldId id="915" r:id="rId167"/>
    <p:sldId id="885" r:id="rId168"/>
    <p:sldId id="371" r:id="rId169"/>
    <p:sldId id="382" r:id="rId170"/>
    <p:sldId id="459" r:id="rId171"/>
    <p:sldId id="565" r:id="rId172"/>
    <p:sldId id="668" r:id="rId173"/>
    <p:sldId id="373" r:id="rId174"/>
    <p:sldId id="461" r:id="rId175"/>
    <p:sldId id="710" r:id="rId176"/>
    <p:sldId id="711" r:id="rId177"/>
    <p:sldId id="712" r:id="rId178"/>
    <p:sldId id="505" r:id="rId179"/>
    <p:sldId id="411" r:id="rId180"/>
    <p:sldId id="709" r:id="rId181"/>
    <p:sldId id="464" r:id="rId182"/>
    <p:sldId id="393" r:id="rId183"/>
    <p:sldId id="518" r:id="rId184"/>
    <p:sldId id="462" r:id="rId185"/>
    <p:sldId id="366" r:id="rId186"/>
    <p:sldId id="466" r:id="rId187"/>
    <p:sldId id="506" r:id="rId188"/>
    <p:sldId id="363" r:id="rId189"/>
    <p:sldId id="377" r:id="rId190"/>
    <p:sldId id="400" r:id="rId191"/>
    <p:sldId id="508" r:id="rId192"/>
    <p:sldId id="375" r:id="rId193"/>
    <p:sldId id="468" r:id="rId194"/>
    <p:sldId id="734" r:id="rId195"/>
    <p:sldId id="368" r:id="rId196"/>
    <p:sldId id="470" r:id="rId197"/>
    <p:sldId id="395" r:id="rId198"/>
    <p:sldId id="396" r:id="rId199"/>
    <p:sldId id="399" r:id="rId200"/>
    <p:sldId id="471" r:id="rId201"/>
    <p:sldId id="735" r:id="rId202"/>
    <p:sldId id="391" r:id="rId203"/>
    <p:sldId id="472" r:id="rId204"/>
    <p:sldId id="473" r:id="rId205"/>
    <p:sldId id="511" r:id="rId206"/>
    <p:sldId id="669" r:id="rId207"/>
    <p:sldId id="477" r:id="rId208"/>
    <p:sldId id="380" r:id="rId209"/>
    <p:sldId id="530" r:id="rId210"/>
    <p:sldId id="736" r:id="rId211"/>
    <p:sldId id="531" r:id="rId212"/>
    <p:sldId id="532" r:id="rId2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99DE"/>
    <a:srgbClr val="993300"/>
    <a:srgbClr val="D7191C"/>
    <a:srgbClr val="BA7320"/>
    <a:srgbClr val="608F33"/>
    <a:srgbClr val="435058"/>
    <a:srgbClr val="4B5861"/>
    <a:srgbClr val="608E33"/>
    <a:srgbClr val="5C90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9F96E3-22C7-476C-BACA-923D2FDB1A52}" v="1" dt="2026-02-05T20:51:36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presProps" Target="presProps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viewProps" Target="viewProps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theme" Target="theme/theme1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21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4" Type="http://schemas.openxmlformats.org/officeDocument/2006/relationships/notesMaster" Target="notesMasters/notesMaster1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microsoft.com/office/2016/11/relationships/changesInfo" Target="changesInfos/changesInfo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microsoft.com/office/2015/10/relationships/revisionInfo" Target="revisionInfo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microsoft.com/office/2018/10/relationships/authors" Target="authors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412D3DD7-FF7F-41E1-B5DF-DCE358B132C5}"/>
    <pc:docChg chg="undo custSel addSld delSld modSld sldOrd">
      <pc:chgData name="Andrew D. Shroads, QEP" userId="1a0295e2-0dd9-4964-a391-491a1a3653ac" providerId="ADAL" clId="{412D3DD7-FF7F-41E1-B5DF-DCE358B132C5}" dt="2026-01-15T17:06:11.449" v="858" actId="20577"/>
      <pc:docMkLst>
        <pc:docMk/>
      </pc:docMkLst>
      <pc:sldChg chg="modSp mod">
        <pc:chgData name="Andrew D. Shroads, QEP" userId="1a0295e2-0dd9-4964-a391-491a1a3653ac" providerId="ADAL" clId="{412D3DD7-FF7F-41E1-B5DF-DCE358B132C5}" dt="2026-01-15T17:06:11.449" v="858" actId="20577"/>
        <pc:sldMkLst>
          <pc:docMk/>
          <pc:sldMk cId="1658603812" sldId="491"/>
        </pc:sldMkLst>
        <pc:spChg chg="mod">
          <ac:chgData name="Andrew D. Shroads, QEP" userId="1a0295e2-0dd9-4964-a391-491a1a3653ac" providerId="ADAL" clId="{412D3DD7-FF7F-41E1-B5DF-DCE358B132C5}" dt="2026-01-15T17:06:11.449" v="858" actId="20577"/>
          <ac:spMkLst>
            <pc:docMk/>
            <pc:sldMk cId="1658603812" sldId="491"/>
            <ac:spMk id="5" creationId="{30EB9577-EDF3-1309-ED72-3FD6B9A3D240}"/>
          </ac:spMkLst>
        </pc:spChg>
      </pc:sldChg>
      <pc:sldChg chg="addSp delSp modSp new mod modClrScheme addAnim delAnim modAnim chgLayout">
        <pc:chgData name="Andrew D. Shroads, QEP" userId="1a0295e2-0dd9-4964-a391-491a1a3653ac" providerId="ADAL" clId="{412D3DD7-FF7F-41E1-B5DF-DCE358B132C5}" dt="2026-01-15T16:49:27.524" v="605"/>
        <pc:sldMkLst>
          <pc:docMk/>
          <pc:sldMk cId="641989930" sldId="916"/>
        </pc:sldMkLst>
        <pc:spChg chg="mod ord">
          <ac:chgData name="Andrew D. Shroads, QEP" userId="1a0295e2-0dd9-4964-a391-491a1a3653ac" providerId="ADAL" clId="{412D3DD7-FF7F-41E1-B5DF-DCE358B132C5}" dt="2026-01-15T16:18:21.395" v="31" actId="700"/>
          <ac:spMkLst>
            <pc:docMk/>
            <pc:sldMk cId="641989930" sldId="916"/>
            <ac:spMk id="2" creationId="{6478BEC2-6295-8D4D-3D17-7DA23125A947}"/>
          </ac:spMkLst>
        </pc:spChg>
        <pc:spChg chg="mod ord">
          <ac:chgData name="Andrew D. Shroads, QEP" userId="1a0295e2-0dd9-4964-a391-491a1a3653ac" providerId="ADAL" clId="{412D3DD7-FF7F-41E1-B5DF-DCE358B132C5}" dt="2026-01-15T16:18:21.395" v="31" actId="700"/>
          <ac:spMkLst>
            <pc:docMk/>
            <pc:sldMk cId="641989930" sldId="916"/>
            <ac:spMk id="4" creationId="{90927A57-F394-7312-1AB2-E39B88EE3A53}"/>
          </ac:spMkLst>
        </pc:spChg>
        <pc:spChg chg="add mod ord">
          <ac:chgData name="Andrew D. Shroads, QEP" userId="1a0295e2-0dd9-4964-a391-491a1a3653ac" providerId="ADAL" clId="{412D3DD7-FF7F-41E1-B5DF-DCE358B132C5}" dt="2026-01-15T16:47:30.632" v="524" actId="5793"/>
          <ac:spMkLst>
            <pc:docMk/>
            <pc:sldMk cId="641989930" sldId="916"/>
            <ac:spMk id="7" creationId="{F392396D-406E-541C-4CC6-021330C53C55}"/>
          </ac:spMkLst>
        </pc:spChg>
        <pc:picChg chg="mod">
          <ac:chgData name="Andrew D. Shroads, QEP" userId="1a0295e2-0dd9-4964-a391-491a1a3653ac" providerId="ADAL" clId="{412D3DD7-FF7F-41E1-B5DF-DCE358B132C5}" dt="2026-01-15T16:35:07.401" v="395" actId="14826"/>
          <ac:picMkLst>
            <pc:docMk/>
            <pc:sldMk cId="641989930" sldId="916"/>
            <ac:picMk id="17" creationId="{4AFD0D88-AF65-31BF-673D-967FE3F42D7F}"/>
          </ac:picMkLst>
        </pc:picChg>
        <pc:picChg chg="mod">
          <ac:chgData name="Andrew D. Shroads, QEP" userId="1a0295e2-0dd9-4964-a391-491a1a3653ac" providerId="ADAL" clId="{412D3DD7-FF7F-41E1-B5DF-DCE358B132C5}" dt="2026-01-15T16:36:20.540" v="400" actId="1076"/>
          <ac:picMkLst>
            <pc:docMk/>
            <pc:sldMk cId="641989930" sldId="916"/>
            <ac:picMk id="21" creationId="{6EEEB07A-E87F-5BDB-822C-1729FC5ABBE7}"/>
          </ac:picMkLst>
        </pc:picChg>
        <pc:picChg chg="mod">
          <ac:chgData name="Andrew D. Shroads, QEP" userId="1a0295e2-0dd9-4964-a391-491a1a3653ac" providerId="ADAL" clId="{412D3DD7-FF7F-41E1-B5DF-DCE358B132C5}" dt="2026-01-15T16:37:32.497" v="412" actId="1076"/>
          <ac:picMkLst>
            <pc:docMk/>
            <pc:sldMk cId="641989930" sldId="916"/>
            <ac:picMk id="23" creationId="{46A65D13-F164-AD73-6AF0-60EDB8AB8F41}"/>
          </ac:picMkLst>
        </pc:picChg>
        <pc:picChg chg="mod">
          <ac:chgData name="Andrew D. Shroads, QEP" userId="1a0295e2-0dd9-4964-a391-491a1a3653ac" providerId="ADAL" clId="{412D3DD7-FF7F-41E1-B5DF-DCE358B132C5}" dt="2026-01-15T16:38:03.130" v="417" actId="1076"/>
          <ac:picMkLst>
            <pc:docMk/>
            <pc:sldMk cId="641989930" sldId="916"/>
            <ac:picMk id="25" creationId="{C840BEC9-C33A-B0DC-407C-602D7C395C38}"/>
          </ac:picMkLst>
        </pc:picChg>
      </pc:sldChg>
      <pc:sldChg chg="addSp delSp modSp add mod addAnim delAnim modAnim">
        <pc:chgData name="Andrew D. Shroads, QEP" userId="1a0295e2-0dd9-4964-a391-491a1a3653ac" providerId="ADAL" clId="{412D3DD7-FF7F-41E1-B5DF-DCE358B132C5}" dt="2026-01-15T17:03:59.181" v="612" actId="115"/>
        <pc:sldMkLst>
          <pc:docMk/>
          <pc:sldMk cId="418390360" sldId="918"/>
        </pc:sldMkLst>
        <pc:spChg chg="mod">
          <ac:chgData name="Andrew D. Shroads, QEP" userId="1a0295e2-0dd9-4964-a391-491a1a3653ac" providerId="ADAL" clId="{412D3DD7-FF7F-41E1-B5DF-DCE358B132C5}" dt="2026-01-15T16:39:15.563" v="422"/>
          <ac:spMkLst>
            <pc:docMk/>
            <pc:sldMk cId="418390360" sldId="918"/>
            <ac:spMk id="2" creationId="{6796C45B-E5E1-74B1-6703-BED537332969}"/>
          </ac:spMkLst>
        </pc:spChg>
        <pc:spChg chg="mod">
          <ac:chgData name="Andrew D. Shroads, QEP" userId="1a0295e2-0dd9-4964-a391-491a1a3653ac" providerId="ADAL" clId="{412D3DD7-FF7F-41E1-B5DF-DCE358B132C5}" dt="2026-01-15T17:03:59.181" v="612" actId="115"/>
          <ac:spMkLst>
            <pc:docMk/>
            <pc:sldMk cId="418390360" sldId="918"/>
            <ac:spMk id="7" creationId="{79511833-AE94-AC03-3989-B9B00D69D0CF}"/>
          </ac:spMkLst>
        </pc:spChg>
        <pc:picChg chg="mod">
          <ac:chgData name="Andrew D. Shroads, QEP" userId="1a0295e2-0dd9-4964-a391-491a1a3653ac" providerId="ADAL" clId="{412D3DD7-FF7F-41E1-B5DF-DCE358B132C5}" dt="2026-01-15T16:41:04.285" v="436"/>
          <ac:picMkLst>
            <pc:docMk/>
            <pc:sldMk cId="418390360" sldId="918"/>
            <ac:picMk id="9" creationId="{610AFC70-002F-47A3-DD15-BB0E64115C6D}"/>
          </ac:picMkLst>
        </pc:picChg>
        <pc:picChg chg="mod">
          <ac:chgData name="Andrew D. Shroads, QEP" userId="1a0295e2-0dd9-4964-a391-491a1a3653ac" providerId="ADAL" clId="{412D3DD7-FF7F-41E1-B5DF-DCE358B132C5}" dt="2026-01-15T16:41:37.446" v="442" actId="1076"/>
          <ac:picMkLst>
            <pc:docMk/>
            <pc:sldMk cId="418390360" sldId="918"/>
            <ac:picMk id="11" creationId="{5D81DFE0-64A6-1A6F-FEBF-3DADF1F676BD}"/>
          </ac:picMkLst>
        </pc:picChg>
        <pc:picChg chg="mod">
          <ac:chgData name="Andrew D. Shroads, QEP" userId="1a0295e2-0dd9-4964-a391-491a1a3653ac" providerId="ADAL" clId="{412D3DD7-FF7F-41E1-B5DF-DCE358B132C5}" dt="2026-01-15T16:42:34.840" v="452" actId="1076"/>
          <ac:picMkLst>
            <pc:docMk/>
            <pc:sldMk cId="418390360" sldId="918"/>
            <ac:picMk id="13" creationId="{5BC0BAC3-C720-AA5A-6AAD-BDAC2F53F363}"/>
          </ac:picMkLst>
        </pc:picChg>
        <pc:picChg chg="mod">
          <ac:chgData name="Andrew D. Shroads, QEP" userId="1a0295e2-0dd9-4964-a391-491a1a3653ac" providerId="ADAL" clId="{412D3DD7-FF7F-41E1-B5DF-DCE358B132C5}" dt="2026-01-15T16:43:23.651" v="460" actId="1076"/>
          <ac:picMkLst>
            <pc:docMk/>
            <pc:sldMk cId="418390360" sldId="918"/>
            <ac:picMk id="15" creationId="{9AEA8B65-3046-9503-A04A-7C95A772C0D5}"/>
          </ac:picMkLst>
        </pc:picChg>
      </pc:sldChg>
    </pc:docChg>
  </pc:docChgLst>
  <pc:docChgLst>
    <pc:chgData name="Andrew D. Shroads, QEP" userId="1a0295e2-0dd9-4964-a391-491a1a3653ac" providerId="ADAL" clId="{C2B3A12C-A7EE-4547-9739-6127884E2633}"/>
    <pc:docChg chg="undo redo custSel addSld delSld modSld sldOrd modMainMaster">
      <pc:chgData name="Andrew D. Shroads, QEP" userId="1a0295e2-0dd9-4964-a391-491a1a3653ac" providerId="ADAL" clId="{C2B3A12C-A7EE-4547-9739-6127884E2633}" dt="2026-02-05T20:51:47.389" v="493" actId="478"/>
      <pc:docMkLst>
        <pc:docMk/>
      </pc:docMkLst>
      <pc:sldChg chg="modSp mod">
        <pc:chgData name="Andrew D. Shroads, QEP" userId="1a0295e2-0dd9-4964-a391-491a1a3653ac" providerId="ADAL" clId="{C2B3A12C-A7EE-4547-9739-6127884E2633}" dt="2026-01-14T22:01:01.209" v="438" actId="1076"/>
        <pc:sldMkLst>
          <pc:docMk/>
          <pc:sldMk cId="1418473871" sldId="272"/>
        </pc:sldMkLst>
        <pc:picChg chg="mod">
          <ac:chgData name="Andrew D. Shroads, QEP" userId="1a0295e2-0dd9-4964-a391-491a1a3653ac" providerId="ADAL" clId="{C2B3A12C-A7EE-4547-9739-6127884E2633}" dt="2026-01-14T22:01:01.209" v="438" actId="1076"/>
          <ac:picMkLst>
            <pc:docMk/>
            <pc:sldMk cId="1418473871" sldId="272"/>
            <ac:picMk id="7" creationId="{27C8216B-1D2D-C276-48B2-3AC2F01EEEAF}"/>
          </ac:picMkLst>
        </pc:picChg>
      </pc:sldChg>
      <pc:sldChg chg="modSp mod">
        <pc:chgData name="Andrew D. Shroads, QEP" userId="1a0295e2-0dd9-4964-a391-491a1a3653ac" providerId="ADAL" clId="{C2B3A12C-A7EE-4547-9739-6127884E2633}" dt="2026-01-14T21:51:15.328" v="265" actId="20577"/>
        <pc:sldMkLst>
          <pc:docMk/>
          <pc:sldMk cId="3471513093" sldId="290"/>
        </pc:sldMkLst>
        <pc:spChg chg="mod">
          <ac:chgData name="Andrew D. Shroads, QEP" userId="1a0295e2-0dd9-4964-a391-491a1a3653ac" providerId="ADAL" clId="{C2B3A12C-A7EE-4547-9739-6127884E2633}" dt="2026-01-14T21:51:15.328" v="265" actId="20577"/>
          <ac:spMkLst>
            <pc:docMk/>
            <pc:sldMk cId="3471513093" sldId="290"/>
            <ac:spMk id="5" creationId="{0169E84C-6E4D-8479-D550-584573424CAF}"/>
          </ac:spMkLst>
        </pc:spChg>
      </pc:sldChg>
      <pc:sldChg chg="ord">
        <pc:chgData name="Andrew D. Shroads, QEP" userId="1a0295e2-0dd9-4964-a391-491a1a3653ac" providerId="ADAL" clId="{C2B3A12C-A7EE-4547-9739-6127884E2633}" dt="2026-01-15T19:58:45.288" v="489"/>
        <pc:sldMkLst>
          <pc:docMk/>
          <pc:sldMk cId="2887473685" sldId="371"/>
        </pc:sldMkLst>
      </pc:sldChg>
      <pc:sldChg chg="modSp mod ord">
        <pc:chgData name="Andrew D. Shroads, QEP" userId="1a0295e2-0dd9-4964-a391-491a1a3653ac" providerId="ADAL" clId="{C2B3A12C-A7EE-4547-9739-6127884E2633}" dt="2026-01-14T22:03:40.205" v="459" actId="20577"/>
        <pc:sldMkLst>
          <pc:docMk/>
          <pc:sldMk cId="2430027973" sldId="382"/>
        </pc:sldMkLst>
        <pc:spChg chg="mod">
          <ac:chgData name="Andrew D. Shroads, QEP" userId="1a0295e2-0dd9-4964-a391-491a1a3653ac" providerId="ADAL" clId="{C2B3A12C-A7EE-4547-9739-6127884E2633}" dt="2026-01-14T22:03:01.768" v="451"/>
          <ac:spMkLst>
            <pc:docMk/>
            <pc:sldMk cId="2430027973" sldId="382"/>
            <ac:spMk id="2" creationId="{14FE4201-00A9-BECA-97FE-634DF78F8973}"/>
          </ac:spMkLst>
        </pc:spChg>
        <pc:spChg chg="mod">
          <ac:chgData name="Andrew D. Shroads, QEP" userId="1a0295e2-0dd9-4964-a391-491a1a3653ac" providerId="ADAL" clId="{C2B3A12C-A7EE-4547-9739-6127884E2633}" dt="2026-01-14T22:03:40.205" v="459" actId="20577"/>
          <ac:spMkLst>
            <pc:docMk/>
            <pc:sldMk cId="2430027973" sldId="382"/>
            <ac:spMk id="3" creationId="{24103FCF-E5F0-3290-3733-BB53690A0C98}"/>
          </ac:spMkLst>
        </pc:spChg>
      </pc:sldChg>
      <pc:sldChg chg="delSp modSp mod">
        <pc:chgData name="Andrew D. Shroads, QEP" userId="1a0295e2-0dd9-4964-a391-491a1a3653ac" providerId="ADAL" clId="{C2B3A12C-A7EE-4547-9739-6127884E2633}" dt="2026-01-14T21:25:20.336" v="64" actId="167"/>
        <pc:sldMkLst>
          <pc:docMk/>
          <pc:sldMk cId="760085286" sldId="486"/>
        </pc:sldMkLst>
        <pc:picChg chg="mod ord">
          <ac:chgData name="Andrew D. Shroads, QEP" userId="1a0295e2-0dd9-4964-a391-491a1a3653ac" providerId="ADAL" clId="{C2B3A12C-A7EE-4547-9739-6127884E2633}" dt="2026-01-14T21:25:20.336" v="64" actId="167"/>
          <ac:picMkLst>
            <pc:docMk/>
            <pc:sldMk cId="760085286" sldId="486"/>
            <ac:picMk id="6" creationId="{48F1056F-B600-B0EC-09AC-4FA1D60BBD47}"/>
          </ac:picMkLst>
        </pc:picChg>
      </pc:sldChg>
      <pc:sldChg chg="modSp mod">
        <pc:chgData name="Andrew D. Shroads, QEP" userId="1a0295e2-0dd9-4964-a391-491a1a3653ac" providerId="ADAL" clId="{C2B3A12C-A7EE-4547-9739-6127884E2633}" dt="2026-01-15T19:52:10.307" v="461" actId="6549"/>
        <pc:sldMkLst>
          <pc:docMk/>
          <pc:sldMk cId="1658603812" sldId="491"/>
        </pc:sldMkLst>
        <pc:spChg chg="mod">
          <ac:chgData name="Andrew D. Shroads, QEP" userId="1a0295e2-0dd9-4964-a391-491a1a3653ac" providerId="ADAL" clId="{C2B3A12C-A7EE-4547-9739-6127884E2633}" dt="2026-01-15T19:52:10.307" v="461" actId="6549"/>
          <ac:spMkLst>
            <pc:docMk/>
            <pc:sldMk cId="1658603812" sldId="491"/>
            <ac:spMk id="5" creationId="{30EB9577-EDF3-1309-ED72-3FD6B9A3D240}"/>
          </ac:spMkLst>
        </pc:spChg>
      </pc:sldChg>
      <pc:sldChg chg="ord">
        <pc:chgData name="Andrew D. Shroads, QEP" userId="1a0295e2-0dd9-4964-a391-491a1a3653ac" providerId="ADAL" clId="{C2B3A12C-A7EE-4547-9739-6127884E2633}" dt="2026-01-15T19:58:47.363" v="491"/>
        <pc:sldMkLst>
          <pc:docMk/>
          <pc:sldMk cId="4102630419" sldId="503"/>
        </pc:sldMkLst>
      </pc:sldChg>
      <pc:sldChg chg="addSp delSp modSp add del mod">
        <pc:chgData name="Andrew D. Shroads, QEP" userId="1a0295e2-0dd9-4964-a391-491a1a3653ac" providerId="ADAL" clId="{C2B3A12C-A7EE-4547-9739-6127884E2633}" dt="2026-01-15T19:53:04.718" v="465" actId="2696"/>
        <pc:sldMkLst>
          <pc:docMk/>
          <pc:sldMk cId="1430777530" sldId="510"/>
        </pc:sldMkLst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31" creationId="{EB47BB4C-3CF3-06DC-1BF2-75E96DFE747D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34" creationId="{02F1128C-59B2-2951-972F-FD78CA32D216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36" creationId="{9373F435-3EBC-01E9-BF5C-9CF0B7B77F0A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37" creationId="{3195A048-C9AF-622F-4007-E6040991B3A1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42" creationId="{5461B20D-CEC8-7F6E-4DB7-E0A27E26B1EC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43" creationId="{7B60A2C3-EC78-6348-9DC1-021848A1605B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48" creationId="{79D3A8B5-5E11-2FE6-6D65-59956AA911AB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49" creationId="{96520C0B-A1E8-6CE4-D4E6-A3697672AD24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50" creationId="{48AA4088-0B6D-1C41-5CA7-5AE47AEBB96D}"/>
          </ac:spMkLst>
        </pc:spChg>
        <pc:spChg chg="mod">
          <ac:chgData name="Andrew D. Shroads, QEP" userId="1a0295e2-0dd9-4964-a391-491a1a3653ac" providerId="ADAL" clId="{C2B3A12C-A7EE-4547-9739-6127884E2633}" dt="2026-01-14T21:41:46.346" v="240" actId="207"/>
          <ac:spMkLst>
            <pc:docMk/>
            <pc:sldMk cId="1430777530" sldId="510"/>
            <ac:spMk id="51" creationId="{2B737E91-A8FF-97F7-17B7-E3371684AB68}"/>
          </ac:spMkLst>
        </pc:spChg>
      </pc:sldChg>
      <pc:sldChg chg="delSp modSp mod">
        <pc:chgData name="Andrew D. Shroads, QEP" userId="1a0295e2-0dd9-4964-a391-491a1a3653ac" providerId="ADAL" clId="{C2B3A12C-A7EE-4547-9739-6127884E2633}" dt="2026-01-14T21:50:28.719" v="246" actId="207"/>
        <pc:sldMkLst>
          <pc:docMk/>
          <pc:sldMk cId="3936957390" sldId="513"/>
        </pc:sldMkLst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9" creationId="{08C528CC-A48D-CE2F-8879-D13A359F5A7B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0" creationId="{63BB10B3-6984-5B7D-8C2E-87120625B830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1" creationId="{6F12F452-6CCC-AFAC-818E-B19315560192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3" creationId="{A014EA5F-6C2C-3E1C-AC7F-DFFC7B3ACEA7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4" creationId="{0A6F272B-904A-0BF3-3F10-88ABAABD124E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5" creationId="{48A4CA9A-8B7B-9A43-0B75-FC924119B7A5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16" creationId="{4201CC9A-EAB6-C80B-7F45-9ACF84529EA6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20" creationId="{FB36E896-7EB2-D009-003D-56CD10CF3CE1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25" creationId="{B900184A-F9F4-4E99-1ECF-3212FD9C47B5}"/>
          </ac:spMkLst>
        </pc:spChg>
        <pc:spChg chg="mod">
          <ac:chgData name="Andrew D. Shroads, QEP" userId="1a0295e2-0dd9-4964-a391-491a1a3653ac" providerId="ADAL" clId="{C2B3A12C-A7EE-4547-9739-6127884E2633}" dt="2026-01-14T21:50:28.719" v="246" actId="207"/>
          <ac:spMkLst>
            <pc:docMk/>
            <pc:sldMk cId="3936957390" sldId="513"/>
            <ac:spMk id="26" creationId="{9E7BD7CC-BE48-88BB-94F2-D4EF9E236AAB}"/>
          </ac:spMkLst>
        </pc:spChg>
      </pc:sldChg>
      <pc:sldChg chg="ord">
        <pc:chgData name="Andrew D. Shroads, QEP" userId="1a0295e2-0dd9-4964-a391-491a1a3653ac" providerId="ADAL" clId="{C2B3A12C-A7EE-4547-9739-6127884E2633}" dt="2026-01-14T21:57:52.860" v="350"/>
        <pc:sldMkLst>
          <pc:docMk/>
          <pc:sldMk cId="737024753" sldId="582"/>
        </pc:sldMkLst>
      </pc:sldChg>
      <pc:sldChg chg="delSp mod">
        <pc:chgData name="Andrew D. Shroads, QEP" userId="1a0295e2-0dd9-4964-a391-491a1a3653ac" providerId="ADAL" clId="{C2B3A12C-A7EE-4547-9739-6127884E2633}" dt="2026-02-05T20:51:47.389" v="493" actId="478"/>
        <pc:sldMkLst>
          <pc:docMk/>
          <pc:sldMk cId="326010595" sldId="651"/>
        </pc:sldMkLst>
        <pc:spChg chg="del">
          <ac:chgData name="Andrew D. Shroads, QEP" userId="1a0295e2-0dd9-4964-a391-491a1a3653ac" providerId="ADAL" clId="{C2B3A12C-A7EE-4547-9739-6127884E2633}" dt="2026-02-05T20:51:41.335" v="492" actId="478"/>
          <ac:spMkLst>
            <pc:docMk/>
            <pc:sldMk cId="326010595" sldId="651"/>
            <ac:spMk id="3" creationId="{90A1524B-9479-A5AB-29E8-B8C414265F74}"/>
          </ac:spMkLst>
        </pc:spChg>
        <pc:spChg chg="del">
          <ac:chgData name="Andrew D. Shroads, QEP" userId="1a0295e2-0dd9-4964-a391-491a1a3653ac" providerId="ADAL" clId="{C2B3A12C-A7EE-4547-9739-6127884E2633}" dt="2026-02-05T20:51:47.389" v="493" actId="478"/>
          <ac:spMkLst>
            <pc:docMk/>
            <pc:sldMk cId="326010595" sldId="651"/>
            <ac:spMk id="7" creationId="{ACD9DAF8-ACE1-578F-D9C0-9123F8D232A6}"/>
          </ac:spMkLst>
        </pc:spChg>
      </pc:sldChg>
      <pc:sldChg chg="addSp delSp modSp mod">
        <pc:chgData name="Andrew D. Shroads, QEP" userId="1a0295e2-0dd9-4964-a391-491a1a3653ac" providerId="ADAL" clId="{C2B3A12C-A7EE-4547-9739-6127884E2633}" dt="2026-01-14T21:53:57.226" v="283" actId="1076"/>
        <pc:sldMkLst>
          <pc:docMk/>
          <pc:sldMk cId="1227512081" sldId="661"/>
        </pc:sldMkLst>
        <pc:picChg chg="mod">
          <ac:chgData name="Andrew D. Shroads, QEP" userId="1a0295e2-0dd9-4964-a391-491a1a3653ac" providerId="ADAL" clId="{C2B3A12C-A7EE-4547-9739-6127884E2633}" dt="2026-01-14T21:53:57.226" v="283" actId="1076"/>
          <ac:picMkLst>
            <pc:docMk/>
            <pc:sldMk cId="1227512081" sldId="661"/>
            <ac:picMk id="8" creationId="{E0B12D97-3C26-9675-9C43-45D3BDFFA39C}"/>
          </ac:picMkLst>
        </pc:picChg>
      </pc:sldChg>
      <pc:sldChg chg="modSp add mod">
        <pc:chgData name="Andrew D. Shroads, QEP" userId="1a0295e2-0dd9-4964-a391-491a1a3653ac" providerId="ADAL" clId="{C2B3A12C-A7EE-4547-9739-6127884E2633}" dt="2026-01-15T19:58:14.304" v="482" actId="6549"/>
        <pc:sldMkLst>
          <pc:docMk/>
          <pc:sldMk cId="229115844" sldId="686"/>
        </pc:sldMkLst>
        <pc:spChg chg="mod">
          <ac:chgData name="Andrew D. Shroads, QEP" userId="1a0295e2-0dd9-4964-a391-491a1a3653ac" providerId="ADAL" clId="{C2B3A12C-A7EE-4547-9739-6127884E2633}" dt="2026-01-14T22:02:46.691" v="447"/>
          <ac:spMkLst>
            <pc:docMk/>
            <pc:sldMk cId="229115844" sldId="686"/>
            <ac:spMk id="4" creationId="{D92C8FAE-500A-FCBA-8238-56E0DB85873F}"/>
          </ac:spMkLst>
        </pc:spChg>
        <pc:spChg chg="mod">
          <ac:chgData name="Andrew D. Shroads, QEP" userId="1a0295e2-0dd9-4964-a391-491a1a3653ac" providerId="ADAL" clId="{C2B3A12C-A7EE-4547-9739-6127884E2633}" dt="2026-01-15T19:58:14.304" v="482" actId="6549"/>
          <ac:spMkLst>
            <pc:docMk/>
            <pc:sldMk cId="229115844" sldId="686"/>
            <ac:spMk id="5" creationId="{45C799D4-16C4-D135-B9F9-7B9D35A62A1C}"/>
          </ac:spMkLst>
        </pc:spChg>
      </pc:sldChg>
      <pc:sldChg chg="addSp delSp modSp mod chgLayout">
        <pc:chgData name="Andrew D. Shroads, QEP" userId="1a0295e2-0dd9-4964-a391-491a1a3653ac" providerId="ADAL" clId="{C2B3A12C-A7EE-4547-9739-6127884E2633}" dt="2026-01-14T19:27:25.769" v="59" actId="6549"/>
        <pc:sldMkLst>
          <pc:docMk/>
          <pc:sldMk cId="3395062052" sldId="725"/>
        </pc:sldMkLst>
        <pc:spChg chg="add mod ord">
          <ac:chgData name="Andrew D. Shroads, QEP" userId="1a0295e2-0dd9-4964-a391-491a1a3653ac" providerId="ADAL" clId="{C2B3A12C-A7EE-4547-9739-6127884E2633}" dt="2026-01-14T19:25:10.866" v="17" actId="20577"/>
          <ac:spMkLst>
            <pc:docMk/>
            <pc:sldMk cId="3395062052" sldId="725"/>
            <ac:spMk id="2" creationId="{AEAF610F-18D0-1FD7-F841-637B54208B53}"/>
          </ac:spMkLst>
        </pc:spChg>
        <pc:spChg chg="add mod ord">
          <ac:chgData name="Andrew D. Shroads, QEP" userId="1a0295e2-0dd9-4964-a391-491a1a3653ac" providerId="ADAL" clId="{C2B3A12C-A7EE-4547-9739-6127884E2633}" dt="2026-01-14T19:27:25.769" v="59" actId="6549"/>
          <ac:spMkLst>
            <pc:docMk/>
            <pc:sldMk cId="3395062052" sldId="725"/>
            <ac:spMk id="3" creationId="{6B0D10C7-14C6-23B6-BA57-E82FD4A0E87A}"/>
          </ac:spMkLst>
        </pc:spChg>
        <pc:spChg chg="mod ord">
          <ac:chgData name="Andrew D. Shroads, QEP" userId="1a0295e2-0dd9-4964-a391-491a1a3653ac" providerId="ADAL" clId="{C2B3A12C-A7EE-4547-9739-6127884E2633}" dt="2026-01-14T19:24:43.661" v="7" actId="700"/>
          <ac:spMkLst>
            <pc:docMk/>
            <pc:sldMk cId="3395062052" sldId="725"/>
            <ac:spMk id="4" creationId="{5DD3CB2A-E05D-D888-0205-452856C6CB56}"/>
          </ac:spMkLst>
        </pc:spChg>
      </pc:sldChg>
      <pc:sldChg chg="ord">
        <pc:chgData name="Andrew D. Shroads, QEP" userId="1a0295e2-0dd9-4964-a391-491a1a3653ac" providerId="ADAL" clId="{C2B3A12C-A7EE-4547-9739-6127884E2633}" dt="2026-01-14T21:40:36.198" v="234" actId="20578"/>
        <pc:sldMkLst>
          <pc:docMk/>
          <pc:sldMk cId="2785857035" sldId="737"/>
        </pc:sldMkLst>
      </pc:sldChg>
      <pc:sldChg chg="addSp delSp modSp new mod modClrScheme chgLayout">
        <pc:chgData name="Andrew D. Shroads, QEP" userId="1a0295e2-0dd9-4964-a391-491a1a3653ac" providerId="ADAL" clId="{C2B3A12C-A7EE-4547-9739-6127884E2633}" dt="2026-01-14T21:39:22.528" v="226" actId="20577"/>
        <pc:sldMkLst>
          <pc:docMk/>
          <pc:sldMk cId="1725107151" sldId="738"/>
        </pc:sldMkLst>
        <pc:spChg chg="mod ord">
          <ac:chgData name="Andrew D. Shroads, QEP" userId="1a0295e2-0dd9-4964-a391-491a1a3653ac" providerId="ADAL" clId="{C2B3A12C-A7EE-4547-9739-6127884E2633}" dt="2026-01-14T21:26:05.236" v="66" actId="700"/>
          <ac:spMkLst>
            <pc:docMk/>
            <pc:sldMk cId="1725107151" sldId="738"/>
            <ac:spMk id="5" creationId="{566102E8-2A6B-2B62-F3E7-9F8377528DD6}"/>
          </ac:spMkLst>
        </pc:spChg>
        <pc:spChg chg="add mod ord">
          <ac:chgData name="Andrew D. Shroads, QEP" userId="1a0295e2-0dd9-4964-a391-491a1a3653ac" providerId="ADAL" clId="{C2B3A12C-A7EE-4547-9739-6127884E2633}" dt="2026-01-14T21:39:22.528" v="226" actId="20577"/>
          <ac:spMkLst>
            <pc:docMk/>
            <pc:sldMk cId="1725107151" sldId="738"/>
            <ac:spMk id="6" creationId="{1F16E9F5-69E7-79C1-D7E1-38B6E2F4A1BD}"/>
          </ac:spMkLst>
        </pc:spChg>
        <pc:spChg chg="add mod">
          <ac:chgData name="Andrew D. Shroads, QEP" userId="1a0295e2-0dd9-4964-a391-491a1a3653ac" providerId="ADAL" clId="{C2B3A12C-A7EE-4547-9739-6127884E2633}" dt="2026-01-14T21:37:56.505" v="175" actId="207"/>
          <ac:spMkLst>
            <pc:docMk/>
            <pc:sldMk cId="1725107151" sldId="738"/>
            <ac:spMk id="44" creationId="{2673F7AD-CC90-E118-4CEB-93CF0191C7ED}"/>
          </ac:spMkLst>
        </pc:spChg>
        <pc:spChg chg="add mod">
          <ac:chgData name="Andrew D. Shroads, QEP" userId="1a0295e2-0dd9-4964-a391-491a1a3653ac" providerId="ADAL" clId="{C2B3A12C-A7EE-4547-9739-6127884E2633}" dt="2026-01-14T21:37:52.888" v="174" actId="207"/>
          <ac:spMkLst>
            <pc:docMk/>
            <pc:sldMk cId="1725107151" sldId="738"/>
            <ac:spMk id="45" creationId="{3AFA4291-9411-0BAD-CA31-AE687AF73F6E}"/>
          </ac:spMkLst>
        </pc:spChg>
        <pc:spChg chg="add mod">
          <ac:chgData name="Andrew D. Shroads, QEP" userId="1a0295e2-0dd9-4964-a391-491a1a3653ac" providerId="ADAL" clId="{C2B3A12C-A7EE-4547-9739-6127884E2633}" dt="2026-01-14T21:38:21.714" v="188" actId="1076"/>
          <ac:spMkLst>
            <pc:docMk/>
            <pc:sldMk cId="1725107151" sldId="738"/>
            <ac:spMk id="46" creationId="{F8894AEF-CCB3-E339-37FE-267C4D7FB21B}"/>
          </ac:spMkLst>
        </pc:spChg>
        <pc:spChg chg="add mod">
          <ac:chgData name="Andrew D. Shroads, QEP" userId="1a0295e2-0dd9-4964-a391-491a1a3653ac" providerId="ADAL" clId="{C2B3A12C-A7EE-4547-9739-6127884E2633}" dt="2026-01-14T21:38:48.898" v="210" actId="1076"/>
          <ac:spMkLst>
            <pc:docMk/>
            <pc:sldMk cId="1725107151" sldId="738"/>
            <ac:spMk id="47" creationId="{100DF66F-4A88-3DF4-B61E-5C53DBD40043}"/>
          </ac:spMkLst>
        </pc:spChg>
        <pc:grpChg chg="add mod">
          <ac:chgData name="Andrew D. Shroads, QEP" userId="1a0295e2-0dd9-4964-a391-491a1a3653ac" providerId="ADAL" clId="{C2B3A12C-A7EE-4547-9739-6127884E2633}" dt="2026-01-14T21:36:46.876" v="140" actId="164"/>
          <ac:grpSpMkLst>
            <pc:docMk/>
            <pc:sldMk cId="1725107151" sldId="738"/>
            <ac:grpSpMk id="43" creationId="{7AAC58AA-D2EF-34D5-442B-5D9561679A3A}"/>
          </ac:grpSpMkLst>
        </pc:grp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17" creationId="{D23F2EFE-8CF4-DA38-E233-93407735626B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19" creationId="{D4006C55-4286-8EB7-827C-2CBE0B26EA73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1" creationId="{77A58596-CB0F-2989-B621-694A8AB7B980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2" creationId="{250B5A2E-55BC-B86B-7B7C-5752957281B9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3" creationId="{95939174-E266-4093-F014-E26DD65DCE20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4" creationId="{BEA80030-B26F-651D-933A-23FD8A4E8942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5" creationId="{F229DCA7-570C-5A9E-FB73-5E929C6A158C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26" creationId="{8117767A-94C6-F9E9-AE65-47BD266CA4F3}"/>
          </ac:cxnSpMkLst>
        </pc:cxnChg>
        <pc:cxnChg chg="add mod">
          <ac:chgData name="Andrew D. Shroads, QEP" userId="1a0295e2-0dd9-4964-a391-491a1a3653ac" providerId="ADAL" clId="{C2B3A12C-A7EE-4547-9739-6127884E2633}" dt="2026-01-14T21:36:38.740" v="139" actId="164"/>
          <ac:cxnSpMkLst>
            <pc:docMk/>
            <pc:sldMk cId="1725107151" sldId="738"/>
            <ac:cxnSpMk id="34" creationId="{83DC1ACE-9FE6-EED1-8749-DAD6C074CC34}"/>
          </ac:cxnSpMkLst>
        </pc:cxnChg>
        <pc:cxnChg chg="add mod">
          <ac:chgData name="Andrew D. Shroads, QEP" userId="1a0295e2-0dd9-4964-a391-491a1a3653ac" providerId="ADAL" clId="{C2B3A12C-A7EE-4547-9739-6127884E2633}" dt="2026-01-14T21:36:46.876" v="140" actId="164"/>
          <ac:cxnSpMkLst>
            <pc:docMk/>
            <pc:sldMk cId="1725107151" sldId="738"/>
            <ac:cxnSpMk id="39" creationId="{3312B5AB-7A36-F948-9CC1-A2BB471F1AEA}"/>
          </ac:cxnSpMkLst>
        </pc:cxnChg>
      </pc:sldChg>
      <pc:sldChg chg="modSp add">
        <pc:chgData name="Andrew D. Shroads, QEP" userId="1a0295e2-0dd9-4964-a391-491a1a3653ac" providerId="ADAL" clId="{C2B3A12C-A7EE-4547-9739-6127884E2633}" dt="2026-01-14T22:01:12.507" v="440"/>
        <pc:sldMkLst>
          <pc:docMk/>
          <pc:sldMk cId="1348963925" sldId="855"/>
        </pc:sldMkLst>
        <pc:spChg chg="mod">
          <ac:chgData name="Andrew D. Shroads, QEP" userId="1a0295e2-0dd9-4964-a391-491a1a3653ac" providerId="ADAL" clId="{C2B3A12C-A7EE-4547-9739-6127884E2633}" dt="2026-01-14T22:01:12.507" v="440"/>
          <ac:spMkLst>
            <pc:docMk/>
            <pc:sldMk cId="1348963925" sldId="855"/>
            <ac:spMk id="2" creationId="{8192BD5D-1CFF-6A33-16F3-9F161E4E5EB3}"/>
          </ac:spMkLst>
        </pc:spChg>
      </pc:sldChg>
      <pc:sldChg chg="modSp add mod ord">
        <pc:chgData name="Andrew D. Shroads, QEP" userId="1a0295e2-0dd9-4964-a391-491a1a3653ac" providerId="ADAL" clId="{C2B3A12C-A7EE-4547-9739-6127884E2633}" dt="2026-01-14T22:00:36.175" v="436" actId="20577"/>
        <pc:sldMkLst>
          <pc:docMk/>
          <pc:sldMk cId="1414528025" sldId="861"/>
        </pc:sldMkLst>
        <pc:spChg chg="mod">
          <ac:chgData name="Andrew D. Shroads, QEP" userId="1a0295e2-0dd9-4964-a391-491a1a3653ac" providerId="ADAL" clId="{C2B3A12C-A7EE-4547-9739-6127884E2633}" dt="2026-01-14T22:00:36.175" v="436" actId="20577"/>
          <ac:spMkLst>
            <pc:docMk/>
            <pc:sldMk cId="1414528025" sldId="861"/>
            <ac:spMk id="2" creationId="{AE8E0993-A437-A7D4-BA68-1AC7F679C69C}"/>
          </ac:spMkLst>
        </pc:spChg>
      </pc:sldChg>
      <pc:sldChg chg="modSp add mod">
        <pc:chgData name="Andrew D. Shroads, QEP" userId="1a0295e2-0dd9-4964-a391-491a1a3653ac" providerId="ADAL" clId="{C2B3A12C-A7EE-4547-9739-6127884E2633}" dt="2026-01-15T19:58:18.984" v="485"/>
        <pc:sldMkLst>
          <pc:docMk/>
          <pc:sldMk cId="4214093989" sldId="885"/>
        </pc:sldMkLst>
        <pc:spChg chg="mod">
          <ac:chgData name="Andrew D. Shroads, QEP" userId="1a0295e2-0dd9-4964-a391-491a1a3653ac" providerId="ADAL" clId="{C2B3A12C-A7EE-4547-9739-6127884E2633}" dt="2026-01-14T22:03:20.778" v="453"/>
          <ac:spMkLst>
            <pc:docMk/>
            <pc:sldMk cId="4214093989" sldId="885"/>
            <ac:spMk id="2" creationId="{57AB3B1F-2D00-4870-B579-D0C2BD164BD9}"/>
          </ac:spMkLst>
        </pc:spChg>
        <pc:spChg chg="mod">
          <ac:chgData name="Andrew D. Shroads, QEP" userId="1a0295e2-0dd9-4964-a391-491a1a3653ac" providerId="ADAL" clId="{C2B3A12C-A7EE-4547-9739-6127884E2633}" dt="2026-01-15T19:58:18.984" v="485"/>
          <ac:spMkLst>
            <pc:docMk/>
            <pc:sldMk cId="4214093989" sldId="885"/>
            <ac:spMk id="3" creationId="{AF384DA0-BC3C-4839-81C5-D85FE96BDF61}"/>
          </ac:spMkLst>
        </pc:spChg>
      </pc:sldChg>
      <pc:sldChg chg="modSp add mod modClrScheme chgLayout">
        <pc:chgData name="Andrew D. Shroads, QEP" userId="1a0295e2-0dd9-4964-a391-491a1a3653ac" providerId="ADAL" clId="{C2B3A12C-A7EE-4547-9739-6127884E2633}" dt="2026-01-14T21:59:14.694" v="417" actId="20577"/>
        <pc:sldMkLst>
          <pc:docMk/>
          <pc:sldMk cId="919067312" sldId="913"/>
        </pc:sldMkLst>
        <pc:spChg chg="mod ord">
          <ac:chgData name="Andrew D. Shroads, QEP" userId="1a0295e2-0dd9-4964-a391-491a1a3653ac" providerId="ADAL" clId="{C2B3A12C-A7EE-4547-9739-6127884E2633}" dt="2026-01-14T21:59:14.694" v="417" actId="20577"/>
          <ac:spMkLst>
            <pc:docMk/>
            <pc:sldMk cId="919067312" sldId="913"/>
            <ac:spMk id="3" creationId="{572243F1-F70A-59AA-9F7B-19E90EA26555}"/>
          </ac:spMkLst>
        </pc:spChg>
        <pc:spChg chg="mod ord">
          <ac:chgData name="Andrew D. Shroads, QEP" userId="1a0295e2-0dd9-4964-a391-491a1a3653ac" providerId="ADAL" clId="{C2B3A12C-A7EE-4547-9739-6127884E2633}" dt="2026-01-14T21:58:00.274" v="351" actId="700"/>
          <ac:spMkLst>
            <pc:docMk/>
            <pc:sldMk cId="919067312" sldId="913"/>
            <ac:spMk id="4" creationId="{E95120B5-A97F-C8EA-0D7C-741B5D18DF7A}"/>
          </ac:spMkLst>
        </pc:spChg>
        <pc:spChg chg="mod ord">
          <ac:chgData name="Andrew D. Shroads, QEP" userId="1a0295e2-0dd9-4964-a391-491a1a3653ac" providerId="ADAL" clId="{C2B3A12C-A7EE-4547-9739-6127884E2633}" dt="2026-01-14T21:58:00.274" v="351" actId="700"/>
          <ac:spMkLst>
            <pc:docMk/>
            <pc:sldMk cId="919067312" sldId="913"/>
            <ac:spMk id="5" creationId="{2A695FB1-A3A0-B26B-3883-6D75171CC1AE}"/>
          </ac:spMkLst>
        </pc:spChg>
        <pc:picChg chg="mod ord">
          <ac:chgData name="Andrew D. Shroads, QEP" userId="1a0295e2-0dd9-4964-a391-491a1a3653ac" providerId="ADAL" clId="{C2B3A12C-A7EE-4547-9739-6127884E2633}" dt="2026-01-14T21:58:07.334" v="356" actId="1076"/>
          <ac:picMkLst>
            <pc:docMk/>
            <pc:sldMk cId="919067312" sldId="913"/>
            <ac:picMk id="7" creationId="{34C589B2-C5C7-1953-04AA-C45E57E2CFCD}"/>
          </ac:picMkLst>
        </pc:picChg>
      </pc:sldChg>
      <pc:sldChg chg="modSp add">
        <pc:chgData name="Andrew D. Shroads, QEP" userId="1a0295e2-0dd9-4964-a391-491a1a3653ac" providerId="ADAL" clId="{C2B3A12C-A7EE-4547-9739-6127884E2633}" dt="2026-01-14T22:02:49.734" v="448"/>
        <pc:sldMkLst>
          <pc:docMk/>
          <pc:sldMk cId="1968795416" sldId="914"/>
        </pc:sldMkLst>
        <pc:spChg chg="mod">
          <ac:chgData name="Andrew D. Shroads, QEP" userId="1a0295e2-0dd9-4964-a391-491a1a3653ac" providerId="ADAL" clId="{C2B3A12C-A7EE-4547-9739-6127884E2633}" dt="2026-01-14T22:02:49.734" v="448"/>
          <ac:spMkLst>
            <pc:docMk/>
            <pc:sldMk cId="1968795416" sldId="914"/>
            <ac:spMk id="2" creationId="{3540B1DD-DDFE-E934-4850-A6C3487BAFF5}"/>
          </ac:spMkLst>
        </pc:spChg>
      </pc:sldChg>
      <pc:sldChg chg="modSp add">
        <pc:chgData name="Andrew D. Shroads, QEP" userId="1a0295e2-0dd9-4964-a391-491a1a3653ac" providerId="ADAL" clId="{C2B3A12C-A7EE-4547-9739-6127884E2633}" dt="2026-01-14T22:02:52.714" v="449"/>
        <pc:sldMkLst>
          <pc:docMk/>
          <pc:sldMk cId="4035315686" sldId="915"/>
        </pc:sldMkLst>
        <pc:spChg chg="mod">
          <ac:chgData name="Andrew D. Shroads, QEP" userId="1a0295e2-0dd9-4964-a391-491a1a3653ac" providerId="ADAL" clId="{C2B3A12C-A7EE-4547-9739-6127884E2633}" dt="2026-01-14T22:02:52.714" v="449"/>
          <ac:spMkLst>
            <pc:docMk/>
            <pc:sldMk cId="4035315686" sldId="915"/>
            <ac:spMk id="2" creationId="{3540B1DD-DDFE-E934-4850-A6C3487BAFF5}"/>
          </ac:spMkLst>
        </pc:spChg>
      </pc:sldChg>
      <pc:sldChg chg="modSp">
        <pc:chgData name="Andrew D. Shroads, QEP" userId="1a0295e2-0dd9-4964-a391-491a1a3653ac" providerId="ADAL" clId="{C2B3A12C-A7EE-4547-9739-6127884E2633}" dt="2026-01-15T19:51:50.343" v="460" actId="114"/>
        <pc:sldMkLst>
          <pc:docMk/>
          <pc:sldMk cId="418390360" sldId="918"/>
        </pc:sldMkLst>
        <pc:spChg chg="mod">
          <ac:chgData name="Andrew D. Shroads, QEP" userId="1a0295e2-0dd9-4964-a391-491a1a3653ac" providerId="ADAL" clId="{C2B3A12C-A7EE-4547-9739-6127884E2633}" dt="2026-01-15T19:51:50.343" v="460" actId="114"/>
          <ac:spMkLst>
            <pc:docMk/>
            <pc:sldMk cId="418390360" sldId="918"/>
            <ac:spMk id="7" creationId="{79511833-AE94-AC03-3989-B9B00D69D0CF}"/>
          </ac:spMkLst>
        </pc:spChg>
      </pc:sldChg>
      <pc:sldMasterChg chg="modSldLayout">
        <pc:chgData name="Andrew D. Shroads, QEP" userId="1a0295e2-0dd9-4964-a391-491a1a3653ac" providerId="ADAL" clId="{C2B3A12C-A7EE-4547-9739-6127884E2633}" dt="2026-01-14T19:23:45.408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1-14T19:23:35.154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1-14T19:23:35.154" v="0"/>
            <ac:picMkLst>
              <pc:docMk/>
              <pc:sldMasterMk cId="3581415529" sldId="2147483648"/>
              <pc:sldLayoutMk cId="2332032041" sldId="2147483649"/>
              <ac:picMk id="7" creationId="{82518DF3-6FB0-D147-B3EA-0F0471269D50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38.201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1-14T19:23:38.201" v="1"/>
            <ac:picMkLst>
              <pc:docMk/>
              <pc:sldMasterMk cId="3581415529" sldId="2147483648"/>
              <pc:sldLayoutMk cId="3589693945" sldId="2147483650"/>
              <ac:picMk id="7" creationId="{1D669879-BF8C-B93E-46E3-C019E5587177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42.919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1-14T19:23:42.919" v="5"/>
            <ac:picMkLst>
              <pc:docMk/>
              <pc:sldMasterMk cId="3581415529" sldId="2147483648"/>
              <pc:sldLayoutMk cId="2163079833" sldId="2147483651"/>
              <ac:picMk id="4" creationId="{AB40907F-1E8A-747E-5B19-3B83C8A584EA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39.722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1-14T19:23:39.722" v="2"/>
            <ac:picMkLst>
              <pc:docMk/>
              <pc:sldMasterMk cId="3581415529" sldId="2147483648"/>
              <pc:sldLayoutMk cId="2760791716" sldId="2147483652"/>
              <ac:picMk id="5" creationId="{60B2526A-3B0B-69F3-B37A-DAEBD0310B05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45.408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1-14T19:23:45.408" v="6"/>
            <ac:picMkLst>
              <pc:docMk/>
              <pc:sldMasterMk cId="3581415529" sldId="2147483648"/>
              <pc:sldLayoutMk cId="4210803521" sldId="2147483654"/>
              <ac:picMk id="6" creationId="{F80ACBC6-28E3-0898-C422-8E6C142ACB50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41.937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1-14T19:23:41.937" v="4"/>
            <ac:picMkLst>
              <pc:docMk/>
              <pc:sldMasterMk cId="3581415529" sldId="2147483648"/>
              <pc:sldLayoutMk cId="355615007" sldId="2147483656"/>
              <ac:picMk id="4" creationId="{2D2FA0E2-D148-4234-6C3A-0E96474A9514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4T19:23:41.097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1-14T19:23:41.097" v="3"/>
            <ac:picMkLst>
              <pc:docMk/>
              <pc:sldMasterMk cId="3581415529" sldId="2147483648"/>
              <pc:sldLayoutMk cId="1274331460" sldId="2147483657"/>
              <ac:picMk id="5" creationId="{34B854A5-949E-DA1E-218D-72E45375C6BE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cainccloud-my.sharepoint.com/personal/ashroads_scainc_com/Documents/Documents/Resources/Air/PM%20Settling%20Velocity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28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2800" b="1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Settling Time for PM by Size</a:t>
            </a:r>
          </a:p>
        </c:rich>
      </c:tx>
      <c:layout>
        <c:manualLayout>
          <c:xMode val="edge"/>
          <c:yMode val="edge"/>
          <c:x val="0.2675430802531847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28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Feet!$A$6</c:f>
              <c:strCache>
                <c:ptCount val="1"/>
                <c:pt idx="0">
                  <c:v>PM1.0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Feet!$G$11:$I$11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30</c:v>
                </c:pt>
              </c:numCache>
            </c:numRef>
          </c:cat>
          <c:val>
            <c:numRef>
              <c:f>Feet!$G$6:$I$6</c:f>
              <c:numCache>
                <c:formatCode>0.00E+00</c:formatCode>
                <c:ptCount val="3"/>
                <c:pt idx="0" formatCode="General">
                  <c:v>0</c:v>
                </c:pt>
                <c:pt idx="1">
                  <c:v>2215.1162081860484</c:v>
                </c:pt>
                <c:pt idx="2" formatCode="General">
                  <c:v>4430.2324163720968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A1-477D-9A97-974E5AD5A385}"/>
            </c:ext>
          </c:extLst>
        </c:ser>
        <c:ser>
          <c:idx val="1"/>
          <c:order val="1"/>
          <c:tx>
            <c:strRef>
              <c:f>Feet!$A$7</c:f>
              <c:strCache>
                <c:ptCount val="1"/>
                <c:pt idx="0">
                  <c:v>PM2.5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Feet!$G$11:$I$11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30</c:v>
                </c:pt>
              </c:numCache>
            </c:numRef>
          </c:cat>
          <c:val>
            <c:numRef>
              <c:f>Feet!$G$7:$I$7</c:f>
              <c:numCache>
                <c:formatCode>0.00E+00</c:formatCode>
                <c:ptCount val="3"/>
                <c:pt idx="0" formatCode="General">
                  <c:v>0</c:v>
                </c:pt>
                <c:pt idx="1">
                  <c:v>388.77549776326572</c:v>
                </c:pt>
                <c:pt idx="2" formatCode="General">
                  <c:v>777.55099552653144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A1-477D-9A97-974E5AD5A385}"/>
            </c:ext>
          </c:extLst>
        </c:ser>
        <c:ser>
          <c:idx val="2"/>
          <c:order val="2"/>
          <c:tx>
            <c:strRef>
              <c:f>Feet!$A$8</c:f>
              <c:strCache>
                <c:ptCount val="1"/>
                <c:pt idx="0">
                  <c:v>PM5.0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Feet!$G$11:$I$11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30</c:v>
                </c:pt>
              </c:numCache>
            </c:numRef>
          </c:cat>
          <c:val>
            <c:numRef>
              <c:f>Feet!$G$8:$I$8</c:f>
              <c:numCache>
                <c:formatCode>0.00E+00</c:formatCode>
                <c:ptCount val="3"/>
                <c:pt idx="0" formatCode="General">
                  <c:v>0</c:v>
                </c:pt>
                <c:pt idx="1">
                  <c:v>100.13140284047316</c:v>
                </c:pt>
                <c:pt idx="2" formatCode="General">
                  <c:v>200.26280568094631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BA1-477D-9A97-974E5AD5A385}"/>
            </c:ext>
          </c:extLst>
        </c:ser>
        <c:ser>
          <c:idx val="3"/>
          <c:order val="3"/>
          <c:tx>
            <c:strRef>
              <c:f>Feet!$A$9</c:f>
              <c:strCache>
                <c:ptCount val="1"/>
                <c:pt idx="0">
                  <c:v>PM10</c:v>
                </c:pt>
              </c:strCache>
            </c:strRef>
          </c:tx>
          <c:spPr>
            <a:ln w="25400" cap="rnd">
              <a:solidFill>
                <a:schemeClr val="accent4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Feet!$G$11:$I$11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30</c:v>
                </c:pt>
              </c:numCache>
            </c:numRef>
          </c:cat>
          <c:val>
            <c:numRef>
              <c:f>Feet!$G$9:$I$9</c:f>
              <c:numCache>
                <c:formatCode>0.00E+00</c:formatCode>
                <c:ptCount val="3"/>
                <c:pt idx="0" formatCode="General">
                  <c:v>0</c:v>
                </c:pt>
                <c:pt idx="1">
                  <c:v>25.399999187200024</c:v>
                </c:pt>
                <c:pt idx="2" formatCode="General">
                  <c:v>50.799998374400047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BA1-477D-9A97-974E5AD5A385}"/>
            </c:ext>
          </c:extLst>
        </c:ser>
        <c:ser>
          <c:idx val="4"/>
          <c:order val="4"/>
          <c:tx>
            <c:strRef>
              <c:f>Feet!$A$10</c:f>
              <c:strCache>
                <c:ptCount val="1"/>
                <c:pt idx="0">
                  <c:v>PM20</c:v>
                </c:pt>
              </c:strCache>
            </c:strRef>
          </c:tx>
          <c:spPr>
            <a:ln w="25400" cap="rnd">
              <a:solidFill>
                <a:schemeClr val="accent3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Feet!$G$11:$I$11</c:f>
              <c:numCache>
                <c:formatCode>General</c:formatCode>
                <c:ptCount val="3"/>
                <c:pt idx="0">
                  <c:v>0</c:v>
                </c:pt>
                <c:pt idx="1">
                  <c:v>15</c:v>
                </c:pt>
                <c:pt idx="2">
                  <c:v>30</c:v>
                </c:pt>
              </c:numCache>
            </c:numRef>
          </c:cat>
          <c:val>
            <c:numRef>
              <c:f>Feet!$G$10:$I$10</c:f>
              <c:numCache>
                <c:formatCode>0.00E+00</c:formatCode>
                <c:ptCount val="3"/>
                <c:pt idx="0" formatCode="General">
                  <c:v>0</c:v>
                </c:pt>
                <c:pt idx="1">
                  <c:v>6.4033611396302588</c:v>
                </c:pt>
                <c:pt idx="2" formatCode="General">
                  <c:v>12.806722279260518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BA1-477D-9A97-974E5AD5A3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22177632"/>
        <c:axId val="1622176672"/>
      </c:lineChart>
      <c:catAx>
        <c:axId val="1622177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Feet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22176672"/>
        <c:crosses val="autoZero"/>
        <c:auto val="1"/>
        <c:lblAlgn val="ctr"/>
        <c:lblOffset val="100"/>
        <c:noMultiLvlLbl val="0"/>
      </c:catAx>
      <c:valAx>
        <c:axId val="1622176672"/>
        <c:scaling>
          <c:orientation val="minMax"/>
          <c:max val="5000"/>
        </c:scaling>
        <c:delete val="0"/>
        <c:axPos val="l"/>
        <c:majorGridlines>
          <c:spPr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80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Seconds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622177632"/>
        <c:crossesAt val="1"/>
        <c:crossBetween val="midCat"/>
      </c:valAx>
      <c:spPr>
        <a:noFill/>
        <a:ln w="22225">
          <a:solidFill>
            <a:schemeClr val="accent1"/>
          </a:solidFill>
        </a:ln>
        <a:effectLst/>
      </c:spPr>
    </c:plotArea>
    <c:legend>
      <c:legendPos val="r"/>
      <c:layout>
        <c:manualLayout>
          <c:xMode val="edge"/>
          <c:yMode val="edge"/>
          <c:x val="0.88287075607588406"/>
          <c:y val="0.33273763620169089"/>
          <c:w val="0.10980555741745883"/>
          <c:h val="0.31211778867359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1A_723E02B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0F28ECB-97D2-4778-BB79-C6EDA5A95493}" authorId="{D748862B-4F0B-6395-9791-FBC9471D6228}" created="2026-01-16T17:41:50.32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916666556" sldId="282"/>
      <ac:spMk id="2" creationId="{6D726F94-914D-0F3D-1BA8-C3854FE91403}"/>
    </ac:deMkLst>
    <p188:txBody>
      <a:bodyPr/>
      <a:lstStyle/>
      <a:p>
        <a:r>
          <a:rPr lang="en-US"/>
          <a:t>Note: Additional details on DPFs (other than CE) offered on slide 260</a:t>
        </a:r>
      </a:p>
    </p188:txBody>
  </p188:cm>
</p188:cmLst>
</file>

<file path=ppt/comments/modernComment_18C_6230844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6B151A9-B8BE-4ECD-917D-E63AD56CB78F}" authorId="{D748862B-4F0B-6395-9791-FBC9471D6228}" created="2026-01-16T18:30:30.511">
    <pc:sldMkLst xmlns:pc="http://schemas.microsoft.com/office/powerpoint/2013/main/command">
      <pc:docMk/>
      <pc:sldMk cId="1647346752" sldId="396"/>
    </pc:sldMkLst>
    <p188:txBody>
      <a:bodyPr/>
      <a:lstStyle/>
      <a:p>
        <a:r>
          <a:rPr lang="en-US"/>
          <a:t>Note: EPA slide deck also references Magnetic Impulse Rappers. Slide 230</a:t>
        </a:r>
      </a:p>
    </p188:txBody>
  </p188:cm>
</p188:cmLst>
</file>

<file path=ppt/comments/modernComment_20B_A431691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2D5FC85-0737-4869-80D2-FF6D89C27B6B}" authorId="{D748862B-4F0B-6395-9791-FBC9471D6228}" created="2026-01-16T17:40:50.97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754701586" sldId="523"/>
      <ac:spMk id="2" creationId="{BB8D1E36-86BE-782C-1DDF-65E1AEC91824}"/>
    </ac:deMkLst>
    <p188:txBody>
      <a:bodyPr/>
      <a:lstStyle/>
      <a:p>
        <a:r>
          <a:rPr lang="en-US"/>
          <a:t>Note: EPA offers additional details on Active regeneration and types slides 261-268</a:t>
        </a:r>
      </a:p>
    </p188:txBody>
  </p188:cm>
</p188:cmLst>
</file>

<file path=ppt/comments/modernComment_20D_F0E34CF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C78F201-95BC-49F3-B83D-A69A7D76FC3E}" authorId="{D748862B-4F0B-6395-9791-FBC9471D6228}" created="2026-01-16T17:35:31.86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041428210" sldId="525"/>
      <ac:spMk id="6" creationId="{F8D0F988-B1B3-4E43-E2CC-F1495F8F8C86}"/>
    </ac:deMkLst>
    <p188:txBody>
      <a:bodyPr/>
      <a:lstStyle/>
      <a:p>
        <a:r>
          <a:rPr lang="en-US"/>
          <a:t>Note: Hybrid regeneration not discussed in EPA's side deck.</a:t>
        </a:r>
      </a:p>
    </p188:txBody>
  </p188:cm>
</p188:cmLst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0.8529</cdr:x>
      <cdr:y>0.15423</cdr:y>
    </cdr:from>
    <cdr:to>
      <cdr:x>0.98705</cdr:x>
      <cdr:y>0.84577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AF029C56-62FE-551B-536C-6763E1A6A266}"/>
            </a:ext>
          </a:extLst>
        </cdr:cNvPr>
        <cdr:cNvSpPr txBox="1"/>
      </cdr:nvSpPr>
      <cdr:spPr>
        <a:xfrm xmlns:a="http://schemas.openxmlformats.org/drawingml/2006/main">
          <a:off x="8836025" y="796734"/>
          <a:ext cx="1389888" cy="3572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 algn="l" defTabSz="914400" rtl="0" eaLnBrk="1" latinLnBrk="0" hangingPunct="1">
            <a:defRPr sz="1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kern="1200" dirty="0"/>
            <a:t>3.3 days</a:t>
          </a:r>
        </a:p>
        <a:p xmlns:a="http://schemas.openxmlformats.org/drawingml/2006/main">
          <a:endParaRPr lang="en-US" sz="16000" kern="1200" dirty="0"/>
        </a:p>
        <a:p xmlns:a="http://schemas.openxmlformats.org/drawingml/2006/main">
          <a:r>
            <a:rPr lang="en-US" sz="1800" kern="1200" dirty="0"/>
            <a:t>14 hours</a:t>
          </a:r>
        </a:p>
        <a:p xmlns:a="http://schemas.openxmlformats.org/drawingml/2006/main">
          <a:endParaRPr lang="en-US" sz="900" kern="1200" dirty="0"/>
        </a:p>
        <a:p xmlns:a="http://schemas.openxmlformats.org/drawingml/2006/main">
          <a:r>
            <a:rPr lang="en-US" sz="1800" kern="1200" dirty="0"/>
            <a:t>  3 hours</a:t>
          </a:r>
        </a:p>
        <a:p xmlns:a="http://schemas.openxmlformats.org/drawingml/2006/main">
          <a:r>
            <a:rPr lang="en-US" sz="1800" kern="1200" dirty="0"/>
            <a:t>&lt;1 hour</a:t>
          </a:r>
        </a:p>
        <a:p xmlns:a="http://schemas.openxmlformats.org/drawingml/2006/main">
          <a:endParaRPr lang="en-US" sz="1800" kern="12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05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498BF-03E5-4C96-AD29-D1C8BB5EB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4117E6-F1C0-7D75-5EDE-FE830055CD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BF392A-EB49-FD8F-4CA0-73A28D4BEB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2C3E5F-6A2E-12EB-1616-9841D78C7B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10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32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986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8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1625A-E3AA-55EA-E782-1157983CC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36D4A0-BAF2-48DD-5ADB-5BF1D3BCA4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341E4D-0A71-C0EB-6172-8D06DCEA40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467E2-FA6A-7693-30CD-8A4866F818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335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011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10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115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CBAAE-A3F3-7344-56BA-F29EA03EBF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0F4F0D-980C-ACB8-87FA-64655B760D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1D7D68-2FDE-671A-780B-70772F8412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57429C-2D82-A956-BC74-BEE2E8870F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19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ECEF2-A4AA-B0B4-363F-5245CDB2B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69F32A-0697-A63C-E60E-87BF7690D8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A0CA33-EB71-2322-8D2C-5D6F17834E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AFBB3-A56B-103F-3C3B-5120DC2BA0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6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174AC-51FA-1283-09A2-A724C7E66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B808D-E153-B4D7-BF98-54F40CFBD9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E102DB-7955-38B6-2A86-CF65CCCB5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4CE55-230F-610F-0B3B-F9020395AF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784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496D2-850D-8093-B498-ECB233814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598C6B-066B-5B3C-BDAA-59909A8576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784676-FD75-37DD-9947-D17E1C007F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32F2B-CA6F-3527-9E17-635BF579EF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96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86FE-F387-1A85-F4B3-2EB224271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22F563-5D14-AD59-6AF5-2C6C359FB4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D8B5DD-7F56-080F-4828-B883D9B91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EFA83-6B9E-4B47-C647-B4BB9D6751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7448BF7-36BC-4A19-888D-2EA7F39CC8E6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82518DF3-6FB0-D147-B3EA-0F0471269D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D0448B-0F3D-4FB3-BBE4-E440D04B83F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1D669879-BF8C-B93E-46E3-C019E55871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1A76651-6EF8-4F98-87D6-2748449D9BAA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60B2526A-3B0B-69F3-B37A-DAEBD0310B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AABE8D-D4DF-4518-961B-D37C49E9646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34B854A5-949E-DA1E-218D-72E45375C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200CBAD-1622-4B87-B8EC-9CB1A80A1F64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2D2FA0E2-D148-4234-6C3A-0E96474A95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E0A52A-E9A3-4387-B277-6740830735F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AB40907F-1E8A-747E-5B19-3B83C8A584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0E7181-5A87-400A-9A25-3101DD0BF9B7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F80ACBC6-28E3-0898-C422-8E6C142ACB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6121A87-87D6-4ED8-AA76-1A3948B4C3D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gif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4.7%20-%20Combustible%20Dust.wmv" TargetMode="Externa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microsoft.com/office/2018/10/relationships/comments" Target="../comments/modernComment_20B_A43169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gif"/><Relationship Id="rId2" Type="http://schemas.microsoft.com/office/2018/10/relationships/comments" Target="../comments/modernComment_20D_F0E34CF2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1A_723E02BC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gif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PM%203.0%20-%20Wet%20Scrubbers%20Intro.mp4" TargetMode="Externa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hyperlink" Target="https://scainccloud-my.sharepoint.com/:v:/g/personal/ashroads_scainc_com/EQahvcMj5s5PrjC2kWjJVQ8BGtrjGojzdYNJUqyDov0QYQ?nav=eyJyZWZlcnJhbEluZm8iOnsicmVmZXJyYWxBcHAiOiJPbmVEcml2ZUZvckJ1c2luZXNzIiwicmVmZXJyYWxBcHBQbGF0Zm9ybSI6IldlYiIsInJlZmVycmFsTW9kZSI6InZpZXciLCJyZWZlcnJhbFZpZXciOiJNeUZpbGVzTGlua0NvcHkifX0&amp;e=7Gi950" TargetMode="External"/><Relationship Id="rId2" Type="http://schemas.openxmlformats.org/officeDocument/2006/relationships/hyperlink" Target="file:///C:\Users\AShroads\OneDrive%20-%20SC&amp;A,%20Inc.%20GCC\Videos\Control%20Devices\PM%203.6%20-%20Wet%20Scrubbers%20Mist%20Eliminators.mp4" TargetMode="Externa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PM%203.1%20-%20Wet%20Scrubbers%20Spray.mp4" TargetMode="External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5.2%20-%20Packed%20Bed%20Wet%20Scrubber.mp4" TargetMode="External"/><Relationship Id="rId2" Type="http://schemas.openxmlformats.org/officeDocument/2006/relationships/hyperlink" Target="file:///C:\Users\AShroads\OneDrive%20-%20SC&amp;A,%20Inc.%20GCC\Videos\Control%20Devices\PM%203.2%20-%20Wet%20Scrubbers%20Packed%20Bed.mp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PM%203.4%20-%20Wet%20Scrubbers%20Fiber%20Bed.mp4" TargetMode="External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5.3%20-%20Tray%20Wet%20Scrubber.mp4" TargetMode="External"/><Relationship Id="rId2" Type="http://schemas.openxmlformats.org/officeDocument/2006/relationships/hyperlink" Target="file:///C:\Users\AShroads\OneDrive%20-%20SC&amp;A,%20Inc.%20GCC\Videos\Control%20Devices\PM%203.3%20-%20Wet%20Scrubbers%20Tray.mp4" TargetMode="External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3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3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5.4%20-%20Venturi%20Wet%20Scrubber.wmv" TargetMode="External"/><Relationship Id="rId2" Type="http://schemas.openxmlformats.org/officeDocument/2006/relationships/hyperlink" Target="file:///C:\Users\AShroads\OneDrive%20-%20SC&amp;A,%20Inc.%20GCC\Videos\Control%20Devices\PM%203.5%20-%20Wet%20Scrubbers%20Venturi.mp4" TargetMode="External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3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gif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gif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ontrol%20Devices\PM%204.0%20-%20ESP%20Intro.mp4" TargetMode="External"/><Relationship Id="rId2" Type="http://schemas.openxmlformats.org/officeDocument/2006/relationships/hyperlink" Target="file:///C:\Users\AShroads\OneDrive%20-%20SC&amp;A,%20Inc.%20GCC\Videos\BASC107%20Control%20Devices\6.1%20-%201917%20Electrical%20Precipitator.wmv" TargetMode="External"/><Relationship Id="rId1" Type="http://schemas.openxmlformats.org/officeDocument/2006/relationships/slideLayout" Target="../slideLayouts/slideLayout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ournal%20of%20Applied%20Fluid%20Mechanics,%209(5),%202576&#8211;2585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3.x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gif"/><Relationship Id="rId1" Type="http://schemas.openxmlformats.org/officeDocument/2006/relationships/slideLayout" Target="../slideLayouts/slideLayout2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3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3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3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6.2%20-%20ESP.mp4" TargetMode="External"/><Relationship Id="rId2" Type="http://schemas.openxmlformats.org/officeDocument/2006/relationships/hyperlink" Target="file:///C:\Users\AShroads\OneDrive%20-%20SC&amp;A,%20Inc.%20GCC\Videos\Control%20Devices\PM%204.1%20-%20ESP%20Dry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Shroads\OneDrive%20-%20SC&amp;A,%20Inc.%20GCC\Videos\Control%20Devices\PM%204.3%20-%20ESP%20Wet%20Positive.mp4" TargetMode="External"/><Relationship Id="rId5" Type="http://schemas.openxmlformats.org/officeDocument/2006/relationships/hyperlink" Target="https://scainccloud-my.sharepoint.com/:v:/g/personal/ashroads_scainc_com/EQAzW_e1siFLmlceQm3Mh9kBnGFMwTJ30qkIkMrkZY9gVw?nav=eyJyZWZlcnJhbEluZm8iOnsicmVmZXJyYWxBcHAiOiJPbmVEcml2ZUZvckJ1c2luZXNzIiwicmVmZXJyYWxBcHBQbGF0Zm9ybSI6IldlYiIsInJlZmVycmFsTW9kZSI6InZpZXciLCJyZWZlcnJhbFZpZXciOiJNeUZpbGVzTGlua0NvcHkifX0&amp;e=oRWKCf" TargetMode="External"/><Relationship Id="rId4" Type="http://schemas.openxmlformats.org/officeDocument/2006/relationships/hyperlink" Target="file:///C:\Users\AShroads\OneDrive%20-%20SC&amp;A,%20Inc.%20GCC\Videos\Control%20Devices\PM%204.2%20-%20ESP%20Wet%20Negative.mp4" TargetMode="Externa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3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microsoft.com/office/2018/10/relationships/comments" Target="../comments/modernComment_18C_62308440.xml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3.x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3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3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3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3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6.3%20-%20Donaldson%20Combined%20Baghouse.wmv" TargetMode="External"/><Relationship Id="rId1" Type="http://schemas.openxmlformats.org/officeDocument/2006/relationships/slideLayout" Target="../slideLayouts/slideLayout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atc/clean-air-technology-center-products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2.1%20-%20Settling%20Chamber%20&amp;%20Cyclone.mp4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gaftp.epa.gov/ap42/ch02/s02/reference/ref_03c02s02.pdf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ournal%20of%20Applied%20Fluid%20Mechanics,%209(5),%202576&#8211;2585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gaftp.epa.gov/ap42/ch02/s02/reference/ref_03c02s02.pdf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scainccloud-my.sharepoint.com/:v:/g/personal/ashroads_scainc_com/EWRenR9PSKBErq0qDXY2wOsBEoOcNjgorGuM-6e5TcHj3w?nav=eyJyZWZlcnJhbEluZm8iOnsicmVmZXJyYWxBcHAiOiJPbmVEcml2ZUZvckJ1c2luZXNzIiwicmVmZXJyYWxBcHBQbGF0Zm9ybSI6IldlYiIsInJlZmVycmFsTW9kZSI6InZpZXciLCJyZWZlcnJhbFZpZXciOiJNeUZpbGVzTGlua0NvcHkifX0&amp;e=1qouz6" TargetMode="External"/><Relationship Id="rId2" Type="http://schemas.openxmlformats.org/officeDocument/2006/relationships/hyperlink" Target="file:///C:\Users\AShroads\OneDrive%20-%20SC&amp;A,%20Inc.%20GCC\Videos\Control%20Devices\PM%201.0%20-%20Cyclone%20Intro.mp4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ontrol%20Devices\PM%201.2%20-%20Cyclone%20Multiclone.mp4" TargetMode="External"/><Relationship Id="rId2" Type="http://schemas.openxmlformats.org/officeDocument/2006/relationships/hyperlink" Target="file:///C:\Users\AShroads\OneDrive%20-%20SC&amp;A,%20Inc.%20GCC\Videos\Control%20Devices\PM%201.1%20-%20Cyclone%20Large%20Diameter.mp4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gaftp.epa.gov/ap42/ch02/s02/reference/ref_03c02s02.pdf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gaftp.epa.gov/ap42/ch02/s02/reference/ref_03c02s02.pdf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gaftp.epa.gov/ap42/ch02/s02/reference/ref_03c02s02.pdf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Control%20Devices\PM%202.0a%20-%20Design.mp4" TargetMode="External"/><Relationship Id="rId2" Type="http://schemas.openxmlformats.org/officeDocument/2006/relationships/hyperlink" Target="file:///C:\Users\AShroads\OneDrive%20-%20SC&amp;A,%20Inc.%20GCC\Videos\Control%20Devices\PM%202.0%20-%20Baghouse%20Intro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AShroads\OneDrive%20-%20SC&amp;A,%20Inc.%20GCC\Videos\BASC107%20Control%20Devices\4.0%20-%20Design.mp4" TargetMode="Externa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4.1%20-%20ASHRAE%20Filter%20Testing.wmv" TargetMode="Externa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gi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4.2%20-%20Manual%20Shaker%20Baghouse.mp4" TargetMode="External"/><Relationship Id="rId2" Type="http://schemas.openxmlformats.org/officeDocument/2006/relationships/hyperlink" Target="file:///C:\Users\AShroads\OneDrive%20-%20SC&amp;A,%20Inc.%20GCC\Videos\Control%20Devices\PM%202.1%20-%20Baghouse%20Shaker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AShroads\OneDrive%20-%20SC&amp;A,%20Inc.%20GCC\Videos\BASC107%20Control%20Devices\4.3%20-%20Shaker%20Baghouse.mp4" TargetMode="Externa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PM%202.2%20-%20Baghouse%20Reverse%20Air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Shroads\OneDrive%20-%20SC&amp;A,%20Inc.%20GCC\Videos\BASC107%20Control%20Devices\4.4%20-%20Pulse%20Jets.mp4" TargetMode="External"/><Relationship Id="rId2" Type="http://schemas.openxmlformats.org/officeDocument/2006/relationships/hyperlink" Target="file:///C:\Users\AShroads\OneDrive%20-%20SC&amp;A,%20Inc.%20GCC\Videos\Control%20Devices\PM%202.3%20-%20Baghouse%20Pulse%20Jet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Shroads\OneDrive%20-%20SC&amp;A,%20Inc.%20GCC\Videos\Control%20Devices\PM%202.4%20-%20Alternatives.mp4" TargetMode="External"/><Relationship Id="rId5" Type="http://schemas.openxmlformats.org/officeDocument/2006/relationships/hyperlink" Target="file:///C:\Users\AShroads\OneDrive%20-%20SC&amp;A,%20Inc.%20GCC\Videos\BASC107%20Control%20Devices\4.6%20-%20Cartridge.mp4" TargetMode="External"/><Relationship Id="rId4" Type="http://schemas.openxmlformats.org/officeDocument/2006/relationships/hyperlink" Target="file:///C:\Users\AShroads\OneDrive%20-%20SC&amp;A,%20Inc.%20GCC\Videos\BASC107%20Control%20Devices\4.5%20-%20Pulse%20Jet%20Cleaning.wmv" TargetMode="Externa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B13D4D-A13C-1033-9495-B758961D05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2: Control of Particulate Emissions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370835-C5C0-D800-02E7-77F502879E90}"/>
              </a:ext>
            </a:extLst>
          </p:cNvPr>
          <p:cNvSpPr txBox="1"/>
          <p:nvPr/>
        </p:nvSpPr>
        <p:spPr>
          <a:xfrm>
            <a:off x="9332976" y="6133821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126941B4-7A45-9B4D-B626-36DC35FD7F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059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DC0E2-96E4-DD45-BD28-89DB68239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19D9C8-1B0E-A7DA-1993-2429CC79A3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Filterable PM</a:t>
            </a:r>
          </a:p>
          <a:p>
            <a:r>
              <a:rPr lang="en-US"/>
              <a:t>Captured on filter media in EPA Methods 5, 17, or 201a</a:t>
            </a:r>
          </a:p>
          <a:p>
            <a:r>
              <a:rPr lang="en-US"/>
              <a:t>PM are solids or liquids at stack temperature</a:t>
            </a:r>
          </a:p>
          <a:p>
            <a:r>
              <a:rPr lang="en-US"/>
              <a:t>PM</a:t>
            </a:r>
            <a:r>
              <a:rPr lang="en-US" baseline="-25000"/>
              <a:t>2.5</a:t>
            </a:r>
            <a:r>
              <a:rPr lang="en-US"/>
              <a:t>, PM</a:t>
            </a:r>
            <a:r>
              <a:rPr lang="en-US" baseline="-25000"/>
              <a:t>10</a:t>
            </a:r>
            <a:r>
              <a:rPr lang="en-US"/>
              <a:t>, and PM (TSP)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C1231-8735-DF95-9CD2-C63FE548577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Condensable PM</a:t>
            </a:r>
          </a:p>
          <a:p>
            <a:r>
              <a:rPr lang="en-US" dirty="0"/>
              <a:t>Captured in ice bath or in silica gel in EPA Method 202</a:t>
            </a:r>
          </a:p>
          <a:p>
            <a:r>
              <a:rPr lang="en-US" dirty="0"/>
              <a:t>PM is a gas (vapor) at stack temperature</a:t>
            </a:r>
          </a:p>
          <a:p>
            <a:r>
              <a:rPr lang="en-US" dirty="0"/>
              <a:t>&lt;PM</a:t>
            </a:r>
            <a:r>
              <a:rPr lang="en-US" baseline="-25000" dirty="0"/>
              <a:t>2.5 </a:t>
            </a:r>
            <a:r>
              <a:rPr lang="en-US" dirty="0"/>
              <a:t>(PM</a:t>
            </a:r>
            <a:r>
              <a:rPr lang="en-US" baseline="-25000" dirty="0"/>
              <a:t>1.0</a:t>
            </a:r>
            <a:r>
              <a:rPr lang="en-US" dirty="0"/>
              <a:t>)</a:t>
            </a:r>
            <a:endParaRPr lang="en-US" baseline="-25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1B609C-3CC6-B580-6F87-3CFA6B2B4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081745-1DED-044B-2B4F-02DA3EDD9A3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7120" y="4114800"/>
            <a:ext cx="4785360" cy="20574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1F4A4D-64E3-3266-791B-5DDA38715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0EBEF-47FD-4F32-93EE-AEA106FD453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770794"/>
      </p:ext>
    </p:extLst>
  </p:cSld>
  <p:clrMapOvr>
    <a:masterClrMapping/>
  </p:clrMapOvr>
  <p:transition spd="slow">
    <p:wipe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452C4F-2DF5-FE96-AD85-BA6C979C2C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Operating Problems: All Filters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/>
              <a:t>Fabric Holes, Tears, and Gaps</a:t>
            </a:r>
          </a:p>
          <a:p>
            <a:pPr lvl="1"/>
            <a:r>
              <a:rPr lang="en-US"/>
              <a:t>Particles bypass filter and exit directly through stack</a:t>
            </a:r>
          </a:p>
          <a:p>
            <a:pPr lvl="1"/>
            <a:r>
              <a:rPr lang="en-US"/>
              <a:t>Particle abrasion, heat, and acid gases wear down filters faster</a:t>
            </a:r>
          </a:p>
          <a:p>
            <a:pPr lvl="1"/>
            <a:r>
              <a:rPr lang="en-US"/>
              <a:t>Pulse Jet: filter pores expand during cleaning, allowing particulate through the filter</a:t>
            </a:r>
          </a:p>
          <a:p>
            <a:pPr lvl="1"/>
            <a:r>
              <a:rPr lang="en-US"/>
              <a:t>Pulse Jet: cleaning process increases filter deterioration rate</a:t>
            </a:r>
          </a:p>
          <a:p>
            <a:r>
              <a:rPr lang="en-US" b="1"/>
              <a:t>High Air-to-cloth Ratio</a:t>
            </a:r>
          </a:p>
          <a:p>
            <a:pPr lvl="1"/>
            <a:r>
              <a:rPr lang="en-US"/>
              <a:t>Higher ratio (due to higher gas velocities) cause particles to migrate through the filter, reducing control efficiency</a:t>
            </a:r>
          </a:p>
          <a:p>
            <a:pPr lvl="1"/>
            <a:r>
              <a:rPr lang="en-US"/>
              <a:t>Pore collapse where large particles push through fabric, expanding pore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99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1594E3C-E764-05B2-4072-095663AA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42765-B60D-4E44-857C-271FF9BBF26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989230"/>
      </p:ext>
    </p:extLst>
  </p:cSld>
  <p:clrMapOvr>
    <a:masterClrMapping/>
  </p:clrMapOvr>
  <p:transition spd="slow">
    <p:wipe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Operating Problems: All Filters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425440" cy="5166360"/>
          </a:xfrm>
        </p:spPr>
        <p:txBody>
          <a:bodyPr>
            <a:normAutofit/>
          </a:bodyPr>
          <a:lstStyle/>
          <a:p>
            <a:r>
              <a:rPr lang="en-US" b="1" dirty="0"/>
              <a:t>Fires / Explosions</a:t>
            </a:r>
          </a:p>
          <a:p>
            <a:pPr lvl="1"/>
            <a:r>
              <a:rPr lang="en-US" dirty="0"/>
              <a:t>Small particulate is highly flammable</a:t>
            </a:r>
          </a:p>
          <a:p>
            <a:pPr lvl="1"/>
            <a:r>
              <a:rPr lang="en-US" dirty="0"/>
              <a:t>Particle movement creates static electricity</a:t>
            </a:r>
          </a:p>
          <a:p>
            <a:pPr lvl="1"/>
            <a:r>
              <a:rPr lang="en-US" dirty="0"/>
              <a:t>High operating temperatures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100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8B2602-946F-8209-026F-F0A15D2E367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720" y="3657600"/>
            <a:ext cx="3352800" cy="2514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0B12D97-3C26-9675-9C43-45D3BDFFA39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005840"/>
            <a:ext cx="5166360" cy="516636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39C78-1E8D-AB20-B2B9-AD0183465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FB426-3173-41BE-AD8A-6652B00D771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512081"/>
      </p:ext>
    </p:extLst>
  </p:cSld>
  <p:clrMapOvr>
    <a:masterClrMapping/>
  </p:clrMapOvr>
  <p:transition spd="slow">
    <p:wipe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547A23-460D-98DA-FAE3-C726FF0DD60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Operating Problems: Reusable Filters Only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Blinding (Blockage)</a:t>
            </a:r>
          </a:p>
          <a:p>
            <a:pPr lvl="1"/>
            <a:r>
              <a:rPr lang="en-US" dirty="0"/>
              <a:t>Filter cleaning ineffective if wet materials, oil, or water accumulates on filter</a:t>
            </a:r>
          </a:p>
          <a:p>
            <a:pPr lvl="1"/>
            <a:r>
              <a:rPr lang="en-US" dirty="0"/>
              <a:t>Pulse Jet: compressed air usually has oil droplets in it</a:t>
            </a:r>
          </a:p>
          <a:p>
            <a:r>
              <a:rPr lang="en-US" b="1" dirty="0"/>
              <a:t>Particle Re-entrainment</a:t>
            </a:r>
            <a:endParaRPr lang="en-US" dirty="0"/>
          </a:p>
          <a:p>
            <a:pPr lvl="1"/>
            <a:r>
              <a:rPr lang="en-US" dirty="0"/>
              <a:t>Particles released during cleaning process remain in air</a:t>
            </a:r>
          </a:p>
          <a:p>
            <a:pPr lvl="2"/>
            <a:r>
              <a:rPr lang="en-US" dirty="0"/>
              <a:t>Do not settle into dust collection system (hopper)</a:t>
            </a:r>
          </a:p>
          <a:p>
            <a:pPr lvl="2"/>
            <a:r>
              <a:rPr lang="en-US" dirty="0"/>
              <a:t>Smaller particles that do not collect into cake take longer to settle</a:t>
            </a:r>
          </a:p>
          <a:p>
            <a:pPr lvl="1"/>
            <a:r>
              <a:rPr lang="en-US" dirty="0"/>
              <a:t>Corrective measures</a:t>
            </a:r>
          </a:p>
          <a:p>
            <a:pPr lvl="2"/>
            <a:r>
              <a:rPr lang="en-US" dirty="0"/>
              <a:t>Reverse Air / Shaker – Longer delay after cleaning but before use</a:t>
            </a:r>
          </a:p>
          <a:p>
            <a:pPr lvl="2"/>
            <a:r>
              <a:rPr lang="en-US" dirty="0"/>
              <a:t>Pulse Jet – Compartmentalize bags and switch compartments to allow material to settle after cleaning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101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163E410-A637-903C-8DB0-BAF110256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C0538-C358-4EEC-989E-2B50CC0BEA0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229890"/>
      </p:ext>
    </p:extLst>
  </p:cSld>
  <p:clrMapOvr>
    <a:masterClrMapping/>
  </p:clrMapOvr>
  <p:transition spd="slow">
    <p:wipe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Operating Problems: Pulse Jet Only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Compressed Air (Pulse Jet Only)</a:t>
            </a:r>
          </a:p>
          <a:p>
            <a:r>
              <a:rPr lang="en-US" dirty="0"/>
              <a:t>Compressed Air Supply Problems</a:t>
            </a:r>
          </a:p>
          <a:p>
            <a:pPr lvl="1"/>
            <a:r>
              <a:rPr lang="en-US" dirty="0"/>
              <a:t>Air hoses all connected?</a:t>
            </a:r>
          </a:p>
          <a:p>
            <a:pPr lvl="1"/>
            <a:r>
              <a:rPr lang="en-US" dirty="0"/>
              <a:t>Signs of wear or rust on air hoses and connections</a:t>
            </a:r>
          </a:p>
          <a:p>
            <a:pPr lvl="1"/>
            <a:r>
              <a:rPr lang="en-US" dirty="0"/>
              <a:t>Pressure gauge during cleaning (need 60-120 PSIG)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102</a:t>
            </a:fld>
            <a:endParaRPr lang="en-US"/>
          </a:p>
        </p:txBody>
      </p:sp>
      <p:pic>
        <p:nvPicPr>
          <p:cNvPr id="6" name="Picture 5" descr="A picture containing text, device, white, gauge&#10;&#10;Description automatically generated">
            <a:extLst>
              <a:ext uri="{FF2B5EF4-FFF2-40B4-BE49-F238E27FC236}">
                <a16:creationId xmlns:a16="http://schemas.microsoft.com/office/drawing/2014/main" id="{9E0EB005-95B4-02F7-E0E3-6367B14D11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8641" y="1005840"/>
            <a:ext cx="2541270" cy="25412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813A522-B04B-B089-43F4-01B5ED634C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429000"/>
            <a:ext cx="8229600" cy="27432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C9002E-CE38-658C-BFE7-DBC2BC28F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107A6-C29E-44E7-8FA2-8AB2F96C807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128145"/>
      </p:ext>
    </p:extLst>
  </p:cSld>
  <p:clrMapOvr>
    <a:masterClrMapping/>
  </p:clrMapOvr>
  <p:transition spd="slow">
    <p:wipe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94C31-DD18-0638-4E96-87EF358F9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61E0F-F52E-952C-D019-7D0671D66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4.7 – Combustible Dust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E45006-7826-19BE-6782-B8C30D264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29DDF2-7ABC-B6B1-3CC2-AE21CD2DA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714F-67B9-4A4E-8C2F-246065CC4CD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496269"/>
      </p:ext>
    </p:extLst>
  </p:cSld>
  <p:clrMapOvr>
    <a:masterClrMapping/>
  </p:clrMapOvr>
  <p:transition spd="slow">
    <p:wipe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9713-3602-8FC8-6217-FA5610B35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Inspection Parameters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43802-E786-A34A-847D-35FEF8DA1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</a:t>
            </a:r>
          </a:p>
          <a:p>
            <a:r>
              <a:rPr lang="en-US"/>
              <a:t>Static pressure drop</a:t>
            </a:r>
          </a:p>
          <a:p>
            <a:r>
              <a:rPr lang="en-US"/>
              <a:t>Gas Temperatures</a:t>
            </a:r>
          </a:p>
          <a:p>
            <a:r>
              <a:rPr lang="en-US"/>
              <a:t>Evidence of Air infiltration</a:t>
            </a:r>
          </a:p>
          <a:p>
            <a:pPr lvl="1"/>
            <a:r>
              <a:rPr lang="en-US"/>
              <a:t>Inlet / outlet temperature or oxygen content</a:t>
            </a:r>
          </a:p>
          <a:p>
            <a:pPr lvl="1"/>
            <a:r>
              <a:rPr lang="en-US"/>
              <a:t>Holes, dents, or weld failures</a:t>
            </a:r>
          </a:p>
          <a:p>
            <a:pPr lvl="1"/>
            <a:r>
              <a:rPr lang="en-US"/>
              <a:t>Corrosion</a:t>
            </a:r>
          </a:p>
          <a:p>
            <a:r>
              <a:rPr lang="en-US"/>
              <a:t>Cleaning Devices</a:t>
            </a:r>
          </a:p>
          <a:p>
            <a:r>
              <a:rPr lang="en-US"/>
              <a:t>Compressed Air (Pulse Jet)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0425E-C32D-CAE8-AAA3-E626FC5E7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D1DFDC-182F-5ABE-3850-D76583F2A3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BC5421-72AE-FEF9-CBA9-A3EFAF4E1F5D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Gas Monitoring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B91E3D-B905-F7E7-3E93-E1910A79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9C039-20B7-4716-84D8-95942287421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086825"/>
      </p:ext>
    </p:extLst>
  </p:cSld>
  <p:clrMapOvr>
    <a:masterClrMapping/>
  </p:clrMapOvr>
  <p:transition spd="slow">
    <p:wipe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6B906A-9645-01A1-5111-4D445FCFEA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994660"/>
            <a:ext cx="7772400" cy="3200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Filtration: Diesel Particulate Filter (DPF)</a:t>
            </a:r>
            <a:endParaRPr lang="en-US" b="1" u="sng"/>
          </a:p>
          <a:p>
            <a:r>
              <a:rPr lang="en-US"/>
              <a:t>Honeycomb of ceramic or metal fibers collecting carbon deposits from engine (soot)</a:t>
            </a:r>
          </a:p>
          <a:p>
            <a:pPr lvl="1"/>
            <a:r>
              <a:rPr lang="en-US"/>
              <a:t>Carbon collection increases back pressure on DPF (air is restricted)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8AD0DD-6731-DE28-7A37-838971BE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8C51D-D085-46F6-8AA3-184CFAA7BF4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534891"/>
      </p:ext>
    </p:extLst>
  </p:cSld>
  <p:clrMapOvr>
    <a:masterClrMapping/>
  </p:clrMapOvr>
  <p:transition spd="slow">
    <p:wipe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106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CA7B41-8C49-A97A-E9FB-CA4140A09A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972" y="1005840"/>
            <a:ext cx="103555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92651-777F-6E21-722F-737A27D75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A1BA7-545C-40A5-B0C7-094F79706D9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281090"/>
      </p:ext>
    </p:extLst>
  </p:cSld>
  <p:clrMapOvr>
    <a:masterClrMapping/>
  </p:clrMapOvr>
  <p:transition spd="slow">
    <p:wipe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77770-1DD9-4658-3756-D9F5BACA5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94BD1-BA6C-A265-7657-8664C1D73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FC9EC9-981B-0D64-D8D6-660F610F1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107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8E79AF-E209-97BD-121F-E2C2608D3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DPF Types: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/>
              <a:t>Single Use</a:t>
            </a:r>
            <a:r>
              <a:rPr lang="en-US"/>
              <a:t>: Replaced after a set number of operating hours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/>
              <a:t>Regeneration</a:t>
            </a:r>
            <a:r>
              <a:rPr lang="en-US"/>
              <a:t>: Soot is burned off with hot air (480ºF-1,200ºF)</a:t>
            </a:r>
          </a:p>
          <a:p>
            <a:pPr lvl="1"/>
            <a:r>
              <a:rPr lang="en-US"/>
              <a:t>Active Regeneration</a:t>
            </a:r>
          </a:p>
          <a:p>
            <a:pPr lvl="1"/>
            <a:r>
              <a:rPr lang="en-US"/>
              <a:t>Passive Regeneration</a:t>
            </a:r>
          </a:p>
          <a:p>
            <a:pPr lvl="1"/>
            <a:r>
              <a:rPr lang="en-US"/>
              <a:t>Hybrid Regeneration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969D9-64BA-C26B-F932-91FE408A1D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652" y="2804160"/>
            <a:ext cx="4152900" cy="336804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5B424A-EF96-9BD9-8644-8A68444A8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BFDE4-5411-49F2-99CC-0B36E6773F5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122476"/>
      </p:ext>
    </p:extLst>
  </p:cSld>
  <p:clrMapOvr>
    <a:masterClrMapping/>
  </p:clrMapOvr>
  <p:transition spd="slow">
    <p:wipe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D042C-4232-4A9C-D65C-738E12DA4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D1E36-86BE-782C-1DDF-65E1AEC91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0D1419-35EA-8A8A-6F23-431053584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108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392CD5-6FB6-4A0B-DB3B-58B66F72B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/>
              <a:t>Active Regeneration</a:t>
            </a:r>
            <a:r>
              <a:rPr lang="en-US" b="1"/>
              <a:t>:</a:t>
            </a:r>
            <a:r>
              <a:rPr lang="en-US"/>
              <a:t> Heater provides 1,200º hot air to clean soot from filter when engine is offline</a:t>
            </a:r>
          </a:p>
          <a:p>
            <a:pPr marL="0" indent="0">
              <a:buNone/>
              <a:tabLst>
                <a:tab pos="2587752" algn="ctr"/>
                <a:tab pos="7772400" algn="ctr"/>
              </a:tabLst>
            </a:pPr>
            <a:r>
              <a:rPr lang="en-US" b="1"/>
              <a:t>	Electricity	Fuel Dosing</a:t>
            </a:r>
          </a:p>
          <a:p>
            <a:pPr marL="0" indent="0">
              <a:buNone/>
              <a:tabLst>
                <a:tab pos="2587752" algn="ctr"/>
                <a:tab pos="7772400" algn="ctr"/>
              </a:tabLst>
            </a:pPr>
            <a:r>
              <a:rPr lang="en-US"/>
              <a:t>	Externally powered	Separate burner</a:t>
            </a:r>
          </a:p>
          <a:p>
            <a:pPr marL="0" indent="0">
              <a:spcBef>
                <a:spcPts val="0"/>
              </a:spcBef>
              <a:buNone/>
              <a:tabLst>
                <a:tab pos="2587752" algn="ctr"/>
                <a:tab pos="7772400" algn="ctr"/>
              </a:tabLst>
            </a:pPr>
            <a:r>
              <a:rPr lang="en-US"/>
              <a:t>		using vehicle fuel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215CFD-86BF-0044-93FF-B6D78E464AD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5872" y="3611880"/>
            <a:ext cx="4678680" cy="25603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4AE17C-9273-5803-1925-A2E9EE7589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611880"/>
            <a:ext cx="5120640" cy="256032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738D05-CAEE-8176-72C0-8B6EE19D3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15948-CB60-4F8F-8B53-BE214CF68F2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701586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DC0E2-96E4-DD45-BD28-89DB68239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19D9C8-1B0E-A7DA-1993-2429CC79A3B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Filterable PM</a:t>
            </a:r>
          </a:p>
          <a:p>
            <a:r>
              <a:rPr lang="en-US"/>
              <a:t>Well captured by PM air pollution control devices</a:t>
            </a:r>
          </a:p>
          <a:p>
            <a:r>
              <a:rPr lang="en-US"/>
              <a:t>Vendors will guarantee control efficiency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C1231-8735-DF95-9CD2-C63FE548577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Condensable PM</a:t>
            </a:r>
          </a:p>
          <a:p>
            <a:r>
              <a:rPr lang="en-US" dirty="0"/>
              <a:t>Slight capture by some PM air pollution control devices</a:t>
            </a:r>
          </a:p>
          <a:p>
            <a:pPr lvl="1"/>
            <a:r>
              <a:rPr lang="en-US" dirty="0"/>
              <a:t>Wet scrubber (decrease in exhaust temperature)</a:t>
            </a:r>
          </a:p>
          <a:p>
            <a:pPr lvl="1"/>
            <a:r>
              <a:rPr lang="en-US" dirty="0"/>
              <a:t>Electrostatic precipitator (ESP)</a:t>
            </a:r>
          </a:p>
          <a:p>
            <a:r>
              <a:rPr lang="en-US" dirty="0"/>
              <a:t>Vendors will not guarantee control efficiency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1B609C-3CC6-B580-6F87-3CFA6B2B4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A90BA9D-B90F-A61F-CD9A-93DB7B05029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672840"/>
            <a:ext cx="1036320" cy="25908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0B7ED86-65B6-ABFE-DEA6-A6FBCB1BF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0E29D-C0A7-4842-B3ED-6F5E7815F4B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579137"/>
      </p:ext>
    </p:extLst>
  </p:cSld>
  <p:clrMapOvr>
    <a:masterClrMapping/>
  </p:clrMapOvr>
  <p:transition spd="slow">
    <p:wipe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9724E-9914-FF11-C37F-46D6D3C05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0C040-D8DC-FC33-8CBD-B3A2D079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FB6BBE-1DAE-A6C6-8B22-187AF0AF0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109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77C3EF-0DCD-667D-EF7F-F6C81A9984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/>
              <a:t>Passive Regeneration</a:t>
            </a:r>
            <a:r>
              <a:rPr lang="en-US" b="1"/>
              <a:t>:</a:t>
            </a:r>
            <a:r>
              <a:rPr lang="en-US"/>
              <a:t> NO</a:t>
            </a:r>
            <a:r>
              <a:rPr lang="en-US" baseline="-25000"/>
              <a:t>2</a:t>
            </a:r>
            <a:r>
              <a:rPr lang="en-US"/>
              <a:t> used as a catalyst to oxidize soot</a:t>
            </a:r>
          </a:p>
          <a:p>
            <a:r>
              <a:rPr lang="en-US"/>
              <a:t>NO</a:t>
            </a:r>
            <a:r>
              <a:rPr lang="en-US" baseline="-25000"/>
              <a:t>2</a:t>
            </a:r>
            <a:r>
              <a:rPr lang="en-US"/>
              <a:t> oxidation occurs at 480ºF</a:t>
            </a:r>
          </a:p>
          <a:p>
            <a:r>
              <a:rPr lang="en-US"/>
              <a:t>NO</a:t>
            </a:r>
            <a:r>
              <a:rPr lang="en-US" baseline="-25000"/>
              <a:t>2</a:t>
            </a:r>
            <a:r>
              <a:rPr lang="en-US"/>
              <a:t> can be generated by Diesel Oxidation Catalyst (DOC) during sustained engine use (&gt;15 minutes at highway speeds)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067048-5E64-8E21-2840-80EDFCCDD6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6460" y="3200400"/>
            <a:ext cx="7879080" cy="29718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BBD8D7-F9B4-1CAE-BD67-347F40638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70593-6843-4FDD-A355-44E9C19976C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408068"/>
      </p:ext>
    </p:extLst>
  </p:cSld>
  <p:clrMapOvr>
    <a:masterClrMapping/>
  </p:clrMapOvr>
  <p:transition spd="slow">
    <p:wipe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1252B-AF85-EE6C-1AD9-272FE3D6F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440E8-EA81-FBD0-276F-1F706F7B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Types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797A38-8DEC-5D37-326F-B0CB1B23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110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D0F988-B1B3-4E43-E2CC-F1495F8F8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/>
              <a:t>Hybrid Regeneration</a:t>
            </a:r>
            <a:r>
              <a:rPr lang="en-US" b="1"/>
              <a:t>:</a:t>
            </a:r>
            <a:r>
              <a:rPr lang="en-US"/>
              <a:t> Both options used to regenerate DPF</a:t>
            </a:r>
          </a:p>
          <a:p>
            <a:r>
              <a:rPr lang="en-US"/>
              <a:t>Passive regeneration while using engine</a:t>
            </a:r>
          </a:p>
          <a:p>
            <a:r>
              <a:rPr lang="en-US"/>
              <a:t>Active regeneration when engine is not being used</a:t>
            </a:r>
          </a:p>
        </p:txBody>
      </p:sp>
      <p:pic>
        <p:nvPicPr>
          <p:cNvPr id="9" name="Picture 8" descr="A diagram of a machine&#10;&#10;Description automatically generated">
            <a:extLst>
              <a:ext uri="{FF2B5EF4-FFF2-40B4-BE49-F238E27FC236}">
                <a16:creationId xmlns:a16="http://schemas.microsoft.com/office/drawing/2014/main" id="{47C478F5-0FC0-719E-ED4E-312DB98074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1219" y="2971800"/>
            <a:ext cx="4880133" cy="32004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1715AC-3A45-785B-0CD6-C1E433122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BECC-8781-46A7-A37C-286D2F43080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428210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Control Efficiencies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99A6956-A0AE-FA5C-9CD4-E7B5C6F976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DPF</a:t>
            </a:r>
          </a:p>
          <a:p>
            <a:r>
              <a:rPr lang="en-US" sz="2400"/>
              <a:t>80-97% Control Efficiency</a:t>
            </a:r>
          </a:p>
          <a:p>
            <a:endParaRPr lang="en-US" sz="24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908E-6A0F-E92F-E95B-8664A1D55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6A54A-6A10-48CB-BF09-5B3FEF1DACD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666556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C2520-9D82-C1EA-6622-ACE06DE98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FD8362-E50A-BC8E-E6A6-4D7CF4A9AE7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E65719-EACC-513D-6860-3464EED2C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Operating Problems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029C6AE-E509-3274-CAFA-5F3860BCB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Operating Problems:</a:t>
            </a:r>
          </a:p>
          <a:p>
            <a:r>
              <a:rPr lang="en-US" sz="2400" dirty="0"/>
              <a:t>Filter regeneration requires power / fuel</a:t>
            </a:r>
          </a:p>
          <a:p>
            <a:r>
              <a:rPr lang="en-US" sz="2400" dirty="0"/>
              <a:t>Filter regeneration does not fully clean filter</a:t>
            </a:r>
          </a:p>
          <a:p>
            <a:r>
              <a:rPr lang="en-US" sz="2400" dirty="0"/>
              <a:t>Engine operation is changed during regeneration cycle (passive / hybrid)</a:t>
            </a:r>
          </a:p>
          <a:p>
            <a:r>
              <a:rPr lang="en-US" sz="2400" dirty="0"/>
              <a:t>Regeneration more often for engines idling often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45075C-7D77-6383-A1B5-4B1AE79EA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7F0802-023C-14AC-AFA0-FE702F28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766B-832C-46B3-A358-5A08BF7C02C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930"/>
      </p:ext>
    </p:extLst>
  </p:cSld>
  <p:clrMapOvr>
    <a:masterClrMapping/>
  </p:clrMapOvr>
  <p:transition spd="slow">
    <p:wipe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Diesel Particulate Filter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Inspection Parameters</a:t>
            </a:r>
          </a:p>
          <a:p>
            <a:r>
              <a:rPr lang="en-US" dirty="0"/>
              <a:t>Visible emissions</a:t>
            </a:r>
          </a:p>
          <a:p>
            <a:r>
              <a:rPr lang="en-US" dirty="0"/>
              <a:t>Static pressure drop / backpressure</a:t>
            </a:r>
          </a:p>
          <a:p>
            <a:r>
              <a:rPr lang="en-US" dirty="0"/>
              <a:t>Oxygen content / gas monitoring</a:t>
            </a:r>
          </a:p>
          <a:p>
            <a:r>
              <a:rPr lang="en-US" dirty="0"/>
              <a:t>Regeneration cycle</a:t>
            </a:r>
          </a:p>
          <a:p>
            <a:pPr lvl="1"/>
            <a:r>
              <a:rPr lang="en-US" dirty="0"/>
              <a:t>Hours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Gas Monitoring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Regeneration Cycle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31EAEB-1EE2-3153-BC03-76A46E788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D356-13AC-40FB-90BC-747C54AF99B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087761"/>
      </p:ext>
    </p:extLst>
  </p:cSld>
  <p:clrMapOvr>
    <a:masterClrMapping/>
  </p:clrMapOvr>
  <p:transition spd="slow">
    <p:wipe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83FA740-8592-1A68-8E9B-E54F97B1B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80B522-B3AF-553D-00F7-CB74927D4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114</a:t>
            </a:fld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F0B4CE2-AD22-320B-AD1C-C0024471801F}"/>
              </a:ext>
            </a:extLst>
          </p:cNvPr>
          <p:cNvSpPr txBox="1">
            <a:spLocks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/>
              <a:t>Wet Scrubbers transfer particles from a gas stream to a liquid stream. For PM control, water is the most common scrubber liquid.</a:t>
            </a:r>
          </a:p>
        </p:txBody>
      </p:sp>
      <p:pic>
        <p:nvPicPr>
          <p:cNvPr id="10" name="Content Placeholder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56D97E1-8A0A-1818-0046-3CF7F9AF4D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2225" y="1265237"/>
            <a:ext cx="6172200" cy="462915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DA5C27-4285-150B-7D40-ED6DE006F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EDA1-319C-4DC7-AF23-5A74084BDC4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97205"/>
      </p:ext>
    </p:extLst>
  </p:cSld>
  <p:clrMapOvr>
    <a:masterClrMapping/>
  </p:clrMapOvr>
  <p:transition spd="slow">
    <p:wipe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F98FA-C5BD-DE16-733B-AF11760D2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Principle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3D05E2-F00D-C3A9-D65A-DF4205F77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115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/>
              <a:t>Multiple forces trap particulates in liquid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Impaction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Diffusion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/>
              <a:t>Electrostatic Attraction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EF598D-156E-0460-747A-9BA6E562ED5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052" y="2045970"/>
            <a:ext cx="6400800" cy="27660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8610BE-B1C1-8D5E-37F1-AD23441E8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B2041-82BC-4DC2-A55A-95AD6FC4E76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415550"/>
      </p:ext>
    </p:extLst>
  </p:cSld>
  <p:clrMapOvr>
    <a:masterClrMapping/>
  </p:clrMapOvr>
  <p:transition spd="slow">
    <p:wipe/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B8D087C-FCDD-0352-E138-3C2383BAF75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417" y="1029017"/>
            <a:ext cx="5120640" cy="51206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Principle of Operation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7E4F3-ED60-44A2-BFE7-4C480357F6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43384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Wet Scrubbers: 2-Part Process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Contact</a:t>
            </a:r>
            <a:r>
              <a:rPr lang="en-US" dirty="0"/>
              <a:t>: Wet scrubber mixes water with exhaust gases</a:t>
            </a:r>
          </a:p>
          <a:p>
            <a:pPr lvl="1"/>
            <a:r>
              <a:rPr lang="en-US" dirty="0"/>
              <a:t>Clean (or recycled wastewater) is mixed with exhaust gases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Separation</a:t>
            </a:r>
            <a:r>
              <a:rPr lang="en-US" dirty="0"/>
              <a:t>: Mist eliminator separates dirty water from clean gas</a:t>
            </a:r>
          </a:p>
          <a:p>
            <a:pPr lvl="1"/>
            <a:r>
              <a:rPr lang="en-US" dirty="0"/>
              <a:t>Dirty water removed from exhaust gases for wastewater treatment (discharge / recycle)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116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7FB751-2AE1-25E6-201E-2E18ACB0B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93264-52CB-43D8-9BA0-E99B5AB7F7B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09616"/>
      </p:ext>
    </p:extLst>
  </p:cSld>
  <p:clrMapOvr>
    <a:masterClrMapping/>
  </p:clrMapOvr>
  <p:transition spd="slow">
    <p:wipe/>
  </p:transition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042583-5951-730D-B642-351ADB108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C9CD03-45C1-AE2D-C499-2E89B943C3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3.0 - Wet Scrubbers Intro.mp4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368C11-4DA6-2622-402D-290C719AE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117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A5C13A-4A22-911E-E109-B046AE8A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A10AD-9903-4B72-8525-27B5933F58A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85107"/>
      </p:ext>
    </p:extLst>
  </p:cSld>
  <p:clrMapOvr>
    <a:masterClrMapping/>
  </p:clrMapOvr>
  <p:transition spd="slow">
    <p:wipe/>
  </p:transition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C4C174D-5613-E924-B3A6-EBF39C457D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210" y="4023360"/>
            <a:ext cx="2487976" cy="21488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BFEA91-C327-FEC5-AD86-3888EAFB34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514600"/>
            <a:ext cx="3368040" cy="214884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FFAA0DF-9748-51A2-245D-C388DFED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Design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AAAC13-372E-99E5-8F82-374DA5329D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Chevron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B2CA3FF-4E4B-C3C2-AF68-672CA00207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Mesh / Woven Pad</a:t>
            </a:r>
          </a:p>
          <a:p>
            <a:pPr marL="0" indent="0" algn="ctr">
              <a:buNone/>
            </a:pPr>
            <a:endParaRPr lang="en-US" sz="13200" b="1" dirty="0"/>
          </a:p>
          <a:p>
            <a:pPr marL="0" indent="0" algn="ctr">
              <a:buNone/>
            </a:pPr>
            <a:r>
              <a:rPr lang="en-US" b="1" dirty="0"/>
              <a:t>Radial Vane</a:t>
            </a:r>
          </a:p>
          <a:p>
            <a:pPr marL="0" indent="0" algn="ctr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BC18E-4628-80E2-A4BC-CA2B1F5A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118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70A3D0-CE82-A820-E78F-24005C340483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Cyclone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343E32-761F-C959-4E62-7B4DBFFADC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8918" y="1600200"/>
            <a:ext cx="1455420" cy="457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8BF232-66F7-3864-72A0-40907EC840D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778" y="1504188"/>
            <a:ext cx="2148840" cy="214884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019DF7-C070-1F79-327C-13A0D93BD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4026-A537-451F-B8C8-4F16E4A1DD9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60082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5798C-7D30-A8B8-83B8-2108CA95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Control – Prevention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941F4-AFE3-724E-4CD3-BFBD2B42C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Prevention Controls: Process Optimization</a:t>
            </a:r>
          </a:p>
          <a:p>
            <a:pPr marL="0" indent="0">
              <a:buNone/>
            </a:pPr>
            <a:r>
              <a:rPr lang="en-US" dirty="0"/>
              <a:t>Methods to reduce production of fugitive dust:</a:t>
            </a:r>
          </a:p>
          <a:p>
            <a:pPr lvl="1"/>
            <a:r>
              <a:rPr lang="en-US" dirty="0"/>
              <a:t>Cover / enclose</a:t>
            </a:r>
          </a:p>
          <a:p>
            <a:pPr lvl="1"/>
            <a:r>
              <a:rPr lang="en-US" dirty="0"/>
              <a:t>Apply water / surface protectant</a:t>
            </a:r>
          </a:p>
          <a:p>
            <a:pPr lvl="1"/>
            <a:r>
              <a:rPr lang="en-US" dirty="0"/>
              <a:t>Debris removal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5C6B2-4A31-377D-2451-ADA72CEFA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F6EDA-39C9-E5F7-202F-2D0C9EDD5F3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3429000"/>
            <a:ext cx="10363200" cy="27432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A38BA57-C23C-8F94-345C-24582601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05450-D967-4FDB-8D46-78899BEC004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67748"/>
      </p:ext>
    </p:extLst>
  </p:cSld>
  <p:clrMapOvr>
    <a:masterClrMapping/>
  </p:clrMapOvr>
  <p:transition spd="slow">
    <p:wipe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FAA0DF-9748-51A2-245D-C388DFED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Mist Eliminators</a:t>
            </a: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5D4F545A-46BA-94B4-05D0-8016B8DBF29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4"/>
          <a:ext cx="10360023" cy="5166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3341">
                  <a:extLst>
                    <a:ext uri="{9D8B030D-6E8A-4147-A177-3AD203B41FA5}">
                      <a16:colId xmlns:a16="http://schemas.microsoft.com/office/drawing/2014/main" val="1232771247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206830291"/>
                    </a:ext>
                  </a:extLst>
                </a:gridCol>
                <a:gridCol w="3453341">
                  <a:extLst>
                    <a:ext uri="{9D8B030D-6E8A-4147-A177-3AD203B41FA5}">
                      <a16:colId xmlns:a16="http://schemas.microsoft.com/office/drawing/2014/main" val="1639880164"/>
                    </a:ext>
                  </a:extLst>
                </a:gridCol>
              </a:tblGrid>
              <a:tr h="83100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Mist Eliminator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Orientation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Maximum Velocity (feet/second)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284925371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Chevron (Zigzag)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Horizontal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– 20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88429539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Chevron (Zigzag)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Vertical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 – 15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50822584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Mesh Pad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Horizontal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– 23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5368286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Mesh Pad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Vertical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 – 12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69086180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Woven Pad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8 – 15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47926384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Multiclone (Tube Bank)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Horizontal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 – 23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69547443"/>
                  </a:ext>
                </a:extLst>
              </a:tr>
              <a:tr h="619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Multiclone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(Tube Bank)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– 16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250902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BC18E-4628-80E2-A4BC-CA2B1F5A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119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00B3D7-AEB5-B7B4-6601-964FFCA73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199B4-1145-41BA-930B-4228EE58A41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457812"/>
      </p:ext>
    </p:extLst>
  </p:cSld>
  <p:clrMapOvr>
    <a:masterClrMapping/>
  </p:clrMapOvr>
  <p:transition spd="slow">
    <p:wipe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7A919-0D77-B169-3C13-4E1B89E7E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AEA78-436E-7667-7FBA-B3A0228A7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>
                <a:latin typeface="Arial"/>
                <a:cs typeface="Arial"/>
              </a:rPr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B2D55-1C67-E4EF-9EE3-93219C5A3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3.6 - Wet Scrubbers Mist Eliminators.mp4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C94CD3-896E-0DEC-A949-4F4621997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120</a:t>
            </a:fld>
            <a:endParaRPr lang="en-US"/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F0AB9A5A-F260-B0AE-A51C-D81232D6DD66}"/>
              </a:ext>
            </a:extLst>
          </p:cNvPr>
          <p:cNvSpPr txBox="1">
            <a:spLocks/>
          </p:cNvSpPr>
          <p:nvPr/>
        </p:nvSpPr>
        <p:spPr>
          <a:xfrm>
            <a:off x="2071007" y="2978876"/>
            <a:ext cx="8058149" cy="8937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Arial"/>
              <a:cs typeface="Arial"/>
              <a:hlinkClick r:id="rId3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C5E884-1ADD-4175-B167-DAD9811E6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0B207-F9B3-4A9D-85E0-B5D0ED950A6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145496"/>
      </p:ext>
    </p:extLst>
  </p:cSld>
  <p:clrMapOvr>
    <a:masterClrMapping/>
  </p:clrMapOvr>
  <p:transition spd="slow">
    <p:wipe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Design Considerations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7E4F3-ED60-44A2-BFE7-4C480357F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SzTx/>
              <a:buFontTx/>
              <a:buChar char="•"/>
              <a:defRPr/>
            </a:pPr>
            <a:r>
              <a:rPr lang="en-US" b="1" dirty="0"/>
              <a:t>Water Supply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Need a large supply of water to operate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Water is the most common scrubbing liquid (scrubbing liquor)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To minimize the amount of wastewater generated, scrubber liquid can be filtered, and the pH adjusted for reuse (alkali addition)</a:t>
            </a:r>
          </a:p>
          <a:p>
            <a:r>
              <a:rPr lang="en-US" b="1" dirty="0"/>
              <a:t>Alkali addition</a:t>
            </a:r>
          </a:p>
          <a:p>
            <a:pPr lvl="1"/>
            <a:r>
              <a:rPr lang="en-US" dirty="0"/>
              <a:t>Alkali materials (lime, soda ash, sodium hydroxide) can be added to scrubber liquid to neutralize acidic PM and acid gases (NO</a:t>
            </a:r>
            <a:r>
              <a:rPr lang="en-US" baseline="-25000" dirty="0"/>
              <a:t>X</a:t>
            </a:r>
            <a:r>
              <a:rPr lang="en-US" dirty="0"/>
              <a:t> &amp; SO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pPr eaLnBrk="1" hangingPunct="1">
              <a:buSzTx/>
              <a:buFontTx/>
              <a:buChar char="•"/>
              <a:defRPr/>
            </a:pPr>
            <a:r>
              <a:rPr lang="en-US" b="1" dirty="0"/>
              <a:t>Liquid-to-Gas Ratio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Gallons of liquid per 1,000 actual cubic feet (</a:t>
            </a:r>
            <a:r>
              <a:rPr lang="en-US" dirty="0" err="1"/>
              <a:t>acf</a:t>
            </a:r>
            <a:r>
              <a:rPr lang="en-US" dirty="0"/>
              <a:t>) of gas flow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PM collection requires between 4-20 gallons / 1,000 </a:t>
            </a:r>
            <a:r>
              <a:rPr lang="en-US" dirty="0" err="1"/>
              <a:t>acf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121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FB8F7A-CDD3-0AA4-4739-C956A1AD5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7D30B-3329-4320-9049-1208BB856DD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4120"/>
      </p:ext>
    </p:extLst>
  </p:cSld>
  <p:clrMapOvr>
    <a:masterClrMapping/>
  </p:clrMapOvr>
  <p:transition spd="slow">
    <p:wipe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Design Considerations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7E4F3-ED60-44A2-BFE7-4C480357F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Exhaust gas characteristics</a:t>
            </a:r>
          </a:p>
          <a:p>
            <a:pPr lvl="1"/>
            <a:r>
              <a:rPr lang="en-US" dirty="0"/>
              <a:t>Pre-coolers required to reduce high exhaust gas temperatures (if &gt;212ºF, water may boil and reduce collection efficiency)</a:t>
            </a:r>
          </a:p>
          <a:p>
            <a:pPr eaLnBrk="1" hangingPunct="1">
              <a:buSzTx/>
              <a:buFontTx/>
              <a:buChar char="•"/>
              <a:defRPr/>
            </a:pPr>
            <a:r>
              <a:rPr lang="en-US" b="1" dirty="0"/>
              <a:t>Gas Velocity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Gas velocity cannot exceed the ability for liquid to drain by gravity (tower scrubbers) or liquids will collect (flood)</a:t>
            </a:r>
          </a:p>
          <a:p>
            <a:pPr eaLnBrk="1" hangingPunct="1">
              <a:buSzTx/>
              <a:buFontTx/>
              <a:buChar char="•"/>
              <a:defRPr/>
            </a:pPr>
            <a:r>
              <a:rPr lang="en-US" b="1" dirty="0"/>
              <a:t>Wastewater treatment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PM in scrubber liquid is a water pollutant</a:t>
            </a:r>
          </a:p>
          <a:p>
            <a:pPr lvl="2">
              <a:buFontTx/>
              <a:buChar char="•"/>
              <a:defRPr/>
            </a:pPr>
            <a:r>
              <a:rPr lang="en-US" dirty="0"/>
              <a:t>Total suspended solids (TSS) / total dissolved solids (TDS)</a:t>
            </a:r>
          </a:p>
          <a:p>
            <a:pPr lvl="2">
              <a:buFontTx/>
              <a:buChar char="•"/>
              <a:defRPr/>
            </a:pPr>
            <a:r>
              <a:rPr lang="en-US" dirty="0"/>
              <a:t>Must be removed before discharge to waterways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PM in scrubber liquid erode pipes, valves, and nozzles faster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122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2BB2-B2D9-6B2C-6DC0-B970A13CF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23C01-D846-42A1-8815-5BE0C784779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66561"/>
      </p:ext>
    </p:extLst>
  </p:cSld>
  <p:clrMapOvr>
    <a:masterClrMapping/>
  </p:clrMapOvr>
  <p:transition spd="slow">
    <p:wipe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81C49B-9DA3-FC77-C5DE-A5154A522F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030" y="1005840"/>
            <a:ext cx="7901940" cy="516636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739D2B5-16E4-4B05-E9D9-5D712C238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Example Process Flow Diagram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F98DF1-CA8F-B509-FC3C-942590D533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Simple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AB0D23-157F-917F-DED3-99751AAF2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123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FF4807-5F2F-2E99-1EDF-99C42767E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BE9-2DF0-4841-8B99-11CF93B3E63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545203"/>
      </p:ext>
    </p:extLst>
  </p:cSld>
  <p:clrMapOvr>
    <a:masterClrMapping/>
  </p:clrMapOvr>
  <p:transition spd="slow">
    <p:wipe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42764-2D7C-3D7E-3B5A-17D34DD97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D512BD-67E2-6609-7C45-4BF12EA527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506" y="1005840"/>
            <a:ext cx="7901940" cy="516636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F37895F7-6E08-25F9-FA5B-3CAC51373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Example Process Flow Diagram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9631434-6435-45D9-13CA-BB1A4C9FF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Recycled Water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E85499-DDBC-691A-B87C-39DEBE311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124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0A7763-3FAC-29F1-3161-FDA1BE5D6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FB57D-103C-4604-B74B-2B158718CC1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091916"/>
      </p:ext>
    </p:extLst>
  </p:cSld>
  <p:clrMapOvr>
    <a:masterClrMapping/>
  </p:clrMapOvr>
  <p:transition spd="slow">
    <p:wipe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E859E-A31B-D51A-DE00-1BF9C5BB8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ABFFEE-49D8-20EB-E343-1A0113055E8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5030" y="1005840"/>
            <a:ext cx="7901940" cy="516636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F84F2054-4682-1963-9C28-43261CA23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Example Process Flow Diagram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F312244-A4DB-D4D5-0DD9-ADBDD2B45B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Alkali Addition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FBEF70-21E1-CD11-1706-EEE7F8625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125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44436D-D90D-C811-13C2-432824107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BBFD-26BD-4872-8B98-E771E9AF59B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499"/>
      </p:ext>
    </p:extLst>
  </p:cSld>
  <p:clrMapOvr>
    <a:masterClrMapping/>
  </p:clrMapOvr>
  <p:transition spd="slow">
    <p:wip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Scrubber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7893D4-4FCA-FE51-50B6-66C3436CDFF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10363200" cy="51663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E5D1F1-7922-0EBB-084E-A047A53D1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86E1C-A574-4C9A-99CE-5AD90A77DF5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383965"/>
      </p:ext>
    </p:extLst>
  </p:cSld>
  <p:clrMapOvr>
    <a:masterClrMapping/>
  </p:clrMapOvr>
  <p:transition spd="slow">
    <p:wipe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36D40-57F6-886C-A628-0F51CABA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3AAA28-87A8-7940-6E81-51AED965D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127</a:t>
            </a:fld>
            <a:endParaRPr lang="en-US" dirty="0"/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9D66572-70FB-5A91-BA0C-8052D82F29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0F9FAD-458F-E8CD-70D0-BC859E45B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EC042-16B3-4A8C-823A-6E4DF4D9229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146308"/>
      </p:ext>
    </p:extLst>
  </p:cSld>
  <p:clrMapOvr>
    <a:masterClrMapping/>
  </p:clrMapOvr>
  <p:transition spd="slow">
    <p:wipe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AB369-D865-DBCE-7DB6-F423F348D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BD5D-1CFF-6A33-16F3-9F161E4E5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Classifying Wet Scrubbers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E6ECE2C-4501-21CC-C899-06A2A6BF2A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3092" y="1207770"/>
            <a:ext cx="4061460" cy="47625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6EBAD7-0F36-532C-72E8-EB3D592AA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2E3EC8-D4EF-A632-DDB0-D1AB1BBA8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629869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Magnehelic Gauge</a:t>
            </a:r>
          </a:p>
          <a:p>
            <a:r>
              <a:rPr lang="en-US" dirty="0"/>
              <a:t>Measures differential pressure (drop) across scrubber</a:t>
            </a:r>
          </a:p>
          <a:p>
            <a:r>
              <a:rPr lang="en-US" dirty="0"/>
              <a:t>Higher pressure, better liquor / air contact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427F5EF-455F-F04A-A3E8-1A037214A9E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7826" y="3457734"/>
            <a:ext cx="3291840" cy="27279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73C0AF-012D-E6D9-53C3-F26340F7A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8E98-ACFD-4279-B509-1A78FB2A921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96392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54188D5-1A08-5653-C76C-57779D16F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Control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1311B2D-C8F1-4EE1-B756-18F039555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Four Types of Particulate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Mechanical Separation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Filtration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Wet Scrubber (Absorption)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Electrostatic Precipitator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EA3D7B-C5A9-C1C1-768D-3DDD54E57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E540E-DBF9-91BE-6A1E-AF64ED305BE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886200"/>
            <a:ext cx="10363200" cy="2286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9E6EBD-F395-21D7-C2BA-CE0ED2875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E992-BFD0-49B0-A30D-C249677A650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16849"/>
      </p:ext>
    </p:extLst>
  </p:cSld>
  <p:clrMapOvr>
    <a:masterClrMapping/>
  </p:clrMapOvr>
  <p:transition spd="slow">
    <p:wipe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7C8216B-1D2D-C276-48B2-3AC2F01EEE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3928533"/>
            <a:ext cx="2286000" cy="2286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Classifying Wet Scrubbers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1BBFA1-71C8-1457-3612-546CDF5BC5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Generally, wet scrubbers are classified by the pressure differential (drop) across the scrubber</a:t>
            </a:r>
          </a:p>
          <a:p>
            <a:pPr lvl="1"/>
            <a:r>
              <a:rPr lang="en-US" dirty="0"/>
              <a:t>Pressure differential is a measure of the energy being used by the scrubber</a:t>
            </a:r>
          </a:p>
          <a:p>
            <a:pPr lvl="1"/>
            <a:r>
              <a:rPr lang="en-US" dirty="0"/>
              <a:t>Often, higher pressure differential removes smaller PM</a:t>
            </a:r>
          </a:p>
          <a:p>
            <a:pPr lvl="1"/>
            <a:r>
              <a:rPr lang="en-US" dirty="0"/>
              <a:t>Exceptions are for ionized scrubbers, fiber bed scrubbers, and condensation scrubbers (scrubbers used to cool a gas stream)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20054-F5F1-7B0E-766D-274CF59A2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0C0FC-A895-4C8B-8126-64197CB06C0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473871"/>
      </p:ext>
    </p:extLst>
  </p:cSld>
  <p:clrMapOvr>
    <a:masterClrMapping/>
  </p:clrMapOvr>
  <p:transition spd="slow">
    <p:wipe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5FC7B0-E23F-7AF2-BD5E-BA99F7D81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58AF4-8B1F-3921-2310-80C530242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Classifying Wet Scrubbers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A553E2B-D098-72FC-469A-DA5B8C5818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757554"/>
              </p:ext>
            </p:extLst>
          </p:nvPr>
        </p:nvGraphicFramePr>
        <p:xfrm>
          <a:off x="914400" y="1006475"/>
          <a:ext cx="10360024" cy="5204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176">
                  <a:extLst>
                    <a:ext uri="{9D8B030D-6E8A-4147-A177-3AD203B41FA5}">
                      <a16:colId xmlns:a16="http://schemas.microsoft.com/office/drawing/2014/main" val="217182402"/>
                    </a:ext>
                  </a:extLst>
                </a:gridCol>
                <a:gridCol w="2401824">
                  <a:extLst>
                    <a:ext uri="{9D8B030D-6E8A-4147-A177-3AD203B41FA5}">
                      <a16:colId xmlns:a16="http://schemas.microsoft.com/office/drawing/2014/main" val="3211882478"/>
                    </a:ext>
                  </a:extLst>
                </a:gridCol>
                <a:gridCol w="3438144">
                  <a:extLst>
                    <a:ext uri="{9D8B030D-6E8A-4147-A177-3AD203B41FA5}">
                      <a16:colId xmlns:a16="http://schemas.microsoft.com/office/drawing/2014/main" val="1457468734"/>
                    </a:ext>
                  </a:extLst>
                </a:gridCol>
                <a:gridCol w="2349880">
                  <a:extLst>
                    <a:ext uri="{9D8B030D-6E8A-4147-A177-3AD203B41FA5}">
                      <a16:colId xmlns:a16="http://schemas.microsoft.com/office/drawing/2014/main" val="2951394216"/>
                    </a:ext>
                  </a:extLst>
                </a:gridCol>
              </a:tblGrid>
              <a:tr h="61379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Wet Scrubber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Classification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Pressure Differential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Particle Range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6651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Spray tower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Low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&lt;5 in. W.C.</a:t>
                      </a:r>
                      <a:r>
                        <a:rPr lang="en-US" sz="2400" baseline="30000" dirty="0"/>
                        <a:t>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5.0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6344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Fiber bed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Low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&lt;5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1.0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2087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Corolis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Low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0.5 – 6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5.0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4394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Wet Fan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 – 10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5.0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261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Packed bed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 – 25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1.0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8597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Impingement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5 – 25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1.0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968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eaLnBrk="1" hangingPunct="1">
                        <a:buSzTx/>
                        <a:buFontTx/>
                        <a:buNone/>
                        <a:defRPr/>
                      </a:pPr>
                      <a:r>
                        <a:rPr lang="en-US" sz="2400" dirty="0"/>
                        <a:t>Catenary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4 – 40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≥PM</a:t>
                      </a:r>
                      <a:r>
                        <a:rPr lang="en-US" sz="2400" baseline="-25000" dirty="0"/>
                        <a:t>1.0</a:t>
                      </a:r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4998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Venturi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Medium energy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 – 25 in. W.C.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≥</a:t>
                      </a:r>
                      <a:r>
                        <a:rPr lang="en-US" sz="2400" dirty="0"/>
                        <a:t>PM</a:t>
                      </a:r>
                      <a:r>
                        <a:rPr lang="en-US" sz="2400" baseline="-25000" dirty="0"/>
                        <a:t>1.0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5188495"/>
                  </a:ext>
                </a:extLst>
              </a:tr>
              <a:tr h="4757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Venturi</a:t>
                      </a: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High energy</a:t>
                      </a: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25 – 100+ in. W.C.</a:t>
                      </a: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≥</a:t>
                      </a:r>
                      <a:r>
                        <a:rPr lang="en-US" sz="2400" dirty="0"/>
                        <a:t>PM</a:t>
                      </a:r>
                      <a:r>
                        <a:rPr lang="en-US" sz="2400" baseline="-25000" dirty="0"/>
                        <a:t>0.1</a:t>
                      </a: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5918839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30000" dirty="0"/>
                        <a:t>†</a:t>
                      </a:r>
                      <a:r>
                        <a:rPr lang="en-US" sz="2400" dirty="0"/>
                        <a:t> Inches of Water Column</a:t>
                      </a:r>
                      <a:endParaRPr lang="en-US" sz="2400" baseline="300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2400" baseline="-25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3489251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5F0F4A-07FC-27C0-D00D-CEE977E95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130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0CC6E-53FC-1432-9C21-74926E498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32518-B509-47D9-A032-6F6B1EF9DBE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309931"/>
      </p:ext>
    </p:extLst>
  </p:cSld>
  <p:clrMapOvr>
    <a:masterClrMapping/>
  </p:clrMapOvr>
  <p:transition spd="slow">
    <p:wipe/>
  </p:transition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C1F957-6A51-22D3-F9F8-F51BC17DAE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652772" cy="5166360"/>
          </a:xfrm>
        </p:spPr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Spray Tower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Spray nozzles generate droplets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Relatively large water droplets (500 µm)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upwards, contacting droplets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Mainly used for other air pollutants (VOC, NO</a:t>
            </a:r>
            <a:r>
              <a:rPr lang="en-US" baseline="-25000" dirty="0"/>
              <a:t>X</a:t>
            </a:r>
            <a:r>
              <a:rPr lang="en-US" dirty="0"/>
              <a:t>, SO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131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466AA6-AB46-49FC-C183-D9155CEA6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7D3F7-D20A-479B-9074-C963E7921CA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346993"/>
      </p:ext>
    </p:extLst>
  </p:cSld>
  <p:clrMapOvr>
    <a:masterClrMapping/>
  </p:clrMapOvr>
  <p:transition spd="slow">
    <p:wipe/>
  </p:transition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939F2-804C-191A-EEF6-1172DCDA2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Wet Scrubbers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BCDBB-8212-1134-9878-8CB8D392F3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3.1 - Wet Scrubbers Spray.mp4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64E940-433A-C39C-4112-25DB1FEC9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132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F82166-F271-5353-01AE-E7F1600D3C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C1909-EA23-46E3-9373-CDDFE7B9680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930823"/>
      </p:ext>
    </p:extLst>
  </p:cSld>
  <p:clrMapOvr>
    <a:masterClrMapping/>
  </p:clrMapOvr>
  <p:transition spd="slow">
    <p:wipe/>
  </p:transition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071C6-9D1C-898E-77A1-901B7512C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70EA322-3D9F-B4B4-8B7F-3104A64D229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B18C61-8D15-8AF4-DDD9-D190521CA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9D5C33-3017-0C4C-2B51-D939204C8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652772" cy="516636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b="1" dirty="0"/>
              <a:t>Mechanically Aided Scrubber (Induced)</a:t>
            </a:r>
          </a:p>
          <a:p>
            <a:pPr>
              <a:buFontTx/>
              <a:buChar char="•"/>
              <a:defRPr/>
            </a:pPr>
            <a:r>
              <a:rPr lang="en-US" dirty="0"/>
              <a:t>Spray nozzles generate droplets</a:t>
            </a:r>
          </a:p>
          <a:p>
            <a:pPr>
              <a:buFontTx/>
              <a:buChar char="•"/>
              <a:defRPr/>
            </a:pPr>
            <a:r>
              <a:rPr lang="en-US" dirty="0"/>
              <a:t>Rotors induce cyclonic flow for gas to contact droplets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pollutants</a:t>
            </a:r>
          </a:p>
          <a:p>
            <a:pPr>
              <a:buFontTx/>
              <a:buChar char="•"/>
              <a:defRPr/>
            </a:pPr>
            <a:r>
              <a:rPr lang="en-US" dirty="0"/>
              <a:t>Relatively high maintenance requirements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FF79B6-9A1A-7383-3B62-2E49D105B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74E08A-B0FF-9492-7FB1-1E1DAD488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82E8E-7B84-4D85-A2F8-88C921480E6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297827"/>
      </p:ext>
    </p:extLst>
  </p:cSld>
  <p:clrMapOvr>
    <a:masterClrMapping/>
  </p:clrMapOvr>
  <p:transition spd="slow">
    <p:wipe/>
  </p:transition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FA382-8D17-EC29-3D66-3F42D9C90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104DBE2-7043-8A18-1FF0-9D2F50684D9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CC0FA1-DC56-8B66-51C2-9E1521C6B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58278B-7544-8431-BBF1-A6CC5578D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652772" cy="5166360"/>
          </a:xfrm>
        </p:spPr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Mechanically Aided Scrubber (Cyclone)</a:t>
            </a:r>
          </a:p>
          <a:p>
            <a:pPr>
              <a:buFontTx/>
              <a:buChar char="•"/>
              <a:defRPr/>
            </a:pPr>
            <a:r>
              <a:rPr lang="en-US" dirty="0"/>
              <a:t>Cyclone + Wet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Spray nozzles generate droplets</a:t>
            </a:r>
          </a:p>
          <a:p>
            <a:pPr>
              <a:buFontTx/>
              <a:buChar char="•"/>
              <a:defRPr/>
            </a:pPr>
            <a:r>
              <a:rPr lang="en-US" dirty="0"/>
              <a:t>Shell induces cyclonic flow for gas to contact droplets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60A688-D61E-01BB-379D-7DD95B672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134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3392C7-459A-88DC-E8D8-1302EC634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7EA3-9CAC-4E72-9E4C-C5A52134558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383493"/>
      </p:ext>
    </p:extLst>
  </p:cSld>
  <p:clrMapOvr>
    <a:masterClrMapping/>
  </p:clrMapOvr>
  <p:transition spd="slow">
    <p:wipe/>
  </p:transition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9E7D3-DF3A-299C-AFFB-F0D389C76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0C86A-A67A-C7FF-E645-AC058D3CD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EBFF2A-027F-3030-D880-8CE9945C6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660392" cy="5166360"/>
          </a:xfrm>
        </p:spPr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Mechanically Aided Scrubber (Centrifugal)</a:t>
            </a:r>
          </a:p>
          <a:p>
            <a:pPr>
              <a:buFontTx/>
              <a:buChar char="•"/>
              <a:defRPr/>
            </a:pPr>
            <a:r>
              <a:rPr lang="en-US" dirty="0"/>
              <a:t>Spray nozzles generate droplets</a:t>
            </a:r>
          </a:p>
          <a:p>
            <a:pPr>
              <a:buFontTx/>
              <a:buChar char="•"/>
              <a:defRPr/>
            </a:pPr>
            <a:r>
              <a:rPr lang="en-US" dirty="0"/>
              <a:t>Fan causes gas contact with droplets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FEFB75-66BE-210B-0F9B-376EF7E3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90D56D-89F9-891A-5EA9-D83151638F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0414C5-68B7-8145-BA88-C57125F58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32B56-E244-4B26-96A0-7CD2422A1FF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66383"/>
      </p:ext>
    </p:extLst>
  </p:cSld>
  <p:clrMapOvr>
    <a:masterClrMapping/>
  </p:clrMapOvr>
  <p:transition spd="slow">
    <p:wipe/>
  </p:transition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9A8972-1E29-6450-4960-2F64342F95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30224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1" y="1005840"/>
            <a:ext cx="4939861" cy="5166360"/>
          </a:xfrm>
        </p:spPr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Packed Bed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upwards through tower, trapped in thin liquid film on packing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Limit on upward gas velocity to keep liquid on packing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Primarily used for vapor (VOC, NO</a:t>
            </a:r>
            <a:r>
              <a:rPr lang="en-US" baseline="-25000" dirty="0"/>
              <a:t>X</a:t>
            </a:r>
            <a:r>
              <a:rPr lang="en-US" dirty="0"/>
              <a:t>, SO</a:t>
            </a:r>
            <a:r>
              <a:rPr lang="en-US" baseline="-25000" dirty="0"/>
              <a:t>2</a:t>
            </a:r>
            <a:r>
              <a:rPr lang="en-US" dirty="0"/>
              <a:t>) control, as high PM concentration plugs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Mist eliminator usually is last layer of packing (dry)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136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AF87B3-99E4-325B-8FFA-5A82223AE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93C62-3B08-458C-A11E-2AFB5889642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264713"/>
      </p:ext>
    </p:extLst>
  </p:cSld>
  <p:clrMapOvr>
    <a:masterClrMapping/>
  </p:clrMapOvr>
  <p:transition spd="slow">
    <p:wipe/>
  </p:transition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95E8C93-C2EE-9866-23A4-02E12508112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7442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761186" cy="5166360"/>
          </a:xfrm>
        </p:spPr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Packed Bed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Spray nozzles coat packing with thin liquid film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through packing with pollutants trapped in liquid film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Packing designed to provide largest liquid surface area</a:t>
            </a:r>
          </a:p>
          <a:p>
            <a:pPr>
              <a:buFontTx/>
              <a:buChar char="•"/>
              <a:defRPr/>
            </a:pPr>
            <a:r>
              <a:rPr lang="en-US" dirty="0"/>
              <a:t>Horizontal (crossflow) is better for PM control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137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CF94BD-585D-B382-824E-BCC38C27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7442F-E1E8-44B7-9F3C-CEB9616E67B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042148"/>
      </p:ext>
    </p:extLst>
  </p:cSld>
  <p:clrMapOvr>
    <a:masterClrMapping/>
  </p:clrMapOvr>
  <p:transition spd="slow">
    <p:wipe/>
  </p:transition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ACAB5-BDEC-75C2-D27D-2C6C67F68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2F2C9-545F-B6A0-47AF-1D687039D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67EFD-DFA1-D955-D6FB-7580DC45A0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3.2 - Wet Scrubbers Packed Bed.mp4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5.2 – Packed Bed Wet Scrubber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608933-21CF-C0D1-53C2-7F0EBCEAB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138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D7291C-6328-A9A8-11CE-286D03A37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5CC2-C491-4462-982E-02F68321882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6170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PM Control: Mechanical Separation</a:t>
            </a:r>
            <a:endParaRPr lang="en-US" b="1" u="sng"/>
          </a:p>
          <a:p>
            <a:r>
              <a:rPr lang="en-US"/>
              <a:t>Mechanical separators remove particulate matter (PM) via gravity (settling), momentum, or inertia</a:t>
            </a:r>
          </a:p>
          <a:p>
            <a:pPr lvl="1"/>
            <a:r>
              <a:rPr lang="en-US" u="sng"/>
              <a:t>Gravity</a:t>
            </a:r>
            <a:r>
              <a:rPr lang="en-US"/>
              <a:t>: Reduce gas stream velocity and PM settles out</a:t>
            </a:r>
          </a:p>
          <a:p>
            <a:pPr lvl="1"/>
            <a:r>
              <a:rPr lang="en-US" u="sng"/>
              <a:t>Momentum / Inertia</a:t>
            </a:r>
            <a:r>
              <a:rPr lang="en-US"/>
              <a:t>: Change gas stream direction and PM settles out</a:t>
            </a:r>
          </a:p>
          <a:p>
            <a:r>
              <a:rPr lang="en-US"/>
              <a:t>Modifications to the airflow within the collector separate PM from gas stream</a:t>
            </a:r>
          </a:p>
          <a:p>
            <a:pPr lvl="1"/>
            <a:r>
              <a:rPr lang="en-US"/>
              <a:t>The fan is the only moving part</a:t>
            </a:r>
          </a:p>
          <a:p>
            <a:r>
              <a:rPr lang="en-US"/>
              <a:t>Cyclones are the most common mechanical separator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C3F17F-FA7E-5108-7974-7D376D70B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3512E-9AE8-4E46-A465-3616DCEF517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031916"/>
      </p:ext>
    </p:extLst>
  </p:cSld>
  <p:clrMapOvr>
    <a:masterClrMapping/>
  </p:clrMapOvr>
  <p:transition spd="slow">
    <p:wipe/>
  </p:transition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048648-936D-DA2E-A907-ED6DD7E0D0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8404" y="1005840"/>
            <a:ext cx="570738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986528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Ionizing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Electrostatic attraction used to collect PM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Discharge electrodes impart a negative charge onto particles in inlet gas stream</a:t>
            </a:r>
          </a:p>
          <a:p>
            <a:pPr>
              <a:buFontTx/>
              <a:buChar char="•"/>
              <a:defRPr/>
            </a:pPr>
            <a:r>
              <a:rPr lang="en-US" dirty="0"/>
              <a:t>Crossflow packed bed is used to collect PM into scrubber liquid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139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19CDC8-C5CF-5E53-DAD7-8FE664F78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7CF0B-6AEA-458A-9F4A-C7347471E14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389004"/>
      </p:ext>
    </p:extLst>
  </p:cSld>
  <p:clrMapOvr>
    <a:masterClrMapping/>
  </p:clrMapOvr>
  <p:transition spd="slow">
    <p:wipe/>
  </p:transition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SzTx/>
              <a:buNone/>
              <a:defRPr/>
            </a:pPr>
            <a:r>
              <a:rPr lang="en-US" b="1"/>
              <a:t>Packed Bed Scrubber Packing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140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EBD928-26B6-1580-399C-02F61A9213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0760" y="1600200"/>
            <a:ext cx="765048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067CB9-CB06-E360-C579-DD494D756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FE338-FA41-40AD-9B03-6FFBD23642C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64891"/>
      </p:ext>
    </p:extLst>
  </p:cSld>
  <p:clrMapOvr>
    <a:masterClrMapping/>
  </p:clrMapOvr>
  <p:transition spd="slow">
    <p:wipe/>
  </p:transition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72A77-F53A-4605-53ED-B24978676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126149E-BAD9-83D3-A97C-B277A00395B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D5018E-E1A7-6833-2EB9-B5C52F1AC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C4DE3-B16F-77A1-003A-925A54ABC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413248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Fiber Bed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Fabric Filter + Wet Scrubber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Mist eliminator as a wet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Effective as a semi-dry      scrubber for soluble PM (acids)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Absorbing liquid can be a      solvent for VOC control</a:t>
            </a:r>
          </a:p>
          <a:p>
            <a:pPr>
              <a:buFontTx/>
              <a:buChar char="•"/>
              <a:defRPr/>
            </a:pPr>
            <a:r>
              <a:rPr lang="en-US" dirty="0"/>
              <a:t>Easily become plugged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B31162-9868-67D3-07DC-A5EA16CED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141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38C17-685F-A61C-718F-3857E00F8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A4A30-5EF6-421B-BEB4-7B69B07DAEE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73293"/>
      </p:ext>
    </p:extLst>
  </p:cSld>
  <p:clrMapOvr>
    <a:masterClrMapping/>
  </p:clrMapOvr>
  <p:transition spd="slow">
    <p:wipe/>
  </p:transition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6FFD4-06F4-FDF1-6EA7-80AC002E2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6E4E0-0158-7369-C492-57BB384B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2DF14E-0A45-B5D6-0FDB-46C53C9808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3.4 - Wet Scrubbers Fiber Bed.mp4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E576E6-D782-7933-FAC6-E2CAFB4DF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142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5DE80C-1B57-3E3E-973F-5C8FE672E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439CF-3073-4880-9AA6-D29087183F0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730024"/>
      </p:ext>
    </p:extLst>
  </p:cSld>
  <p:clrMapOvr>
    <a:masterClrMapping/>
  </p:clrMapOvr>
  <p:transition spd="slow">
    <p:wipe/>
  </p:transition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EB00C-BD92-6B0C-D52F-51EEA0468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99476-CDFE-C450-E607-52F319A24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u="sng" dirty="0"/>
              <a:t>Fluidized bed</a:t>
            </a:r>
            <a:r>
              <a:rPr lang="en-US" dirty="0"/>
              <a:t>: Two-phase mixture of liquid and gas, with gas passing through a mobile liquid zone to increase PM collection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Mobile Media</a:t>
            </a:r>
            <a:r>
              <a:rPr lang="en-US" dirty="0">
                <a:latin typeface="Arial"/>
                <a:cs typeface="Arial"/>
              </a:rPr>
              <a:t>: Turbulent contact absorber uses movable media (ping-pong balls) to increase contact and mixing between gas and liquid</a:t>
            </a:r>
          </a:p>
          <a:p>
            <a:pPr lvl="1"/>
            <a:r>
              <a:rPr lang="en-US" u="sng" dirty="0">
                <a:latin typeface="Arial"/>
                <a:cs typeface="Arial"/>
              </a:rPr>
              <a:t>Impingement</a:t>
            </a:r>
            <a:r>
              <a:rPr lang="en-US" dirty="0">
                <a:latin typeface="Arial"/>
                <a:cs typeface="Arial"/>
              </a:rPr>
              <a:t>: Liquid bubbles formed randomly on mesh / screen trays (</a:t>
            </a:r>
            <a:r>
              <a:rPr lang="en-US" dirty="0" err="1">
                <a:latin typeface="Arial"/>
                <a:cs typeface="Arial"/>
              </a:rPr>
              <a:t>ebulation</a:t>
            </a:r>
            <a:r>
              <a:rPr lang="en-US" dirty="0">
                <a:latin typeface="Arial"/>
                <a:cs typeface="Arial"/>
              </a:rPr>
              <a:t>) to increase contact and mixing between gas and liquid</a:t>
            </a:r>
            <a:endParaRPr lang="en-US" dirty="0"/>
          </a:p>
          <a:p>
            <a:pPr lvl="1"/>
            <a:r>
              <a:rPr lang="en-US" u="sng" dirty="0">
                <a:latin typeface="Arial"/>
                <a:cs typeface="Arial"/>
              </a:rPr>
              <a:t>Swirling (Cyclonic)</a:t>
            </a:r>
            <a:r>
              <a:rPr lang="en-US" dirty="0">
                <a:latin typeface="Arial"/>
                <a:cs typeface="Arial"/>
              </a:rPr>
              <a:t>: Rotation of gas and liquid causes increase turbulence and mixing; Rotation imparted by angled vanes and Coriolis effect (Earth’s rotation)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80456-9B97-BCD7-16C3-757D682E2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1F8AB8-5457-E0E6-E877-39284963C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996E2-18C0-4669-AA6D-057FD8C9890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955477"/>
      </p:ext>
    </p:extLst>
  </p:cSld>
  <p:clrMapOvr>
    <a:masterClrMapping/>
  </p:clrMapOvr>
  <p:transition spd="slow">
    <p:wipe/>
  </p:transition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181600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Impingement (Tray)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Liquid flows downward, coating trays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upwards     through tower</a:t>
            </a:r>
          </a:p>
          <a:p>
            <a:pPr>
              <a:buFontTx/>
              <a:buChar char="•"/>
              <a:defRPr/>
            </a:pPr>
            <a:r>
              <a:rPr lang="en-US" dirty="0" err="1"/>
              <a:t>Ebulation</a:t>
            </a:r>
            <a:r>
              <a:rPr lang="en-US" dirty="0"/>
              <a:t> bubbles form, collecting PM via impaction</a:t>
            </a:r>
          </a:p>
          <a:p>
            <a:pPr>
              <a:buFontTx/>
              <a:buChar char="•"/>
              <a:defRPr/>
            </a:pPr>
            <a:r>
              <a:rPr lang="en-US" dirty="0"/>
              <a:t>Susceptible to plugging, flooding, and dumping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FE500F-4F10-B1FF-0A2C-A105F77715E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9CC193-432F-7448-37A1-05ED6210A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A9653F-8B9E-49A6-BE5F-2BEF4887351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878096"/>
      </p:ext>
    </p:extLst>
  </p:cSld>
  <p:clrMapOvr>
    <a:masterClrMapping/>
  </p:clrMapOvr>
  <p:transition spd="slow">
    <p:wipe/>
  </p:transition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A695FB1-A3A0-B26B-3883-6D75171CC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Plate (Tray)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243F1-F70A-59AA-9F7B-19E90EA265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049729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Impingement Scrubbers</a:t>
            </a:r>
          </a:p>
          <a:p>
            <a:r>
              <a:rPr lang="en-US" dirty="0"/>
              <a:t>Liquid cascades by gravity through downcomers</a:t>
            </a:r>
          </a:p>
          <a:p>
            <a:pPr lvl="1"/>
            <a:r>
              <a:rPr lang="en-US" dirty="0" err="1"/>
              <a:t>Ebulation</a:t>
            </a:r>
            <a:r>
              <a:rPr lang="en-US" dirty="0"/>
              <a:t>: Gas bubbles up through the liquid forming a froth on top of the plate</a:t>
            </a:r>
          </a:p>
          <a:p>
            <a:r>
              <a:rPr lang="en-US" dirty="0"/>
              <a:t>Plates spaced to maximize liquid / gas contact</a:t>
            </a:r>
          </a:p>
          <a:p>
            <a:pPr lvl="1"/>
            <a:r>
              <a:rPr lang="en-US" dirty="0"/>
              <a:t>Increases pollutant absorption</a:t>
            </a:r>
          </a:p>
          <a:p>
            <a:r>
              <a:rPr lang="en-US" dirty="0"/>
              <a:t>Design considerations:</a:t>
            </a:r>
          </a:p>
          <a:p>
            <a:pPr lvl="1"/>
            <a:r>
              <a:rPr lang="en-US" dirty="0"/>
              <a:t>Diameter, number of plates, type of plates, plate configuration (layout and spacing)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120B5-A97F-C8EA-0D7C-741B5D18D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145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4C589B2-C5C7-1953-04AA-C45E57E2CFCD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4890" y="1512888"/>
            <a:ext cx="3649662" cy="41529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A67190-24CA-5A79-09E9-23AC1B387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7C120-E386-4110-8F3F-4FE97955522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067312"/>
      </p:ext>
    </p:extLst>
  </p:cSld>
  <p:clrMapOvr>
    <a:masterClrMapping/>
  </p:clrMapOvr>
  <p:transition spd="slow">
    <p:wipe/>
  </p:transition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1CA08-59CB-E2A2-681B-78803C487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234FA3-29CD-256A-89DE-92E9174F67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1470660"/>
            <a:ext cx="9144000" cy="47015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8DFB14-EE11-B5FF-E3C8-8D063EA7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2263A-4A9E-157D-A4B3-F910CC410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Types of Trays / Plates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04C91-08FC-E52C-2566-B7A993C09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146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A755EC-BCC8-55F5-B109-A6CFC12E8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3322A-8764-4C92-AAF9-1040E1765CC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24753"/>
      </p:ext>
    </p:extLst>
  </p:cSld>
  <p:clrMapOvr>
    <a:masterClrMapping/>
  </p:clrMapOvr>
  <p:transition spd="slow">
    <p:wipe/>
  </p:transition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096A7-33EC-8F3B-96F9-4105B1AD5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ADF7D-ADF8-D68E-0433-83A0611CD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7C201-D5EA-F64D-FDDE-FE044AEA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3.3 - Wet Scrubbers Tray.mp4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hlinkClick r:id="rId3" action="ppaction://hlinkfile"/>
              </a:rPr>
              <a:t>5.3 – Tray Wet Scrubber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82DA8D-1769-6DF1-D462-5E1B72758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147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A0F770-5EFF-3CBE-CDEA-1A93341C6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3ABB11-1A63-4B86-A507-02703192698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273007"/>
      </p:ext>
    </p:extLst>
  </p:cSld>
  <p:clrMapOvr>
    <a:masterClrMapping/>
  </p:clrMapOvr>
  <p:transition spd="slow">
    <p:wipe/>
  </p:transition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C8B8F-E10D-60F8-80DA-153E40CDD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E0993-A437-A7D4-BA68-1AC7F679C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5ED0-6F68-BC5A-3D3C-7DDBB693B0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Packed Bed Scrubbers</a:t>
            </a:r>
          </a:p>
          <a:p>
            <a:r>
              <a:rPr lang="en-US" dirty="0"/>
              <a:t>More common</a:t>
            </a:r>
          </a:p>
          <a:p>
            <a:r>
              <a:rPr lang="en-US" dirty="0"/>
              <a:t>Can become plugged by particulate (especially crossflow)</a:t>
            </a:r>
          </a:p>
          <a:p>
            <a:r>
              <a:rPr lang="en-US" dirty="0"/>
              <a:t>Better for corrosive pollutants</a:t>
            </a:r>
          </a:p>
          <a:p>
            <a:r>
              <a:rPr lang="en-US" dirty="0"/>
              <a:t>Lighter than plate / tray scrubbers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B09F71-5B93-8F1A-A621-194BB840B99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Plate / Tray Scrubbers</a:t>
            </a:r>
          </a:p>
          <a:p>
            <a:r>
              <a:rPr lang="en-US" dirty="0"/>
              <a:t>Allow larger temperature changes</a:t>
            </a:r>
          </a:p>
          <a:p>
            <a:r>
              <a:rPr lang="en-US" dirty="0"/>
              <a:t>Allow lower liquid flow rates</a:t>
            </a:r>
          </a:p>
          <a:p>
            <a:r>
              <a:rPr lang="en-US" dirty="0"/>
              <a:t>Allow gas flow rates</a:t>
            </a:r>
          </a:p>
          <a:p>
            <a:r>
              <a:rPr lang="en-US" dirty="0"/>
              <a:t>Foaming liquors</a:t>
            </a:r>
          </a:p>
          <a:p>
            <a:r>
              <a:rPr lang="en-US" dirty="0"/>
              <a:t>Chemical reactions between liquor and exhaust gas</a:t>
            </a:r>
          </a:p>
          <a:p>
            <a:r>
              <a:rPr lang="en-US" dirty="0"/>
              <a:t>Larger systems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04CF2-CF4E-47A0-9EDD-8A62B7B45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148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8C8FF2-EFDB-29E4-7C91-3D95BE52B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0A2-446D-4712-B1C2-14F2B494278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52802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F610F-18D0-1FD7-F841-637B5420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Principles of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D10C7-14C6-23B6-BA57-E82FD4A0E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268788" cy="516636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b="1" dirty="0"/>
              <a:t>Settling: </a:t>
            </a:r>
            <a:r>
              <a:rPr lang="en-US" dirty="0"/>
              <a:t>Reduced gas stream velocity separate particles from gas stream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3CB2A-E05D-D888-0205-452856C6C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8A9CFD32-1343-7239-E11D-9F5D407BAB4F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3188" y="1265237"/>
            <a:ext cx="6172200" cy="462915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B5715-C467-FBA3-A6CA-94DAB18EA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CBDDC-42C2-4698-8F8C-19214780F98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062052"/>
      </p:ext>
    </p:extLst>
  </p:cSld>
  <p:clrMapOvr>
    <a:masterClrMapping/>
  </p:clrMapOvr>
  <p:transition spd="slow">
    <p:wipe/>
  </p:transition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05E9064-F13B-CAC3-C926-F27DF08BDCF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Catenary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upwards through scrubber, contacting liquid droplets on catenary grids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Gas movement causes liquid droplets to atomize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Liquids collect where gas pressure is greatest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Less susceptible to plugging than tray / plate scrubber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149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79251D0-1320-E7E0-C724-F4DB2DA8D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A4AE6-6E4B-4927-AF2E-2646D5B5DF9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142530"/>
      </p:ext>
    </p:extLst>
  </p:cSld>
  <p:clrMapOvr>
    <a:masterClrMapping/>
  </p:clrMapOvr>
  <p:transition spd="slow">
    <p:wipe/>
  </p:transition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47F56-4257-DC9E-7269-128E5892B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7051D-83A7-DAA8-AA78-E0E014A90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3409F-57C1-DC59-55F2-8544EABCBC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Catenary Screens</a:t>
            </a:r>
          </a:p>
          <a:p>
            <a:pPr>
              <a:buFontTx/>
              <a:buChar char="•"/>
              <a:defRPr/>
            </a:pPr>
            <a:r>
              <a:rPr lang="en-US" dirty="0"/>
              <a:t>Catenary describes the type of parabolic curve for the screens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Describes the shape of hanging chain or cable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Liquid level greatest at lowest (center) point, where air velocity is highest</a:t>
            </a:r>
          </a:p>
          <a:p>
            <a:pPr lvl="1">
              <a:buFontTx/>
              <a:buChar char="•"/>
              <a:defRPr/>
            </a:pPr>
            <a:endParaRPr lang="en-US" dirty="0"/>
          </a:p>
          <a:p>
            <a:pPr lvl="1">
              <a:buFontTx/>
              <a:buChar char="•"/>
              <a:defRPr/>
            </a:pPr>
            <a:endParaRPr lang="en-US" dirty="0"/>
          </a:p>
          <a:p>
            <a:pPr lvl="1">
              <a:buFontTx/>
              <a:buChar char="•"/>
              <a:defRPr/>
            </a:pPr>
            <a:endParaRPr lang="en-US" dirty="0"/>
          </a:p>
          <a:p>
            <a:pPr lvl="1">
              <a:buFontTx/>
              <a:buChar char="•"/>
              <a:defRPr/>
            </a:pPr>
            <a:endParaRPr lang="en-US" dirty="0"/>
          </a:p>
          <a:p>
            <a:pPr lvl="1">
              <a:buFontTx/>
              <a:buChar char="•"/>
              <a:defRPr/>
            </a:pPr>
            <a:r>
              <a:rPr lang="en-US" dirty="0" err="1"/>
              <a:t>RotaBed</a:t>
            </a:r>
            <a:r>
              <a:rPr lang="en-US" baseline="30000" dirty="0"/>
              <a:t>®</a:t>
            </a:r>
            <a:r>
              <a:rPr lang="en-US" dirty="0"/>
              <a:t> grid is catenary grid with angled vanes to impart cyclonic flow to exhaust air entering fluidized bed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EABE37-90F5-064F-82DC-9CC162F5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8D56AE-C655-FA73-FD94-5A02173ACE3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172" y="3253902"/>
            <a:ext cx="4869180" cy="18288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D81DB25-3F02-23D1-EC8F-03EEB7D3C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3AAA-0C50-4F94-96B0-D1466734096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660904"/>
      </p:ext>
    </p:extLst>
  </p:cSld>
  <p:clrMapOvr>
    <a:masterClrMapping/>
  </p:clrMapOvr>
  <p:transition spd="slow">
    <p:wipe/>
  </p:transition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8B9E0-9237-5358-38F1-0E0D418FF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82CF290-5714-F8A8-BB94-8619533FFC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5A7630-E7A9-203B-8482-D9BA3FD64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DA4334-86B9-D697-1783-86B8467562F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Coriolis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Gas passes upwards through scrubber, rotating through fluidized bed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Gas spin imparted by static vanes and Coriolis Effect (rotation of the Earth)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impaction to collect PM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Less susceptible to large </a:t>
            </a:r>
            <a:r>
              <a:rPr lang="en-US" dirty="0" err="1"/>
              <a:t>ebulation</a:t>
            </a:r>
            <a:r>
              <a:rPr lang="en-US" dirty="0"/>
              <a:t> formation than </a:t>
            </a:r>
            <a:r>
              <a:rPr lang="en-US" dirty="0" err="1"/>
              <a:t>Cantenary</a:t>
            </a:r>
            <a:r>
              <a:rPr lang="en-US" dirty="0"/>
              <a:t> scrubber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AE0715-9818-87A4-CB11-B3EED6E08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151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30189A-DCE3-E57B-73DD-2FC67616D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E8EC5-353A-47FC-8A23-DFC0C35B39F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084537"/>
      </p:ext>
    </p:extLst>
  </p:cSld>
  <p:clrMapOvr>
    <a:masterClrMapping/>
  </p:clrMapOvr>
  <p:transition spd="slow">
    <p:wipe/>
  </p:transition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FF7F1-87F8-CA47-FC6A-8E7F88DEB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3A00EF9-6309-79AC-B3DB-F01C563EB6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7D210D-914D-373A-82D8-705585BE5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Chapter 2: Control of Particulate Emissions​</a:t>
            </a:r>
            <a:br>
              <a:rPr lang="en-US" dirty="0"/>
            </a:br>
            <a:r>
              <a:rPr lang="en-US" dirty="0">
                <a:latin typeface="Arial"/>
                <a:cs typeface="Arial"/>
              </a:rPr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352A98-5BD3-758E-BAC2-449E3FC52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969264"/>
            <a:ext cx="5635752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Orifice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Inlet enters gas-liquid contact zone by passing over scrubbing liquid</a:t>
            </a:r>
          </a:p>
          <a:p>
            <a:pPr>
              <a:buFontTx/>
              <a:buChar char="•"/>
              <a:defRPr/>
            </a:pPr>
            <a:r>
              <a:rPr lang="en-US" dirty="0"/>
              <a:t>Gas stream atomizes liquid droplets and circulates via gravity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Relies on inertia and diffusion to collect PM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C24F5E-A5F5-AB62-1AD8-88FE41FD8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152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994A82-86BD-0760-256C-F0F4E5C45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9F85C-B34A-4412-8C65-69BFED1BEC5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43065"/>
      </p:ext>
    </p:extLst>
  </p:cSld>
  <p:clrMapOvr>
    <a:masterClrMapping/>
  </p:clrMapOvr>
  <p:transition spd="slow">
    <p:wipe/>
  </p:transition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DC16651-E009-F0EE-5720-C25C2A1FDC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4792" y="1005840"/>
            <a:ext cx="56997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635752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Venturi – Fixed Throat</a:t>
            </a:r>
          </a:p>
          <a:p>
            <a:pPr>
              <a:buFontTx/>
              <a:buChar char="•"/>
              <a:defRPr/>
            </a:pPr>
            <a:r>
              <a:rPr lang="en-US" dirty="0"/>
              <a:t>Inlet gas accelerated to 300 – 600 feet per second at venturi throat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Liquid droplet size 50 – 75 µm</a:t>
            </a:r>
          </a:p>
          <a:p>
            <a:pPr>
              <a:buFontTx/>
              <a:buChar char="•"/>
              <a:defRPr/>
            </a:pPr>
            <a:r>
              <a:rPr lang="en-US" dirty="0"/>
              <a:t>Particulate collected via high inertial impaction due to difference between scrubber liquid and gas velocities</a:t>
            </a:r>
          </a:p>
          <a:p>
            <a:pPr>
              <a:buFontTx/>
              <a:buChar char="•"/>
              <a:defRPr/>
            </a:pPr>
            <a:r>
              <a:rPr lang="en-US" dirty="0"/>
              <a:t>Continuous inlet gas flow rate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AD4F0B-05D5-7CE4-1974-22CF1FACC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4F386-A2A9-40A9-90AA-C6DDD1842B0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14976"/>
      </p:ext>
    </p:extLst>
  </p:cSld>
  <p:clrMapOvr>
    <a:masterClrMapping/>
  </p:clrMapOvr>
  <p:transition spd="slow">
    <p:wipe/>
  </p:transition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7DCB82-C3B6-56CA-357A-7BB73F989B9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7172" y="1005840"/>
            <a:ext cx="570738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Types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605272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Venturi – Adjustable Throat</a:t>
            </a:r>
          </a:p>
          <a:p>
            <a:pPr>
              <a:buFontTx/>
              <a:buChar char="•"/>
              <a:defRPr/>
            </a:pPr>
            <a:r>
              <a:rPr lang="en-US" dirty="0"/>
              <a:t>Better control for variable inlet gas flow rate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Dampers can be set to maintain a constant pressure differential across venturi throat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Higher pressure drop, better collection efficiency for smaller PM</a:t>
            </a:r>
          </a:p>
          <a:p>
            <a:pPr>
              <a:buFontTx/>
              <a:buChar char="•"/>
              <a:defRPr/>
            </a:pPr>
            <a:r>
              <a:rPr lang="en-US" dirty="0"/>
              <a:t>Throat dampers are subject to </a:t>
            </a:r>
            <a:r>
              <a:rPr lang="en-US" b="1" i="1" dirty="0"/>
              <a:t>extreme</a:t>
            </a:r>
            <a:r>
              <a:rPr lang="en-US" dirty="0"/>
              <a:t> abrasion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4FD7B2-5363-CBD9-8D45-424BF54A5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53E0F-9957-4AAD-888F-53EDEDEC39C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91023"/>
      </p:ext>
    </p:extLst>
  </p:cSld>
  <p:clrMapOvr>
    <a:masterClrMapping/>
  </p:clrMapOvr>
  <p:transition spd="slow">
    <p:wipe/>
  </p:transition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87BD6-BEF8-0CD2-2063-72A06EC49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Wet Scrubbers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648E5A-6354-3845-0A83-EE511272C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4888992" cy="5166360"/>
          </a:xfrm>
        </p:spPr>
        <p:txBody>
          <a:bodyPr/>
          <a:lstStyle/>
          <a:p>
            <a:pPr marL="0" indent="0" eaLnBrk="1" hangingPunct="1">
              <a:buSzTx/>
              <a:buNone/>
              <a:defRPr/>
            </a:pPr>
            <a:r>
              <a:rPr lang="en-US" b="1" dirty="0"/>
              <a:t>Venturi Scrubber</a:t>
            </a:r>
          </a:p>
          <a:p>
            <a:pPr>
              <a:buFontTx/>
              <a:buChar char="•"/>
              <a:defRPr/>
            </a:pPr>
            <a:r>
              <a:rPr lang="en-US" dirty="0"/>
              <a:t>Walls and bottom of venturi chamber usually wetted / flooded to reduce abrasion</a:t>
            </a:r>
          </a:p>
          <a:p>
            <a:pPr>
              <a:buFontTx/>
              <a:buChar char="•"/>
              <a:defRPr/>
            </a:pPr>
            <a:r>
              <a:rPr lang="en-US" dirty="0"/>
              <a:t>Significant mist elimination to remove dirty water</a:t>
            </a:r>
          </a:p>
          <a:p>
            <a:pPr>
              <a:buFontTx/>
              <a:buChar char="•"/>
              <a:defRPr/>
            </a:pPr>
            <a:r>
              <a:rPr lang="en-US" dirty="0"/>
              <a:t>Large amounts of liquid waste (wastewater) generated and must be processed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9F2D1B-6AFF-80A4-C8A1-A0800B9B3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155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869D1A-C67B-222E-438B-0FBCEA06A17B}"/>
              </a:ext>
            </a:extLst>
          </p:cNvPr>
          <p:cNvGrpSpPr/>
          <p:nvPr/>
        </p:nvGrpSpPr>
        <p:grpSpPr>
          <a:xfrm>
            <a:off x="5721836" y="1047631"/>
            <a:ext cx="5552716" cy="5166360"/>
            <a:chOff x="5721836" y="1047631"/>
            <a:chExt cx="5552716" cy="51663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1A194FB-183A-D6D6-F709-0B5A13B9A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0583" y="1047631"/>
              <a:ext cx="3497580" cy="5166360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E9C7B96D-2466-F7D3-DA9E-E29015AAC49A}"/>
                </a:ext>
              </a:extLst>
            </p:cNvPr>
            <p:cNvGrpSpPr/>
            <p:nvPr/>
          </p:nvGrpSpPr>
          <p:grpSpPr>
            <a:xfrm>
              <a:off x="5721836" y="1047631"/>
              <a:ext cx="5552716" cy="5124569"/>
              <a:chOff x="6001241" y="1047631"/>
              <a:chExt cx="5552716" cy="5124569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EC1AFB6-D4F4-2515-88A5-A7588871FFA4}"/>
                  </a:ext>
                </a:extLst>
              </p:cNvPr>
              <p:cNvSpPr txBox="1"/>
              <p:nvPr/>
            </p:nvSpPr>
            <p:spPr>
              <a:xfrm>
                <a:off x="6837239" y="1238747"/>
                <a:ext cx="987450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E43938"/>
                    </a:solidFill>
                  </a:rPr>
                  <a:t>Pollutant</a:t>
                </a:r>
              </a:p>
              <a:p>
                <a:pPr algn="ctr"/>
                <a:r>
                  <a:rPr lang="en-US" b="1" dirty="0">
                    <a:solidFill>
                      <a:srgbClr val="E43938"/>
                    </a:solidFill>
                  </a:rPr>
                  <a:t>Gas Inlet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583B0DB-013E-BF9D-6DFC-279FCA1328AD}"/>
                  </a:ext>
                </a:extLst>
              </p:cNvPr>
              <p:cNvSpPr txBox="1"/>
              <p:nvPr/>
            </p:nvSpPr>
            <p:spPr>
              <a:xfrm>
                <a:off x="6001242" y="3152001"/>
                <a:ext cx="6326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200FE"/>
                    </a:solidFill>
                  </a:rPr>
                  <a:t>Water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DD0AED8-A03B-01E9-D7CC-18FD8D728FC4}"/>
                  </a:ext>
                </a:extLst>
              </p:cNvPr>
              <p:cNvSpPr txBox="1"/>
              <p:nvPr/>
            </p:nvSpPr>
            <p:spPr>
              <a:xfrm>
                <a:off x="6242686" y="3705473"/>
                <a:ext cx="78232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141414"/>
                    </a:solidFill>
                  </a:rPr>
                  <a:t>Venturi</a:t>
                </a:r>
              </a:p>
              <a:p>
                <a:pPr algn="ctr"/>
                <a:r>
                  <a:rPr lang="en-US" b="1" dirty="0">
                    <a:solidFill>
                      <a:srgbClr val="141414"/>
                    </a:solidFill>
                  </a:rPr>
                  <a:t>Throat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4FF6ED0-6BE4-2E8D-250D-CDDC3C0145E5}"/>
                  </a:ext>
                </a:extLst>
              </p:cNvPr>
              <p:cNvSpPr txBox="1"/>
              <p:nvPr/>
            </p:nvSpPr>
            <p:spPr>
              <a:xfrm>
                <a:off x="6882123" y="5174088"/>
                <a:ext cx="897682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141414"/>
                    </a:solidFill>
                  </a:rPr>
                  <a:t>Flooded</a:t>
                </a:r>
              </a:p>
              <a:p>
                <a:pPr algn="ctr"/>
                <a:r>
                  <a:rPr lang="en-US" b="1" dirty="0">
                    <a:solidFill>
                      <a:srgbClr val="141414"/>
                    </a:solidFill>
                  </a:rPr>
                  <a:t>Elbow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F3A5FAC-3AD6-DDEC-40B7-D6F5D50ED898}"/>
                  </a:ext>
                </a:extLst>
              </p:cNvPr>
              <p:cNvSpPr txBox="1"/>
              <p:nvPr/>
            </p:nvSpPr>
            <p:spPr>
              <a:xfrm>
                <a:off x="6001241" y="4897089"/>
                <a:ext cx="6326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rgbClr val="0200FE"/>
                    </a:solidFill>
                  </a:rPr>
                  <a:t>Water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EF14BC9-8A1A-559F-DE18-7509034EF1DA}"/>
                  </a:ext>
                </a:extLst>
              </p:cNvPr>
              <p:cNvSpPr txBox="1"/>
              <p:nvPr/>
            </p:nvSpPr>
            <p:spPr>
              <a:xfrm>
                <a:off x="10315603" y="1762187"/>
                <a:ext cx="1128515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rgbClr val="141414"/>
                    </a:solidFill>
                  </a:rPr>
                  <a:t>Mist</a:t>
                </a:r>
              </a:p>
              <a:p>
                <a:r>
                  <a:rPr lang="en-US" b="1" dirty="0">
                    <a:solidFill>
                      <a:srgbClr val="141414"/>
                    </a:solidFill>
                  </a:rPr>
                  <a:t>Eliminator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AB26483-E592-A893-F834-307119306947}"/>
                  </a:ext>
                </a:extLst>
              </p:cNvPr>
              <p:cNvSpPr txBox="1"/>
              <p:nvPr/>
            </p:nvSpPr>
            <p:spPr>
              <a:xfrm>
                <a:off x="9936136" y="1047631"/>
                <a:ext cx="897682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rgbClr val="297CBE"/>
                    </a:solidFill>
                  </a:rPr>
                  <a:t>Cleaned</a:t>
                </a:r>
              </a:p>
              <a:p>
                <a:r>
                  <a:rPr lang="en-US" b="1" dirty="0">
                    <a:solidFill>
                      <a:srgbClr val="297CBE"/>
                    </a:solidFill>
                  </a:rPr>
                  <a:t>Gas Out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EA8A898-C790-C245-9782-8A92522954A6}"/>
                  </a:ext>
                </a:extLst>
              </p:cNvPr>
              <p:cNvSpPr txBox="1"/>
              <p:nvPr/>
            </p:nvSpPr>
            <p:spPr>
              <a:xfrm>
                <a:off x="10320699" y="3013501"/>
                <a:ext cx="1077218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rgbClr val="141414"/>
                    </a:solidFill>
                  </a:rPr>
                  <a:t>Cyclonic</a:t>
                </a:r>
              </a:p>
              <a:p>
                <a:r>
                  <a:rPr lang="en-US" b="1" dirty="0">
                    <a:solidFill>
                      <a:srgbClr val="141414"/>
                    </a:solidFill>
                  </a:rPr>
                  <a:t>Separator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FB64829-3FDC-9643-912B-72E30D3C764E}"/>
                  </a:ext>
                </a:extLst>
              </p:cNvPr>
              <p:cNvSpPr txBox="1"/>
              <p:nvPr/>
            </p:nvSpPr>
            <p:spPr>
              <a:xfrm>
                <a:off x="9972370" y="5618202"/>
                <a:ext cx="158158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rgbClr val="993365"/>
                    </a:solidFill>
                  </a:rPr>
                  <a:t>Dirty Water</a:t>
                </a:r>
              </a:p>
              <a:p>
                <a:r>
                  <a:rPr lang="en-US" b="1" dirty="0">
                    <a:solidFill>
                      <a:srgbClr val="993365"/>
                    </a:solidFill>
                  </a:rPr>
                  <a:t>(Liquid Waste)</a:t>
                </a:r>
              </a:p>
            </p:txBody>
          </p:sp>
        </p:grp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AC8E29-E690-46BA-E2E6-EF96EF054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37099-01CB-4F74-AE3C-A84F0733B1B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602917"/>
      </p:ext>
    </p:extLst>
  </p:cSld>
  <p:clrMapOvr>
    <a:masterClrMapping/>
  </p:clrMapOvr>
  <p:transition spd="slow">
    <p:wipe/>
  </p:transition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7434B-0320-215F-40A6-36B04F220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B93B4-63B4-7AAD-E60A-B2531254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1E26D-6745-4A67-56E2-428E66D21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3.5 - Wet Scrubbers Venturi.mp4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5.4 – Venturi Wet Scrubber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690B56-01AE-FBA8-39C4-4FCFAE350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156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953A8-D898-5806-D0D3-0F841C5CD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0424C-4987-496C-91E2-1A3A58C9CD4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595543"/>
      </p:ext>
    </p:extLst>
  </p:cSld>
  <p:clrMapOvr>
    <a:masterClrMapping/>
  </p:clrMapOvr>
  <p:transition spd="slow">
    <p:wipe/>
  </p:transition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Control Efficiencies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99A6956-A0AE-FA5C-9CD4-E7B5C6F97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3877056" cy="516636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sz="2400" dirty="0"/>
              <a:t>Function of gas / liquid contact within scrubber</a:t>
            </a:r>
          </a:p>
          <a:p>
            <a:pPr lvl="1"/>
            <a:r>
              <a:rPr lang="en-US" dirty="0">
                <a:latin typeface="Arial"/>
                <a:cs typeface="Arial"/>
              </a:rPr>
              <a:t>Highest efficiencies for high energy venturi scrubbers (highest pressure drop)</a:t>
            </a:r>
          </a:p>
          <a:p>
            <a:pPr lvl="1"/>
            <a:r>
              <a:rPr lang="en-US" dirty="0">
                <a:latin typeface="Arial"/>
                <a:cs typeface="Arial"/>
              </a:rPr>
              <a:t>Lowest efficiencies for low energy tower scrubbers (lowest pressure drop)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E7C6CD-F9DA-514F-339B-0642D0A75B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472" y="1005840"/>
            <a:ext cx="6355080" cy="512064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E5602-79CE-A095-EED7-0A23047FA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962D2-D112-422A-8DC5-36A70A5555D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86029"/>
      </p:ext>
    </p:extLst>
  </p:cSld>
  <p:clrMapOvr>
    <a:masterClrMapping/>
  </p:clrMapOvr>
  <p:transition spd="slow">
    <p:wipe/>
  </p:transition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Parametric Monitoring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9270"/>
            <a:ext cx="5181600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Parametric Monitoring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Pressure Differential (</a:t>
            </a:r>
            <a:r>
              <a:rPr lang="el-GR" dirty="0"/>
              <a:t>Δ</a:t>
            </a:r>
            <a:r>
              <a:rPr lang="en-US" dirty="0"/>
              <a:t>P)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Scrubber Liquid Flowrate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Visible Emissions (VE) Checks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dirty="0" smtClean="0"/>
              <a:pPr/>
              <a:t>158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D9386D5-792A-C2A1-F1D8-4B32441338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009270"/>
            <a:ext cx="5166360" cy="5166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95B986-7FA1-B634-DA0B-D2F84CE707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2100" y="3630550"/>
            <a:ext cx="3886200" cy="254508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119D87-9787-970B-5F41-CA74615D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50ED-4CC7-43BB-95B3-1959734B994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615562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01BBB-8E0F-201D-DB6F-2DC9D2CE0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8F1056F-B600-B0EC-09AC-4FA1D60BBD4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590" y="1005840"/>
            <a:ext cx="1037082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A270B3-3C18-9162-7D76-FD956F403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Settling Chamber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A693F-0A51-EFCF-35D5-A3DE21F07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Settling Chamber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0FC949-43E5-A67F-A8C0-6D897D856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59F93-B881-55F4-C33F-449602FB9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FFC98-B033-4B31-A9AC-F127ABD1FB2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085286"/>
      </p:ext>
    </p:extLst>
  </p:cSld>
  <p:clrMapOvr>
    <a:masterClrMapping/>
  </p:clrMapOvr>
  <p:transition spd="slow">
    <p:wipe/>
  </p:transition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1CDC28-CE29-6039-CD60-1974542799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Scaling</a:t>
            </a:r>
          </a:p>
          <a:p>
            <a:pPr lvl="1"/>
            <a:r>
              <a:rPr lang="en-US" dirty="0"/>
              <a:t>If pH gets too high (basic), scale will buildup in pipelines and scrubber</a:t>
            </a:r>
          </a:p>
          <a:p>
            <a:r>
              <a:rPr lang="en-US" b="1" dirty="0"/>
              <a:t>Corrosion</a:t>
            </a:r>
          </a:p>
          <a:p>
            <a:pPr lvl="1"/>
            <a:r>
              <a:rPr lang="en-US" dirty="0"/>
              <a:t>Corrosive chemicals and water at high pressures can corrode or erode pipelines and scrubber shell</a:t>
            </a:r>
          </a:p>
          <a:p>
            <a:r>
              <a:rPr lang="en-US" b="1" dirty="0"/>
              <a:t>Droplet Re-entrainment</a:t>
            </a:r>
          </a:p>
          <a:p>
            <a:pPr lvl="1"/>
            <a:r>
              <a:rPr lang="en-US" dirty="0"/>
              <a:t>Solids buildup on the mist eliminator</a:t>
            </a:r>
          </a:p>
          <a:p>
            <a:pPr lvl="1"/>
            <a:r>
              <a:rPr lang="en-US" dirty="0"/>
              <a:t>Ice buildup on exhaust stack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159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AE5A9EF-5E4C-02DA-441C-50B92CDAF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E7635-A3FB-4326-99AE-9DB2210FB77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15844"/>
      </p:ext>
    </p:extLst>
  </p:cSld>
  <p:clrMapOvr>
    <a:masterClrMapping/>
  </p:clrMapOvr>
  <p:transition spd="slow">
    <p:wipe/>
  </p:transition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Deposits (Scaling) or Corrosion by pH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160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34D7EB-FE5E-F905-5FFC-CDBE61742E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480" y="1600200"/>
            <a:ext cx="527304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CB53F5-466A-FA2D-9D6A-D0A9F2639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5925A-F6A8-4091-9751-951492A7A39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795416"/>
      </p:ext>
    </p:extLst>
  </p:cSld>
  <p:clrMapOvr>
    <a:masterClrMapping/>
  </p:clrMapOvr>
  <p:transition spd="slow">
    <p:wipe/>
  </p:transition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Erosion: Leaking Components -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704720-8028-951C-8EE3-31E31A7D99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91F9A9-F6D7-6BDD-BA97-32DC6BF59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8729E-5978-4503-B317-EC4317098C3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630419"/>
      </p:ext>
    </p:extLst>
  </p:cSld>
  <p:clrMapOvr>
    <a:masterClrMapping/>
  </p:clrMapOvr>
  <p:transition spd="slow">
    <p:wipe/>
  </p:transition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Droplet Re-Entrainment –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dirty="0" smtClean="0"/>
              <a:pPr/>
              <a:t>162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D1EAEA-E782-4609-61D3-5E01773D92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1700" y="1600200"/>
            <a:ext cx="784860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CE9C9B-13F1-28F2-E872-3F59C3D9E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7F22B-C44C-412E-AC11-09DBBD74497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315686"/>
      </p:ext>
    </p:extLst>
  </p:cSld>
  <p:clrMapOvr>
    <a:masterClrMapping/>
  </p:clrMapOvr>
  <p:transition spd="slow">
    <p:wipe/>
  </p:transition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4E545FF-7670-3168-9A99-2E1CBC32A7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Plugging</a:t>
            </a:r>
          </a:p>
          <a:p>
            <a:pPr lvl="1"/>
            <a:r>
              <a:rPr lang="en-US" dirty="0"/>
              <a:t>Tower scrubbers are susceptible to plugging (clogging)</a:t>
            </a:r>
          </a:p>
          <a:p>
            <a:pPr lvl="1"/>
            <a:r>
              <a:rPr lang="en-US" dirty="0"/>
              <a:t>Buildup of wet particulate can plug nozzles, trays, and mist eliminators</a:t>
            </a:r>
          </a:p>
          <a:p>
            <a:pPr lvl="1"/>
            <a:r>
              <a:rPr lang="en-US" dirty="0"/>
              <a:t>Exterior units can freeze during the winter</a:t>
            </a:r>
          </a:p>
          <a:p>
            <a:pPr lvl="1"/>
            <a:r>
              <a:rPr lang="en-US" dirty="0"/>
              <a:t>Parametric monitoring ports can also become plugged</a:t>
            </a:r>
          </a:p>
          <a:p>
            <a:r>
              <a:rPr lang="en-US" b="1" dirty="0"/>
              <a:t>By-products are hard to recover</a:t>
            </a:r>
          </a:p>
          <a:p>
            <a:pPr lvl="1"/>
            <a:r>
              <a:rPr lang="en-US" dirty="0"/>
              <a:t>Liquor recycling is not completely effective (some pollutants remain)</a:t>
            </a:r>
          </a:p>
          <a:p>
            <a:pPr lvl="1"/>
            <a:r>
              <a:rPr lang="en-US" dirty="0"/>
              <a:t>Rely on desorption or wastewater treatment system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dirty="0" smtClean="0"/>
              <a:pPr/>
              <a:t>163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5B02BCF-4818-13B6-1E5D-C01A8681D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813B8-0E0B-46CE-AC41-EA8FC4771CC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093989"/>
      </p:ext>
    </p:extLst>
  </p:cSld>
  <p:clrMapOvr>
    <a:masterClrMapping/>
  </p:clrMapOvr>
  <p:transition spd="slow">
    <p:wipe/>
  </p:transition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Mist Eliminator Plugging –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7E1EAB-E5D1-176B-AF98-E4166C6BE1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7950" y="1600200"/>
            <a:ext cx="689610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5BE03-E57E-EF22-AB1A-BFFCF5761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EB2CA-B9FC-4B46-BE82-1F459D8E64E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73685"/>
      </p:ext>
    </p:extLst>
  </p:cSld>
  <p:clrMapOvr>
    <a:masterClrMapping/>
  </p:clrMapOvr>
  <p:transition spd="slow">
    <p:wipe/>
  </p:transition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17A58-7EAB-748A-E348-4AB4739C81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4CD3CD-D12A-0840-B3D3-F8B5E388B2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FE4201-00A9-BECA-97FE-634DF78F8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Wet Scrubber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03FCF-E5F0-3290-3733-BB53690A0C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Flooding (Tray Scrubber)</a:t>
            </a:r>
            <a:endParaRPr lang="en-US" dirty="0"/>
          </a:p>
          <a:p>
            <a:pPr lvl="1"/>
            <a:r>
              <a:rPr lang="en-US" dirty="0"/>
              <a:t>Upward gas velocity exceeds ability for liquid to drain (flooding velocity)</a:t>
            </a:r>
          </a:p>
          <a:p>
            <a:pPr lvl="2"/>
            <a:r>
              <a:rPr lang="en-US" dirty="0"/>
              <a:t>Just before flooding occurs, control efficiency is greatest</a:t>
            </a:r>
          </a:p>
          <a:p>
            <a:pPr lvl="1"/>
            <a:r>
              <a:rPr lang="en-US" dirty="0"/>
              <a:t>After flooding occurs, liquids collect into a greater mass and cause dumping (large amount of liquid deposits at once)</a:t>
            </a:r>
          </a:p>
          <a:p>
            <a:pPr lvl="1"/>
            <a:r>
              <a:rPr lang="en-US" dirty="0"/>
              <a:t>Higher operating costs for higher efficiencies</a:t>
            </a:r>
          </a:p>
          <a:p>
            <a:r>
              <a:rPr lang="en-US" b="1" dirty="0"/>
              <a:t>Channeling (Packed Bed)</a:t>
            </a:r>
          </a:p>
          <a:p>
            <a:pPr lvl="1"/>
            <a:r>
              <a:rPr lang="en-US" dirty="0"/>
              <a:t>Liquor channels along the sides of the cylinder instead of covering packing with thin film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E7824-4D92-A9F0-908D-C93DC4DC5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dirty="0" smtClean="0"/>
              <a:pPr/>
              <a:t>165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5BAC2F2-0054-FE51-5346-52FCF4A5F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D3394-1A01-4119-A5A0-0C0F4B4BB73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027973"/>
      </p:ext>
    </p:extLst>
  </p:cSld>
  <p:clrMapOvr>
    <a:masterClrMapping/>
  </p:clrMapOvr>
  <p:transition spd="slow">
    <p:wipe/>
  </p:transition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9713-3602-8FC8-6217-FA5610B35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Wet Scrubber – Inspection Parameters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43802-E786-A34A-847D-35FEF8DA1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 (VE)</a:t>
            </a:r>
          </a:p>
          <a:p>
            <a:r>
              <a:rPr lang="en-US"/>
              <a:t>Static Pressure Differential</a:t>
            </a:r>
          </a:p>
          <a:p>
            <a:r>
              <a:rPr lang="en-US"/>
              <a:t>Scrubber Liquid Flow Rate</a:t>
            </a:r>
          </a:p>
          <a:p>
            <a:r>
              <a:rPr lang="en-US"/>
              <a:t>Scrubber Liquid Parameters (pH)</a:t>
            </a:r>
          </a:p>
          <a:p>
            <a:r>
              <a:rPr lang="en-US"/>
              <a:t>Droplet Re-entrainment</a:t>
            </a:r>
          </a:p>
          <a:p>
            <a:r>
              <a:rPr lang="en-US"/>
              <a:t>Inlet and Outlet Temperatures</a:t>
            </a:r>
          </a:p>
          <a:p>
            <a:r>
              <a:rPr lang="en-US"/>
              <a:t>Ionizing Scrubbers: Electrical Data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0425E-C32D-CAE8-AAA3-E626FC5E7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D1DFDC-182F-5ABE-3850-D76583F2A3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BC5421-72AE-FEF9-CBA9-A3EFAF4E1F5D}"/>
              </a:ext>
            </a:extLst>
          </p:cNvPr>
          <p:cNvSpPr txBox="1"/>
          <p:nvPr/>
        </p:nvSpPr>
        <p:spPr>
          <a:xfrm>
            <a:off x="7914132" y="2121408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Differential</a:t>
            </a:r>
          </a:p>
          <a:p>
            <a:pPr>
              <a:spcAft>
                <a:spcPts val="1200"/>
              </a:spcAft>
            </a:pPr>
            <a:r>
              <a:rPr lang="en-US" sz="2400"/>
              <a:t>□ Liquid Flow Rate</a:t>
            </a:r>
          </a:p>
          <a:p>
            <a:pPr>
              <a:spcAft>
                <a:spcPts val="1200"/>
              </a:spcAft>
            </a:pPr>
            <a:r>
              <a:rPr lang="en-US" sz="2400"/>
              <a:t>□ Liquid Parameters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4A789A-46B5-D16C-CD57-1F940E1B0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B4B36-1853-4C9D-B630-CD12759DE0F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01151"/>
      </p:ext>
    </p:extLst>
  </p:cSld>
  <p:clrMapOvr>
    <a:masterClrMapping/>
  </p:clrMapOvr>
  <p:transition spd="slow">
    <p:wipe/>
  </p:transition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9DB6C1-0487-185D-0A63-49B1F8238E4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440" y="1051560"/>
            <a:ext cx="516636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Compliance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Visible Emissions</a:t>
            </a:r>
          </a:p>
          <a:p>
            <a:pPr lvl="1"/>
            <a:r>
              <a:rPr lang="en-US" dirty="0"/>
              <a:t>Exhaust plume will be saturated with water, potentially obscuring visible emissions of PM</a:t>
            </a:r>
          </a:p>
          <a:p>
            <a:pPr lvl="1"/>
            <a:r>
              <a:rPr lang="en-US" dirty="0"/>
              <a:t>CEMS/Continuous Opacity Monitoring Systems (COMS) cannot be used because the presence of high concentrations of water creates erroneous readings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167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AC5CC-FADF-93E7-4C5C-EC7F041C1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E1300-1758-4DA1-AE1F-7CDDF7353D6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564812"/>
      </p:ext>
    </p:extLst>
  </p:cSld>
  <p:clrMapOvr>
    <a:masterClrMapping/>
  </p:clrMapOvr>
  <p:transition spd="slow">
    <p:wipe/>
  </p:transition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Compliance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814273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Scrubber Liquid Flow Rate</a:t>
            </a:r>
          </a:p>
          <a:p>
            <a:r>
              <a:rPr lang="en-US" dirty="0"/>
              <a:t>Scrubber liquid inlet and outlet flowrates monitored in gallons per minute</a:t>
            </a:r>
          </a:p>
          <a:p>
            <a:r>
              <a:rPr lang="en-US" dirty="0"/>
              <a:t>Decreasing flowrate indicates insufficient scrubber liquid to collect PM</a:t>
            </a:r>
          </a:p>
          <a:p>
            <a:pPr marL="0" indent="0">
              <a:buNone/>
            </a:pPr>
            <a:r>
              <a:rPr lang="en-US" b="1" dirty="0"/>
              <a:t>Scrubber Liquid Parameters</a:t>
            </a:r>
          </a:p>
          <a:p>
            <a:r>
              <a:rPr lang="en-US" dirty="0"/>
              <a:t>Scrubber liquid must be treated if recirculated</a:t>
            </a:r>
          </a:p>
          <a:p>
            <a:pPr lvl="1"/>
            <a:r>
              <a:rPr lang="en-US" dirty="0"/>
              <a:t>Solids removal (sampling)</a:t>
            </a:r>
          </a:p>
          <a:p>
            <a:pPr lvl="1"/>
            <a:r>
              <a:rPr lang="en-US" dirty="0"/>
              <a:t>pH adjustment (sampling or inline sensor)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168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75747B2-1226-D31E-1399-65FE07CC20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9952" y="1028700"/>
            <a:ext cx="2286000" cy="48006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989324-E357-BA12-3E24-A0F87C70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5F57B-1FF7-4EF1-92B4-22F348E6F10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48384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0C5E9A-FFF5-7B66-1F19-4F2668FA30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500" y="2080260"/>
            <a:ext cx="8001000" cy="409194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6C54714-046D-6C24-D9CC-3898BD307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Settling Chamber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996811-A9AA-CAF4-91EE-592D83417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Larger volume chamber slows down gas stream</a:t>
            </a:r>
          </a:p>
          <a:p>
            <a:r>
              <a:rPr lang="en-US"/>
              <a:t>Larger particles settle and drop out of gas stream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095521-C90F-D73A-59BD-89CB1FEB6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D13DE8-33F9-1347-C674-1326BAD3B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39902-63A6-458F-8DB8-FA014357268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71697"/>
      </p:ext>
    </p:extLst>
  </p:cSld>
  <p:clrMapOvr>
    <a:masterClrMapping/>
  </p:clrMapOvr>
  <p:transition spd="slow">
    <p:wipe/>
  </p:transition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Compliance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Ionizing Wet Scrubbers</a:t>
            </a:r>
          </a:p>
          <a:p>
            <a:pPr eaLnBrk="1" hangingPunct="1">
              <a:buSzTx/>
              <a:buFontTx/>
              <a:buChar char="•"/>
              <a:defRPr/>
            </a:pPr>
            <a:r>
              <a:rPr lang="en-US" dirty="0"/>
              <a:t>Monitoring of electrical system for ionization of inlet gas stream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Data collected on ionizers and equipment converting incoming alternating current (AC) to direct current (DC) used by ionizers</a:t>
            </a:r>
          </a:p>
          <a:p>
            <a:pPr lvl="1">
              <a:buFontTx/>
              <a:buChar char="•"/>
              <a:defRPr/>
            </a:pPr>
            <a:r>
              <a:rPr lang="en-US" dirty="0"/>
              <a:t>Ionization process and electrical parametric monitoring will be discussed </a:t>
            </a:r>
            <a:r>
              <a:rPr lang="en-US"/>
              <a:t>in Electrostatic </a:t>
            </a:r>
            <a:r>
              <a:rPr lang="en-US" dirty="0"/>
              <a:t>Precipitators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605F5C-5522-4ADF-7DEE-4E0716B9F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743" y="3657600"/>
            <a:ext cx="9142131" cy="219741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774D02-0449-BA8E-4598-445EEB4D8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9F15A-DBE7-4ECC-BDAB-6C130A5D176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985526"/>
      </p:ext>
    </p:extLst>
  </p:cSld>
  <p:clrMapOvr>
    <a:masterClrMapping/>
  </p:clrMapOvr>
  <p:transition spd="slow">
    <p:wipe/>
  </p:transition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ESP rely on electrical attraction for particulate removal</a:t>
            </a:r>
          </a:p>
          <a:p>
            <a:pPr lvl="1"/>
            <a:r>
              <a:rPr lang="en-US"/>
              <a:t>Particles in exhaust stream are given an electrical charge</a:t>
            </a:r>
          </a:p>
          <a:p>
            <a:pPr lvl="1"/>
            <a:r>
              <a:rPr lang="en-US"/>
              <a:t>Particles are attracted to collection surface with opposite electrical charge</a:t>
            </a:r>
          </a:p>
          <a:p>
            <a:r>
              <a:rPr lang="en-US"/>
              <a:t>Particles in exhaust stream must be able to hold an electrical charge</a:t>
            </a:r>
          </a:p>
          <a:p>
            <a:r>
              <a:rPr lang="en-US"/>
              <a:t>ESP works best under consistent conditions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170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D73E91-EB6D-1243-E230-598FF13A3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0FC6-1087-4033-B205-BCF439EB548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837863"/>
      </p:ext>
    </p:extLst>
  </p:cSld>
  <p:clrMapOvr>
    <a:masterClrMapping/>
  </p:clrMapOvr>
  <p:transition spd="slow">
    <p:wipe/>
  </p:transition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5C9DC-8CD0-9610-6F5E-C33036E5D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0F2CBC-D16F-F4E5-C9C4-329C61240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171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8A9CFD32-1343-7239-E11D-9F5D407BAB4F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3188" y="1274445"/>
            <a:ext cx="6172200" cy="462915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/>
              <a:t>Electrical charges are imbued onto particulates to attract them to collection surfaces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B99B6A-472E-4541-8B95-6EA5B195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3031D-8A9F-4C87-8549-A3438D05374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35225"/>
      </p:ext>
    </p:extLst>
  </p:cSld>
  <p:clrMapOvr>
    <a:masterClrMapping/>
  </p:clrMapOvr>
  <p:transition spd="slow">
    <p:wipe/>
  </p:transition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7126C-9EFF-0352-B1C5-FE08F7EAB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DBD51B-4322-FEB2-FBBD-AC6687C76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172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/>
              <a:t>Particles are charged by gaining electrons (-) or removing electrons (+) in an electric field, attracting them to collectors with the opposing charge.</a:t>
            </a:r>
          </a:p>
        </p:txBody>
      </p:sp>
      <p:pic>
        <p:nvPicPr>
          <p:cNvPr id="7" name="Content Placeholder 7" descr="Logo&#10;&#10;Description automatically generated">
            <a:extLst>
              <a:ext uri="{FF2B5EF4-FFF2-40B4-BE49-F238E27FC236}">
                <a16:creationId xmlns:a16="http://schemas.microsoft.com/office/drawing/2014/main" id="{D1DE6716-02DD-AD7F-46ED-D599EB0DE86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5462" y="1006475"/>
            <a:ext cx="5165725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A4E864-B8C1-ECA0-A81F-3351A4766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9951A-53A9-4CF0-BCCD-C7977A36070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50547"/>
      </p:ext>
    </p:extLst>
  </p:cSld>
  <p:clrMapOvr>
    <a:masterClrMapping/>
  </p:clrMapOvr>
  <p:transition spd="slow">
    <p:wipe/>
  </p:transition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3C64D-3501-7939-ED94-A6DB5229C5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11DC6-8E7D-508E-8606-5981BD553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19179-8FE9-B6B9-6B18-71ECA43C6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/>
              <a:t>Electricity is used to impart an electrical charge (ionize) onto particles in the corona, attracting them to oppositely charged collection surface.</a:t>
            </a:r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B0E56861-ED70-56B4-63A8-ABF254CE0E0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5937" y="987425"/>
            <a:ext cx="5184775" cy="51847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BDE8D8-C372-AC63-4798-4F0FD56A7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A756-7529-4EEB-BB9C-D00A158E420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91402"/>
      </p:ext>
    </p:extLst>
  </p:cSld>
  <p:clrMapOvr>
    <a:masterClrMapping/>
  </p:clrMapOvr>
  <p:transition spd="slow">
    <p:wipe/>
  </p:transition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DF68342-5999-36F8-C342-F55C36FB0C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87" y="1006475"/>
            <a:ext cx="10331450" cy="516572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174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F08060-0574-8BA7-7ECD-82F652D85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C0992-4E22-4168-A09F-BF3ACA7C261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65766"/>
      </p:ext>
    </p:extLst>
  </p:cSld>
  <p:clrMapOvr>
    <a:masterClrMapping/>
  </p:clrMapOvr>
  <p:transition spd="slow">
    <p:wipe/>
  </p:transition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BF2D721-3BD9-E545-B5C2-B98DDF17C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8517CA2-6065-0F5B-395C-B9DB5913AA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6.1 – 1917 ESP</a:t>
            </a:r>
            <a:endParaRPr lang="en-US" dirty="0">
              <a:latin typeface="Arial"/>
              <a:cs typeface="Arial"/>
              <a:hlinkClick r:id="rId3" action="ppaction://hlinkfile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PM 4.0 - ESP Intro.mp4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FFD617-6FA8-61DE-030C-D3C44DD9B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175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768E5C-14CA-39C6-C844-DFFF74862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4AE7-2112-401F-A31C-F9D473867FB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573508"/>
      </p:ext>
    </p:extLst>
  </p:cSld>
  <p:clrMapOvr>
    <a:masterClrMapping/>
  </p:clrMapOvr>
  <p:transition spd="slow">
    <p:wipe/>
  </p:transition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57E7-34D3-CD53-A010-28CD18925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2500" dirty="0">
                <a:latin typeface="Arial"/>
                <a:cs typeface="Arial"/>
              </a:rPr>
              <a:t>Chapter 2: Control of Particulate Emissions</a:t>
            </a:r>
            <a:br>
              <a:rPr lang="en-US" sz="2500" dirty="0">
                <a:latin typeface="Arial"/>
                <a:cs typeface="Arial"/>
              </a:rPr>
            </a:br>
            <a:r>
              <a:rPr lang="en-US" sz="2500" dirty="0">
                <a:latin typeface="Arial"/>
                <a:cs typeface="Arial"/>
              </a:rPr>
              <a:t>Electrostatic Precipitators – Operation</a:t>
            </a:r>
            <a:endParaRPr lang="en-US" sz="2500" b="0">
              <a:solidFill>
                <a:srgbClr val="00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DF1552-738A-45AF-5C5E-9B10405BF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176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4158155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2800"/>
              <a:t>Dirty gas enters ESP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/>
              <a:t>Particles ionized in electrode corona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/>
              <a:t>Particles attracted to electrified collection plates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/>
              <a:t>Collection plates de-electrified and cleaned, dust settles into hoppers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F2AC08-7E7C-50ED-2039-B8F2494FCE0F}"/>
              </a:ext>
            </a:extLst>
          </p:cNvPr>
          <p:cNvGrpSpPr/>
          <p:nvPr/>
        </p:nvGrpSpPr>
        <p:grpSpPr>
          <a:xfrm>
            <a:off x="5520436" y="1041935"/>
            <a:ext cx="6021832" cy="5166360"/>
            <a:chOff x="5520436" y="1041935"/>
            <a:chExt cx="6021832" cy="5166360"/>
          </a:xfrm>
        </p:grpSpPr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3381F44C-E105-F9BF-F829-C4FD950FCA1E}"/>
                </a:ext>
              </a:extLst>
            </p:cNvPr>
            <p:cNvSpPr/>
            <p:nvPr/>
          </p:nvSpPr>
          <p:spPr>
            <a:xfrm rot="12081765">
              <a:off x="6264563" y="2384392"/>
              <a:ext cx="1019424" cy="655320"/>
            </a:xfrm>
            <a:prstGeom prst="rightArrow">
              <a:avLst/>
            </a:prstGeom>
            <a:solidFill>
              <a:srgbClr val="2C7BB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37CBD42-9CB2-5C48-D9DD-096CD1B39E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05620" y="1041935"/>
              <a:ext cx="3771900" cy="5166360"/>
            </a:xfrm>
            <a:prstGeom prst="rect">
              <a:avLst/>
            </a:prstGeom>
          </p:spPr>
        </p:pic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30FE0FBC-3B22-24FE-9AA3-A83B480E8F73}"/>
                </a:ext>
              </a:extLst>
            </p:cNvPr>
            <p:cNvSpPr/>
            <p:nvPr/>
          </p:nvSpPr>
          <p:spPr>
            <a:xfrm rot="12081765">
              <a:off x="9969680" y="3556536"/>
              <a:ext cx="1019424" cy="655320"/>
            </a:xfrm>
            <a:prstGeom prst="rightArrow">
              <a:avLst/>
            </a:prstGeom>
            <a:solidFill>
              <a:srgbClr val="D7191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TextBox 11">
              <a:extLst>
                <a:ext uri="{FF2B5EF4-FFF2-40B4-BE49-F238E27FC236}">
                  <a16:creationId xmlns:a16="http://schemas.microsoft.com/office/drawing/2014/main" id="{DAB29CB1-11DB-D810-5602-A5ED2B5F13EC}"/>
                </a:ext>
              </a:extLst>
            </p:cNvPr>
            <p:cNvSpPr txBox="1"/>
            <p:nvPr/>
          </p:nvSpPr>
          <p:spPr>
            <a:xfrm>
              <a:off x="10824123" y="4234285"/>
              <a:ext cx="718145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/>
                <a:t>Dirty </a:t>
              </a:r>
            </a:p>
            <a:p>
              <a:pPr algn="ctr"/>
              <a:r>
                <a:rPr lang="en-US" sz="2400"/>
                <a:t>Gas</a:t>
              </a:r>
            </a:p>
          </p:txBody>
        </p:sp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B14A9661-1EC5-1716-D9CA-03C795EF9ECE}"/>
                </a:ext>
              </a:extLst>
            </p:cNvPr>
            <p:cNvSpPr txBox="1"/>
            <p:nvPr/>
          </p:nvSpPr>
          <p:spPr>
            <a:xfrm>
              <a:off x="6099309" y="1607633"/>
              <a:ext cx="806311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/>
                <a:t>Clean</a:t>
              </a:r>
            </a:p>
            <a:p>
              <a:pPr algn="ctr"/>
              <a:r>
                <a:rPr lang="en-US" sz="2400"/>
                <a:t>Gas</a:t>
              </a:r>
            </a:p>
          </p:txBody>
        </p:sp>
        <p:sp>
          <p:nvSpPr>
            <p:cNvPr id="11" name="TextBox 14">
              <a:extLst>
                <a:ext uri="{FF2B5EF4-FFF2-40B4-BE49-F238E27FC236}">
                  <a16:creationId xmlns:a16="http://schemas.microsoft.com/office/drawing/2014/main" id="{529B4366-6A1F-117A-AEED-286DE72D6425}"/>
                </a:ext>
              </a:extLst>
            </p:cNvPr>
            <p:cNvSpPr txBox="1"/>
            <p:nvPr/>
          </p:nvSpPr>
          <p:spPr>
            <a:xfrm>
              <a:off x="5520436" y="2904841"/>
              <a:ext cx="1388201" cy="2954655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/>
                <a:t>Collection</a:t>
              </a:r>
            </a:p>
            <a:p>
              <a:pPr algn="ctr"/>
              <a:r>
                <a:rPr lang="en-US" sz="2400"/>
                <a:t>Plates</a:t>
              </a:r>
            </a:p>
            <a:p>
              <a:pPr algn="ctr"/>
              <a:endParaRPr lang="en-US" sz="2400"/>
            </a:p>
            <a:p>
              <a:pPr algn="ctr"/>
              <a:r>
                <a:rPr lang="en-US" sz="2400"/>
                <a:t>Discharge</a:t>
              </a:r>
            </a:p>
            <a:p>
              <a:pPr algn="ctr"/>
              <a:r>
                <a:rPr lang="en-US" sz="2400"/>
                <a:t>Electrode</a:t>
              </a:r>
            </a:p>
            <a:p>
              <a:pPr algn="ctr"/>
              <a:r>
                <a:rPr lang="en-US" sz="2400"/>
                <a:t>(Ionizer)</a:t>
              </a:r>
            </a:p>
            <a:p>
              <a:pPr algn="ctr"/>
              <a:endParaRPr lang="en-US" sz="2400"/>
            </a:p>
            <a:p>
              <a:pPr algn="ctr"/>
              <a:r>
                <a:rPr lang="en-US" sz="2400"/>
                <a:t>Hoppers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FD101006-5E31-9157-7917-8878B03101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13118" y="4003899"/>
              <a:ext cx="2199053" cy="518852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9F3F058-C20E-10CB-0226-F5FE3E1445A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5620" y="5489271"/>
              <a:ext cx="882248" cy="167336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FF086CD-B350-7A10-AD3D-93692AD644B0}"/>
                </a:ext>
              </a:extLst>
            </p:cNvPr>
            <p:cNvCxnSpPr>
              <a:cxnSpLocks/>
            </p:cNvCxnSpPr>
            <p:nvPr/>
          </p:nvCxnSpPr>
          <p:spPr>
            <a:xfrm>
              <a:off x="6905620" y="5656607"/>
              <a:ext cx="1893448" cy="109664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5E7DEC8-B2A5-AC49-E255-D8B45D4E363E}"/>
                </a:ext>
              </a:extLst>
            </p:cNvPr>
            <p:cNvCxnSpPr>
              <a:cxnSpLocks/>
            </p:cNvCxnSpPr>
            <p:nvPr/>
          </p:nvCxnSpPr>
          <p:spPr>
            <a:xfrm>
              <a:off x="6905620" y="3269902"/>
              <a:ext cx="1801782" cy="0"/>
            </a:xfrm>
            <a:prstGeom prst="straightConnector1">
              <a:avLst/>
            </a:prstGeom>
            <a:ln w="50800">
              <a:solidFill>
                <a:schemeClr val="bg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00254668-2F22-97B1-71FF-DD374A110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25469-4531-4C74-88AC-A65A4A7248A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725513"/>
      </p:ext>
    </p:extLst>
  </p:cSld>
  <p:clrMapOvr>
    <a:masterClrMapping/>
  </p:clrMapOvr>
  <p:transition spd="slow">
    <p:wipe/>
  </p:transition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Operation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</a:bodyPr>
          <a:lstStyle/>
          <a:p>
            <a:r>
              <a:rPr lang="en-US" sz="2800"/>
              <a:t>Primary electrical power is 480 volt alternating current (AC)</a:t>
            </a:r>
          </a:p>
          <a:p>
            <a:r>
              <a:rPr lang="en-US" sz="2800"/>
              <a:t>Converted to secondary electrical power at 50,000 volts direct current (DC) in Transformer-Rectifier (T-R)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308896-40DA-1233-6E2F-23267BAD0F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126" y="2564356"/>
            <a:ext cx="7886700" cy="364998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249F58-167A-DB97-3643-0845D77E3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9E657-DBA9-43AD-9AF2-7C07165CFF9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731163"/>
      </p:ext>
    </p:extLst>
  </p:cSld>
  <p:clrMapOvr>
    <a:masterClrMapping/>
  </p:clrMapOvr>
  <p:transition spd="slow">
    <p:wipe/>
  </p:transition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67751C0-F0C0-B236-807A-DEA08C861C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1992" y="1432560"/>
            <a:ext cx="5242560" cy="3992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Electrical Terms Explained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559553" cy="5125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Electrical Terms in Water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Voltage = Water Pressure</a:t>
            </a:r>
          </a:p>
          <a:p>
            <a:pPr lvl="1"/>
            <a:r>
              <a:rPr lang="en-US" dirty="0"/>
              <a:t>Higher voltage, more pushing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Current = Hose Diameter</a:t>
            </a:r>
          </a:p>
          <a:p>
            <a:pPr lvl="1"/>
            <a:r>
              <a:rPr lang="en-US" dirty="0"/>
              <a:t>Higher current, more room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Resistance = Blockage</a:t>
            </a:r>
          </a:p>
          <a:p>
            <a:pPr lvl="1"/>
            <a:r>
              <a:rPr lang="en-US" dirty="0"/>
              <a:t>Higher resistance, less flow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7FCC41-F136-455A-C160-6DE5ACFCD83E}"/>
              </a:ext>
            </a:extLst>
          </p:cNvPr>
          <p:cNvSpPr txBox="1"/>
          <p:nvPr/>
        </p:nvSpPr>
        <p:spPr>
          <a:xfrm>
            <a:off x="5955792" y="1829603"/>
            <a:ext cx="5151120" cy="3221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2400"/>
              </a:spcBef>
              <a:spcAft>
                <a:spcPts val="320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Voltage</a:t>
            </a:r>
            <a:r>
              <a:rPr lang="en-US" dirty="0">
                <a:solidFill>
                  <a:schemeClr val="bg1"/>
                </a:solidFill>
              </a:rPr>
              <a:t>=</a:t>
            </a:r>
            <a:r>
              <a:rPr lang="en-US" b="1" dirty="0">
                <a:solidFill>
                  <a:schemeClr val="bg1"/>
                </a:solidFill>
              </a:rPr>
              <a:t>Pressure</a:t>
            </a:r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Current</a:t>
            </a:r>
            <a:r>
              <a:rPr lang="en-US" dirty="0">
                <a:solidFill>
                  <a:schemeClr val="bg1"/>
                </a:solidFill>
              </a:rPr>
              <a:t>=</a:t>
            </a:r>
            <a:r>
              <a:rPr lang="en-US" b="1" dirty="0">
                <a:solidFill>
                  <a:schemeClr val="bg1"/>
                </a:solidFill>
              </a:rPr>
              <a:t>Diameter</a:t>
            </a:r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b="1" dirty="0">
                <a:solidFill>
                  <a:schemeClr val="bg1"/>
                </a:solidFill>
              </a:rPr>
              <a:t>Resistance</a:t>
            </a:r>
            <a:r>
              <a:rPr lang="en-US" dirty="0">
                <a:solidFill>
                  <a:schemeClr val="bg1"/>
                </a:solidFill>
              </a:rPr>
              <a:t>=</a:t>
            </a:r>
            <a:r>
              <a:rPr lang="en-US" b="1" dirty="0">
                <a:solidFill>
                  <a:schemeClr val="bg1"/>
                </a:solidFill>
              </a:rPr>
              <a:t>Blockage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91458D-13CA-A80C-63B4-DBBFABA37BFB}"/>
              </a:ext>
            </a:extLst>
          </p:cNvPr>
          <p:cNvSpPr txBox="1"/>
          <p:nvPr/>
        </p:nvSpPr>
        <p:spPr>
          <a:xfrm>
            <a:off x="1026746" y="4989082"/>
            <a:ext cx="533485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Power (watt) = Current (amps)×Voltage (volts)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Power (watt) = Current (amps)</a:t>
            </a:r>
            <a:r>
              <a:rPr lang="en-US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×Resistance (ohms)</a:t>
            </a: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Voltage (volts) = Current (amps)×Resistance (ohms)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F49F4E-1983-C109-B1F7-2AA150621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1501-6FE7-4B46-B3B2-CCE0E16892B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690225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8BEC2-6295-8D4D-3D17-7DA23125A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Settling Chamber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2396D-406E-541C-4CC6-021330C53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50681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Settling Chamber</a:t>
            </a:r>
          </a:p>
          <a:p>
            <a:r>
              <a:rPr lang="en-US" dirty="0"/>
              <a:t>Particulate settles into hoppers</a:t>
            </a:r>
          </a:p>
          <a:p>
            <a:r>
              <a:rPr lang="en-US" dirty="0"/>
              <a:t>5% Control of PM</a:t>
            </a:r>
            <a:r>
              <a:rPr lang="en-US" baseline="-25000" dirty="0"/>
              <a:t>10</a:t>
            </a:r>
            <a:r>
              <a:rPr lang="en-US" dirty="0"/>
              <a:t> (10µm)</a:t>
            </a:r>
          </a:p>
          <a:p>
            <a:r>
              <a:rPr lang="en-US" dirty="0"/>
              <a:t>13% Control of PM</a:t>
            </a:r>
            <a:r>
              <a:rPr lang="en-US" baseline="-25000" dirty="0"/>
              <a:t>30</a:t>
            </a:r>
            <a:r>
              <a:rPr lang="en-US" dirty="0"/>
              <a:t> (30µm)</a:t>
            </a:r>
          </a:p>
          <a:p>
            <a:r>
              <a:rPr lang="en-US" dirty="0"/>
              <a:t>25% Control of PM</a:t>
            </a:r>
            <a:r>
              <a:rPr lang="en-US" baseline="-25000" dirty="0"/>
              <a:t>52</a:t>
            </a:r>
            <a:r>
              <a:rPr lang="en-US" dirty="0"/>
              <a:t> (52µm)</a:t>
            </a:r>
          </a:p>
          <a:p>
            <a:r>
              <a:rPr lang="en-US" i="1" dirty="0"/>
              <a:t>14% Control of PM</a:t>
            </a:r>
            <a:r>
              <a:rPr lang="en-US" i="1" baseline="-25000" dirty="0"/>
              <a:t>10</a:t>
            </a:r>
            <a:r>
              <a:rPr lang="en-US" i="1" dirty="0"/>
              <a:t>-PM</a:t>
            </a:r>
            <a:r>
              <a:rPr lang="en-US" i="1" baseline="-25000" dirty="0"/>
              <a:t>52</a:t>
            </a:r>
            <a:endParaRPr lang="en-US" i="1" dirty="0"/>
          </a:p>
          <a:p>
            <a:r>
              <a:rPr lang="en-US" dirty="0"/>
              <a:t>&gt;99% Control at PM</a:t>
            </a:r>
            <a:r>
              <a:rPr lang="en-US" baseline="-25000" dirty="0"/>
              <a:t>150</a:t>
            </a:r>
            <a:r>
              <a:rPr lang="en-US" dirty="0"/>
              <a:t> (150µm)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1400" i="1" dirty="0"/>
              <a:t>Adapted from </a:t>
            </a:r>
            <a:r>
              <a:rPr lang="nl-NL" sz="1400" i="1" dirty="0">
                <a:hlinkClick r:id="rId2"/>
              </a:rPr>
              <a:t>Naseer, M. A., Maqsood, M. S., &amp; Al-Zahrani, S. S. (2016). </a:t>
            </a:r>
            <a:r>
              <a:rPr lang="en-US" sz="1400" i="1" dirty="0">
                <a:hlinkClick r:id="rId2"/>
              </a:rPr>
              <a:t>Numerical investigation of a horizontal gravity settling chamber with different baffle configurations.</a:t>
            </a:r>
            <a:r>
              <a:rPr lang="nl-NL" sz="1400" i="1" dirty="0">
                <a:hlinkClick r:id="rId2"/>
              </a:rPr>
              <a:t> </a:t>
            </a:r>
            <a:r>
              <a:rPr lang="en-US" sz="1400" i="1" dirty="0">
                <a:hlinkClick r:id="rId2"/>
              </a:rPr>
              <a:t>Journal of Applied Fluid Mechanics, 9</a:t>
            </a:r>
            <a:r>
              <a:rPr lang="en-US" sz="1400" dirty="0">
                <a:hlinkClick r:id="rId2"/>
              </a:rPr>
              <a:t>(5), 2576–2585</a:t>
            </a: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927A57-F394-7312-1AB2-E39B88EE3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4AFD0D88-AF65-31BF-673D-967FE3F42D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1209" y="1006475"/>
            <a:ext cx="4853343" cy="51657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EEEB07A-E87F-5BDB-822C-1729FC5ABB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209" y="1005840"/>
            <a:ext cx="4869180" cy="51663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6A65D13-F164-AD73-6AF0-60EDB8AB8F4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7399" y="1005840"/>
            <a:ext cx="4876800" cy="516636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C840BEC9-C33A-B0DC-407C-602D7C395C3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2938" y="1005840"/>
            <a:ext cx="48691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1A10BC-3698-4ACD-9F35-ACD7F708E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FB5B1-34C9-44BA-95F3-F7D4628B436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989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975AA-FA29-C4B2-0ED6-82B5482A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19B4D-E89D-A676-9C95-FA945E592BB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ESP Design Considerations</a:t>
            </a:r>
          </a:p>
          <a:p>
            <a:r>
              <a:rPr lang="en-US" dirty="0"/>
              <a:t>Collecting (Charging) Particles</a:t>
            </a:r>
          </a:p>
          <a:p>
            <a:r>
              <a:rPr lang="en-US" dirty="0"/>
              <a:t>Gas Preparation</a:t>
            </a:r>
          </a:p>
          <a:p>
            <a:r>
              <a:rPr lang="en-US" dirty="0"/>
              <a:t>Cleaning</a:t>
            </a:r>
          </a:p>
          <a:p>
            <a:r>
              <a:rPr lang="en-US" dirty="0"/>
              <a:t>Collection Plates or Tubes</a:t>
            </a:r>
          </a:p>
          <a:p>
            <a:r>
              <a:rPr lang="en-US" dirty="0"/>
              <a:t>Dry or Wet</a:t>
            </a:r>
          </a:p>
          <a:p>
            <a:r>
              <a:rPr lang="en-US" dirty="0"/>
              <a:t>Electrode Types</a:t>
            </a:r>
          </a:p>
          <a:p>
            <a:r>
              <a:rPr lang="en-US" dirty="0"/>
              <a:t>Avoiding Short-Circuits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E4ED33-B81F-0BD9-7FCC-494E856F3E8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BFBF9"/>
              </a:clrFrom>
              <a:clrTo>
                <a:srgbClr val="FBFB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0451" y="1006475"/>
            <a:ext cx="3885722" cy="5165725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DACB54-B1BD-6BA3-CA78-2185C600F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179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A3A31-C36D-0C49-BC2E-2D4C9AA5C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8FFD-4F1B-47C6-89F4-613CA10378C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433922"/>
      </p:ext>
    </p:extLst>
  </p:cSld>
  <p:clrMapOvr>
    <a:masterClrMapping/>
  </p:clrMapOvr>
  <p:transition spd="slow">
    <p:wipe/>
  </p:transition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06C3DF0-CB5F-75E7-595C-7C6F796A4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ESP Design Requirements</a:t>
            </a:r>
          </a:p>
          <a:p>
            <a:r>
              <a:rPr lang="en-US"/>
              <a:t>High airflow rates</a:t>
            </a:r>
          </a:p>
          <a:p>
            <a:pPr lvl="1"/>
            <a:r>
              <a:rPr lang="en-US"/>
              <a:t>200,000 – 1,000,000 scfm</a:t>
            </a:r>
          </a:p>
          <a:p>
            <a:r>
              <a:rPr lang="en-US"/>
              <a:t>High temperatures</a:t>
            </a:r>
          </a:p>
          <a:p>
            <a:pPr lvl="1"/>
            <a:r>
              <a:rPr lang="en-US"/>
              <a:t>Up to 1,300 °F</a:t>
            </a:r>
          </a:p>
          <a:p>
            <a:r>
              <a:rPr lang="en-US"/>
              <a:t>Pollutant Loading</a:t>
            </a:r>
          </a:p>
          <a:p>
            <a:pPr lvl="1"/>
            <a:r>
              <a:rPr lang="en-US"/>
              <a:t>1 – 50 grains/scf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180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1168958-84B4-BB8F-DFEF-26F2ED5744F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005840"/>
            <a:ext cx="516636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10989A-C464-6556-318C-6CD25DD7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AE220-2C18-4130-AA2E-0E38A310080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47516"/>
      </p:ext>
    </p:extLst>
  </p:cSld>
  <p:clrMapOvr>
    <a:masterClrMapping/>
  </p:clrMapOvr>
  <p:transition spd="slow">
    <p:wipe/>
  </p:transition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E5B5B-1117-D9EC-AC93-CEDE91EBD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83590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Particle Charging</a:t>
            </a:r>
          </a:p>
          <a:p>
            <a:r>
              <a:rPr lang="en-US"/>
              <a:t>Particles must be electrically charged for capture by collector plates</a:t>
            </a:r>
          </a:p>
          <a:p>
            <a:pPr lvl="1"/>
            <a:r>
              <a:rPr lang="en-US"/>
              <a:t>Discharge electrodes create an area of fast-moving electrons</a:t>
            </a:r>
          </a:p>
          <a:p>
            <a:pPr lvl="1"/>
            <a:r>
              <a:rPr lang="en-US"/>
              <a:t>Electrons knock electrons from close particles, giving them a positive charge and attracting them to the discharge electrode</a:t>
            </a:r>
          </a:p>
          <a:p>
            <a:pPr lvl="1"/>
            <a:r>
              <a:rPr lang="en-US"/>
              <a:t>Most of the electrons are captured by particles, giving them a negative charge and attracting them to the collection plates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181</a:t>
            </a:fld>
            <a:endParaRPr lang="en-US"/>
          </a:p>
        </p:txBody>
      </p:sp>
      <p:pic>
        <p:nvPicPr>
          <p:cNvPr id="7" name="Picture 6" descr="A picture containing chart&#10;&#10;Description automatically generated">
            <a:extLst>
              <a:ext uri="{FF2B5EF4-FFF2-40B4-BE49-F238E27FC236}">
                <a16:creationId xmlns:a16="http://schemas.microsoft.com/office/drawing/2014/main" id="{485E3EB7-81FE-D304-0603-802E882A2B5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302" y="2684145"/>
            <a:ext cx="3524250" cy="18097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CE843F9-6B57-E772-20FD-1F674B896704}"/>
              </a:ext>
            </a:extLst>
          </p:cNvPr>
          <p:cNvSpPr txBox="1"/>
          <p:nvPr/>
        </p:nvSpPr>
        <p:spPr>
          <a:xfrm>
            <a:off x="7750302" y="1898744"/>
            <a:ext cx="1243584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/>
              <a:t>Discharge Electrode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DBF230-D71F-F574-7784-D9048BAF6B68}"/>
              </a:ext>
            </a:extLst>
          </p:cNvPr>
          <p:cNvSpPr txBox="1"/>
          <p:nvPr/>
        </p:nvSpPr>
        <p:spPr>
          <a:xfrm>
            <a:off x="10030968" y="1898744"/>
            <a:ext cx="1243584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/>
              <a:t>Collection Plate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A3D15C8-26B3-9512-84F6-44B165C54750}"/>
              </a:ext>
            </a:extLst>
          </p:cNvPr>
          <p:cNvCxnSpPr>
            <a:cxnSpLocks/>
            <a:stCxn id="14" idx="2"/>
          </p:cNvCxnSpPr>
          <p:nvPr/>
        </p:nvCxnSpPr>
        <p:spPr>
          <a:xfrm flipH="1">
            <a:off x="8198069" y="2545075"/>
            <a:ext cx="174025" cy="883925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BE39C0D-4E3B-4280-91AA-29F8FAC8423B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10652760" y="2545075"/>
            <a:ext cx="193916" cy="387311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DEB71-EACC-4FA6-E4FC-18CBC4D84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1FC8F-8EF5-40B3-94B1-8415983BC88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303336"/>
      </p:ext>
    </p:extLst>
  </p:cSld>
  <p:clrMapOvr>
    <a:masterClrMapping/>
  </p:clrMapOvr>
  <p:transition spd="slow">
    <p:wipe/>
  </p:transition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888992" cy="5125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Resistivity</a:t>
            </a:r>
          </a:p>
          <a:p>
            <a:r>
              <a:rPr lang="en-US"/>
              <a:t>Impacts dust layer resistivity</a:t>
            </a:r>
          </a:p>
          <a:p>
            <a:pPr lvl="1"/>
            <a:r>
              <a:rPr lang="en-US"/>
              <a:t>How well particles stick to collection plates</a:t>
            </a:r>
          </a:p>
          <a:p>
            <a:pPr lvl="1"/>
            <a:r>
              <a:rPr lang="en-US"/>
              <a:t>Impacts plate cleaning</a:t>
            </a:r>
          </a:p>
          <a:p>
            <a:pPr lvl="1"/>
            <a:r>
              <a:rPr lang="en-US"/>
              <a:t>Plate charge decreases with dust buildup</a:t>
            </a:r>
          </a:p>
          <a:p>
            <a:r>
              <a:rPr lang="en-US"/>
              <a:t>Thicker dust layer increases sparking – electrical discharge between electrode and plate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182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FFF0948-8515-DAB6-30C7-015A04DCD0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272" y="1508760"/>
            <a:ext cx="5288280" cy="384048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485A9F-3C7E-6F5A-7497-7D1477E2F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BD73-980B-4D38-80CB-8D4160F5033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393663"/>
      </p:ext>
    </p:extLst>
  </p:cSld>
  <p:clrMapOvr>
    <a:masterClrMapping/>
  </p:clrMapOvr>
  <p:transition spd="slow">
    <p:wipe/>
  </p:transition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183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3266A9-5A1D-9DB8-8291-86D1EEDA71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360" y="1005840"/>
            <a:ext cx="5727192" cy="5166360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A981D8F-7DFC-9BCD-0114-3247C1765D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632960" cy="5125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Resistivity &amp; Temperature</a:t>
            </a:r>
          </a:p>
          <a:p>
            <a:r>
              <a:rPr lang="en-US"/>
              <a:t>Particle resistivity decreases at lower temperatures</a:t>
            </a:r>
          </a:p>
          <a:p>
            <a:r>
              <a:rPr lang="en-US"/>
              <a:t>Particle resistivity, exhaust composition, and temperature must be known to establish proper ESP voltage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A56B13-9245-FA41-89DD-7C1F2ADB5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E5E07-D5B3-4A18-AA25-BD06A133FAB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696152"/>
      </p:ext>
    </p:extLst>
  </p:cSld>
  <p:clrMapOvr>
    <a:masterClrMapping/>
  </p:clrMapOvr>
  <p:transition spd="slow">
    <p:wipe/>
  </p:transition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0A981D8F-7DFC-9BCD-0114-3247C1765D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Resistivity &amp; Moisture</a:t>
            </a:r>
          </a:p>
          <a:p>
            <a:r>
              <a:rPr lang="en-US"/>
              <a:t>Resistivity decreases as moisture content increases</a:t>
            </a:r>
          </a:p>
          <a:p>
            <a:pPr lvl="1"/>
            <a:r>
              <a:rPr lang="en-US"/>
              <a:t>Water serves as a conductive agent, changing resistivity</a:t>
            </a:r>
          </a:p>
          <a:p>
            <a:pPr lvl="1"/>
            <a:r>
              <a:rPr lang="en-US"/>
              <a:t>Sulfur in fuel can also change resistivity</a:t>
            </a:r>
          </a:p>
          <a:p>
            <a:pPr lvl="1"/>
            <a:r>
              <a:rPr lang="en-US"/>
              <a:t>Other materials (sulfur trioxide, ammonia) can be added to change resistivity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184</a:t>
            </a:fld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3CBC912-D13C-C1A7-6C24-DDEB79B4601F}"/>
              </a:ext>
            </a:extLst>
          </p:cNvPr>
          <p:cNvGrpSpPr/>
          <p:nvPr/>
        </p:nvGrpSpPr>
        <p:grpSpPr>
          <a:xfrm>
            <a:off x="6627876" y="1005840"/>
            <a:ext cx="4191000" cy="5166360"/>
            <a:chOff x="6627876" y="1005840"/>
            <a:chExt cx="4191000" cy="516636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05E210C-2E5F-E297-6A9A-175FD14D7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27876" y="1005840"/>
              <a:ext cx="4191000" cy="516636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E391511-765A-8930-1F52-E14F26F70C7A}"/>
                </a:ext>
              </a:extLst>
            </p:cNvPr>
            <p:cNvSpPr txBox="1"/>
            <p:nvPr/>
          </p:nvSpPr>
          <p:spPr>
            <a:xfrm>
              <a:off x="9319298" y="1463040"/>
              <a:ext cx="116730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/>
                <a:t>Moisture</a:t>
              </a:r>
            </a:p>
            <a:p>
              <a:pPr algn="ctr"/>
              <a:r>
                <a:rPr lang="en-US" sz="2000"/>
                <a:t>Content</a:t>
              </a: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1138BD-171D-32D8-0E4C-0FECBD77A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2B660-6FAD-44C8-A010-02AE8DE157D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955247"/>
      </p:ext>
    </p:extLst>
  </p:cSld>
  <p:clrMapOvr>
    <a:masterClrMapping/>
  </p:clrMapOvr>
  <p:transition spd="slow">
    <p:wipe/>
  </p:transition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2D70A00-A62B-9E1F-84A3-7CB27E3143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1792" y="3345180"/>
            <a:ext cx="6842760" cy="28270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Number of Energized Fields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185</a:t>
            </a:fld>
            <a:endParaRPr lang="en-US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306326DA-CDC8-2BAB-EB7A-D2CD4B43DAF2}"/>
              </a:ext>
            </a:extLst>
          </p:cNvPr>
          <p:cNvGraphicFramePr>
            <a:graphicFrameLocks noGrp="1"/>
          </p:cNvGraphicFramePr>
          <p:nvPr/>
        </p:nvGraphicFramePr>
        <p:xfrm>
          <a:off x="914401" y="1574800"/>
          <a:ext cx="6400801" cy="22250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19264">
                  <a:extLst>
                    <a:ext uri="{9D8B030D-6E8A-4147-A177-3AD203B41FA5}">
                      <a16:colId xmlns:a16="http://schemas.microsoft.com/office/drawing/2014/main" val="3041407605"/>
                    </a:ext>
                  </a:extLst>
                </a:gridCol>
                <a:gridCol w="2191895">
                  <a:extLst>
                    <a:ext uri="{9D8B030D-6E8A-4147-A177-3AD203B41FA5}">
                      <a16:colId xmlns:a16="http://schemas.microsoft.com/office/drawing/2014/main" val="2604784497"/>
                    </a:ext>
                  </a:extLst>
                </a:gridCol>
                <a:gridCol w="1544821">
                  <a:extLst>
                    <a:ext uri="{9D8B030D-6E8A-4147-A177-3AD203B41FA5}">
                      <a16:colId xmlns:a16="http://schemas.microsoft.com/office/drawing/2014/main" val="1907200147"/>
                    </a:ext>
                  </a:extLst>
                </a:gridCol>
                <a:gridCol w="1544821">
                  <a:extLst>
                    <a:ext uri="{9D8B030D-6E8A-4147-A177-3AD203B41FA5}">
                      <a16:colId xmlns:a16="http://schemas.microsoft.com/office/drawing/2014/main" val="184790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Field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Control Efficiency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Inlet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Outlet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316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67.5%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100 lbs.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32.5 lbs.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292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32.5 lbs.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11.4 lbs.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208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11.4 lbs.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4.0 lbs.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034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/>
                        <a:t>4</a:t>
                      </a:r>
                      <a:endParaRPr lang="en-US" b="0" i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4.0 lbs.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1.4 lbs.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7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Overall</a:t>
                      </a:r>
                      <a:endParaRPr lang="en-US" b="1" i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98.6%</a:t>
                      </a:r>
                      <a:endParaRPr lang="en-US" b="1" i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100 lbs.</a:t>
                      </a:r>
                      <a:endParaRPr lang="en-US" b="1" i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1.4 lbs.</a:t>
                      </a:r>
                      <a:endParaRPr lang="en-US" b="1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68031"/>
                  </a:ext>
                </a:extLst>
              </a:tr>
            </a:tbl>
          </a:graphicData>
        </a:graphic>
      </p:graphicFrame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0384AE-085F-69B9-E9AF-664986F5A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FBBBC-E669-48D6-93B2-C2860236F7E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731764"/>
      </p:ext>
    </p:extLst>
  </p:cSld>
  <p:clrMapOvr>
    <a:masterClrMapping/>
  </p:clrMapOvr>
  <p:transition spd="slow">
    <p:wipe/>
  </p:transition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C4E336-613E-DB08-34AF-E653C848C5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192" y="1242060"/>
            <a:ext cx="5928360" cy="4373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EDC77-0D2D-8F3A-1177-1F83C7AAD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47436-FDCE-C41F-441E-665C51051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4436343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Cold-Side / Hot-Side ESP</a:t>
            </a:r>
          </a:p>
          <a:p>
            <a:r>
              <a:rPr lang="en-US"/>
              <a:t>Heat exchangers / pre-heaters are incorporated into boilers and heat generating processes</a:t>
            </a:r>
          </a:p>
          <a:p>
            <a:r>
              <a:rPr lang="en-US"/>
              <a:t>Hot exhaust gases are pre-heat inlet gas (combustion air)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84ADF-D7E7-E677-60AD-B23AF6C79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710351-BCC6-B1CB-B421-2372DF92C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1C64A-5FDE-45D4-AC25-196596B0379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073285"/>
      </p:ext>
    </p:extLst>
  </p:cSld>
  <p:clrMapOvr>
    <a:masterClrMapping/>
  </p:clrMapOvr>
  <p:transition spd="slow">
    <p:wipe/>
  </p:transition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E5B5B-1117-D9EC-AC93-CEDE91EBD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Cleaning</a:t>
            </a:r>
          </a:p>
          <a:p>
            <a:r>
              <a:rPr lang="en-US"/>
              <a:t>ESP cleaning occurs during ESP operation</a:t>
            </a:r>
          </a:p>
          <a:p>
            <a:r>
              <a:rPr lang="en-US"/>
              <a:t>Most particles collect on collector plates, but some particles collect on discharge electrode</a:t>
            </a:r>
          </a:p>
          <a:p>
            <a:r>
              <a:rPr lang="en-US"/>
              <a:t>Thickness of dust layer affects voltage differential between electrode and plates (ESP control efficiency)</a:t>
            </a:r>
          </a:p>
          <a:p>
            <a:r>
              <a:rPr lang="en-US"/>
              <a:t>Particles should agglomerate into large clumps or sheets for low re-entrainment during cleaning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187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26A82-ADB3-509D-5EEF-C535AC0E8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C218-E6F2-4FA9-BED1-A152E61ED68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766884"/>
      </p:ext>
    </p:extLst>
  </p:cSld>
  <p:clrMapOvr>
    <a:masterClrMapping/>
  </p:clrMapOvr>
  <p:transition spd="slow">
    <p:wipe/>
  </p:transition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Wire Discharge Electrodes</a:t>
            </a:r>
            <a:endParaRPr lang="en-US">
              <a:highlight>
                <a:srgbClr val="FFFF00"/>
              </a:highligh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2620A-CE04-6879-7603-D98D939BCB8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Frame Discharge Electrodes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188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A6AAA4-AD78-999C-6093-1D40B067A7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" y="1559243"/>
            <a:ext cx="5212080" cy="457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904CB0-ACEE-9EF5-C6F4-5841D912562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686" y="1559243"/>
            <a:ext cx="3421380" cy="45720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7004182-58C8-168A-2A67-B953BC935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D5B8-0E75-46B6-B26B-C70FE335211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87286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Settling Chambers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Single Chamber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56BD9-8615-7CC8-F2BA-B904D86AB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Multiple Tray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b="1" dirty="0"/>
              <a:t>(Howard)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9929E4-B299-E92C-7186-C4E22C06A5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752" y="1699260"/>
            <a:ext cx="5105400" cy="34594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B750B4-4A42-6A67-423B-239053BE1DC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676" y="1996440"/>
            <a:ext cx="5105400" cy="3390900"/>
          </a:xfrm>
          <a:prstGeom prst="rect">
            <a:avLst/>
          </a:prstGeom>
        </p:spPr>
      </p:pic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46E4F85-46F8-A99D-B5FD-9541384E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FCC8C-5542-4AD8-9342-5B3D7548D6D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404044"/>
      </p:ext>
    </p:extLst>
  </p:cSld>
  <p:clrMapOvr>
    <a:masterClrMapping/>
  </p:clrMapOvr>
  <p:transition spd="slow">
    <p:wipe/>
  </p:transition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634250-EFB9-2355-BEAB-F2C3909CDF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152" y="1005840"/>
            <a:ext cx="5105400" cy="507492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181344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Corona: Charge Types</a:t>
            </a:r>
            <a:endParaRPr lang="en-US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dirty="0"/>
              <a:t>Positive or negative charge can be imparted on particles by discharge electrode</a:t>
            </a:r>
          </a:p>
          <a:p>
            <a:r>
              <a:rPr lang="en-US" dirty="0"/>
              <a:t>Negative Corona:</a:t>
            </a:r>
          </a:p>
          <a:p>
            <a:pPr lvl="1"/>
            <a:r>
              <a:rPr lang="en-US" dirty="0"/>
              <a:t>Dry ESP with Plates</a:t>
            </a:r>
          </a:p>
          <a:p>
            <a:pPr lvl="1"/>
            <a:r>
              <a:rPr lang="en-US" dirty="0"/>
              <a:t>Wet ESP with Plates</a:t>
            </a:r>
          </a:p>
          <a:p>
            <a:pPr lvl="1"/>
            <a:r>
              <a:rPr lang="en-US" dirty="0"/>
              <a:t>Wet ESP with Tubes</a:t>
            </a:r>
          </a:p>
          <a:p>
            <a:r>
              <a:rPr lang="en-US" dirty="0"/>
              <a:t>Positive Corona</a:t>
            </a:r>
          </a:p>
          <a:p>
            <a:pPr lvl="1"/>
            <a:r>
              <a:rPr lang="en-US" dirty="0"/>
              <a:t>Wet ESP with Plates only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A34FD16-3FD2-4FC3-999B-E8C035BB93A1}" type="slidenum">
              <a:rPr lang="en-US" smtClean="0"/>
              <a:pPr>
                <a:spcAft>
                  <a:spcPts val="600"/>
                </a:spcAft>
              </a:pPr>
              <a:t>189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B57DEDA-8446-2377-1C9A-012811468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64E6B-A7CA-4EA6-4B79-572C6DFE3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963B-A158-4404-A4C3-F7E166CA842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56776"/>
      </p:ext>
    </p:extLst>
  </p:cSld>
  <p:clrMapOvr>
    <a:masterClrMapping/>
  </p:clrMapOvr>
  <p:transition spd="slow">
    <p:wipe/>
  </p:transition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B8A0B-A2EF-0472-0B9E-7F9F92BCB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8B8E2-D344-8F7C-4F3F-426002E8F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1B94E-03F4-801B-E8F9-730E00493D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4.1 - ESP Dry.mp4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6.2 - ESP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4" action="ppaction://hlinkfile"/>
              </a:rPr>
              <a:t>PM 4.2 - ESP Wet Negative.mp4</a:t>
            </a:r>
            <a:endParaRPr lang="en-US" dirty="0">
              <a:hlinkClick r:id="rId5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6" action="ppaction://hlinkfile"/>
              </a:rPr>
              <a:t>PM 4.3 - ESP Wet Positive.mp4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65F047-7599-3197-7679-B12BC5934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321F8-0465-1678-018C-4A6C96E0E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649D9-FFA8-4025-AF41-DBDAEF126CB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69082"/>
      </p:ext>
    </p:extLst>
  </p:cSld>
  <p:clrMapOvr>
    <a:masterClrMapping/>
  </p:clrMapOvr>
  <p:transition spd="slow">
    <p:wipe/>
  </p:transition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Cleaning: Types</a:t>
            </a:r>
          </a:p>
          <a:p>
            <a:r>
              <a:rPr lang="en-US"/>
              <a:t>Dry Plate</a:t>
            </a:r>
          </a:p>
          <a:p>
            <a:pPr lvl="1"/>
            <a:r>
              <a:rPr lang="en-US"/>
              <a:t>Most common, especially for larger sources</a:t>
            </a:r>
          </a:p>
          <a:p>
            <a:pPr lvl="1"/>
            <a:r>
              <a:rPr lang="en-US"/>
              <a:t>Cement kilns, kraft pulp mills, coal-fired utility boilers, petrochemical</a:t>
            </a:r>
          </a:p>
          <a:p>
            <a:r>
              <a:rPr lang="en-US"/>
              <a:t>Wet Plate</a:t>
            </a:r>
          </a:p>
          <a:p>
            <a:pPr lvl="1"/>
            <a:r>
              <a:rPr lang="en-US"/>
              <a:t>More complicated system used in smaller sources</a:t>
            </a:r>
          </a:p>
          <a:p>
            <a:pPr lvl="1"/>
            <a:r>
              <a:rPr lang="en-US"/>
              <a:t>Used for sticky or carbonaceous materials</a:t>
            </a:r>
          </a:p>
          <a:p>
            <a:r>
              <a:rPr lang="en-US"/>
              <a:t>Wet Tube</a:t>
            </a:r>
          </a:p>
          <a:p>
            <a:pPr lvl="1"/>
            <a:r>
              <a:rPr lang="en-US"/>
              <a:t>Used as secondary control for finishing or polishing (final removal of particulates)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81A3F-FA79-76CB-B9FA-6C8D93781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36D4F-B693-4D2E-A08D-91C969E05A4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742613"/>
      </p:ext>
    </p:extLst>
  </p:cSld>
  <p:clrMapOvr>
    <a:masterClrMapping/>
  </p:clrMapOvr>
  <p:transition spd="slow">
    <p:wipe/>
  </p:transition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Dry Collection Plate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192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A76A331-90BA-2A64-F5A9-C5C2071F5AA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6866" y="1600200"/>
            <a:ext cx="7475220" cy="4572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40A4B-6254-003A-1984-0BC65F057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41D2A-76F2-4AEF-AFE4-22C2C121A9A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211410"/>
      </p:ext>
    </p:extLst>
  </p:cSld>
  <p:clrMapOvr>
    <a:masterClrMapping/>
  </p:clrMapOvr>
  <p:transition spd="slow">
    <p:wipe/>
  </p:transition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D7CC-F17F-12B9-43D0-D9E6D81F6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Cleaning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96068-093A-6A71-A908-E08213B111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Rapper Types</a:t>
            </a:r>
          </a:p>
          <a:p>
            <a:r>
              <a:rPr lang="en-US" dirty="0"/>
              <a:t>Vibration: wires are twisted</a:t>
            </a:r>
          </a:p>
          <a:p>
            <a:r>
              <a:rPr lang="en-US" dirty="0"/>
              <a:t>Tumbling: electric motor turns shaft with tumbling hammers</a:t>
            </a:r>
          </a:p>
          <a:p>
            <a:r>
              <a:rPr lang="en-US" dirty="0"/>
              <a:t>Mechanical: hammer impact</a:t>
            </a:r>
          </a:p>
          <a:p>
            <a:pPr lvl="1"/>
            <a:r>
              <a:rPr lang="en-US" dirty="0"/>
              <a:t>Pneumatic: air pressure pushes hammer</a:t>
            </a:r>
          </a:p>
          <a:p>
            <a:pPr lvl="1"/>
            <a:r>
              <a:rPr lang="en-US" dirty="0"/>
              <a:t>Electromagnetic: electric current creates magnetic field, lifting plunger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D3BB3F-FB71-9C3D-3F43-1EC3E16AC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68C8E7-DCD4-7136-4091-D9AC33A36C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8032" y="1005839"/>
            <a:ext cx="3192780" cy="516636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8F442DA-6AA4-3D81-0E09-8F488D7000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effectLst>
                  <a:glow rad="63500">
                    <a:schemeClr val="bg1">
                      <a:alpha val="80000"/>
                    </a:schemeClr>
                  </a:glow>
                </a:effectLst>
              </a:rPr>
              <a:t>Vibrating</a:t>
            </a:r>
          </a:p>
          <a:p>
            <a:pPr marL="0" indent="0" algn="ctr">
              <a:buNone/>
            </a:pPr>
            <a:r>
              <a:rPr lang="en-US" b="1" dirty="0">
                <a:effectLst>
                  <a:glow rad="63500">
                    <a:schemeClr val="bg1">
                      <a:alpha val="80000"/>
                    </a:schemeClr>
                  </a:glow>
                </a:effectLst>
              </a:rPr>
              <a:t>Wires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557D0-8CE1-3BE9-4D9E-3E954375D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9F39F-F933-4D24-9427-4942952D293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145124"/>
      </p:ext>
    </p:extLst>
  </p:cSld>
  <p:clrMapOvr>
    <a:masterClrMapping/>
  </p:clrMapOvr>
  <p:transition spd="slow">
    <p:wipe/>
  </p:transition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3C04-99E4-9F15-3B54-BB99EE3F0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C1638-3513-3E1F-2366-DE1A7B433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Dry ESP Rappers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16A05-6D94-9CCF-F928-64AD36A8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194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4C9E8F8-A0DA-CFBD-E937-C4459473CDDC}"/>
              </a:ext>
            </a:extLst>
          </p:cNvPr>
          <p:cNvGrpSpPr/>
          <p:nvPr/>
        </p:nvGrpSpPr>
        <p:grpSpPr>
          <a:xfrm>
            <a:off x="914400" y="1600200"/>
            <a:ext cx="10363200" cy="4572000"/>
            <a:chOff x="914400" y="1600200"/>
            <a:chExt cx="10363200" cy="45720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C7B0613-F679-4BBD-320A-9B1220163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400" y="1600200"/>
              <a:ext cx="10363200" cy="4572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1421A3D-6CAA-6086-9154-11D5F543740B}"/>
                </a:ext>
              </a:extLst>
            </p:cNvPr>
            <p:cNvSpPr txBox="1"/>
            <p:nvPr/>
          </p:nvSpPr>
          <p:spPr>
            <a:xfrm>
              <a:off x="914400" y="5710535"/>
              <a:ext cx="5043488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Mechanical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384AF5-15CA-9F40-1B2A-119DECD0982F}"/>
                </a:ext>
              </a:extLst>
            </p:cNvPr>
            <p:cNvSpPr txBox="1"/>
            <p:nvPr/>
          </p:nvSpPr>
          <p:spPr>
            <a:xfrm>
              <a:off x="5957888" y="5710535"/>
              <a:ext cx="2743200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Pneumatic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21C0BF1-4D0C-086A-5B96-8EE1800F673B}"/>
                </a:ext>
              </a:extLst>
            </p:cNvPr>
            <p:cNvSpPr txBox="1"/>
            <p:nvPr/>
          </p:nvSpPr>
          <p:spPr>
            <a:xfrm>
              <a:off x="8701088" y="5710534"/>
              <a:ext cx="2573464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bg1"/>
                  </a:solidFill>
                </a:rPr>
                <a:t>Electromagnetic</a:t>
              </a:r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F0C53-6CA0-99FF-737C-370C45945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9A007-2791-4553-95CF-B558CDBE6CC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46752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07206-67CA-DADE-12AE-342ADBFF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Types of Cleaners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4F2E0-5F89-A72A-F181-C528C4A437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ctr" anchorCtr="0"/>
          <a:lstStyle/>
          <a:p>
            <a:pPr marL="0" indent="0">
              <a:buNone/>
            </a:pPr>
            <a:r>
              <a:rPr lang="en-US" b="1"/>
              <a:t>Sonic Horn</a:t>
            </a:r>
          </a:p>
          <a:p>
            <a:r>
              <a:rPr lang="en-US"/>
              <a:t>Uses acoustics to vibrate plates, assist in removing dust layer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44417-4FAA-2AC1-58E2-C4C1E80FE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195</a:t>
            </a:fld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8AF9BCC-6298-1604-E69B-CCD9CA84176B}"/>
              </a:ext>
            </a:extLst>
          </p:cNvPr>
          <p:cNvSpPr/>
          <p:nvPr/>
        </p:nvSpPr>
        <p:spPr>
          <a:xfrm>
            <a:off x="5779008" y="3169920"/>
            <a:ext cx="438912" cy="438912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6787596-FDE6-A755-2D6A-63590959C1DE}"/>
              </a:ext>
            </a:extLst>
          </p:cNvPr>
          <p:cNvSpPr/>
          <p:nvPr/>
        </p:nvSpPr>
        <p:spPr>
          <a:xfrm>
            <a:off x="5199888" y="3531108"/>
            <a:ext cx="438912" cy="438912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01E471-6A04-1822-6003-5E6EC7E4C58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6932" y="1025652"/>
            <a:ext cx="244602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6577B-C443-F5D2-CFFE-5249EEA86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CDBD-552B-4727-9232-18DBD1AD8E8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15134"/>
      </p:ext>
    </p:extLst>
  </p:cSld>
  <p:clrMapOvr>
    <a:masterClrMapping/>
  </p:clrMapOvr>
  <p:transition spd="slow">
    <p:wipe/>
  </p:transition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Wet Plate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196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AA8F905-E5CC-817A-1016-107FD49924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4770120" cy="457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A2A2805-7ABA-0E70-D5EC-8AE96A5FCB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5442" y="1005840"/>
            <a:ext cx="3467100" cy="516636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7C42A642-C138-F057-8AF1-ACB50D1989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</a:rPr>
              <a:t>        Wet Tube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08807-226A-D294-8C5A-098C9FD36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7BCC2-FDEC-4ED2-9EF1-234985DAEBB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695252"/>
      </p:ext>
    </p:extLst>
  </p:cSld>
  <p:clrMapOvr>
    <a:masterClrMapping/>
  </p:clrMapOvr>
  <p:transition spd="slow">
    <p:wipe/>
  </p:transition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C4C174D-5613-E924-B3A6-EBF39C457D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6210" y="4023360"/>
            <a:ext cx="2487976" cy="21488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1BFEA91-C327-FEC5-AD86-3888EAFB34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208" y="2514600"/>
            <a:ext cx="3368040" cy="214884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FFAA0DF-9748-51A2-245D-C388DFED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Mist Eliminators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AAAC13-372E-99E5-8F82-374DA5329D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Chevron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B2CA3FF-4E4B-C3C2-AF68-672CA002070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Mesh / Woven Pad</a:t>
            </a:r>
          </a:p>
          <a:p>
            <a:pPr marL="0" indent="0" algn="ctr">
              <a:buNone/>
            </a:pPr>
            <a:endParaRPr lang="en-US" sz="13000" b="1" dirty="0"/>
          </a:p>
          <a:p>
            <a:pPr marL="0" indent="0" algn="ctr">
              <a:buNone/>
            </a:pPr>
            <a:r>
              <a:rPr lang="en-US" b="1" dirty="0"/>
              <a:t>Radial Vane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BC18E-4628-80E2-A4BC-CA2B1F5A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197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70A3D0-CE82-A820-E78F-24005C340483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Cyclone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343E32-761F-C959-4E62-7B4DBFFADC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8918" y="1600200"/>
            <a:ext cx="1455420" cy="4572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8BF232-66F7-3864-72A0-40907EC840D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778" y="1504188"/>
            <a:ext cx="2148840" cy="214884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A295CD-5EE1-4B86-E43D-699D96DCF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01D1E-1D2F-4580-B05A-4C3506F5B62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8440"/>
      </p:ext>
    </p:extLst>
  </p:cSld>
  <p:clrMapOvr>
    <a:masterClrMapping/>
  </p:clrMapOvr>
  <p:transition spd="slow">
    <p:wipe/>
  </p:transition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E5B5B-1117-D9EC-AC93-CEDE91EBD5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Gas Preparation</a:t>
            </a:r>
          </a:p>
          <a:p>
            <a:r>
              <a:rPr lang="en-US"/>
              <a:t>Inlet gas needs to be slowed down and evenly distributed over collection plates</a:t>
            </a:r>
          </a:p>
          <a:p>
            <a:r>
              <a:rPr lang="en-US"/>
              <a:t>Perforated gas distribution screens are used separate and slow inlet gases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B41D9B-277C-8A13-5F40-69AD5C9C58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718310"/>
            <a:ext cx="5120640" cy="342138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21B07-8BD8-320A-E3D0-C5113B83B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3D550-3808-4F04-8D20-495ECE60E78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36894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To improve understanding of particulate matter (PM) control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PM?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the four types of PM controls?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do PM controls operate?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PM controls designed?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the expected control efficiency for a PM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common problems with a PM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PM controls monitored?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99712-9729-F328-B2EC-BD17F6AC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8C248-86F8-4FE3-AC3E-3C306081F3B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5701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F16E9F5-69E7-79C1-D7E1-38B6E2F4A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Howard (Multiple) Tray Settling Chamber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6102E8-2A6B-2B62-F3E7-9F8377528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0B308549-67ED-7FBA-BCC3-B339ECA069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7AAC58AA-D2EF-34D5-442B-5D9561679A3A}"/>
              </a:ext>
            </a:extLst>
          </p:cNvPr>
          <p:cNvGrpSpPr/>
          <p:nvPr/>
        </p:nvGrpSpPr>
        <p:grpSpPr>
          <a:xfrm>
            <a:off x="2650596" y="1219200"/>
            <a:ext cx="6758875" cy="2048796"/>
            <a:chOff x="2650596" y="1219200"/>
            <a:chExt cx="6758875" cy="2048796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D23F2EFE-8CF4-DA38-E233-9340773562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5265" y="1219200"/>
              <a:ext cx="2684206" cy="511277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D4006C55-4286-8EB7-827C-2CBE0B26EA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76959" y="1641987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7A58596-CB0F-2989-B621-694A8AB7B98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76959" y="2663313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250B5A2E-55BC-B86B-7B7C-5752957281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76959" y="2152650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5939174-E266-4093-F014-E26DD65DCE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7978" y="1730477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EA80030-B26F-651D-933A-23FD8A4E894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7978" y="2751803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F229DCA7-570C-5A9E-FB73-5E929C6A15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7978" y="2241140"/>
              <a:ext cx="319548" cy="516193"/>
            </a:xfrm>
            <a:prstGeom prst="straightConnector1">
              <a:avLst/>
            </a:prstGeom>
            <a:ln w="152400">
              <a:solidFill>
                <a:srgbClr val="9933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117767A-94C6-F9E9-AE65-47BD266CA4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50596" y="2320413"/>
              <a:ext cx="633265" cy="117373"/>
            </a:xfrm>
            <a:prstGeom prst="straightConnector1">
              <a:avLst/>
            </a:prstGeom>
            <a:ln w="152400">
              <a:solidFill>
                <a:srgbClr val="1899D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Curved 33">
              <a:extLst>
                <a:ext uri="{FF2B5EF4-FFF2-40B4-BE49-F238E27FC236}">
                  <a16:creationId xmlns:a16="http://schemas.microsoft.com/office/drawing/2014/main" id="{83DC1ACE-9FE6-EED1-8749-DAD6C074CC34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342052" y="2320413"/>
              <a:ext cx="1383308" cy="859091"/>
            </a:xfrm>
            <a:prstGeom prst="curvedConnector3">
              <a:avLst>
                <a:gd name="adj1" fmla="val 32941"/>
              </a:avLst>
            </a:prstGeom>
            <a:ln w="152400">
              <a:solidFill>
                <a:srgbClr val="1899D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312B5AB-7A36-F948-9CC1-A2BB471F1A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83861" y="2456835"/>
              <a:ext cx="0" cy="677810"/>
            </a:xfrm>
            <a:prstGeom prst="straightConnector1">
              <a:avLst/>
            </a:prstGeom>
            <a:ln w="152400">
              <a:solidFill>
                <a:srgbClr val="1899DE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2673F7AD-CC90-E118-4CEB-93CF0191C7ED}"/>
              </a:ext>
            </a:extLst>
          </p:cNvPr>
          <p:cNvSpPr txBox="1"/>
          <p:nvPr/>
        </p:nvSpPr>
        <p:spPr>
          <a:xfrm>
            <a:off x="7886409" y="1591719"/>
            <a:ext cx="1307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9933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Dirty Air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AFA4291-9411-0BAD-CA31-AE687AF73F6E}"/>
              </a:ext>
            </a:extLst>
          </p:cNvPr>
          <p:cNvSpPr txBox="1"/>
          <p:nvPr/>
        </p:nvSpPr>
        <p:spPr>
          <a:xfrm>
            <a:off x="5166851" y="3262466"/>
            <a:ext cx="142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993300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Particles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894AEF-CCB3-E339-37FE-267C4D7FB21B}"/>
              </a:ext>
            </a:extLst>
          </p:cNvPr>
          <p:cNvSpPr txBox="1"/>
          <p:nvPr/>
        </p:nvSpPr>
        <p:spPr>
          <a:xfrm>
            <a:off x="2569033" y="3282130"/>
            <a:ext cx="142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1899DE"/>
                </a:solidFill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Clean Air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00DF66F-4A88-3DF4-B61E-5C53DBD40043}"/>
              </a:ext>
            </a:extLst>
          </p:cNvPr>
          <p:cNvSpPr txBox="1"/>
          <p:nvPr/>
        </p:nvSpPr>
        <p:spPr>
          <a:xfrm>
            <a:off x="3283861" y="1899297"/>
            <a:ext cx="1429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>
                  <a:glow rad="63500">
                    <a:schemeClr val="bg1">
                      <a:alpha val="40000"/>
                    </a:schemeClr>
                  </a:glow>
                </a:effectLst>
              </a:rPr>
              <a:t>Vertical Baffle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4E98B2-6E5B-5616-71AB-DE6ADFA31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8688-F6D7-4469-806B-89A32DBEABD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107151"/>
      </p:ext>
    </p:extLst>
  </p:cSld>
  <p:clrMapOvr>
    <a:masterClrMapping/>
  </p:clrMapOvr>
  <p:transition spd="slow">
    <p:wipe/>
  </p:transition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Electrostatic Precipitators – Control Efficiencies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4E3471-2469-BA4D-8A33-E37E993533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/>
              <a:t>Control Efficiency</a:t>
            </a:r>
          </a:p>
          <a:p>
            <a:r>
              <a:rPr lang="en-US"/>
              <a:t>Primary determined by dust resistivity</a:t>
            </a:r>
          </a:p>
          <a:p>
            <a:pPr lvl="1"/>
            <a:r>
              <a:rPr lang="en-US"/>
              <a:t>Newer units &gt;99% control efficiency</a:t>
            </a:r>
          </a:p>
          <a:p>
            <a:pPr lvl="1"/>
            <a:r>
              <a:rPr lang="en-US"/>
              <a:t>Older units 90-99% control efficiency</a:t>
            </a:r>
          </a:p>
          <a:p>
            <a:r>
              <a:rPr lang="en-US"/>
              <a:t>Factors impacting Efficiency</a:t>
            </a:r>
          </a:p>
          <a:p>
            <a:pPr lvl="1">
              <a:defRPr/>
            </a:pPr>
            <a:r>
              <a:rPr lang="en-US" sz="2200"/>
              <a:t>Gas temperature, humidity, flow rate</a:t>
            </a:r>
          </a:p>
          <a:p>
            <a:pPr lvl="1">
              <a:defRPr/>
            </a:pPr>
            <a:r>
              <a:rPr lang="en-US" sz="2200"/>
              <a:t>Particle resistivity</a:t>
            </a:r>
          </a:p>
          <a:p>
            <a:pPr lvl="1">
              <a:defRPr/>
            </a:pPr>
            <a:r>
              <a:rPr lang="en-US" sz="2200"/>
              <a:t>Fly ash/Fuel composition</a:t>
            </a:r>
          </a:p>
          <a:p>
            <a:pPr lvl="1">
              <a:defRPr/>
            </a:pPr>
            <a:r>
              <a:rPr lang="en-US" sz="2200"/>
              <a:t>Plate length</a:t>
            </a:r>
          </a:p>
          <a:p>
            <a:pPr lvl="1">
              <a:defRPr/>
            </a:pPr>
            <a:r>
              <a:rPr lang="en-US" sz="2200"/>
              <a:t>Surface area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81B1C48-1D3F-9851-97F7-DCAA4331FA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76" y="1005840"/>
            <a:ext cx="5446649" cy="516636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5321E7-8D25-7DE4-B17B-4B0417717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89A1D-D52F-46BB-AF99-007E641843D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37392"/>
      </p:ext>
    </p:extLst>
  </p:cSld>
  <p:clrMapOvr>
    <a:masterClrMapping/>
  </p:clrMapOvr>
  <p:transition spd="slow">
    <p:wipe/>
  </p:transition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255A1-F277-3EC1-DC8C-A8145C951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2CD76-8532-2786-9B2A-4D0A506EA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 anchor="ctr">
            <a:normAutofit/>
          </a:bodyPr>
          <a:lstStyle/>
          <a:p>
            <a:r>
              <a:rPr lang="en-US" sz="2500" dirty="0"/>
              <a:t>Chapter 2: Control of Particulate Emissions</a:t>
            </a:r>
            <a:br>
              <a:rPr lang="en-US" sz="2500" dirty="0"/>
            </a:br>
            <a:r>
              <a:rPr lang="en-US" sz="2500" dirty="0"/>
              <a:t>Electrostatic Precipitators – Control Efficiencies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59BF4-8B9B-7AC9-E923-D4100ED628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Design Factors Affecting Performance</a:t>
            </a:r>
          </a:p>
          <a:p>
            <a:pPr>
              <a:defRPr/>
            </a:pPr>
            <a:r>
              <a:rPr lang="en-US"/>
              <a:t>Number of Fields</a:t>
            </a:r>
          </a:p>
          <a:p>
            <a:pPr>
              <a:defRPr/>
            </a:pPr>
            <a:r>
              <a:rPr lang="en-US"/>
              <a:t>Particle Resistivity</a:t>
            </a:r>
          </a:p>
          <a:p>
            <a:pPr lvl="1">
              <a:defRPr/>
            </a:pPr>
            <a:r>
              <a:rPr lang="en-US"/>
              <a:t>Temperature</a:t>
            </a:r>
          </a:p>
          <a:p>
            <a:pPr lvl="1">
              <a:defRPr/>
            </a:pPr>
            <a:r>
              <a:rPr lang="en-US"/>
              <a:t>Moisture Content</a:t>
            </a:r>
          </a:p>
          <a:p>
            <a:pPr>
              <a:defRPr/>
            </a:pPr>
            <a:r>
              <a:rPr lang="en-US"/>
              <a:t>Collection Plate Spacing</a:t>
            </a:r>
          </a:p>
          <a:p>
            <a:pPr>
              <a:defRPr/>
            </a:pPr>
            <a:r>
              <a:rPr lang="en-US"/>
              <a:t>Power Requirements/Spark Rate</a:t>
            </a:r>
          </a:p>
        </p:txBody>
      </p:sp>
      <p:pic>
        <p:nvPicPr>
          <p:cNvPr id="5" name="Picture 2" descr="ESP I">
            <a:extLst>
              <a:ext uri="{FF2B5EF4-FFF2-40B4-BE49-F238E27FC236}">
                <a16:creationId xmlns:a16="http://schemas.microsoft.com/office/drawing/2014/main" id="{2DA89E06-8738-8BAE-731C-865DF8937C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6172200" y="1005840"/>
            <a:ext cx="5102352" cy="516636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894181-2FFC-6868-42E6-E667E0BD9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3A34FD16-3FD2-4FC3-999B-E8C035BB93A1}" type="slidenum">
              <a:rPr lang="en-US" smtClean="0"/>
              <a:pPr>
                <a:spcAft>
                  <a:spcPts val="600"/>
                </a:spcAft>
              </a:pPr>
              <a:t>200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0F91A50-261C-D4F8-7F80-D24C07632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E1ED5-0702-4E69-9A96-CC2C4FA411E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794666"/>
      </p:ext>
    </p:extLst>
  </p:cSld>
  <p:clrMapOvr>
    <a:masterClrMapping/>
  </p:clrMapOvr>
  <p:transition spd="slow">
    <p:wipe/>
  </p:transition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50E99-FF9D-A84F-4DF8-EC0A5D38B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BF2CE07-335B-9389-509F-A6111929B7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2206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2E15C1-C106-8EFF-F77A-CA3B930C9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sz="2800" dirty="0"/>
              <a:t>Electrostatic Precipitators</a:t>
            </a:r>
            <a:r>
              <a:rPr lang="en-US" dirty="0"/>
              <a:t> – Operating Problems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E95EAD13-5AC2-6E40-E376-999F00633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Ongoing changes in dust layer resistivity during operation</a:t>
            </a:r>
          </a:p>
          <a:p>
            <a:r>
              <a:rPr lang="en-US" dirty="0"/>
              <a:t>Changes in humidity or temperature in exhaust gas</a:t>
            </a:r>
          </a:p>
          <a:p>
            <a:r>
              <a:rPr lang="en-US" dirty="0"/>
              <a:t>Electric field misalignment / short circuiting</a:t>
            </a:r>
          </a:p>
          <a:p>
            <a:r>
              <a:rPr lang="en-US" dirty="0"/>
              <a:t>Damage to electrodes</a:t>
            </a:r>
          </a:p>
          <a:p>
            <a:r>
              <a:rPr lang="en-US" dirty="0" err="1"/>
              <a:t>Sneakage</a:t>
            </a:r>
            <a:r>
              <a:rPr lang="en-US" dirty="0"/>
              <a:t> (exhaust gas bypassing control)</a:t>
            </a:r>
          </a:p>
          <a:p>
            <a:r>
              <a:rPr lang="en-US" dirty="0"/>
              <a:t>Explosion hazard from treating combustible gases</a:t>
            </a:r>
          </a:p>
          <a:p>
            <a:r>
              <a:rPr lang="en-US" dirty="0"/>
              <a:t>Electricity costs (and availability)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A31E4-7B5C-C591-BB1A-E1174BA32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201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C91D7A-95F1-B07C-B389-26A7ABC76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B7B56-720C-473A-8DEA-807FE286CB1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151383"/>
      </p:ext>
    </p:extLst>
  </p:cSld>
  <p:clrMapOvr>
    <a:masterClrMapping/>
  </p:clrMapOvr>
  <p:transition spd="slow">
    <p:wipe/>
  </p:transition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sz="2800" dirty="0"/>
              <a:t>Electrostatic Precipitators</a:t>
            </a:r>
            <a:r>
              <a:rPr lang="en-US" dirty="0"/>
              <a:t> – Parametric Monitoring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559553" cy="5125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Parametric Monitoring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Primary voltage (V) and current (Amps)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Secondary voltage (V) and current (milliamps) or power (watts)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Spark Rate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1FCAC1-87E3-1284-57F8-CFB7D418B58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3952" y="1902929"/>
            <a:ext cx="4800600" cy="3342011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06BAD4-512D-2726-ABC1-61C80D632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BD481-D1D5-4E5F-A790-6217D4A9E3A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442707"/>
      </p:ext>
    </p:extLst>
  </p:cSld>
  <p:clrMapOvr>
    <a:masterClrMapping/>
  </p:clrMapOvr>
  <p:transition spd="slow">
    <p:wipe/>
  </p:transition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9713-3602-8FC8-6217-FA5610B35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Chapter 2: Control of Particulate Emissions</a:t>
            </a:r>
            <a:br>
              <a:rPr lang="en-US" sz="2800" dirty="0"/>
            </a:br>
            <a:r>
              <a:rPr lang="en-US" sz="2800" dirty="0"/>
              <a:t>Electrostatic Precipitators – </a:t>
            </a:r>
            <a:r>
              <a:rPr lang="en-US" dirty="0"/>
              <a:t>Inspection Parameters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43802-E786-A34A-847D-35FEF8DA1E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 (VE)</a:t>
            </a:r>
          </a:p>
          <a:p>
            <a:pPr lvl="1"/>
            <a:r>
              <a:rPr lang="en-US"/>
              <a:t>Continuous Opacity Monitoring System (COMS)</a:t>
            </a:r>
          </a:p>
          <a:p>
            <a:r>
              <a:rPr lang="en-US"/>
              <a:t>Electrical Data</a:t>
            </a:r>
          </a:p>
          <a:p>
            <a:pPr lvl="1"/>
            <a:r>
              <a:rPr lang="en-US"/>
              <a:t>Primary / Secondary Voltage</a:t>
            </a:r>
          </a:p>
          <a:p>
            <a:pPr lvl="1"/>
            <a:r>
              <a:rPr lang="en-US"/>
              <a:t>Primary / Secondary Current</a:t>
            </a:r>
          </a:p>
          <a:p>
            <a:pPr lvl="1"/>
            <a:r>
              <a:rPr lang="en-US"/>
              <a:t>Spark Rate</a:t>
            </a:r>
          </a:p>
          <a:p>
            <a:r>
              <a:rPr lang="en-US"/>
              <a:t>Cleaning Cycle Timing</a:t>
            </a:r>
          </a:p>
          <a:p>
            <a:r>
              <a:rPr lang="en-US"/>
              <a:t>Liquid Flowrate (Wet Only)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0425E-C32D-CAE8-AAA3-E626FC5E7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D1DFDC-182F-5ABE-3850-D76583F2A3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BC5421-72AE-FEF9-CBA9-A3EFAF4E1F5D}"/>
              </a:ext>
            </a:extLst>
          </p:cNvPr>
          <p:cNvSpPr txBox="1"/>
          <p:nvPr/>
        </p:nvSpPr>
        <p:spPr>
          <a:xfrm>
            <a:off x="7914132" y="2121408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Electrical Data</a:t>
            </a:r>
          </a:p>
          <a:p>
            <a:pPr>
              <a:spcAft>
                <a:spcPts val="1200"/>
              </a:spcAft>
            </a:pPr>
            <a:r>
              <a:rPr lang="en-US" sz="2400"/>
              <a:t>□ Cleaning Cycle</a:t>
            </a:r>
          </a:p>
          <a:p>
            <a:pPr>
              <a:spcAft>
                <a:spcPts val="1200"/>
              </a:spcAft>
            </a:pPr>
            <a:r>
              <a:rPr lang="en-US" sz="2400"/>
              <a:t>□ Liquid Flowrate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81C3A8-4E01-D445-CB90-47325D42E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72A2-53D4-431D-8764-916FCA7AA51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001891"/>
      </p:ext>
    </p:extLst>
  </p:cSld>
  <p:clrMapOvr>
    <a:masterClrMapping/>
  </p:clrMapOvr>
  <p:transition spd="slow">
    <p:wipe/>
  </p:transition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Chapter 2: Control of Particulate Emissions</a:t>
            </a:r>
            <a:br>
              <a:rPr lang="en-US" sz="2800" dirty="0"/>
            </a:br>
            <a:r>
              <a:rPr lang="en-US" sz="2800" dirty="0"/>
              <a:t>Electrostatic Precipitators – </a:t>
            </a:r>
            <a:r>
              <a:rPr lang="en-US" dirty="0"/>
              <a:t>Visible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376672" cy="5125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Visible Emissions (VE)</a:t>
            </a:r>
          </a:p>
          <a:p>
            <a:r>
              <a:rPr lang="en-US" dirty="0"/>
              <a:t>Short bursts of smoke (puffs) can be normal operation</a:t>
            </a:r>
          </a:p>
          <a:p>
            <a:pPr lvl="1"/>
            <a:r>
              <a:rPr lang="en-US" dirty="0"/>
              <a:t>Particulate not captured as well during rapping</a:t>
            </a:r>
          </a:p>
          <a:p>
            <a:pPr lvl="1"/>
            <a:r>
              <a:rPr lang="en-US" dirty="0"/>
              <a:t>Could be due to low resistivity or re-entrainment during rapping</a:t>
            </a:r>
          </a:p>
          <a:p>
            <a:r>
              <a:rPr lang="en-US" dirty="0"/>
              <a:t>Review opacity monitor data</a:t>
            </a:r>
          </a:p>
          <a:p>
            <a:pPr lvl="1"/>
            <a:r>
              <a:rPr lang="en-US" dirty="0"/>
              <a:t>Duration and timing of puffs</a:t>
            </a:r>
          </a:p>
          <a:p>
            <a:pPr lvl="1"/>
            <a:r>
              <a:rPr lang="en-US" dirty="0"/>
              <a:t>Long-term opacity changes</a:t>
            </a:r>
          </a:p>
          <a:p>
            <a:pPr lvl="1"/>
            <a:r>
              <a:rPr lang="en-US" dirty="0"/>
              <a:t>Step changes in average opacity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204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86A341-5EFC-670B-9BB9-671A40DF49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152" y="1527810"/>
            <a:ext cx="5105400" cy="380238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3F67E2-CE96-7C53-D4B2-F3353E4E3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B3D3E-DB43-4D46-A891-FF248F41088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444090"/>
      </p:ext>
    </p:extLst>
  </p:cSld>
  <p:clrMapOvr>
    <a:masterClrMapping/>
  </p:clrMapOvr>
  <p:transition spd="slow">
    <p:wipe/>
  </p:transition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B05D70-3FBE-49BF-CD66-7C6F4E91B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26572-F8C7-78BA-01E5-2D1D78750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Combined Controls –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41DC49-64CF-9B79-FF90-34AC5F886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Combined PM Controls</a:t>
            </a:r>
          </a:p>
          <a:p>
            <a:r>
              <a:rPr lang="en-US" dirty="0"/>
              <a:t>PM Controls can be combined</a:t>
            </a:r>
          </a:p>
          <a:p>
            <a:pPr lvl="1"/>
            <a:r>
              <a:rPr lang="en-US" dirty="0"/>
              <a:t>Cyclone + Baghouse</a:t>
            </a:r>
          </a:p>
          <a:p>
            <a:pPr lvl="1"/>
            <a:r>
              <a:rPr lang="en-US" dirty="0"/>
              <a:t>Baghouse + HEPA filter</a:t>
            </a:r>
          </a:p>
          <a:p>
            <a:pPr lvl="1"/>
            <a:r>
              <a:rPr lang="en-US" dirty="0"/>
              <a:t>ESP + HEPA filter</a:t>
            </a:r>
          </a:p>
          <a:p>
            <a:pPr lvl="1"/>
            <a:r>
              <a:rPr lang="en-US" dirty="0"/>
              <a:t>Wet Scrubber + Wet ESP</a:t>
            </a:r>
          </a:p>
          <a:p>
            <a:r>
              <a:rPr lang="en-US" dirty="0"/>
              <a:t>Best of both types of controls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064A0F-F853-6FD5-6FEF-82C8A889D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205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534998-AAD5-2B2C-7C35-FC6A0D939C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8296" y="1005840"/>
            <a:ext cx="518922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4D6776-EBBC-1163-FF6A-6707B7B42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822B5-8645-423D-AA19-78F5F9447E8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901644"/>
      </p:ext>
    </p:extLst>
  </p:cSld>
  <p:clrMapOvr>
    <a:masterClrMapping/>
  </p:clrMapOvr>
  <p:transition spd="slow">
    <p:wipe/>
  </p:transition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1114E-1039-93AB-BE68-D847AFE49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E8B4-1952-50F6-7A2C-A2621857E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0EB725-F489-121E-2DA4-700217B74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6.3 – Combined Control Devices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B7304F-8D2F-2675-3B47-2EAA130A6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737967-5768-8EF1-C40B-1FB2B2ACA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2783E-423C-4D61-B336-54AE8409175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559756"/>
      </p:ext>
    </p:extLst>
  </p:cSld>
  <p:clrMapOvr>
    <a:masterClrMapping/>
  </p:clrMapOvr>
  <p:transition spd="slow">
    <p:wipe/>
  </p:transition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This course answered the following questions: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PM?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the four types of PM controls?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do PM controls operate?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PM controls designed?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is the expected control efficiency for a PM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What are common problems with a PM control?</a:t>
            </a:r>
          </a:p>
          <a:p>
            <a:pPr lvl="1"/>
            <a:r>
              <a:rPr lang="en-US" sz="2800" dirty="0">
                <a:latin typeface="Arial"/>
                <a:cs typeface="Arial"/>
              </a:rPr>
              <a:t>How are PM controls monitored?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207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05A89-67CA-5B0F-69A7-F73E117CC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B6435-B3F9-45E0-8B13-8C79A072F0E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11378"/>
      </p:ext>
    </p:extLst>
  </p:cSld>
  <p:clrMapOvr>
    <a:masterClrMapping/>
  </p:clrMapOvr>
  <p:transition spd="slow">
    <p:wipe/>
  </p:transition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U.S. EPA Clean Air Technology Center (CATC)</a:t>
            </a:r>
          </a:p>
          <a:p>
            <a:r>
              <a:rPr lang="en-US" u="sng" dirty="0">
                <a:latin typeface="Arial"/>
                <a:cs typeface="Arial"/>
              </a:rPr>
              <a:t>Fact Sheets and Technical Bulletins</a:t>
            </a:r>
            <a:r>
              <a:rPr lang="en-US" dirty="0">
                <a:latin typeface="Arial"/>
                <a:cs typeface="Arial"/>
              </a:rPr>
              <a:t>: Summaries of air pollution control equipment</a:t>
            </a:r>
          </a:p>
          <a:p>
            <a:r>
              <a:rPr lang="en-US" u="sng" dirty="0">
                <a:latin typeface="Arial"/>
                <a:cs typeface="Arial"/>
              </a:rPr>
              <a:t>Air Pollution Control Cost Manual</a:t>
            </a:r>
            <a:r>
              <a:rPr lang="en-US" dirty="0">
                <a:latin typeface="Arial"/>
                <a:cs typeface="Arial"/>
              </a:rPr>
              <a:t>: Detailed information on air pollution control equipment and installation / operating costs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  </a:t>
            </a:r>
            <a:r>
              <a:rPr lang="en-US" dirty="0">
                <a:latin typeface="Arial"/>
                <a:cs typeface="Arial"/>
                <a:hlinkClick r:id="rId2"/>
              </a:rPr>
              <a:t>https://www.epa.gov/catc/clean-air-technology-center-products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208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290D-67AE-4ED2-B92B-0960A2A0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CB9BA-B7A1-4899-854C-3D872985B05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500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Settling Chamber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Particle size and mass</a:t>
            </a:r>
          </a:p>
          <a:p>
            <a:pPr lvl="1"/>
            <a:r>
              <a:rPr lang="en-US" dirty="0"/>
              <a:t>Effective only for heavier / larger particles (≥50µm)</a:t>
            </a:r>
          </a:p>
          <a:p>
            <a:pPr lvl="1"/>
            <a:r>
              <a:rPr lang="en-US" dirty="0"/>
              <a:t>Unsuitable for sticky particulate</a:t>
            </a:r>
          </a:p>
          <a:p>
            <a:r>
              <a:rPr lang="en-US" dirty="0"/>
              <a:t>Decrease gas stream velocity</a:t>
            </a:r>
          </a:p>
          <a:p>
            <a:pPr lvl="1"/>
            <a:r>
              <a:rPr lang="en-US" dirty="0"/>
              <a:t>Gas residence time ≥ particle settling time</a:t>
            </a:r>
          </a:p>
          <a:p>
            <a:pPr lvl="1"/>
            <a:r>
              <a:rPr lang="en-US" dirty="0"/>
              <a:t>Increased chamber width slows airflow, allowing PM to settle</a:t>
            </a:r>
          </a:p>
          <a:p>
            <a:r>
              <a:rPr lang="en-US" dirty="0"/>
              <a:t>Increasing control efficiency</a:t>
            </a:r>
          </a:p>
          <a:p>
            <a:pPr lvl="1"/>
            <a:r>
              <a:rPr lang="en-US" dirty="0"/>
              <a:t>Increasing chamber length increases residence time</a:t>
            </a:r>
          </a:p>
          <a:p>
            <a:pPr lvl="1"/>
            <a:r>
              <a:rPr lang="en-US" dirty="0"/>
              <a:t>Multiple trays shorten settling distance for particles (usually vertical trays are used so that gravity attracts PM and cleans the trays)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124A3-44D8-EA25-D650-CCB1EED9F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9D06D-92D0-42C5-85B0-FC37ED9B242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35564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F86F-B909-2DBD-C9C2-D1D381C92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Settling Chamber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D5E561-8180-335F-194E-326EF96EC8C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Gravity does all the work</a:t>
            </a:r>
          </a:p>
          <a:p>
            <a:r>
              <a:rPr lang="en-US" dirty="0"/>
              <a:t>Only needs a fan for airflow</a:t>
            </a:r>
          </a:p>
          <a:p>
            <a:r>
              <a:rPr lang="en-US" dirty="0"/>
              <a:t>Control efficiency factors:</a:t>
            </a:r>
          </a:p>
          <a:p>
            <a:pPr lvl="1"/>
            <a:r>
              <a:rPr lang="en-US" dirty="0"/>
              <a:t>Chamber volume</a:t>
            </a:r>
          </a:p>
          <a:p>
            <a:pPr lvl="1"/>
            <a:r>
              <a:rPr lang="en-US" dirty="0"/>
              <a:t>Airflow (velocity): 15-30 scfm per cubic foot chamber volume</a:t>
            </a:r>
          </a:p>
          <a:p>
            <a:pPr lvl="1"/>
            <a:r>
              <a:rPr lang="en-US" dirty="0"/>
              <a:t>Particulate size: 15µm - 50µm</a:t>
            </a:r>
          </a:p>
          <a:p>
            <a:pPr lvl="1"/>
            <a:r>
              <a:rPr lang="en-US" dirty="0"/>
              <a:t>Particulate settling velocity: &gt;25 feet/minute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44A33-7C3B-A49B-F6A5-2F36F9654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66DE0C-BC9D-76AA-ACDC-A046D997DD2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996440"/>
            <a:ext cx="5105400" cy="31851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7497DC-EC49-C47C-6CF3-687BC37FC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39E95-754C-4C48-8D24-51C63079816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964914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310FB-FFDF-92BD-A592-BD3B79D17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ED405-29B4-7C56-8414-0D140961B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Settling Chamber – Design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AC1F06-2CC3-3DE5-BD84-39BC37B6C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6B8EFE-623B-FC1E-A213-A73CC6AA9C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Longer settling chambers, collect more and smaller PM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1.0</a:t>
            </a:r>
            <a:r>
              <a:rPr lang="en-US" dirty="0"/>
              <a:t>	3.44×10</a:t>
            </a:r>
            <a:r>
              <a:rPr lang="en-US" baseline="30000" dirty="0"/>
              <a:t>-5</a:t>
            </a:r>
            <a:r>
              <a:rPr lang="en-US" dirty="0"/>
              <a:t> m/s	8 hours to fall 1 meter @ 0 acfm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2.5</a:t>
            </a:r>
            <a:r>
              <a:rPr lang="en-US" dirty="0"/>
              <a:t>	1.96×10</a:t>
            </a:r>
            <a:r>
              <a:rPr lang="en-US" baseline="30000" dirty="0"/>
              <a:t>-4</a:t>
            </a:r>
            <a:r>
              <a:rPr lang="en-US" dirty="0"/>
              <a:t> m/s	85 minutes to fall 1 meter @ 0 acfm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10</a:t>
            </a:r>
            <a:r>
              <a:rPr lang="en-US" dirty="0"/>
              <a:t>	3.00×10</a:t>
            </a:r>
            <a:r>
              <a:rPr lang="en-US" baseline="30000" dirty="0"/>
              <a:t>-3</a:t>
            </a:r>
            <a:r>
              <a:rPr lang="en-US" dirty="0"/>
              <a:t> m/s	5½ minutes to fall 1 meter @ 0 acfm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20</a:t>
            </a:r>
            <a:r>
              <a:rPr lang="en-US" dirty="0"/>
              <a:t>	1.19×10</a:t>
            </a:r>
            <a:r>
              <a:rPr lang="en-US" baseline="30000" dirty="0"/>
              <a:t>-2</a:t>
            </a:r>
            <a:r>
              <a:rPr lang="en-US" dirty="0"/>
              <a:t> m/s	1½ minutes to fall 1 meter @ 0 acfm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50</a:t>
            </a:r>
            <a:r>
              <a:rPr lang="en-US" dirty="0"/>
              <a:t>	7.50×10</a:t>
            </a:r>
            <a:r>
              <a:rPr lang="en-US" baseline="30000" dirty="0"/>
              <a:t>-2</a:t>
            </a:r>
            <a:r>
              <a:rPr lang="en-US" dirty="0"/>
              <a:t> m/s	13 seconds to fall 1 meter @ 0 acfm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100</a:t>
            </a:r>
            <a:r>
              <a:rPr lang="en-US" dirty="0"/>
              <a:t>	3.12×10</a:t>
            </a:r>
            <a:r>
              <a:rPr lang="en-US" baseline="30000" dirty="0"/>
              <a:t>-1</a:t>
            </a:r>
            <a:r>
              <a:rPr lang="en-US" dirty="0"/>
              <a:t> m/s	3 seconds to fall 1 meter @ 0 acfm</a:t>
            </a:r>
          </a:p>
          <a:p>
            <a:r>
              <a:rPr lang="en-US" dirty="0"/>
              <a:t>Settling Chambers are incorporated into other PM control technologies (e.g., filtration, aggregation)</a:t>
            </a:r>
          </a:p>
          <a:p>
            <a:pPr lvl="1"/>
            <a:r>
              <a:rPr lang="en-US" dirty="0"/>
              <a:t>Aggregating PM into larger particle sizes requires less time in settling chamber (collection hoppers in other PM control technologies)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65E433-FC19-A8C0-37E7-8495D70B8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E211-A828-4362-B65D-066C3138220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22001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AE178-4DE4-8AFD-D26B-C1378BC5B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AAB6A-2A28-E79F-BBD5-7E2FAE9B1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Settling Chamber – Design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A9CBC1-1FFC-541F-6B52-F733E7322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22D6A3B6-843C-4E9F-A696-31C9D0BF768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5" cy="5165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C85C3E-BE94-E431-6BB0-A4AE84646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5743D-2DE2-41EF-A9FB-064C7433543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00908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Settling Chamber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Settling Chamber</a:t>
            </a:r>
          </a:p>
          <a:p>
            <a:r>
              <a:rPr lang="en-US" dirty="0"/>
              <a:t>High particulate concentration can plug collection hoppers</a:t>
            </a:r>
          </a:p>
          <a:p>
            <a:r>
              <a:rPr lang="en-US" dirty="0"/>
              <a:t>Not effective for particulate collection &lt;70µm</a:t>
            </a:r>
          </a:p>
          <a:p>
            <a:r>
              <a:rPr lang="en-US" dirty="0"/>
              <a:t>Re-entrainment (pickup) of collected PM due to airflow across settling chamber</a:t>
            </a:r>
          </a:p>
          <a:p>
            <a:r>
              <a:rPr lang="en-US" dirty="0"/>
              <a:t>Not suitable for sticky PM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ABF428-C35B-0D52-1F14-0686BDFCB6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58665A-71AB-6A76-18C7-1053BE124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E70F8-6D01-4131-AAE3-C64190CD956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999555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Pickup (Re-entrainment) Velocities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7BE6B342-5B91-D10B-EA60-E55264CC53C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4"/>
          <a:ext cx="10360024" cy="51316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006">
                  <a:extLst>
                    <a:ext uri="{9D8B030D-6E8A-4147-A177-3AD203B41FA5}">
                      <a16:colId xmlns:a16="http://schemas.microsoft.com/office/drawing/2014/main" val="965126909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989248577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2940593942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1485727114"/>
                    </a:ext>
                  </a:extLst>
                </a:gridCol>
              </a:tblGrid>
              <a:tr h="785750">
                <a:tc>
                  <a:txBody>
                    <a:bodyPr/>
                    <a:lstStyle/>
                    <a:p>
                      <a:r>
                        <a:rPr lang="en-US" sz="2400" dirty="0"/>
                        <a:t>Material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Density (gram/cm</a:t>
                      </a:r>
                      <a:r>
                        <a:rPr lang="en-US" sz="2400" baseline="30000" dirty="0"/>
                        <a:t>3</a:t>
                      </a:r>
                      <a:r>
                        <a:rPr lang="en-US" sz="2400" dirty="0"/>
                        <a:t>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Median Size (cm)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Pickup Velocity (feet/second)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139415369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Aluminum chips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83695377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Asbestos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44250281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Nonferrous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18.8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01650528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Lead oxide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8.26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14111967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Limestone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88256852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Starch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64012090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Steel shot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9.6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08314559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Wood chips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29588594"/>
                  </a:ext>
                </a:extLst>
              </a:tr>
              <a:tr h="478747">
                <a:tc>
                  <a:txBody>
                    <a:bodyPr/>
                    <a:lstStyle/>
                    <a:p>
                      <a:pPr algn="l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Sawdust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&lt;0.9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22.3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92247028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A2EF9-03BE-C1D2-CBBA-746BC2855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B9ED9-A47E-44DC-A9A6-5A26112F0CC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57568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77E76-C5B2-F2C0-2C8A-DD9C36246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B2947-4454-0DAE-3E82-2EDEF0059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09667-F333-456D-A87A-7AA27BB81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2.1 - Settling Chamber &amp; Cyclone.mp4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5900F-63F1-9A50-A929-70B60B385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2E4D41-76A7-F6D7-5382-0C742630B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D5F94-228C-4FF4-8A20-97B9E99B8D3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857035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E1C44-1235-6BFA-0BEF-11E33AA87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88983C-837E-E56F-1475-FD2B37E8E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Settling Chamber – Control Efficiencies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5EBD9F-F23E-7BBB-A919-B3CED4EB6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Settling Chamber</a:t>
            </a:r>
          </a:p>
          <a:p>
            <a:r>
              <a:rPr lang="en-US" sz="2800" dirty="0"/>
              <a:t>&lt;1% PM</a:t>
            </a:r>
            <a:r>
              <a:rPr lang="en-US" sz="2800" baseline="-25000" dirty="0"/>
              <a:t>2.5</a:t>
            </a:r>
            <a:endParaRPr lang="en-US" sz="2800" dirty="0"/>
          </a:p>
          <a:p>
            <a:r>
              <a:rPr lang="en-US" sz="2800" dirty="0"/>
              <a:t>1% PM</a:t>
            </a:r>
            <a:r>
              <a:rPr lang="en-US" sz="2800" baseline="-25000" dirty="0"/>
              <a:t>10</a:t>
            </a:r>
          </a:p>
          <a:p>
            <a:r>
              <a:rPr lang="en-US" dirty="0"/>
              <a:t>10% PM</a:t>
            </a:r>
            <a:r>
              <a:rPr lang="en-US" baseline="-25000" dirty="0"/>
              <a:t>30</a:t>
            </a:r>
          </a:p>
          <a:p>
            <a:r>
              <a:rPr lang="en-US" sz="2800" dirty="0"/>
              <a:t>30% PM</a:t>
            </a:r>
          </a:p>
          <a:p>
            <a:pPr marL="0" indent="0">
              <a:spcBef>
                <a:spcPts val="9000"/>
              </a:spcBef>
              <a:buNone/>
            </a:pPr>
            <a:r>
              <a:rPr lang="en-US" sz="1800" dirty="0"/>
              <a:t>Source: Control Techniques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for Particulate Emissions from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Stationary Sources – Vol.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hlinkClick r:id="rId2"/>
              </a:rPr>
              <a:t>EPA-450/3-81-005a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996252-D675-1EAB-0DAF-ABA938FD2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/>
          </a:p>
        </p:txBody>
      </p:sp>
      <p:grpSp>
        <p:nvGrpSpPr>
          <p:cNvPr id="29" name="Picture 1">
            <a:extLst>
              <a:ext uri="{FF2B5EF4-FFF2-40B4-BE49-F238E27FC236}">
                <a16:creationId xmlns:a16="http://schemas.microsoft.com/office/drawing/2014/main" id="{2EDC8295-E283-777E-6CB9-BA5783C93095}"/>
              </a:ext>
            </a:extLst>
          </p:cNvPr>
          <p:cNvGrpSpPr/>
          <p:nvPr/>
        </p:nvGrpSpPr>
        <p:grpSpPr>
          <a:xfrm>
            <a:off x="3949188" y="1004606"/>
            <a:ext cx="7327269" cy="5162550"/>
            <a:chOff x="3949188" y="1004606"/>
            <a:chExt cx="7327269" cy="5162550"/>
          </a:xfrm>
          <a:noFill/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BD526F-D1D0-639C-D45C-E008BC4287C6}"/>
                </a:ext>
              </a:extLst>
            </p:cNvPr>
            <p:cNvSpPr/>
            <p:nvPr/>
          </p:nvSpPr>
          <p:spPr>
            <a:xfrm>
              <a:off x="3961257" y="1004606"/>
              <a:ext cx="7315200" cy="5162550"/>
            </a:xfrm>
            <a:prstGeom prst="rect">
              <a:avLst/>
            </a:prstGeom>
            <a:noFill/>
            <a:ln w="254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B47BB4C-3CF3-06DC-1BF2-75E96DFE747D}"/>
                </a:ext>
              </a:extLst>
            </p:cNvPr>
            <p:cNvSpPr/>
            <p:nvPr/>
          </p:nvSpPr>
          <p:spPr>
            <a:xfrm>
              <a:off x="4761357" y="1604681"/>
              <a:ext cx="6257925" cy="3248025"/>
            </a:xfrm>
            <a:custGeom>
              <a:avLst/>
              <a:gdLst>
                <a:gd name="csX0" fmla="*/ -212 w 6257925"/>
                <a:gd name="csY0" fmla="*/ 3248008 h 3248025"/>
                <a:gd name="csX1" fmla="*/ 6257713 w 6257925"/>
                <a:gd name="csY1" fmla="*/ 3248008 h 3248025"/>
                <a:gd name="csX2" fmla="*/ -212 w 6257925"/>
                <a:gd name="csY2" fmla="*/ 2428858 h 3248025"/>
                <a:gd name="csX3" fmla="*/ 6257713 w 6257925"/>
                <a:gd name="csY3" fmla="*/ 2428858 h 3248025"/>
                <a:gd name="csX4" fmla="*/ -212 w 6257925"/>
                <a:gd name="csY4" fmla="*/ 1619233 h 3248025"/>
                <a:gd name="csX5" fmla="*/ 6257713 w 6257925"/>
                <a:gd name="csY5" fmla="*/ 1619233 h 3248025"/>
                <a:gd name="csX6" fmla="*/ -212 w 6257925"/>
                <a:gd name="csY6" fmla="*/ 809608 h 3248025"/>
                <a:gd name="csX7" fmla="*/ 6257713 w 6257925"/>
                <a:gd name="csY7" fmla="*/ 809608 h 3248025"/>
                <a:gd name="csX8" fmla="*/ -212 w 6257925"/>
                <a:gd name="csY8" fmla="*/ -17 h 3248025"/>
                <a:gd name="csX9" fmla="*/ 6257713 w 6257925"/>
                <a:gd name="csY9" fmla="*/ -17 h 32480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6257925" h="3248025">
                  <a:moveTo>
                    <a:pt x="-212" y="3248008"/>
                  </a:moveTo>
                  <a:lnTo>
                    <a:pt x="6257713" y="3248008"/>
                  </a:lnTo>
                  <a:moveTo>
                    <a:pt x="-212" y="2428858"/>
                  </a:moveTo>
                  <a:lnTo>
                    <a:pt x="6257713" y="2428858"/>
                  </a:lnTo>
                  <a:moveTo>
                    <a:pt x="-212" y="1619233"/>
                  </a:moveTo>
                  <a:lnTo>
                    <a:pt x="6257713" y="1619233"/>
                  </a:lnTo>
                  <a:moveTo>
                    <a:pt x="-212" y="809608"/>
                  </a:moveTo>
                  <a:lnTo>
                    <a:pt x="6257713" y="809608"/>
                  </a:lnTo>
                  <a:moveTo>
                    <a:pt x="-212" y="-17"/>
                  </a:moveTo>
                  <a:lnTo>
                    <a:pt x="6257713" y="-17"/>
                  </a:lnTo>
                </a:path>
              </a:pathLst>
            </a:custGeom>
            <a:noFill/>
            <a:ln w="254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1297F3F-12AF-DCCE-2DE7-80EDAC4B33A6}"/>
                </a:ext>
              </a:extLst>
            </p:cNvPr>
            <p:cNvSpPr/>
            <p:nvPr/>
          </p:nvSpPr>
          <p:spPr>
            <a:xfrm>
              <a:off x="4761357" y="1604681"/>
              <a:ext cx="6257925" cy="4057650"/>
            </a:xfrm>
            <a:custGeom>
              <a:avLst/>
              <a:gdLst>
                <a:gd name="csX0" fmla="*/ -212 w 6257925"/>
                <a:gd name="csY0" fmla="*/ -17 h 4057650"/>
                <a:gd name="csX1" fmla="*/ -212 w 6257925"/>
                <a:gd name="csY1" fmla="*/ 4057633 h 4057650"/>
                <a:gd name="csX2" fmla="*/ 695113 w 6257925"/>
                <a:gd name="csY2" fmla="*/ -17 h 4057650"/>
                <a:gd name="csX3" fmla="*/ 695113 w 6257925"/>
                <a:gd name="csY3" fmla="*/ 4057633 h 4057650"/>
                <a:gd name="csX4" fmla="*/ 1390438 w 6257925"/>
                <a:gd name="csY4" fmla="*/ -17 h 4057650"/>
                <a:gd name="csX5" fmla="*/ 1390438 w 6257925"/>
                <a:gd name="csY5" fmla="*/ 4057633 h 4057650"/>
                <a:gd name="csX6" fmla="*/ 2085763 w 6257925"/>
                <a:gd name="csY6" fmla="*/ -17 h 4057650"/>
                <a:gd name="csX7" fmla="*/ 2085763 w 6257925"/>
                <a:gd name="csY7" fmla="*/ 4057633 h 4057650"/>
                <a:gd name="csX8" fmla="*/ 2781088 w 6257925"/>
                <a:gd name="csY8" fmla="*/ -17 h 4057650"/>
                <a:gd name="csX9" fmla="*/ 2781088 w 6257925"/>
                <a:gd name="csY9" fmla="*/ 4057633 h 4057650"/>
                <a:gd name="csX10" fmla="*/ 3476413 w 6257925"/>
                <a:gd name="csY10" fmla="*/ -17 h 4057650"/>
                <a:gd name="csX11" fmla="*/ 3476413 w 6257925"/>
                <a:gd name="csY11" fmla="*/ 4057633 h 4057650"/>
                <a:gd name="csX12" fmla="*/ 4171738 w 6257925"/>
                <a:gd name="csY12" fmla="*/ -17 h 4057650"/>
                <a:gd name="csX13" fmla="*/ 4171738 w 6257925"/>
                <a:gd name="csY13" fmla="*/ 4057633 h 4057650"/>
                <a:gd name="csX14" fmla="*/ 4867063 w 6257925"/>
                <a:gd name="csY14" fmla="*/ -17 h 4057650"/>
                <a:gd name="csX15" fmla="*/ 4867063 w 6257925"/>
                <a:gd name="csY15" fmla="*/ 4057633 h 4057650"/>
                <a:gd name="csX16" fmla="*/ 5562388 w 6257925"/>
                <a:gd name="csY16" fmla="*/ -17 h 4057650"/>
                <a:gd name="csX17" fmla="*/ 5562388 w 6257925"/>
                <a:gd name="csY17" fmla="*/ 4057633 h 4057650"/>
                <a:gd name="csX18" fmla="*/ 6257713 w 6257925"/>
                <a:gd name="csY18" fmla="*/ -17 h 4057650"/>
                <a:gd name="csX19" fmla="*/ 6257713 w 6257925"/>
                <a:gd name="csY19" fmla="*/ 4057633 h 405765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6257925" h="4057650">
                  <a:moveTo>
                    <a:pt x="-212" y="-17"/>
                  </a:moveTo>
                  <a:lnTo>
                    <a:pt x="-212" y="4057633"/>
                  </a:lnTo>
                  <a:moveTo>
                    <a:pt x="695113" y="-17"/>
                  </a:moveTo>
                  <a:lnTo>
                    <a:pt x="695113" y="4057633"/>
                  </a:lnTo>
                  <a:moveTo>
                    <a:pt x="1390438" y="-17"/>
                  </a:moveTo>
                  <a:lnTo>
                    <a:pt x="1390438" y="4057633"/>
                  </a:lnTo>
                  <a:moveTo>
                    <a:pt x="2085763" y="-17"/>
                  </a:moveTo>
                  <a:lnTo>
                    <a:pt x="2085763" y="4057633"/>
                  </a:lnTo>
                  <a:moveTo>
                    <a:pt x="2781088" y="-17"/>
                  </a:moveTo>
                  <a:lnTo>
                    <a:pt x="2781088" y="4057633"/>
                  </a:lnTo>
                  <a:moveTo>
                    <a:pt x="3476413" y="-17"/>
                  </a:moveTo>
                  <a:lnTo>
                    <a:pt x="3476413" y="4057633"/>
                  </a:lnTo>
                  <a:moveTo>
                    <a:pt x="4171738" y="-17"/>
                  </a:moveTo>
                  <a:lnTo>
                    <a:pt x="4171738" y="4057633"/>
                  </a:lnTo>
                  <a:moveTo>
                    <a:pt x="4867063" y="-17"/>
                  </a:moveTo>
                  <a:lnTo>
                    <a:pt x="4867063" y="4057633"/>
                  </a:lnTo>
                  <a:moveTo>
                    <a:pt x="5562388" y="-17"/>
                  </a:moveTo>
                  <a:lnTo>
                    <a:pt x="5562388" y="4057633"/>
                  </a:lnTo>
                  <a:moveTo>
                    <a:pt x="6257713" y="-17"/>
                  </a:moveTo>
                  <a:lnTo>
                    <a:pt x="6257713" y="4057633"/>
                  </a:lnTo>
                </a:path>
              </a:pathLst>
            </a:custGeom>
            <a:noFill/>
            <a:ln w="254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553525F-7461-4567-8134-2456A316528B}"/>
                </a:ext>
              </a:extLst>
            </p:cNvPr>
            <p:cNvSpPr/>
            <p:nvPr/>
          </p:nvSpPr>
          <p:spPr>
            <a:xfrm>
              <a:off x="4766119" y="5657568"/>
              <a:ext cx="6248400" cy="9525"/>
            </a:xfrm>
            <a:custGeom>
              <a:avLst/>
              <a:gdLst>
                <a:gd name="csX0" fmla="*/ -212 w 6248400"/>
                <a:gd name="csY0" fmla="*/ -17 h 9525"/>
                <a:gd name="csX1" fmla="*/ 6248188 w 6248400"/>
                <a:gd name="csY1" fmla="*/ -17 h 95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6248400" h="9525">
                  <a:moveTo>
                    <a:pt x="-212" y="-17"/>
                  </a:moveTo>
                  <a:lnTo>
                    <a:pt x="6248188" y="-17"/>
                  </a:lnTo>
                </a:path>
              </a:pathLst>
            </a:custGeom>
            <a:noFill/>
            <a:ln w="254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2F1128C-59B2-2951-972F-FD78CA32D216}"/>
                </a:ext>
              </a:extLst>
            </p:cNvPr>
            <p:cNvSpPr/>
            <p:nvPr/>
          </p:nvSpPr>
          <p:spPr>
            <a:xfrm>
              <a:off x="4766119" y="1857093"/>
              <a:ext cx="6248400" cy="3800475"/>
            </a:xfrm>
            <a:custGeom>
              <a:avLst/>
              <a:gdLst>
                <a:gd name="csX0" fmla="*/ -212 w 6248400"/>
                <a:gd name="csY0" fmla="*/ 3800458 h 3800475"/>
                <a:gd name="csX1" fmla="*/ 695113 w 6248400"/>
                <a:gd name="csY1" fmla="*/ 3752833 h 3800475"/>
                <a:gd name="csX2" fmla="*/ 1390438 w 6248400"/>
                <a:gd name="csY2" fmla="*/ 3581383 h 3800475"/>
                <a:gd name="csX3" fmla="*/ 2085763 w 6248400"/>
                <a:gd name="csY3" fmla="*/ 3343258 h 3800475"/>
                <a:gd name="csX4" fmla="*/ 2781088 w 6248400"/>
                <a:gd name="csY4" fmla="*/ 3028933 h 3800475"/>
                <a:gd name="csX5" fmla="*/ 3476413 w 6248400"/>
                <a:gd name="csY5" fmla="*/ 2628883 h 3800475"/>
                <a:gd name="csX6" fmla="*/ 4162213 w 6248400"/>
                <a:gd name="csY6" fmla="*/ 2105008 h 3800475"/>
                <a:gd name="csX7" fmla="*/ 4857538 w 6248400"/>
                <a:gd name="csY7" fmla="*/ 1552558 h 3800475"/>
                <a:gd name="csX8" fmla="*/ 5552863 w 6248400"/>
                <a:gd name="csY8" fmla="*/ 828658 h 3800475"/>
                <a:gd name="csX9" fmla="*/ 6248188 w 6248400"/>
                <a:gd name="csY9" fmla="*/ -17 h 380047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6248400" h="3800475">
                  <a:moveTo>
                    <a:pt x="-212" y="3800458"/>
                  </a:moveTo>
                  <a:lnTo>
                    <a:pt x="695113" y="3752833"/>
                  </a:lnTo>
                  <a:lnTo>
                    <a:pt x="1390438" y="3581383"/>
                  </a:lnTo>
                  <a:lnTo>
                    <a:pt x="2085763" y="3343258"/>
                  </a:lnTo>
                  <a:lnTo>
                    <a:pt x="2781088" y="3028933"/>
                  </a:lnTo>
                  <a:lnTo>
                    <a:pt x="3476413" y="2628883"/>
                  </a:lnTo>
                  <a:lnTo>
                    <a:pt x="4162213" y="2105008"/>
                  </a:lnTo>
                  <a:lnTo>
                    <a:pt x="4857538" y="1552558"/>
                  </a:lnTo>
                  <a:lnTo>
                    <a:pt x="5552863" y="828658"/>
                  </a:lnTo>
                  <a:lnTo>
                    <a:pt x="6248188" y="-17"/>
                  </a:lnTo>
                </a:path>
              </a:pathLst>
            </a:custGeom>
            <a:noFill/>
            <a:ln w="25400" cap="flat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9C71F87-E2D6-2BB0-8012-0244516C0707}"/>
                </a:ext>
              </a:extLst>
            </p:cNvPr>
            <p:cNvSpPr txBox="1"/>
            <p:nvPr/>
          </p:nvSpPr>
          <p:spPr>
            <a:xfrm>
              <a:off x="4180970" y="546562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0%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73F435-3EBC-01E9-BF5C-9CF0B7B77F0A}"/>
                </a:ext>
              </a:extLst>
            </p:cNvPr>
            <p:cNvSpPr txBox="1"/>
            <p:nvPr/>
          </p:nvSpPr>
          <p:spPr>
            <a:xfrm>
              <a:off x="4065079" y="4655999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20%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195A048-C9AF-622F-4007-E6040991B3A1}"/>
                </a:ext>
              </a:extLst>
            </p:cNvPr>
            <p:cNvSpPr txBox="1"/>
            <p:nvPr/>
          </p:nvSpPr>
          <p:spPr>
            <a:xfrm>
              <a:off x="4065079" y="3836849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40%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3ACC75-282E-59C7-835C-8C6C4AB840D1}"/>
                </a:ext>
              </a:extLst>
            </p:cNvPr>
            <p:cNvSpPr txBox="1"/>
            <p:nvPr/>
          </p:nvSpPr>
          <p:spPr>
            <a:xfrm>
              <a:off x="4065079" y="3027224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60%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3260AA-3C64-77A1-D797-181154AF6751}"/>
                </a:ext>
              </a:extLst>
            </p:cNvPr>
            <p:cNvSpPr txBox="1"/>
            <p:nvPr/>
          </p:nvSpPr>
          <p:spPr>
            <a:xfrm>
              <a:off x="4065079" y="2217599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80%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F9BD3E7-A1F9-B57D-C8F3-8204FD3F97B3}"/>
                </a:ext>
              </a:extLst>
            </p:cNvPr>
            <p:cNvSpPr txBox="1"/>
            <p:nvPr/>
          </p:nvSpPr>
          <p:spPr>
            <a:xfrm>
              <a:off x="3949188" y="1407974"/>
              <a:ext cx="700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100%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18E2A16-9671-6043-B32F-14B45EA63224}"/>
                </a:ext>
              </a:extLst>
            </p:cNvPr>
            <p:cNvSpPr txBox="1"/>
            <p:nvPr/>
          </p:nvSpPr>
          <p:spPr>
            <a:xfrm>
              <a:off x="4614395" y="576089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0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461B20D-CEC8-7F6E-4DB7-E0A27E26B1EC}"/>
                </a:ext>
              </a:extLst>
            </p:cNvPr>
            <p:cNvSpPr txBox="1"/>
            <p:nvPr/>
          </p:nvSpPr>
          <p:spPr>
            <a:xfrm>
              <a:off x="5251332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10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B60A2C3-EC78-6348-9DC1-021848A1605B}"/>
                </a:ext>
              </a:extLst>
            </p:cNvPr>
            <p:cNvSpPr txBox="1"/>
            <p:nvPr/>
          </p:nvSpPr>
          <p:spPr>
            <a:xfrm>
              <a:off x="5946209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20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26362A3-7894-C1E1-EE9D-6C5FB6D0CFDE}"/>
                </a:ext>
              </a:extLst>
            </p:cNvPr>
            <p:cNvSpPr txBox="1"/>
            <p:nvPr/>
          </p:nvSpPr>
          <p:spPr>
            <a:xfrm>
              <a:off x="6641087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30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F10262D-16C5-5154-5F83-7F791B7076A6}"/>
                </a:ext>
              </a:extLst>
            </p:cNvPr>
            <p:cNvSpPr txBox="1"/>
            <p:nvPr/>
          </p:nvSpPr>
          <p:spPr>
            <a:xfrm>
              <a:off x="7335974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40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6DBEB0A-2606-CCFD-02B7-80A5EE047E31}"/>
                </a:ext>
              </a:extLst>
            </p:cNvPr>
            <p:cNvSpPr txBox="1"/>
            <p:nvPr/>
          </p:nvSpPr>
          <p:spPr>
            <a:xfrm>
              <a:off x="8030851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50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F58CE6C-FD46-B420-C8B2-17D1883ADE53}"/>
                </a:ext>
              </a:extLst>
            </p:cNvPr>
            <p:cNvSpPr txBox="1"/>
            <p:nvPr/>
          </p:nvSpPr>
          <p:spPr>
            <a:xfrm>
              <a:off x="8725728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60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9D3A8B5-5E11-2FE6-6D65-59956AA911AB}"/>
                </a:ext>
              </a:extLst>
            </p:cNvPr>
            <p:cNvSpPr txBox="1"/>
            <p:nvPr/>
          </p:nvSpPr>
          <p:spPr>
            <a:xfrm>
              <a:off x="9420606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70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520C0B-A1E8-6CE4-D4E6-A3697672AD24}"/>
                </a:ext>
              </a:extLst>
            </p:cNvPr>
            <p:cNvSpPr txBox="1"/>
            <p:nvPr/>
          </p:nvSpPr>
          <p:spPr>
            <a:xfrm>
              <a:off x="10115483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80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8AA4088-0B6D-1C41-5CA7-5AE47AEBB96D}"/>
                </a:ext>
              </a:extLst>
            </p:cNvPr>
            <p:cNvSpPr txBox="1"/>
            <p:nvPr/>
          </p:nvSpPr>
          <p:spPr>
            <a:xfrm>
              <a:off x="10810370" y="5760899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90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B737E91-A8FF-97F7-17B7-E3371684AB68}"/>
                </a:ext>
              </a:extLst>
            </p:cNvPr>
            <p:cNvSpPr txBox="1"/>
            <p:nvPr/>
          </p:nvSpPr>
          <p:spPr>
            <a:xfrm>
              <a:off x="5633780" y="1055549"/>
              <a:ext cx="3920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 dirty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Control Efficiencies by Particle Size (µm)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FE520E-2CC1-5529-1C36-8A21BA8A8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54978-234A-4172-BF9A-D1C5A2A5C8F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7753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1E55-DB16-8795-DFC0-E7DD9C685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78322-0FD4-2DB5-C93B-258B4D98B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8A9CFD32-1343-7239-E11D-9F5D407BAB4F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3188" y="1265237"/>
            <a:ext cx="6172200" cy="462915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4268788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/>
              <a:t>Momentum / Inertia: </a:t>
            </a:r>
            <a:r>
              <a:rPr lang="en-US" sz="3200"/>
              <a:t>Changing gas stream direction separates particles from gas stream.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61AFC8-56B2-2280-9D1A-158090FEF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4D153-3907-481E-AE2E-1411AD18BEC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99690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07B42-3758-58E1-9735-BEB01CDF3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EA0F5-ABA3-EC63-3A51-E7AA8FF8D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Introduction to Particulate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6457D-FC6D-97F6-6CB1-15CCDEF28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Particulate Matter (PM)</a:t>
            </a:r>
          </a:p>
          <a:p>
            <a:r>
              <a:rPr lang="en-US" dirty="0"/>
              <a:t>Microscopic solid &amp; liquid droplets that can be inhaled</a:t>
            </a:r>
          </a:p>
          <a:p>
            <a:pPr lvl="1"/>
            <a:r>
              <a:rPr lang="en-US" dirty="0"/>
              <a:t>Filterable PM: collects on a Method 5 filter</a:t>
            </a:r>
          </a:p>
          <a:p>
            <a:pPr lvl="1"/>
            <a:r>
              <a:rPr lang="en-US" dirty="0"/>
              <a:t>Condensable PM: condenses in Method 202 dry impinger</a:t>
            </a:r>
          </a:p>
          <a:p>
            <a:r>
              <a:rPr lang="en-US" dirty="0"/>
              <a:t>Wide variety of many different materials</a:t>
            </a:r>
          </a:p>
          <a:p>
            <a:pPr lvl="1"/>
            <a:r>
              <a:rPr lang="en-US" dirty="0"/>
              <a:t>Airborne solids / liquids: aerosols, dust, dirt, pollen, smoke, and soot</a:t>
            </a:r>
          </a:p>
          <a:p>
            <a:pPr lvl="1"/>
            <a:r>
              <a:rPr lang="en-US" dirty="0"/>
              <a:t>Hazardous air pollutants (HAP): asbestos and metals</a:t>
            </a:r>
          </a:p>
          <a:p>
            <a:pPr lvl="1"/>
            <a:r>
              <a:rPr lang="en-US" dirty="0"/>
              <a:t>Sulfates / nitrates from sulfur dioxide (SO</a:t>
            </a:r>
            <a:r>
              <a:rPr lang="en-US" baseline="-25000" dirty="0"/>
              <a:t>2</a:t>
            </a:r>
            <a:r>
              <a:rPr lang="en-US" dirty="0"/>
              <a:t>) and nitrogen oxides (NO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Carbon compounds from combustion of organic materials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B6AE9-C021-EF7E-4381-068D6A79B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47526-F1B5-40BB-FD3E-5634B0D8D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AD88-F640-4A24-B849-8FB18C9C233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11578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BA5F3-FE06-C3E6-D92B-9379A425A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F5731-34B7-5485-00A9-2FFE32F2B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200" b="1"/>
              <a:t>Momentum: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/>
              <a:t>Particles keep going the same direction when the exhaust air changes direction.</a:t>
            </a:r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B0E56861-ED70-56B4-63A8-ABF254CE0E0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5937" y="987425"/>
            <a:ext cx="5184775" cy="51847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FF2B9C-D959-7890-901E-0304E4CF4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58F753-02BA-4DB0-BD23-BBF4ED8F2FB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336772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141B2F88-D812-B646-4DCD-B12C1742C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Momentum Separator – Operation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165091-778D-BD55-CAD7-78DDB25CE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Gas changes direction, particulate does not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Gravity settling chamber (dust hopper) used to collect particulate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710ED0-5C25-D450-2586-168382E518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6732" y="1005840"/>
            <a:ext cx="5417820" cy="51816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32CFC-5247-BEE8-4008-F7BD6BE5A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D3E5E-8DCE-49C4-B0B2-C64BF3CFC65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841715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CBF1E-8D9A-2E50-DE83-267628A48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10AFC70-002F-47A3-DD15-BB0E64115C6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971" y="1006475"/>
            <a:ext cx="4868581" cy="51657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96C45B-E5E1-74B1-6703-BED537332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Baffled Settling Chamber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9511833-AE94-AC03-3989-B9B00D69D0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9" y="1005840"/>
            <a:ext cx="550681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Baffled Settling Chamber</a:t>
            </a:r>
          </a:p>
          <a:p>
            <a:r>
              <a:rPr lang="en-US" dirty="0"/>
              <a:t>Particulate settles into hoppers </a:t>
            </a:r>
            <a:r>
              <a:rPr lang="en-US" b="1" i="1" u="sng" dirty="0"/>
              <a:t>and</a:t>
            </a:r>
            <a:r>
              <a:rPr lang="en-US" dirty="0"/>
              <a:t> has momentum impacted</a:t>
            </a:r>
          </a:p>
          <a:p>
            <a:r>
              <a:rPr lang="en-US" dirty="0"/>
              <a:t>7% Control of PM</a:t>
            </a:r>
            <a:r>
              <a:rPr lang="en-US" baseline="-25000" dirty="0"/>
              <a:t>10</a:t>
            </a:r>
            <a:r>
              <a:rPr lang="en-US" dirty="0"/>
              <a:t> (10µm)</a:t>
            </a:r>
          </a:p>
          <a:p>
            <a:r>
              <a:rPr lang="en-US" dirty="0"/>
              <a:t>18% Control of PM</a:t>
            </a:r>
            <a:r>
              <a:rPr lang="en-US" baseline="-25000" dirty="0"/>
              <a:t>30</a:t>
            </a:r>
            <a:r>
              <a:rPr lang="en-US" dirty="0"/>
              <a:t> (30µm)</a:t>
            </a:r>
          </a:p>
          <a:p>
            <a:r>
              <a:rPr lang="en-US" dirty="0"/>
              <a:t>43% Control of PM</a:t>
            </a:r>
            <a:r>
              <a:rPr lang="en-US" baseline="-25000" dirty="0"/>
              <a:t>52</a:t>
            </a:r>
            <a:r>
              <a:rPr lang="en-US" dirty="0"/>
              <a:t> (52µm)</a:t>
            </a:r>
          </a:p>
          <a:p>
            <a:r>
              <a:rPr lang="en-US" i="1" dirty="0"/>
              <a:t>23% Control PM</a:t>
            </a:r>
            <a:r>
              <a:rPr lang="en-US" i="1" baseline="-25000" dirty="0"/>
              <a:t>10</a:t>
            </a:r>
            <a:r>
              <a:rPr lang="en-US" i="1" dirty="0"/>
              <a:t>-PM</a:t>
            </a:r>
            <a:r>
              <a:rPr lang="en-US" i="1" baseline="-25000" dirty="0"/>
              <a:t>52</a:t>
            </a:r>
          </a:p>
          <a:p>
            <a:r>
              <a:rPr lang="en-US" dirty="0"/>
              <a:t>&gt;99% Control at PM</a:t>
            </a:r>
            <a:r>
              <a:rPr lang="en-US" baseline="-25000" dirty="0"/>
              <a:t>100</a:t>
            </a:r>
            <a:r>
              <a:rPr lang="en-US" dirty="0"/>
              <a:t> (100µm)</a:t>
            </a:r>
          </a:p>
          <a:p>
            <a:pPr marL="0" indent="0">
              <a:buNone/>
            </a:pPr>
            <a:r>
              <a:rPr lang="en-US" sz="1400" i="1" dirty="0"/>
              <a:t>Adapted from </a:t>
            </a:r>
            <a:r>
              <a:rPr lang="nl-NL" sz="1400" i="1" dirty="0">
                <a:hlinkClick r:id="rId3"/>
              </a:rPr>
              <a:t>Naseer, M. A., Maqsood, M. S., &amp; Al-Zahrani, S. S. (2016). </a:t>
            </a:r>
            <a:r>
              <a:rPr lang="en-US" sz="1400" i="1" dirty="0">
                <a:hlinkClick r:id="rId3"/>
              </a:rPr>
              <a:t>Numerical investigation of a horizontal gravity settling chamber with different baffle configurations.</a:t>
            </a:r>
            <a:r>
              <a:rPr lang="nl-NL" sz="1400" i="1" dirty="0">
                <a:hlinkClick r:id="rId3"/>
              </a:rPr>
              <a:t> </a:t>
            </a:r>
            <a:r>
              <a:rPr lang="en-US" sz="1400" i="1" dirty="0">
                <a:hlinkClick r:id="rId3"/>
              </a:rPr>
              <a:t>Journal of Applied Fluid Mechanics, 9</a:t>
            </a:r>
            <a:r>
              <a:rPr lang="en-US" sz="1400" dirty="0">
                <a:hlinkClick r:id="rId3"/>
              </a:rPr>
              <a:t>(5), 2576–2585</a:t>
            </a: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A6535-61CE-99CA-56E8-8885BEE8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D81DFE0-64A6-1A6F-FEBF-3DADF1F676B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372" y="1005840"/>
            <a:ext cx="4869180" cy="51663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C0BAC3-C720-AA5A-6AAD-BDAC2F53F36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372" y="1005840"/>
            <a:ext cx="4869180" cy="51663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AEA8B65-3046-9503-A04A-7C95A772C0D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5372" y="1005840"/>
            <a:ext cx="48691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3707CB-3DA2-BB08-E70D-3CA0C4FB2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9C86-16B7-4865-A4EC-3E97427001F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90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D6E41-A698-6342-66A0-C4D808897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7DB7D-CC5C-1660-2388-780305E82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Momentum Separator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E2468-89D7-7EF5-70CF-060559D3BB1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Momentum does the work</a:t>
            </a:r>
          </a:p>
          <a:p>
            <a:r>
              <a:rPr lang="en-US" dirty="0"/>
              <a:t>Only needs a fan for airflow</a:t>
            </a:r>
          </a:p>
          <a:p>
            <a:r>
              <a:rPr lang="en-US" dirty="0"/>
              <a:t>Control efficiency factors:</a:t>
            </a:r>
          </a:p>
          <a:p>
            <a:pPr lvl="1"/>
            <a:r>
              <a:rPr lang="en-US" dirty="0"/>
              <a:t>Airflow (velocity): 1,000-21,000 scfm per cubic foot</a:t>
            </a:r>
          </a:p>
          <a:p>
            <a:pPr lvl="1"/>
            <a:r>
              <a:rPr lang="en-US" dirty="0"/>
              <a:t>Particulate size: 15µm - 90µm</a:t>
            </a:r>
          </a:p>
          <a:p>
            <a:pPr lvl="1"/>
            <a:r>
              <a:rPr lang="en-US" dirty="0"/>
              <a:t>Particulate loading (density): 9-1,970 gr/dscf</a:t>
            </a:r>
          </a:p>
          <a:p>
            <a:r>
              <a:rPr lang="en-US" dirty="0"/>
              <a:t>Cyclones are more efficient with same volume (space)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8DEA30-0D2D-32FF-49B9-80CB697F1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73903F-B219-DD20-1092-B5970EDF65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2904" y="1996440"/>
            <a:ext cx="4063991" cy="31851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A3725-CCDC-DDD4-FC77-0A678D487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4F6708-C0BD-47D2-8BE6-4B356B6E024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973329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004E1-668E-1225-021E-AE8AB3325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393921-9CA4-D6F1-EF7F-40FC72D8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Momentum Separator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EB9577-EDF3-1309-ED72-3FD6B9A3D2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Momentum Separators</a:t>
            </a:r>
          </a:p>
          <a:p>
            <a:r>
              <a:rPr lang="en-US" dirty="0"/>
              <a:t>High particulate concentration can plug collection hoppers</a:t>
            </a:r>
          </a:p>
          <a:p>
            <a:r>
              <a:rPr lang="en-US" dirty="0"/>
              <a:t>Erosion of baffle plates / collector shells</a:t>
            </a:r>
          </a:p>
          <a:p>
            <a:r>
              <a:rPr lang="en-US" dirty="0"/>
              <a:t>Take up a large amount of space</a:t>
            </a:r>
          </a:p>
          <a:p>
            <a:r>
              <a:rPr lang="en-US" dirty="0"/>
              <a:t>Particle size and mass</a:t>
            </a:r>
          </a:p>
          <a:p>
            <a:pPr lvl="1"/>
            <a:r>
              <a:rPr lang="en-US" dirty="0"/>
              <a:t>Effective only for heavier / larger particles (≥90µm)</a:t>
            </a:r>
          </a:p>
          <a:p>
            <a:pPr lvl="1"/>
            <a:r>
              <a:rPr lang="en-US" dirty="0"/>
              <a:t>Unsuitable for sticky particulate</a:t>
            </a:r>
          </a:p>
          <a:p>
            <a:r>
              <a:rPr lang="en-US" dirty="0"/>
              <a:t>Limited use in food / metallurgical industries (where particle size important)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594CAD-9729-C013-0A44-BCF84D553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F557F2-B5B4-01C6-7636-9887160C1E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511827-902F-6A2D-0F99-FCB306719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6A517-3F5B-459D-B9B5-9ACB91CDC7A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603812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AA5B7-4329-9D9C-BEC8-D2811B4FD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icture 1">
            <a:extLst>
              <a:ext uri="{FF2B5EF4-FFF2-40B4-BE49-F238E27FC236}">
                <a16:creationId xmlns:a16="http://schemas.microsoft.com/office/drawing/2014/main" id="{C062931A-1E91-1F1D-590B-19A936DF4597}"/>
              </a:ext>
            </a:extLst>
          </p:cNvPr>
          <p:cNvGrpSpPr/>
          <p:nvPr/>
        </p:nvGrpSpPr>
        <p:grpSpPr>
          <a:xfrm>
            <a:off x="3953491" y="1007731"/>
            <a:ext cx="7316626" cy="5154957"/>
            <a:chOff x="3953491" y="1007731"/>
            <a:chExt cx="7316626" cy="5154957"/>
          </a:xfrm>
          <a:noFill/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F9BADC3-0E70-4143-56BC-6D929592B045}"/>
                </a:ext>
              </a:extLst>
            </p:cNvPr>
            <p:cNvSpPr/>
            <p:nvPr/>
          </p:nvSpPr>
          <p:spPr>
            <a:xfrm>
              <a:off x="3965675" y="1007731"/>
              <a:ext cx="7304442" cy="5154957"/>
            </a:xfrm>
            <a:prstGeom prst="rect">
              <a:avLst/>
            </a:prstGeom>
            <a:noFill/>
            <a:ln w="9500" cap="flat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F9729EA-285D-E517-FC23-36D1E9C512F5}"/>
                </a:ext>
              </a:extLst>
            </p:cNvPr>
            <p:cNvSpPr/>
            <p:nvPr/>
          </p:nvSpPr>
          <p:spPr>
            <a:xfrm>
              <a:off x="4764599" y="1606923"/>
              <a:ext cx="6248721" cy="3243247"/>
            </a:xfrm>
            <a:custGeom>
              <a:avLst/>
              <a:gdLst>
                <a:gd name="csX0" fmla="*/ -236 w 6248721"/>
                <a:gd name="csY0" fmla="*/ 3243231 h 3243247"/>
                <a:gd name="csX1" fmla="*/ 6248486 w 6248721"/>
                <a:gd name="csY1" fmla="*/ 3243231 h 3243247"/>
                <a:gd name="csX2" fmla="*/ -236 w 6248721"/>
                <a:gd name="csY2" fmla="*/ 2425286 h 3243247"/>
                <a:gd name="csX3" fmla="*/ 6248486 w 6248721"/>
                <a:gd name="csY3" fmla="*/ 2425286 h 3243247"/>
                <a:gd name="csX4" fmla="*/ -236 w 6248721"/>
                <a:gd name="csY4" fmla="*/ 1616851 h 3243247"/>
                <a:gd name="csX5" fmla="*/ 6248486 w 6248721"/>
                <a:gd name="csY5" fmla="*/ 1616851 h 3243247"/>
                <a:gd name="csX6" fmla="*/ -236 w 6248721"/>
                <a:gd name="csY6" fmla="*/ 808417 h 3243247"/>
                <a:gd name="csX7" fmla="*/ 6248486 w 6248721"/>
                <a:gd name="csY7" fmla="*/ 808417 h 3243247"/>
                <a:gd name="csX8" fmla="*/ -236 w 6248721"/>
                <a:gd name="csY8" fmla="*/ -17 h 3243247"/>
                <a:gd name="csX9" fmla="*/ 6248486 w 6248721"/>
                <a:gd name="csY9" fmla="*/ -17 h 324324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6248721" h="3243247">
                  <a:moveTo>
                    <a:pt x="-236" y="3243231"/>
                  </a:moveTo>
                  <a:lnTo>
                    <a:pt x="6248486" y="3243231"/>
                  </a:lnTo>
                  <a:moveTo>
                    <a:pt x="-236" y="2425286"/>
                  </a:moveTo>
                  <a:lnTo>
                    <a:pt x="6248486" y="2425286"/>
                  </a:lnTo>
                  <a:moveTo>
                    <a:pt x="-236" y="1616851"/>
                  </a:moveTo>
                  <a:lnTo>
                    <a:pt x="6248486" y="1616851"/>
                  </a:lnTo>
                  <a:moveTo>
                    <a:pt x="-236" y="808417"/>
                  </a:moveTo>
                  <a:lnTo>
                    <a:pt x="6248486" y="808417"/>
                  </a:lnTo>
                  <a:moveTo>
                    <a:pt x="-236" y="-17"/>
                  </a:moveTo>
                  <a:lnTo>
                    <a:pt x="6248486" y="-17"/>
                  </a:lnTo>
                </a:path>
              </a:pathLst>
            </a:custGeom>
            <a:noFill/>
            <a:ln w="190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C528CC-A48D-CE2F-8879-D13A359F5A7B}"/>
                </a:ext>
              </a:extLst>
            </p:cNvPr>
            <p:cNvSpPr/>
            <p:nvPr/>
          </p:nvSpPr>
          <p:spPr>
            <a:xfrm>
              <a:off x="4764599" y="1606923"/>
              <a:ext cx="6248721" cy="4051682"/>
            </a:xfrm>
            <a:custGeom>
              <a:avLst/>
              <a:gdLst>
                <a:gd name="csX0" fmla="*/ -236 w 6248721"/>
                <a:gd name="csY0" fmla="*/ -17 h 4051682"/>
                <a:gd name="csX1" fmla="*/ -236 w 6248721"/>
                <a:gd name="csY1" fmla="*/ 4051665 h 4051682"/>
                <a:gd name="csX2" fmla="*/ 694066 w 6248721"/>
                <a:gd name="csY2" fmla="*/ -17 h 4051682"/>
                <a:gd name="csX3" fmla="*/ 694066 w 6248721"/>
                <a:gd name="csY3" fmla="*/ 4051665 h 4051682"/>
                <a:gd name="csX4" fmla="*/ 1388369 w 6248721"/>
                <a:gd name="csY4" fmla="*/ -17 h 4051682"/>
                <a:gd name="csX5" fmla="*/ 1388369 w 6248721"/>
                <a:gd name="csY5" fmla="*/ 4051665 h 4051682"/>
                <a:gd name="csX6" fmla="*/ 2082671 w 6248721"/>
                <a:gd name="csY6" fmla="*/ -17 h 4051682"/>
                <a:gd name="csX7" fmla="*/ 2082671 w 6248721"/>
                <a:gd name="csY7" fmla="*/ 4051665 h 4051682"/>
                <a:gd name="csX8" fmla="*/ 2776974 w 6248721"/>
                <a:gd name="csY8" fmla="*/ -17 h 4051682"/>
                <a:gd name="csX9" fmla="*/ 2776974 w 6248721"/>
                <a:gd name="csY9" fmla="*/ 4051665 h 4051682"/>
                <a:gd name="csX10" fmla="*/ 3471276 w 6248721"/>
                <a:gd name="csY10" fmla="*/ -17 h 4051682"/>
                <a:gd name="csX11" fmla="*/ 3471276 w 6248721"/>
                <a:gd name="csY11" fmla="*/ 4051665 h 4051682"/>
                <a:gd name="csX12" fmla="*/ 4165579 w 6248721"/>
                <a:gd name="csY12" fmla="*/ -17 h 4051682"/>
                <a:gd name="csX13" fmla="*/ 4165579 w 6248721"/>
                <a:gd name="csY13" fmla="*/ 4051665 h 4051682"/>
                <a:gd name="csX14" fmla="*/ 4859881 w 6248721"/>
                <a:gd name="csY14" fmla="*/ -17 h 4051682"/>
                <a:gd name="csX15" fmla="*/ 4859881 w 6248721"/>
                <a:gd name="csY15" fmla="*/ 4051665 h 4051682"/>
                <a:gd name="csX16" fmla="*/ 5554184 w 6248721"/>
                <a:gd name="csY16" fmla="*/ -17 h 4051682"/>
                <a:gd name="csX17" fmla="*/ 5554184 w 6248721"/>
                <a:gd name="csY17" fmla="*/ 4051665 h 4051682"/>
                <a:gd name="csX18" fmla="*/ 6248486 w 6248721"/>
                <a:gd name="csY18" fmla="*/ -17 h 4051682"/>
                <a:gd name="csX19" fmla="*/ 6248486 w 6248721"/>
                <a:gd name="csY19" fmla="*/ 4051665 h 40516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6248721" h="4051682">
                  <a:moveTo>
                    <a:pt x="-236" y="-17"/>
                  </a:moveTo>
                  <a:lnTo>
                    <a:pt x="-236" y="4051665"/>
                  </a:lnTo>
                  <a:moveTo>
                    <a:pt x="694066" y="-17"/>
                  </a:moveTo>
                  <a:lnTo>
                    <a:pt x="694066" y="4051665"/>
                  </a:lnTo>
                  <a:moveTo>
                    <a:pt x="1388369" y="-17"/>
                  </a:moveTo>
                  <a:lnTo>
                    <a:pt x="1388369" y="4051665"/>
                  </a:lnTo>
                  <a:moveTo>
                    <a:pt x="2082671" y="-17"/>
                  </a:moveTo>
                  <a:lnTo>
                    <a:pt x="2082671" y="4051665"/>
                  </a:lnTo>
                  <a:moveTo>
                    <a:pt x="2776974" y="-17"/>
                  </a:moveTo>
                  <a:lnTo>
                    <a:pt x="2776974" y="4051665"/>
                  </a:lnTo>
                  <a:moveTo>
                    <a:pt x="3471276" y="-17"/>
                  </a:moveTo>
                  <a:lnTo>
                    <a:pt x="3471276" y="4051665"/>
                  </a:lnTo>
                  <a:moveTo>
                    <a:pt x="4165579" y="-17"/>
                  </a:moveTo>
                  <a:lnTo>
                    <a:pt x="4165579" y="4051665"/>
                  </a:lnTo>
                  <a:moveTo>
                    <a:pt x="4859881" y="-17"/>
                  </a:moveTo>
                  <a:lnTo>
                    <a:pt x="4859881" y="4051665"/>
                  </a:lnTo>
                  <a:moveTo>
                    <a:pt x="5554184" y="-17"/>
                  </a:moveTo>
                  <a:lnTo>
                    <a:pt x="5554184" y="4051665"/>
                  </a:lnTo>
                  <a:moveTo>
                    <a:pt x="6248486" y="-17"/>
                  </a:moveTo>
                  <a:lnTo>
                    <a:pt x="6248486" y="4051665"/>
                  </a:lnTo>
                </a:path>
              </a:pathLst>
            </a:custGeom>
            <a:noFill/>
            <a:ln w="190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3BB10B3-6984-5B7D-8C2E-87120625B830}"/>
                </a:ext>
              </a:extLst>
            </p:cNvPr>
            <p:cNvSpPr/>
            <p:nvPr/>
          </p:nvSpPr>
          <p:spPr>
            <a:xfrm>
              <a:off x="4769354" y="5653849"/>
              <a:ext cx="6239210" cy="9510"/>
            </a:xfrm>
            <a:custGeom>
              <a:avLst/>
              <a:gdLst>
                <a:gd name="csX0" fmla="*/ -236 w 6239210"/>
                <a:gd name="csY0" fmla="*/ -17 h 9510"/>
                <a:gd name="csX1" fmla="*/ 6238975 w 6239210"/>
                <a:gd name="csY1" fmla="*/ -17 h 951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</a:cxnLst>
              <a:rect l="l" t="t" r="r" b="b"/>
              <a:pathLst>
                <a:path w="6239210" h="9510">
                  <a:moveTo>
                    <a:pt x="-236" y="-17"/>
                  </a:moveTo>
                  <a:lnTo>
                    <a:pt x="6238975" y="-17"/>
                  </a:lnTo>
                </a:path>
              </a:pathLst>
            </a:custGeom>
            <a:noFill/>
            <a:ln w="9500" cap="flat">
              <a:solidFill>
                <a:srgbClr val="D9D9D9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F12F452-6CCC-AFAC-818E-B19315560192}"/>
                </a:ext>
              </a:extLst>
            </p:cNvPr>
            <p:cNvSpPr/>
            <p:nvPr/>
          </p:nvSpPr>
          <p:spPr>
            <a:xfrm>
              <a:off x="4769354" y="1992118"/>
              <a:ext cx="6239210" cy="3661731"/>
            </a:xfrm>
            <a:custGeom>
              <a:avLst/>
              <a:gdLst>
                <a:gd name="csX0" fmla="*/ -236 w 6239210"/>
                <a:gd name="csY0" fmla="*/ 3661715 h 3661731"/>
                <a:gd name="csX1" fmla="*/ 694066 w 6239210"/>
                <a:gd name="csY1" fmla="*/ 3262253 h 3661731"/>
                <a:gd name="csX2" fmla="*/ 1388369 w 6239210"/>
                <a:gd name="csY2" fmla="*/ 2482352 h 3661731"/>
                <a:gd name="csX3" fmla="*/ 2082671 w 6239210"/>
                <a:gd name="csY3" fmla="*/ 1474187 h 3661731"/>
                <a:gd name="csX4" fmla="*/ 2776974 w 6239210"/>
                <a:gd name="csY4" fmla="*/ 903527 h 3661731"/>
                <a:gd name="csX5" fmla="*/ 3471276 w 6239210"/>
                <a:gd name="csY5" fmla="*/ 580153 h 3661731"/>
                <a:gd name="csX6" fmla="*/ 4156068 w 6239210"/>
                <a:gd name="csY6" fmla="*/ 370912 h 3661731"/>
                <a:gd name="csX7" fmla="*/ 4850370 w 6239210"/>
                <a:gd name="csY7" fmla="*/ 209225 h 3661731"/>
                <a:gd name="csX8" fmla="*/ 5544673 w 6239210"/>
                <a:gd name="csY8" fmla="*/ 85582 h 3661731"/>
                <a:gd name="csX9" fmla="*/ 6238975 w 6239210"/>
                <a:gd name="csY9" fmla="*/ -17 h 366173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6239210" h="3661731">
                  <a:moveTo>
                    <a:pt x="-236" y="3661715"/>
                  </a:moveTo>
                  <a:lnTo>
                    <a:pt x="694066" y="3262253"/>
                  </a:lnTo>
                  <a:lnTo>
                    <a:pt x="1388369" y="2482352"/>
                  </a:lnTo>
                  <a:lnTo>
                    <a:pt x="2082671" y="1474187"/>
                  </a:lnTo>
                  <a:lnTo>
                    <a:pt x="2776974" y="903527"/>
                  </a:lnTo>
                  <a:lnTo>
                    <a:pt x="3471276" y="580153"/>
                  </a:lnTo>
                  <a:lnTo>
                    <a:pt x="4156068" y="370912"/>
                  </a:lnTo>
                  <a:lnTo>
                    <a:pt x="4850370" y="209225"/>
                  </a:lnTo>
                  <a:lnTo>
                    <a:pt x="5544673" y="85582"/>
                  </a:lnTo>
                  <a:lnTo>
                    <a:pt x="6238975" y="-17"/>
                  </a:lnTo>
                </a:path>
              </a:pathLst>
            </a:custGeom>
            <a:noFill/>
            <a:ln w="28501" cap="flat">
              <a:solidFill>
                <a:srgbClr val="C00000"/>
              </a:solidFill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FBF7DE7-DA56-684D-37EE-00FD1772DBC2}"/>
                </a:ext>
              </a:extLst>
            </p:cNvPr>
            <p:cNvSpPr txBox="1"/>
            <p:nvPr/>
          </p:nvSpPr>
          <p:spPr>
            <a:xfrm>
              <a:off x="4184931" y="5462121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0%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014EA5F-6C2C-3E1C-AC7F-DFFC7B3ACEA7}"/>
                </a:ext>
              </a:extLst>
            </p:cNvPr>
            <p:cNvSpPr txBox="1"/>
            <p:nvPr/>
          </p:nvSpPr>
          <p:spPr>
            <a:xfrm>
              <a:off x="4069211" y="4653687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20%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A6F272B-904A-0BF3-3F10-88ABAABD124E}"/>
                </a:ext>
              </a:extLst>
            </p:cNvPr>
            <p:cNvSpPr txBox="1"/>
            <p:nvPr/>
          </p:nvSpPr>
          <p:spPr>
            <a:xfrm>
              <a:off x="4069211" y="3835742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40%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8A4CA9A-8B7B-9A43-0B75-FC924119B7A5}"/>
                </a:ext>
              </a:extLst>
            </p:cNvPr>
            <p:cNvSpPr txBox="1"/>
            <p:nvPr/>
          </p:nvSpPr>
          <p:spPr>
            <a:xfrm>
              <a:off x="4069211" y="3027307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60%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201CC9A-EAB6-C80B-7F45-9ACF84529EA6}"/>
                </a:ext>
              </a:extLst>
            </p:cNvPr>
            <p:cNvSpPr txBox="1"/>
            <p:nvPr/>
          </p:nvSpPr>
          <p:spPr>
            <a:xfrm>
              <a:off x="4069211" y="2218873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80%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346FAED-36A5-73E1-902D-19F5148772DA}"/>
                </a:ext>
              </a:extLst>
            </p:cNvPr>
            <p:cNvSpPr txBox="1"/>
            <p:nvPr/>
          </p:nvSpPr>
          <p:spPr>
            <a:xfrm>
              <a:off x="3953491" y="1410439"/>
              <a:ext cx="7008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100%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CCEC48-92F5-DA30-081E-6F8CD0BF0B70}"/>
                </a:ext>
              </a:extLst>
            </p:cNvPr>
            <p:cNvSpPr txBox="1"/>
            <p:nvPr/>
          </p:nvSpPr>
          <p:spPr>
            <a:xfrm>
              <a:off x="4617719" y="575696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006A5B4-A82F-B7FA-AF04-654D7C5E340B}"/>
                </a:ext>
              </a:extLst>
            </p:cNvPr>
            <p:cNvSpPr txBox="1"/>
            <p:nvPr/>
          </p:nvSpPr>
          <p:spPr>
            <a:xfrm>
              <a:off x="5253719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10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B36E896-7EB2-D009-003D-56CD10CF3CE1}"/>
                </a:ext>
              </a:extLst>
            </p:cNvPr>
            <p:cNvSpPr txBox="1"/>
            <p:nvPr/>
          </p:nvSpPr>
          <p:spPr>
            <a:xfrm>
              <a:off x="5947575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20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FF4121-7BEA-D350-D613-2431E413E85B}"/>
                </a:ext>
              </a:extLst>
            </p:cNvPr>
            <p:cNvSpPr txBox="1"/>
            <p:nvPr/>
          </p:nvSpPr>
          <p:spPr>
            <a:xfrm>
              <a:off x="6641430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30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21452E-7BC9-763B-785F-DF8BDA396C6D}"/>
                </a:ext>
              </a:extLst>
            </p:cNvPr>
            <p:cNvSpPr txBox="1"/>
            <p:nvPr/>
          </p:nvSpPr>
          <p:spPr>
            <a:xfrm>
              <a:off x="7335295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40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E112B11-AEE8-0C6B-14FE-93F1082B0FA1}"/>
                </a:ext>
              </a:extLst>
            </p:cNvPr>
            <p:cNvSpPr txBox="1"/>
            <p:nvPr/>
          </p:nvSpPr>
          <p:spPr>
            <a:xfrm>
              <a:off x="8029150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50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BE4CE-B9B8-EE37-DAF3-CF89CFF52878}"/>
                </a:ext>
              </a:extLst>
            </p:cNvPr>
            <p:cNvSpPr txBox="1"/>
            <p:nvPr/>
          </p:nvSpPr>
          <p:spPr>
            <a:xfrm>
              <a:off x="8723006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60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900184A-F9F4-4E99-1ECF-3212FD9C47B5}"/>
                </a:ext>
              </a:extLst>
            </p:cNvPr>
            <p:cNvSpPr txBox="1"/>
            <p:nvPr/>
          </p:nvSpPr>
          <p:spPr>
            <a:xfrm>
              <a:off x="9416861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70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E7BD7CC-BE48-88BB-94F2-D4EF9E236AAB}"/>
                </a:ext>
              </a:extLst>
            </p:cNvPr>
            <p:cNvSpPr txBox="1"/>
            <p:nvPr/>
          </p:nvSpPr>
          <p:spPr>
            <a:xfrm>
              <a:off x="10110717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80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7BF6FF-7DDD-7C7A-B643-8DF02196EBC0}"/>
                </a:ext>
              </a:extLst>
            </p:cNvPr>
            <p:cNvSpPr txBox="1"/>
            <p:nvPr/>
          </p:nvSpPr>
          <p:spPr>
            <a:xfrm>
              <a:off x="10804582" y="57569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90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3CC2BD-AF0D-CEDE-A731-7C3EB2DCC51E}"/>
                </a:ext>
              </a:extLst>
            </p:cNvPr>
            <p:cNvSpPr txBox="1"/>
            <p:nvPr/>
          </p:nvSpPr>
          <p:spPr>
            <a:xfrm>
              <a:off x="5635605" y="1058532"/>
              <a:ext cx="3920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800" spc="0" baseline="0">
                  <a:ln/>
                  <a:latin typeface="Calibri"/>
                  <a:ea typeface="Calibri"/>
                  <a:cs typeface="Calibri"/>
                  <a:sym typeface="Calibri"/>
                  <a:rtl val="0"/>
                </a:rPr>
                <a:t>Control Efficiencies by Particle Size (µm)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D824BE1F-347E-2D3E-5BF6-7EE2DE1F1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Momentum Separator – Control Efficiencies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FF758A-5D2F-D2DB-9ECB-6C0B0A05B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Momentum Separator</a:t>
            </a:r>
          </a:p>
          <a:p>
            <a:r>
              <a:rPr lang="en-US" sz="2800" dirty="0"/>
              <a:t>&lt;1% PM</a:t>
            </a:r>
            <a:r>
              <a:rPr lang="en-US" sz="2800" baseline="-25000" dirty="0"/>
              <a:t>2.5</a:t>
            </a:r>
            <a:endParaRPr lang="en-US" sz="2800" dirty="0"/>
          </a:p>
          <a:p>
            <a:r>
              <a:rPr lang="en-US" sz="2800" dirty="0"/>
              <a:t>1% PM</a:t>
            </a:r>
            <a:r>
              <a:rPr lang="en-US" sz="2800" baseline="-25000" dirty="0"/>
              <a:t>10</a:t>
            </a:r>
          </a:p>
          <a:p>
            <a:r>
              <a:rPr lang="en-US" dirty="0"/>
              <a:t>10% PM</a:t>
            </a:r>
            <a:r>
              <a:rPr lang="en-US" baseline="-25000" dirty="0"/>
              <a:t>30</a:t>
            </a:r>
          </a:p>
          <a:p>
            <a:r>
              <a:rPr lang="en-US" sz="2800" dirty="0"/>
              <a:t>30% PM</a:t>
            </a:r>
          </a:p>
          <a:p>
            <a:pPr marL="0" indent="0">
              <a:spcBef>
                <a:spcPts val="9000"/>
              </a:spcBef>
              <a:buNone/>
            </a:pPr>
            <a:r>
              <a:rPr lang="en-US" sz="1800" dirty="0"/>
              <a:t>Source: Control Techniques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for Particulate Emissions from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Stationary Sources – Vol.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hlinkClick r:id="rId2"/>
              </a:rPr>
              <a:t>EPA-450/3-81-005a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A19AFF-A0E4-735C-533A-EBDF69E8E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033888-0D8C-39AC-8644-B8120066B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9CC82-A50F-4621-9805-AE197F7117C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957390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59713-3602-8FC8-6217-FA5610B35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Settling Chamber / Momentum Separator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43802-E786-A34A-847D-35FEF8DA1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</a:t>
            </a:r>
          </a:p>
          <a:p>
            <a:r>
              <a:rPr lang="en-US"/>
              <a:t>Static pressure drop</a:t>
            </a:r>
          </a:p>
          <a:p>
            <a:r>
              <a:rPr lang="en-US"/>
              <a:t>Solids discharge</a:t>
            </a:r>
          </a:p>
          <a:p>
            <a:r>
              <a:rPr lang="en-US"/>
              <a:t>Internal inspection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0425E-C32D-CAE8-AAA3-E626FC5E7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D1DFDC-182F-5ABE-3850-D76583F2A30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BC5421-72AE-FEF9-CBA9-A3EFAF4E1F5D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Gas Monitoring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4F2FC7-C824-E6AF-0314-3FFC3E23B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6AF6-1BA9-4120-BD4A-F86446AF1D9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626649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F9004-3259-C4FA-B298-95D479C6F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Principles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3A76EC-EF81-0C35-540B-7CEC885EF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/>
              <a:t>Cyclone (Inertia):</a:t>
            </a:r>
          </a:p>
          <a:p>
            <a:pPr marL="0" indent="0">
              <a:buNone/>
            </a:pPr>
            <a:r>
              <a:rPr lang="en-US" sz="3200"/>
              <a:t>Like children on a fast merry-go-round or wet clothes on the spin cycle in a washing machine, centrifugal force directs particles outwards.</a:t>
            </a:r>
          </a:p>
        </p:txBody>
      </p:sp>
      <p:pic>
        <p:nvPicPr>
          <p:cNvPr id="7" name="Content Placeholder 8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B0E56861-ED70-56B4-63A8-ABF254CE0E0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5937" y="987425"/>
            <a:ext cx="5184775" cy="51847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71BB1A-71F6-F8D3-F847-432DF5B51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C2A5F-3C53-4E7D-9602-0A23C1B72BF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356085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34A43-9210-EF29-5810-C01EC2EC0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Cyclone –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302CAA-72FB-C029-4A0C-36BA058C3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2800"/>
              <a:t>Particulate laden gas enters the cyclone.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/>
              <a:t>As the gas changes direction, inertia pushes particulates to the sides.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/>
              <a:t>Clean gas exits the top and particulates exit the bottom.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228015-46CF-0F09-C391-98D2F3AB95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9112" y="987425"/>
            <a:ext cx="5425440" cy="5181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E93CEE-3E5F-0111-E0C4-C12C39E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14AB2-857B-4F15-A9A0-593D89146A1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501934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Separation – Cyclone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54831-BABD-4B68-4F26-3C1B2E14FE2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Cyclones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45CFB0-8EC5-3554-5AA5-697FDEDAC4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4572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266644-68B5-6CAB-87BB-8416F8895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5508F-5FD7-4496-A40E-7EA0B6EEE06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07679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C19D9C8-1B0E-A7DA-1993-2429CC79A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PM Categories</a:t>
            </a:r>
          </a:p>
          <a:p>
            <a:r>
              <a:rPr lang="en-US" dirty="0"/>
              <a:t>Categorized by particle size (in micrometers - µm)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12700</a:t>
            </a:r>
            <a:r>
              <a:rPr lang="en-US" dirty="0"/>
              <a:t> = Theoretical largest particle measured by Method 5 (½ inch)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100</a:t>
            </a:r>
            <a:r>
              <a:rPr lang="en-US" dirty="0"/>
              <a:t> = Largest particle to suspend in air; 1971 National Ambient Air Quality Standard (NAAQS) for Total Suspended Particulate (TSP)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30</a:t>
            </a:r>
            <a:r>
              <a:rPr lang="en-US" dirty="0"/>
              <a:t> = Largest U.S. Environmental Protection Agency (EPA) emissions factor for TSP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10</a:t>
            </a:r>
            <a:r>
              <a:rPr lang="en-US" dirty="0"/>
              <a:t> = 1987 NAAQS for Coarse PM</a:t>
            </a:r>
          </a:p>
          <a:p>
            <a:pPr lvl="1"/>
            <a:r>
              <a:rPr lang="en-US" dirty="0"/>
              <a:t>PM</a:t>
            </a:r>
            <a:r>
              <a:rPr lang="en-US" baseline="-25000" dirty="0"/>
              <a:t>2.5</a:t>
            </a:r>
            <a:r>
              <a:rPr lang="en-US" dirty="0"/>
              <a:t> = 1997 NAAQS for Fine PM (revised 2012)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B9B958-F6A7-7EB3-BA80-0C4BB902C9AA}"/>
              </a:ext>
            </a:extLst>
          </p:cNvPr>
          <p:cNvSpPr txBox="1"/>
          <p:nvPr/>
        </p:nvSpPr>
        <p:spPr>
          <a:xfrm>
            <a:off x="913166" y="5257800"/>
            <a:ext cx="10362622" cy="600164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91440" tIns="0" rIns="91440" bIns="320040" rtlCol="0">
            <a:spAutoFit/>
          </a:bodyPr>
          <a:lstStyle/>
          <a:p>
            <a:pPr algn="r"/>
            <a:r>
              <a:rPr lang="en-US" b="1" baseline="30000"/>
              <a:t>1</a:t>
            </a:r>
            <a:r>
              <a:rPr lang="en-US" b="1"/>
              <a:t>/</a:t>
            </a:r>
            <a:r>
              <a:rPr lang="en-US" b="1" baseline="-25000"/>
              <a:t>256</a:t>
            </a:r>
            <a:r>
              <a:rPr lang="en-US" b="1"/>
              <a:t> inch        ½ inch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469BCC-D761-D058-2A65-73EB38F2CCD4}"/>
              </a:ext>
            </a:extLst>
          </p:cNvPr>
          <p:cNvSpPr txBox="1"/>
          <p:nvPr/>
        </p:nvSpPr>
        <p:spPr>
          <a:xfrm>
            <a:off x="913165" y="5257800"/>
            <a:ext cx="6402035" cy="914400"/>
          </a:xfrm>
          <a:prstGeom prst="rect">
            <a:avLst/>
          </a:prstGeom>
          <a:solidFill>
            <a:srgbClr val="FFCC00"/>
          </a:solidFill>
        </p:spPr>
        <p:txBody>
          <a:bodyPr wrap="none" rtlCol="0">
            <a:noAutofit/>
          </a:bodyPr>
          <a:lstStyle/>
          <a:p>
            <a:pPr algn="ctr"/>
            <a:r>
              <a:rPr lang="en-US" b="1"/>
              <a:t>Human Hair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8DC0E2-96E4-DD45-BD28-89DB68239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Sizes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1B609C-3CC6-B580-6F87-3CFA6B2B4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AC95D30-77BC-5C56-D95E-1B606C7A3DB9}"/>
              </a:ext>
            </a:extLst>
          </p:cNvPr>
          <p:cNvGrpSpPr/>
          <p:nvPr/>
        </p:nvGrpSpPr>
        <p:grpSpPr>
          <a:xfrm>
            <a:off x="914400" y="5481461"/>
            <a:ext cx="10360152" cy="690739"/>
            <a:chOff x="914400" y="5060468"/>
            <a:chExt cx="10360152" cy="69073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DAF9F3D-CB86-73BA-26EC-ABAF987FB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4400" y="5060468"/>
              <a:ext cx="10360152" cy="402336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5007254-4B27-8D9A-580B-C7C4478673EF}"/>
                </a:ext>
              </a:extLst>
            </p:cNvPr>
            <p:cNvSpPr txBox="1"/>
            <p:nvPr/>
          </p:nvSpPr>
          <p:spPr>
            <a:xfrm>
              <a:off x="914400" y="5474208"/>
              <a:ext cx="1036015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>
                <a:tabLst>
                  <a:tab pos="914400" algn="r"/>
                  <a:tab pos="2743200" algn="r"/>
                  <a:tab pos="4572000" algn="r"/>
                  <a:tab pos="9144000" algn="r"/>
                  <a:tab pos="10360025" algn="r"/>
                </a:tabLst>
              </a:pPr>
              <a:r>
                <a:rPr lang="en-US"/>
                <a:t>2.5	10	30	50	100	12700</a:t>
              </a:r>
            </a:p>
          </p:txBody>
        </p:sp>
      </p:grp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7ADCD8F-B19E-F3E6-D9F7-11D1ADDAC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8374C-92E0-41C9-AF74-CB65F40E3A7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828224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4EC81-83E0-468B-E09D-0BD0DAA3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F0FF65-1C32-7B63-F984-18AD0D230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1.0 - Cyclone Intro.mp4</a:t>
            </a:r>
            <a:endParaRPr lang="en-US" dirty="0">
              <a:latin typeface="Arial"/>
              <a:cs typeface="Arial"/>
              <a:hlinkClick r:id="rId3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1EED84-57ED-346B-2749-D48F60AC0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7D6445-44D3-03D7-9B72-C4E16AF5D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D6D8C-0AA9-49CA-A0EC-C266CA86C52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819420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Particle size and mass</a:t>
            </a:r>
          </a:p>
          <a:p>
            <a:pPr lvl="1"/>
            <a:r>
              <a:rPr lang="en-US" dirty="0"/>
              <a:t>Heavier / larger particles are more easily separated from gas stream</a:t>
            </a:r>
          </a:p>
          <a:p>
            <a:r>
              <a:rPr lang="en-US" dirty="0"/>
              <a:t>Gas stream velocity</a:t>
            </a:r>
          </a:p>
          <a:p>
            <a:pPr lvl="1"/>
            <a:r>
              <a:rPr lang="en-US" dirty="0"/>
              <a:t>Faster airflow increases centrifugal force from spinning gas stream</a:t>
            </a:r>
          </a:p>
          <a:p>
            <a:pPr lvl="1"/>
            <a:r>
              <a:rPr lang="en-US" dirty="0"/>
              <a:t>Centrifugal force increases as diameter of cyclone decreases</a:t>
            </a:r>
          </a:p>
          <a:p>
            <a:r>
              <a:rPr lang="en-US" dirty="0"/>
              <a:t>Ratio of cyclone diameter to exhaust diameter</a:t>
            </a:r>
          </a:p>
          <a:p>
            <a:pPr lvl="1"/>
            <a:r>
              <a:rPr lang="en-US" dirty="0"/>
              <a:t>Increases residence time </a:t>
            </a:r>
          </a:p>
          <a:p>
            <a:r>
              <a:rPr lang="en-US" dirty="0"/>
              <a:t>Cyclone height</a:t>
            </a:r>
          </a:p>
          <a:p>
            <a:pPr lvl="1"/>
            <a:r>
              <a:rPr lang="en-US" dirty="0"/>
              <a:t>Increases the number of revolutions</a:t>
            </a:r>
          </a:p>
          <a:p>
            <a:pPr lvl="1"/>
            <a:r>
              <a:rPr lang="en-US" dirty="0"/>
              <a:t>Increases residence time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0B0447-8DFC-D83C-8230-BB6EF5051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1AB51-5CBB-4743-A075-E07206D39E8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866524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73A4BB-A678-8BAB-B8C4-5CE84FC6A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8C650C-1F34-4D71-3851-F870B1938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-1"/>
            <a:ext cx="10360152" cy="914400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Cyclone – Design Considerations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87B38D0-74CD-B078-BFD8-185C55612C6E}"/>
              </a:ext>
            </a:extLst>
          </p:cNvPr>
          <p:cNvSpPr txBox="1">
            <a:spLocks/>
          </p:cNvSpPr>
          <p:nvPr/>
        </p:nvSpPr>
        <p:spPr>
          <a:xfrm>
            <a:off x="914400" y="987425"/>
            <a:ext cx="4747260" cy="5184775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Increased PM collection:</a:t>
            </a:r>
          </a:p>
          <a:p>
            <a:pPr marL="342900" indent="-342900"/>
            <a:r>
              <a:rPr lang="en-US"/>
              <a:t>Smaller diameter bodies / cones = increased centrifugal force</a:t>
            </a:r>
          </a:p>
          <a:p>
            <a:pPr marL="342900" indent="-342900"/>
            <a:r>
              <a:rPr lang="en-US"/>
              <a:t>Longer bodies / cones = longer residence times</a:t>
            </a:r>
          </a:p>
          <a:p>
            <a:pPr marL="342900" indent="-342900"/>
            <a:r>
              <a:rPr lang="en-US"/>
              <a:t>Operate cyclones in series or parallel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1F48E9-2F36-4115-E17E-21B982C6A6A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912" y="990600"/>
            <a:ext cx="4739640" cy="51816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B71F2C-6A57-DB84-ADA9-B5FAF28EB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6173-9F8C-4278-A831-006C8FFCE4D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226077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Cyclones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Cyclones in Series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56BD9-8615-7CC8-F2BA-B904D86AB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Cyclones in Parallel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3C25BA-D20A-DC4D-A198-CB33156957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8189" y="1787843"/>
            <a:ext cx="3551101" cy="43891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7A9BB6-E866-5777-53CA-726A75B348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6560" y="1800617"/>
            <a:ext cx="3992880" cy="4363572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5A488B-9A22-77D3-8517-1A48169AD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A47A-7D36-4D75-BC95-CBDF0D72DB5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547953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Parallel Cyclones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273FAE-0D7A-C3E6-0218-E8969CE92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  <a:tabLst>
                <a:tab pos="3259138" algn="ctr"/>
                <a:tab pos="8229600" algn="ctr"/>
              </a:tabLst>
            </a:pPr>
            <a:r>
              <a:rPr lang="en-US" b="1" dirty="0"/>
              <a:t>	Parallel	Parallel &amp; Series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CAC62F-21E8-0CB6-B284-F1830AEA64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4572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5B5AD-01DC-8912-C066-A6DB49314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3274-5ABB-4C5E-B69F-AD222F47620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58372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Inlet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All Types of Cyclones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56BD9-8615-7CC8-F2BA-B904D86AB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Large Diameter Cyclones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38A0451-296E-2FE3-DDE3-737E657B8EC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5749" y="1600200"/>
            <a:ext cx="2442701" cy="4572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0F336A-A564-7FBE-58C5-080F6F54FC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4922" y="1536192"/>
            <a:ext cx="3832860" cy="4572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EB3879-5E5E-94EB-E18E-6B9446EFF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0C95A-910D-462D-A0DB-8332D274BB5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205892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Cyclone –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Large Diameter Cyclone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56BD9-8615-7CC8-F2BA-B904D86AB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Small Diameter Multiclone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3C19DD-2A09-1969-ADCE-A82BC1E17EE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0862" y="1780223"/>
            <a:ext cx="3764280" cy="43967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C931F1-B5BE-1387-AF61-BD98F4E536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858" y="1783080"/>
            <a:ext cx="3764280" cy="438912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F78CE3-5D01-8CEF-5304-13628F18A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B4CA8-7A01-4507-A8E2-A865E445CEE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162325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4C76B-82DB-81B3-D306-1F8E19848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Types of Cyclones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8AFE3B-FCE5-F63E-D9A0-E619321C571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Large Diameter Cyclone</a:t>
            </a:r>
          </a:p>
          <a:p>
            <a:r>
              <a:rPr lang="en-US" dirty="0"/>
              <a:t>Inlet gas stream enters tangentially to impart spin</a:t>
            </a:r>
          </a:p>
          <a:p>
            <a:r>
              <a:rPr lang="en-US" dirty="0"/>
              <a:t>½ to 2 rotations within cyclone body</a:t>
            </a:r>
          </a:p>
          <a:p>
            <a:r>
              <a:rPr lang="en-US" dirty="0"/>
              <a:t>Can be used in series or parallel to increase PM collection efficiency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888A0F-340B-54D8-6DB9-08B1D92602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005840"/>
            <a:ext cx="517855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Small Diameter Multi-cyclone</a:t>
            </a:r>
          </a:p>
          <a:p>
            <a:r>
              <a:rPr lang="en-US" dirty="0"/>
              <a:t>Inlet gas enters from the top, passing over stationary inlet vanes to impart spin</a:t>
            </a:r>
          </a:p>
          <a:p>
            <a:r>
              <a:rPr lang="en-US" dirty="0"/>
              <a:t>½ to 3 rotations within each cyclone body</a:t>
            </a:r>
          </a:p>
          <a:p>
            <a:r>
              <a:rPr lang="en-US" dirty="0"/>
              <a:t>Parallel multi-cyclones (multiclone) resting on a tube sheet to separate clean and dirty gases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5F1E1D-1EB5-2E35-90CD-31F81C4CC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A61522-86C2-1484-4EA8-9332309D2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F8ED2-9F3A-403A-99A2-2D7E388CABC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810996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Multiclone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BB8DFE-6E3E-4588-735E-EC47E1C649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81600" cy="5166360"/>
          </a:xfrm>
        </p:spPr>
        <p:txBody>
          <a:bodyPr anchor="ctr" anchorCtr="0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Particulate laden gas enters the tube from plenum.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Inlet vane imparts spin, rotating gas within tube.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As gas spins, inertia pushes particulates to the sides.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Clean gas exits the top and particulates exit the bottom.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56BD9-8615-7CC8-F2BA-B904D86ABA2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/>
              <a:t>Multiclone Tube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DAD145-E05C-CFEB-5617-4F5F26A1E7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5160" y="1780223"/>
            <a:ext cx="3535680" cy="43967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28219F-1204-C353-3E1B-13F499890315}"/>
              </a:ext>
            </a:extLst>
          </p:cNvPr>
          <p:cNvSpPr txBox="1"/>
          <p:nvPr/>
        </p:nvSpPr>
        <p:spPr>
          <a:xfrm>
            <a:off x="6995160" y="1928287"/>
            <a:ext cx="1339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Plenum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1BE06F6-7D01-42CE-CAB7-499B4FF14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475F1-1188-4B8D-B97F-B2E1D43A263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369750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Multiclone Example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877AED-E22F-930C-EE6C-8229BE6DC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Multiclone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FFA6E9-B172-2A1E-F1A7-FE591D09495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5626" y="1600200"/>
            <a:ext cx="4457700" cy="4572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E13415-63E3-A267-7E9C-D52E6D089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1EF99-0C5B-4FB7-898A-0EE76778DC8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88597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65C1F-B3FE-49A7-AD54-A8879C9BF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Sizes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D2365-85B4-4668-B13C-463EB41D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13" name="Group 12" descr="Comparison of PM10 and PM2.5 to human hair and sand particles">
            <a:extLst>
              <a:ext uri="{FF2B5EF4-FFF2-40B4-BE49-F238E27FC236}">
                <a16:creationId xmlns:a16="http://schemas.microsoft.com/office/drawing/2014/main" id="{1FF4A8B3-903E-4752-B63A-E5C091CD4AD3}"/>
              </a:ext>
            </a:extLst>
          </p:cNvPr>
          <p:cNvGrpSpPr/>
          <p:nvPr/>
        </p:nvGrpSpPr>
        <p:grpSpPr>
          <a:xfrm>
            <a:off x="2679292" y="1534412"/>
            <a:ext cx="6829985" cy="4246376"/>
            <a:chOff x="2679292" y="1640757"/>
            <a:chExt cx="6829985" cy="42463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CD1DA7F-83C4-420E-83D8-4A352C03A6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79292" y="1680893"/>
              <a:ext cx="6156960" cy="4206240"/>
            </a:xfrm>
            <a:prstGeom prst="rect">
              <a:avLst/>
            </a:prstGeom>
          </p:spPr>
        </p:pic>
        <p:grpSp>
          <p:nvGrpSpPr>
            <p:cNvPr id="12" name="Group 11" descr="PM10 comparison (5× to 7× smaller than human hair, 9× smaller than sand grain)&#10;PM2.5 comparison (4× smaller than PM10)">
              <a:extLst>
                <a:ext uri="{FF2B5EF4-FFF2-40B4-BE49-F238E27FC236}">
                  <a16:creationId xmlns:a16="http://schemas.microsoft.com/office/drawing/2014/main" id="{A1C44E7A-0A34-4924-BCC2-9B374D5EC441}"/>
                </a:ext>
              </a:extLst>
            </p:cNvPr>
            <p:cNvGrpSpPr/>
            <p:nvPr/>
          </p:nvGrpSpPr>
          <p:grpSpPr>
            <a:xfrm>
              <a:off x="2679675" y="1640757"/>
              <a:ext cx="6829602" cy="4194178"/>
              <a:chOff x="3014770" y="2033953"/>
              <a:chExt cx="6829602" cy="4194178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94A89AE-5326-4ECF-801D-AC677B4056FC}"/>
                  </a:ext>
                </a:extLst>
              </p:cNvPr>
              <p:cNvSpPr txBox="1"/>
              <p:nvPr/>
            </p:nvSpPr>
            <p:spPr>
              <a:xfrm>
                <a:off x="3014770" y="5858799"/>
                <a:ext cx="3754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/>
                  <a:t>Fine Beach Sand (90µm Diameter)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8B1F946-DCAD-4439-8386-8E8975CAF12E}"/>
                  </a:ext>
                </a:extLst>
              </p:cNvPr>
              <p:cNvSpPr txBox="1"/>
              <p:nvPr/>
            </p:nvSpPr>
            <p:spPr>
              <a:xfrm>
                <a:off x="4118877" y="2363432"/>
                <a:ext cx="22541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/>
                  <a:t>Human Hair</a:t>
                </a:r>
              </a:p>
              <a:p>
                <a:pPr algn="ctr"/>
                <a:r>
                  <a:rPr lang="en-US"/>
                  <a:t>(50-70µm Diameter)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FA088A1-4F45-43FD-9260-4A3A6843F9F7}"/>
                  </a:ext>
                </a:extLst>
              </p:cNvPr>
              <p:cNvSpPr txBox="1"/>
              <p:nvPr/>
            </p:nvSpPr>
            <p:spPr>
              <a:xfrm>
                <a:off x="6769324" y="2640431"/>
                <a:ext cx="26468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>
                    <a:solidFill>
                      <a:srgbClr val="5D5D5D"/>
                    </a:solidFill>
                  </a:rPr>
                  <a:t>PM</a:t>
                </a:r>
                <a:r>
                  <a:rPr lang="en-US" baseline="-25000">
                    <a:solidFill>
                      <a:srgbClr val="5D5D5D"/>
                    </a:solidFill>
                  </a:rPr>
                  <a:t>2.5</a:t>
                </a:r>
                <a:r>
                  <a:rPr lang="en-US"/>
                  <a:t> – 2.5µm Diameter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E0A667F-06DA-4CBF-BA25-A3DDF857D489}"/>
                  </a:ext>
                </a:extLst>
              </p:cNvPr>
              <p:cNvSpPr txBox="1"/>
              <p:nvPr/>
            </p:nvSpPr>
            <p:spPr>
              <a:xfrm>
                <a:off x="7218332" y="3957570"/>
                <a:ext cx="262604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>
                    <a:solidFill>
                      <a:srgbClr val="5D5D5D"/>
                    </a:solidFill>
                  </a:rPr>
                  <a:t>PM</a:t>
                </a:r>
                <a:r>
                  <a:rPr lang="en-US" baseline="-25000">
                    <a:solidFill>
                      <a:srgbClr val="5D5D5D"/>
                    </a:solidFill>
                  </a:rPr>
                  <a:t>10</a:t>
                </a:r>
                <a:r>
                  <a:rPr lang="en-US"/>
                  <a:t> – 10µm Diameter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5E7BBE7-A81A-47FB-9D65-E36B80D52C2A}"/>
                  </a:ext>
                </a:extLst>
              </p:cNvPr>
              <p:cNvSpPr txBox="1"/>
              <p:nvPr/>
            </p:nvSpPr>
            <p:spPr>
              <a:xfrm>
                <a:off x="5993420" y="2033953"/>
                <a:ext cx="375615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/>
                  <a:t>PM</a:t>
                </a:r>
                <a:r>
                  <a:rPr lang="en-US" sz="2400" b="1" baseline="-25000"/>
                  <a:t>10</a:t>
                </a:r>
                <a:r>
                  <a:rPr lang="en-US" sz="2400" b="1"/>
                  <a:t> / PM</a:t>
                </a:r>
                <a:r>
                  <a:rPr lang="en-US" sz="2400" b="1" baseline="-25000"/>
                  <a:t>2.5</a:t>
                </a:r>
                <a:r>
                  <a:rPr lang="en-US" sz="2400" b="1"/>
                  <a:t> Comparison</a:t>
                </a:r>
              </a:p>
            </p:txBody>
          </p:sp>
        </p:grp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886B38-42A5-855D-52A0-F5F54A3FE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2CC8B-C7AD-4B4D-9260-8BA9D74BBE0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47871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84572-FB18-A742-6121-8F9288B07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F55BE-E66A-5DF6-9CF0-6750EDF82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677B8-CF1D-DA94-A939-4ACA0CB48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PM 1.1 - Cyclone Large Diameter.mp4</a:t>
            </a:r>
            <a:endParaRPr lang="en-US" dirty="0"/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PM 1.2 - Cyclone Multiclone.mp4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47B5E0-6FC9-4E3A-689F-65FADE8AB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1429F2-998D-097F-35EA-A564159B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1B2F4-82F9-40AF-980C-158BFD6C0D5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13926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DC8E6-9371-C590-A347-CB8CBA4F1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C7BA15-154B-F290-5E9A-5E4F00C89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165" y="999613"/>
            <a:ext cx="7313952" cy="517119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2A1A0F8-F6C6-F57C-0901-FC411AF8E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Separation – Control Efficiencies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7CAE41-4D33-F82D-B0B9-84F50B447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Conventional Cyclone</a:t>
            </a:r>
          </a:p>
          <a:p>
            <a:r>
              <a:rPr lang="en-US" sz="2800" dirty="0"/>
              <a:t>0-40% PM</a:t>
            </a:r>
            <a:r>
              <a:rPr lang="en-US" sz="2800" baseline="-25000" dirty="0"/>
              <a:t>2.5</a:t>
            </a:r>
            <a:endParaRPr lang="en-US" sz="2800" dirty="0"/>
          </a:p>
          <a:p>
            <a:r>
              <a:rPr lang="en-US" sz="2800" dirty="0"/>
              <a:t>30-90% PM</a:t>
            </a:r>
            <a:r>
              <a:rPr lang="en-US" sz="2800" baseline="-25000" dirty="0"/>
              <a:t>10</a:t>
            </a:r>
          </a:p>
          <a:p>
            <a:r>
              <a:rPr lang="en-US" dirty="0"/>
              <a:t>70-90% PM</a:t>
            </a:r>
            <a:r>
              <a:rPr lang="en-US" baseline="-25000" dirty="0"/>
              <a:t>30</a:t>
            </a:r>
          </a:p>
          <a:p>
            <a:r>
              <a:rPr lang="en-US" sz="2800" dirty="0"/>
              <a:t>65-85% PM</a:t>
            </a:r>
          </a:p>
          <a:p>
            <a:pPr marL="0" indent="0">
              <a:spcBef>
                <a:spcPts val="9000"/>
              </a:spcBef>
              <a:buNone/>
            </a:pPr>
            <a:r>
              <a:rPr lang="en-US" sz="1800" dirty="0"/>
              <a:t>Source: Control Techniques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for Particulate Emissions from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/>
              <a:t>Stationary Sources – Vol.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>
                <a:hlinkClick r:id="rId3"/>
              </a:rPr>
              <a:t>EPA-450/3-81-005a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3D66C-75C6-1A0F-3A92-BC8D66E80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74E762F-8CC6-3EE3-A320-210CF5172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E4F1D-BDCA-4321-B9AD-1DBDBB106ED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757565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A4110-0722-881A-29F6-D9E5CB9B8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DEDCE8A-A5B2-B09D-D14C-8ACEAB496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165" y="999613"/>
            <a:ext cx="7313951" cy="517119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7188956-8877-CB96-BA74-340BBD088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Separation – Control Efficiencies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27B509-B040-2DF5-1120-63DEE8AA6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High Efficiency Cyclone</a:t>
            </a:r>
          </a:p>
          <a:p>
            <a:r>
              <a:rPr lang="en-US" sz="2800"/>
              <a:t>20-70% PM</a:t>
            </a:r>
            <a:r>
              <a:rPr lang="en-US" sz="2800" baseline="-25000"/>
              <a:t>2.5</a:t>
            </a:r>
            <a:endParaRPr lang="en-US" sz="2800"/>
          </a:p>
          <a:p>
            <a:r>
              <a:rPr lang="en-US" sz="2800"/>
              <a:t>60-95% PM</a:t>
            </a:r>
            <a:r>
              <a:rPr lang="en-US" sz="2800" baseline="-25000"/>
              <a:t>10</a:t>
            </a:r>
          </a:p>
          <a:p>
            <a:r>
              <a:rPr lang="en-US"/>
              <a:t>99% PM</a:t>
            </a:r>
            <a:r>
              <a:rPr lang="en-US" baseline="-25000"/>
              <a:t>30</a:t>
            </a:r>
          </a:p>
          <a:p>
            <a:r>
              <a:rPr lang="en-US" sz="2800"/>
              <a:t>80-95% PM</a:t>
            </a:r>
          </a:p>
          <a:p>
            <a:pPr marL="0" indent="0">
              <a:spcBef>
                <a:spcPts val="9000"/>
              </a:spcBef>
              <a:buNone/>
            </a:pPr>
            <a:r>
              <a:rPr lang="en-US" sz="1800"/>
              <a:t>Source: Control Techniques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/>
              <a:t>for Particulate Emissions from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/>
              <a:t>Stationary Sources – Vol.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>
                <a:hlinkClick r:id="rId3"/>
              </a:rPr>
              <a:t>EPA-450/3-81-005a</a:t>
            </a:r>
            <a:endParaRPr lang="en-US" sz="18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2D26C0-E436-CCF4-E0F9-80066532F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6D7D9D0-F01F-F829-F40F-66A4B16C5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6FAD1-0A6F-4FB4-AD93-7092FEF1556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084093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5E18E-F160-4B81-9E2A-CD2316210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A7DB6A-1BEB-106C-E32C-85BF9CC6AB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165" y="999613"/>
            <a:ext cx="7313952" cy="517119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4D9138F-F84C-4DF2-03AD-DF28180A0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Separation – Control Efficiencies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CFCD0E-D5FF-1C00-A45A-F627B10D6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Multiclone Cyclone</a:t>
            </a:r>
          </a:p>
          <a:p>
            <a:r>
              <a:rPr lang="en-US" sz="2800"/>
              <a:t>40-60% PM</a:t>
            </a:r>
            <a:r>
              <a:rPr lang="en-US" sz="2800" baseline="-25000"/>
              <a:t>2.5</a:t>
            </a:r>
            <a:endParaRPr lang="en-US" sz="2800"/>
          </a:p>
          <a:p>
            <a:r>
              <a:rPr lang="en-US" sz="2800"/>
              <a:t>85-95% PM</a:t>
            </a:r>
            <a:r>
              <a:rPr lang="en-US" sz="2800" baseline="-25000"/>
              <a:t>10</a:t>
            </a:r>
          </a:p>
          <a:p>
            <a:r>
              <a:rPr lang="en-US"/>
              <a:t>99% PM</a:t>
            </a:r>
            <a:r>
              <a:rPr lang="en-US" baseline="-25000"/>
              <a:t>30</a:t>
            </a:r>
          </a:p>
          <a:p>
            <a:r>
              <a:rPr lang="en-US" sz="2800"/>
              <a:t>85-95% PM</a:t>
            </a:r>
          </a:p>
          <a:p>
            <a:pPr marL="0" indent="0">
              <a:spcBef>
                <a:spcPts val="9000"/>
              </a:spcBef>
              <a:buNone/>
            </a:pPr>
            <a:r>
              <a:rPr lang="en-US" sz="1800"/>
              <a:t>Source: Control Techniques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/>
              <a:t>for Particulate Emissions from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/>
              <a:t>Stationary Sources – Vol.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>
                <a:hlinkClick r:id="rId3"/>
              </a:rPr>
              <a:t>EPA-450/3-81-005a</a:t>
            </a:r>
            <a:endParaRPr lang="en-US" sz="18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40798-4466-83E9-FEDF-96522C0A6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7C6EE11-2E9F-EDA7-A755-8E9CEDAEB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2BE58-FE38-4E43-B0CD-32BDA6C8BB6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420976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Separation – Parametric Monitoring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Parametric Monitoring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On/Off Indicator</a:t>
            </a:r>
          </a:p>
          <a:p>
            <a:pPr lvl="1"/>
            <a:r>
              <a:rPr lang="en-US" dirty="0"/>
              <a:t>Fan is only moving part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Pressure Differential (</a:t>
            </a:r>
            <a:r>
              <a:rPr lang="el-GR" dirty="0"/>
              <a:t>Δ</a:t>
            </a:r>
            <a:r>
              <a:rPr lang="en-US" dirty="0"/>
              <a:t>P)</a:t>
            </a:r>
          </a:p>
          <a:p>
            <a:pPr lvl="1"/>
            <a:r>
              <a:rPr lang="en-US" dirty="0"/>
              <a:t>Multiclone buildup on inlet vanes</a:t>
            </a:r>
          </a:p>
          <a:p>
            <a:pPr lvl="1"/>
            <a:r>
              <a:rPr lang="en-US" dirty="0"/>
              <a:t>Tube / vane / chamber erosion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Visible Emissions (VE)</a:t>
            </a:r>
          </a:p>
          <a:p>
            <a:pPr lvl="1"/>
            <a:r>
              <a:rPr lang="en-US" dirty="0"/>
              <a:t>Opacity caused by small particulates, so presence of VE indicates mechanical separator not an effective control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732FA40-8947-D638-3EE8-FC52C020689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7092" y="1006475"/>
            <a:ext cx="5052441" cy="516572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10A3BD-00E6-DFD1-B284-DE554F8C0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4DE80-B480-4B48-AAAD-8A1334F826A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51309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482E7C3-7F28-DF4C-ECB5-1D61F68EE3C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Chapter 2: Control of Particulate Emissions​</a:t>
            </a:r>
            <a:br>
              <a:rPr lang="en-US" dirty="0"/>
            </a:br>
            <a:r>
              <a:rPr lang="en-US" dirty="0">
                <a:latin typeface="Arial"/>
                <a:cs typeface="Arial"/>
              </a:rPr>
              <a:t>Operating Problems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Cyclone</a:t>
            </a:r>
          </a:p>
          <a:p>
            <a:r>
              <a:rPr lang="en-US" dirty="0"/>
              <a:t>Vortex Disruption</a:t>
            </a:r>
          </a:p>
          <a:p>
            <a:pPr lvl="1"/>
            <a:r>
              <a:rPr lang="en-US" dirty="0"/>
              <a:t>Air infiltration</a:t>
            </a:r>
          </a:p>
          <a:p>
            <a:r>
              <a:rPr lang="en-US" dirty="0"/>
              <a:t>Particulate Re-entrainment</a:t>
            </a:r>
          </a:p>
          <a:p>
            <a:pPr lvl="1"/>
            <a:r>
              <a:rPr lang="en-US" dirty="0"/>
              <a:t>Particle bounce</a:t>
            </a:r>
          </a:p>
          <a:p>
            <a:pPr lvl="1"/>
            <a:r>
              <a:rPr lang="en-US" dirty="0"/>
              <a:t>Wall accumulations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DBCFCB-4371-34AB-6CB2-E5156ED226A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Multi-cyclone</a:t>
            </a:r>
          </a:p>
          <a:p>
            <a:r>
              <a:rPr lang="en-US" dirty="0"/>
              <a:t>Vortex Disruptions</a:t>
            </a:r>
          </a:p>
          <a:p>
            <a:pPr lvl="1"/>
            <a:r>
              <a:rPr lang="en-US" dirty="0"/>
              <a:t>Air infiltration</a:t>
            </a:r>
          </a:p>
          <a:p>
            <a:pPr lvl="1"/>
            <a:r>
              <a:rPr lang="en-US" dirty="0"/>
              <a:t>Inlet vane plug / erosion</a:t>
            </a:r>
          </a:p>
          <a:p>
            <a:r>
              <a:rPr lang="en-US" dirty="0"/>
              <a:t>Particulate Re-entrainment</a:t>
            </a:r>
          </a:p>
          <a:p>
            <a:pPr lvl="1"/>
            <a:r>
              <a:rPr lang="en-US" dirty="0"/>
              <a:t>Hopper overflow</a:t>
            </a:r>
          </a:p>
          <a:p>
            <a:pPr lvl="1"/>
            <a:r>
              <a:rPr lang="en-US" dirty="0"/>
              <a:t>Cross hopper recirculation</a:t>
            </a:r>
          </a:p>
          <a:p>
            <a:r>
              <a:rPr lang="en-US" dirty="0"/>
              <a:t>Cyclone Bypass</a:t>
            </a:r>
          </a:p>
          <a:p>
            <a:pPr lvl="1"/>
            <a:r>
              <a:rPr lang="en-US" dirty="0"/>
              <a:t>Outlet pipe erosion</a:t>
            </a:r>
          </a:p>
          <a:p>
            <a:pPr lvl="1"/>
            <a:r>
              <a:rPr lang="en-US" dirty="0"/>
              <a:t>Tube sheet erosion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C6D740-D547-4059-F308-17E8524D0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60D993-625B-9856-6EE3-0DBF4E3E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400A9-51C4-43D6-A9C7-EF572128AE4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313874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82ADDC-EA57-4338-E127-0D06572A2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2AECE24-95A5-8675-2EBC-2EFBA8786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Operating Problems: Plugged Vanes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C66DD3-0FE7-C69E-328D-456AD08C2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55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659359C-356E-C43D-FA3C-BE3F04E6EC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1644" y="1600200"/>
            <a:ext cx="6945664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50569E-029D-4311-7E2D-7209A7949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E5788-1E98-4F13-BD8C-8D06461FCA0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083698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Cyclone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</a:t>
            </a:r>
          </a:p>
          <a:p>
            <a:r>
              <a:rPr lang="en-US"/>
              <a:t>Static pressure drop</a:t>
            </a:r>
          </a:p>
          <a:p>
            <a:r>
              <a:rPr lang="en-US"/>
              <a:t>Air infiltration</a:t>
            </a:r>
          </a:p>
          <a:p>
            <a:pPr lvl="1"/>
            <a:r>
              <a:rPr lang="en-US"/>
              <a:t>Inlet / outlet temperature or oxygen content</a:t>
            </a:r>
          </a:p>
          <a:p>
            <a:pPr lvl="1"/>
            <a:r>
              <a:rPr lang="en-US"/>
              <a:t>Holes, dents or weld failures</a:t>
            </a:r>
          </a:p>
          <a:p>
            <a:r>
              <a:rPr lang="en-US"/>
              <a:t>Solids discharge</a:t>
            </a:r>
          </a:p>
          <a:p>
            <a:r>
              <a:rPr lang="en-US"/>
              <a:t>Internal inspection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Gas Monitoring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955B70-B88A-95F4-4E0A-E15EAF591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AFF43-9FD2-4FD4-9009-3E010C8F21F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946031"/>
      </p:ext>
    </p:ext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Emissions​</a:t>
            </a:r>
            <a:br>
              <a:rPr lang="en-US" dirty="0"/>
            </a:br>
            <a:r>
              <a:rPr lang="en-US" dirty="0"/>
              <a:t>Compliance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Visible Emissions (VE) -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B7568E-5ECA-F92C-C7DA-F7EC7A060A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670" y="1600200"/>
            <a:ext cx="2994660" cy="45720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7B6FC76-A13E-3D7C-D49D-79D5D96FFD50}"/>
              </a:ext>
            </a:extLst>
          </p:cNvPr>
          <p:cNvSpPr/>
          <p:nvPr/>
        </p:nvSpPr>
        <p:spPr>
          <a:xfrm>
            <a:off x="5193792" y="1600200"/>
            <a:ext cx="1341120" cy="1341120"/>
          </a:xfrm>
          <a:prstGeom prst="ellipse">
            <a:avLst/>
          </a:prstGeom>
          <a:noFill/>
          <a:ln w="50800">
            <a:solidFill>
              <a:srgbClr val="D7191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08938E9-9D7F-7250-85DB-0C2300E49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67229-8A03-4757-BD2C-16DC419ED2F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534192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88AEF-8135-DB84-DF4A-7BD110198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06190-E017-D08D-52A3-873EC87A7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Overview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DDE52B-B325-CB94-3BEF-9BFE3EF18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PM Control: Filtration</a:t>
            </a:r>
            <a:endParaRPr lang="en-US" dirty="0"/>
          </a:p>
          <a:p>
            <a:r>
              <a:rPr lang="en-US" dirty="0"/>
              <a:t>Multiple forces aid particulate collection on filters</a:t>
            </a:r>
            <a:endParaRPr lang="en-US" b="1" u="sng" dirty="0"/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Strain / Sieve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Inertia Impaction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Interception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Diffusion</a:t>
            </a:r>
          </a:p>
          <a:p>
            <a:r>
              <a:rPr lang="en-US" dirty="0"/>
              <a:t>Filters become infused with collected particulate</a:t>
            </a:r>
          </a:p>
          <a:p>
            <a:pPr lvl="1"/>
            <a:r>
              <a:rPr lang="en-US" dirty="0"/>
              <a:t>Particulates can be removed, and the filter reused</a:t>
            </a:r>
          </a:p>
          <a:p>
            <a:r>
              <a:rPr lang="en-US" dirty="0"/>
              <a:t>During particulate collection, the fan is the only moving part</a:t>
            </a:r>
          </a:p>
          <a:p>
            <a:pPr lvl="1"/>
            <a:r>
              <a:rPr lang="en-US" dirty="0"/>
              <a:t>Other mechanical actions required for filter cleaning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1EEDD-33A9-B6D0-87AF-547C7F529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/>
        </p:nvSpPr>
        <p:spPr>
          <a:xfrm>
            <a:off x="915924" y="84582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494F1A2-8A06-B6BA-E660-CD391D092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31CF3-A660-47F5-8F2F-E71BE055464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67192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65C1F-B3FE-49A7-AD54-A8879C9BF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Sizes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D2365-85B4-4668-B13C-463EB41D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01EF0E-3E60-1792-B679-F3AA73BE4E4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340" y="1005840"/>
            <a:ext cx="903732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B4CCD5-18AE-51C2-C4DE-49A6A67EC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BEE2E-941F-4C17-992B-487C35951A4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407902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9E84C-1F4C-78CC-03A1-9B0D5BD6F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Principle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DD1665-E7D2-1164-82FE-094C51C7C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8A9CFD32-1343-7239-E11D-9F5D407BAB4F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3188" y="1265237"/>
            <a:ext cx="6172200" cy="462915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/>
              <a:t>Some filters can be cleaned periodically to capture more particulate.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AC57AC-003B-74F1-EA30-502CB9DE3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9F08E-3771-42F5-8AAD-51EBECF9A7D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460194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CF26E-E9CD-BB20-4590-66EB48465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Principle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45B75-843C-1395-F679-21E3C0643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/>
              <a:t>Filtration</a:t>
            </a:r>
          </a:p>
          <a:p>
            <a:pPr marL="0" indent="0">
              <a:buNone/>
            </a:pPr>
            <a:r>
              <a:rPr lang="en-US" sz="2800" b="0" i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 the particles pass through the filter, they become stuck to the fibers, infusing the fiber with particulate.</a:t>
            </a:r>
            <a:endParaRPr lang="en-US" sz="2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B0E56861-ED70-56B4-63A8-ABF254CE0E0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5937" y="987425"/>
            <a:ext cx="5184775" cy="51847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F3E8AF-68B8-6547-3130-231959664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250C6-995E-4D4A-90C4-BF261CF538D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371950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CC510-A9BD-A2C9-9B1C-7C3BE09E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Principle of Operation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3C1DCB-3CAA-F7A0-A7ED-3ACC5E83E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/>
        </p:nvSpPr>
        <p:spPr>
          <a:xfrm>
            <a:off x="914400" y="-1"/>
            <a:ext cx="10360152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897F033-4D1B-A6C3-4CA7-3E069578646D}"/>
              </a:ext>
            </a:extLst>
          </p:cNvPr>
          <p:cNvSpPr>
            <a:spLocks noGrp="1"/>
          </p:cNvSpPr>
          <p:nvPr/>
        </p:nvSpPr>
        <p:spPr>
          <a:xfrm>
            <a:off x="914400" y="1005840"/>
            <a:ext cx="3932237" cy="51663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b="1"/>
              <a:t>Dust (Filter) Cake</a:t>
            </a:r>
          </a:p>
          <a:p>
            <a:pPr marL="0" indent="0">
              <a:buNone/>
            </a:pPr>
            <a:r>
              <a:rPr lang="en-US" sz="2800" b="0" i="0">
                <a:effectLst/>
                <a:latin typeface="+mj-lt"/>
              </a:rPr>
              <a:t>As more particles stick to the filter surface, more particles are captured by the filter. A dirty filter is better than a clean filter.</a:t>
            </a:r>
            <a:endParaRPr lang="en-US" sz="2800">
              <a:latin typeface="+mj-lt"/>
            </a:endParaRPr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B0E56861-ED70-56B4-63A8-ABF254CE0E0C}"/>
              </a:ext>
            </a:extLst>
          </p:cNvPr>
          <p:cNvPicPr>
            <a:picLocks noGrp="1"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95937" y="987425"/>
            <a:ext cx="5184775" cy="51847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ACAF7-6613-2C2A-F630-96E18633C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22AA6-C388-42BD-BB1E-C7FEB746064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36494"/>
      </p:ext>
    </p:extLst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Fabric Filter (Baghouse)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79B42-252C-1D7E-A2E6-9F09E4DAA2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10363200" cy="516636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00C8D5-8F00-A646-6066-E3B1EAB68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B6B2E-E409-4657-A5A0-1A2DB95366C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91978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DF4AE-A94D-7CDA-0A51-C61556B97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42B46-12F3-AD00-7F70-4B0297364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2.0 - Baghouses</a:t>
            </a:r>
            <a:endParaRPr lang="en-US" dirty="0">
              <a:latin typeface="Arial"/>
              <a:cs typeface="Arial"/>
              <a:hlinkClick r:id="rId3" action="ppaction://hlinkfile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PM 2.0a - Design.mp4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hlinkClick r:id="rId4" action="ppaction://hlinkfile"/>
              </a:rPr>
              <a:t>4.0 – Baghouse Design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D9CD3-6449-90A8-769B-229A434BF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E6D963-454F-0F62-345E-7BDEB1B54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8C3CE-57AC-41F5-A925-35F0068BD1B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566837"/>
      </p:ext>
    </p:extLst>
  </p:cSld>
  <p:clrMapOvr>
    <a:masterClrMapping/>
  </p:clrMapOvr>
  <p:transition spd="slow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0ED891-508C-0036-9E82-5BA31E09DF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1D363-5682-9E45-51CA-89FFCEAF5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Design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6ECACC-6F32-E52E-8072-C8D19C706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Draft (Air Movement) Options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6C3E7F-81D3-E491-C809-A4C7ACDD8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64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48CB404-AB42-D373-5D73-B469550829B1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1584960"/>
          <a:ext cx="10360152" cy="4358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2594">
                  <a:extLst>
                    <a:ext uri="{9D8B030D-6E8A-4147-A177-3AD203B41FA5}">
                      <a16:colId xmlns:a16="http://schemas.microsoft.com/office/drawing/2014/main" val="3368768329"/>
                    </a:ext>
                  </a:extLst>
                </a:gridCol>
                <a:gridCol w="4248779">
                  <a:extLst>
                    <a:ext uri="{9D8B030D-6E8A-4147-A177-3AD203B41FA5}">
                      <a16:colId xmlns:a16="http://schemas.microsoft.com/office/drawing/2014/main" val="57317975"/>
                    </a:ext>
                  </a:extLst>
                </a:gridCol>
                <a:gridCol w="4248779">
                  <a:extLst>
                    <a:ext uri="{9D8B030D-6E8A-4147-A177-3AD203B41FA5}">
                      <a16:colId xmlns:a16="http://schemas.microsoft.com/office/drawing/2014/main" val="4141182829"/>
                    </a:ext>
                  </a:extLst>
                </a:gridCol>
              </a:tblGrid>
              <a:tr h="702984">
                <a:tc>
                  <a:txBody>
                    <a:bodyPr/>
                    <a:lstStyle/>
                    <a:p>
                      <a:r>
                        <a:rPr lang="en-US" sz="2400" dirty="0"/>
                        <a:t>Fan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Pros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Cons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3933011"/>
                  </a:ext>
                </a:extLst>
              </a:tr>
              <a:tr h="1827759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Forced (Push)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Smaller Motor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Less Expensive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Easy to Identify Leaks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Erosion of Fan Blades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8355232"/>
                  </a:ext>
                </a:extLst>
              </a:tr>
              <a:tr h="1827759"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Induced (Pull)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/>
                        <a:t>No Erosion of Fan Blades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Larger Motor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More Expensive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Harder to Identify Leaks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298137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39C935-2AAF-3B64-BDFE-A5ADC9DCD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19B7-8DDD-40FD-8B93-93A81FCE0B6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772345"/>
      </p:ext>
    </p:extLst>
  </p:cSld>
  <p:clrMapOvr>
    <a:masterClrMapping/>
  </p:clrMapOvr>
  <p:transition spd="slow"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Air-to-cloth ratio</a:t>
            </a:r>
          </a:p>
          <a:p>
            <a:pPr lvl="1"/>
            <a:r>
              <a:rPr lang="en-US"/>
              <a:t>Higher ratio (due to higher gas velocities) cause particles to migrate through the filter, reducing control efficiency</a:t>
            </a:r>
          </a:p>
          <a:p>
            <a:r>
              <a:rPr lang="en-US" b="1"/>
              <a:t>Exhaust gas characteristics</a:t>
            </a:r>
          </a:p>
          <a:p>
            <a:pPr lvl="1"/>
            <a:r>
              <a:rPr lang="en-US"/>
              <a:t>Filters are flammable</a:t>
            </a:r>
          </a:p>
          <a:p>
            <a:pPr lvl="1"/>
            <a:r>
              <a:rPr lang="en-US"/>
              <a:t>Filters are degraded by acids</a:t>
            </a:r>
          </a:p>
          <a:p>
            <a:pPr lvl="1"/>
            <a:r>
              <a:rPr lang="en-US"/>
              <a:t>Filters are damaged by abrasive particles</a:t>
            </a:r>
          </a:p>
          <a:p>
            <a:pPr lvl="1"/>
            <a:r>
              <a:rPr lang="en-US"/>
              <a:t>Filters ineffective when full of particulate (filter blinding)</a:t>
            </a:r>
          </a:p>
          <a:p>
            <a:r>
              <a:rPr lang="en-US" b="1"/>
              <a:t>Filter type</a:t>
            </a:r>
          </a:p>
          <a:p>
            <a:pPr lvl="1"/>
            <a:r>
              <a:rPr lang="en-US"/>
              <a:t>Disposable</a:t>
            </a:r>
          </a:p>
          <a:p>
            <a:pPr lvl="1"/>
            <a:r>
              <a:rPr lang="en-US"/>
              <a:t>Reusable: Type of filter cleaning mechanism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163A8-9389-8159-1040-A40ABA040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7B436-26ED-448D-82A9-4EEC4764DD0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76024"/>
      </p:ext>
    </p:extLst>
  </p:cSld>
  <p:clrMapOvr>
    <a:masterClrMapping/>
  </p:clrMapOvr>
  <p:transition spd="slow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BFCCA7-878D-0193-CF35-068A6243AD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1300" y="1158240"/>
            <a:ext cx="6629400" cy="50139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794C2E-70DC-3F9F-0B0C-9C1A9D03A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5E882-C15D-81D7-2DCF-B598D3748A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Air-to-Cloth Ratio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85E260-9C99-ACA1-7865-BD54176D9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E7EB59-459F-48E5-5896-10B204733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A3D8B-3DDA-423B-8517-FAC209DB8B8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124518"/>
      </p:ext>
    </p:extLst>
  </p:cSld>
  <p:clrMapOvr>
    <a:masterClrMapping/>
  </p:clrMapOvr>
  <p:transition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49D83-58BB-4577-D69A-DAE37311D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Filter – Certification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00319-2458-9291-7E79-D86AC6268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Mat / Panel / Cartridge Filter Certification</a:t>
            </a:r>
          </a:p>
          <a:p>
            <a:pPr marL="0" indent="0">
              <a:buNone/>
            </a:pPr>
            <a:r>
              <a:rPr lang="en-US"/>
              <a:t>Filters are certified by independent, third-party laboratories using different national and international standards</a:t>
            </a:r>
          </a:p>
          <a:p>
            <a:r>
              <a:rPr lang="en-US"/>
              <a:t>American Society of Heating, Refrigerating and Air-Conditioning Engineers (ASHRAE) Procedure 52.2-2017</a:t>
            </a:r>
          </a:p>
          <a:p>
            <a:pPr lvl="1"/>
            <a:r>
              <a:rPr lang="en-US"/>
              <a:t>Minimum Efficiency Reporting Value (MERV) with 16 categories</a:t>
            </a:r>
          </a:p>
          <a:p>
            <a:r>
              <a:rPr lang="en-US"/>
              <a:t>International Organization for Standardization (ISO) 16890-1:2016</a:t>
            </a:r>
          </a:p>
          <a:p>
            <a:pPr lvl="1"/>
            <a:r>
              <a:rPr lang="en-US"/>
              <a:t>Removal efficiency established for four particle classes: ePM</a:t>
            </a:r>
            <a:r>
              <a:rPr lang="en-US" baseline="-25000"/>
              <a:t>1</a:t>
            </a:r>
            <a:r>
              <a:rPr lang="en-US"/>
              <a:t>, ePM</a:t>
            </a:r>
            <a:r>
              <a:rPr lang="en-US" baseline="-25000"/>
              <a:t>2.5</a:t>
            </a:r>
            <a:r>
              <a:rPr lang="en-US"/>
              <a:t>, ePM</a:t>
            </a:r>
            <a:r>
              <a:rPr lang="en-US" baseline="-25000"/>
              <a:t>10</a:t>
            </a:r>
            <a:r>
              <a:rPr lang="en-US"/>
              <a:t>, and Coarse (PM</a:t>
            </a:r>
            <a:r>
              <a:rPr lang="en-US" baseline="-25000"/>
              <a:t>10+</a:t>
            </a:r>
            <a:r>
              <a:rPr lang="en-US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693F0-3FE8-1F9E-F910-A6D860E98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A194F0-F28B-5052-15E8-438EB6F97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82374-3E93-4BA9-BC66-BE0B183BE55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690439"/>
      </p:ext>
    </p:extLst>
  </p:cSld>
  <p:clrMapOvr>
    <a:masterClrMapping/>
  </p:clrMapOvr>
  <p:transition spd="slow"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C3367-D652-3029-8835-3CA93C0A2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ASHRAE MERV Filter Certification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E56F4939-B869-CDFE-0AAD-68724B7981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399" y="1006475"/>
          <a:ext cx="8972676" cy="5166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3169">
                  <a:extLst>
                    <a:ext uri="{9D8B030D-6E8A-4147-A177-3AD203B41FA5}">
                      <a16:colId xmlns:a16="http://schemas.microsoft.com/office/drawing/2014/main" val="723925412"/>
                    </a:ext>
                  </a:extLst>
                </a:gridCol>
                <a:gridCol w="2243169">
                  <a:extLst>
                    <a:ext uri="{9D8B030D-6E8A-4147-A177-3AD203B41FA5}">
                      <a16:colId xmlns:a16="http://schemas.microsoft.com/office/drawing/2014/main" val="1209487025"/>
                    </a:ext>
                  </a:extLst>
                </a:gridCol>
                <a:gridCol w="2243169">
                  <a:extLst>
                    <a:ext uri="{9D8B030D-6E8A-4147-A177-3AD203B41FA5}">
                      <a16:colId xmlns:a16="http://schemas.microsoft.com/office/drawing/2014/main" val="783637069"/>
                    </a:ext>
                  </a:extLst>
                </a:gridCol>
                <a:gridCol w="2243169">
                  <a:extLst>
                    <a:ext uri="{9D8B030D-6E8A-4147-A177-3AD203B41FA5}">
                      <a16:colId xmlns:a16="http://schemas.microsoft.com/office/drawing/2014/main" val="150601185"/>
                    </a:ext>
                  </a:extLst>
                </a:gridCol>
              </a:tblGrid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MERV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PM</a:t>
                      </a:r>
                      <a:r>
                        <a:rPr lang="en-US" baseline="-25000"/>
                        <a:t>10.0</a:t>
                      </a:r>
                      <a:r>
                        <a:rPr lang="en-US"/>
                        <a:t> – PM</a:t>
                      </a:r>
                      <a:r>
                        <a:rPr lang="en-US" baseline="-25000"/>
                        <a:t>3.0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PM</a:t>
                      </a:r>
                      <a:r>
                        <a:rPr lang="en-US" baseline="-25000"/>
                        <a:t>3.0</a:t>
                      </a:r>
                      <a:r>
                        <a:rPr lang="en-US"/>
                        <a:t> – PM</a:t>
                      </a:r>
                      <a:r>
                        <a:rPr lang="en-US" baseline="-25000"/>
                        <a:t>1.0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PM</a:t>
                      </a:r>
                      <a:r>
                        <a:rPr lang="en-US" baseline="-25000"/>
                        <a:t>1.0</a:t>
                      </a:r>
                      <a:r>
                        <a:rPr lang="en-US"/>
                        <a:t> – PM</a:t>
                      </a:r>
                      <a:r>
                        <a:rPr lang="en-US" baseline="-25000"/>
                        <a:t>0.3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0857200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1-4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&lt;20%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7408599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33060656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090793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08284828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3282323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4908324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048801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11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32669953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12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9258820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13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697606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14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544700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15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56072510"/>
                  </a:ext>
                </a:extLst>
              </a:tr>
              <a:tr h="36902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16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395919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EABFE-4EA8-5931-F880-ADE6968F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818F3B7-A077-1828-E574-7DC6AE284F2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9887077" y="1007114"/>
            <a:ext cx="1387475" cy="5165725"/>
          </a:xfrm>
        </p:spPr>
        <p:txBody>
          <a:bodyPr anchor="ctr" anchorCtr="0">
            <a:normAutofit/>
          </a:bodyPr>
          <a:lstStyle/>
          <a:p>
            <a:pPr marL="0" indent="0">
              <a:buNone/>
            </a:pPr>
            <a:r>
              <a:rPr lang="en-US" sz="1800" i="1"/>
              <a:t>ASHRAE MERV reflects the minimum removal efficiency (usually clean filter)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F7993E-8CF0-4F3F-CBBA-1C74977E4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5BA5-929B-4703-A716-142BC486390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9814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76179-D385-8BB7-CDD1-F12F8EB62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Shapes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C8489B-9594-763B-AB68-39D023825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AA42E1-D724-D78A-59CA-70A154588EB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770" y="1581150"/>
            <a:ext cx="8252460" cy="36957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8211AE-A199-C66D-2511-7CBDC5FD7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45267-5C92-4041-8632-BDBC146DEDB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346935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C3367-D652-3029-8835-3CA93C0A2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ISO 16890 Filter Certification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E56F4939-B869-CDFE-0AAD-68724B7981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4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006">
                  <a:extLst>
                    <a:ext uri="{9D8B030D-6E8A-4147-A177-3AD203B41FA5}">
                      <a16:colId xmlns:a16="http://schemas.microsoft.com/office/drawing/2014/main" val="723925412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1209487025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783637069"/>
                    </a:ext>
                  </a:extLst>
                </a:gridCol>
                <a:gridCol w="2590006">
                  <a:extLst>
                    <a:ext uri="{9D8B030D-6E8A-4147-A177-3AD203B41FA5}">
                      <a16:colId xmlns:a16="http://schemas.microsoft.com/office/drawing/2014/main" val="150601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Coarse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ePM</a:t>
                      </a:r>
                      <a:r>
                        <a:rPr lang="en-US" baseline="-25000" dirty="0"/>
                        <a:t>10</a:t>
                      </a:r>
                      <a:endParaRPr lang="en-US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ePM</a:t>
                      </a:r>
                      <a:r>
                        <a:rPr lang="en-US" baseline="-25000"/>
                        <a:t>2.5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ePM</a:t>
                      </a:r>
                      <a:r>
                        <a:rPr lang="en-US" baseline="-25000"/>
                        <a:t>1</a:t>
                      </a:r>
                      <a:endParaRPr lang="en-US" baseline="-25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085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95%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7408599"/>
                  </a:ext>
                </a:extLst>
              </a:tr>
              <a:tr h="370840">
                <a:tc rowSpan="8">
                  <a:txBody>
                    <a:bodyPr/>
                    <a:lstStyle/>
                    <a:p>
                      <a:pPr algn="ctr"/>
                      <a:r>
                        <a:rPr lang="en-US"/>
                        <a:t>50%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330606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09079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082848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328232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490832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6604880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3266995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55%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9258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5%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50%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69760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EABFE-4EA8-5931-F880-ADE6968F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6DC5CF-B6E5-8FE3-231A-F528647B61C1}"/>
              </a:ext>
            </a:extLst>
          </p:cNvPr>
          <p:cNvSpPr txBox="1"/>
          <p:nvPr/>
        </p:nvSpPr>
        <p:spPr>
          <a:xfrm>
            <a:off x="914400" y="5167249"/>
            <a:ext cx="10360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err="1"/>
              <a:t>ePM</a:t>
            </a:r>
            <a:r>
              <a:rPr lang="en-US" i="1"/>
              <a:t>: Average efficiency between a clean filter and a seasoned filter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7100B5-419F-9B25-7D18-9874577A3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81A94-10FF-4F46-B55C-33CEAA10A85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610878"/>
      </p:ext>
    </p:extLst>
  </p:cSld>
  <p:clrMapOvr>
    <a:masterClrMapping/>
  </p:clrMapOvr>
  <p:transition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49D83-58BB-4577-D69A-DAE37311D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Filter – Certification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00319-2458-9291-7E79-D86AC6268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9217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Filter Certification</a:t>
            </a:r>
          </a:p>
          <a:p>
            <a:r>
              <a:rPr lang="en-US"/>
              <a:t>High Efficiency Particulate Air (HEPA) Filters exceed MERV 16</a:t>
            </a:r>
          </a:p>
          <a:p>
            <a:pPr lvl="1"/>
            <a:r>
              <a:rPr lang="en-US"/>
              <a:t>MERV 17 / HEPA – 99.97%</a:t>
            </a:r>
          </a:p>
          <a:p>
            <a:pPr lvl="1"/>
            <a:r>
              <a:rPr lang="en-US"/>
              <a:t>MERV 18 / HEPA– 99.997%</a:t>
            </a:r>
          </a:p>
          <a:p>
            <a:r>
              <a:rPr lang="en-US"/>
              <a:t>Ultra-Low Particulate Air (ULPA) Filters exceed MERV 18 / HEPA</a:t>
            </a:r>
          </a:p>
          <a:p>
            <a:pPr lvl="1"/>
            <a:r>
              <a:rPr lang="en-US"/>
              <a:t>MERV 19 / ULPA – 99.9997% (reduced airflow)</a:t>
            </a:r>
          </a:p>
          <a:p>
            <a:pPr lvl="1"/>
            <a:r>
              <a:rPr lang="en-US"/>
              <a:t>MERV 20 / ULPA – 99.99997%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693F0-3FE8-1F9E-F910-A6D860E98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B31DE3-DED0-DB00-D986-07F421A4941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152" y="1005840"/>
            <a:ext cx="2438400" cy="516636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870FDD3-B126-E186-CCDC-5991FFB3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EB7CA-D53C-482B-B3D0-1819CC68A9B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738500"/>
      </p:ext>
    </p:extLst>
  </p:cSld>
  <p:clrMapOvr>
    <a:masterClrMapping/>
  </p:clrMapOvr>
  <p:transition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49D83-58BB-4577-D69A-DAE37311D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Filter – Certification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00319-2458-9291-7E79-D86AC6268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Filter Certification</a:t>
            </a:r>
          </a:p>
          <a:p>
            <a:r>
              <a:rPr lang="en-US" dirty="0"/>
              <a:t>Complete filter report details removal (capture) efficiency at different loads, relative humidity, and pressure differentials</a:t>
            </a:r>
          </a:p>
          <a:p>
            <a:r>
              <a:rPr lang="en-US" dirty="0"/>
              <a:t>Control device manufacturers match filters to exhaust:</a:t>
            </a:r>
          </a:p>
          <a:p>
            <a:pPr lvl="1"/>
            <a:r>
              <a:rPr lang="en-US" dirty="0"/>
              <a:t>Particle size / loading</a:t>
            </a:r>
          </a:p>
          <a:p>
            <a:pPr lvl="1"/>
            <a:r>
              <a:rPr lang="en-US" dirty="0"/>
              <a:t>Flowrate</a:t>
            </a:r>
          </a:p>
          <a:p>
            <a:pPr lvl="1"/>
            <a:r>
              <a:rPr lang="en-US" dirty="0"/>
              <a:t>Pressure differential</a:t>
            </a:r>
          </a:p>
          <a:p>
            <a:pPr lvl="1"/>
            <a:r>
              <a:rPr lang="en-US" dirty="0"/>
              <a:t>Relative humidity</a:t>
            </a:r>
          </a:p>
          <a:p>
            <a:r>
              <a:rPr lang="en-US" dirty="0"/>
              <a:t>Request filter certification information from manufacturer</a:t>
            </a:r>
          </a:p>
          <a:p>
            <a:pPr lvl="1"/>
            <a:r>
              <a:rPr lang="en-US" dirty="0"/>
              <a:t>Ensure filters are being used within established parameters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693F0-3FE8-1F9E-F910-A6D860E98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1D4721-8E1A-C6ED-F96A-8BE6B3CE7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77CEE-C16C-43AB-BD8A-F5243266F14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007325"/>
      </p:ext>
    </p:extLst>
  </p:cSld>
  <p:clrMapOvr>
    <a:masterClrMapping/>
  </p:clrMapOvr>
  <p:transition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8CD0E-AC55-79DA-7EB9-A2D185EE9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82688-2DD2-1FC0-8050-C1AE4A805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71C03-651C-EE21-C831-BBCE5AD13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4.1 – ASHRAE Filter Testing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84FC2-76BB-3D61-E0E5-E6FC68B7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FA5693-7744-0E49-3485-9D8C36436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E07D-2F6A-4324-A0E4-4F061E97569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250106"/>
      </p:ext>
    </p:extLst>
  </p:cSld>
  <p:clrMapOvr>
    <a:masterClrMapping/>
  </p:clrMapOvr>
  <p:transition spd="slow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6E1A40-5379-06E1-5FC2-C069B8C79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Filter – Design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C8B048-005B-4BDB-7D4F-EA8CDE29B3A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Disposable Filter</a:t>
            </a:r>
          </a:p>
          <a:p>
            <a:r>
              <a:rPr lang="en-US"/>
              <a:t>One-time use filter</a:t>
            </a:r>
          </a:p>
          <a:p>
            <a:r>
              <a:rPr lang="en-US"/>
              <a:t>Replaced when blinded (full)</a:t>
            </a:r>
          </a:p>
          <a:p>
            <a:r>
              <a:rPr lang="en-US"/>
              <a:t>No separate dust collection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06FA224-A5E5-24DC-AC39-073B1E8A578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Reusable Filter</a:t>
            </a:r>
          </a:p>
          <a:p>
            <a:r>
              <a:rPr lang="en-US"/>
              <a:t>Multiple-use filter</a:t>
            </a:r>
          </a:p>
          <a:p>
            <a:r>
              <a:rPr lang="en-US"/>
              <a:t>Cleaning mode to remove particulate buildup</a:t>
            </a:r>
          </a:p>
          <a:p>
            <a:r>
              <a:rPr lang="en-US"/>
              <a:t>Replace when degraded</a:t>
            </a:r>
          </a:p>
          <a:p>
            <a:r>
              <a:rPr lang="en-US"/>
              <a:t>Separate dust collection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F51719-9702-9AE5-98EB-5B5A96A85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A73E06-13AA-CD14-F83E-8B885FA08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B3DE-5BD7-43D4-A79E-2BD469C54DF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693235"/>
      </p:ext>
    </p:extLst>
  </p:cSld>
  <p:clrMapOvr>
    <a:masterClrMapping/>
  </p:clrMapOvr>
  <p:transition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AABBD44-F2E6-D185-8679-8B5D9BF910D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232" y="1005840"/>
            <a:ext cx="7513320" cy="516636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Disposable Filters – Overview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Disposable Cartridge (Pleated) Filters</a:t>
            </a:r>
          </a:p>
          <a:p>
            <a:r>
              <a:rPr lang="en-US"/>
              <a:t>Pleated to increase surface area</a:t>
            </a:r>
          </a:p>
          <a:p>
            <a:r>
              <a:rPr lang="en-US"/>
              <a:t>Mounted inside frame for support</a:t>
            </a:r>
          </a:p>
          <a:p>
            <a:r>
              <a:rPr lang="en-US"/>
              <a:t>Frame may include a sealing gasket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01E4D6-95F0-8ABF-B1A7-030335B0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56588-5D1E-4910-8751-BCE0DD139EB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28960"/>
      </p:ext>
    </p:extLst>
  </p:cSld>
  <p:clrMapOvr>
    <a:masterClrMapping/>
  </p:clrMapOvr>
  <p:transition spd="slow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C2E84-5BE8-D7D5-4D9E-78D9FE84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994FD-DE60-8DC2-DC23-C76F76D76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/>
            </a:br>
            <a:r>
              <a:rPr lang="en-US"/>
              <a:t>Cartridge </a:t>
            </a:r>
            <a:r>
              <a:rPr lang="en-US" dirty="0"/>
              <a:t>Filters –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64114-43E7-97AA-3234-E6128E14D5A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Pleated Cartridges</a:t>
            </a:r>
          </a:p>
          <a:p>
            <a:r>
              <a:rPr lang="en-US" dirty="0"/>
              <a:t>Increase cloth surface area, decreasing air-to-cloth ratio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996D9E42-A524-5F08-8CD4-9A811F1EAA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005840"/>
            <a:ext cx="2359152" cy="5166360"/>
          </a:xfrm>
        </p:spPr>
        <p:txBody>
          <a:bodyPr anchor="ctr" anchorCtr="0"/>
          <a:lstStyle/>
          <a:p>
            <a:r>
              <a:rPr lang="en-US" dirty="0"/>
              <a:t>Air passes through entire filter</a:t>
            </a:r>
          </a:p>
          <a:p>
            <a:r>
              <a:rPr lang="en-US" dirty="0"/>
              <a:t>Harder to clean deep folds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AE7435-5B63-580F-7D39-FC97A5F64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6C2A35-AA16-2A12-E53A-A2BDEF3C03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5500" y="2743200"/>
            <a:ext cx="2743200" cy="3657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5F0944-519E-02B0-7335-3FB4BB80B0A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5626" y="0"/>
            <a:ext cx="20955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37308A7-6048-933A-DCBE-F565F7553BE2}"/>
              </a:ext>
            </a:extLst>
          </p:cNvPr>
          <p:cNvSpPr txBox="1"/>
          <p:nvPr/>
        </p:nvSpPr>
        <p:spPr>
          <a:xfrm rot="5400000">
            <a:off x="7698925" y="6257835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highlight>
                  <a:srgbClr val="000000"/>
                </a:highlight>
              </a:rPr>
              <a:t>8 inches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530987-6201-1779-B588-5D43509E248E}"/>
              </a:ext>
            </a:extLst>
          </p:cNvPr>
          <p:cNvSpPr txBox="1"/>
          <p:nvPr/>
        </p:nvSpPr>
        <p:spPr>
          <a:xfrm rot="5400000">
            <a:off x="8757280" y="3450521"/>
            <a:ext cx="1051570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highlight>
                  <a:srgbClr val="000000"/>
                </a:highlight>
              </a:rPr>
              <a:t>56 inches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E8FEA-F878-6E5C-85F4-4D761517D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0FF85-0420-49E9-AB9C-90E4F148B0B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60743"/>
      </p:ext>
    </p:extLst>
  </p:cSld>
  <p:clrMapOvr>
    <a:masterClrMapping/>
  </p:clrMapOvr>
  <p:transition spd="slow">
    <p:wip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Disposable Filter – Operation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62037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Disposable Filters</a:t>
            </a:r>
          </a:p>
          <a:p>
            <a:r>
              <a:rPr lang="en-US"/>
              <a:t>Exhaust air flows into filter</a:t>
            </a:r>
          </a:p>
          <a:p>
            <a:r>
              <a:rPr lang="en-US"/>
              <a:t>Particulates trapped in filter</a:t>
            </a:r>
          </a:p>
          <a:p>
            <a:r>
              <a:rPr lang="en-US"/>
              <a:t>Clean air flows from filter</a:t>
            </a:r>
          </a:p>
          <a:p>
            <a:r>
              <a:rPr lang="en-US"/>
              <a:t>As filter collects particulate, airflow is restricted</a:t>
            </a:r>
          </a:p>
          <a:p>
            <a:pPr lvl="1"/>
            <a:r>
              <a:rPr lang="en-US"/>
              <a:t>Saturated filters disposed of as solid waste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65BDB3-2029-7F76-6A58-660E08A52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772" y="1157336"/>
            <a:ext cx="5432028" cy="469482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2F9EB0E-032C-B6E8-8C17-75294DC09CE1}"/>
              </a:ext>
            </a:extLst>
          </p:cNvPr>
          <p:cNvSpPr txBox="1"/>
          <p:nvPr/>
        </p:nvSpPr>
        <p:spPr>
          <a:xfrm>
            <a:off x="10221289" y="1464907"/>
            <a:ext cx="1505220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>
                <a:ln w="6350">
                  <a:noFill/>
                </a:ln>
                <a:solidFill>
                  <a:srgbClr val="2C7BB6"/>
                </a:solidFill>
              </a:rPr>
              <a:t>Clean Gas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F140C1-B34C-D58B-352E-169DE0F4EF32}"/>
              </a:ext>
            </a:extLst>
          </p:cNvPr>
          <p:cNvSpPr txBox="1"/>
          <p:nvPr/>
        </p:nvSpPr>
        <p:spPr>
          <a:xfrm>
            <a:off x="6671679" y="5331332"/>
            <a:ext cx="1282402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>
                <a:ln w="6350">
                  <a:noFill/>
                </a:ln>
                <a:solidFill>
                  <a:srgbClr val="D7191C"/>
                </a:solidFill>
              </a:rPr>
              <a:t>Dirty Gas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5749A-A4D4-A5C1-7450-25F80C7E8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26F24-8755-417A-B575-1411F1E9CCA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925547"/>
      </p:ext>
    </p:extLst>
  </p:cSld>
  <p:clrMapOvr>
    <a:masterClrMapping/>
  </p:clrMapOvr>
  <p:transition spd="slow">
    <p:wip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7A743EF-3D7F-8F4F-AD4B-F4270309DF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2" y="1028700"/>
            <a:ext cx="10317480" cy="51435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Disposable Filter – Types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166360" cy="516636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b="1" dirty="0"/>
              <a:t>Disposable Coarse Filters</a:t>
            </a:r>
          </a:p>
          <a:p>
            <a:r>
              <a:rPr lang="en-US" dirty="0"/>
              <a:t>Used for large particulate with large airflows</a:t>
            </a:r>
          </a:p>
          <a:p>
            <a:pPr lvl="1"/>
            <a:r>
              <a:rPr lang="en-US" dirty="0"/>
              <a:t>Lower pressure drop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0F5479-3578-6421-D30B-3496C4281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FA0C7-7933-40BF-AB38-739C3F66F38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69638"/>
      </p:ext>
    </p:extLst>
  </p:cSld>
  <p:clrMapOvr>
    <a:masterClrMapping/>
  </p:clrMapOvr>
  <p:transition spd="slow">
    <p:wipe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E3518A62-285B-30E6-72D4-12C34F272A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664" y="4343400"/>
            <a:ext cx="6598920" cy="182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7F2176-4986-6CEB-6D41-55AF85D95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Disposable Filter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C3A335-56B2-6871-DBCC-F3B0DF69D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922057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Other Disposable Cartridge Filters</a:t>
            </a:r>
          </a:p>
          <a:p>
            <a:r>
              <a:rPr lang="en-US"/>
              <a:t>HEPA / ULPA Filters</a:t>
            </a:r>
          </a:p>
          <a:p>
            <a:pPr lvl="1"/>
            <a:r>
              <a:rPr lang="en-US"/>
              <a:t>Higher particulate collection efficiency</a:t>
            </a:r>
          </a:p>
          <a:p>
            <a:pPr lvl="1"/>
            <a:r>
              <a:rPr lang="en-US"/>
              <a:t>Unable to be cleaned (disposable)</a:t>
            </a:r>
          </a:p>
          <a:p>
            <a:pPr lvl="1"/>
            <a:r>
              <a:rPr lang="en-US"/>
              <a:t>Airflow decreases as filter becomes clogged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3EACD6-53CE-74F6-FA67-F70600B86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8D43C8-9471-9BF5-609F-D5DA9754BE6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6457" y="1005840"/>
            <a:ext cx="243840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9677E-CDB6-E99C-E889-B1873C057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6A4C-ED20-4B6F-995E-03A82BF6A98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77149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65C1F-B3FE-49A7-AD54-A8879C9BF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99967-F3B6-4091-A3A6-DD6252C6B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0360152" cy="5166360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b="1" dirty="0"/>
              <a:t>Coarse Particulate Matter – PM</a:t>
            </a:r>
            <a:r>
              <a:rPr lang="en-US" b="1" baseline="-25000" dirty="0"/>
              <a:t>10</a:t>
            </a:r>
          </a:p>
          <a:p>
            <a:pPr>
              <a:spcBef>
                <a:spcPts val="800"/>
              </a:spcBef>
            </a:pPr>
            <a:r>
              <a:rPr lang="en-US" dirty="0"/>
              <a:t>Solid or liquid particles commonly emitted by multiple Formation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Includes dust, pollen, dirt, cooling towers emissions, soot, and smoke</a:t>
            </a:r>
          </a:p>
          <a:p>
            <a:pPr>
              <a:spcBef>
                <a:spcPts val="800"/>
              </a:spcBef>
              <a:buClr>
                <a:schemeClr val="tx1"/>
              </a:buClr>
            </a:pPr>
            <a:r>
              <a:rPr lang="en-US" dirty="0"/>
              <a:t>PM</a:t>
            </a:r>
            <a:r>
              <a:rPr lang="en-US" baseline="-25000" dirty="0"/>
              <a:t>10</a:t>
            </a:r>
            <a:r>
              <a:rPr lang="en-US" dirty="0"/>
              <a:t> enters blood via lungs; adverse health impacts include:</a:t>
            </a:r>
          </a:p>
          <a:p>
            <a:pPr lvl="1">
              <a:spcBef>
                <a:spcPts val="800"/>
              </a:spcBef>
              <a:tabLst>
                <a:tab pos="5313363" algn="l"/>
              </a:tabLst>
            </a:pPr>
            <a:r>
              <a:rPr lang="en-US" dirty="0"/>
              <a:t>Nonfatal heart attacks	• Irregular heartbeat</a:t>
            </a:r>
          </a:p>
          <a:p>
            <a:pPr lvl="1">
              <a:spcBef>
                <a:spcPts val="800"/>
              </a:spcBef>
              <a:tabLst>
                <a:tab pos="5313363" algn="l"/>
              </a:tabLst>
            </a:pPr>
            <a:r>
              <a:rPr lang="en-US" dirty="0"/>
              <a:t>Aggravates asthma	• Decrease in lung function</a:t>
            </a:r>
          </a:p>
          <a:p>
            <a:pPr lvl="1">
              <a:spcBef>
                <a:spcPts val="800"/>
              </a:spcBef>
              <a:tabLst>
                <a:tab pos="5313363" algn="l"/>
              </a:tabLst>
            </a:pPr>
            <a:r>
              <a:rPr lang="en-US" dirty="0"/>
              <a:t>Premature death for people with heart or lung disease</a:t>
            </a:r>
          </a:p>
          <a:p>
            <a:pPr>
              <a:spcBef>
                <a:spcPts val="800"/>
              </a:spcBef>
            </a:pPr>
            <a:r>
              <a:rPr lang="en-US" dirty="0"/>
              <a:t>Settles on ground, water, vegetation, and structures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Stains or damages stone and other materials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D2365-85B4-4668-B13C-463EB41D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4B98B-0CB9-A62F-A832-A21A722E4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FE0BD-3658-4DDA-8949-EFC11A91B70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715940"/>
      </p:ext>
    </p:extLst>
  </p:cSld>
  <p:clrMapOvr>
    <a:masterClrMapping/>
  </p:clrMapOvr>
  <p:transition spd="slow">
    <p:wip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4F531-4C0D-E7D0-3A6D-0392BF4FA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Reusable Filter –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652D4-F2DA-3FC1-6446-F389E0B9CB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Reusable Filter Types</a:t>
            </a:r>
          </a:p>
          <a:p>
            <a:r>
              <a:rPr lang="en-US" u="sng"/>
              <a:t>Fabrics</a:t>
            </a:r>
            <a:r>
              <a:rPr lang="en-US"/>
              <a:t>: Traditional fibers formed into bags or socks</a:t>
            </a:r>
          </a:p>
          <a:p>
            <a:pPr lvl="1"/>
            <a:r>
              <a:rPr lang="en-US" u="sng"/>
              <a:t>Woven</a:t>
            </a:r>
            <a:r>
              <a:rPr lang="en-US"/>
              <a:t>: Interlaced yarns, like clothing</a:t>
            </a:r>
          </a:p>
          <a:p>
            <a:pPr lvl="2"/>
            <a:r>
              <a:rPr lang="en-US" u="sng"/>
              <a:t>Membrane</a:t>
            </a:r>
            <a:r>
              <a:rPr lang="en-US"/>
              <a:t>: Plastic with small pores laminated onto woven fabric</a:t>
            </a:r>
          </a:p>
          <a:p>
            <a:pPr lvl="1"/>
            <a:r>
              <a:rPr lang="en-US" u="sng"/>
              <a:t>Felted</a:t>
            </a:r>
            <a:r>
              <a:rPr lang="en-US"/>
              <a:t>: Randomly oriented fibers pressed together</a:t>
            </a:r>
          </a:p>
          <a:p>
            <a:pPr lvl="2"/>
            <a:r>
              <a:rPr lang="en-US" u="sng"/>
              <a:t>Metal Fiber</a:t>
            </a:r>
            <a:r>
              <a:rPr lang="en-US"/>
              <a:t>: Felted metal fibers</a:t>
            </a:r>
          </a:p>
          <a:p>
            <a:r>
              <a:rPr lang="en-US" u="sng"/>
              <a:t>Cartridges</a:t>
            </a:r>
            <a:r>
              <a:rPr lang="en-US"/>
              <a:t>: Fabrics wrapped around a cylinder</a:t>
            </a:r>
          </a:p>
          <a:p>
            <a:pPr lvl="1"/>
            <a:r>
              <a:rPr lang="en-US" u="sng"/>
              <a:t>Pleated</a:t>
            </a:r>
            <a:r>
              <a:rPr lang="en-US"/>
              <a:t>: Folded fabrics</a:t>
            </a:r>
            <a:endParaRPr lang="en-US" u="sng"/>
          </a:p>
          <a:p>
            <a:pPr lvl="1"/>
            <a:r>
              <a:rPr lang="en-US" u="sng"/>
              <a:t>Ceramic</a:t>
            </a:r>
            <a:r>
              <a:rPr lang="en-US"/>
              <a:t>: Cast ceramic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7C53E-B2B8-3FAC-A4EE-84110A62A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1ADBED-97B4-25AC-07F8-DBC51D93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63BD2-8FDA-4816-B550-BD068D22347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157755"/>
      </p:ext>
    </p:extLst>
  </p:cSld>
  <p:clrMapOvr>
    <a:masterClrMapping/>
  </p:clrMapOvr>
  <p:transition spd="slow">
    <p:wip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5EE4E1-6D2E-5CD7-AC3A-9608C3EC6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8476831B-9FC7-82AF-B78F-64DE2A937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Reusable Filter – Cleaning Mechanisms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87BDB803-080F-1D68-2384-093CBDCB4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3355848" cy="5166360"/>
          </a:xfrm>
        </p:spPr>
        <p:txBody>
          <a:bodyPr/>
          <a:lstStyle/>
          <a:p>
            <a:pPr marL="0" indent="0" algn="ctr">
              <a:buNone/>
            </a:pPr>
            <a:r>
              <a:rPr lang="en-US" b="1"/>
              <a:t>Reverse Air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9979DABD-90E1-44A0-FE55-D583D3643467}"/>
              </a:ext>
            </a:extLst>
          </p:cNvPr>
          <p:cNvSpPr txBox="1">
            <a:spLocks/>
          </p:cNvSpPr>
          <p:nvPr/>
        </p:nvSpPr>
        <p:spPr>
          <a:xfrm>
            <a:off x="7918704" y="1005840"/>
            <a:ext cx="3355848" cy="5166360"/>
          </a:xfrm>
          <a:prstGeom prst="rect">
            <a:avLst/>
          </a:prstGeom>
        </p:spPr>
        <p:txBody>
          <a:bodyPr/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 dirty="0"/>
              <a:t>Pulse Jet</a:t>
            </a:r>
          </a:p>
        </p:txBody>
      </p:sp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60A62DFD-0474-D822-B008-EDBF20A7DEB5}"/>
              </a:ext>
            </a:extLst>
          </p:cNvPr>
          <p:cNvSpPr txBox="1">
            <a:spLocks/>
          </p:cNvSpPr>
          <p:nvPr/>
        </p:nvSpPr>
        <p:spPr>
          <a:xfrm>
            <a:off x="4419390" y="1005840"/>
            <a:ext cx="3355848" cy="5166360"/>
          </a:xfrm>
          <a:prstGeom prst="rect">
            <a:avLst/>
          </a:prstGeom>
        </p:spPr>
        <p:txBody>
          <a:bodyPr/>
          <a:lstStyle>
            <a:lvl1pPr marL="231775" indent="-23177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b="1"/>
              <a:t>Shaker</a:t>
            </a:r>
          </a:p>
        </p:txBody>
      </p:sp>
      <p:pic>
        <p:nvPicPr>
          <p:cNvPr id="14" name="Picture 13" descr="A picture containing logo&#10;&#10;Description automatically generated">
            <a:extLst>
              <a:ext uri="{FF2B5EF4-FFF2-40B4-BE49-F238E27FC236}">
                <a16:creationId xmlns:a16="http://schemas.microsoft.com/office/drawing/2014/main" id="{274F28A0-F9F9-BBCE-0E7F-B6E494E33E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444" y="1600200"/>
            <a:ext cx="3237759" cy="4572000"/>
          </a:xfrm>
          <a:prstGeom prst="rect">
            <a:avLst/>
          </a:prstGeom>
        </p:spPr>
      </p:pic>
      <p:pic>
        <p:nvPicPr>
          <p:cNvPr id="16" name="Picture 15" descr="A picture containing logo&#10;&#10;Description automatically generated">
            <a:extLst>
              <a:ext uri="{FF2B5EF4-FFF2-40B4-BE49-F238E27FC236}">
                <a16:creationId xmlns:a16="http://schemas.microsoft.com/office/drawing/2014/main" id="{3820DD11-D050-E99A-196F-CDDC442519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596" y="1600200"/>
            <a:ext cx="3237759" cy="4572000"/>
          </a:xfrm>
          <a:prstGeom prst="rect">
            <a:avLst/>
          </a:prstGeom>
        </p:spPr>
      </p:pic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6FBB0D87-625E-E780-4745-6C68311FBA6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799" y="1600200"/>
            <a:ext cx="3237759" cy="4572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39830E-EB6D-78ED-D194-6A97CB2A5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B159F-91FA-4A4D-8406-FEF5A36B4D5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678727"/>
      </p:ext>
    </p:extLst>
  </p:cSld>
  <p:clrMapOvr>
    <a:masterClrMapping/>
  </p:clrMapOvr>
  <p:transition spd="slow">
    <p:wipe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811EE-4C90-3135-0A0A-0F1D42D1C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050DA-0B57-B87D-1D70-571B9B4EA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8E097-95EE-91FE-D2A8-283B08FCC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Fabric Filter Cleaning Mechanisms</a:t>
            </a:r>
          </a:p>
          <a:p>
            <a:r>
              <a:rPr lang="en-US"/>
              <a:t>Mechanical Shaker</a:t>
            </a:r>
          </a:p>
          <a:p>
            <a:pPr lvl="1"/>
            <a:r>
              <a:rPr lang="en-US"/>
              <a:t>Baghouse offline during cleaning (2× baghouses)</a:t>
            </a:r>
          </a:p>
          <a:p>
            <a:r>
              <a:rPr lang="en-US"/>
              <a:t>Reverse Air</a:t>
            </a:r>
          </a:p>
          <a:p>
            <a:pPr lvl="1"/>
            <a:r>
              <a:rPr lang="en-US"/>
              <a:t>Long time to clean</a:t>
            </a:r>
          </a:p>
          <a:p>
            <a:pPr lvl="1"/>
            <a:r>
              <a:rPr lang="en-US"/>
              <a:t>Baghouse offline during cleaning (2× baghouses)</a:t>
            </a:r>
          </a:p>
          <a:p>
            <a:r>
              <a:rPr lang="en-US"/>
              <a:t>Pulse Jet</a:t>
            </a:r>
          </a:p>
          <a:p>
            <a:pPr lvl="1"/>
            <a:r>
              <a:rPr lang="en-US"/>
              <a:t>Need high air pressure source (air compressor)</a:t>
            </a:r>
          </a:p>
          <a:p>
            <a:pPr lvl="1"/>
            <a:r>
              <a:rPr lang="en-US"/>
              <a:t>Baghouse cleaning online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1EF37-224F-9CD3-5702-AEDE7C6C0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B537FB-5987-1B84-C329-ADEDCD546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E6E7A-70C4-4959-9BEC-7BD892420AF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733129"/>
      </p:ext>
    </p:extLst>
  </p:cSld>
  <p:clrMapOvr>
    <a:masterClrMapping/>
  </p:clrMapOvr>
  <p:transition spd="slow">
    <p:wipe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Shaker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596128" cy="516636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b="1"/>
              <a:t>Shaker Baghouse</a:t>
            </a:r>
          </a:p>
          <a:p>
            <a:r>
              <a:rPr lang="en-US"/>
              <a:t>Exhaust air flows inside of bags</a:t>
            </a:r>
          </a:p>
          <a:p>
            <a:r>
              <a:rPr lang="en-US"/>
              <a:t>Clean air flows outside of bags</a:t>
            </a:r>
          </a:p>
          <a:p>
            <a:r>
              <a:rPr lang="en-US"/>
              <a:t>Mechanical shaking cleans bags</a:t>
            </a:r>
          </a:p>
          <a:p>
            <a:pPr lvl="1"/>
            <a:r>
              <a:rPr lang="en-US"/>
              <a:t>Electric motor provide shaking via rocker arms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08F8C3-302D-BA76-9A4F-45F5AA7041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9030" y="1005840"/>
            <a:ext cx="3815522" cy="5166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73E692-3736-7B69-6C6C-2A151389653E}"/>
              </a:ext>
            </a:extLst>
          </p:cNvPr>
          <p:cNvSpPr txBox="1"/>
          <p:nvPr/>
        </p:nvSpPr>
        <p:spPr>
          <a:xfrm>
            <a:off x="10397798" y="2772787"/>
            <a:ext cx="1250342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400"/>
              <a:t>Dampers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2171B66-2763-E1ED-11E4-804C06E7447D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10397798" y="1719072"/>
            <a:ext cx="625171" cy="1053715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F83AC54-A933-65A8-942F-E4B95837758E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10397798" y="3142119"/>
            <a:ext cx="625171" cy="118604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7129B37-A924-A85D-E29B-4810BE9BC714}"/>
              </a:ext>
            </a:extLst>
          </p:cNvPr>
          <p:cNvSpPr txBox="1"/>
          <p:nvPr/>
        </p:nvSpPr>
        <p:spPr>
          <a:xfrm>
            <a:off x="8465435" y="5178504"/>
            <a:ext cx="1059585" cy="73866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400"/>
              <a:t>Dust to </a:t>
            </a:r>
          </a:p>
          <a:p>
            <a:pPr algn="ctr"/>
            <a:r>
              <a:rPr lang="en-US" sz="2400"/>
              <a:t>Hopper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A48A89-92BF-4A97-E475-48F5345E7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EB0E0-478F-4A31-8B6B-A29519D1A65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495528"/>
      </p:ext>
    </p:extLst>
  </p:cSld>
  <p:clrMapOvr>
    <a:masterClrMapping/>
  </p:clrMapOvr>
  <p:transition spd="slow">
    <p:wipe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3A7E7-B777-A4A0-F2A3-5CB5A5133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Shaker –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36A4E7-5FCA-C36C-BD2E-546FEA26E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83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5B63DB2-2AED-E02B-57B0-6737800CC3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2784" y="1006475"/>
            <a:ext cx="7363256" cy="5165725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BEC2C27-DFA8-C8AF-146C-355832DA8A4D}"/>
              </a:ext>
            </a:extLst>
          </p:cNvPr>
          <p:cNvSpPr txBox="1"/>
          <p:nvPr/>
        </p:nvSpPr>
        <p:spPr>
          <a:xfrm>
            <a:off x="6508802" y="3013501"/>
            <a:ext cx="1861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Shaker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Mechanism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D2FD58-C25F-ABE7-269B-0348D879E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BA2D3-CFEB-48B0-94F1-1AC8D74F767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406115"/>
      </p:ext>
    </p:extLst>
  </p:cSld>
  <p:clrMapOvr>
    <a:masterClrMapping/>
  </p:clrMapOvr>
  <p:transition spd="slow">
    <p:wip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403643-F6D0-2931-AEA9-079D265D0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1DD31-DD05-11C8-3750-57377F897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Mechanical Shaker –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FBB3F-B3C7-3F79-5C90-A38DA52B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84</a:t>
            </a:fld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197905-881F-6DD3-E15E-EE6B1F74056F}"/>
              </a:ext>
            </a:extLst>
          </p:cNvPr>
          <p:cNvSpPr txBox="1"/>
          <p:nvPr/>
        </p:nvSpPr>
        <p:spPr>
          <a:xfrm>
            <a:off x="6508802" y="3013501"/>
            <a:ext cx="1861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</a:rPr>
              <a:t>Shaker</a:t>
            </a:r>
          </a:p>
          <a:p>
            <a:pPr algn="ctr"/>
            <a:r>
              <a:rPr lang="en-US" sz="2400" b="1">
                <a:solidFill>
                  <a:schemeClr val="bg1"/>
                </a:solidFill>
              </a:rPr>
              <a:t>Mechanism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CE4A383-1436-DE66-3794-0D7B80430A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FA58032-2838-3454-E2FB-BB906898E75E}"/>
              </a:ext>
            </a:extLst>
          </p:cNvPr>
          <p:cNvSpPr txBox="1"/>
          <p:nvPr/>
        </p:nvSpPr>
        <p:spPr>
          <a:xfrm>
            <a:off x="7030270" y="3761853"/>
            <a:ext cx="1861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Shaker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Mechanism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49A61A-D721-A53D-D642-3D1361E69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33D22-3980-4C14-8D31-32F17074354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418520"/>
      </p:ext>
    </p:extLst>
  </p:cSld>
  <p:clrMapOvr>
    <a:masterClrMapping/>
  </p:clrMapOvr>
  <p:transition spd="slow">
    <p:wipe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32B90-F28C-AAFF-AAC5-446CD6F2B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D8ECE-BDC4-7D81-E0D6-31707488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2E914-DC76-0C84-578D-F177FB60B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2.1 - Baghouse Shaker.mp4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4.2 – Manual Shaker Baghouse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4" action="ppaction://hlinkfile"/>
              </a:rPr>
              <a:t>4.3 – Shaker Baghouse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endParaRPr lang="en-US" dirty="0">
              <a:latin typeface="Arial"/>
              <a:cs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F56C1-1432-DF8B-38EC-83B8544CB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8792BC-C288-6B62-929A-1A46AA0F2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A8A4-B022-4033-B8F0-E9AA4C13787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825262"/>
      </p:ext>
    </p:extLst>
  </p:cSld>
  <p:clrMapOvr>
    <a:masterClrMapping/>
  </p:clrMapOvr>
  <p:transition spd="slow">
    <p:wipe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Reverse Air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620372" cy="516636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b="1" dirty="0"/>
              <a:t>Reverse Air Baghouse</a:t>
            </a:r>
          </a:p>
          <a:p>
            <a:r>
              <a:rPr lang="en-US" dirty="0"/>
              <a:t>Exhaust air flows inside of bags</a:t>
            </a:r>
          </a:p>
          <a:p>
            <a:r>
              <a:rPr lang="en-US" dirty="0"/>
              <a:t>Cleaned air flows outside of bags</a:t>
            </a:r>
          </a:p>
          <a:p>
            <a:pPr lvl="1"/>
            <a:r>
              <a:rPr lang="en-US" dirty="0"/>
              <a:t>Most cleaned air exits stack</a:t>
            </a:r>
          </a:p>
          <a:p>
            <a:pPr lvl="1"/>
            <a:r>
              <a:rPr lang="en-US" dirty="0"/>
              <a:t>Some air provides counterflow</a:t>
            </a:r>
          </a:p>
          <a:p>
            <a:r>
              <a:rPr lang="en-US" dirty="0"/>
              <a:t>Counterflow air cleans bags</a:t>
            </a:r>
          </a:p>
          <a:p>
            <a:r>
              <a:rPr lang="en-US" dirty="0"/>
              <a:t>Counterflow air exhaust mixes with exhaust air to be cleaned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86</a:t>
            </a:fld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A208F8C3-302D-BA76-9A4F-45F5AA7041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772" y="1005840"/>
            <a:ext cx="4739780" cy="5166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73E692-3736-7B69-6C6C-2A151389653E}"/>
              </a:ext>
            </a:extLst>
          </p:cNvPr>
          <p:cNvSpPr txBox="1"/>
          <p:nvPr/>
        </p:nvSpPr>
        <p:spPr>
          <a:xfrm>
            <a:off x="6096000" y="2772787"/>
            <a:ext cx="1250342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400"/>
              <a:t>Dampers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2171B66-2763-E1ED-11E4-804C06E7447D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6721171" y="1743456"/>
            <a:ext cx="630605" cy="102933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F83AC54-A933-65A8-942F-E4B95837758E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6721171" y="3142119"/>
            <a:ext cx="625171" cy="1163889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7129B37-A924-A85D-E29B-4810BE9BC714}"/>
              </a:ext>
            </a:extLst>
          </p:cNvPr>
          <p:cNvSpPr txBox="1"/>
          <p:nvPr/>
        </p:nvSpPr>
        <p:spPr>
          <a:xfrm>
            <a:off x="8465435" y="5178504"/>
            <a:ext cx="1059585" cy="738664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400"/>
              <a:t>Dust to </a:t>
            </a:r>
          </a:p>
          <a:p>
            <a:pPr algn="ctr"/>
            <a:r>
              <a:rPr lang="en-US" sz="2400"/>
              <a:t>Hopper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F140C1-B34C-D58B-352E-169DE0F4EF32}"/>
              </a:ext>
            </a:extLst>
          </p:cNvPr>
          <p:cNvSpPr txBox="1"/>
          <p:nvPr/>
        </p:nvSpPr>
        <p:spPr>
          <a:xfrm>
            <a:off x="10521942" y="3936676"/>
            <a:ext cx="1282402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>
                <a:ln w="6350">
                  <a:noFill/>
                </a:ln>
                <a:solidFill>
                  <a:srgbClr val="D7191C"/>
                </a:solidFill>
              </a:rPr>
              <a:t>Dirty Gas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F9EB0E-032C-B6E8-8C17-75294DC09CE1}"/>
              </a:ext>
            </a:extLst>
          </p:cNvPr>
          <p:cNvSpPr txBox="1"/>
          <p:nvPr/>
        </p:nvSpPr>
        <p:spPr>
          <a:xfrm>
            <a:off x="10521942" y="1718939"/>
            <a:ext cx="1505220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>
                <a:ln w="6350">
                  <a:noFill/>
                </a:ln>
                <a:solidFill>
                  <a:srgbClr val="2C7BB6"/>
                </a:solidFill>
              </a:rPr>
              <a:t>Clean Gas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701E87-40FB-7EC0-9599-34564F1F7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E89A8-06FA-4CA0-A7C3-39BAC42E75F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942161"/>
      </p:ext>
    </p:extLst>
  </p:cSld>
  <p:clrMapOvr>
    <a:masterClrMapping/>
  </p:clrMapOvr>
  <p:transition spd="slow">
    <p:wipe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68F0B-A402-C9A2-5E37-E54B2193E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Reverse Air – Example</a:t>
            </a:r>
          </a:p>
        </p:txBody>
      </p:sp>
      <p:pic>
        <p:nvPicPr>
          <p:cNvPr id="6" name="Content Placeholder 5" descr="A large metal tower with pipes&#10;&#10;Description automatically generated with medium confidence">
            <a:extLst>
              <a:ext uri="{FF2B5EF4-FFF2-40B4-BE49-F238E27FC236}">
                <a16:creationId xmlns:a16="http://schemas.microsoft.com/office/drawing/2014/main" id="{4E152636-ADD7-B928-86C7-D6DEEB3BED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8999" y="1006475"/>
            <a:ext cx="6890827" cy="516572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518F6-F81A-65E0-8AA4-26D1710F0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C43227-3569-91A5-4130-25EA895EC239}"/>
              </a:ext>
            </a:extLst>
          </p:cNvPr>
          <p:cNvSpPr txBox="1"/>
          <p:nvPr/>
        </p:nvSpPr>
        <p:spPr>
          <a:xfrm>
            <a:off x="6217920" y="2920619"/>
            <a:ext cx="104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Plenum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843B10-B19A-8653-3698-74E0EF6FE8E9}"/>
              </a:ext>
            </a:extLst>
          </p:cNvPr>
          <p:cNvSpPr txBox="1"/>
          <p:nvPr/>
        </p:nvSpPr>
        <p:spPr>
          <a:xfrm>
            <a:off x="5169408" y="3103602"/>
            <a:ext cx="104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Plenum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E07152-0320-1432-B271-B400042010F4}"/>
              </a:ext>
            </a:extLst>
          </p:cNvPr>
          <p:cNvSpPr txBox="1"/>
          <p:nvPr/>
        </p:nvSpPr>
        <p:spPr>
          <a:xfrm rot="20838093">
            <a:off x="5570950" y="2382527"/>
            <a:ext cx="1293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Bag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F6A81D-AFAA-D4B5-EB0C-90D0EFA49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7B574-C849-4162-82C5-D94219DC0A9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879506"/>
      </p:ext>
    </p:extLst>
  </p:cSld>
  <p:clrMapOvr>
    <a:masterClrMapping/>
  </p:clrMapOvr>
  <p:transition spd="slow">
    <p:wip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A5830-4949-5F7E-2764-618910587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Video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2E3CB4-DB89-6BB5-D2C8-DA7B61321B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2.2 - Baghouse Reverse Air.mp4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485464-BC07-6735-6035-7AAFC600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329D8-BB76-317C-90AA-8946FDB27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9748-A897-49FC-B7F9-AFBE3DBCE66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25361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65C1F-B3FE-49A7-AD54-A8879C9BF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Particulate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99967-F3B6-4091-A3A6-DD6252C6B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10360152" cy="5166360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b="1" dirty="0"/>
              <a:t>Fine Particulate Matter – PM</a:t>
            </a:r>
            <a:r>
              <a:rPr lang="en-US" b="1" baseline="-25000" dirty="0"/>
              <a:t>2.5</a:t>
            </a:r>
          </a:p>
          <a:p>
            <a:r>
              <a:rPr lang="en-US" dirty="0"/>
              <a:t>Condensed compounds that react in the atmosphere</a:t>
            </a:r>
          </a:p>
          <a:p>
            <a:r>
              <a:rPr lang="en-US" dirty="0"/>
              <a:t>Irritates the respiratory system</a:t>
            </a:r>
          </a:p>
          <a:p>
            <a:pPr lvl="1"/>
            <a:r>
              <a:rPr lang="en-US" dirty="0"/>
              <a:t>Lung, eye, nose, and throat irritation, coughing, and sneezing</a:t>
            </a:r>
          </a:p>
          <a:p>
            <a:pPr lvl="1"/>
            <a:r>
              <a:rPr lang="en-US" dirty="0"/>
              <a:t>Aggravates heart and respiratory diseases, like asthma</a:t>
            </a:r>
          </a:p>
          <a:p>
            <a:pPr>
              <a:spcBef>
                <a:spcPts val="800"/>
              </a:spcBef>
              <a:buClr>
                <a:schemeClr val="tx1"/>
              </a:buClr>
            </a:pPr>
            <a:r>
              <a:rPr lang="en-US" dirty="0"/>
              <a:t>PM</a:t>
            </a:r>
            <a:r>
              <a:rPr lang="en-US" baseline="-25000" dirty="0"/>
              <a:t>2.5</a:t>
            </a:r>
            <a:r>
              <a:rPr lang="en-US" dirty="0"/>
              <a:t> forms atmospheric haze, reducing visibility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Formed from atmospheric reactions of acid gases (sulfur dioxide – SO</a:t>
            </a:r>
            <a:r>
              <a:rPr lang="en-US" baseline="-25000" dirty="0"/>
              <a:t>2</a:t>
            </a:r>
            <a:r>
              <a:rPr lang="en-US" dirty="0"/>
              <a:t> &amp; nitrogen oxides – NO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Impacts scenic views in national parks and wildernesses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ED2365-85B4-4668-B13C-463EB41D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71BECD-CD27-A7C0-D338-2CB6E396A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24CC-021A-48BB-9EC3-8828D5E2ED1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890065"/>
      </p:ext>
    </p:extLst>
  </p:cSld>
  <p:clrMapOvr>
    <a:masterClrMapping/>
  </p:clrMapOvr>
  <p:transition spd="slow">
    <p:wipe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3C04-99E4-9F15-3B54-BB99EE3F0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Reverse Air –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C1638-3513-3E1F-2366-DE1A7B433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Reverse Air Baghouse (Interior)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16A05-6D94-9CCF-F928-64AD36A8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89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0D7B72-4DBD-D4FD-6296-6CD46A0484E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600200"/>
            <a:ext cx="701040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ED131D-CA1A-0FC5-CC1E-7C59394E8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AA0C0-6FBF-4D1D-BF13-1F42A7C277E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067054"/>
      </p:ext>
    </p:extLst>
  </p:cSld>
  <p:clrMapOvr>
    <a:masterClrMapping/>
  </p:clrMapOvr>
  <p:transition spd="slow">
    <p:wipe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07206-67CA-DADE-12AE-342ADBFF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Reverse Air / Shaker Baghouse – Sonic Horn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4F2E0-5F89-A72A-F181-C528C4A43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3311652" cy="516636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b="1"/>
              <a:t>Sonic Horn</a:t>
            </a:r>
          </a:p>
          <a:p>
            <a:r>
              <a:rPr lang="en-US"/>
              <a:t>Uses acoustics to vibrate bags, assist in removing dust layer</a:t>
            </a:r>
          </a:p>
          <a:p>
            <a:r>
              <a:rPr lang="en-US"/>
              <a:t>Used on Shaker and Reverse Air Baghouses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44417-4FAA-2AC1-58E2-C4C1E80FE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90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B28A98-9A6C-8228-C630-377B881033E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052" y="1380667"/>
            <a:ext cx="7048500" cy="4572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58AF9BCC-6298-1604-E69B-CCD9CA84176B}"/>
              </a:ext>
            </a:extLst>
          </p:cNvPr>
          <p:cNvSpPr/>
          <p:nvPr/>
        </p:nvSpPr>
        <p:spPr>
          <a:xfrm>
            <a:off x="5779008" y="3169920"/>
            <a:ext cx="438912" cy="438912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6787596-FDE6-A755-2D6A-63590959C1DE}"/>
              </a:ext>
            </a:extLst>
          </p:cNvPr>
          <p:cNvSpPr/>
          <p:nvPr/>
        </p:nvSpPr>
        <p:spPr>
          <a:xfrm>
            <a:off x="5199888" y="3531108"/>
            <a:ext cx="438912" cy="438912"/>
          </a:xfrm>
          <a:prstGeom prst="ellipse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B874DB-8099-3A3C-1DAC-014BDB4AF223}"/>
              </a:ext>
            </a:extLst>
          </p:cNvPr>
          <p:cNvSpPr txBox="1"/>
          <p:nvPr/>
        </p:nvSpPr>
        <p:spPr>
          <a:xfrm>
            <a:off x="5317666" y="3652766"/>
            <a:ext cx="1621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Sonic</a:t>
            </a:r>
          </a:p>
          <a:p>
            <a:pPr algn="ctr"/>
            <a:r>
              <a:rPr lang="en-US" b="1">
                <a:solidFill>
                  <a:schemeClr val="bg1"/>
                </a:solidFill>
              </a:rPr>
              <a:t>Horns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367F08D-D56B-81BF-26FD-01B5B870C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D4DA-865B-418A-8172-BD6572A6037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788167"/>
      </p:ext>
    </p:extLst>
  </p:cSld>
  <p:clrMapOvr>
    <a:masterClrMapping/>
  </p:clrMapOvr>
  <p:transition spd="slow">
    <p:wipe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97A7DCB-ED67-4D96-0F20-13295F9E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Pulse Jet Baghouse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96C875-1F71-C99B-3D30-4E549FEB6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914400"/>
            <a:ext cx="5620372" cy="5166360"/>
          </a:xfrm>
        </p:spPr>
        <p:txBody>
          <a:bodyPr anchor="ctr" anchorCtr="0"/>
          <a:lstStyle/>
          <a:p>
            <a:pPr marL="0" indent="0">
              <a:buNone/>
            </a:pPr>
            <a:r>
              <a:rPr lang="en-US" b="1"/>
              <a:t>Pulse Jet Baghouse</a:t>
            </a:r>
          </a:p>
          <a:p>
            <a:r>
              <a:rPr lang="en-US"/>
              <a:t>Exhaust air flows </a:t>
            </a:r>
            <a:r>
              <a:rPr lang="en-US" b="1" u="sng"/>
              <a:t>outside</a:t>
            </a:r>
            <a:r>
              <a:rPr lang="en-US"/>
              <a:t> of bags</a:t>
            </a:r>
          </a:p>
          <a:p>
            <a:r>
              <a:rPr lang="en-US"/>
              <a:t>Clean air flows </a:t>
            </a:r>
            <a:r>
              <a:rPr lang="en-US" b="1" u="sng"/>
              <a:t>inside</a:t>
            </a:r>
            <a:r>
              <a:rPr lang="en-US"/>
              <a:t> of bags</a:t>
            </a:r>
          </a:p>
          <a:p>
            <a:r>
              <a:rPr lang="en-US"/>
              <a:t>Short burst of compressed air into bags cleans outside of bags</a:t>
            </a:r>
          </a:p>
          <a:p>
            <a:pPr lvl="1"/>
            <a:r>
              <a:rPr lang="en-US"/>
              <a:t>Continuous: Airflow does not have to be stopped during cleaning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6D76DA-9748-F967-EDD7-87AFE0D7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08F8C3-302D-BA76-9A4F-45F5AA7041D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4772" y="1005840"/>
            <a:ext cx="4739779" cy="5166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73E692-3736-7B69-6C6C-2A151389653E}"/>
              </a:ext>
            </a:extLst>
          </p:cNvPr>
          <p:cNvSpPr txBox="1"/>
          <p:nvPr/>
        </p:nvSpPr>
        <p:spPr>
          <a:xfrm>
            <a:off x="5782161" y="2277527"/>
            <a:ext cx="1630021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/>
              <a:t>Compressed</a:t>
            </a:r>
          </a:p>
          <a:p>
            <a:pPr algn="ctr"/>
            <a:r>
              <a:rPr lang="en-US"/>
              <a:t>Air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2171B66-2763-E1ED-11E4-804C06E7447D}"/>
              </a:ext>
            </a:extLst>
          </p:cNvPr>
          <p:cNvCxnSpPr>
            <a:cxnSpLocks/>
          </p:cNvCxnSpPr>
          <p:nvPr/>
        </p:nvCxnSpPr>
        <p:spPr>
          <a:xfrm flipV="1">
            <a:off x="6604870" y="1718939"/>
            <a:ext cx="92729" cy="479038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7129B37-A924-A85D-E29B-4810BE9BC714}"/>
              </a:ext>
            </a:extLst>
          </p:cNvPr>
          <p:cNvSpPr txBox="1"/>
          <p:nvPr/>
        </p:nvSpPr>
        <p:spPr>
          <a:xfrm>
            <a:off x="8597683" y="5270837"/>
            <a:ext cx="795089" cy="55399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/>
              <a:t>Dust to </a:t>
            </a:r>
          </a:p>
          <a:p>
            <a:pPr algn="ctr"/>
            <a:r>
              <a:rPr lang="en-US"/>
              <a:t>Hopper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F140C1-B34C-D58B-352E-169DE0F4EF32}"/>
              </a:ext>
            </a:extLst>
          </p:cNvPr>
          <p:cNvSpPr txBox="1"/>
          <p:nvPr/>
        </p:nvSpPr>
        <p:spPr>
          <a:xfrm>
            <a:off x="10521942" y="3982842"/>
            <a:ext cx="961802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>
                <a:ln w="6350">
                  <a:noFill/>
                </a:ln>
                <a:solidFill>
                  <a:srgbClr val="D7191C"/>
                </a:solidFill>
              </a:rPr>
              <a:t>Dirty Gas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F9EB0E-032C-B6E8-8C17-75294DC09CE1}"/>
              </a:ext>
            </a:extLst>
          </p:cNvPr>
          <p:cNvSpPr txBox="1"/>
          <p:nvPr/>
        </p:nvSpPr>
        <p:spPr>
          <a:xfrm>
            <a:off x="10521942" y="1765105"/>
            <a:ext cx="1090042" cy="2769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>
                <a:ln w="6350">
                  <a:noFill/>
                </a:ln>
                <a:solidFill>
                  <a:srgbClr val="2C7BB6"/>
                </a:solidFill>
              </a:rPr>
              <a:t>Clean Gas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B61CE4-F711-7686-E1D9-D43560F7F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2C6B8-6C5F-4314-8DD5-11F6157FC73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338220"/>
      </p:ext>
    </p:extLst>
  </p:cSld>
  <p:clrMapOvr>
    <a:masterClrMapping/>
  </p:clrMapOvr>
  <p:transition spd="slow">
    <p:wip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77693-92A1-BF02-C17D-9EDB95E64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Pulse Jet Baghouse – Example</a:t>
            </a:r>
          </a:p>
        </p:txBody>
      </p:sp>
      <p:pic>
        <p:nvPicPr>
          <p:cNvPr id="6" name="Content Placeholder 5" descr="A fenced in area with pipes&#10;&#10;Description automatically generated">
            <a:extLst>
              <a:ext uri="{FF2B5EF4-FFF2-40B4-BE49-F238E27FC236}">
                <a16:creationId xmlns:a16="http://schemas.microsoft.com/office/drawing/2014/main" id="{91570837-8C5F-CC19-72EC-015226BCED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231740-C114-7D00-28DD-0D34FC23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92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03E128-07A1-846B-20AC-E885F82CB7E1}"/>
              </a:ext>
            </a:extLst>
          </p:cNvPr>
          <p:cNvSpPr txBox="1"/>
          <p:nvPr/>
        </p:nvSpPr>
        <p:spPr>
          <a:xfrm>
            <a:off x="5041989" y="1006475"/>
            <a:ext cx="1792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/>
              <a:t>High-Pressure Manifold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541F46-62CE-2157-2A40-C079BBE5C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B4EB6-B5CE-4591-A6CB-7BB7A72B418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010054"/>
      </p:ext>
    </p:extLst>
  </p:cSld>
  <p:clrMapOvr>
    <a:masterClrMapping/>
  </p:clrMapOvr>
  <p:transition spd="slow">
    <p:wipe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13C04-99E4-9F15-3B54-BB99EE3F0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Pulse Jet Baghouse –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C1638-3513-3E1F-2366-DE1A7B433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Pulse Jet Baghouse (Interior)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16A05-6D94-9CCF-F928-64AD36A8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52C4FF-470A-3E16-5E15-E238A871C8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600200"/>
            <a:ext cx="10363200" cy="457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C0230F-C567-3697-FC6D-C0F31FF16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B63F5-7D60-419D-9152-C9A7E03AB91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616264"/>
      </p:ext>
    </p:extLst>
  </p:cSld>
  <p:clrMapOvr>
    <a:masterClrMapping/>
  </p:clrMapOvr>
  <p:transition spd="slow">
    <p:wipe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1B99A-0A27-E4BA-0717-DB68C95F4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148E1-6C67-59C6-74A1-CB543E6C5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Cartridge Filter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FF0DF-26A7-0584-8671-257BAC46C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3EFD99-3FBF-E816-13E0-7CA5EB4774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1036320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79230A-7843-B5A9-2A8A-E8E1E80E5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5C424-C986-42B7-A43B-BE2129B6CD4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89594"/>
      </p:ext>
    </p:extLst>
  </p:cSld>
  <p:clrMapOvr>
    <a:masterClrMapping/>
  </p:clrMapOvr>
  <p:transition spd="slow">
    <p:wipe/>
  </p:transition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BB17B-73FF-BE56-BF5A-F77699D28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BAE9CD2-C36D-A02B-7C64-D3801BFD570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210" y="1005840"/>
            <a:ext cx="1035558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722A10-2644-7D83-B022-8E5B5CF0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Cartridge Filter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C07610-96A4-65C8-2B2A-E65EAA8A1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95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2307D6-EB4A-6FA3-6375-2BA190FE5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Cartridge Baghouse Interior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79224F-CF62-F687-E004-DCEB41F0F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2F8F1-524B-4F26-9A24-73E47A8B7BE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537281"/>
      </p:ext>
    </p:extLst>
  </p:cSld>
  <p:clrMapOvr>
    <a:masterClrMapping/>
  </p:clrMapOvr>
  <p:transition spd="slow">
    <p:wipe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AEA32FF-35AB-13BC-972C-E4D26D887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AC93FCB-7B2C-2F9D-279F-93444E8FC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2" action="ppaction://hlinkfile"/>
              </a:rPr>
              <a:t>PM 2.3 - Baghouse Pulse Jet.mp4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3" action="ppaction://hlinkfile"/>
              </a:rPr>
              <a:t>4.4 – Pulse Jet Baghouse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4" action="ppaction://hlinkfile"/>
              </a:rPr>
              <a:t>4.5 – Pulse Jet Cleaning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5" action="ppaction://hlinkfile"/>
              </a:rPr>
              <a:t>4.6 – Cartridge Filter</a:t>
            </a:r>
            <a:endParaRPr lang="en-US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  <a:hlinkClick r:id="rId6" action="ppaction://hlinkfile"/>
              </a:rPr>
              <a:t>PM 2.4 - Alternatives.mp4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799BF6-FAFE-3354-E0DD-6786A5112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E37BF0-F0DE-1791-B7C2-35C8C121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60B67-9D58-4DD4-BB46-0B83425A97A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78492"/>
      </p:ext>
    </p:extLst>
  </p:cSld>
  <p:clrMapOvr>
    <a:masterClrMapping/>
  </p:clrMapOvr>
  <p:transition spd="slow">
    <p:wip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26F94-914D-0F3D-1BA8-C3854FE91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Control Efficiency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CE2913-CC72-B667-0ED8-9F74F14891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40131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95-99.9% for PM</a:t>
            </a:r>
            <a:r>
              <a:rPr lang="en-US" baseline="-25000" dirty="0"/>
              <a:t>10</a:t>
            </a:r>
            <a:r>
              <a:rPr lang="en-US" dirty="0"/>
              <a:t> </a:t>
            </a:r>
          </a:p>
          <a:p>
            <a:r>
              <a:rPr lang="en-US" dirty="0"/>
              <a:t>95-99% for PM</a:t>
            </a:r>
            <a:r>
              <a:rPr lang="en-US" baseline="-25000" dirty="0"/>
              <a:t>2.5</a:t>
            </a:r>
          </a:p>
          <a:p>
            <a:r>
              <a:rPr lang="en-US" dirty="0"/>
              <a:t>Lowest for just after filter replacement</a:t>
            </a:r>
          </a:p>
          <a:p>
            <a:pPr lvl="1"/>
            <a:r>
              <a:rPr lang="en-US" dirty="0"/>
              <a:t>New filters have to buildup dust cake to reach design control efficiency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2598E-3B0D-A2B7-5F42-F39D4183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dirty="0" smtClean="0"/>
              <a:pPr/>
              <a:t>97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F58DC70-DB07-5093-93D4-43DFF5359608}"/>
              </a:ext>
            </a:extLst>
          </p:cNvPr>
          <p:cNvGrpSpPr/>
          <p:nvPr/>
        </p:nvGrpSpPr>
        <p:grpSpPr>
          <a:xfrm>
            <a:off x="5157788" y="1114424"/>
            <a:ext cx="6098960" cy="5012055"/>
            <a:chOff x="4901668" y="1005840"/>
            <a:chExt cx="6355080" cy="512064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BF2C9D5-7439-3068-0357-A2CCB1DC4A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01668" y="1005840"/>
              <a:ext cx="6355080" cy="5120640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C3894AC-A2D8-2495-FC4A-BF6B7CC574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81535" y="1005840"/>
              <a:ext cx="0" cy="4407408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D49209-8B66-9DC5-A229-A1BCFBC60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9B3FB-7514-4C57-BEF3-9165E8E522B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45174"/>
      </p:ext>
    </p:extLst>
  </p:cSld>
  <p:clrMapOvr>
    <a:masterClrMapping/>
  </p:clrMapOvr>
  <p:transition spd="slow">
    <p:wipe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2: Control of Particulate Emissions</a:t>
            </a:r>
            <a:br>
              <a:rPr lang="en-US" dirty="0"/>
            </a:br>
            <a:r>
              <a:rPr lang="en-US" dirty="0"/>
              <a:t>Filtration – Parametric Monitoring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Parametric Monitoring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Continuous Emissions Monitoring System (CEMS)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Leak Detection System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Pressure Differential (</a:t>
            </a:r>
            <a:r>
              <a:rPr lang="el-GR"/>
              <a:t>Δ</a:t>
            </a:r>
            <a:r>
              <a:rPr lang="en-US"/>
              <a:t>P)</a:t>
            </a:r>
          </a:p>
          <a:p>
            <a:pPr marL="514350" indent="-514350">
              <a:buFont typeface="+mj-lt"/>
              <a:buAutoNum type="arabicPeriod"/>
            </a:pPr>
            <a:r>
              <a:rPr lang="en-US"/>
              <a:t>Visible Emissions (VE) Checks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9029C5-CC3E-1E35-7810-F45E31AB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1A5B92-4FE3-45B5-84EB-2C7C690EEC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2" y="1005840"/>
            <a:ext cx="5105400" cy="51663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CF9F86-29F3-2B98-D8DA-17561A7A8A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7100" y="4343400"/>
            <a:ext cx="2286000" cy="18288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BDD931-0D9D-2296-561B-37CB39014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38AFA-96CC-4A32-962A-D403F9BE79C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325672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1000</TotalTime>
  <Words>9860</Words>
  <Application>Microsoft Office PowerPoint</Application>
  <PresentationFormat>Widescreen</PresentationFormat>
  <Paragraphs>1935</Paragraphs>
  <Slides>209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209</vt:i4>
      </vt:variant>
    </vt:vector>
  </HeadingPairs>
  <TitlesOfParts>
    <vt:vector size="214" baseType="lpstr">
      <vt:lpstr>Aptos</vt:lpstr>
      <vt:lpstr>Arial</vt:lpstr>
      <vt:lpstr>Calibri</vt:lpstr>
      <vt:lpstr>Tahoma</vt:lpstr>
      <vt:lpstr>Office Theme</vt:lpstr>
      <vt:lpstr>Theory &amp; Application of Common Air Pollution Control Devices</vt:lpstr>
      <vt:lpstr>Chapter 2: Control of Particulate Emissions Objective</vt:lpstr>
      <vt:lpstr>Chapter 2: Control of Particulate Emissions Introduction to Particulate Matter</vt:lpstr>
      <vt:lpstr>Chapter 2: Control of Particulate Emissions Particulate Sizes</vt:lpstr>
      <vt:lpstr>Chapter 2: Control of Particulate Emissions Particulate Sizes</vt:lpstr>
      <vt:lpstr>Chapter 2: Control of Particulate Emissions Particulate Sizes</vt:lpstr>
      <vt:lpstr>Chapter 2: Control of Particulate Emissions Particulate Shapes</vt:lpstr>
      <vt:lpstr>Chapter 2: Control of Particulate Emissions Particulate Impacts</vt:lpstr>
      <vt:lpstr>Chapter 2: Control of Particulate Emissions Particulate Impacts</vt:lpstr>
      <vt:lpstr>Chapter 2: Control of Particulate Emissions Particulate Types</vt:lpstr>
      <vt:lpstr>Chapter 2: Control of Particulate Emissions Particulate Types</vt:lpstr>
      <vt:lpstr>Chapter 2: Control of Particulate Emissions Particulate Control – Prevention</vt:lpstr>
      <vt:lpstr>Chapter 2: Control of Particulate Emissions Particulate Control Types</vt:lpstr>
      <vt:lpstr>Chapter 2: Control of Particulate Emissions Mechanical Separation – Overview</vt:lpstr>
      <vt:lpstr>Chapter 2: Control of Particulate Emissions Mechanical Separation – Principles of Operation</vt:lpstr>
      <vt:lpstr>Chapter 2: Control of Particulate Emissions Mechanical Separation – Settling Chamber Example</vt:lpstr>
      <vt:lpstr>Chapter 2: Control of Particulate Emissions Settling Chamber – Operation</vt:lpstr>
      <vt:lpstr>Chapter 2: Control of Particulate Emissions Settling Chamber – Operation</vt:lpstr>
      <vt:lpstr>Chapter 2: Control of Particulate Emissions​ Types of Settling Chambers</vt:lpstr>
      <vt:lpstr>Chapter 2: Control of Particulate Emissions​ Howard (Multiple) Tray Settling Chamber</vt:lpstr>
      <vt:lpstr>Chapter 2: Control of Particulate Emissions​ Settling Chamber – Design Considerations</vt:lpstr>
      <vt:lpstr>Chapter 2: Control of Particulate Emissions Settling Chamber – Design Considerations</vt:lpstr>
      <vt:lpstr>Chapter 2: Control of Particulate Emissions​ Settling Chamber – Design Considerations</vt:lpstr>
      <vt:lpstr>Chapter 2: Control of Particulate Emissions​ Settling Chamber – Design Considerations</vt:lpstr>
      <vt:lpstr>Chapter 2: Control of Particulate Emissions​ Settling Chamber – Operating Problems</vt:lpstr>
      <vt:lpstr>Chapter 2: Control of Particulate Emissions​ Pickup (Re-entrainment) Velocities</vt:lpstr>
      <vt:lpstr>Chapter 2: Control of Particulate Emissions Video</vt:lpstr>
      <vt:lpstr>Chapter 2: Control of Particulate Emissions Settling Chamber – Control Efficiencies</vt:lpstr>
      <vt:lpstr>Chapter 2: Control of Particulate Emissions Mechanical Separation – Principles of Operation</vt:lpstr>
      <vt:lpstr>Chapter 2: Control of Particulate Emissions Mechanical Separation – Principles of Operation</vt:lpstr>
      <vt:lpstr>Chapter 2: Control of Particulate Emissions Momentum Separator – Operation</vt:lpstr>
      <vt:lpstr>Chapter 2: Control of Particulate Emissions Baffled Settling Chamber – Operation</vt:lpstr>
      <vt:lpstr>Chapter 2: Control of Particulate Emissions Momentum Separator – Design Considerations</vt:lpstr>
      <vt:lpstr>Chapter 2: Control of Particulate Emissions​ Momentum Separator Operating Problems</vt:lpstr>
      <vt:lpstr>Chapter 2: Control of Particulate Emissions Momentum Separator – Control Efficiencies</vt:lpstr>
      <vt:lpstr>Chapter 2: Control of Particulate Emissions Settling Chamber / Momentum Separator – Compliance Inspection</vt:lpstr>
      <vt:lpstr>Chapter 2: Control of Particulate Emissions Mechanical Separation – Principles of Operation</vt:lpstr>
      <vt:lpstr>Chapter 2: Control of Particulate Emissions Cyclone – Operation</vt:lpstr>
      <vt:lpstr>Chapter 2: Control of Particulate Emissions Mechanical Separation – Cyclone Examples</vt:lpstr>
      <vt:lpstr>Chapter 2: Control of Particulate Emissions Video</vt:lpstr>
      <vt:lpstr>Chapter 2: Control of Particulate Emissions​ Design Considerations</vt:lpstr>
      <vt:lpstr>Chapter 2: Control of Particulate Emissions Cyclone – Design Considerations</vt:lpstr>
      <vt:lpstr>Chapter 2: Control of Particulate Emissions​ Types of Cyclones</vt:lpstr>
      <vt:lpstr>Chapter 2: Control of Particulate Emissions​ Parallel Cyclones Examples</vt:lpstr>
      <vt:lpstr>Chapter 2: Control of Particulate Emissions​ Inlet Types</vt:lpstr>
      <vt:lpstr>Chapter 2: Control of Particulate Emissions Cyclone – Types</vt:lpstr>
      <vt:lpstr>Chapter 2: Control of Particulate Emissions​ Types of Cyclones</vt:lpstr>
      <vt:lpstr>Chapter 2: Control of Particulate Emissions Multiclone</vt:lpstr>
      <vt:lpstr>Chapter 2: Control of Particulate Emissions​ Multiclone Example</vt:lpstr>
      <vt:lpstr>Chapter 2: Control of Particulate Emissions​ Video</vt:lpstr>
      <vt:lpstr>Chapter 2: Control of Particulate Emissions​ Separation – Control Efficiencies</vt:lpstr>
      <vt:lpstr>Chapter 2: Control of Particulate Emissions​ Separation – Control Efficiencies</vt:lpstr>
      <vt:lpstr>Chapter 2: Control of Particulate Emissions​ Separation – Control Efficiencies</vt:lpstr>
      <vt:lpstr>Chapter 2: Control of Particulate Emissions​ Separation – Parametric Monitoring</vt:lpstr>
      <vt:lpstr>Chapter 2: Control of Particulate Emissions​ Operating Problems</vt:lpstr>
      <vt:lpstr>Chapter 2: Control of Particulate Emissions​ Examples</vt:lpstr>
      <vt:lpstr>Chapter 2: Control of Particulate Emissions Cyclone – Compliance Inspection</vt:lpstr>
      <vt:lpstr>Chapter 2: Control of Particulate Emissions​ Compliance Inspection</vt:lpstr>
      <vt:lpstr>Chapter 2: Control of Particulate Emissions Filtration – Overview</vt:lpstr>
      <vt:lpstr>Chapter 2: Control of Particulate Emissions Filtration – Principle of Operation</vt:lpstr>
      <vt:lpstr>Chapter 2: Control of Particulate Emissions Filtration – Principle of Operation</vt:lpstr>
      <vt:lpstr>Chapter 2: Control of Particulate Emissions Filtration – Principle of Operation</vt:lpstr>
      <vt:lpstr>Chapter 2: Control of Particulate Emissions Filtration – Fabric Filter (Baghouse) Examples</vt:lpstr>
      <vt:lpstr>Chapter 2: Control of Particulate Emissions Video</vt:lpstr>
      <vt:lpstr>Chapter 2: Control of Particulate Emissions Filtration – Design Considerations</vt:lpstr>
      <vt:lpstr>Chapter 2: Control of Particulate Emissions Filtration – Design Considerations</vt:lpstr>
      <vt:lpstr>Chapter 2: Control of Particulate Emissions Filtration – Design Considerations</vt:lpstr>
      <vt:lpstr>Chapter 2: Control of Particulate Emissions Filter – Certification</vt:lpstr>
      <vt:lpstr>Chapter 2: Control of Particulate Emissions ASHRAE MERV Filter Certification</vt:lpstr>
      <vt:lpstr>Chapter 2: Control of Particulate Emissions ISO 16890 Filter Certification</vt:lpstr>
      <vt:lpstr>Chapter 2: Control of Particulate Emissions Filter – Certification</vt:lpstr>
      <vt:lpstr>Chapter 2: Control of Particulate Emissions Filter – Certification</vt:lpstr>
      <vt:lpstr>Chapter 2: Control of Particulate Emissions Video</vt:lpstr>
      <vt:lpstr>Chapter 2: Control of Particulate Emissions Filter – Design Considerations</vt:lpstr>
      <vt:lpstr>Chapter 2: Control of Particulate Emissions Disposable Filters – Overview</vt:lpstr>
      <vt:lpstr>Chapter 2: Control of Particulate Emissions Cartridge Filters – Overview</vt:lpstr>
      <vt:lpstr>Chapter 2: Control of Particulate Emissions Disposable Filter – Operation</vt:lpstr>
      <vt:lpstr>Chapter 2: Control of Particulate Emissions Disposable Filter – Types</vt:lpstr>
      <vt:lpstr>Chapter 2: Control of Particulate Emissions Disposable Filter – Types</vt:lpstr>
      <vt:lpstr>Chapter 2: Control of Particulate Emissions Reusable Filter – Types</vt:lpstr>
      <vt:lpstr>Chapter 2: Control of Particulate Emissions Reusable Filter – Cleaning Mechanisms</vt:lpstr>
      <vt:lpstr>Chapter 2: Control of Particulate Emissions Filtration – Design Considerations</vt:lpstr>
      <vt:lpstr>Chapter 2: Control of Particulate Emissions Mechanical Shaker</vt:lpstr>
      <vt:lpstr>Chapter 2: Control of Particulate Emissions Mechanical Shaker – Example</vt:lpstr>
      <vt:lpstr>Chapter 2: Control of Particulate Emissions Mechanical Shaker – Example</vt:lpstr>
      <vt:lpstr>Chapter 2: Control of Particulate Emissions Video</vt:lpstr>
      <vt:lpstr>Chapter 2: Control of Particulate Emissions Reverse Air</vt:lpstr>
      <vt:lpstr>Chapter 2: Control of Particulate Emissions Reverse Air – Example</vt:lpstr>
      <vt:lpstr>Chapter 2: Control of Particulate Emissions Video</vt:lpstr>
      <vt:lpstr>Chapter 2: Control of Particulate Emissions Reverse Air – Example</vt:lpstr>
      <vt:lpstr>Chapter 2: Control of Particulate Emissions Reverse Air / Shaker Baghouse – Sonic Horn</vt:lpstr>
      <vt:lpstr>Chapter 2: Control of Particulate Emissions Pulse Jet Baghouse</vt:lpstr>
      <vt:lpstr>Chapter 2: Control of Particulate Emissions Pulse Jet Baghouse – Example</vt:lpstr>
      <vt:lpstr>Chapter 2: Control of Particulate Emissions Pulse Jet Baghouse – Example</vt:lpstr>
      <vt:lpstr>Chapter 2: Control of Particulate Emissions Cartridge Filter Example</vt:lpstr>
      <vt:lpstr>Chapter 2: Control of Particulate Emissions Cartridge Filter Example</vt:lpstr>
      <vt:lpstr>Chapter 2: Control of Particulate Emissions Video</vt:lpstr>
      <vt:lpstr>Chapter 2: Control of Particulate Emissions Filtration – Control Efficiency</vt:lpstr>
      <vt:lpstr>Chapter 2: Control of Particulate Emissions Filtration – Parametric Monitoring</vt:lpstr>
      <vt:lpstr>Chapter 2: Control of Particulate Emissions Filtration – Operating Problems: All Filters</vt:lpstr>
      <vt:lpstr>Chapter 2: Control of Particulate Emissions Filtration – Operating Problems: All Filters</vt:lpstr>
      <vt:lpstr>Chapter 2: Control of Particulate Emissions Filtration – Operating Problems: Reusable Filters Only</vt:lpstr>
      <vt:lpstr>Chapter 2: Control of Particulate Emissions Filtration – Operating Problems: Pulse Jet Only</vt:lpstr>
      <vt:lpstr>Chapter 2: Control of Particulate Emissions Video</vt:lpstr>
      <vt:lpstr>Chapter 2: Control of Particulate Emissions Filtration – Inspection Parameters</vt:lpstr>
      <vt:lpstr>Chapter 2: Control of Particulate Emissions Filtration – Overview</vt:lpstr>
      <vt:lpstr>Chapter 2: Control of Particulate Emissions Diesel Particulate Filter –Examples</vt:lpstr>
      <vt:lpstr>Chapter 2: Control of Particulate Emissions Diesel Particulate Filter – Types</vt:lpstr>
      <vt:lpstr>Chapter 2: Control of Particulate Emissions Diesel Particulate Filter – Types</vt:lpstr>
      <vt:lpstr>Chapter 2: Control of Particulate Emissions Diesel Particulate Filter – Types</vt:lpstr>
      <vt:lpstr>Chapter 2: Control of Particulate Emissions Diesel Particulate Filter – Types</vt:lpstr>
      <vt:lpstr>Chapter 2: Control of Particulate Emissions Diesel Particulate Filter – Control Efficiencies</vt:lpstr>
      <vt:lpstr>Chapter 2: Control of Particulate Emissions Diesel Particulate Filter – Operating Problems</vt:lpstr>
      <vt:lpstr>Chapter 2: Control of Particulate Emissions Diesel Particulate Filter – Compliance Inspection</vt:lpstr>
      <vt:lpstr>Chapter 2: Control of Particulate Emissions​ Overview</vt:lpstr>
      <vt:lpstr>Chapter 2: Control of Particulate Emissions​ Principle of Operation</vt:lpstr>
      <vt:lpstr>Chapter 2: Control of Particulate Emissions​ Principle of Operation</vt:lpstr>
      <vt:lpstr>Chapter 2: Control of Particulate Emissions​ Video</vt:lpstr>
      <vt:lpstr>Chapter 2: Control of Particulate Emissions Wet Scrubber – Design Considerations</vt:lpstr>
      <vt:lpstr>Chapter 2: Control of Particulate Emissions​ Mist Eliminators</vt:lpstr>
      <vt:lpstr>Chapter 2: Control of Particulate Emissions Video</vt:lpstr>
      <vt:lpstr>Chapter 2: Control of Particulate Emissions​ Design Considerations</vt:lpstr>
      <vt:lpstr>Chapter 2: Control of Particulate Emissions​ Design Considerations</vt:lpstr>
      <vt:lpstr>Chapter 2: Control of Particulate Emissions​ Example Process Flow Diagram</vt:lpstr>
      <vt:lpstr>Chapter 2: Control of Particulate Emissions​ Example Process Flow Diagram</vt:lpstr>
      <vt:lpstr>Chapter 2: Control of Particulate Emissions​ Example Process Flow Diagram</vt:lpstr>
      <vt:lpstr>Chapter 2: Control of Particulate Emissions​ Scrubber Examples</vt:lpstr>
      <vt:lpstr>Chapter 2: Control of Particulate Emissions​ Types of Wet Scrubbers</vt:lpstr>
      <vt:lpstr>Chapter 2: Control of Particulate Emissions​ Classifying Wet Scrubbers</vt:lpstr>
      <vt:lpstr>Chapter 2: Control of Particulate Emissions​ Classifying Wet Scrubbers</vt:lpstr>
      <vt:lpstr>Chapter 2: Control of Particulate Emissions​ Classifying Wet Scrubbers</vt:lpstr>
      <vt:lpstr>Chapter 2: Control of Particulate Emissions​ Types of Wet Scrubbers</vt:lpstr>
      <vt:lpstr>Chapter 5: Wet Scrubbers Video</vt:lpstr>
      <vt:lpstr>Chapter 2: Control of Particulate Emissions​ Types of Wet Scrubbers</vt:lpstr>
      <vt:lpstr>Chapter 2: Control of Particulate Emissions​ Types of Wet Scrubbers</vt:lpstr>
      <vt:lpstr>Chapter 2: Control of Particulate Emissions​ Types of Wet Scrubbers</vt:lpstr>
      <vt:lpstr>Chapter 2: Control of Particulate Emissions​ Types of Wet Scrubbers</vt:lpstr>
      <vt:lpstr>Chapter 2: Control of Particulate Emissions​ Types of Wet Scrubbers</vt:lpstr>
      <vt:lpstr>Chapter 2: Control of Particulate Emissions​ Video</vt:lpstr>
      <vt:lpstr>Chapter 2: Control of Particulate Emissions​ Types of Wet Scrubbers</vt:lpstr>
      <vt:lpstr>Chapter 2: Control of Particulate Emissions Wet Scrubber – Types</vt:lpstr>
      <vt:lpstr>Chapter 2: Control of Particulate Emissions​ Types of Wet Scrubbers</vt:lpstr>
      <vt:lpstr>Chapter 2: Control of Particulate Emissions​ Video</vt:lpstr>
      <vt:lpstr>Chapter 2: Control of Particulate Emissions Wet Scrubber – Types</vt:lpstr>
      <vt:lpstr>Chapter 2: Control of Particulate Emissions Wet Scrubber – Types</vt:lpstr>
      <vt:lpstr>Chapter 2: Control of Particulate Emissions Wet Scrubber – Plate (Tray) Operation</vt:lpstr>
      <vt:lpstr>Chapter 2: Control of Particulate Emissions Wet Scrubber – Types</vt:lpstr>
      <vt:lpstr>Chapter 2: Control of Particulate Emissions Video</vt:lpstr>
      <vt:lpstr>Chapter 2: Control of Particulate Emissions Wet Scrubber Comparison</vt:lpstr>
      <vt:lpstr>Chapter 2: Control of Particulate Emissions Wet Scrubber – Types</vt:lpstr>
      <vt:lpstr>Chapter 2: Control of Particulate Emissions Wet Scrubber – Types</vt:lpstr>
      <vt:lpstr>Chapter 2: Control of Particulate Emissions Wet Scrubber – Types</vt:lpstr>
      <vt:lpstr>Chapter 2: Control of Particulate Emissions​ Types of Wet Scrubbers</vt:lpstr>
      <vt:lpstr>Chapter 2: Control of Particulate Emissions Wet Scrubber – Types</vt:lpstr>
      <vt:lpstr>Chapter 2: Control of Particulate Emissions Wet Scrubber – Types</vt:lpstr>
      <vt:lpstr>Chapter 2: Control of Particulate Emissions​ Types of Wet Scrubbers</vt:lpstr>
      <vt:lpstr>Chapter 2: Control of Particulate Emissions Video</vt:lpstr>
      <vt:lpstr>Chapter 2: Control of Particulate Emissions​ Control Efficiencies</vt:lpstr>
      <vt:lpstr>Chapter 2: Control of Particulate Emissions Wet Scrubber – Parametric Monitoring</vt:lpstr>
      <vt:lpstr>Chapter 2: Control of Particulate Emissions​ Wet Scrubber – Operating Problems</vt:lpstr>
      <vt:lpstr>Chapter 2: Control of Particulate Emissions​ Wet Scrubber – Operating Problems</vt:lpstr>
      <vt:lpstr>Chapter 2: Control of Particulate Emissions Wet Scrubber – Operating Problems</vt:lpstr>
      <vt:lpstr>Chapter 2: Control of Particulate Emissions​ Wet Scrubber – Operating Problems</vt:lpstr>
      <vt:lpstr>Chapter 2: Control of Particulate Emissions​ Wet Scrubber – Operating Problems</vt:lpstr>
      <vt:lpstr>Chapter 2: Control of Particulate Emissions Wet Scrubber – Operating Problems</vt:lpstr>
      <vt:lpstr>Chapter 2: Control of Particulate Emissions​ Wet Scrubber – Operating Problems</vt:lpstr>
      <vt:lpstr>Chapter 2: Control of Particulate Emissions Wet Scrubber – Inspection Parameters</vt:lpstr>
      <vt:lpstr>Chapter 2: Control of Particulate Emissions​ Compliance Parameters</vt:lpstr>
      <vt:lpstr>Chapter 2: Control of Particulate Emissions​ Compliance Parameters</vt:lpstr>
      <vt:lpstr>Chapter 2: Control of Particulate Emissions​ Compliance Parameters</vt:lpstr>
      <vt:lpstr>Chapter 2: Control of Particulate Emissions Electrostatic Precipitators – Overview</vt:lpstr>
      <vt:lpstr>Chapter 2: Control of Particulate Emissions Electrostatic Precipitators – Principles of Operation</vt:lpstr>
      <vt:lpstr>Chapter 2: Control of Particulate Emissions Electrostatic Precipitators – Principles of Operation</vt:lpstr>
      <vt:lpstr>Chapter 2: Control of Particulate Emissions Electrostatic Precipitators – Principles of Operation</vt:lpstr>
      <vt:lpstr>Chapter 2: Control of Particulate Emissions Electrostatic Precipitators – Examples</vt:lpstr>
      <vt:lpstr>Chapter 2: Control of Particulate Emissions Video</vt:lpstr>
      <vt:lpstr>Chapter 2: Control of Particulate Emissions Electrostatic Precipitators – Operation</vt:lpstr>
      <vt:lpstr>Chapter 2: Control of Particulate Emissions Electrostatic Precipitators – Operation</vt:lpstr>
      <vt:lpstr>Chapter 2: Control of Particulate Emissions Electrical Terms Explained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Design Considerations</vt:lpstr>
      <vt:lpstr>Chapter 2: Control of Particulate Emissions Electrostatic Precipitators – Types</vt:lpstr>
      <vt:lpstr>Chapter 2: Control of Particulate Emissions Electrostatic Precipitators – Design Considerations</vt:lpstr>
      <vt:lpstr>Chapter 2: Control of Particulate Emissions Video</vt:lpstr>
      <vt:lpstr>Chapter 2: Control of Particulate Emissions Electrostatic Precipitators – Design Considerations</vt:lpstr>
      <vt:lpstr>Chapter 2: Control of Particulate Emissions Electrostatic Precipitators – Types</vt:lpstr>
      <vt:lpstr>Chapter 2: Control of Particulate Emissions Electrostatic Precipitators – Cleaning Types</vt:lpstr>
      <vt:lpstr>Chapter 2: Control of Particulate Emissions Electrostatic Precipitators – Examples</vt:lpstr>
      <vt:lpstr>Chapter 2: Control of Particulate Emissions Electrostatic Precipitators – Types of Cleaners</vt:lpstr>
      <vt:lpstr>Chapter 2: Control of Particulate Emissions Electrostatic Precipitators – Types</vt:lpstr>
      <vt:lpstr>Chapter 2: Control of Particulate Emissions Mist Eliminators</vt:lpstr>
      <vt:lpstr>Chapter 2: Control of Particulate Emissions Electrostatic Precipitators – Operation</vt:lpstr>
      <vt:lpstr>Chapter 2: Control of Particulate Emissions Electrostatic Precipitators – Control Efficiencies</vt:lpstr>
      <vt:lpstr>Chapter 2: Control of Particulate Emissions Electrostatic Precipitators – Control Efficiencies</vt:lpstr>
      <vt:lpstr>Chapter 2: Control of Particulate Emissions Electrostatic Precipitators – Operating Problems</vt:lpstr>
      <vt:lpstr>Chapter 2: Control of Particulate Emissions Electrostatic Precipitators – Parametric Monitoring</vt:lpstr>
      <vt:lpstr>Chapter 2: Control of Particulate Emissions Electrostatic Precipitators – Inspection Parameters</vt:lpstr>
      <vt:lpstr>Chapter 2: Control of Particulate Emissions Electrostatic Precipitators – Visible Emissions</vt:lpstr>
      <vt:lpstr>Chapter 2: Control of Particulate Emissions Combined Controls – Overview</vt:lpstr>
      <vt:lpstr>Chapter 2: Control of Particulate Emissions Video</vt:lpstr>
      <vt:lpstr>Chapter 2: Control of Particulate Emissions Review</vt:lpstr>
      <vt:lpstr>Chapter 2: Control of Particulate Emissions 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100</cp:revision>
  <dcterms:created xsi:type="dcterms:W3CDTF">2025-02-03T16:40:51Z</dcterms:created>
  <dcterms:modified xsi:type="dcterms:W3CDTF">2026-02-05T20:51:47Z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