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37"/>
  </p:notesMasterIdLst>
  <p:handoutMasterIdLst>
    <p:handoutMasterId r:id="rId38"/>
  </p:handoutMasterIdLst>
  <p:sldIdLst>
    <p:sldId id="303" r:id="rId5"/>
    <p:sldId id="304" r:id="rId6"/>
    <p:sldId id="305" r:id="rId7"/>
    <p:sldId id="306" r:id="rId8"/>
    <p:sldId id="604" r:id="rId9"/>
    <p:sldId id="648" r:id="rId10"/>
    <p:sldId id="647" r:id="rId11"/>
    <p:sldId id="664" r:id="rId12"/>
    <p:sldId id="671" r:id="rId13"/>
    <p:sldId id="673" r:id="rId14"/>
    <p:sldId id="674" r:id="rId15"/>
    <p:sldId id="424" r:id="rId16"/>
    <p:sldId id="662" r:id="rId17"/>
    <p:sldId id="312" r:id="rId18"/>
    <p:sldId id="519" r:id="rId19"/>
    <p:sldId id="520" r:id="rId20"/>
    <p:sldId id="492" r:id="rId21"/>
    <p:sldId id="661" r:id="rId22"/>
    <p:sldId id="425" r:id="rId23"/>
    <p:sldId id="665" r:id="rId24"/>
    <p:sldId id="675" r:id="rId25"/>
    <p:sldId id="494" r:id="rId26"/>
    <p:sldId id="678" r:id="rId27"/>
    <p:sldId id="677" r:id="rId28"/>
    <p:sldId id="679" r:id="rId29"/>
    <p:sldId id="676" r:id="rId30"/>
    <p:sldId id="666" r:id="rId31"/>
    <p:sldId id="669" r:id="rId32"/>
    <p:sldId id="668" r:id="rId33"/>
    <p:sldId id="670" r:id="rId34"/>
    <p:sldId id="672" r:id="rId35"/>
    <p:sldId id="532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8862B-4F0B-6395-9791-FBC9471D6228}" name="Nanishka Albaladejo" initials="NA" userId="S::nalbaladejo@scainc.com::991dff6f-7fe1-4ac6-b23b-1299f9d2ef4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191C"/>
    <a:srgbClr val="BA7320"/>
    <a:srgbClr val="608F33"/>
    <a:srgbClr val="435058"/>
    <a:srgbClr val="4B5861"/>
    <a:srgbClr val="608E33"/>
    <a:srgbClr val="5C9033"/>
    <a:srgbClr val="333333"/>
    <a:srgbClr val="2C7BB6"/>
    <a:srgbClr val="F8D5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08B6CA-B6CA-4198-BC69-6271E4243357}" v="8" dt="2026-02-05T20:50:13.6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204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D. Shroads, QEP" userId="1a0295e2-0dd9-4964-a391-491a1a3653ac" providerId="ADAL" clId="{C2B3A12C-A7EE-4547-9739-6127884E2633}"/>
    <pc:docChg chg="custSel modSld modMainMaster">
      <pc:chgData name="Andrew D. Shroads, QEP" userId="1a0295e2-0dd9-4964-a391-491a1a3653ac" providerId="ADAL" clId="{C2B3A12C-A7EE-4547-9739-6127884E2633}" dt="2026-02-05T20:53:20.790" v="8" actId="478"/>
      <pc:docMkLst>
        <pc:docMk/>
      </pc:docMkLst>
      <pc:sldChg chg="delSp mod">
        <pc:chgData name="Andrew D. Shroads, QEP" userId="1a0295e2-0dd9-4964-a391-491a1a3653ac" providerId="ADAL" clId="{C2B3A12C-A7EE-4547-9739-6127884E2633}" dt="2026-02-05T20:53:20.790" v="8" actId="478"/>
        <pc:sldMkLst>
          <pc:docMk/>
          <pc:sldMk cId="2800586668" sldId="303"/>
        </pc:sldMkLst>
        <pc:spChg chg="del">
          <ac:chgData name="Andrew D. Shroads, QEP" userId="1a0295e2-0dd9-4964-a391-491a1a3653ac" providerId="ADAL" clId="{C2B3A12C-A7EE-4547-9739-6127884E2633}" dt="2026-02-05T20:53:16.307" v="7" actId="478"/>
          <ac:spMkLst>
            <pc:docMk/>
            <pc:sldMk cId="2800586668" sldId="303"/>
            <ac:spMk id="3" creationId="{6FD3894D-B7B3-DF0E-2A76-9072104060C9}"/>
          </ac:spMkLst>
        </pc:spChg>
        <pc:spChg chg="del">
          <ac:chgData name="Andrew D. Shroads, QEP" userId="1a0295e2-0dd9-4964-a391-491a1a3653ac" providerId="ADAL" clId="{C2B3A12C-A7EE-4547-9739-6127884E2633}" dt="2026-02-05T20:53:20.790" v="8" actId="478"/>
          <ac:spMkLst>
            <pc:docMk/>
            <pc:sldMk cId="2800586668" sldId="303"/>
            <ac:spMk id="4" creationId="{7043346B-31F7-AD8A-A0C6-D35199F4726C}"/>
          </ac:spMkLst>
        </pc:spChg>
      </pc:sldChg>
      <pc:sldMasterChg chg="modSldLayout">
        <pc:chgData name="Andrew D. Shroads, QEP" userId="1a0295e2-0dd9-4964-a391-491a1a3653ac" providerId="ADAL" clId="{C2B3A12C-A7EE-4547-9739-6127884E2633}" dt="2026-02-05T20:49:41.569" v="6"/>
        <pc:sldMasterMkLst>
          <pc:docMk/>
          <pc:sldMasterMk cId="3581415529" sldId="2147483648"/>
        </pc:sldMasterMkLst>
        <pc:sldLayoutChg chg="addSp modSp">
          <pc:chgData name="Andrew D. Shroads, QEP" userId="1a0295e2-0dd9-4964-a391-491a1a3653ac" providerId="ADAL" clId="{C2B3A12C-A7EE-4547-9739-6127884E2633}" dt="2026-02-05T20:49:35.529" v="0"/>
          <pc:sldLayoutMkLst>
            <pc:docMk/>
            <pc:sldMasterMk cId="3581415529" sldId="2147483648"/>
            <pc:sldLayoutMk cId="2332032041" sldId="2147483649"/>
          </pc:sldLayoutMkLst>
          <pc:picChg chg="add mod">
            <ac:chgData name="Andrew D. Shroads, QEP" userId="1a0295e2-0dd9-4964-a391-491a1a3653ac" providerId="ADAL" clId="{C2B3A12C-A7EE-4547-9739-6127884E2633}" dt="2026-02-05T20:49:35.529" v="0"/>
            <ac:picMkLst>
              <pc:docMk/>
              <pc:sldMasterMk cId="3581415529" sldId="2147483648"/>
              <pc:sldLayoutMk cId="2332032041" sldId="2147483649"/>
              <ac:picMk id="7" creationId="{F07248DD-4E3C-493C-5E75-4B231CF34092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2-05T20:49:37.039" v="1"/>
          <pc:sldLayoutMkLst>
            <pc:docMk/>
            <pc:sldMasterMk cId="3581415529" sldId="2147483648"/>
            <pc:sldLayoutMk cId="3589693945" sldId="2147483650"/>
          </pc:sldLayoutMkLst>
          <pc:picChg chg="add mod">
            <ac:chgData name="Andrew D. Shroads, QEP" userId="1a0295e2-0dd9-4964-a391-491a1a3653ac" providerId="ADAL" clId="{C2B3A12C-A7EE-4547-9739-6127884E2633}" dt="2026-02-05T20:49:37.039" v="1"/>
            <ac:picMkLst>
              <pc:docMk/>
              <pc:sldMasterMk cId="3581415529" sldId="2147483648"/>
              <pc:sldLayoutMk cId="3589693945" sldId="2147483650"/>
              <ac:picMk id="7" creationId="{FA6E5F6D-E8BD-78F3-AD65-6B3E91129130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2-05T20:49:40.860" v="5"/>
          <pc:sldLayoutMkLst>
            <pc:docMk/>
            <pc:sldMasterMk cId="3581415529" sldId="2147483648"/>
            <pc:sldLayoutMk cId="2163079833" sldId="2147483651"/>
          </pc:sldLayoutMkLst>
          <pc:picChg chg="add mod">
            <ac:chgData name="Andrew D. Shroads, QEP" userId="1a0295e2-0dd9-4964-a391-491a1a3653ac" providerId="ADAL" clId="{C2B3A12C-A7EE-4547-9739-6127884E2633}" dt="2026-02-05T20:49:40.860" v="5"/>
            <ac:picMkLst>
              <pc:docMk/>
              <pc:sldMasterMk cId="3581415529" sldId="2147483648"/>
              <pc:sldLayoutMk cId="2163079833" sldId="2147483651"/>
              <ac:picMk id="4" creationId="{6FCD9AC0-A4B7-46BB-E8A8-85AF54B96E13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2-05T20:49:37.940" v="2"/>
          <pc:sldLayoutMkLst>
            <pc:docMk/>
            <pc:sldMasterMk cId="3581415529" sldId="2147483648"/>
            <pc:sldLayoutMk cId="2760791716" sldId="2147483652"/>
          </pc:sldLayoutMkLst>
          <pc:picChg chg="add mod">
            <ac:chgData name="Andrew D. Shroads, QEP" userId="1a0295e2-0dd9-4964-a391-491a1a3653ac" providerId="ADAL" clId="{C2B3A12C-A7EE-4547-9739-6127884E2633}" dt="2026-02-05T20:49:37.940" v="2"/>
            <ac:picMkLst>
              <pc:docMk/>
              <pc:sldMasterMk cId="3581415529" sldId="2147483648"/>
              <pc:sldLayoutMk cId="2760791716" sldId="2147483652"/>
              <ac:picMk id="5" creationId="{B96C0FAD-2ADE-4532-5D37-A7A52B1F5058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2-05T20:49:41.569" v="6"/>
          <pc:sldLayoutMkLst>
            <pc:docMk/>
            <pc:sldMasterMk cId="3581415529" sldId="2147483648"/>
            <pc:sldLayoutMk cId="4210803521" sldId="2147483654"/>
          </pc:sldLayoutMkLst>
          <pc:picChg chg="add mod">
            <ac:chgData name="Andrew D. Shroads, QEP" userId="1a0295e2-0dd9-4964-a391-491a1a3653ac" providerId="ADAL" clId="{C2B3A12C-A7EE-4547-9739-6127884E2633}" dt="2026-02-05T20:49:41.569" v="6"/>
            <ac:picMkLst>
              <pc:docMk/>
              <pc:sldMasterMk cId="3581415529" sldId="2147483648"/>
              <pc:sldLayoutMk cId="4210803521" sldId="2147483654"/>
              <ac:picMk id="6" creationId="{7FD65601-6A8E-8B57-B584-9D35905D5CB3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2-05T20:49:39.358" v="4"/>
          <pc:sldLayoutMkLst>
            <pc:docMk/>
            <pc:sldMasterMk cId="3581415529" sldId="2147483648"/>
            <pc:sldLayoutMk cId="355615007" sldId="2147483656"/>
          </pc:sldLayoutMkLst>
          <pc:picChg chg="add mod">
            <ac:chgData name="Andrew D. Shroads, QEP" userId="1a0295e2-0dd9-4964-a391-491a1a3653ac" providerId="ADAL" clId="{C2B3A12C-A7EE-4547-9739-6127884E2633}" dt="2026-02-05T20:49:39.358" v="4"/>
            <ac:picMkLst>
              <pc:docMk/>
              <pc:sldMasterMk cId="3581415529" sldId="2147483648"/>
              <pc:sldLayoutMk cId="355615007" sldId="2147483656"/>
              <ac:picMk id="4" creationId="{792D6BE4-2E83-1538-3561-8EADE7F166FA}"/>
            </ac:picMkLst>
          </pc:picChg>
        </pc:sldLayoutChg>
        <pc:sldLayoutChg chg="addSp modSp">
          <pc:chgData name="Andrew D. Shroads, QEP" userId="1a0295e2-0dd9-4964-a391-491a1a3653ac" providerId="ADAL" clId="{C2B3A12C-A7EE-4547-9739-6127884E2633}" dt="2026-02-05T20:49:38.646" v="3"/>
          <pc:sldLayoutMkLst>
            <pc:docMk/>
            <pc:sldMasterMk cId="3581415529" sldId="2147483648"/>
            <pc:sldLayoutMk cId="1274331460" sldId="2147483657"/>
          </pc:sldLayoutMkLst>
          <pc:picChg chg="add mod">
            <ac:chgData name="Andrew D. Shroads, QEP" userId="1a0295e2-0dd9-4964-a391-491a1a3653ac" providerId="ADAL" clId="{C2B3A12C-A7EE-4547-9739-6127884E2633}" dt="2026-02-05T20:49:38.646" v="3"/>
            <ac:picMkLst>
              <pc:docMk/>
              <pc:sldMasterMk cId="3581415529" sldId="2147483648"/>
              <pc:sldLayoutMk cId="1274331460" sldId="2147483657"/>
              <ac:picMk id="5" creationId="{192CD7F9-A916-6A85-20E1-7540E6AB2D09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BA88A00-2C3B-67AD-A1E9-8AA5007512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C2567F-0C96-D16F-22B6-A018AAD32F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35F60-E878-4526-9AA5-742032A0678A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EE9786-87C1-689F-1D1A-8D4B92D5CC5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1C548-F6CD-BD44-871D-87FAF32564E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B24E6-335F-433E-B23E-C6CB1CBE08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3665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56A76-A53D-49C9-894D-6A7E07D361B6}" type="datetimeFigureOut">
              <a:rPr lang="en-US" smtClean="0"/>
              <a:t>2/5/2026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2D558-1A3D-49AD-9A92-6733D332B6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1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80A964-FE73-ECB3-1B5A-B336339F9D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FD7BC3-1403-8F2E-98AA-EDE090368B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5D79571-E25B-DFF0-FE95-C74A971F89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DCEAC8-E0E3-0660-3FC6-798A543E55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0924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018C3-78F7-091E-BCB5-747AE4B4D8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9F0201D-BED4-9FC5-3999-5E5C129323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FEE1535-26F7-12FB-6FAF-D93793AED0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3FC35F-C3B5-9842-BB11-FF73805764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C2D558-1A3D-49AD-9A92-6733D332B6C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103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ainc.com/" TargetMode="External"/><Relationship Id="rId2" Type="http://schemas.openxmlformats.org/officeDocument/2006/relationships/hyperlink" Target="http://www.scainc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scainc.com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9EB69-763C-48F0-96BD-F0E41945A25F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1828800" y="1417766"/>
            <a:ext cx="8531352" cy="1846659"/>
          </a:xfrm>
          <a:solidFill>
            <a:srgbClr val="4B5861"/>
          </a:solidFill>
          <a:ln>
            <a:noFill/>
          </a:ln>
        </p:spPr>
        <p:txBody>
          <a:bodyPr wrap="square" lIns="0" tIns="0" rIns="0" bIns="0" anchor="ctr" anchorCtr="0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3D292-B486-4797-8EBE-C51547A3F7A4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3FB8B9-962C-4271-A7E9-613E6F7A82F0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8B7E31-AD7C-4BE1-9C63-D673FD30E1A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6A367-B838-445C-B6D6-58F53EB8521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D1EC3507-42F2-47E2-928A-794CA5CA60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3263901"/>
            <a:ext cx="8531352" cy="594360"/>
          </a:xfrm>
          <a:solidFill>
            <a:srgbClr val="4B5861"/>
          </a:solidFill>
        </p:spPr>
        <p:txBody>
          <a:bodyPr lIns="0" tIns="0" rIns="0" bIns="0" anchor="ctr" anchorCtr="0"/>
          <a:lstStyle>
            <a:lvl1pPr marL="0" indent="0" algn="ctr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3FBB66-031D-735F-66DF-AD42C913721C}"/>
              </a:ext>
            </a:extLst>
          </p:cNvPr>
          <p:cNvSpPr txBox="1"/>
          <p:nvPr userDrawn="1"/>
        </p:nvSpPr>
        <p:spPr>
          <a:xfrm>
            <a:off x="9332976" y="5934670"/>
            <a:ext cx="2859024" cy="923330"/>
          </a:xfrm>
          <a:prstGeom prst="rect">
            <a:avLst/>
          </a:prstGeom>
          <a:noFill/>
        </p:spPr>
        <p:txBody>
          <a:bodyPr wrap="square" lIns="45720" rIns="45720" rtlCol="0" anchor="ctr" anchorCtr="0">
            <a:spAutoFit/>
          </a:bodyPr>
          <a:lstStyle/>
          <a:p>
            <a:pPr algn="r"/>
            <a:r>
              <a:rPr lang="en-US" sz="18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8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8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7" name="Picture 6">
            <a:hlinkClick r:id="rId3"/>
            <a:extLst>
              <a:ext uri="{FF2B5EF4-FFF2-40B4-BE49-F238E27FC236}">
                <a16:creationId xmlns:a16="http://schemas.microsoft.com/office/drawing/2014/main" id="{F07248DD-4E3C-493C-5E75-4B231CF3409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03204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93C4DE9-7FF1-19AE-CA4E-D740E7F9293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0B5BFE9-C6B4-139D-6CC3-DC1CDECFC425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ight Triangle 15">
              <a:extLst>
                <a:ext uri="{FF2B5EF4-FFF2-40B4-BE49-F238E27FC236}">
                  <a16:creationId xmlns:a16="http://schemas.microsoft.com/office/drawing/2014/main" id="{43AB9856-3211-8E0C-6C28-90916B79FD4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ight Triangle 14">
              <a:extLst>
                <a:ext uri="{FF2B5EF4-FFF2-40B4-BE49-F238E27FC236}">
                  <a16:creationId xmlns:a16="http://schemas.microsoft.com/office/drawing/2014/main" id="{8A510B84-1C20-A1A0-5B8C-A0B7BE15651B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4221219-A52D-4D4D-925B-D1EEEEE6C56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0"/>
            <a:ext cx="10360152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E2998-F237-4190-951A-1027EBBE524A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914400" y="1005840"/>
            <a:ext cx="10360152" cy="5166360"/>
          </a:xfrm>
        </p:spPr>
        <p:txBody>
          <a:bodyPr/>
          <a:lstStyle>
            <a:lvl1pPr marL="231775" indent="-231775">
              <a:defRPr/>
            </a:lvl1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2F76DA-272B-4E6C-9AD3-8ECBD2FEDD03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082605-E479-4B0F-9E4C-EABCF94EFF14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6E02C-A93F-473E-8DAF-53D362E136DC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1BEB1-795B-4B54-8525-4FD9AEC8939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 algn="r"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hlinkClick r:id="rId2"/>
            <a:extLst>
              <a:ext uri="{FF2B5EF4-FFF2-40B4-BE49-F238E27FC236}">
                <a16:creationId xmlns:a16="http://schemas.microsoft.com/office/drawing/2014/main" id="{FA6E5F6D-E8BD-78F3-AD65-6B3E9112913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69394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BC30452-52FF-7EFD-F6DB-50F096CA673A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5100E43B-32ED-102A-24C4-9C9B7762E262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E39E17F-5CCF-54D3-68FE-D9B22B44D73B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F92C9441-27F9-A6DA-74E1-FA5994FB3B6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10540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005840"/>
            <a:ext cx="5102352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BDC0124-E5F4-475A-BC69-BDA3381A0F9B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B96C0FAD-2ADE-4532-5D37-A7A52B1F505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79171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5188322-D5A6-202A-5D0F-C55C13D02F4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6FC58883-89F8-89E8-426D-D5910CA3CA3F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8D0E3768-AEAD-743E-7E87-17BB4C880A3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84AAF9D1-3772-6104-5DB9-2427D17EF604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B19D446-C376-415D-B3FA-9A3F13CD8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"/>
            <a:ext cx="10360152" cy="914399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4F867B-05A9-469B-8238-C7D8FC6D5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B21AF-3988-4A82-9FFA-56A1055582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02836" y="1005840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02AEBF0E-00F5-4582-B535-699DDE3362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7ACAD96-6F5A-4726-851E-A6D821CFDE32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FF45E3B7-A353-49E2-8345-4F8D69D1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429901F8-C282-4D1E-9A4A-C04C49CC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B75FDC48-01BB-1D1C-C772-2FC6844F6A0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863840" y="1005837"/>
            <a:ext cx="3383280" cy="5166360"/>
          </a:xfrm>
        </p:spPr>
        <p:txBody>
          <a:bodyPr/>
          <a:lstStyle>
            <a:lvl1pPr marL="228600" indent="-228600"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192CD7F9-A916-6A85-20E1-7540E6AB2D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3146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C2424F1-487B-AD9E-BC54-B570E8A4D11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B6F34512-37AA-5089-B92F-D7BFC7DF6303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1AB5E72B-E3E9-B6D2-DE5B-3975B20EFD0E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AA7C4391-3339-48DB-F5CF-B575C585AAEA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E7833FC-D798-4D51-AD93-D030591C47E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-1"/>
            <a:ext cx="10360152" cy="914400"/>
          </a:xfrm>
        </p:spPr>
        <p:txBody>
          <a:bodyPr anchor="ctr"/>
          <a:lstStyle>
            <a:lvl1pPr algn="l">
              <a:defRPr lang="en-US" sz="2800" b="1" kern="1200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CCA72-604A-4FE3-97E6-79E7148E9B71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102352" y="1005840"/>
            <a:ext cx="6172200" cy="5166360"/>
          </a:xfrm>
        </p:spPr>
        <p:txBody>
          <a:bodyPr/>
          <a:lstStyle>
            <a:lvl1pPr marL="231775" indent="-231775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362E6E7E-E885-4FAE-91EE-84236C231950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4AB429F-3BDE-41A7-8996-7CEACF69E123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53EE3AF8-1477-4EB6-8332-D7285BA79D95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D8E20C9A-9159-4C9A-AA9B-E623964E996B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28D406-2A64-BA1D-A531-BAE0288A93F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14400" y="1005840"/>
            <a:ext cx="4023360" cy="5166360"/>
          </a:xfrm>
        </p:spPr>
        <p:txBody>
          <a:bodyPr/>
          <a:lstStyle>
            <a:lvl1pPr marL="228600" indent="-228600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792D6BE4-2E83-1538-3561-8EADE7F166F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15007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A49A2357-76B9-4A04-3EE8-ABC3BED15AD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Parallelogram 7">
              <a:extLst>
                <a:ext uri="{FF2B5EF4-FFF2-40B4-BE49-F238E27FC236}">
                  <a16:creationId xmlns:a16="http://schemas.microsoft.com/office/drawing/2014/main" id="{6B4F62E7-24AF-8DB8-C066-FDEAEF612201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B3421774-C5E1-D594-6F99-704720C17336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33CE7496-FA5B-AB80-97C1-5DBA491567DC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941854C-B0F1-4F7D-BE5A-BB3BE6186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88390"/>
            <a:ext cx="10360152" cy="2852737"/>
          </a:xfrm>
        </p:spPr>
        <p:txBody>
          <a:bodyPr anchor="b" anchorCtr="0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4AB17-19D5-4831-A24B-2A2D09EA7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562000"/>
            <a:ext cx="1036015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D15DCEEE-01ED-4625-8537-5A7E60DFED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749442E-0486-4523-8D2F-3BD981569F83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0DEC9A6-05B1-4894-B282-455C1D823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A63E12D2-FF5A-4206-A25D-85666CF5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6FCD9AC0-A4B7-46BB-E8A8-85AF54B96E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079833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0D29349-DE1E-A887-E911-CF08B04F5E6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A281174E-74FE-D573-3D03-EDA2A519ACD9}"/>
                </a:ext>
              </a:extLst>
            </p:cNvPr>
            <p:cNvSpPr/>
            <p:nvPr userDrawn="1"/>
          </p:nvSpPr>
          <p:spPr>
            <a:xfrm>
              <a:off x="0" y="0"/>
              <a:ext cx="12192000" cy="914400"/>
            </a:xfrm>
            <a:prstGeom prst="parallelogram">
              <a:avLst>
                <a:gd name="adj" fmla="val 120425"/>
              </a:avLst>
            </a:prstGeom>
            <a:solidFill>
              <a:srgbClr val="43505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F103DA83-ED56-19BE-0524-1AC8DEA34053}"/>
                </a:ext>
              </a:extLst>
            </p:cNvPr>
            <p:cNvSpPr/>
            <p:nvPr userDrawn="1"/>
          </p:nvSpPr>
          <p:spPr>
            <a:xfrm>
              <a:off x="0" y="5394960"/>
              <a:ext cx="2377440" cy="1463040"/>
            </a:xfrm>
            <a:prstGeom prst="rtTriangle">
              <a:avLst/>
            </a:prstGeom>
            <a:solidFill>
              <a:srgbClr val="608F3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EBD591B6-2246-5AD7-1692-35CEA0D0D4B5}"/>
                </a:ext>
              </a:extLst>
            </p:cNvPr>
            <p:cNvSpPr/>
            <p:nvPr userDrawn="1"/>
          </p:nvSpPr>
          <p:spPr>
            <a:xfrm rot="16200000">
              <a:off x="10703052" y="5372100"/>
              <a:ext cx="1143000" cy="1828800"/>
            </a:xfrm>
            <a:prstGeom prst="rtTriangle">
              <a:avLst/>
            </a:prstGeom>
            <a:solidFill>
              <a:srgbClr val="BA73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10D0FD2-35B4-4C99-B2B6-939C97E5B21A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14400" y="1"/>
            <a:ext cx="10360152" cy="914400"/>
          </a:xfrm>
        </p:spPr>
        <p:txBody>
          <a:bodyPr/>
          <a:lstStyle>
            <a:lvl1pPr>
              <a:defRPr lang="en-US" sz="2800" b="1" kern="120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A84F832E-9128-482A-9179-DF74E7D9001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08F6E75-B239-42E7-81D8-FF54ADFD5F69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6F2E128-1FF1-45B4-A6E2-38AF336D8C41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977B1C1-35A2-4BCE-A07A-5480EA522D52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hlinkClick r:id="rId2"/>
            <a:extLst>
              <a:ext uri="{FF2B5EF4-FFF2-40B4-BE49-F238E27FC236}">
                <a16:creationId xmlns:a16="http://schemas.microsoft.com/office/drawing/2014/main" id="{7FD65601-6A8E-8B57-B584-9D35905D5C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4960" y="6400800"/>
            <a:ext cx="140208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803521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8428251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053FC1-80F6-97BC-6C48-008ED50ECFE1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1380" y="922020"/>
            <a:ext cx="5349240" cy="501396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987B37-8DF1-4667-AF7E-70EDA254D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68C3C-1E51-47C3-9C66-2D26CA709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8BDDA4E-3AC6-4D4B-B421-566A199CF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14400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C65E446-9C70-4081-8CA4-9490E8EF9C10}" type="datetime1">
              <a:rPr lang="en-US" smtClean="0"/>
              <a:t>2/5/2026</a:t>
            </a:fld>
            <a:endParaRPr lang="en-US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E7FBB7A-DB2E-4510-B1A1-120D839200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00800"/>
            <a:ext cx="4114800" cy="36576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CBDA0C-48DC-4C27-804A-895E75587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1352" y="6400800"/>
            <a:ext cx="2743200" cy="365760"/>
          </a:xfrm>
          <a:prstGeom prst="rect">
            <a:avLst/>
          </a:prstGeom>
        </p:spPr>
        <p:txBody>
          <a:bodyPr anchor="ctr" anchorCtr="0"/>
          <a:lstStyle>
            <a:lvl1pPr algn="r">
              <a:defRPr sz="1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A34FD16-3FD2-4FC3-999B-E8C035BB93A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41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6" r:id="rId5"/>
    <p:sldLayoutId id="2147483651" r:id="rId6"/>
    <p:sldLayoutId id="2147483654" r:id="rId7"/>
    <p:sldLayoutId id="2147483658" r:id="rId8"/>
  </p:sldLayoutIdLst>
  <p:transition spd="slow">
    <p:wipe/>
  </p:transition>
  <p:hf hdr="0" ft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1775" indent="-231775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ainc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AShroads\OneDrive%20-%20SC&amp;A,%20Inc.%20GCC\Videos\BASC107%20Control%20Devices\3.8%20-%20Plume%20Burner.mp4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AShroads\OneDrive%20-%20SC&amp;A,%20Inc.%20GCC\Videos\BASC107%20Control%20Devices\3.3%20-%20Flare.mp4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pa.gov/catc/clean-air-technology-center-products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9EC9005-9FAC-1A90-29ED-2A64055ADF4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D1C452DB-6B05-4A43-8E9C-77B1D6819C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solidFill>
            <a:schemeClr val="tx2">
              <a:alpha val="75000"/>
            </a:schemeClr>
          </a:solidFill>
        </p:spPr>
        <p:txBody>
          <a:bodyPr/>
          <a:lstStyle/>
          <a:p>
            <a:r>
              <a:rPr lang="en-US" sz="4200" dirty="0"/>
              <a:t>Theory &amp; Application of Common Air Pollution Control Devices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7B018306-4C1D-4086-952D-1055B0D3A0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solidFill>
            <a:schemeClr val="tx2">
              <a:alpha val="75000"/>
            </a:schemeClr>
          </a:solidFill>
        </p:spPr>
        <p:txBody>
          <a:bodyPr anchor="ctr" anchorCtr="0"/>
          <a:lstStyle/>
          <a:p>
            <a:r>
              <a:rPr lang="en-US" dirty="0"/>
              <a:t>Chapter 4: Carbon Monoxide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DB7484-BDD2-B907-2127-E765E35F668F}"/>
              </a:ext>
            </a:extLst>
          </p:cNvPr>
          <p:cNvSpPr txBox="1"/>
          <p:nvPr/>
        </p:nvSpPr>
        <p:spPr>
          <a:xfrm>
            <a:off x="9332976" y="6119336"/>
            <a:ext cx="28590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</a:rPr>
              <a:t>Developed by:</a:t>
            </a:r>
          </a:p>
          <a:p>
            <a:pPr algn="r"/>
            <a:r>
              <a:rPr lang="en-US" sz="1400" i="1" dirty="0">
                <a:solidFill>
                  <a:schemeClr val="bg1"/>
                </a:solidFill>
              </a:rPr>
              <a:t>Andrew D. Shroads, QEP</a:t>
            </a:r>
          </a:p>
          <a:p>
            <a:pPr algn="r"/>
            <a:r>
              <a:rPr lang="en-US" sz="14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www.scainc.com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2" name="Picture 1" descr="Logo, company name&#10;&#10;AI-generated content may be incorrect.">
            <a:extLst>
              <a:ext uri="{FF2B5EF4-FFF2-40B4-BE49-F238E27FC236}">
                <a16:creationId xmlns:a16="http://schemas.microsoft.com/office/drawing/2014/main" id="{709D1BB2-B2D4-6D1F-93A3-51ED62A1419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2027" y="4333793"/>
            <a:ext cx="2264898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586668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2CD05-41A2-FEFE-3401-4049AEAFB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Fuel Additives – Operation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241D00-CF6C-AB7F-4998-9DEF5261A7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Oxygenated Fuel</a:t>
            </a:r>
          </a:p>
          <a:p>
            <a:r>
              <a:rPr lang="en-US" dirty="0"/>
              <a:t>By adding extra oxygen in the fuel, extra oxygen is available to ensure complete combustion</a:t>
            </a:r>
          </a:p>
          <a:p>
            <a:pPr lvl="1"/>
            <a:r>
              <a:rPr lang="en-US" dirty="0"/>
              <a:t>CO is formed from incomplete combustion of hydrocarbons</a:t>
            </a:r>
          </a:p>
          <a:p>
            <a:pPr lvl="1"/>
            <a:r>
              <a:rPr lang="en-US" dirty="0"/>
              <a:t>Oxygenated fuel helps CO oxidize to CO</a:t>
            </a:r>
            <a:r>
              <a:rPr lang="en-US" baseline="-25000" dirty="0"/>
              <a:t>2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BBEFD5-4BF4-D76D-4983-FD4F65FBB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337DB8F-BC6E-520F-E0A8-97D121C36FE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0" y="4709160"/>
            <a:ext cx="6096000" cy="146304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4F6241-3DB5-A32C-A7EB-B19DD2418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29751-CA8D-465A-BB86-AD5A2743102A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590709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8927C4-70E7-462C-99BD-C9B49EE15D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FB8CAD9-A07D-435A-FBD1-4B00F251D37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730" y="1005840"/>
            <a:ext cx="584454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618DE9D-CB99-A894-6231-A5D5E06CE8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Fuel Additives – Operating 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D354F4-B8E5-81E1-C7F3-5A597015E6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Oxygenated Fuels</a:t>
            </a:r>
          </a:p>
          <a:p>
            <a:r>
              <a:rPr lang="en-US" dirty="0"/>
              <a:t>Ethanol contains less energy per same unit of volume reducing energy efficiency of engine</a:t>
            </a:r>
          </a:p>
          <a:p>
            <a:r>
              <a:rPr lang="en-US" dirty="0"/>
              <a:t>Ethanol is corrosive to rubber and plastic (fuel lines)</a:t>
            </a:r>
          </a:p>
          <a:p>
            <a:r>
              <a:rPr lang="en-US" dirty="0"/>
              <a:t>Ethanol absorbs water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19A25B-4DB4-CDEA-7009-B4438001F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A5119A8-70E9-8BCC-B670-086B7AC1412A}"/>
              </a:ext>
            </a:extLst>
          </p:cNvPr>
          <p:cNvSpPr>
            <a:spLocks noGrp="1"/>
          </p:cNvSpPr>
          <p:nvPr/>
        </p:nvSpPr>
        <p:spPr>
          <a:xfrm>
            <a:off x="1693429" y="914400"/>
            <a:ext cx="8802094" cy="36089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b="1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DDA13BB-EC4B-41EC-202E-EB48CC1CA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06833-9324-47DF-834B-873387743D60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467043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BDEF74-FBB6-4512-FE80-ACFD79B6EC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81D73-89DC-B04E-0294-FE03F8E65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Catalyst – Principes of Operation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ED6DAB-C32A-2F5B-5DF5-68748FAA3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C8E77CD-3A8F-0186-7ABE-CA4CF9ABF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Oxidation Catalyst</a:t>
            </a:r>
          </a:p>
          <a:p>
            <a:r>
              <a:rPr lang="en-US" dirty="0"/>
              <a:t>Catalyst causes CO oxidation to CO</a:t>
            </a:r>
            <a:r>
              <a:rPr lang="en-US" baseline="-25000" dirty="0"/>
              <a:t>2</a:t>
            </a:r>
          </a:p>
          <a:p>
            <a:pPr lvl="1"/>
            <a:r>
              <a:rPr lang="en-US" dirty="0"/>
              <a:t>700ºF – 1,000ºF temperature</a:t>
            </a:r>
          </a:p>
          <a:p>
            <a:pPr lvl="1"/>
            <a:r>
              <a:rPr lang="en-US" dirty="0"/>
              <a:t>Transition group metals (platinum, ruthenium, rhodium, palladium, osmium, or </a:t>
            </a:r>
            <a:r>
              <a:rPr lang="en-US" dirty="0" err="1"/>
              <a:t>iridum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May be applied as a coating over catalyst structure</a:t>
            </a:r>
          </a:p>
          <a:p>
            <a:r>
              <a:rPr lang="en-US" dirty="0"/>
              <a:t>CO gas must contact catalyst for conversion to CO</a:t>
            </a:r>
            <a:r>
              <a:rPr lang="en-US" baseline="-25000" dirty="0"/>
              <a:t>2</a:t>
            </a:r>
          </a:p>
          <a:p>
            <a:r>
              <a:rPr lang="en-US" dirty="0"/>
              <a:t>Oxygen is mixed with exhaust gases in mixing chamber and flows through catalyst bed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37B9944-7A4E-61C9-3101-F4D02139D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5B61C-4541-4DEC-B53C-ACD5B14FD5D3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076791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E72A51-AD1E-D16E-EBC3-BC244FAEDC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B8DC6E-A46D-7C36-41E8-BCD5940392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Catalyst – Example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EBFE43-6CB9-A0CA-4F65-38D8B6AD8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7319C96-27B2-06B3-C087-BEA9617ACF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0596" y="1006475"/>
            <a:ext cx="6887633" cy="5165725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F9C36D-96AB-77BA-60C0-8CC32B280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24949-1AFA-4D3C-B81D-75AEAED1E70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86494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9BEE53-F985-1F09-6D21-2D3C1422D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9666A-53F4-432F-1FFB-F3F2ECD08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Catalyst – Design Considerations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B48934-A4E0-809C-AC63-B2D67BEEC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7F2774B-062C-056D-C260-7F3CF994266C}"/>
              </a:ext>
            </a:extLst>
          </p:cNvPr>
          <p:cNvSpPr>
            <a:spLocks noGrp="1"/>
          </p:cNvSpPr>
          <p:nvPr/>
        </p:nvSpPr>
        <p:spPr>
          <a:xfrm>
            <a:off x="915924" y="845820"/>
            <a:ext cx="10360152" cy="5166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800"/>
              </a:spcBef>
              <a:buNone/>
            </a:pPr>
            <a:endParaRPr lang="en-US"/>
          </a:p>
        </p:txBody>
      </p:sp>
      <p:pic>
        <p:nvPicPr>
          <p:cNvPr id="38" name="Picture 3">
            <a:extLst>
              <a:ext uri="{FF2B5EF4-FFF2-40B4-BE49-F238E27FC236}">
                <a16:creationId xmlns:a16="http://schemas.microsoft.com/office/drawing/2014/main" id="{695A89CC-27C8-5199-4334-6895D142F99C}"/>
              </a:ext>
            </a:extLst>
          </p:cNvPr>
          <p:cNvPicPr>
            <a:picLocks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609"/>
          <a:stretch>
            <a:fillRect/>
          </a:stretch>
        </p:blipFill>
        <p:spPr bwMode="auto">
          <a:xfrm>
            <a:off x="1456082" y="952500"/>
            <a:ext cx="7339013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Rectangle 4">
            <a:extLst>
              <a:ext uri="{FF2B5EF4-FFF2-40B4-BE49-F238E27FC236}">
                <a16:creationId xmlns:a16="http://schemas.microsoft.com/office/drawing/2014/main" id="{079E7AE8-4D0C-FED9-149B-4DB899DE12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2841" y="4683029"/>
            <a:ext cx="735012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>
                <a:solidFill>
                  <a:srgbClr val="00AE00"/>
                </a:solidFill>
              </a:rPr>
              <a:t>Gas</a:t>
            </a:r>
          </a:p>
          <a:p>
            <a:r>
              <a:rPr lang="en-US" altLang="en-US" sz="2000" b="1">
                <a:solidFill>
                  <a:srgbClr val="00AE00"/>
                </a:solidFill>
              </a:rPr>
              <a:t>Flow</a:t>
            </a:r>
          </a:p>
        </p:txBody>
      </p:sp>
      <p:sp>
        <p:nvSpPr>
          <p:cNvPr id="57" name="Rectangle 5">
            <a:extLst>
              <a:ext uri="{FF2B5EF4-FFF2-40B4-BE49-F238E27FC236}">
                <a16:creationId xmlns:a16="http://schemas.microsoft.com/office/drawing/2014/main" id="{6A4E2156-36F8-66A8-A9CF-078819AE3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3303" y="1896966"/>
            <a:ext cx="9779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>
                <a:solidFill>
                  <a:srgbClr val="D93192"/>
                </a:solidFill>
              </a:rPr>
              <a:t>Duct</a:t>
            </a:r>
          </a:p>
          <a:p>
            <a:r>
              <a:rPr lang="en-US" altLang="en-US" sz="2000" b="1">
                <a:solidFill>
                  <a:srgbClr val="D93192"/>
                </a:solidFill>
              </a:rPr>
              <a:t>Burner</a:t>
            </a:r>
          </a:p>
        </p:txBody>
      </p:sp>
      <p:sp>
        <p:nvSpPr>
          <p:cNvPr id="58" name="Rectangle 6">
            <a:extLst>
              <a:ext uri="{FF2B5EF4-FFF2-40B4-BE49-F238E27FC236}">
                <a16:creationId xmlns:a16="http://schemas.microsoft.com/office/drawing/2014/main" id="{5F990E2A-BBF3-4FD3-749F-59348272A7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0328" y="2897091"/>
            <a:ext cx="1393825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>
                <a:solidFill>
                  <a:srgbClr val="D93192"/>
                </a:solidFill>
              </a:rPr>
              <a:t>Perforated</a:t>
            </a:r>
          </a:p>
          <a:p>
            <a:r>
              <a:rPr lang="en-US" altLang="en-US" sz="2000" b="1">
                <a:solidFill>
                  <a:srgbClr val="D93192"/>
                </a:solidFill>
              </a:rPr>
              <a:t>Plate</a:t>
            </a:r>
          </a:p>
        </p:txBody>
      </p:sp>
      <p:sp>
        <p:nvSpPr>
          <p:cNvPr id="59" name="Line 7">
            <a:extLst>
              <a:ext uri="{FF2B5EF4-FFF2-40B4-BE49-F238E27FC236}">
                <a16:creationId xmlns:a16="http://schemas.microsoft.com/office/drawing/2014/main" id="{D02185A2-3CF3-F8A6-134D-78393E480CEA}"/>
              </a:ext>
            </a:extLst>
          </p:cNvPr>
          <p:cNvSpPr>
            <a:spLocks noChangeShapeType="1"/>
          </p:cNvSpPr>
          <p:nvPr/>
        </p:nvSpPr>
        <p:spPr bwMode="auto">
          <a:xfrm>
            <a:off x="2321216" y="3373341"/>
            <a:ext cx="277812" cy="0"/>
          </a:xfrm>
          <a:prstGeom prst="line">
            <a:avLst/>
          </a:prstGeom>
          <a:noFill/>
          <a:ln w="12700">
            <a:solidFill>
              <a:srgbClr val="D9319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" name="Line 8">
            <a:extLst>
              <a:ext uri="{FF2B5EF4-FFF2-40B4-BE49-F238E27FC236}">
                <a16:creationId xmlns:a16="http://schemas.microsoft.com/office/drawing/2014/main" id="{C62A5AEA-C43A-7F9A-1A8A-49714E8F78A3}"/>
              </a:ext>
            </a:extLst>
          </p:cNvPr>
          <p:cNvSpPr>
            <a:spLocks noChangeShapeType="1"/>
          </p:cNvSpPr>
          <p:nvPr/>
        </p:nvSpPr>
        <p:spPr bwMode="auto">
          <a:xfrm>
            <a:off x="2611728" y="3379691"/>
            <a:ext cx="1220788" cy="630238"/>
          </a:xfrm>
          <a:prstGeom prst="line">
            <a:avLst/>
          </a:prstGeom>
          <a:noFill/>
          <a:ln w="12700">
            <a:solidFill>
              <a:srgbClr val="D9319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Line 9">
            <a:extLst>
              <a:ext uri="{FF2B5EF4-FFF2-40B4-BE49-F238E27FC236}">
                <a16:creationId xmlns:a16="http://schemas.microsoft.com/office/drawing/2014/main" id="{1F275F43-45BA-580C-4863-BB81BFA21E0E}"/>
              </a:ext>
            </a:extLst>
          </p:cNvPr>
          <p:cNvSpPr>
            <a:spLocks noChangeShapeType="1"/>
          </p:cNvSpPr>
          <p:nvPr/>
        </p:nvSpPr>
        <p:spPr bwMode="auto">
          <a:xfrm>
            <a:off x="3481678" y="2373216"/>
            <a:ext cx="279400" cy="0"/>
          </a:xfrm>
          <a:prstGeom prst="line">
            <a:avLst/>
          </a:prstGeom>
          <a:noFill/>
          <a:ln w="12700">
            <a:solidFill>
              <a:srgbClr val="D9319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Line 10">
            <a:extLst>
              <a:ext uri="{FF2B5EF4-FFF2-40B4-BE49-F238E27FC236}">
                <a16:creationId xmlns:a16="http://schemas.microsoft.com/office/drawing/2014/main" id="{7EFB8B5B-C4FC-085A-1969-34509DD68FCE}"/>
              </a:ext>
            </a:extLst>
          </p:cNvPr>
          <p:cNvSpPr>
            <a:spLocks noChangeShapeType="1"/>
          </p:cNvSpPr>
          <p:nvPr/>
        </p:nvSpPr>
        <p:spPr bwMode="auto">
          <a:xfrm>
            <a:off x="3772191" y="2379566"/>
            <a:ext cx="277812" cy="773113"/>
          </a:xfrm>
          <a:prstGeom prst="line">
            <a:avLst/>
          </a:prstGeom>
          <a:noFill/>
          <a:ln w="12700">
            <a:solidFill>
              <a:srgbClr val="D9319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3" name="Rectangle 11">
            <a:extLst>
              <a:ext uri="{FF2B5EF4-FFF2-40B4-BE49-F238E27FC236}">
                <a16:creationId xmlns:a16="http://schemas.microsoft.com/office/drawing/2014/main" id="{3F712307-7555-CCEA-8E2E-99E72DF96A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8253" y="2771679"/>
            <a:ext cx="912813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>
                <a:solidFill>
                  <a:srgbClr val="D93192"/>
                </a:solidFill>
              </a:rPr>
              <a:t>Outlet</a:t>
            </a:r>
          </a:p>
          <a:p>
            <a:r>
              <a:rPr lang="en-US" altLang="en-US" sz="2000" b="1">
                <a:solidFill>
                  <a:srgbClr val="D93192"/>
                </a:solidFill>
              </a:rPr>
              <a:t>Stack</a:t>
            </a:r>
          </a:p>
        </p:txBody>
      </p:sp>
      <p:sp>
        <p:nvSpPr>
          <p:cNvPr id="64" name="Line 12">
            <a:extLst>
              <a:ext uri="{FF2B5EF4-FFF2-40B4-BE49-F238E27FC236}">
                <a16:creationId xmlns:a16="http://schemas.microsoft.com/office/drawing/2014/main" id="{7AF7DCE0-1171-2CD1-4980-907F1FB4F8CB}"/>
              </a:ext>
            </a:extLst>
          </p:cNvPr>
          <p:cNvSpPr>
            <a:spLocks noChangeShapeType="1"/>
          </p:cNvSpPr>
          <p:nvPr/>
        </p:nvSpPr>
        <p:spPr bwMode="auto">
          <a:xfrm>
            <a:off x="8971253" y="3019329"/>
            <a:ext cx="133350" cy="0"/>
          </a:xfrm>
          <a:prstGeom prst="line">
            <a:avLst/>
          </a:prstGeom>
          <a:noFill/>
          <a:ln w="12700">
            <a:solidFill>
              <a:srgbClr val="D9319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Line 14">
            <a:extLst>
              <a:ext uri="{FF2B5EF4-FFF2-40B4-BE49-F238E27FC236}">
                <a16:creationId xmlns:a16="http://schemas.microsoft.com/office/drawing/2014/main" id="{FC8DB8B4-00D1-69D6-62CA-BCC2D047B68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417216" y="3019329"/>
            <a:ext cx="560387" cy="360362"/>
          </a:xfrm>
          <a:prstGeom prst="line">
            <a:avLst/>
          </a:prstGeom>
          <a:noFill/>
          <a:ln w="12700">
            <a:solidFill>
              <a:srgbClr val="D93192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" name="Rectangle 15">
            <a:extLst>
              <a:ext uri="{FF2B5EF4-FFF2-40B4-BE49-F238E27FC236}">
                <a16:creationId xmlns:a16="http://schemas.microsoft.com/office/drawing/2014/main" id="{643FD500-44F6-AAC7-1EA9-AC9F3728F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0841" y="5826029"/>
            <a:ext cx="17684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>
                <a:solidFill>
                  <a:srgbClr val="D93192"/>
                </a:solidFill>
              </a:rPr>
              <a:t>SCR  Catalyst</a:t>
            </a:r>
          </a:p>
        </p:txBody>
      </p:sp>
      <p:sp>
        <p:nvSpPr>
          <p:cNvPr id="67" name="Rectangle 16">
            <a:extLst>
              <a:ext uri="{FF2B5EF4-FFF2-40B4-BE49-F238E27FC236}">
                <a16:creationId xmlns:a16="http://schemas.microsoft.com/office/drawing/2014/main" id="{688D5723-43FE-79F8-741B-61CB8E4B04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8228" y="5826029"/>
            <a:ext cx="162242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000" b="1">
                <a:solidFill>
                  <a:srgbClr val="D93192"/>
                </a:solidFill>
              </a:rPr>
              <a:t>CO  Catalyst</a:t>
            </a:r>
          </a:p>
        </p:txBody>
      </p:sp>
      <p:sp>
        <p:nvSpPr>
          <p:cNvPr id="68" name="Line 17">
            <a:extLst>
              <a:ext uri="{FF2B5EF4-FFF2-40B4-BE49-F238E27FC236}">
                <a16:creationId xmlns:a16="http://schemas.microsoft.com/office/drawing/2014/main" id="{DC030863-D454-7647-7EE0-8F0327E390C2}"/>
              </a:ext>
            </a:extLst>
          </p:cNvPr>
          <p:cNvSpPr>
            <a:spLocks noChangeShapeType="1"/>
          </p:cNvSpPr>
          <p:nvPr/>
        </p:nvSpPr>
        <p:spPr bwMode="auto">
          <a:xfrm>
            <a:off x="6748753" y="6016529"/>
            <a:ext cx="204788" cy="0"/>
          </a:xfrm>
          <a:prstGeom prst="line">
            <a:avLst/>
          </a:prstGeom>
          <a:noFill/>
          <a:ln w="12700">
            <a:solidFill>
              <a:srgbClr val="D9319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9" name="Line 18">
            <a:extLst>
              <a:ext uri="{FF2B5EF4-FFF2-40B4-BE49-F238E27FC236}">
                <a16:creationId xmlns:a16="http://schemas.microsoft.com/office/drawing/2014/main" id="{9388D518-B508-77DB-FD5D-FF2E693C52F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518566" y="4367116"/>
            <a:ext cx="230187" cy="1655763"/>
          </a:xfrm>
          <a:prstGeom prst="line">
            <a:avLst/>
          </a:prstGeom>
          <a:noFill/>
          <a:ln w="12700">
            <a:solidFill>
              <a:srgbClr val="D9319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0" name="Line 19">
            <a:extLst>
              <a:ext uri="{FF2B5EF4-FFF2-40B4-BE49-F238E27FC236}">
                <a16:creationId xmlns:a16="http://schemas.microsoft.com/office/drawing/2014/main" id="{374F79BE-73A6-CF5D-AA4D-BE448ECA7874}"/>
              </a:ext>
            </a:extLst>
          </p:cNvPr>
          <p:cNvSpPr>
            <a:spLocks noChangeShapeType="1"/>
          </p:cNvSpPr>
          <p:nvPr/>
        </p:nvSpPr>
        <p:spPr bwMode="auto">
          <a:xfrm>
            <a:off x="5369216" y="6016529"/>
            <a:ext cx="204787" cy="0"/>
          </a:xfrm>
          <a:prstGeom prst="line">
            <a:avLst/>
          </a:prstGeom>
          <a:noFill/>
          <a:ln w="12700">
            <a:solidFill>
              <a:srgbClr val="D9319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" name="Line 20">
            <a:extLst>
              <a:ext uri="{FF2B5EF4-FFF2-40B4-BE49-F238E27FC236}">
                <a16:creationId xmlns:a16="http://schemas.microsoft.com/office/drawing/2014/main" id="{A9A71039-946F-01E1-C717-185C8109058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86703" y="4367116"/>
            <a:ext cx="277813" cy="1655763"/>
          </a:xfrm>
          <a:prstGeom prst="line">
            <a:avLst/>
          </a:prstGeom>
          <a:noFill/>
          <a:ln w="12700">
            <a:solidFill>
              <a:srgbClr val="D9319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2" name="Line 21">
            <a:extLst>
              <a:ext uri="{FF2B5EF4-FFF2-40B4-BE49-F238E27FC236}">
                <a16:creationId xmlns:a16="http://schemas.microsoft.com/office/drawing/2014/main" id="{31EEA19E-9305-7D4F-36EA-90A6D94E1238}"/>
              </a:ext>
            </a:extLst>
          </p:cNvPr>
          <p:cNvSpPr>
            <a:spLocks noChangeShapeType="1"/>
          </p:cNvSpPr>
          <p:nvPr/>
        </p:nvSpPr>
        <p:spPr bwMode="auto">
          <a:xfrm>
            <a:off x="1456028" y="5373591"/>
            <a:ext cx="484188" cy="0"/>
          </a:xfrm>
          <a:prstGeom prst="line">
            <a:avLst/>
          </a:prstGeom>
          <a:noFill/>
          <a:ln w="25400">
            <a:solidFill>
              <a:srgbClr val="00AE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D9636A-56CC-09ED-7780-C05AFC8C7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1ACCF-7779-4960-B63D-3C5836325B0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2153731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56B906A-9645-01A1-5111-4D445FCFEA7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9800" y="2994660"/>
            <a:ext cx="7772400" cy="3200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Oxidation – Overview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60C66E-2E4F-2F4D-C3E8-8B06D2B864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Oxidation: Diesel Oxidation Catalyst</a:t>
            </a:r>
            <a:endParaRPr lang="en-US" b="1" u="sng"/>
          </a:p>
          <a:p>
            <a:r>
              <a:rPr lang="en-US"/>
              <a:t>Honeycomb of ceramic or metal fibers containing a precious metal catalyst for oxidation of CO and VOC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15DD23-CC37-B20D-4FCD-595679B02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1B8AD-C0D5-494D-A962-D01D68869A35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534891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BDEF74-FBB6-4512-FE80-ACFD79B6EC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81D73-89DC-B04E-0294-FE03F8E65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Diesel Oxidation Catalyst – Examples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ED6DAB-C32A-2F5B-5DF5-68748FAA3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20D78FE-D84C-8924-7400-BCCC133D8B0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1005840"/>
            <a:ext cx="9563100" cy="516636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B97FE0-8601-DB3E-3BCF-C881802E9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C2BD7-C69B-4664-9682-E788BC8BFD0E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7281090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070D1-8D58-21EA-6A07-9AE8AC12E5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6782C-038D-18C0-F054-8B855081C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Catalyst – Compliance Inspection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A630F9-0BC6-CA09-D3C1-412C0C5532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6999732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Inspection Parameters</a:t>
            </a:r>
          </a:p>
          <a:p>
            <a:r>
              <a:rPr lang="en-US" dirty="0"/>
              <a:t>Pressure Differential</a:t>
            </a:r>
          </a:p>
          <a:p>
            <a:r>
              <a:rPr lang="en-US" dirty="0"/>
              <a:t>Operating Temperature</a:t>
            </a:r>
          </a:p>
          <a:p>
            <a:r>
              <a:rPr lang="en-US" dirty="0"/>
              <a:t>Oxygen Content</a:t>
            </a:r>
          </a:p>
          <a:p>
            <a:r>
              <a:rPr lang="en-US" dirty="0"/>
              <a:t>CO Concentration</a:t>
            </a:r>
          </a:p>
          <a:p>
            <a:pPr lvl="1"/>
            <a:r>
              <a:rPr lang="en-US" dirty="0"/>
              <a:t>Continuous Emissions Monitoring System (CEMS)</a:t>
            </a:r>
          </a:p>
          <a:p>
            <a:r>
              <a:rPr lang="en-US" dirty="0"/>
              <a:t>Replacement frequency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C5B772-170B-CBB4-5AC9-472B10D74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A74AA53-EE01-7855-9405-0E0B7D0604C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132" y="1005840"/>
            <a:ext cx="3360420" cy="51663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1D3B7F8-87C6-4ED3-8191-8675359C4483}"/>
              </a:ext>
            </a:extLst>
          </p:cNvPr>
          <p:cNvSpPr txBox="1"/>
          <p:nvPr/>
        </p:nvSpPr>
        <p:spPr>
          <a:xfrm>
            <a:off x="7914132" y="2121408"/>
            <a:ext cx="336042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/>
              <a:t>□ CO Concentration</a:t>
            </a:r>
          </a:p>
          <a:p>
            <a:pPr>
              <a:spcAft>
                <a:spcPts val="1200"/>
              </a:spcAft>
            </a:pPr>
            <a:r>
              <a:rPr lang="en-US" sz="2400" dirty="0"/>
              <a:t>□ Pressure Drop</a:t>
            </a:r>
          </a:p>
          <a:p>
            <a:pPr marL="282575" indent="-282575">
              <a:spcAft>
                <a:spcPts val="1200"/>
              </a:spcAft>
            </a:pPr>
            <a:r>
              <a:rPr lang="en-US" sz="2400" dirty="0"/>
              <a:t>□ Replacement Cycle</a:t>
            </a:r>
          </a:p>
          <a:p>
            <a:pPr>
              <a:spcAft>
                <a:spcPts val="1200"/>
              </a:spcAft>
            </a:pPr>
            <a:r>
              <a:rPr lang="en-US" sz="2400" dirty="0"/>
              <a:t>□ Temperatures</a:t>
            </a:r>
          </a:p>
          <a:p>
            <a:pPr>
              <a:spcAft>
                <a:spcPts val="1200"/>
              </a:spcAft>
            </a:pPr>
            <a:r>
              <a:rPr lang="en-US" sz="2400" dirty="0"/>
              <a:t>□ Oxygen Content</a:t>
            </a:r>
          </a:p>
          <a:p>
            <a:pPr>
              <a:spcAft>
                <a:spcPts val="1200"/>
              </a:spcAft>
            </a:pPr>
            <a:r>
              <a:rPr lang="en-US" sz="2400" dirty="0"/>
              <a:t>□ Emissions Testing</a:t>
            </a:r>
          </a:p>
          <a:p>
            <a:pPr>
              <a:spcAft>
                <a:spcPts val="1200"/>
              </a:spcAft>
            </a:pPr>
            <a:r>
              <a:rPr lang="en-US" sz="2400" dirty="0"/>
              <a:t>□ Visible Inspection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E1E2378-489B-EAB0-18B5-4B0503F65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0470-F82F-4347-A640-F4BB5464E4F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946031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E9F246-E33A-9BF5-64F6-1143C54145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C547D33-850D-13EF-8852-48FC0396D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Catalyst – Control Efficiencies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3985634-717C-A3D6-2297-63A6F411DEA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Control Efficiency</a:t>
            </a:r>
          </a:p>
          <a:p>
            <a:r>
              <a:rPr lang="en-US" dirty="0"/>
              <a:t>90% for Catalyst</a:t>
            </a:r>
          </a:p>
          <a:p>
            <a:r>
              <a:rPr lang="en-US" dirty="0"/>
              <a:t>10-60% for DOC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6CF90A-B11F-D774-BDFD-C59EB0840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6F36CC41-3766-D1E6-AEED-6FECBDBDB6E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038225"/>
            <a:ext cx="5102225" cy="5102225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53265F-6F08-DDF1-F992-7565A3CBD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1E940-C8AE-4BEA-B1D6-DE332E925419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1301257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2B26F3-6E50-BBA6-C70F-3400A007A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0F00DB4-6E0C-6301-5A48-31F70E02E87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730" y="1005840"/>
            <a:ext cx="584454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4D23676-253D-44F2-DBB6-D532FC8B5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Catalyst – Operating 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8F97AE-FC6B-9BFE-C08A-B8815FABA4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Catalyst sensitive to thermal aging, poisoning, and masking (blinding)</a:t>
            </a:r>
          </a:p>
          <a:p>
            <a:r>
              <a:rPr lang="en-US" dirty="0"/>
              <a:t>Catalyst replacement expensive</a:t>
            </a:r>
          </a:p>
          <a:p>
            <a:r>
              <a:rPr lang="en-US" dirty="0"/>
              <a:t>Catalyst disposal costs</a:t>
            </a:r>
          </a:p>
          <a:p>
            <a:r>
              <a:rPr lang="en-US" dirty="0"/>
              <a:t>Plugging: Particulate control required before catalyst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4E799D-7024-E591-D2A7-5F31C6062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0FDAF28-1CCA-4B4D-B12D-E1B75B504F31}"/>
              </a:ext>
            </a:extLst>
          </p:cNvPr>
          <p:cNvSpPr>
            <a:spLocks noGrp="1"/>
          </p:cNvSpPr>
          <p:nvPr/>
        </p:nvSpPr>
        <p:spPr>
          <a:xfrm>
            <a:off x="1693429" y="914400"/>
            <a:ext cx="8802094" cy="36089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b="1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741F689-AB78-A660-8B6B-4065275D8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59254-E453-4005-AFD3-101001A9B345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818766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Objective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84DA0-BC3C-4839-81C5-D85FE96BD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To improve understanding of carbon monoxide (CO) control</a:t>
            </a:r>
          </a:p>
          <a:p>
            <a:pPr lvl="1"/>
            <a:r>
              <a:rPr lang="en-US" sz="2800" dirty="0"/>
              <a:t>What is CO?</a:t>
            </a:r>
          </a:p>
          <a:p>
            <a:pPr lvl="1"/>
            <a:r>
              <a:rPr lang="en-US" sz="2800" dirty="0"/>
              <a:t>What are the three types of CO controls?</a:t>
            </a:r>
          </a:p>
          <a:p>
            <a:pPr lvl="1"/>
            <a:r>
              <a:rPr lang="en-US" sz="2800" dirty="0"/>
              <a:t>How do CO controls operate?</a:t>
            </a:r>
          </a:p>
          <a:p>
            <a:pPr lvl="1"/>
            <a:r>
              <a:rPr lang="en-US" sz="2800" dirty="0"/>
              <a:t>How are CO controls designed?</a:t>
            </a:r>
          </a:p>
          <a:p>
            <a:pPr lvl="1"/>
            <a:r>
              <a:rPr lang="en-US" sz="2800" dirty="0"/>
              <a:t>What is the expected control efficiency for a CO control?</a:t>
            </a:r>
          </a:p>
          <a:p>
            <a:pPr lvl="1"/>
            <a:r>
              <a:rPr lang="en-US" sz="2800" dirty="0"/>
              <a:t>What are common problems with a CO control?</a:t>
            </a:r>
          </a:p>
          <a:p>
            <a:pPr lvl="1"/>
            <a:r>
              <a:rPr lang="en-US" sz="2800" dirty="0"/>
              <a:t>How are CO controls monitored?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6F8CFA-CD48-32A5-2DCD-26C5B5316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7C048-B874-44DF-9232-93D44BF74E0C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177653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BDEF74-FBB6-4512-FE80-ACFD79B6EC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81D73-89DC-B04E-0294-FE03F8E65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Oxidation – Principes of Operation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ED6DAB-C32A-2F5B-5DF5-68748FAA3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C8E77CD-3A8F-0186-7ABE-CA4CF9ABF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Oxidation</a:t>
            </a:r>
          </a:p>
          <a:p>
            <a:r>
              <a:rPr lang="en-US" dirty="0"/>
              <a:t>CO is oxidized at high temperature to CO</a:t>
            </a:r>
            <a:r>
              <a:rPr lang="en-US" baseline="-25000" dirty="0"/>
              <a:t>2</a:t>
            </a:r>
          </a:p>
          <a:p>
            <a:pPr lvl="1"/>
            <a:r>
              <a:rPr lang="en-US" dirty="0"/>
              <a:t>1,600ºF – 1,800ºF</a:t>
            </a:r>
          </a:p>
          <a:p>
            <a:pPr lvl="1"/>
            <a:r>
              <a:rPr lang="en-US" dirty="0"/>
              <a:t>Oxidation controls generate NO</a:t>
            </a:r>
            <a:r>
              <a:rPr lang="en-US" baseline="-25000" dirty="0"/>
              <a:t>X</a:t>
            </a:r>
            <a:r>
              <a:rPr lang="en-US" dirty="0"/>
              <a:t> as a by-product</a:t>
            </a:r>
          </a:p>
          <a:p>
            <a:pPr marL="0" indent="0">
              <a:buNone/>
            </a:pPr>
            <a:r>
              <a:rPr lang="en-US" dirty="0"/>
              <a:t>Three types of CO oxidizers: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Plume burners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Flares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Thermal oxidizers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D600A15-0C99-26F2-81F2-54956223D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EF62E-D62B-41EB-AB56-C5AE044048AF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675024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F8B41-5CBD-2EFE-F31F-340993D27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Oxidation – Principes of Operation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951C1EC-5610-95A9-5FD4-142301534E8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Plume Burner</a:t>
            </a:r>
          </a:p>
          <a:p>
            <a:r>
              <a:rPr lang="en-US" dirty="0"/>
              <a:t>No supplemental fuel (natural gas); combustion from waste gas </a:t>
            </a:r>
            <a:r>
              <a:rPr lang="en-US" b="1" i="1" u="sng" dirty="0"/>
              <a:t>only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543112-5356-B4FB-E586-36089A7445F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Flare</a:t>
            </a:r>
          </a:p>
          <a:p>
            <a:r>
              <a:rPr lang="en-US" dirty="0"/>
              <a:t>Supplemental fuel (natural gas) </a:t>
            </a:r>
            <a:r>
              <a:rPr lang="en-US" b="1" i="1" u="sng" dirty="0"/>
              <a:t>may</a:t>
            </a:r>
            <a:r>
              <a:rPr lang="en-US" dirty="0"/>
              <a:t> establish combustion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9A039F-D933-2274-2E8C-17C3CF47D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E6FDBAA-9998-44D7-D3AE-19BF67CD169D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/>
              <a:t>Thermal Oxidizer</a:t>
            </a:r>
          </a:p>
          <a:p>
            <a:r>
              <a:rPr lang="en-US" dirty="0"/>
              <a:t>Supplemental fuel (natural gas) establishes combustion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2BE6181-BFEE-482F-431D-05A508D75909}"/>
              </a:ext>
            </a:extLst>
          </p:cNvPr>
          <p:cNvGrpSpPr/>
          <p:nvPr/>
        </p:nvGrpSpPr>
        <p:grpSpPr>
          <a:xfrm>
            <a:off x="4861560" y="3246117"/>
            <a:ext cx="2468880" cy="2926080"/>
            <a:chOff x="4861560" y="3246117"/>
            <a:chExt cx="2468880" cy="2926080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9EC27AC-F525-ACD9-DB01-E24FE0ADF8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CCCCCC"/>
                </a:clrFrom>
                <a:clrTo>
                  <a:srgbClr val="CCCCC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61560" y="3246117"/>
              <a:ext cx="2468880" cy="292608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46E2D5E-A474-EEEA-91F8-79B86BEA2CF1}"/>
                </a:ext>
              </a:extLst>
            </p:cNvPr>
            <p:cNvSpPr txBox="1"/>
            <p:nvPr/>
          </p:nvSpPr>
          <p:spPr>
            <a:xfrm rot="16200000">
              <a:off x="4940240" y="5194686"/>
              <a:ext cx="895886" cy="738664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Waste</a:t>
              </a:r>
            </a:p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Gas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1181674-0595-D0C3-E6CF-A203007BADD5}"/>
                </a:ext>
              </a:extLst>
            </p:cNvPr>
            <p:cNvSpPr txBox="1"/>
            <p:nvPr/>
          </p:nvSpPr>
          <p:spPr>
            <a:xfrm rot="16200000">
              <a:off x="6273225" y="5194686"/>
              <a:ext cx="1061188" cy="738664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0000"/>
                  </a:solidFill>
                </a:rPr>
                <a:t>Natural</a:t>
              </a:r>
            </a:p>
            <a:p>
              <a:pPr algn="ctr"/>
              <a:r>
                <a:rPr lang="en-US" sz="2400" b="1" dirty="0">
                  <a:solidFill>
                    <a:srgbClr val="FF0000"/>
                  </a:solidFill>
                </a:rPr>
                <a:t>Gas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958DEAD-45D5-1403-F69F-45258F688E56}"/>
              </a:ext>
            </a:extLst>
          </p:cNvPr>
          <p:cNvGrpSpPr/>
          <p:nvPr/>
        </p:nvGrpSpPr>
        <p:grpSpPr>
          <a:xfrm>
            <a:off x="8321040" y="3246117"/>
            <a:ext cx="2468879" cy="2926080"/>
            <a:chOff x="4861560" y="3246117"/>
            <a:chExt cx="2468879" cy="2926080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BF042441-AC99-28F2-D871-06D059DDD1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CCCCCC"/>
                </a:clrFrom>
                <a:clrTo>
                  <a:srgbClr val="CCCCC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61560" y="3246117"/>
              <a:ext cx="2468879" cy="2926080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E20E9FD-5F85-7637-6639-C08BE5A4985B}"/>
                </a:ext>
              </a:extLst>
            </p:cNvPr>
            <p:cNvSpPr txBox="1"/>
            <p:nvPr/>
          </p:nvSpPr>
          <p:spPr>
            <a:xfrm rot="16200000">
              <a:off x="4940240" y="5194686"/>
              <a:ext cx="895886" cy="738664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Waste</a:t>
              </a:r>
            </a:p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Gas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32AA5CC-ECF9-FBE5-8A4A-613711351B10}"/>
                </a:ext>
              </a:extLst>
            </p:cNvPr>
            <p:cNvSpPr txBox="1"/>
            <p:nvPr/>
          </p:nvSpPr>
          <p:spPr>
            <a:xfrm rot="16200000">
              <a:off x="6273225" y="5194686"/>
              <a:ext cx="1061188" cy="738664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0000"/>
                  </a:solidFill>
                </a:rPr>
                <a:t>Natural</a:t>
              </a:r>
            </a:p>
            <a:p>
              <a:pPr algn="ctr"/>
              <a:r>
                <a:rPr lang="en-US" sz="2400" b="1" dirty="0">
                  <a:solidFill>
                    <a:srgbClr val="FF0000"/>
                  </a:solidFill>
                </a:rPr>
                <a:t>Gas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461BEC3-E4A3-831E-CD9E-6290CD8E44DF}"/>
              </a:ext>
            </a:extLst>
          </p:cNvPr>
          <p:cNvGrpSpPr/>
          <p:nvPr/>
        </p:nvGrpSpPr>
        <p:grpSpPr>
          <a:xfrm>
            <a:off x="1367914" y="3246117"/>
            <a:ext cx="2468879" cy="2926080"/>
            <a:chOff x="4861560" y="3246117"/>
            <a:chExt cx="2468879" cy="292608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91299CCF-2DEE-25FE-4F40-B9C34CE6C4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CCCCCC"/>
                </a:clrFrom>
                <a:clrTo>
                  <a:srgbClr val="CCCCC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61560" y="3246117"/>
              <a:ext cx="2468879" cy="2926080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37707DA-EC91-EC8A-EA29-155E04079B6D}"/>
                </a:ext>
              </a:extLst>
            </p:cNvPr>
            <p:cNvSpPr txBox="1"/>
            <p:nvPr/>
          </p:nvSpPr>
          <p:spPr>
            <a:xfrm rot="16200000">
              <a:off x="4940240" y="5194686"/>
              <a:ext cx="895886" cy="738664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Waste</a:t>
              </a:r>
            </a:p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Gas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7BB38B79-FE4F-EFB8-0B83-420EE525D7AD}"/>
                </a:ext>
              </a:extLst>
            </p:cNvPr>
            <p:cNvSpPr txBox="1"/>
            <p:nvPr/>
          </p:nvSpPr>
          <p:spPr>
            <a:xfrm rot="16200000">
              <a:off x="6273225" y="5194686"/>
              <a:ext cx="1061188" cy="738664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FF0000"/>
                  </a:solidFill>
                </a:rPr>
                <a:t>Natural</a:t>
              </a:r>
            </a:p>
            <a:p>
              <a:pPr algn="ctr"/>
              <a:r>
                <a:rPr lang="en-US" sz="2400" b="1" dirty="0">
                  <a:solidFill>
                    <a:srgbClr val="FF0000"/>
                  </a:solidFill>
                </a:rPr>
                <a:t>Gas</a:t>
              </a:r>
            </a:p>
          </p:txBody>
        </p:sp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id="{E6940875-985F-47B8-BFE2-76C2D885481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8176" y="4786777"/>
            <a:ext cx="1554480" cy="155448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D1FFD487-0E80-59BC-982C-B66ECFFD4E6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0423" y="4786777"/>
            <a:ext cx="1554480" cy="1554480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A8D0B6B4-B38F-E063-0DD9-C920FBC447A7}"/>
              </a:ext>
            </a:extLst>
          </p:cNvPr>
          <p:cNvSpPr txBox="1"/>
          <p:nvPr/>
        </p:nvSpPr>
        <p:spPr>
          <a:xfrm rot="16200000">
            <a:off x="5865168" y="5379351"/>
            <a:ext cx="461666" cy="36933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ctr"/>
            <a:r>
              <a:rPr lang="en-US" sz="2400" b="1" dirty="0"/>
              <a:t>OR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E6C8300-65F7-DA03-C494-A53ABD4CA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D4BCA-9B45-47D9-97F9-BEE64F1DEAA5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392906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5A0F1A-CBEC-05AC-B9E8-E7B55B1F6D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6884F-19C8-A731-3F92-897592F5A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Oxidation – Principles of Operation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E7FEAA2-933C-2C3B-5F51-A5A89A8773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7376160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Plume Burner</a:t>
            </a:r>
          </a:p>
          <a:p>
            <a:r>
              <a:rPr lang="en-US" dirty="0"/>
              <a:t>CO in exhaust gas are directly combusted in self-generated flame</a:t>
            </a:r>
          </a:p>
          <a:p>
            <a:pPr lvl="1"/>
            <a:r>
              <a:rPr lang="en-US" dirty="0"/>
              <a:t>No supplemental fuel is used as exhaust gas has sufficient heating value for combustion</a:t>
            </a:r>
          </a:p>
          <a:p>
            <a:pPr lvl="1"/>
            <a:r>
              <a:rPr lang="en-US" dirty="0"/>
              <a:t>Waste gas ≥300 British thermal units/cubic foot</a:t>
            </a:r>
          </a:p>
          <a:p>
            <a:pPr lvl="1"/>
            <a:r>
              <a:rPr lang="en-US" dirty="0"/>
              <a:t>Natural gas-fired pilot lights used to ensure combustion at stack tip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8AD8EC-5860-4F52-2B97-4E5EF2FC7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19" name="Content Placeholder 18">
            <a:extLst>
              <a:ext uri="{FF2B5EF4-FFF2-40B4-BE49-F238E27FC236}">
                <a16:creationId xmlns:a16="http://schemas.microsoft.com/office/drawing/2014/main" id="{F846D3A1-60DD-EC74-6225-3D44BDFB3A1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8357" y="1006475"/>
            <a:ext cx="2636195" cy="5165725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3DDC8D-B6D7-ED34-0581-FC42DDD01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55C96-A893-4D22-B21B-734C771A3938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034985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9676FCF-6105-3737-EE31-BA88091D7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Video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CFEAACE-ADCE-1C24-AB9E-CDDB997CF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 action="ppaction://hlinkfile"/>
              </a:rPr>
              <a:t>3.8 - Plume Burner.mp4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42B750-CE7D-2605-C809-6A1A983B7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444993C-E6F7-922C-4DE4-854F910BD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D1E4C-50FF-4343-A071-0637A095888D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2437646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F0E446-EAD6-0E17-28DB-D130F8026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981F3-6E51-0B05-2EE2-D71FCCC87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Oxidation – Principles of Operation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C64248B-2FB0-6667-B0BF-80D570090A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7376160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Flare</a:t>
            </a:r>
          </a:p>
          <a:p>
            <a:r>
              <a:rPr lang="en-US" dirty="0"/>
              <a:t>CO in exhaust gas are directly combusted in self-generated or supplemented flame</a:t>
            </a:r>
          </a:p>
          <a:p>
            <a:pPr lvl="1"/>
            <a:r>
              <a:rPr lang="en-US" dirty="0"/>
              <a:t>Supplemental fuel (natural gas) can be added to the exhaust gas to increase temperature</a:t>
            </a:r>
          </a:p>
          <a:p>
            <a:pPr lvl="1"/>
            <a:r>
              <a:rPr lang="en-US" dirty="0"/>
              <a:t>Natural gas-fired pilot lights used to ensure combustion at flare tip</a:t>
            </a:r>
          </a:p>
          <a:p>
            <a:r>
              <a:rPr lang="en-US" dirty="0"/>
              <a:t>Steam or air usually added at flare tip to increase turbulence and efficiency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CD288E-E33F-64CF-7D5A-D5569EA9F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8C386438-0801-34B5-1330-A212530C81B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8357" y="1006475"/>
            <a:ext cx="2636195" cy="5165725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3D11D8-A07F-2C38-C0D4-36A6465FD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1A8CB-9924-49C6-A7D5-26ED512CF988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37448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293D2D-02ED-C4BB-079D-38683A11D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7BB1FED-F370-75DD-7587-DA70C9301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Video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46C3DFF-F5A2-594D-80BE-64E5670899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 action="ppaction://hlinkfile"/>
              </a:rPr>
              <a:t>3.3 - Flare.mp4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11FAB9-7DB2-B319-879A-A7CA3EBAA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3E56287-0642-05C5-9358-E674F619F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66C19-71ED-4ECE-B1F9-AAEFD4587B57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438831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5A0F1A-CBEC-05AC-B9E8-E7B55B1F6D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6A8233ED-2E98-A801-A085-198200BCE68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365681"/>
            <a:ext cx="5102225" cy="44473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36884F-19C8-A731-3F92-897592F5A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Oxidation – Principles of Operation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E7FEAA2-933C-2C3B-5F51-A5A89A8773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8363712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Thermal Oxidizer</a:t>
            </a:r>
          </a:p>
          <a:p>
            <a:r>
              <a:rPr lang="en-US" dirty="0"/>
              <a:t>CO in exhaust gas are combusted by increasing exhaust gas temperature above auto-ignition</a:t>
            </a:r>
          </a:p>
          <a:p>
            <a:pPr lvl="1"/>
            <a:r>
              <a:rPr lang="en-US" dirty="0"/>
              <a:t>CO auto-ignition temperature 1,600ºF – 1,800ºF</a:t>
            </a:r>
          </a:p>
          <a:p>
            <a:r>
              <a:rPr lang="en-US" dirty="0"/>
              <a:t>Fuel (natural gas) is fired in a burner to increase exhaust gas temperature</a:t>
            </a:r>
          </a:p>
          <a:p>
            <a:pPr lvl="1"/>
            <a:r>
              <a:rPr lang="en-US" dirty="0"/>
              <a:t>Large amounts of fuel required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8AD8EC-5860-4F52-2B97-4E5EF2FC7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59DA89-9CC5-A4E8-ADE0-0D8E2BE6B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05C52-936B-4E2C-B37F-CBD6F067747F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265020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Oxidation – Examples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062DAF2-C64F-9531-57AB-C6E403E2A0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8497" y="1005840"/>
            <a:ext cx="10360152" cy="5166360"/>
          </a:xfrm>
        </p:spPr>
        <p:txBody>
          <a:bodyPr/>
          <a:lstStyle/>
          <a:p>
            <a:pPr marL="0" indent="0" algn="ctr">
              <a:buNone/>
              <a:tabLst>
                <a:tab pos="5184648" algn="ctr"/>
                <a:tab pos="10360152" algn="r"/>
              </a:tabLst>
            </a:pPr>
            <a:r>
              <a:rPr lang="en-US" b="1" dirty="0"/>
              <a:t>             Flare	Plume Burner	Thermal Oxidizer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E7844A6-BE0D-7ABE-C3F4-BACD2672609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352" y="1600200"/>
            <a:ext cx="10363200" cy="4572000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45A040-5EBF-9DFB-3B45-859E2B2CB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CD954-A468-45DC-89EE-4E2DBFF7540C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6648671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CC6D20-EB23-342B-AE37-5C12398ED2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42D4-9F63-D6DB-5AA0-F08FC9B9D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Oxidation – Compliance Inspection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25D7DB-2E26-F715-B0B0-1953B4A0E8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6999732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/>
              <a:t>Inspection Parameters</a:t>
            </a:r>
          </a:p>
          <a:p>
            <a:r>
              <a:rPr lang="en-US"/>
              <a:t>Visible Emissions (Method 22)</a:t>
            </a:r>
          </a:p>
          <a:p>
            <a:r>
              <a:rPr lang="en-US"/>
              <a:t>Operating Temperature (TO only)</a:t>
            </a:r>
          </a:p>
          <a:p>
            <a:r>
              <a:rPr lang="en-US"/>
              <a:t>Oxygen Content (TO only)</a:t>
            </a:r>
          </a:p>
          <a:p>
            <a:r>
              <a:rPr lang="en-US"/>
              <a:t>CO Concentration (TO only)</a:t>
            </a:r>
          </a:p>
          <a:p>
            <a:pPr lvl="1"/>
            <a:r>
              <a:rPr lang="en-US"/>
              <a:t>Continuous Emissions Monitoring System (CEMS)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EDDC33-92FE-CA15-6D80-8CDB76E40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BF6EEEB-AF24-FC3B-C30A-3B61A0D2247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132" y="1005840"/>
            <a:ext cx="3360420" cy="51663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0BCE3BC-5818-A6ED-5112-F4C38EA59E00}"/>
              </a:ext>
            </a:extLst>
          </p:cNvPr>
          <p:cNvSpPr txBox="1"/>
          <p:nvPr/>
        </p:nvSpPr>
        <p:spPr>
          <a:xfrm>
            <a:off x="7914132" y="2121408"/>
            <a:ext cx="336042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/>
              <a:t>□ Visible Emissions</a:t>
            </a:r>
          </a:p>
          <a:p>
            <a:pPr>
              <a:spcAft>
                <a:spcPts val="1200"/>
              </a:spcAft>
            </a:pPr>
            <a:r>
              <a:rPr lang="en-US" sz="2400"/>
              <a:t>□ CO Concentration</a:t>
            </a:r>
          </a:p>
          <a:p>
            <a:pPr>
              <a:spcAft>
                <a:spcPts val="1200"/>
              </a:spcAft>
            </a:pPr>
            <a:r>
              <a:rPr lang="en-US" sz="2400"/>
              <a:t>□ Temperatures</a:t>
            </a:r>
          </a:p>
          <a:p>
            <a:pPr>
              <a:spcAft>
                <a:spcPts val="1200"/>
              </a:spcAft>
            </a:pPr>
            <a:r>
              <a:rPr lang="en-US" sz="2400"/>
              <a:t>□ Oxygen Content</a:t>
            </a:r>
          </a:p>
          <a:p>
            <a:pPr>
              <a:spcAft>
                <a:spcPts val="1200"/>
              </a:spcAft>
            </a:pPr>
            <a:r>
              <a:rPr lang="en-US" sz="2400"/>
              <a:t>□ Emissions Testing</a:t>
            </a:r>
          </a:p>
          <a:p>
            <a:pPr>
              <a:spcAft>
                <a:spcPts val="1200"/>
              </a:spcAft>
            </a:pPr>
            <a:r>
              <a:rPr lang="en-US" sz="2400"/>
              <a:t>□ Visible Inspection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FA645F-5CB6-308B-1A43-74BE411EC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9E96D-4317-45BD-A856-4EB70D46FD30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461047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F1F3B-EC66-2703-E390-9D254B1082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8F1C5DE-31DF-263D-4FBD-D4CFA674F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Oxidation – Control Efficiencies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FFDFFDA-875F-8601-2E32-78D6584EC19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Oxidation Control Efficiency</a:t>
            </a:r>
          </a:p>
          <a:p>
            <a:r>
              <a:rPr lang="en-US" dirty="0"/>
              <a:t>95% for TO</a:t>
            </a:r>
          </a:p>
          <a:p>
            <a:r>
              <a:rPr lang="en-US" dirty="0"/>
              <a:t>No test data on flares / plume burners (can’t stack test)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4B9348-853D-A4E4-FF57-57A53AC82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F930EF12-0DE7-2AF5-5FF1-4CA3250331C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038225"/>
            <a:ext cx="5102225" cy="5102225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23081D-CDD0-813F-489C-07C021A74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C2D8F-4737-4901-9325-07C2E1B74AA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76694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CB44F1-7CF2-4803-C291-402F7E5210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B8397-FD48-A536-C1FE-557E9C694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121343-7670-E3E0-E37D-B38A777143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800"/>
              </a:spcBef>
              <a:buNone/>
            </a:pPr>
            <a:r>
              <a:rPr lang="en-US" b="1">
                <a:solidFill>
                  <a:srgbClr val="5D5D5D"/>
                </a:solidFill>
              </a:rPr>
              <a:t>Carbon Monoxide (CO)</a:t>
            </a:r>
          </a:p>
          <a:p>
            <a:pPr>
              <a:spcBef>
                <a:spcPts val="800"/>
              </a:spcBef>
            </a:pPr>
            <a:r>
              <a:rPr lang="en-US"/>
              <a:t>Colorless, odorless gas that is harmful when inhaled</a:t>
            </a:r>
          </a:p>
          <a:p>
            <a:pPr lvl="1">
              <a:spcBef>
                <a:spcPts val="800"/>
              </a:spcBef>
            </a:pPr>
            <a:r>
              <a:rPr lang="en-US"/>
              <a:t>Reduces amount of oxygen that can be transported in blood</a:t>
            </a:r>
          </a:p>
          <a:p>
            <a:pPr>
              <a:spcBef>
                <a:spcPts val="800"/>
              </a:spcBef>
            </a:pPr>
            <a:r>
              <a:rPr lang="en-US"/>
              <a:t>No environmental effects at concentrations in ambient air</a:t>
            </a:r>
          </a:p>
          <a:p>
            <a:pPr>
              <a:spcBef>
                <a:spcPts val="800"/>
              </a:spcBef>
            </a:pPr>
            <a:r>
              <a:rPr lang="en-US"/>
              <a:t>Insoluble in water</a:t>
            </a:r>
          </a:p>
          <a:p>
            <a:pPr>
              <a:spcBef>
                <a:spcPts val="800"/>
              </a:spcBef>
            </a:pPr>
            <a:r>
              <a:rPr lang="en-US"/>
              <a:t>Very stable, therefore difficult to oxidize</a:t>
            </a:r>
          </a:p>
          <a:p>
            <a:pPr>
              <a:spcBef>
                <a:spcPts val="800"/>
              </a:spcBef>
            </a:pPr>
            <a:r>
              <a:rPr lang="en-US" altLang="en-US" sz="2800">
                <a:latin typeface="Arial" panose="020B0604020202020204" pitchFamily="34" charset="0"/>
                <a:cs typeface="Arial" panose="020B0604020202020204" pitchFamily="34" charset="0"/>
              </a:rPr>
              <a:t>Carbon monoxide is a result of incomplete combustion (</a:t>
            </a:r>
            <a:r>
              <a:rPr lang="en-US" altLang="en-US"/>
              <a:t>not enough oxygen to form CO</a:t>
            </a:r>
            <a:r>
              <a:rPr lang="en-US" altLang="en-US" baseline="-25000"/>
              <a:t>2</a:t>
            </a:r>
            <a:r>
              <a:rPr lang="en-US" altLang="en-US"/>
              <a:t>)</a:t>
            </a:r>
            <a:endParaRPr lang="en-US" altLang="en-US" sz="2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800"/>
              </a:spcBef>
            </a:pPr>
            <a:r>
              <a:rPr lang="en-US"/>
              <a:t>CH</a:t>
            </a:r>
            <a:r>
              <a:rPr lang="en-US" baseline="-25000"/>
              <a:t>4</a:t>
            </a:r>
            <a:r>
              <a:rPr lang="en-US"/>
              <a:t> + O</a:t>
            </a:r>
            <a:r>
              <a:rPr lang="en-US" baseline="-25000"/>
              <a:t>2</a:t>
            </a:r>
            <a:r>
              <a:rPr lang="en-US"/>
              <a:t> </a:t>
            </a:r>
            <a:r>
              <a:rPr lang="en-US" b="1"/>
              <a:t>→</a:t>
            </a:r>
            <a:r>
              <a:rPr lang="en-US"/>
              <a:t> 2CO + 2H</a:t>
            </a:r>
            <a:r>
              <a:rPr lang="en-US" baseline="-25000"/>
              <a:t>2</a:t>
            </a:r>
            <a:r>
              <a:rPr lang="en-US"/>
              <a:t>O</a:t>
            </a:r>
            <a:endParaRPr lang="en-US" baseline="-2500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B8A672-F63F-9B18-D6E8-0E580A078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8" name="Picture 2" descr="CO molecule">
            <a:extLst>
              <a:ext uri="{FF2B5EF4-FFF2-40B4-BE49-F238E27FC236}">
                <a16:creationId xmlns:a16="http://schemas.microsoft.com/office/drawing/2014/main" id="{ACF267F4-E2B3-50C8-0CF1-15560A80FC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03439" y="1133015"/>
            <a:ext cx="1171575" cy="90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AA7068-5911-8E21-BE38-B09784D814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1F46B-9311-439C-87C9-62071ABF5821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389569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26C970-226F-F6EC-420D-B8600E462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DBC1B97-BD6A-E06B-4068-8DFB9F4A10B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730" y="1005840"/>
            <a:ext cx="584454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B8E9A2-6E16-5360-8582-43453CC52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Oxidation – Operating 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BDD212-1B7D-1D08-3600-1C20E293A6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Large amounts of supplemental fuel required for flares</a:t>
            </a:r>
          </a:p>
          <a:p>
            <a:r>
              <a:rPr lang="en-US" dirty="0"/>
              <a:t>Flare / Plume Burner: No heat recovery</a:t>
            </a:r>
          </a:p>
          <a:p>
            <a:r>
              <a:rPr lang="en-US" dirty="0"/>
              <a:t>High Maintenance</a:t>
            </a:r>
          </a:p>
          <a:p>
            <a:r>
              <a:rPr lang="en-US" dirty="0"/>
              <a:t>Plume Burner Flameout</a:t>
            </a:r>
          </a:p>
          <a:p>
            <a:pPr lvl="1"/>
            <a:r>
              <a:rPr lang="en-US" dirty="0"/>
              <a:t>If CO concentration falls below minimum Btu to maintain a flame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CACB07-B224-B9F2-2C97-9D6630538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1D474E-CCEA-9644-677D-7EC5087A2263}"/>
              </a:ext>
            </a:extLst>
          </p:cNvPr>
          <p:cNvSpPr>
            <a:spLocks noGrp="1"/>
          </p:cNvSpPr>
          <p:nvPr/>
        </p:nvSpPr>
        <p:spPr>
          <a:xfrm>
            <a:off x="1693429" y="914400"/>
            <a:ext cx="8802094" cy="36089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b="1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237A6DB-74B2-D2CC-EDB3-21CF808D2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83B20-C349-42DC-9BC5-CA3545445349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040604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384DA0-BC3C-4839-81C5-D85FE96BD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This course answered the following questions:</a:t>
            </a:r>
          </a:p>
          <a:p>
            <a:pPr lvl="1"/>
            <a:r>
              <a:rPr lang="en-US" sz="2800" dirty="0"/>
              <a:t>What is CO?</a:t>
            </a:r>
          </a:p>
          <a:p>
            <a:pPr lvl="1"/>
            <a:r>
              <a:rPr lang="en-US" sz="2800" dirty="0"/>
              <a:t>What are the three types of CO controls?</a:t>
            </a:r>
          </a:p>
          <a:p>
            <a:pPr lvl="1"/>
            <a:r>
              <a:rPr lang="en-US" sz="2800" dirty="0"/>
              <a:t>How do CO controls operate?</a:t>
            </a:r>
          </a:p>
          <a:p>
            <a:pPr lvl="1"/>
            <a:r>
              <a:rPr lang="en-US" sz="2800" dirty="0"/>
              <a:t>How are CO controls designed?</a:t>
            </a:r>
          </a:p>
          <a:p>
            <a:pPr lvl="1"/>
            <a:r>
              <a:rPr lang="en-US" sz="2800" dirty="0"/>
              <a:t>What is the expected control efficiency for a CO control?</a:t>
            </a:r>
          </a:p>
          <a:p>
            <a:pPr lvl="1"/>
            <a:r>
              <a:rPr lang="en-US" sz="2800" dirty="0"/>
              <a:t>What are common problems with a CO control?</a:t>
            </a:r>
          </a:p>
          <a:p>
            <a:pPr lvl="1"/>
            <a:r>
              <a:rPr lang="en-US" sz="2800" dirty="0"/>
              <a:t>How are CO controls monitored?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AF9B41-DAB8-43C0-8FD3-AC2D12136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CBBA6-D3E9-4C3F-AA91-0EB608431092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288509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B3B1F-2D00-4870-B579-D0C2BD164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Additional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757C45-8365-842D-0E8D-F929EDB24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Arial"/>
                <a:cs typeface="Arial"/>
              </a:rPr>
              <a:t>U.S. EPA Clean Air Technology Center (CATC)</a:t>
            </a:r>
          </a:p>
          <a:p>
            <a:r>
              <a:rPr lang="en-US" u="sng" dirty="0">
                <a:latin typeface="Arial"/>
                <a:cs typeface="Arial"/>
              </a:rPr>
              <a:t>Fact Sheets and Technical Bulletins</a:t>
            </a:r>
            <a:r>
              <a:rPr lang="en-US" dirty="0">
                <a:latin typeface="Arial"/>
                <a:cs typeface="Arial"/>
              </a:rPr>
              <a:t>: Summaries of air pollution control equipment</a:t>
            </a:r>
          </a:p>
          <a:p>
            <a:r>
              <a:rPr lang="en-US" u="sng" dirty="0">
                <a:latin typeface="Arial"/>
                <a:cs typeface="Arial"/>
              </a:rPr>
              <a:t>Air Pollution Control Cost Manual</a:t>
            </a:r>
            <a:r>
              <a:rPr lang="en-US" dirty="0">
                <a:latin typeface="Arial"/>
                <a:cs typeface="Arial"/>
              </a:rPr>
              <a:t>: Detailed information on air pollution control equipment and installation / operating costs</a:t>
            </a:r>
          </a:p>
          <a:p>
            <a:pPr marL="0" indent="0">
              <a:buNone/>
            </a:pPr>
            <a:r>
              <a:rPr lang="en-US" dirty="0">
                <a:latin typeface="Arial"/>
                <a:cs typeface="Arial"/>
              </a:rPr>
              <a:t>  </a:t>
            </a:r>
            <a:r>
              <a:rPr lang="en-US" dirty="0">
                <a:latin typeface="Arial"/>
                <a:cs typeface="Arial"/>
                <a:hlinkClick r:id="rId2"/>
              </a:rPr>
              <a:t>https://www.epa.gov/catc/clean-air-technology-center-products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C9C908-60D0-4322-AB46-ECA3CF9D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EB77F5-6C9C-A89A-1D9B-49F92CF10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08523-42D1-4803-96C0-E9D23D1BA96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36500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C72CCD-2659-AE11-D6A1-90577581D9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10011-7D84-EA1F-CE84-0ED0C83A5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BC4213-C5D8-AC83-47EE-FEB131167F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Three Types of CO Control</a:t>
            </a:r>
          </a:p>
          <a:p>
            <a:pPr lvl="1"/>
            <a:r>
              <a:rPr lang="en-US" sz="2800"/>
              <a:t>Air/fuel ratio</a:t>
            </a:r>
          </a:p>
          <a:p>
            <a:pPr lvl="1"/>
            <a:r>
              <a:rPr lang="en-US" sz="2800"/>
              <a:t>Catalysts</a:t>
            </a:r>
          </a:p>
          <a:p>
            <a:pPr lvl="1"/>
            <a:r>
              <a:rPr lang="en-US" sz="2800"/>
              <a:t>Oxidation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01956B-5249-E7B5-8FF0-2E335D1EE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2A62EB3-3DA1-BE47-80AB-73D5DD4BC1C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971800"/>
            <a:ext cx="10363200" cy="32004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FE15D2-D2DA-3B78-7EE9-A2DEEC42C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6EE1-D4A8-4AF1-AD87-6A994FB7F8CB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989830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8FED52-F1B6-210F-DA7D-07005902E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Air/Fuel Ratio – Principes of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0770C-FB0D-062F-9325-8904BF7652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Air-to-Fuel Ratio (A/F Ratio or AFR)</a:t>
            </a:r>
            <a:endParaRPr lang="en-US" dirty="0"/>
          </a:p>
          <a:p>
            <a:r>
              <a:rPr lang="en-US" dirty="0"/>
              <a:t>Stoichiometric ratio of air (O</a:t>
            </a:r>
            <a:r>
              <a:rPr lang="en-US" baseline="-25000" dirty="0"/>
              <a:t>2</a:t>
            </a:r>
            <a:r>
              <a:rPr lang="en-US" dirty="0"/>
              <a:t>) and fuel needed for combustion</a:t>
            </a:r>
          </a:p>
          <a:p>
            <a:pPr marL="693738" indent="-236538"/>
            <a:r>
              <a:rPr lang="en-US" b="1" u="sng" dirty="0"/>
              <a:t>Rich Burn</a:t>
            </a:r>
            <a:r>
              <a:rPr lang="en-US" b="1" dirty="0"/>
              <a:t>:</a:t>
            </a:r>
            <a:r>
              <a:rPr lang="en-US" dirty="0"/>
              <a:t> Excess Fuel (lean air) with an A/F Ratio of ≤1.0</a:t>
            </a:r>
          </a:p>
          <a:p>
            <a:pPr marL="1150938" lvl="1" indent="-236538"/>
            <a:r>
              <a:rPr lang="en-US" dirty="0"/>
              <a:t>AFR near 1.0 – lower concentration of O</a:t>
            </a:r>
            <a:r>
              <a:rPr lang="en-US" baseline="-25000" dirty="0"/>
              <a:t>2</a:t>
            </a:r>
          </a:p>
          <a:p>
            <a:pPr marL="1150938" lvl="1" indent="-236538"/>
            <a:r>
              <a:rPr lang="en-US" dirty="0"/>
              <a:t>Operates at a higher temperature</a:t>
            </a:r>
          </a:p>
          <a:p>
            <a:pPr marL="1150938" lvl="1" indent="-236538"/>
            <a:r>
              <a:rPr lang="en-US" dirty="0"/>
              <a:t>More CO/VOC and less CO</a:t>
            </a:r>
            <a:r>
              <a:rPr lang="en-US" baseline="-25000" dirty="0"/>
              <a:t>2</a:t>
            </a:r>
            <a:r>
              <a:rPr lang="en-US" dirty="0"/>
              <a:t>/NO</a:t>
            </a:r>
            <a:r>
              <a:rPr lang="en-US" baseline="-25000" dirty="0"/>
              <a:t>X</a:t>
            </a:r>
            <a:r>
              <a:rPr lang="en-US" dirty="0"/>
              <a:t> in exhaust</a:t>
            </a:r>
          </a:p>
          <a:p>
            <a:pPr marL="693738" indent="-236538"/>
            <a:r>
              <a:rPr lang="en-US" b="1" u="sng" dirty="0"/>
              <a:t>Lean Burn</a:t>
            </a:r>
            <a:r>
              <a:rPr lang="en-US" b="1" dirty="0"/>
              <a:t>:</a:t>
            </a:r>
            <a:r>
              <a:rPr lang="en-US" dirty="0"/>
              <a:t> Excess Air (lean fuel) with an A/F Ratio &gt;1.0</a:t>
            </a:r>
          </a:p>
          <a:p>
            <a:pPr marL="1150938" lvl="1" indent="-236538"/>
            <a:r>
              <a:rPr lang="en-US" dirty="0"/>
              <a:t>AFR near 1.5 – higher concentration of O</a:t>
            </a:r>
            <a:r>
              <a:rPr lang="en-US" baseline="-25000" dirty="0"/>
              <a:t>2</a:t>
            </a:r>
            <a:r>
              <a:rPr lang="en-US" dirty="0"/>
              <a:t> (Excess Air)</a:t>
            </a:r>
            <a:endParaRPr lang="en-US" baseline="-25000" dirty="0"/>
          </a:p>
          <a:p>
            <a:pPr marL="1150938" lvl="1" indent="-236538"/>
            <a:r>
              <a:rPr lang="en-US" dirty="0"/>
              <a:t>Operates at a lower temperature</a:t>
            </a:r>
          </a:p>
          <a:p>
            <a:pPr marL="1150938" lvl="1" indent="-236538"/>
            <a:r>
              <a:rPr lang="en-US" dirty="0"/>
              <a:t>Less CO/VOC and more CO</a:t>
            </a:r>
            <a:r>
              <a:rPr lang="en-US" baseline="-25000" dirty="0"/>
              <a:t>2</a:t>
            </a:r>
            <a:r>
              <a:rPr lang="en-US" dirty="0"/>
              <a:t>/NO</a:t>
            </a:r>
            <a:r>
              <a:rPr lang="en-US" baseline="-25000" dirty="0"/>
              <a:t>X</a:t>
            </a:r>
            <a:r>
              <a:rPr lang="en-US" dirty="0"/>
              <a:t> in exhaust</a:t>
            </a:r>
          </a:p>
          <a:p>
            <a:pPr marL="1150938" lvl="1" indent="-236538"/>
            <a:r>
              <a:rPr lang="en-US" dirty="0"/>
              <a:t>All 2-stroke spark ignition and all compression ignition engines are inherently lean burn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0C6FE0-D500-890B-353D-FE195E2C8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E7D89F-34FB-0999-7BE0-97A6E9EF3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E36B9-6434-4896-87E6-2AB9B32637CF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904118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EF391-D6B4-3FCA-92AC-D5EF0F5E55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EE617FB-B165-64AD-4DE3-48DA05273A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Air/Fuel Ratio – Operation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17699C-2F9F-7CC5-8FD0-FDE182C179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AFR Controller</a:t>
            </a:r>
          </a:p>
          <a:p>
            <a:pPr>
              <a:buClr>
                <a:schemeClr val="tx1"/>
              </a:buClr>
            </a:pPr>
            <a:r>
              <a:rPr lang="en-US" dirty="0"/>
              <a:t>Monitors oxygen and temperature in exhaust gas to ensure burners are operating with optimal flame</a:t>
            </a:r>
            <a:endParaRPr lang="en-US" baseline="-25000" dirty="0"/>
          </a:p>
          <a:p>
            <a:pPr lvl="1">
              <a:buClr>
                <a:schemeClr val="tx1"/>
              </a:buClr>
            </a:pPr>
            <a:r>
              <a:rPr lang="en-US" dirty="0"/>
              <a:t>O</a:t>
            </a:r>
            <a:r>
              <a:rPr lang="en-US" baseline="-25000" dirty="0"/>
              <a:t>2</a:t>
            </a:r>
            <a:r>
              <a:rPr lang="en-US" dirty="0"/>
              <a:t> sensors</a:t>
            </a:r>
          </a:p>
          <a:p>
            <a:pPr lvl="1">
              <a:buClr>
                <a:schemeClr val="tx1"/>
              </a:buClr>
            </a:pPr>
            <a:r>
              <a:rPr lang="en-US" dirty="0"/>
              <a:t>Computer Controller</a:t>
            </a:r>
          </a:p>
          <a:p>
            <a:pPr lvl="1">
              <a:buClr>
                <a:schemeClr val="tx1"/>
              </a:buClr>
            </a:pPr>
            <a:r>
              <a:rPr lang="en-US" dirty="0"/>
              <a:t>Variable Speed Fan</a:t>
            </a:r>
          </a:p>
          <a:p>
            <a:pPr lvl="1">
              <a:buClr>
                <a:schemeClr val="tx1"/>
              </a:buClr>
            </a:pPr>
            <a:r>
              <a:rPr lang="en-US" dirty="0"/>
              <a:t>Air / Flue Gas Valves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30C6BB-2FE3-5E77-7D7F-A7C1D52A7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C2AB64-1DD5-715F-FA79-23F9ABA4C15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3392" y="2551938"/>
            <a:ext cx="5471160" cy="364998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E8D803-8B89-5E26-A657-6F062367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78EE3-97FA-40AF-AF57-EEB334283537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9709987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354FDC-F8DE-0091-5826-2EFEBA7B0E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3CAA9B7-5E63-D43E-BF50-C849FADE0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Flue Gas Recirculation – Operation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DB9E76-0E1E-92D5-25D1-5FFDA0ED13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005840"/>
            <a:ext cx="5257800" cy="5166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Flue Gas Recirculation (FGR)</a:t>
            </a:r>
          </a:p>
          <a:p>
            <a:pPr>
              <a:buClr>
                <a:schemeClr val="tx1"/>
              </a:buClr>
            </a:pPr>
            <a:r>
              <a:rPr lang="en-US" dirty="0"/>
              <a:t>Flue gas has a lower oxygen content than air and higher concentration of pollutants</a:t>
            </a:r>
          </a:p>
          <a:p>
            <a:pPr>
              <a:buClr>
                <a:schemeClr val="tx1"/>
              </a:buClr>
            </a:pPr>
            <a:r>
              <a:rPr lang="en-US" dirty="0"/>
              <a:t>FGR works as inert gas reducing combustion temperature and oxygen content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AC3A4F-529E-7845-D336-6CF3693A4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0348E578-010C-A68D-0A16-721C962F885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007764"/>
            <a:ext cx="5102225" cy="5163147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CAB15A6-2C41-DFED-BE2F-781CFCF3C008}"/>
              </a:ext>
            </a:extLst>
          </p:cNvPr>
          <p:cNvCxnSpPr/>
          <p:nvPr/>
        </p:nvCxnSpPr>
        <p:spPr>
          <a:xfrm flipV="1">
            <a:off x="8168640" y="1560576"/>
            <a:ext cx="182880" cy="21457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D9ACB42-64E5-C9D8-17FD-E5A8EAED6FC5}"/>
              </a:ext>
            </a:extLst>
          </p:cNvPr>
          <p:cNvCxnSpPr>
            <a:cxnSpLocks/>
          </p:cNvCxnSpPr>
          <p:nvPr/>
        </p:nvCxnSpPr>
        <p:spPr>
          <a:xfrm flipH="1" flipV="1">
            <a:off x="7217664" y="2414016"/>
            <a:ext cx="950976" cy="71932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125170B-4CA5-0BDD-8AEF-E4A90259C761}"/>
              </a:ext>
            </a:extLst>
          </p:cNvPr>
          <p:cNvCxnSpPr>
            <a:cxnSpLocks/>
          </p:cNvCxnSpPr>
          <p:nvPr/>
        </p:nvCxnSpPr>
        <p:spPr>
          <a:xfrm flipV="1">
            <a:off x="7217664" y="2097024"/>
            <a:ext cx="2450592" cy="3169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E158CCB9-D9ED-70F3-96BD-235558321C0C}"/>
              </a:ext>
            </a:extLst>
          </p:cNvPr>
          <p:cNvCxnSpPr>
            <a:cxnSpLocks/>
          </p:cNvCxnSpPr>
          <p:nvPr/>
        </p:nvCxnSpPr>
        <p:spPr>
          <a:xfrm flipH="1">
            <a:off x="9290304" y="2097024"/>
            <a:ext cx="377952" cy="320040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30EBA07-02FE-6BB0-C813-7A7F3C05863C}"/>
              </a:ext>
            </a:extLst>
          </p:cNvPr>
          <p:cNvCxnSpPr>
            <a:cxnSpLocks/>
          </p:cNvCxnSpPr>
          <p:nvPr/>
        </p:nvCxnSpPr>
        <p:spPr>
          <a:xfrm flipH="1" flipV="1">
            <a:off x="8351520" y="5297424"/>
            <a:ext cx="938784" cy="9144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EBE396BE-1E3D-6183-5382-DDAED854FD9B}"/>
              </a:ext>
            </a:extLst>
          </p:cNvPr>
          <p:cNvSpPr txBox="1"/>
          <p:nvPr/>
        </p:nvSpPr>
        <p:spPr>
          <a:xfrm>
            <a:off x="8442960" y="1036138"/>
            <a:ext cx="1816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solidFill>
                  <a:srgbClr val="FFFF00"/>
                </a:solidFill>
              </a:rPr>
              <a:t>Exhaust</a:t>
            </a:r>
          </a:p>
          <a:p>
            <a:r>
              <a:rPr lang="en-US" sz="2400">
                <a:solidFill>
                  <a:srgbClr val="FFFF00"/>
                </a:solidFill>
              </a:rPr>
              <a:t>To Stack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454B40C-6270-F1D9-0652-280D81AB1C81}"/>
              </a:ext>
            </a:extLst>
          </p:cNvPr>
          <p:cNvSpPr txBox="1"/>
          <p:nvPr/>
        </p:nvSpPr>
        <p:spPr>
          <a:xfrm>
            <a:off x="6190488" y="1529034"/>
            <a:ext cx="1536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>
                <a:solidFill>
                  <a:srgbClr val="FFFF00"/>
                </a:solidFill>
              </a:rPr>
              <a:t>Exhaust</a:t>
            </a:r>
          </a:p>
          <a:p>
            <a:pPr algn="r"/>
            <a:r>
              <a:rPr lang="en-US" sz="2400">
                <a:solidFill>
                  <a:srgbClr val="FFFF00"/>
                </a:solidFill>
              </a:rPr>
              <a:t>To Burner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467DAB-B355-0E94-0EBA-112D40833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9D2DA-3818-4FA7-8904-BB15AD699B46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50538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2B26F3-6E50-BBA6-C70F-3400A007A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67563CA-95E6-D114-9F13-C95B4ED8E4C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730" y="1005840"/>
            <a:ext cx="5844540" cy="5166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4D23676-253D-44F2-DBB6-D532FC8B5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Air/Fuel Ratio – Operating 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8F97AE-FC6B-9BFE-C08A-B8815FABA4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AFR</a:t>
            </a:r>
          </a:p>
          <a:p>
            <a:r>
              <a:rPr lang="en-US" dirty="0"/>
              <a:t>Engines are designed to be either rich burn or lean burn</a:t>
            </a:r>
          </a:p>
          <a:p>
            <a:pPr lvl="1"/>
            <a:r>
              <a:rPr lang="en-US" dirty="0"/>
              <a:t>Compression ignition engines and 2-stroke spark ignition engines can </a:t>
            </a:r>
            <a:r>
              <a:rPr lang="en-US" b="1" u="sng" dirty="0"/>
              <a:t>only</a:t>
            </a:r>
            <a:r>
              <a:rPr lang="en-US" dirty="0"/>
              <a:t> be lean burn</a:t>
            </a:r>
          </a:p>
          <a:p>
            <a:r>
              <a:rPr lang="en-US" dirty="0"/>
              <a:t>Lower limit for lean burn when flame cannot be supported</a:t>
            </a:r>
          </a:p>
          <a:p>
            <a:pPr lvl="1"/>
            <a:r>
              <a:rPr lang="en-US" dirty="0"/>
              <a:t>Flameout / blowout</a:t>
            </a:r>
          </a:p>
          <a:p>
            <a:r>
              <a:rPr lang="en-US" dirty="0"/>
              <a:t>Decreasing CO increases NO</a:t>
            </a:r>
            <a:r>
              <a:rPr lang="en-US" baseline="-25000" dirty="0"/>
              <a:t>X</a:t>
            </a:r>
          </a:p>
          <a:p>
            <a:r>
              <a:rPr lang="en-US" dirty="0"/>
              <a:t>FGR reintroduces air pollutants to combustion chamber, increasing (concentrating) air pollutants in ultimate exhaust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4E799D-7024-E591-D2A7-5F31C6062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0FDAF28-1CCA-4B4D-B12D-E1B75B504F31}"/>
              </a:ext>
            </a:extLst>
          </p:cNvPr>
          <p:cNvSpPr>
            <a:spLocks noGrp="1"/>
          </p:cNvSpPr>
          <p:nvPr/>
        </p:nvSpPr>
        <p:spPr>
          <a:xfrm>
            <a:off x="1693429" y="914400"/>
            <a:ext cx="8802094" cy="36089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b="1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B15A16B8-73DC-CAE4-74EE-0009D912E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57458-61FC-4A37-B92D-2421BDC641B3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873965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245E40-E85E-489B-303A-29A140FBDD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7AD1F7-CC87-8C2B-F675-E098F099A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Chapter 4: Carbon Monoxide</a:t>
            </a:r>
            <a:br>
              <a:rPr lang="en-US" dirty="0"/>
            </a:br>
            <a:r>
              <a:rPr lang="en-US" dirty="0"/>
              <a:t>Air/Fuel Ratio – Compliance Inspection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BF5A8-3E3F-E858-1FA1-0BA7D8F245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05840"/>
            <a:ext cx="6999732" cy="516636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Inspection Parameters</a:t>
            </a:r>
          </a:p>
          <a:p>
            <a:r>
              <a:rPr lang="en-US" dirty="0"/>
              <a:t>Operating Temperature</a:t>
            </a:r>
          </a:p>
          <a:p>
            <a:r>
              <a:rPr lang="en-US" dirty="0"/>
              <a:t>Oxygen Content</a:t>
            </a:r>
          </a:p>
          <a:p>
            <a:r>
              <a:rPr lang="en-US" dirty="0"/>
              <a:t>CO Concentration</a:t>
            </a:r>
          </a:p>
          <a:p>
            <a:pPr lvl="1"/>
            <a:r>
              <a:rPr lang="en-US" dirty="0"/>
              <a:t>Continuous Emissions Monitoring System (CEMS)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57DF09-9FB9-E2B7-B5A6-8E3BD3B4F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4FD16-3FD2-4FC3-999B-E8C035BB93A1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10F7C6A-B573-A5A6-B4E0-5684CE99EF3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4132" y="1005840"/>
            <a:ext cx="3360420" cy="51663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A3C2CD-F49D-1E6F-6593-9B9C309D528B}"/>
              </a:ext>
            </a:extLst>
          </p:cNvPr>
          <p:cNvSpPr txBox="1"/>
          <p:nvPr/>
        </p:nvSpPr>
        <p:spPr>
          <a:xfrm>
            <a:off x="7914132" y="2121408"/>
            <a:ext cx="33604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/>
              <a:t>□ CO Concentration</a:t>
            </a:r>
          </a:p>
          <a:p>
            <a:pPr>
              <a:spcAft>
                <a:spcPts val="1200"/>
              </a:spcAft>
            </a:pPr>
            <a:r>
              <a:rPr lang="en-US" sz="2400" dirty="0"/>
              <a:t>□ Temperatures</a:t>
            </a:r>
          </a:p>
          <a:p>
            <a:pPr>
              <a:spcAft>
                <a:spcPts val="1200"/>
              </a:spcAft>
            </a:pPr>
            <a:r>
              <a:rPr lang="en-US" sz="2400" dirty="0"/>
              <a:t>□ Oxygen Content</a:t>
            </a:r>
          </a:p>
          <a:p>
            <a:pPr>
              <a:spcAft>
                <a:spcPts val="1200"/>
              </a:spcAft>
            </a:pPr>
            <a:r>
              <a:rPr lang="en-US" sz="2400" dirty="0"/>
              <a:t>□ Emissions Testing</a:t>
            </a:r>
          </a:p>
          <a:p>
            <a:pPr>
              <a:spcAft>
                <a:spcPts val="1200"/>
              </a:spcAft>
            </a:pPr>
            <a:r>
              <a:rPr lang="en-US" sz="2400" dirty="0"/>
              <a:t>□ Visible Inspection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473DCE-F6A0-E297-CCFF-2A5CFA03F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49BBC-8218-4FB7-A98B-F0AD1F5FE9CF}" type="datetime1">
              <a:rPr lang="en-US" smtClean="0"/>
              <a:t>2/5/2026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0496465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SC&amp;A Colors">
      <a:dk1>
        <a:srgbClr val="000000"/>
      </a:dk1>
      <a:lt1>
        <a:srgbClr val="FFFFFF"/>
      </a:lt1>
      <a:dk2>
        <a:srgbClr val="727C82"/>
      </a:dk2>
      <a:lt2>
        <a:srgbClr val="D0D3D5"/>
      </a:lt2>
      <a:accent1>
        <a:srgbClr val="435058"/>
      </a:accent1>
      <a:accent2>
        <a:srgbClr val="608E33"/>
      </a:accent2>
      <a:accent3>
        <a:srgbClr val="BA7320"/>
      </a:accent3>
      <a:accent4>
        <a:srgbClr val="5F6E77"/>
      </a:accent4>
      <a:accent5>
        <a:srgbClr val="EB8625"/>
      </a:accent5>
      <a:accent6>
        <a:srgbClr val="79B333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OXC102+ Template.pptx" id="{FBF300C4-0004-46F7-835B-3E3993D3E8E9}" vid="{D9563D78-B4A5-48AA-8FE3-BC5CFDAF81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5e4dac35-fe3f-4f28-ad3d-1a40df55e8c5" xsi:nil="true"/>
    <lcf76f155ced4ddcb4097134ff3c332f xmlns="e207ebda-7280-45f3-ae9a-b9e3ef3d094e">
      <Terms xmlns="http://schemas.microsoft.com/office/infopath/2007/PartnerControls"/>
    </lcf76f155ced4ddcb4097134ff3c332f>
    <_ip_UnifiedCompliancePolicyProperties xmlns="5e4dac35-fe3f-4f28-ad3d-1a40df55e8c5" xsi:nil="true"/>
    <TaxCatchAll xmlns="5e4dac35-fe3f-4f28-ad3d-1a40df55e8c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FE6E58DB0A5B4183C187956486A09B" ma:contentTypeVersion="22" ma:contentTypeDescription="Create a new document." ma:contentTypeScope="" ma:versionID="b2630ce008d13b6d47bba4ff9406c5d4">
  <xsd:schema xmlns:xsd="http://www.w3.org/2001/XMLSchema" xmlns:xs="http://www.w3.org/2001/XMLSchema" xmlns:p="http://schemas.microsoft.com/office/2006/metadata/properties" xmlns:ns2="e207ebda-7280-45f3-ae9a-b9e3ef3d094e" xmlns:ns3="5e4dac35-fe3f-4f28-ad3d-1a40df55e8c5" targetNamespace="http://schemas.microsoft.com/office/2006/metadata/properties" ma:root="true" ma:fieldsID="9271025fa8d0399873d1fd323104bea7" ns2:_="" ns3:_="">
    <xsd:import namespace="e207ebda-7280-45f3-ae9a-b9e3ef3d094e"/>
    <xsd:import namespace="5e4dac35-fe3f-4f28-ad3d-1a40df55e8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_ip_UnifiedCompliancePolicyProperties" minOccurs="0"/>
                <xsd:element ref="ns3:_ip_UnifiedCompliancePolicyUIAc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07ebda-7280-45f3-ae9a-b9e3ef3d0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f0ac3574-aa2b-4d12-9cd0-62c4a86c999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4dac35-fe3f-4f28-ad3d-1a40df55e8c5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6" nillable="true" ma:displayName="Unified Compliance Policy Properties" ma:internalName="_ip_UnifiedCompliancePolicyProperties" ma:readOnly="false">
      <xsd:simpleType>
        <xsd:restriction base="dms:Note"/>
      </xsd:simpleType>
    </xsd:element>
    <xsd:element name="_ip_UnifiedCompliancePolicyUIAction" ma:index="17" nillable="true" ma:displayName="Unified Compliance Policy UI Action" ma:hidden="true" ma:internalName="_ip_UnifiedCompliancePolicyUIAction" ma:readOnly="false">
      <xsd:simpleType>
        <xsd:restriction base="dms:Text"/>
      </xsd:simpleType>
    </xsd:element>
    <xsd:element name="SharedWithUsers" ma:index="18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992107ac-1e56-4d88-9abe-792bbe108b02}" ma:internalName="TaxCatchAll" ma:showField="CatchAllData" ma:web="5e4dac35-fe3f-4f28-ad3d-1a40df55e8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51AF30C-49D2-41AE-9280-A50A6D20248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7B35742-4406-4CAE-B77E-6D85B5785EB4}">
  <ds:schemaRefs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purl.org/dc/dcmitype/"/>
    <ds:schemaRef ds:uri="e207ebda-7280-45f3-ae9a-b9e3ef3d094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5e4dac35-fe3f-4f28-ad3d-1a40df55e8c5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75485FD9-F98A-49D1-BF00-05585BC305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07ebda-7280-45f3-ae9a-b9e3ef3d094e"/>
    <ds:schemaRef ds:uri="5e4dac35-fe3f-4f28-ad3d-1a40df55e8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fe08db14-f039-4c55-bdc2-fda472808039}" enabled="1" method="Privileged" siteId="{0db7fb1c-4adf-4843-89cd-b09bbcaa77b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SC&amp;A Training</Template>
  <TotalTime>826</TotalTime>
  <Words>1497</Words>
  <Application>Microsoft Office PowerPoint</Application>
  <PresentationFormat>Widescreen</PresentationFormat>
  <Paragraphs>286</Paragraphs>
  <Slides>32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Aptos</vt:lpstr>
      <vt:lpstr>Arial</vt:lpstr>
      <vt:lpstr>Calibri</vt:lpstr>
      <vt:lpstr>Office Theme</vt:lpstr>
      <vt:lpstr>Theory &amp; Application of Common Air Pollution Control Devices</vt:lpstr>
      <vt:lpstr>Chapter 4: Carbon Monoxide Objective</vt:lpstr>
      <vt:lpstr>Chapter 4: Carbon Monoxide Introduction</vt:lpstr>
      <vt:lpstr>Chapter 4: Carbon Monoxide Introduction</vt:lpstr>
      <vt:lpstr>Chapter 4: Carbon Monoxide Air/Fuel Ratio – Principes of Operation</vt:lpstr>
      <vt:lpstr>Chapter 4: Carbon Monoxide Air/Fuel Ratio – Operation</vt:lpstr>
      <vt:lpstr>Chapter 4: Carbon Monoxide Flue Gas Recirculation – Operation</vt:lpstr>
      <vt:lpstr>Chapter 4: Carbon Monoxide Air/Fuel Ratio – Operating Problems</vt:lpstr>
      <vt:lpstr>Chapter 4: Carbon Monoxide Air/Fuel Ratio – Compliance Inspection</vt:lpstr>
      <vt:lpstr>Chapter 4: Carbon Monoxide Fuel Additives – Operation</vt:lpstr>
      <vt:lpstr>Chapter 4: Carbon Monoxide Fuel Additives – Operating Problems</vt:lpstr>
      <vt:lpstr>Chapter 4: Carbon Monoxide Catalyst – Principes of Operation</vt:lpstr>
      <vt:lpstr>Chapter 4: Carbon Monoxide Catalyst – Example</vt:lpstr>
      <vt:lpstr>Chapter 4: Carbon Monoxide Catalyst – Design Considerations</vt:lpstr>
      <vt:lpstr>Chapter 4: Carbon Monoxide Oxidation – Overview</vt:lpstr>
      <vt:lpstr>Chapter 4: Carbon Monoxide Diesel Oxidation Catalyst – Examples</vt:lpstr>
      <vt:lpstr>Chapter 4: Carbon Monoxide Catalyst – Compliance Inspection</vt:lpstr>
      <vt:lpstr>Chapter 4: Carbon Monoxide Catalyst – Control Efficiencies</vt:lpstr>
      <vt:lpstr>Chapter 4: Carbon Monoxide Catalyst – Operating Problems</vt:lpstr>
      <vt:lpstr>Chapter 4: Carbon Monoxide Oxidation – Principes of Operation</vt:lpstr>
      <vt:lpstr>Chapter 4: Carbon Monoxide Oxidation – Principes of Operation</vt:lpstr>
      <vt:lpstr>Chapter 4: Carbon Monoxide Oxidation – Principles of Operation</vt:lpstr>
      <vt:lpstr>Chapter 4: Carbon Monoxide Video</vt:lpstr>
      <vt:lpstr>Chapter 4: Carbon Monoxide Oxidation – Principles of Operation</vt:lpstr>
      <vt:lpstr>Chapter 4: Carbon Monoxide Video</vt:lpstr>
      <vt:lpstr>Chapter 4: Carbon Monoxide Oxidation – Principles of Operation</vt:lpstr>
      <vt:lpstr>Chapter 4: Carbon Monoxide Oxidation – Examples</vt:lpstr>
      <vt:lpstr>Chapter 4: Carbon Monoxide Oxidation – Compliance Inspection</vt:lpstr>
      <vt:lpstr>Chapter 4: Carbon Monoxide Oxidation – Control Efficiencies</vt:lpstr>
      <vt:lpstr>Chapter 4: Carbon Monoxide Oxidation – Operating Problems</vt:lpstr>
      <vt:lpstr>Chapter 4: Carbon Monoxide Review</vt:lpstr>
      <vt:lpstr>Chapter 4: Carbon Monoxide Additional Resources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Andrew D. Shroads, QEP</dc:creator>
  <cp:lastModifiedBy>Andrew D. Shroads, QEP</cp:lastModifiedBy>
  <cp:revision>10</cp:revision>
  <dcterms:created xsi:type="dcterms:W3CDTF">2025-02-03T16:40:51Z</dcterms:created>
  <dcterms:modified xsi:type="dcterms:W3CDTF">2026-02-05T20:53:53Z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0x010100AFFE6E58DB0A5B4183C187956486A09B</vt:lpwstr>
  </property>
  <property fmtid="{D5CDD505-2E9C-101B-9397-08002B2CF9AE}" pid="3" name="MediaServiceImageTags">
    <vt:lpwstr/>
  </property>
  <property fmtid="{D5CDD505-2E9C-101B-9397-08002B2CF9AE}" pid="4" name="MSIP_Label_fe08db14-f039-4c55-bdc2-fda472808039_Enabled">
    <vt:lpwstr>true</vt:lpwstr>
  </property>
  <property fmtid="{D5CDD505-2E9C-101B-9397-08002B2CF9AE}" pid="5" name="MSIP_Label_fe08db14-f039-4c55-bdc2-fda472808039_SetDate">
    <vt:lpwstr>2022-10-18T14:02:51Z</vt:lpwstr>
  </property>
  <property fmtid="{D5CDD505-2E9C-101B-9397-08002B2CF9AE}" pid="6" name="MSIP_Label_fe08db14-f039-4c55-bdc2-fda472808039_Method">
    <vt:lpwstr>Privileged</vt:lpwstr>
  </property>
  <property fmtid="{D5CDD505-2E9C-101B-9397-08002B2CF9AE}" pid="7" name="MSIP_Label_fe08db14-f039-4c55-bdc2-fda472808039_Name">
    <vt:lpwstr>Non-Sensitive</vt:lpwstr>
  </property>
  <property fmtid="{D5CDD505-2E9C-101B-9397-08002B2CF9AE}" pid="8" name="MSIP_Label_fe08db14-f039-4c55-bdc2-fda472808039_SiteId">
    <vt:lpwstr>0db7fb1c-4adf-4843-89cd-b09bbcaa77b9</vt:lpwstr>
  </property>
  <property fmtid="{D5CDD505-2E9C-101B-9397-08002B2CF9AE}" pid="9" name="MSIP_Label_fe08db14-f039-4c55-bdc2-fda472808039_ActionId">
    <vt:lpwstr>d1cb9ed3-2c3e-49e4-8801-29a28edaa934</vt:lpwstr>
  </property>
  <property fmtid="{D5CDD505-2E9C-101B-9397-08002B2CF9AE}" pid="10" name="MSIP_Label_fe08db14-f039-4c55-bdc2-fda472808039_ContentBits">
    <vt:lpwstr>0</vt:lpwstr>
  </property>
</Properties>
</file>