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109"/>
  </p:notesMasterIdLst>
  <p:handoutMasterIdLst>
    <p:handoutMasterId r:id="rId110"/>
  </p:handoutMasterIdLst>
  <p:sldIdLst>
    <p:sldId id="256" r:id="rId5"/>
    <p:sldId id="302" r:id="rId6"/>
    <p:sldId id="307" r:id="rId7"/>
    <p:sldId id="656" r:id="rId8"/>
    <p:sldId id="646" r:id="rId9"/>
    <p:sldId id="648" r:id="rId10"/>
    <p:sldId id="622" r:id="rId11"/>
    <p:sldId id="703" r:id="rId12"/>
    <p:sldId id="623" r:id="rId13"/>
    <p:sldId id="704" r:id="rId14"/>
    <p:sldId id="624" r:id="rId15"/>
    <p:sldId id="493" r:id="rId16"/>
    <p:sldId id="706" r:id="rId17"/>
    <p:sldId id="664" r:id="rId18"/>
    <p:sldId id="865" r:id="rId19"/>
    <p:sldId id="781" r:id="rId20"/>
    <p:sldId id="494" r:id="rId21"/>
    <p:sldId id="424" r:id="rId22"/>
    <p:sldId id="782" r:id="rId23"/>
    <p:sldId id="495" r:id="rId24"/>
    <p:sldId id="752" r:id="rId25"/>
    <p:sldId id="266" r:id="rId26"/>
    <p:sldId id="263" r:id="rId27"/>
    <p:sldId id="497" r:id="rId28"/>
    <p:sldId id="274" r:id="rId29"/>
    <p:sldId id="496" r:id="rId30"/>
    <p:sldId id="868" r:id="rId31"/>
    <p:sldId id="866" r:id="rId32"/>
    <p:sldId id="794" r:id="rId33"/>
    <p:sldId id="867" r:id="rId34"/>
    <p:sldId id="282" r:id="rId35"/>
    <p:sldId id="490" r:id="rId36"/>
    <p:sldId id="492" r:id="rId37"/>
    <p:sldId id="665" r:id="rId38"/>
    <p:sldId id="666" r:id="rId39"/>
    <p:sldId id="783" r:id="rId40"/>
    <p:sldId id="500" r:id="rId41"/>
    <p:sldId id="667" r:id="rId42"/>
    <p:sldId id="668" r:id="rId43"/>
    <p:sldId id="710" r:id="rId44"/>
    <p:sldId id="748" r:id="rId45"/>
    <p:sldId id="709" r:id="rId46"/>
    <p:sldId id="501" r:id="rId47"/>
    <p:sldId id="746" r:id="rId48"/>
    <p:sldId id="670" r:id="rId49"/>
    <p:sldId id="505" r:id="rId50"/>
    <p:sldId id="688" r:id="rId51"/>
    <p:sldId id="504" r:id="rId52"/>
    <p:sldId id="784" r:id="rId53"/>
    <p:sldId id="749" r:id="rId54"/>
    <p:sldId id="507" r:id="rId55"/>
    <p:sldId id="506" r:id="rId56"/>
    <p:sldId id="508" r:id="rId57"/>
    <p:sldId id="785" r:id="rId58"/>
    <p:sldId id="519" r:id="rId59"/>
    <p:sldId id="520" r:id="rId60"/>
    <p:sldId id="786" r:id="rId61"/>
    <p:sldId id="671" r:id="rId62"/>
    <p:sldId id="672" r:id="rId63"/>
    <p:sldId id="708" r:id="rId64"/>
    <p:sldId id="673" r:id="rId65"/>
    <p:sldId id="674" r:id="rId66"/>
    <p:sldId id="675" r:id="rId67"/>
    <p:sldId id="788" r:id="rId68"/>
    <p:sldId id="604" r:id="rId69"/>
    <p:sldId id="608" r:id="rId70"/>
    <p:sldId id="626" r:id="rId71"/>
    <p:sldId id="610" r:id="rId72"/>
    <p:sldId id="611" r:id="rId73"/>
    <p:sldId id="661" r:id="rId74"/>
    <p:sldId id="677" r:id="rId75"/>
    <p:sldId id="678" r:id="rId76"/>
    <p:sldId id="679" r:id="rId77"/>
    <p:sldId id="680" r:id="rId78"/>
    <p:sldId id="790" r:id="rId79"/>
    <p:sldId id="681" r:id="rId80"/>
    <p:sldId id="682" r:id="rId81"/>
    <p:sldId id="637" r:id="rId82"/>
    <p:sldId id="791" r:id="rId83"/>
    <p:sldId id="685" r:id="rId84"/>
    <p:sldId id="686" r:id="rId85"/>
    <p:sldId id="687" r:id="rId86"/>
    <p:sldId id="689" r:id="rId87"/>
    <p:sldId id="605" r:id="rId88"/>
    <p:sldId id="700" r:id="rId89"/>
    <p:sldId id="690" r:id="rId90"/>
    <p:sldId id="793" r:id="rId91"/>
    <p:sldId id="692" r:id="rId92"/>
    <p:sldId id="318" r:id="rId93"/>
    <p:sldId id="693" r:id="rId94"/>
    <p:sldId id="606" r:id="rId95"/>
    <p:sldId id="699" r:id="rId96"/>
    <p:sldId id="750" r:id="rId97"/>
    <p:sldId id="630" r:id="rId98"/>
    <p:sldId id="695" r:id="rId99"/>
    <p:sldId id="636" r:id="rId100"/>
    <p:sldId id="697" r:id="rId101"/>
    <p:sldId id="705" r:id="rId102"/>
    <p:sldId id="304" r:id="rId103"/>
    <p:sldId id="701" r:id="rId104"/>
    <p:sldId id="314" r:id="rId105"/>
    <p:sldId id="702" r:id="rId106"/>
    <p:sldId id="707" r:id="rId107"/>
    <p:sldId id="532" r:id="rId10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91C"/>
    <a:srgbClr val="BA7320"/>
    <a:srgbClr val="608F33"/>
    <a:srgbClr val="435058"/>
    <a:srgbClr val="4B5861"/>
    <a:srgbClr val="608E33"/>
    <a:srgbClr val="5C9033"/>
    <a:srgbClr val="333333"/>
    <a:srgbClr val="2C7BB6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57FEC1-0CD7-498B-932F-4A5E84EA20DF}" v="1" dt="2026-02-09T14:57:40.767"/>
    <p1510:client id="{1777A6D5-A215-4402-94CC-575FC3DCA82B}" v="11" dt="2026-02-09T14:47:47.7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microsoft.com/office/2018/10/relationships/authors" Target="authors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viewProps" Target="viewProps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theme" Target="theme/theme1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handoutMaster" Target="handoutMasters/handoutMaster1.xml"/><Relationship Id="rId115" Type="http://schemas.microsoft.com/office/2016/11/relationships/changesInfo" Target="changesInfos/changesInfo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presProps" Target="presProps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ishka Albaladejo" userId="S::nalbaladejo@scainc.com::991dff6f-7fe1-4ac6-b23b-1299f9d2ef4c" providerId="AD" clId="Web-{6F5E1C80-010F-6AB8-6671-75AA8915C0E4}"/>
    <pc:docChg chg="modSld">
      <pc:chgData name="Nanishka Albaladejo" userId="S::nalbaladejo@scainc.com::991dff6f-7fe1-4ac6-b23b-1299f9d2ef4c" providerId="AD" clId="Web-{6F5E1C80-010F-6AB8-6671-75AA8915C0E4}" dt="2026-01-29T14:10:27.329" v="1" actId="1076"/>
      <pc:docMkLst>
        <pc:docMk/>
      </pc:docMkLst>
      <pc:sldChg chg="modSp">
        <pc:chgData name="Nanishka Albaladejo" userId="S::nalbaladejo@scainc.com::991dff6f-7fe1-4ac6-b23b-1299f9d2ef4c" providerId="AD" clId="Web-{6F5E1C80-010F-6AB8-6671-75AA8915C0E4}" dt="2026-01-29T14:10:27.329" v="1" actId="1076"/>
        <pc:sldMkLst>
          <pc:docMk/>
          <pc:sldMk cId="1692076791" sldId="424"/>
        </pc:sldMkLst>
        <pc:picChg chg="mod">
          <ac:chgData name="Nanishka Albaladejo" userId="S::nalbaladejo@scainc.com::991dff6f-7fe1-4ac6-b23b-1299f9d2ef4c" providerId="AD" clId="Web-{6F5E1C80-010F-6AB8-6671-75AA8915C0E4}" dt="2026-01-29T14:10:27.329" v="1" actId="1076"/>
          <ac:picMkLst>
            <pc:docMk/>
            <pc:sldMk cId="1692076791" sldId="424"/>
            <ac:picMk id="13" creationId="{84EAAF68-3091-479D-66DD-8C4091F2FAB0}"/>
          </ac:picMkLst>
        </pc:picChg>
      </pc:sldChg>
    </pc:docChg>
  </pc:docChgLst>
  <pc:docChgLst>
    <pc:chgData name="Andrew D. Shroads, QEP" userId="1a0295e2-0dd9-4964-a391-491a1a3653ac" providerId="ADAL" clId="{412D3DD7-FF7F-41E1-B5DF-DCE358B132C5}"/>
    <pc:docChg chg="undo redo custSel addSld delSld modSld sldOrd">
      <pc:chgData name="Andrew D. Shroads, QEP" userId="1a0295e2-0dd9-4964-a391-491a1a3653ac" providerId="ADAL" clId="{412D3DD7-FF7F-41E1-B5DF-DCE358B132C5}" dt="2026-02-09T14:52:03.274" v="1090"/>
      <pc:docMkLst>
        <pc:docMk/>
      </pc:docMkLst>
      <pc:sldChg chg="ord">
        <pc:chgData name="Andrew D. Shroads, QEP" userId="1a0295e2-0dd9-4964-a391-491a1a3653ac" providerId="ADAL" clId="{412D3DD7-FF7F-41E1-B5DF-DCE358B132C5}" dt="2026-02-09T14:52:03.274" v="1090"/>
        <pc:sldMkLst>
          <pc:docMk/>
          <pc:sldMk cId="1683624118" sldId="497"/>
        </pc:sldMkLst>
      </pc:sldChg>
      <pc:sldChg chg="delSp modSp add del mod">
        <pc:chgData name="Andrew D. Shroads, QEP" userId="1a0295e2-0dd9-4964-a391-491a1a3653ac" providerId="ADAL" clId="{412D3DD7-FF7F-41E1-B5DF-DCE358B132C5}" dt="2026-02-09T14:48:15.941" v="1088" actId="2696"/>
        <pc:sldMkLst>
          <pc:docMk/>
          <pc:sldMk cId="2364396122" sldId="498"/>
        </pc:sldMkLst>
        <pc:spChg chg="mod">
          <ac:chgData name="Andrew D. Shroads, QEP" userId="1a0295e2-0dd9-4964-a391-491a1a3653ac" providerId="ADAL" clId="{412D3DD7-FF7F-41E1-B5DF-DCE358B132C5}" dt="2026-02-09T14:31:54.685" v="807" actId="20577"/>
          <ac:spMkLst>
            <pc:docMk/>
            <pc:sldMk cId="2364396122" sldId="498"/>
            <ac:spMk id="8" creationId="{4322D7DC-775F-8F6B-99F0-A1B670CE79C6}"/>
          </ac:spMkLst>
        </pc:spChg>
        <pc:picChg chg="del">
          <ac:chgData name="Andrew D. Shroads, QEP" userId="1a0295e2-0dd9-4964-a391-491a1a3653ac" providerId="ADAL" clId="{412D3DD7-FF7F-41E1-B5DF-DCE358B132C5}" dt="2026-02-09T14:47:45.782" v="1080" actId="21"/>
          <ac:picMkLst>
            <pc:docMk/>
            <pc:sldMk cId="2364396122" sldId="498"/>
            <ac:picMk id="7" creationId="{5B5ED0C1-6FF8-FD91-4B74-822819A0D302}"/>
          </ac:picMkLst>
        </pc:picChg>
      </pc:sldChg>
      <pc:sldChg chg="modSp mod">
        <pc:chgData name="Andrew D. Shroads, QEP" userId="1a0295e2-0dd9-4964-a391-491a1a3653ac" providerId="ADAL" clId="{412D3DD7-FF7F-41E1-B5DF-DCE358B132C5}" dt="2026-02-06T22:22:29.904" v="48" actId="20577"/>
        <pc:sldMkLst>
          <pc:docMk/>
          <pc:sldMk cId="2163652822" sldId="501"/>
        </pc:sldMkLst>
        <pc:spChg chg="mod">
          <ac:chgData name="Andrew D. Shroads, QEP" userId="1a0295e2-0dd9-4964-a391-491a1a3653ac" providerId="ADAL" clId="{412D3DD7-FF7F-41E1-B5DF-DCE358B132C5}" dt="2026-02-06T22:22:29.904" v="48" actId="20577"/>
          <ac:spMkLst>
            <pc:docMk/>
            <pc:sldMk cId="2163652822" sldId="501"/>
            <ac:spMk id="8" creationId="{E30C2794-510C-DC35-9917-1639D7EFC294}"/>
          </ac:spMkLst>
        </pc:spChg>
      </pc:sldChg>
      <pc:sldChg chg="modSp mod">
        <pc:chgData name="Andrew D. Shroads, QEP" userId="1a0295e2-0dd9-4964-a391-491a1a3653ac" providerId="ADAL" clId="{412D3DD7-FF7F-41E1-B5DF-DCE358B132C5}" dt="2026-02-06T22:24:04.858" v="167" actId="6549"/>
        <pc:sldMkLst>
          <pc:docMk/>
          <pc:sldMk cId="26241937" sldId="504"/>
        </pc:sldMkLst>
        <pc:spChg chg="mod">
          <ac:chgData name="Andrew D. Shroads, QEP" userId="1a0295e2-0dd9-4964-a391-491a1a3653ac" providerId="ADAL" clId="{412D3DD7-FF7F-41E1-B5DF-DCE358B132C5}" dt="2026-02-06T22:24:04.858" v="167" actId="6549"/>
          <ac:spMkLst>
            <pc:docMk/>
            <pc:sldMk cId="26241937" sldId="504"/>
            <ac:spMk id="8" creationId="{18D155FF-0E05-4D81-7AA1-3E69808A7C7F}"/>
          </ac:spMkLst>
        </pc:spChg>
      </pc:sldChg>
      <pc:sldChg chg="modSp mod modCm">
        <pc:chgData name="Andrew D. Shroads, QEP" userId="1a0295e2-0dd9-4964-a391-491a1a3653ac" providerId="ADAL" clId="{412D3DD7-FF7F-41E1-B5DF-DCE358B132C5}" dt="2026-02-06T22:21:51.656" v="9" actId="20577"/>
        <pc:sldMkLst>
          <pc:docMk/>
          <pc:sldMk cId="2004265020" sldId="665"/>
        </pc:sldMkLst>
        <pc:spChg chg="mod">
          <ac:chgData name="Andrew D. Shroads, QEP" userId="1a0295e2-0dd9-4964-a391-491a1a3653ac" providerId="ADAL" clId="{412D3DD7-FF7F-41E1-B5DF-DCE358B132C5}" dt="2026-02-06T22:21:51.656" v="9" actId="20577"/>
          <ac:spMkLst>
            <pc:docMk/>
            <pc:sldMk cId="2004265020" sldId="665"/>
            <ac:spMk id="7" creationId="{FE7FEAA2-933C-2C3B-5F51-A5A89A87731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ndrew D. Shroads, QEP" userId="1a0295e2-0dd9-4964-a391-491a1a3653ac" providerId="ADAL" clId="{412D3DD7-FF7F-41E1-B5DF-DCE358B132C5}" dt="2026-02-06T22:21:51.656" v="9" actId="20577"/>
              <pc2:cmMkLst xmlns:pc2="http://schemas.microsoft.com/office/powerpoint/2019/9/main/command">
                <pc:docMk/>
                <pc:sldMk cId="2004265020" sldId="665"/>
                <pc2:cmMk id="{80B313FE-AFC6-4C33-BCC5-1C7B81A08AFE}"/>
              </pc2:cmMkLst>
            </pc226:cmChg>
          </p:ext>
        </pc:extLst>
      </pc:sldChg>
      <pc:sldChg chg="modSp mod">
        <pc:chgData name="Andrew D. Shroads, QEP" userId="1a0295e2-0dd9-4964-a391-491a1a3653ac" providerId="ADAL" clId="{412D3DD7-FF7F-41E1-B5DF-DCE358B132C5}" dt="2026-02-06T22:25:23.683" v="183" actId="20577"/>
        <pc:sldMkLst>
          <pc:docMk/>
          <pc:sldMk cId="2622360894" sldId="693"/>
        </pc:sldMkLst>
        <pc:spChg chg="mod">
          <ac:chgData name="Andrew D. Shroads, QEP" userId="1a0295e2-0dd9-4964-a391-491a1a3653ac" providerId="ADAL" clId="{412D3DD7-FF7F-41E1-B5DF-DCE358B132C5}" dt="2026-02-06T22:25:23.683" v="183" actId="20577"/>
          <ac:spMkLst>
            <pc:docMk/>
            <pc:sldMk cId="2622360894" sldId="693"/>
            <ac:spMk id="3" creationId="{6E23B19F-B16F-A628-46B6-71CD6CD8D331}"/>
          </ac:spMkLst>
        </pc:spChg>
      </pc:sldChg>
      <pc:sldChg chg="addSp delSp modSp mod chgLayout">
        <pc:chgData name="Andrew D. Shroads, QEP" userId="1a0295e2-0dd9-4964-a391-491a1a3653ac" providerId="ADAL" clId="{412D3DD7-FF7F-41E1-B5DF-DCE358B132C5}" dt="2026-02-09T14:31:14.630" v="772" actId="20577"/>
        <pc:sldMkLst>
          <pc:docMk/>
          <pc:sldMk cId="806417785" sldId="794"/>
        </pc:sldMkLst>
        <pc:spChg chg="mod ord">
          <ac:chgData name="Andrew D. Shroads, QEP" userId="1a0295e2-0dd9-4964-a391-491a1a3653ac" providerId="ADAL" clId="{412D3DD7-FF7F-41E1-B5DF-DCE358B132C5}" dt="2026-02-06T22:42:51.930" v="269" actId="700"/>
          <ac:spMkLst>
            <pc:docMk/>
            <pc:sldMk cId="806417785" sldId="794"/>
            <ac:spMk id="2" creationId="{53947163-9A80-C9ED-EA83-1D0B29839673}"/>
          </ac:spMkLst>
        </pc:spChg>
        <pc:spChg chg="add mod ord">
          <ac:chgData name="Andrew D. Shroads, QEP" userId="1a0295e2-0dd9-4964-a391-491a1a3653ac" providerId="ADAL" clId="{412D3DD7-FF7F-41E1-B5DF-DCE358B132C5}" dt="2026-02-09T14:31:14.630" v="772" actId="20577"/>
          <ac:spMkLst>
            <pc:docMk/>
            <pc:sldMk cId="806417785" sldId="794"/>
            <ac:spMk id="3" creationId="{6A2337A4-5EFF-926F-EE29-649FCA8A92DB}"/>
          </ac:spMkLst>
        </pc:spChg>
        <pc:spChg chg="mod ord">
          <ac:chgData name="Andrew D. Shroads, QEP" userId="1a0295e2-0dd9-4964-a391-491a1a3653ac" providerId="ADAL" clId="{412D3DD7-FF7F-41E1-B5DF-DCE358B132C5}" dt="2026-02-06T22:42:51.930" v="269" actId="700"/>
          <ac:spMkLst>
            <pc:docMk/>
            <pc:sldMk cId="806417785" sldId="794"/>
            <ac:spMk id="4" creationId="{126387B9-800B-78A9-DAC8-6EFBBB3D1CA6}"/>
          </ac:spMkLst>
        </pc:spChg>
        <pc:picChg chg="mod ord">
          <ac:chgData name="Andrew D. Shroads, QEP" userId="1a0295e2-0dd9-4964-a391-491a1a3653ac" providerId="ADAL" clId="{412D3DD7-FF7F-41E1-B5DF-DCE358B132C5}" dt="2026-02-06T22:42:51.930" v="269" actId="700"/>
          <ac:picMkLst>
            <pc:docMk/>
            <pc:sldMk cId="806417785" sldId="794"/>
            <ac:picMk id="17" creationId="{9B071FFC-FFD3-22F9-2D8A-581A8F0EBCBD}"/>
          </ac:picMkLst>
        </pc:picChg>
      </pc:sldChg>
      <pc:sldChg chg="addSp delSp modSp new mod ord">
        <pc:chgData name="Andrew D. Shroads, QEP" userId="1a0295e2-0dd9-4964-a391-491a1a3653ac" providerId="ADAL" clId="{412D3DD7-FF7F-41E1-B5DF-DCE358B132C5}" dt="2026-02-09T14:32:16.662" v="831"/>
        <pc:sldMkLst>
          <pc:docMk/>
          <pc:sldMk cId="1657292830" sldId="866"/>
        </pc:sldMkLst>
        <pc:spChg chg="mod">
          <ac:chgData name="Andrew D. Shroads, QEP" userId="1a0295e2-0dd9-4964-a391-491a1a3653ac" providerId="ADAL" clId="{412D3DD7-FF7F-41E1-B5DF-DCE358B132C5}" dt="2026-02-06T22:40:26.846" v="187" actId="27636"/>
          <ac:spMkLst>
            <pc:docMk/>
            <pc:sldMk cId="1657292830" sldId="866"/>
            <ac:spMk id="2" creationId="{56F84191-2644-C77C-D29C-8579E5E11DF7}"/>
          </ac:spMkLst>
        </pc:spChg>
        <pc:spChg chg="add mod">
          <ac:chgData name="Andrew D. Shroads, QEP" userId="1a0295e2-0dd9-4964-a391-491a1a3653ac" providerId="ADAL" clId="{412D3DD7-FF7F-41E1-B5DF-DCE358B132C5}" dt="2026-02-06T22:42:01.262" v="268"/>
          <ac:spMkLst>
            <pc:docMk/>
            <pc:sldMk cId="1657292830" sldId="866"/>
            <ac:spMk id="10" creationId="{06819F94-86BC-4DC0-7196-2FB6A2A3D358}"/>
          </ac:spMkLst>
        </pc:spChg>
        <pc:picChg chg="add mod ord">
          <ac:chgData name="Andrew D. Shroads, QEP" userId="1a0295e2-0dd9-4964-a391-491a1a3653ac" providerId="ADAL" clId="{412D3DD7-FF7F-41E1-B5DF-DCE358B132C5}" dt="2026-02-06T22:40:39.939" v="190" actId="167"/>
          <ac:picMkLst>
            <pc:docMk/>
            <pc:sldMk cId="1657292830" sldId="866"/>
            <ac:picMk id="11" creationId="{360D58DA-7547-F11F-3748-0C02DFDD8E94}"/>
          </ac:picMkLst>
        </pc:picChg>
      </pc:sldChg>
      <pc:sldChg chg="addSp delSp modSp add mod">
        <pc:chgData name="Andrew D. Shroads, QEP" userId="1a0295e2-0dd9-4964-a391-491a1a3653ac" providerId="ADAL" clId="{412D3DD7-FF7F-41E1-B5DF-DCE358B132C5}" dt="2026-02-09T14:31:25.647" v="794" actId="20577"/>
        <pc:sldMkLst>
          <pc:docMk/>
          <pc:sldMk cId="1285866223" sldId="867"/>
        </pc:sldMkLst>
        <pc:spChg chg="mod">
          <ac:chgData name="Andrew D. Shroads, QEP" userId="1a0295e2-0dd9-4964-a391-491a1a3653ac" providerId="ADAL" clId="{412D3DD7-FF7F-41E1-B5DF-DCE358B132C5}" dt="2026-02-09T14:31:25.647" v="794" actId="20577"/>
          <ac:spMkLst>
            <pc:docMk/>
            <pc:sldMk cId="1285866223" sldId="867"/>
            <ac:spMk id="3" creationId="{5EA3BC16-A268-406A-BFA3-A438DC9FA1F3}"/>
          </ac:spMkLst>
        </pc:spChg>
        <pc:spChg chg="add mod">
          <ac:chgData name="Andrew D. Shroads, QEP" userId="1a0295e2-0dd9-4964-a391-491a1a3653ac" providerId="ADAL" clId="{412D3DD7-FF7F-41E1-B5DF-DCE358B132C5}" dt="2026-02-09T14:30:59.360" v="759" actId="21"/>
          <ac:spMkLst>
            <pc:docMk/>
            <pc:sldMk cId="1285866223" sldId="867"/>
            <ac:spMk id="8" creationId="{977C2A23-7BAF-CFC2-7D14-088D87A6FD25}"/>
          </ac:spMkLst>
        </pc:spChg>
        <pc:picChg chg="del">
          <ac:chgData name="Andrew D. Shroads, QEP" userId="1a0295e2-0dd9-4964-a391-491a1a3653ac" providerId="ADAL" clId="{412D3DD7-FF7F-41E1-B5DF-DCE358B132C5}" dt="2026-02-09T14:30:59.360" v="759" actId="21"/>
          <ac:picMkLst>
            <pc:docMk/>
            <pc:sldMk cId="1285866223" sldId="867"/>
            <ac:picMk id="5" creationId="{9ABAE51C-C0C6-F117-CAB1-02B1705C9944}"/>
          </ac:picMkLst>
        </pc:picChg>
      </pc:sldChg>
      <pc:sldChg chg="addSp delSp modSp add mod ord modClrScheme chgLayout">
        <pc:chgData name="Andrew D. Shroads, QEP" userId="1a0295e2-0dd9-4964-a391-491a1a3653ac" providerId="ADAL" clId="{412D3DD7-FF7F-41E1-B5DF-DCE358B132C5}" dt="2026-02-09T14:47:57.942" v="1085" actId="1076"/>
        <pc:sldMkLst>
          <pc:docMk/>
          <pc:sldMk cId="1364132809" sldId="868"/>
        </pc:sldMkLst>
        <pc:spChg chg="mod ord">
          <ac:chgData name="Andrew D. Shroads, QEP" userId="1a0295e2-0dd9-4964-a391-491a1a3653ac" providerId="ADAL" clId="{412D3DD7-FF7F-41E1-B5DF-DCE358B132C5}" dt="2026-02-09T14:39:56.048" v="833" actId="700"/>
          <ac:spMkLst>
            <pc:docMk/>
            <pc:sldMk cId="1364132809" sldId="868"/>
            <ac:spMk id="2" creationId="{18B98C8E-1E2C-266C-E362-47F4A3A9FCF1}"/>
          </ac:spMkLst>
        </pc:spChg>
        <pc:spChg chg="mod ord">
          <ac:chgData name="Andrew D. Shroads, QEP" userId="1a0295e2-0dd9-4964-a391-491a1a3653ac" providerId="ADAL" clId="{412D3DD7-FF7F-41E1-B5DF-DCE358B132C5}" dt="2026-02-09T14:39:56.048" v="833" actId="700"/>
          <ac:spMkLst>
            <pc:docMk/>
            <pc:sldMk cId="1364132809" sldId="868"/>
            <ac:spMk id="3" creationId="{6D4C0462-C1B6-FA2A-BD9B-C15068402888}"/>
          </ac:spMkLst>
        </pc:spChg>
        <pc:spChg chg="mod ord">
          <ac:chgData name="Andrew D. Shroads, QEP" userId="1a0295e2-0dd9-4964-a391-491a1a3653ac" providerId="ADAL" clId="{412D3DD7-FF7F-41E1-B5DF-DCE358B132C5}" dt="2026-02-09T14:39:56.048" v="833" actId="700"/>
          <ac:spMkLst>
            <pc:docMk/>
            <pc:sldMk cId="1364132809" sldId="868"/>
            <ac:spMk id="4" creationId="{9F48A6A8-7566-DB5A-6511-91B18B990EA6}"/>
          </ac:spMkLst>
        </pc:spChg>
        <pc:spChg chg="add mod ord">
          <ac:chgData name="Andrew D. Shroads, QEP" userId="1a0295e2-0dd9-4964-a391-491a1a3653ac" providerId="ADAL" clId="{412D3DD7-FF7F-41E1-B5DF-DCE358B132C5}" dt="2026-02-09T14:39:56.048" v="833" actId="700"/>
          <ac:spMkLst>
            <pc:docMk/>
            <pc:sldMk cId="1364132809" sldId="868"/>
            <ac:spMk id="6" creationId="{809435DE-EC05-45DC-EAAE-11A3A5E5ACC0}"/>
          </ac:spMkLst>
        </pc:spChg>
        <pc:spChg chg="mod ord">
          <ac:chgData name="Andrew D. Shroads, QEP" userId="1a0295e2-0dd9-4964-a391-491a1a3653ac" providerId="ADAL" clId="{412D3DD7-FF7F-41E1-B5DF-DCE358B132C5}" dt="2026-02-09T14:47:29.233" v="1077" actId="20577"/>
          <ac:spMkLst>
            <pc:docMk/>
            <pc:sldMk cId="1364132809" sldId="868"/>
            <ac:spMk id="8" creationId="{FD7CDB41-EDDC-EA94-308C-0DC4C071D106}"/>
          </ac:spMkLst>
        </pc:spChg>
        <pc:spChg chg="add mod">
          <ac:chgData name="Andrew D. Shroads, QEP" userId="1a0295e2-0dd9-4964-a391-491a1a3653ac" providerId="ADAL" clId="{412D3DD7-FF7F-41E1-B5DF-DCE358B132C5}" dt="2026-02-09T14:40:02.245" v="835" actId="21"/>
          <ac:spMkLst>
            <pc:docMk/>
            <pc:sldMk cId="1364132809" sldId="868"/>
            <ac:spMk id="11" creationId="{B34542BE-7FC6-163E-8FC2-99484BC21C46}"/>
          </ac:spMkLst>
        </pc:spChg>
        <pc:spChg chg="add mod">
          <ac:chgData name="Andrew D. Shroads, QEP" userId="1a0295e2-0dd9-4964-a391-491a1a3653ac" providerId="ADAL" clId="{412D3DD7-FF7F-41E1-B5DF-DCE358B132C5}" dt="2026-02-09T14:47:11.471" v="1074" actId="207"/>
          <ac:spMkLst>
            <pc:docMk/>
            <pc:sldMk cId="1364132809" sldId="868"/>
            <ac:spMk id="13" creationId="{2E1D0E20-0D59-3C98-8613-AA0894992F90}"/>
          </ac:spMkLst>
        </pc:spChg>
        <pc:graphicFrameChg chg="add del mod">
          <ac:chgData name="Andrew D. Shroads, QEP" userId="1a0295e2-0dd9-4964-a391-491a1a3653ac" providerId="ADAL" clId="{412D3DD7-FF7F-41E1-B5DF-DCE358B132C5}" dt="2026-02-09T14:39:57.627" v="834" actId="21"/>
          <ac:graphicFrameMkLst>
            <pc:docMk/>
            <pc:sldMk cId="1364132809" sldId="868"/>
            <ac:graphicFrameMk id="5" creationId="{A5063D2A-C5B5-0EF3-17D7-22AB3533FDC6}"/>
          </ac:graphicFrameMkLst>
        </pc:graphicFrameChg>
        <pc:picChg chg="del">
          <ac:chgData name="Andrew D. Shroads, QEP" userId="1a0295e2-0dd9-4964-a391-491a1a3653ac" providerId="ADAL" clId="{412D3DD7-FF7F-41E1-B5DF-DCE358B132C5}" dt="2026-02-09T14:31:37.536" v="796" actId="478"/>
          <ac:picMkLst>
            <pc:docMk/>
            <pc:sldMk cId="1364132809" sldId="868"/>
            <ac:picMk id="7" creationId="{C3D778DE-A4D3-CED9-273E-9BCFA977BF34}"/>
          </ac:picMkLst>
        </pc:picChg>
        <pc:picChg chg="del">
          <ac:chgData name="Andrew D. Shroads, QEP" userId="1a0295e2-0dd9-4964-a391-491a1a3653ac" providerId="ADAL" clId="{412D3DD7-FF7F-41E1-B5DF-DCE358B132C5}" dt="2026-02-09T14:40:02.245" v="835" actId="21"/>
          <ac:picMkLst>
            <pc:docMk/>
            <pc:sldMk cId="1364132809" sldId="868"/>
            <ac:picMk id="9" creationId="{4E251061-6A79-84DC-9676-307353AD12FC}"/>
          </ac:picMkLst>
        </pc:picChg>
        <pc:picChg chg="add mod">
          <ac:chgData name="Andrew D. Shroads, QEP" userId="1a0295e2-0dd9-4964-a391-491a1a3653ac" providerId="ADAL" clId="{412D3DD7-FF7F-41E1-B5DF-DCE358B132C5}" dt="2026-02-09T14:47:57.942" v="1085" actId="1076"/>
          <ac:picMkLst>
            <pc:docMk/>
            <pc:sldMk cId="1364132809" sldId="868"/>
            <ac:picMk id="14" creationId="{5B5ED0C1-6FF8-FD91-4B74-822819A0D302}"/>
          </ac:picMkLst>
        </pc:picChg>
      </pc:sldChg>
    </pc:docChg>
  </pc:docChgLst>
  <pc:docChgLst>
    <pc:chgData name="Andrew D. Shroads, QEP" userId="1a0295e2-0dd9-4964-a391-491a1a3653ac" providerId="ADAL" clId="{C2B3A12C-A7EE-4547-9739-6127884E2633}"/>
    <pc:docChg chg="undo custSel addSld modSld modMainMaster">
      <pc:chgData name="Andrew D. Shroads, QEP" userId="1a0295e2-0dd9-4964-a391-491a1a3653ac" providerId="ADAL" clId="{C2B3A12C-A7EE-4547-9739-6127884E2633}" dt="2026-02-05T21:00:04.557" v="53" actId="21"/>
      <pc:docMkLst>
        <pc:docMk/>
      </pc:docMkLst>
      <pc:sldChg chg="addSp delSp modSp new mod modClrScheme chgLayout">
        <pc:chgData name="Andrew D. Shroads, QEP" userId="1a0295e2-0dd9-4964-a391-491a1a3653ac" providerId="ADAL" clId="{C2B3A12C-A7EE-4547-9739-6127884E2633}" dt="2026-02-05T21:00:04.557" v="53" actId="21"/>
        <pc:sldMkLst>
          <pc:docMk/>
          <pc:sldMk cId="806417785" sldId="794"/>
        </pc:sldMkLst>
        <pc:spChg chg="mod ord">
          <ac:chgData name="Andrew D. Shroads, QEP" userId="1a0295e2-0dd9-4964-a391-491a1a3653ac" providerId="ADAL" clId="{C2B3A12C-A7EE-4547-9739-6127884E2633}" dt="2026-02-05T20:59:33.283" v="38" actId="700"/>
          <ac:spMkLst>
            <pc:docMk/>
            <pc:sldMk cId="806417785" sldId="794"/>
            <ac:spMk id="2" creationId="{53947163-9A80-C9ED-EA83-1D0B29839673}"/>
          </ac:spMkLst>
        </pc:spChg>
        <pc:spChg chg="mod ord">
          <ac:chgData name="Andrew D. Shroads, QEP" userId="1a0295e2-0dd9-4964-a391-491a1a3653ac" providerId="ADAL" clId="{C2B3A12C-A7EE-4547-9739-6127884E2633}" dt="2026-02-05T20:59:33.283" v="38" actId="700"/>
          <ac:spMkLst>
            <pc:docMk/>
            <pc:sldMk cId="806417785" sldId="794"/>
            <ac:spMk id="4" creationId="{126387B9-800B-78A9-DAC8-6EFBBB3D1CA6}"/>
          </ac:spMkLst>
        </pc:spChg>
      </pc:sldChg>
      <pc:sldChg chg="modSp add mod">
        <pc:chgData name="Andrew D. Shroads, QEP" userId="1a0295e2-0dd9-4964-a391-491a1a3653ac" providerId="ADAL" clId="{C2B3A12C-A7EE-4547-9739-6127884E2633}" dt="2026-02-05T20:58:28.132" v="16"/>
        <pc:sldMkLst>
          <pc:docMk/>
          <pc:sldMk cId="1272315115" sldId="865"/>
        </pc:sldMkLst>
        <pc:spChg chg="mod">
          <ac:chgData name="Andrew D. Shroads, QEP" userId="1a0295e2-0dd9-4964-a391-491a1a3653ac" providerId="ADAL" clId="{C2B3A12C-A7EE-4547-9739-6127884E2633}" dt="2026-02-05T20:58:28.132" v="16"/>
          <ac:spMkLst>
            <pc:docMk/>
            <pc:sldMk cId="1272315115" sldId="865"/>
            <ac:spMk id="2" creationId="{AA244504-226D-F94A-A1F1-5866D1F3BBF6}"/>
          </ac:spMkLst>
        </pc:spChg>
        <pc:spChg chg="mod">
          <ac:chgData name="Andrew D. Shroads, QEP" userId="1a0295e2-0dd9-4964-a391-491a1a3653ac" providerId="ADAL" clId="{C2B3A12C-A7EE-4547-9739-6127884E2633}" dt="2026-02-05T20:58:17.469" v="14" actId="20577"/>
          <ac:spMkLst>
            <pc:docMk/>
            <pc:sldMk cId="1272315115" sldId="865"/>
            <ac:spMk id="15" creationId="{E242B889-3B2F-46A5-C9CB-749693B3D0D0}"/>
          </ac:spMkLst>
        </pc:spChg>
        <pc:spChg chg="mod">
          <ac:chgData name="Andrew D. Shroads, QEP" userId="1a0295e2-0dd9-4964-a391-491a1a3653ac" providerId="ADAL" clId="{C2B3A12C-A7EE-4547-9739-6127884E2633}" dt="2026-02-05T20:58:21.999" v="15" actId="1076"/>
          <ac:spMkLst>
            <pc:docMk/>
            <pc:sldMk cId="1272315115" sldId="865"/>
            <ac:spMk id="16" creationId="{636722AC-C020-7D00-65A8-708D2E14EB56}"/>
          </ac:spMkLst>
        </pc:spChg>
      </pc:sldChg>
      <pc:sldMasterChg chg="modSldLayout">
        <pc:chgData name="Andrew D. Shroads, QEP" userId="1a0295e2-0dd9-4964-a391-491a1a3653ac" providerId="ADAL" clId="{C2B3A12C-A7EE-4547-9739-6127884E2633}" dt="2026-01-15T20:04:02.091" v="6"/>
        <pc:sldMasterMkLst>
          <pc:docMk/>
          <pc:sldMasterMk cId="3581415529" sldId="2147483648"/>
        </pc:sldMasterMkLst>
        <pc:sldLayoutChg chg="addSp modSp">
          <pc:chgData name="Andrew D. Shroads, QEP" userId="1a0295e2-0dd9-4964-a391-491a1a3653ac" providerId="ADAL" clId="{C2B3A12C-A7EE-4547-9739-6127884E2633}" dt="2026-01-15T20:03:58.691" v="0"/>
          <pc:sldLayoutMkLst>
            <pc:docMk/>
            <pc:sldMasterMk cId="3581415529" sldId="2147483648"/>
            <pc:sldLayoutMk cId="2332032041" sldId="2147483649"/>
          </pc:sldLayoutMkLst>
          <pc:picChg chg="add mod">
            <ac:chgData name="Andrew D. Shroads, QEP" userId="1a0295e2-0dd9-4964-a391-491a1a3653ac" providerId="ADAL" clId="{C2B3A12C-A7EE-4547-9739-6127884E2633}" dt="2026-01-15T20:03:58.691" v="0"/>
            <ac:picMkLst>
              <pc:docMk/>
              <pc:sldMasterMk cId="3581415529" sldId="2147483648"/>
              <pc:sldLayoutMk cId="2332032041" sldId="2147483649"/>
              <ac:picMk id="7" creationId="{B2AA0CE3-F0EB-94F4-9CFA-2CAABA4E49A1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3:59.293" v="1"/>
          <pc:sldLayoutMkLst>
            <pc:docMk/>
            <pc:sldMasterMk cId="3581415529" sldId="2147483648"/>
            <pc:sldLayoutMk cId="3589693945" sldId="2147483650"/>
          </pc:sldLayoutMkLst>
          <pc:picChg chg="add mod">
            <ac:chgData name="Andrew D. Shroads, QEP" userId="1a0295e2-0dd9-4964-a391-491a1a3653ac" providerId="ADAL" clId="{C2B3A12C-A7EE-4547-9739-6127884E2633}" dt="2026-01-15T20:03:59.293" v="1"/>
            <ac:picMkLst>
              <pc:docMk/>
              <pc:sldMasterMk cId="3581415529" sldId="2147483648"/>
              <pc:sldLayoutMk cId="3589693945" sldId="2147483650"/>
              <ac:picMk id="7" creationId="{853352E9-3D23-4860-CD1B-1080D603E7B9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4:01.583" v="5"/>
          <pc:sldLayoutMkLst>
            <pc:docMk/>
            <pc:sldMasterMk cId="3581415529" sldId="2147483648"/>
            <pc:sldLayoutMk cId="2163079833" sldId="2147483651"/>
          </pc:sldLayoutMkLst>
          <pc:picChg chg="add mod">
            <ac:chgData name="Andrew D. Shroads, QEP" userId="1a0295e2-0dd9-4964-a391-491a1a3653ac" providerId="ADAL" clId="{C2B3A12C-A7EE-4547-9739-6127884E2633}" dt="2026-01-15T20:04:01.583" v="5"/>
            <ac:picMkLst>
              <pc:docMk/>
              <pc:sldMasterMk cId="3581415529" sldId="2147483648"/>
              <pc:sldLayoutMk cId="2163079833" sldId="2147483651"/>
              <ac:picMk id="4" creationId="{F6400DEA-FB75-20C5-CDCD-7E8FC1EB4CFC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3:59.996" v="2"/>
          <pc:sldLayoutMkLst>
            <pc:docMk/>
            <pc:sldMasterMk cId="3581415529" sldId="2147483648"/>
            <pc:sldLayoutMk cId="2760791716" sldId="2147483652"/>
          </pc:sldLayoutMkLst>
          <pc:picChg chg="add mod">
            <ac:chgData name="Andrew D. Shroads, QEP" userId="1a0295e2-0dd9-4964-a391-491a1a3653ac" providerId="ADAL" clId="{C2B3A12C-A7EE-4547-9739-6127884E2633}" dt="2026-01-15T20:03:59.996" v="2"/>
            <ac:picMkLst>
              <pc:docMk/>
              <pc:sldMasterMk cId="3581415529" sldId="2147483648"/>
              <pc:sldLayoutMk cId="2760791716" sldId="2147483652"/>
              <ac:picMk id="5" creationId="{185C74A7-3648-74DB-8A36-9ACB130C084B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4:02.091" v="6"/>
          <pc:sldLayoutMkLst>
            <pc:docMk/>
            <pc:sldMasterMk cId="3581415529" sldId="2147483648"/>
            <pc:sldLayoutMk cId="4210803521" sldId="2147483654"/>
          </pc:sldLayoutMkLst>
          <pc:picChg chg="add mod">
            <ac:chgData name="Andrew D. Shroads, QEP" userId="1a0295e2-0dd9-4964-a391-491a1a3653ac" providerId="ADAL" clId="{C2B3A12C-A7EE-4547-9739-6127884E2633}" dt="2026-01-15T20:04:02.091" v="6"/>
            <ac:picMkLst>
              <pc:docMk/>
              <pc:sldMasterMk cId="3581415529" sldId="2147483648"/>
              <pc:sldLayoutMk cId="4210803521" sldId="2147483654"/>
              <ac:picMk id="6" creationId="{FC3A9CFB-2E96-F966-8A5B-AD5F6CAEAB02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4:01.112" v="4"/>
          <pc:sldLayoutMkLst>
            <pc:docMk/>
            <pc:sldMasterMk cId="3581415529" sldId="2147483648"/>
            <pc:sldLayoutMk cId="355615007" sldId="2147483656"/>
          </pc:sldLayoutMkLst>
          <pc:picChg chg="add mod">
            <ac:chgData name="Andrew D. Shroads, QEP" userId="1a0295e2-0dd9-4964-a391-491a1a3653ac" providerId="ADAL" clId="{C2B3A12C-A7EE-4547-9739-6127884E2633}" dt="2026-01-15T20:04:01.112" v="4"/>
            <ac:picMkLst>
              <pc:docMk/>
              <pc:sldMasterMk cId="3581415529" sldId="2147483648"/>
              <pc:sldLayoutMk cId="355615007" sldId="2147483656"/>
              <ac:picMk id="4" creationId="{25DC1D86-00F4-081E-1D6A-9201F75A0D19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4:00.579" v="3"/>
          <pc:sldLayoutMkLst>
            <pc:docMk/>
            <pc:sldMasterMk cId="3581415529" sldId="2147483648"/>
            <pc:sldLayoutMk cId="1274331460" sldId="2147483657"/>
          </pc:sldLayoutMkLst>
          <pc:picChg chg="add mod">
            <ac:chgData name="Andrew D. Shroads, QEP" userId="1a0295e2-0dd9-4964-a391-491a1a3653ac" providerId="ADAL" clId="{C2B3A12C-A7EE-4547-9739-6127884E2633}" dt="2026-01-15T20:04:00.579" v="3"/>
            <ac:picMkLst>
              <pc:docMk/>
              <pc:sldMasterMk cId="3581415529" sldId="2147483648"/>
              <pc:sldLayoutMk cId="1274331460" sldId="2147483657"/>
              <ac:picMk id="5" creationId="{850AE7F4-9146-D0F6-4A69-1608321B6537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2/9/2026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422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59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E96BE-3C38-ABA8-B01E-75DBDFDBA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00B4A6-85F3-BBDD-7A55-84B3BDD40F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957568-7234-8CEF-EF1A-2F63DFE12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1679-7ED8-4CAC-1332-20E809F026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748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CCB5A-6408-31CD-76FE-1FEB7A799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879D76-BF32-2278-55D0-C40CCA6BDD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4384F4-36B6-A3E3-016C-606DBA1DF5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7CC60-22FE-B990-D102-E2EB2BB013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181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A2F7F-02BA-7502-3D03-8A869652E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B296C8-C762-AB2E-C5E0-00A4504503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1433E2-B14E-F9AA-1BB5-72EAF87900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3A6D4-3722-7A17-690E-80BCDCAEC9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01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23872-6C2A-2A84-DE70-DFF5BF0D3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B5BDD2-0A5E-8C44-81DC-8A0303EED8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EA84A05-4BB3-F157-B1BD-91F6F13E07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DAEC22-50C1-3BA4-13F2-C033A2F245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1692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220A97-CEA5-AE8F-0A23-131FA2B24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24A034-E632-BEB8-BDBE-5AC648DEC8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F60C73-4436-BB24-9C36-F0BC8DBA26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161301-DFA4-377F-886C-5C1C5A32E8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108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A2F7F-02BA-7502-3D03-8A869652E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B296C8-C762-AB2E-C5E0-00A4504503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1433E2-B14E-F9AA-1BB5-72EAF87900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3A6D4-3722-7A17-690E-80BCDCAEC9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01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ainc.com/" TargetMode="External"/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B2AA0CE3-F0EB-94F4-9CFA-2CAABA4E49A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853352E9-3D23-4860-CD1B-1080D603E7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185C74A7-3648-74DB-8A36-9ACB130C08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850AE7F4-9146-D0F6-4A69-1608321B65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25DC1D86-00F4-081E-1D6A-9201F75A0D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F6400DEA-FB75-20C5-CDCD-7E8FC1EB4C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FC3A9CFB-2E96-F966-8A5B-AD5F6CAEAB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books.google.com/books?id=mb6emZ_SCGkC&amp;printsec=frontcover&amp;dq=fluid+flow+chart+paint+spray+gun" TargetMode="Externa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pa.gov/catc/clean-air-technology-center-product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Control%20Devices\VOC%201.0%20-%20Combustion%20Intro.mp4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BASC107%20Control%20Devices\3.1%20-%20Flare.wmv" TargetMode="External"/><Relationship Id="rId2" Type="http://schemas.openxmlformats.org/officeDocument/2006/relationships/hyperlink" Target="file:///C:\Users\AShroads\OneDrive%20-%20SC&amp;A,%20Inc.%20GCC\Videos\Control%20Devices\VOC%201.1%20-%20Combustion%20Flares.mp4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Users\AShroads\OneDrive%20-%20SC&amp;A,%20Inc.%20GCC\Videos\BASC107%20Control%20Devices\3.3%20-%20Flare.mp4" TargetMode="External"/><Relationship Id="rId4" Type="http://schemas.openxmlformats.org/officeDocument/2006/relationships/hyperlink" Target="file:///C:\Users\AShroads\OneDrive%20-%20SC&amp;A,%20Inc.%20GCC\Videos\BASC107%20Control%20Devices\3.2%20-%20Ground%20Flare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pa.gov/sites/default/files/2020-12/documents/method_24.pdf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BASC107%20Control%20Devices\3.4%20-%20DFTO.wmv" TargetMode="External"/><Relationship Id="rId2" Type="http://schemas.openxmlformats.org/officeDocument/2006/relationships/hyperlink" Target="file:///C:\Users\AShroads\OneDrive%20-%20SC&amp;A,%20Inc.%20GCC\Videos\Control%20Devices\VOC%201.2%20-%20Combustion%20TO.mp4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cfr.gov/current/title-40/part-51/section-51.100#p-51.100(s)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BASC107%20Control%20Devices\3.5%20-%20RCO.wmv" TargetMode="External"/><Relationship Id="rId2" Type="http://schemas.openxmlformats.org/officeDocument/2006/relationships/hyperlink" Target="file:///C:\Users\AShroads\OneDrive%20-%20SC&amp;A,%20Inc.%20GCC\Videos\Control%20Devices\VOC%201.3%20-%20Combustion%20RCO-RTO.mp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AShroads\OneDrive%20-%20SC&amp;A,%20Inc.%20GCC\Videos\BASC107%20Control%20Devices\3.6%20-%20RTO.wmv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Control%20Devices\VOC%201.4%20-%20Combustion%20CTO.mp4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Control%20Devices\VOC%201.5%20-%20Combustion%20Alternatives.mp4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Control%20Devices\VOC%202.1%20-%20Condensation%20Conventional.mp4" TargetMode="External"/><Relationship Id="rId2" Type="http://schemas.openxmlformats.org/officeDocument/2006/relationships/hyperlink" Target="file:///C:\Users\AShroads\OneDrive%20-%20SC&amp;A,%20Inc.%20GCC\Videos\Control%20Devices\VOC%202.0%20-%20Condensation%20Intro.mp4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Users\AShroads\OneDrive%20-%20SC&amp;A,%20Inc.%20GCC\Videos\Control%20Devices\VOC%202.3%20-%20Condensation%20Cryogenic.mp4" TargetMode="External"/><Relationship Id="rId4" Type="http://schemas.openxmlformats.org/officeDocument/2006/relationships/hyperlink" Target="file:///C:\Users\AShroads\OneDrive%20-%20SC&amp;A,%20Inc.%20GCC\Videos\Control%20Devices\VOC%202.2%20-%20Condensation%20Refrigeration.mp4" TargetMode="Externa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Control%20Devices\VOC%203.0%20-%20Absorption%20Intro.mp4" TargetMode="Externa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Control%20Devices\VOC%203.1%20-%20Absorption%20Spray.mp4" TargetMode="External"/><Relationship Id="rId2" Type="http://schemas.openxmlformats.org/officeDocument/2006/relationships/hyperlink" Target="file:///C:\Users\AShroads\OneDrive%20-%20SC&amp;A,%20Inc.%20GCC\Videos\Control%20Devices\VOC%203.0%20-%20Absorption%20Intro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AShroads\OneDrive%20-%20SC&amp;A,%20Inc.%20GCC\Videos\Control%20Devices\VOC%203.5%20-%20Absorption%20Mist%20Eliminator.mp4" TargetMode="External"/><Relationship Id="rId5" Type="http://schemas.openxmlformats.org/officeDocument/2006/relationships/hyperlink" Target="file:///C:\Users\AShroads\OneDrive%20-%20SC&amp;A,%20Inc.%20GCC\Videos\Control%20Devices\VOC%203.3%20-%20Absorption%20Packed%20Bed.mp4" TargetMode="External"/><Relationship Id="rId4" Type="http://schemas.openxmlformats.org/officeDocument/2006/relationships/hyperlink" Target="file:///C:\Users\AShroads\OneDrive%20-%20SC&amp;A,%20Inc.%20GCC\Videos\Control%20Devices\VOC%203.2%20-%20Absorption%20Tray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BASC107%20Control%20Devices\3.7%20-%20Carbon%20Adsorption.mp4" TargetMode="External"/><Relationship Id="rId2" Type="http://schemas.openxmlformats.org/officeDocument/2006/relationships/hyperlink" Target="file:///C:\Users\AShroads\OneDrive%20-%20SC&amp;A,%20Inc.%20GCC\Videos\Control%20Devices\VOC%204.0%20-%20Adsorption%20Intro.mp4" TargetMode="Externa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tif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8C1D87E-23A7-BD8F-8D43-B75E1BEE7F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1C452DB-6B05-4A43-8E9C-77B1D6819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chemeClr val="accent1">
              <a:alpha val="75000"/>
            </a:schemeClr>
          </a:solidFill>
        </p:spPr>
        <p:txBody>
          <a:bodyPr/>
          <a:lstStyle/>
          <a:p>
            <a:r>
              <a:rPr lang="en-US" sz="4200" dirty="0"/>
              <a:t>Theory &amp; Application of Common Air Pollution Control Devices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B018306-4C1D-4086-952D-1055B0D3A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alpha val="75000"/>
            </a:schemeClr>
          </a:solidFill>
        </p:spPr>
        <p:txBody>
          <a:bodyPr anchor="ctr" anchorCtr="0"/>
          <a:lstStyle/>
          <a:p>
            <a:r>
              <a:rPr lang="en-US" dirty="0"/>
              <a:t>Chapter 3: Volatile Organic Compounds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0CCB33-582F-C759-4777-E0DF340C83D5}"/>
              </a:ext>
            </a:extLst>
          </p:cNvPr>
          <p:cNvSpPr txBox="1"/>
          <p:nvPr/>
        </p:nvSpPr>
        <p:spPr>
          <a:xfrm>
            <a:off x="9332976" y="6133821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400" i="1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40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>
              <a:solidFill>
                <a:schemeClr val="bg1"/>
              </a:solidFill>
            </a:endParaRPr>
          </a:p>
        </p:txBody>
      </p:sp>
      <p:pic>
        <p:nvPicPr>
          <p:cNvPr id="2" name="Picture 1" descr="Logo, company name&#10;&#10;AI-generated content may be incorrect.">
            <a:extLst>
              <a:ext uri="{FF2B5EF4-FFF2-40B4-BE49-F238E27FC236}">
                <a16:creationId xmlns:a16="http://schemas.microsoft.com/office/drawing/2014/main" id="{8EF063DB-3BEA-D93C-C918-AA995475B32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027" y="4333793"/>
            <a:ext cx="2264898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1695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8B77C-6422-726B-B8BE-7C1EB3707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F145DEB-7B14-0DC2-671E-213A349B8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Material Usage Minimization – Prevention</a:t>
            </a: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4E106838-B70C-DDED-999B-8ABE9DDB13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7078228"/>
              </p:ext>
            </p:extLst>
          </p:nvPr>
        </p:nvGraphicFramePr>
        <p:xfrm>
          <a:off x="914400" y="1006475"/>
          <a:ext cx="10360024" cy="516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0012">
                  <a:extLst>
                    <a:ext uri="{9D8B030D-6E8A-4147-A177-3AD203B41FA5}">
                      <a16:colId xmlns:a16="http://schemas.microsoft.com/office/drawing/2014/main" val="1839849039"/>
                    </a:ext>
                  </a:extLst>
                </a:gridCol>
                <a:gridCol w="5180012">
                  <a:extLst>
                    <a:ext uri="{9D8B030D-6E8A-4147-A177-3AD203B41FA5}">
                      <a16:colId xmlns:a16="http://schemas.microsoft.com/office/drawing/2014/main" val="325279238"/>
                    </a:ext>
                  </a:extLst>
                </a:gridCol>
              </a:tblGrid>
              <a:tr h="397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bg1"/>
                          </a:solidFill>
                        </a:rPr>
                        <a:t>Spray Process</a:t>
                      </a:r>
                      <a:endParaRPr lang="en-US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>
                          <a:solidFill>
                            <a:schemeClr val="bg1"/>
                          </a:solidFill>
                        </a:rPr>
                        <a:t>Transfer Efficiency</a:t>
                      </a:r>
                      <a:endParaRPr lang="en-US" sz="1800" b="1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85828879"/>
                  </a:ext>
                </a:extLst>
              </a:tr>
              <a:tr h="397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Conventional air spray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15-40%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54946635"/>
                  </a:ext>
                </a:extLst>
              </a:tr>
              <a:tr h="397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Conventional airless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20-50%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46885351"/>
                  </a:ext>
                </a:extLst>
              </a:tr>
              <a:tr h="397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Conventional air-assisted airless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30-60%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92051007"/>
                  </a:ext>
                </a:extLst>
              </a:tr>
              <a:tr h="397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Conventional High-Volume Low-Pressure (HVLP)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30-60%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967989322"/>
                  </a:ext>
                </a:extLst>
              </a:tr>
              <a:tr h="397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Electrostatic airless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40-70%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272357908"/>
                  </a:ext>
                </a:extLst>
              </a:tr>
              <a:tr h="397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Electrostatic air spray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40-80%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226854894"/>
                  </a:ext>
                </a:extLst>
              </a:tr>
              <a:tr h="397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Electrostatic air-assisted airless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50-85%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38486962"/>
                  </a:ext>
                </a:extLst>
              </a:tr>
              <a:tr h="397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Electrostatic HVLP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60-90%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86788396"/>
                  </a:ext>
                </a:extLst>
              </a:tr>
              <a:tr h="397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Electrostatic bell atomization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70-95%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68286803"/>
                  </a:ext>
                </a:extLst>
              </a:tr>
              <a:tr h="397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Electrostatic disk atomization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80-95%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0393822"/>
                  </a:ext>
                </a:extLst>
              </a:tr>
              <a:tr h="3974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Electrostatic atomization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95-98%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40226844"/>
                  </a:ext>
                </a:extLst>
              </a:tr>
              <a:tr h="397412">
                <a:tc gridSpan="2">
                  <a:txBody>
                    <a:bodyPr/>
                    <a:lstStyle/>
                    <a:p>
                      <a:r>
                        <a:rPr lang="en-US" dirty="0"/>
                        <a:t>From </a:t>
                      </a:r>
                      <a:r>
                        <a:rPr lang="en-US" dirty="0">
                          <a:hlinkClick r:id="rId2"/>
                        </a:rPr>
                        <a:t>Paint Technology Handbook</a:t>
                      </a:r>
                      <a:r>
                        <a:rPr lang="en-US" dirty="0"/>
                        <a:t>, Roger Talbert, 2007</a:t>
                      </a:r>
                      <a:endParaRPr lang="en-US" i="1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6091723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D256C3-4C6B-19C5-38C2-B322D4B63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C959AC-CEE0-E990-6C56-1A3A2158F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D98EA-53F7-4101-8CD6-0DB5C0084230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603226"/>
      </p:ext>
    </p:extLst>
  </p:cSld>
  <p:clrMapOvr>
    <a:masterClrMapping/>
  </p:clrMapOvr>
  <p:transition spd="slow">
    <p:wipe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9F246-E33A-9BF5-64F6-1143C5414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547D33-850D-13EF-8852-48FC0396D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Adsorber – Control Efficiencies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3985634-717C-A3D6-2297-63A6F411DEA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Control Efficiency</a:t>
            </a:r>
          </a:p>
          <a:p>
            <a:r>
              <a:rPr lang="en-US"/>
              <a:t>70-99%</a:t>
            </a:r>
          </a:p>
          <a:p>
            <a:r>
              <a:rPr lang="en-US"/>
              <a:t>Control efficiency separate from TO or Condenser</a:t>
            </a:r>
          </a:p>
          <a:p>
            <a:r>
              <a:rPr lang="en-US"/>
              <a:t>Breakthrough: 0% Control Efficiency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251D8B6-F4A9-2224-B33E-E0B0A182E08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38225"/>
            <a:ext cx="5102225" cy="510222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6CF90A-B11F-D774-BDFD-C59EB0840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99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5CA881-6C88-6463-A5C1-EF9B0AA86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712B1-FDA0-46E5-BE2B-DD5A672FCD58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912166"/>
      </p:ext>
    </p:extLst>
  </p:cSld>
  <p:clrMapOvr>
    <a:masterClrMapping/>
  </p:clrMapOvr>
  <p:transition spd="slow">
    <p:wipe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B26F3-6E50-BBA6-C70F-3400A007A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A876D6-6847-4CC9-CA74-1CD6836E332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D23676-253D-44F2-DBB6-D532FC8B5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Adsorber – Operating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F97AE-FC6B-9BFE-C08A-B8815FABA4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Channeling: exhaust air creates tunnels in adsorbent</a:t>
            </a:r>
          </a:p>
          <a:p>
            <a:r>
              <a:rPr lang="en-US" dirty="0"/>
              <a:t>Change in VOC</a:t>
            </a:r>
          </a:p>
          <a:p>
            <a:pPr lvl="1"/>
            <a:r>
              <a:rPr lang="en-US" dirty="0"/>
              <a:t>Fouling of adsorbent</a:t>
            </a:r>
          </a:p>
          <a:p>
            <a:pPr lvl="1"/>
            <a:r>
              <a:rPr lang="en-US" dirty="0"/>
              <a:t>Change in polarity may affect adsorption rate</a:t>
            </a:r>
          </a:p>
          <a:p>
            <a:r>
              <a:rPr lang="en-US" dirty="0"/>
              <a:t>Saturation: VOCs are not fully desorbed and eventually adsorbent must be replaced before breakthrough</a:t>
            </a:r>
          </a:p>
          <a:p>
            <a:r>
              <a:rPr lang="en-US" dirty="0"/>
              <a:t>Disposal of adsorbent (non-regenerative)</a:t>
            </a:r>
          </a:p>
          <a:p>
            <a:r>
              <a:rPr lang="en-US" dirty="0"/>
              <a:t>Secondary control:</a:t>
            </a:r>
          </a:p>
          <a:p>
            <a:pPr lvl="1"/>
            <a:r>
              <a:rPr lang="en-US" dirty="0"/>
              <a:t>Thermal oxidizer or refrigerated condenser for desorbed VOC</a:t>
            </a:r>
          </a:p>
          <a:p>
            <a:pPr lvl="1"/>
            <a:r>
              <a:rPr lang="en-US" dirty="0"/>
              <a:t>PM control for DSI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E799D-7024-E591-D2A7-5F31C6062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100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0FDAF28-1CCA-4B4D-B12D-E1B75B504F31}"/>
              </a:ext>
            </a:extLst>
          </p:cNvPr>
          <p:cNvSpPr>
            <a:spLocks noGrp="1"/>
          </p:cNvSpPr>
          <p:nvPr/>
        </p:nvSpPr>
        <p:spPr>
          <a:xfrm>
            <a:off x="1693429" y="914400"/>
            <a:ext cx="8802094" cy="3608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b="1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3ED1DBF-7586-3D0A-7535-220A4566B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A3485-CC8A-4BCA-9C32-AF2575779207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818766"/>
      </p:ext>
    </p:extLst>
  </p:cSld>
  <p:clrMapOvr>
    <a:masterClrMapping/>
  </p:clrMapOvr>
  <p:transition spd="slow">
    <p:wipe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070D1-8D58-21EA-6A07-9AE8AC12E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6782C-038D-18C0-F054-8B855081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Adsorber – Compliance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A630F9-0BC6-CA09-D3C1-412C0C553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9973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Inspection Parameters</a:t>
            </a:r>
          </a:p>
          <a:p>
            <a:r>
              <a:rPr lang="en-US"/>
              <a:t>Outlet VOC concentration</a:t>
            </a:r>
          </a:p>
          <a:p>
            <a:pPr lvl="1"/>
            <a:r>
              <a:rPr lang="en-US"/>
              <a:t>Continuous Emissions Monitoring System (CEMS)</a:t>
            </a:r>
          </a:p>
          <a:p>
            <a:r>
              <a:rPr lang="en-US"/>
              <a:t>Regeneration cycle</a:t>
            </a:r>
          </a:p>
          <a:p>
            <a:r>
              <a:rPr lang="en-US"/>
              <a:t>Adsorbent replacement cycle</a:t>
            </a:r>
          </a:p>
          <a:p>
            <a:r>
              <a:rPr lang="en-US"/>
              <a:t>Inlet / Bed / Outlet temperatures</a:t>
            </a:r>
          </a:p>
          <a:p>
            <a:r>
              <a:rPr lang="en-US"/>
              <a:t>Pressure Differential</a:t>
            </a:r>
          </a:p>
          <a:p>
            <a:r>
              <a:rPr lang="en-US"/>
              <a:t>Internal Inspections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C5B772-170B-CBB4-5AC9-472B10D74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101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74AA53-EE01-7855-9405-0E0B7D0604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D3B7F8-87C6-4ED3-8191-8675359C4483}"/>
              </a:ext>
            </a:extLst>
          </p:cNvPr>
          <p:cNvSpPr txBox="1"/>
          <p:nvPr/>
        </p:nvSpPr>
        <p:spPr>
          <a:xfrm>
            <a:off x="7914132" y="2121408"/>
            <a:ext cx="33604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VOC Concentration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Pressure Drop</a:t>
            </a:r>
          </a:p>
          <a:p>
            <a:pPr marL="282575" indent="-282575">
              <a:spcAft>
                <a:spcPts val="1200"/>
              </a:spcAft>
            </a:pPr>
            <a:r>
              <a:rPr lang="en-US" sz="2400"/>
              <a:t>□ Regeneration / Replacement Cycles</a:t>
            </a:r>
          </a:p>
          <a:p>
            <a:pPr>
              <a:spcAft>
                <a:spcPts val="1200"/>
              </a:spcAft>
            </a:pPr>
            <a:r>
              <a:rPr lang="en-US" sz="2400"/>
              <a:t>□ Temperatures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Internal Inspections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96C2B9-3987-1BAD-C42B-466F2E4E6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534AA-6ED8-4F08-8E33-2484C7B35BF4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272999"/>
      </p:ext>
    </p:extLst>
  </p:cSld>
  <p:clrMapOvr>
    <a:masterClrMapping/>
  </p:clrMapOvr>
  <p:transition spd="slow">
    <p:wipe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This course answered the following questions: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is VOC?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are the five types of VOC controls?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How do VOC controls operate?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How are VOC controls designed?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is the expected control efficiency for a VOC control?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are common problems with a VOC control?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How are VOC controls monitored?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102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F3ED2E-56B5-55D6-346A-4D783C69B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A012B-7491-4080-AC44-AE87AB5C0991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77729"/>
      </p:ext>
    </p:extLst>
  </p:cSld>
  <p:clrMapOvr>
    <a:masterClrMapping/>
  </p:clrMapOvr>
  <p:transition spd="slow">
    <p:wipe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Additional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757C45-8365-842D-0E8D-F929EDB24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U.S. EPA Clean Air Technology Center (CATC)</a:t>
            </a:r>
          </a:p>
          <a:p>
            <a:r>
              <a:rPr lang="en-US" u="sng" dirty="0">
                <a:latin typeface="Arial"/>
                <a:cs typeface="Arial"/>
              </a:rPr>
              <a:t>Fact Sheets and Technical Bulletins</a:t>
            </a:r>
            <a:r>
              <a:rPr lang="en-US" dirty="0">
                <a:latin typeface="Arial"/>
                <a:cs typeface="Arial"/>
              </a:rPr>
              <a:t>: Summaries of air pollution control equipment</a:t>
            </a:r>
          </a:p>
          <a:p>
            <a:r>
              <a:rPr lang="en-US" u="sng" dirty="0">
                <a:latin typeface="Arial"/>
                <a:cs typeface="Arial"/>
              </a:rPr>
              <a:t>Air Pollution Control Cost Manual</a:t>
            </a:r>
            <a:r>
              <a:rPr lang="en-US" dirty="0">
                <a:latin typeface="Arial"/>
                <a:cs typeface="Arial"/>
              </a:rPr>
              <a:t>: Detailed information on air pollution control equipment and installation / operating costs</a:t>
            </a: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</a:rPr>
              <a:t>  </a:t>
            </a:r>
            <a:r>
              <a:rPr lang="en-US" dirty="0">
                <a:latin typeface="Arial"/>
                <a:cs typeface="Arial"/>
                <a:hlinkClick r:id="rId2"/>
              </a:rPr>
              <a:t>https://www.epa.gov/catc/clean-air-technology-center-products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103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044581-189A-16F0-9002-F2AE3E45B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B6540-0A1C-451C-ACD2-CDBA985F04E0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6500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BB5A09-5ACE-8A19-A909-C85512809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1760A4-D492-C064-7D59-858AB1242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Material Usage Minimization – Prevention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6CAB3F-7943-0718-B4A3-15B97B7AB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425184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Prevention Controls: Alternative Materials</a:t>
            </a:r>
          </a:p>
          <a:p>
            <a:r>
              <a:rPr lang="en-US" dirty="0"/>
              <a:t>Coatings can be reformulated to contain less VOC</a:t>
            </a:r>
          </a:p>
          <a:p>
            <a:pPr lvl="1"/>
            <a:r>
              <a:rPr lang="en-US" dirty="0"/>
              <a:t>Use exempt organic compounds (acetone) from 40 CFR §51.100(s)</a:t>
            </a:r>
          </a:p>
          <a:p>
            <a:pPr lvl="1"/>
            <a:r>
              <a:rPr lang="en-US" dirty="0"/>
              <a:t>Use water as a solvent (water-based paint)</a:t>
            </a:r>
          </a:p>
          <a:p>
            <a:r>
              <a:rPr lang="en-US" dirty="0"/>
              <a:t>Reformulation limited to coatings that are high use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DBD545-09B1-4969-752A-87FC35DEF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BE8C3C-8075-05A6-35A0-7B14BFADA70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6412" y="1005840"/>
            <a:ext cx="4168140" cy="516636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6E8EF9-A758-BADD-C68F-42DB9ACCD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369F7-BB0F-450F-8AC9-03E272900A27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80502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607E0-DF5F-D6AC-0131-1459B220E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961B3-F7F6-5B6A-3EA4-FF1259878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Oxidation – Overview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A81D2B-94D8-A217-5271-586E9BA2B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80B626-8916-05AF-2B67-ABAD747B6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VOC Control: Oxidation</a:t>
            </a:r>
            <a:endParaRPr lang="en-US" b="1" u="sng" dirty="0"/>
          </a:p>
          <a:p>
            <a:r>
              <a:rPr lang="en-US" b="0" i="0" u="none" strike="noStrike" dirty="0">
                <a:effectLst/>
                <a:latin typeface="Arial" panose="020B0604020202020204" pitchFamily="34" charset="0"/>
              </a:rPr>
              <a:t>VOC in exhaust gas are heated above their auto-ignition temperature</a:t>
            </a:r>
          </a:p>
          <a:p>
            <a:pPr lvl="1"/>
            <a:r>
              <a:rPr lang="en-US" dirty="0"/>
              <a:t>Heat provided by VOC in exhaust gas and supplemental fuel (usually natural gas)</a:t>
            </a:r>
            <a:endParaRPr lang="en-US" b="0" i="0" u="none" strike="noStrike" dirty="0">
              <a:effectLst/>
              <a:latin typeface="Arial" panose="020B0604020202020204" pitchFamily="34" charset="0"/>
            </a:endParaRPr>
          </a:p>
          <a:p>
            <a:r>
              <a:rPr lang="en-US" dirty="0"/>
              <a:t>Rapid chemical reaction where combustible air pollutants are oxidized to form </a:t>
            </a:r>
            <a:r>
              <a:rPr lang="en-US" sz="2800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</a:t>
            </a:r>
            <a:r>
              <a:rPr lang="en-US" sz="2800" kern="1200" baseline="-25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lang="en-US" dirty="0"/>
              <a:t>, water, and heat</a:t>
            </a:r>
            <a:endParaRPr lang="en-US" b="1" dirty="0"/>
          </a:p>
          <a:p>
            <a:pPr lvl="1"/>
            <a:r>
              <a:rPr lang="en-US" dirty="0"/>
              <a:t>Includes flares, boilers, and thermal oxidizers</a:t>
            </a:r>
          </a:p>
        </p:txBody>
      </p:sp>
      <p:pic>
        <p:nvPicPr>
          <p:cNvPr id="4" name="Picture 3" descr="A red and yellow flame&#10;&#10;Description automatically generated">
            <a:extLst>
              <a:ext uri="{FF2B5EF4-FFF2-40B4-BE49-F238E27FC236}">
                <a16:creationId xmlns:a16="http://schemas.microsoft.com/office/drawing/2014/main" id="{A3A3F0F0-B872-B4B1-695B-EABA088FA1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5852" y="4410075"/>
            <a:ext cx="1028700" cy="176212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4060F3-6D22-9840-9679-6B216F41B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9CA77-C9E3-4822-BFEC-8272203D493D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410688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F2FD3-B167-B70C-AA3C-BCCEE958A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6D36E8B-D029-F52D-8A2F-9CD475AE205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9290" y="4114800"/>
            <a:ext cx="8313420" cy="2057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98F6EB-4C7E-12E2-EE00-5EAAE53AB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Oxidation – Principles of Operation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FE8569-3501-D101-821C-91BC638D4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11084118" cy="5166360"/>
          </a:xfrm>
        </p:spPr>
        <p:txBody>
          <a:bodyPr anchor="t" anchorCtr="0">
            <a:normAutofit/>
          </a:bodyPr>
          <a:lstStyle/>
          <a:p>
            <a:pPr marL="0" indent="0">
              <a:buNone/>
            </a:pPr>
            <a:r>
              <a:rPr lang="en-US" sz="3200" dirty="0"/>
              <a:t>The 3 T’s of Combustion </a:t>
            </a:r>
          </a:p>
          <a:p>
            <a:pPr lvl="1"/>
            <a:r>
              <a:rPr lang="en-US" sz="3200" b="1" u="sng" dirty="0"/>
              <a:t>T</a:t>
            </a:r>
            <a:r>
              <a:rPr lang="en-US" sz="3200" dirty="0"/>
              <a:t>ime: material is being combusted</a:t>
            </a:r>
          </a:p>
          <a:p>
            <a:pPr lvl="1"/>
            <a:r>
              <a:rPr lang="en-US" sz="3200" b="1" u="sng" dirty="0"/>
              <a:t>T</a:t>
            </a:r>
            <a:r>
              <a:rPr lang="en-US" sz="3200" dirty="0"/>
              <a:t>emperature</a:t>
            </a:r>
          </a:p>
          <a:p>
            <a:pPr lvl="1"/>
            <a:r>
              <a:rPr lang="en-US" sz="3200" b="1" u="sng" dirty="0"/>
              <a:t>T</a:t>
            </a:r>
            <a:r>
              <a:rPr lang="en-US" sz="3200" dirty="0"/>
              <a:t>urbulence: mixing of fuel and oxidizer (O</a:t>
            </a:r>
            <a:r>
              <a:rPr lang="en-US" sz="3200" baseline="-25000" dirty="0"/>
              <a:t>2</a:t>
            </a:r>
            <a:r>
              <a:rPr lang="en-US" sz="3200" dirty="0"/>
              <a:t> in the air)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D02A34-242D-C054-87C8-076BCC57A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B3D06A-1977-AD93-A16B-1DDA4992E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67181-09C2-4673-93FF-A0B0ACF28D3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180552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Oxidation – Principles of Operation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11084118" cy="5166360"/>
          </a:xfrm>
        </p:spPr>
        <p:txBody>
          <a:bodyPr anchor="t" anchorCtr="0">
            <a:normAutofit/>
          </a:bodyPr>
          <a:lstStyle/>
          <a:p>
            <a:pPr marL="0" indent="0">
              <a:buNone/>
            </a:pPr>
            <a:r>
              <a:rPr lang="en-US"/>
              <a:t>Combustion generates additional pollution:</a:t>
            </a:r>
          </a:p>
          <a:p>
            <a:pPr lvl="1"/>
            <a:r>
              <a:rPr lang="en-US" sz="2800"/>
              <a:t>Increase 3T’s = more CO</a:t>
            </a:r>
            <a:r>
              <a:rPr lang="en-US" sz="2800" baseline="-25000"/>
              <a:t>2</a:t>
            </a:r>
            <a:r>
              <a:rPr lang="en-US" sz="2800"/>
              <a:t> and NO</a:t>
            </a:r>
            <a:r>
              <a:rPr lang="en-US" sz="2800" baseline="-25000"/>
              <a:t>X</a:t>
            </a:r>
            <a:r>
              <a:rPr lang="en-US" sz="2800"/>
              <a:t> (from N</a:t>
            </a:r>
            <a:r>
              <a:rPr lang="en-US" sz="2800" baseline="-25000"/>
              <a:t>2</a:t>
            </a:r>
            <a:r>
              <a:rPr lang="en-US" sz="2800"/>
              <a:t> in the air)</a:t>
            </a:r>
          </a:p>
          <a:p>
            <a:pPr lvl="1"/>
            <a:r>
              <a:rPr lang="en-US" sz="2800"/>
              <a:t>Decrease 3T’s = more CO and VOC (unburned hydrocarbons)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332BCA8-1CFF-F7C4-C2B1-1BD5595301C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0" y="2971800"/>
            <a:ext cx="4267200" cy="32004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0B4D7C-F63E-2FE8-8F99-CE4E7DF9A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F097D-9B55-4CCD-A551-44E604A575C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621753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F4EA9-B622-FF36-B5C6-971A1A029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44504-226D-F94A-A1F1-5866D1F3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Oxidation – Principles of Operation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EFFB90-DB4F-4B1B-ABA9-C2DFE0EB5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15168342-5465-6226-099E-740FC29A2A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1550" y="1006475"/>
            <a:ext cx="5165725" cy="516572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2BD5801-5BAE-2DAB-2CCF-1F25CAA89EF9}"/>
              </a:ext>
            </a:extLst>
          </p:cNvPr>
          <p:cNvSpPr/>
          <p:nvPr/>
        </p:nvSpPr>
        <p:spPr>
          <a:xfrm>
            <a:off x="5896708" y="1006474"/>
            <a:ext cx="339970" cy="4632325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94B15E-070D-9082-9585-1B7DAA3DCA00}"/>
              </a:ext>
            </a:extLst>
          </p:cNvPr>
          <p:cNvSpPr txBox="1"/>
          <p:nvPr/>
        </p:nvSpPr>
        <p:spPr>
          <a:xfrm rot="16200000">
            <a:off x="4721134" y="2333927"/>
            <a:ext cx="2691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Highest Efficiency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16AECD1-0AE9-B9E0-23A7-D7A28C78BD32}"/>
              </a:ext>
            </a:extLst>
          </p:cNvPr>
          <p:cNvSpPr/>
          <p:nvPr/>
        </p:nvSpPr>
        <p:spPr>
          <a:xfrm>
            <a:off x="4534144" y="1006474"/>
            <a:ext cx="339970" cy="4632325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379257-329D-4D6A-D9D6-A74A923A9793}"/>
              </a:ext>
            </a:extLst>
          </p:cNvPr>
          <p:cNvSpPr txBox="1"/>
          <p:nvPr/>
        </p:nvSpPr>
        <p:spPr>
          <a:xfrm rot="16200000">
            <a:off x="3755857" y="4040075"/>
            <a:ext cx="1896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Most Power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42B889-3B2F-46A5-C9CB-749693B3D0D0}"/>
              </a:ext>
            </a:extLst>
          </p:cNvPr>
          <p:cNvSpPr txBox="1"/>
          <p:nvPr/>
        </p:nvSpPr>
        <p:spPr>
          <a:xfrm>
            <a:off x="914400" y="1404536"/>
            <a:ext cx="2240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More</a:t>
            </a:r>
          </a:p>
          <a:p>
            <a:pPr algn="ctr"/>
            <a:r>
              <a:rPr lang="en-US" sz="2400" dirty="0"/>
              <a:t>Unburned Fuel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36722AC-C020-7D00-65A8-708D2E14EB56}"/>
              </a:ext>
            </a:extLst>
          </p:cNvPr>
          <p:cNvSpPr txBox="1"/>
          <p:nvPr/>
        </p:nvSpPr>
        <p:spPr>
          <a:xfrm>
            <a:off x="9034099" y="4807802"/>
            <a:ext cx="2240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Decreased Temperature</a:t>
            </a:r>
          </a:p>
        </p:txBody>
      </p:sp>
    </p:spTree>
    <p:extLst>
      <p:ext uri="{BB962C8B-B14F-4D97-AF65-F5344CB8AC3E}">
        <p14:creationId xmlns:p14="http://schemas.microsoft.com/office/powerpoint/2010/main" val="1272315115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1114E-1039-93AB-BE68-D847AFE49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7E8B4-1952-50F6-7A2C-A2621857E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EB725-F489-121E-2DA4-700217B747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VOC 1.0 - Combustion Intro.mp4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B7304F-8D2F-2675-3B47-2EAA130A6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E77D29-A605-764C-07B0-BC1F01AA3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60FAE-1A0C-447C-BE32-674181DAE0AC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559756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A0F1A-CBEC-05AC-B9E8-E7B55B1F6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6884F-19C8-A731-3F92-897592F5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Oxidation – Principles of Operation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E7FEAA2-933C-2C3B-5F51-A5A89A877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7376160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Flare</a:t>
            </a:r>
          </a:p>
          <a:p>
            <a:r>
              <a:rPr lang="en-US" dirty="0"/>
              <a:t>VOC in exhaust gas are directly combusted in flame</a:t>
            </a:r>
          </a:p>
          <a:p>
            <a:r>
              <a:rPr lang="en-US" dirty="0"/>
              <a:t>Supplemental fuel (natural gas) can be added to the exhaust gas to increase flammability / temperature</a:t>
            </a:r>
          </a:p>
          <a:p>
            <a:r>
              <a:rPr lang="en-US" dirty="0"/>
              <a:t>Steam or air usually added at flare tip to increase turbulence and efficiency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8AD8EC-5860-4F52-2B97-4E5EF2FC7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9" name="Content Placeholder 8" descr="Cutaway of Flare">
            <a:extLst>
              <a:ext uri="{FF2B5EF4-FFF2-40B4-BE49-F238E27FC236}">
                <a16:creationId xmlns:a16="http://schemas.microsoft.com/office/drawing/2014/main" id="{CFFFFBAA-EB96-9A88-667E-81F62334EE8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3252" y="1019175"/>
            <a:ext cx="2819400" cy="515302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5B144C-EC87-6212-1594-1636FD67B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4E7D-1332-447D-98E8-CE3AE5D38AE3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034985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Oxidation – Flare Examples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D6DAB-C32A-2F5B-5DF5-68748FAA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4EAAF68-3091-479D-66DD-8C4091F2FA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30" y="1005840"/>
            <a:ext cx="1034034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D24B8D-500F-716A-9A1A-68FB3B9C8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9AD3C-66FD-4DE2-B038-4BEC907AD63E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076791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AC746-C8F9-978D-9853-B96CD2299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B5436-F76C-CBC4-8B0D-DB038D9CF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071F7-B535-21D6-5B58-EA0CCB80CC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VOC 1.1 - Combustion Flares.mp4</a:t>
            </a:r>
            <a:endParaRPr lang="en-US" dirty="0"/>
          </a:p>
          <a:p>
            <a:pPr marL="0" indent="0">
              <a:buNone/>
            </a:pPr>
            <a:r>
              <a:rPr lang="en-US" dirty="0">
                <a:hlinkClick r:id="rId3" action="ppaction://hlinkfile"/>
              </a:rPr>
              <a:t>3.1 – Flare.wmv</a:t>
            </a:r>
            <a:endParaRPr lang="en-US" dirty="0"/>
          </a:p>
          <a:p>
            <a:pPr marL="0" indent="0">
              <a:buNone/>
            </a:pPr>
            <a:r>
              <a:rPr lang="en-US" dirty="0">
                <a:hlinkClick r:id="rId4" action="ppaction://hlinkfile"/>
              </a:rPr>
              <a:t>3.2 - Ground Flare.wmv</a:t>
            </a:r>
            <a:endParaRPr lang="en-US" dirty="0"/>
          </a:p>
          <a:p>
            <a:pPr marL="0" indent="0">
              <a:buNone/>
            </a:pPr>
            <a:r>
              <a:rPr lang="en-US" dirty="0">
                <a:hlinkClick r:id="rId5" action="ppaction://hlinkfile"/>
              </a:rPr>
              <a:t>3.3 – Flare.wmv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81663C-112F-A57F-4187-7AEE12A91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0349DF-D4BF-218C-F6D7-EC937A2D8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1C460-7F2B-4EE3-AAE8-4BDEBA22A4EB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44719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To improve understanding of volatile organic compounds (VOC) control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is VOC?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are the five types of VOC controls?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How do VOC controls operate?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How are VOC controls designed?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is the expected control efficiency for a VOC control?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are common problems with a VOC control?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How are VOC controls monitored?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D2A1C3-71C0-2E29-1043-069B3CED6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65260-F615-4E31-B435-C9B6E36CA7D7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099119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F66095-0336-9F2F-B7F7-6D714800B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FA19C-A07C-DF77-EEA7-8CBA89FA0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Flare – Operation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D6A12C5-D442-3701-A7F8-9CF9879D66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446227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Flare Tip</a:t>
            </a:r>
          </a:p>
          <a:p>
            <a:r>
              <a:rPr lang="en-US"/>
              <a:t>Exhaust gases are vented through holes in waste gas retention ring</a:t>
            </a:r>
          </a:p>
          <a:p>
            <a:pPr lvl="1"/>
            <a:r>
              <a:rPr lang="en-US"/>
              <a:t>Supplemental natural gas may also be used</a:t>
            </a:r>
          </a:p>
          <a:p>
            <a:r>
              <a:rPr lang="en-US"/>
              <a:t>Steam is injected with waste gas, creating turbulence</a:t>
            </a:r>
          </a:p>
          <a:p>
            <a:r>
              <a:rPr lang="en-US"/>
              <a:t>Pilots using natural gas ignite exhaust gas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2C8085-FCBA-16D9-20B6-B5EED69DA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DC3F8D3-ADC3-864C-B6C5-E8838C18EE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12" y="1005840"/>
            <a:ext cx="589788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F2342F-E526-6937-71FB-9713CAC49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0C782-2834-4DF3-BE00-AAD792AB36AD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264013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3F733-50B4-B08C-79B9-14460CAE7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D3748-A0E9-F662-8BED-ABF196CE7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Flare – Operation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3E62CE8-E3A7-0182-0246-950033CDED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Flare Tip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67E46B-71BD-B6CA-AFAF-1BB9F2A39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BB8F24-E4C1-9A46-1FDF-F246F2A195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0" y="1600200"/>
            <a:ext cx="6095999" cy="45720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C9CBDD-4A94-ED0C-9125-AEC6C0AA0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E02F0-CC8E-40F9-87E1-EF321562DEF3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295147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Flare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E11AE-B465-A040-45EC-882F8162DDE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Only works on gaseous VOC</a:t>
            </a:r>
          </a:p>
          <a:p>
            <a:r>
              <a:rPr lang="en-US"/>
              <a:t>Flare height / location</a:t>
            </a:r>
          </a:p>
          <a:p>
            <a:pPr lvl="1"/>
            <a:r>
              <a:rPr lang="en-US"/>
              <a:t>Noise</a:t>
            </a:r>
          </a:p>
          <a:p>
            <a:pPr lvl="1"/>
            <a:r>
              <a:rPr lang="en-US"/>
              <a:t>Flame</a:t>
            </a:r>
          </a:p>
          <a:p>
            <a:pPr lvl="1"/>
            <a:r>
              <a:rPr lang="en-US"/>
              <a:t>Temperature</a:t>
            </a:r>
          </a:p>
          <a:p>
            <a:pPr lvl="1"/>
            <a:r>
              <a:rPr lang="en-US"/>
              <a:t>Exhaust gases</a:t>
            </a:r>
          </a:p>
          <a:p>
            <a:pPr lvl="1"/>
            <a:r>
              <a:rPr lang="en-US"/>
              <a:t>Airfields / heliports</a:t>
            </a:r>
          </a:p>
          <a:p>
            <a:pPr lvl="1"/>
            <a:r>
              <a:rPr lang="en-US"/>
              <a:t>Distance to property line</a:t>
            </a:r>
          </a:p>
          <a:p>
            <a:r>
              <a:rPr lang="en-US"/>
              <a:t>Airflow</a:t>
            </a:r>
          </a:p>
          <a:p>
            <a:pPr lvl="1"/>
            <a:r>
              <a:rPr lang="en-US"/>
              <a:t>Maximum: flare tip size</a:t>
            </a:r>
          </a:p>
          <a:p>
            <a:pPr lvl="1"/>
            <a:r>
              <a:rPr lang="en-US"/>
              <a:t>Minimum: supplemental gas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83E5D96-3108-4ABE-C3FD-F3B99BE7B09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60603"/>
            <a:ext cx="5102225" cy="505746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A49E52-5147-EC59-5A8F-A51DE2EBC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A334A-1A97-4CD1-8405-DE74478509CB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137772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2ADDC-EA57-4338-E127-0D06572A2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Flare – Types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A4E36E4-EC9A-430E-5609-BB4A7067DE1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Four Types of Flares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/>
              <a:t>Steam-Assisted Flare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/>
              <a:t>Air-Assisted Flare​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/>
              <a:t>Non-Assisted Flare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/>
              <a:t>Pressure-Assisted Flare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22245BA-E2F8-9AEF-F106-F101EE62CA2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8700" y="1006475"/>
            <a:ext cx="5165725" cy="516572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C66DD3-0FE7-C69E-328D-456AD08C2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508152-9362-3DD1-AAF5-04EB15771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9444-126D-4766-9150-9A5035403320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16232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B87BA-01BD-847F-CB9A-18146FC6B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31210A-AC5C-6381-7EB7-247897822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Flare – Types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87BEA6C-6D72-F717-CB76-E8C8E0D89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Non-Assisted Flare</a:t>
            </a:r>
          </a:p>
          <a:p>
            <a:r>
              <a:rPr lang="en-US"/>
              <a:t>Only flare tip, no additional material for mixing</a:t>
            </a:r>
          </a:p>
          <a:p>
            <a:r>
              <a:rPr lang="en-US"/>
              <a:t>Typically used for gases with low heat content and low combustion temperatures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7C077B-B454-4C29-AC54-7678614A3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53B3CF-53EC-B283-FDB9-BA319315AFB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5356" y="3429000"/>
            <a:ext cx="1158240" cy="27432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A01243-DE58-E4C6-DD79-CD69ED0C1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47A1B-204D-4CB4-AF1F-31C2A443DABA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624118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2ADDC-EA57-4338-E127-0D06572A2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Flare – Types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9680B68-D10F-38B8-EFEB-8840A600E2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Steam-Assisted Flare</a:t>
            </a:r>
          </a:p>
          <a:p>
            <a:r>
              <a:rPr lang="en-US"/>
              <a:t>Single burner tips elevated above ground level for safety</a:t>
            </a:r>
          </a:p>
          <a:p>
            <a:r>
              <a:rPr lang="en-US"/>
              <a:t>Steam injected for turbulence and inducing air (reduces smoke)</a:t>
            </a:r>
          </a:p>
          <a:p>
            <a:r>
              <a:rPr lang="en-US"/>
              <a:t>Majority type of flare, predominantly used in refineries and chemical plants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C66DD3-0FE7-C69E-328D-456AD08C2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7400EB-C37F-53E4-325F-24B69A03E9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4860" y="3429000"/>
            <a:ext cx="3002280" cy="27432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0949CD-EE6F-6B29-13BA-B6D1CD2E5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73B1E-B95B-4B72-845C-A6DE39FE704E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369750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55778-CD86-466E-9248-8F0E5CB8A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600EC1-DCB1-744E-BA60-9AAE652B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Flare – Types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7AD66F-F64D-F7FF-CC5C-67C85E2D06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Air-Assisted Flare</a:t>
            </a:r>
          </a:p>
          <a:p>
            <a:r>
              <a:rPr lang="en-US"/>
              <a:t>Air injected for turbulence and combustion (reduces smoke)</a:t>
            </a:r>
          </a:p>
          <a:p>
            <a:r>
              <a:rPr lang="en-US"/>
              <a:t>Air introduced by “spider” with many small orifices at burner tip</a:t>
            </a:r>
          </a:p>
          <a:p>
            <a:r>
              <a:rPr lang="en-US"/>
              <a:t>Generally not used when exhaust gas volume is large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5B21EF-1E36-0633-471E-2C77947C1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199700-9BD5-10D3-36B3-63DD9ACD84F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4860" y="3429000"/>
            <a:ext cx="3002280" cy="27432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507EBE-CF75-7913-C8DD-1BDCAC7AA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FA4E2-6C04-4374-AABF-9C0DEBADCDA4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639135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6A034A-57B9-5E48-4BF5-386D3510B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F48A6A8-7566-DB5A-6511-91B18B990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Flare – Types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D7CDB41-EDDC-EA94-308C-0DC4C071D10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Multipoint Flare</a:t>
            </a:r>
          </a:p>
          <a:p>
            <a:r>
              <a:rPr lang="en-US" dirty="0"/>
              <a:t>Pressure-Assisted flare with multiple flare tips</a:t>
            </a:r>
          </a:p>
          <a:p>
            <a:r>
              <a:rPr lang="en-US" dirty="0"/>
              <a:t>Additional tips become active in response to more pressure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B98C8E-1E2C-266C-E362-47F4A3A9F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487C8-8552-492D-8DD7-DDEC5DDB9F4B}" type="datetime1">
              <a:rPr lang="en-US" smtClean="0"/>
              <a:t>2/9/2026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4C0462-C1B6-FA2A-BD9B-C15068402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7EACF497-E2EA-F82E-01C6-FE04BEA3A4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736" y="1006475"/>
            <a:ext cx="5097153" cy="516572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E1D0E20-0D59-3C98-8613-AA0894992F90}"/>
              </a:ext>
            </a:extLst>
          </p:cNvPr>
          <p:cNvSpPr txBox="1"/>
          <p:nvPr/>
        </p:nvSpPr>
        <p:spPr>
          <a:xfrm>
            <a:off x="6142637" y="5851525"/>
            <a:ext cx="51613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From ENCORE THERMOENGINEERING </a:t>
            </a:r>
            <a:r>
              <a:rPr lang="en-US" sz="1600" dirty="0" err="1">
                <a:solidFill>
                  <a:schemeClr val="bg1"/>
                </a:solidFill>
              </a:rPr>
              <a:t>S.r.l</a:t>
            </a:r>
            <a:r>
              <a:rPr lang="en-US" sz="1600" dirty="0">
                <a:solidFill>
                  <a:schemeClr val="bg1"/>
                </a:solidFill>
              </a:rPr>
              <a:t>., Milano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B5ED0C1-6FF8-FD91-4B74-822819A0D30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0350" y="3429000"/>
            <a:ext cx="13335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132809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7">
            <a:extLst>
              <a:ext uri="{FF2B5EF4-FFF2-40B4-BE49-F238E27FC236}">
                <a16:creationId xmlns:a16="http://schemas.microsoft.com/office/drawing/2014/main" id="{360D58DA-7547-F11F-3748-0C02DFDD8E9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1547" y="1006475"/>
            <a:ext cx="7725730" cy="51657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F84191-2644-C77C-D29C-8579E5E11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Flare – Types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13C589-BFF2-2ED4-E93D-EEB989B56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6819F94-86BC-4DC0-7196-2FB6A2A3D3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5612860"/>
            <a:ext cx="10360152" cy="559340"/>
          </a:xfrm>
        </p:spPr>
        <p:txBody>
          <a:bodyPr/>
          <a:lstStyle/>
          <a:p>
            <a:pPr marL="0" indent="0">
              <a:buNone/>
              <a:tabLst>
                <a:tab pos="3141663" algn="ctr"/>
                <a:tab pos="7197725" algn="ctr"/>
              </a:tabLst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Candlestick Flare	Enclosed Flare</a:t>
            </a:r>
          </a:p>
        </p:txBody>
      </p:sp>
    </p:spTree>
    <p:extLst>
      <p:ext uri="{BB962C8B-B14F-4D97-AF65-F5344CB8AC3E}">
        <p14:creationId xmlns:p14="http://schemas.microsoft.com/office/powerpoint/2010/main" val="1657292830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47163-9A80-C9ED-EA83-1D0B29839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Enclosed Ground Flare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337A4-5EFF-926F-EE29-649FCA8A92D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Enclosed Flare (Stack)</a:t>
            </a:r>
          </a:p>
          <a:p>
            <a:r>
              <a:rPr lang="en-US" dirty="0"/>
              <a:t>Flare is located on the ground within the enclosure</a:t>
            </a:r>
          </a:p>
          <a:p>
            <a:r>
              <a:rPr lang="en-US" dirty="0"/>
              <a:t>Enclosure protects nearby area from intense noise, heat, and flame</a:t>
            </a:r>
          </a:p>
          <a:p>
            <a:r>
              <a:rPr lang="en-US" dirty="0"/>
              <a:t>Enclosure can have multiple flare tips (pressurized flare) for variable combustion</a:t>
            </a:r>
          </a:p>
          <a:p>
            <a:r>
              <a:rPr lang="en-US" dirty="0"/>
              <a:t>Stack test can be completed on enclosure</a:t>
            </a:r>
          </a:p>
        </p:txBody>
      </p:sp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9B071FFC-FFD3-22F9-2D8A-581A8F0EBCB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5000" y="1008062"/>
            <a:ext cx="3476625" cy="516255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6387B9-800B-78A9-DAC8-6EFBBB3D1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641778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B24CF-9AFB-7C4E-4F0A-CA6BB60067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NO2 + O2 + Ethylene (C2H4) + Sunlight (UV Radiation) = O3">
            <a:extLst>
              <a:ext uri="{FF2B5EF4-FFF2-40B4-BE49-F238E27FC236}">
                <a16:creationId xmlns:a16="http://schemas.microsoft.com/office/drawing/2014/main" id="{AFC7F084-EE4A-5071-871D-85609FECA190}"/>
              </a:ext>
            </a:extLst>
          </p:cNvPr>
          <p:cNvGrpSpPr>
            <a:grpSpLocks noChangeAspect="1"/>
          </p:cNvGrpSpPr>
          <p:nvPr/>
        </p:nvGrpSpPr>
        <p:grpSpPr>
          <a:xfrm>
            <a:off x="3503975" y="4284129"/>
            <a:ext cx="5273336" cy="1381081"/>
            <a:chOff x="917448" y="3182332"/>
            <a:chExt cx="10546672" cy="276216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F0A5F95-DAA0-B2D2-7559-A22B47987E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7448" y="3182332"/>
              <a:ext cx="9761220" cy="25146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986B81F-F8C8-69B3-17B9-57982208F796}"/>
                </a:ext>
              </a:extLst>
            </p:cNvPr>
            <p:cNvSpPr txBox="1"/>
            <p:nvPr/>
          </p:nvSpPr>
          <p:spPr>
            <a:xfrm>
              <a:off x="2405184" y="4997858"/>
              <a:ext cx="840616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O</a:t>
              </a:r>
              <a:r>
                <a:rPr lang="en-US" sz="1600" b="1" baseline="-25000" dirty="0"/>
                <a:t>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63819EE-DAF7-EBBC-E643-6FD5642D031B}"/>
                </a:ext>
              </a:extLst>
            </p:cNvPr>
            <p:cNvSpPr txBox="1"/>
            <p:nvPr/>
          </p:nvSpPr>
          <p:spPr>
            <a:xfrm>
              <a:off x="2671406" y="3323180"/>
              <a:ext cx="1167628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5D5D5D"/>
                  </a:solidFill>
                </a:rPr>
                <a:t>NO</a:t>
              </a:r>
              <a:r>
                <a:rPr lang="en-US" sz="1600" b="1" baseline="-25000" dirty="0">
                  <a:solidFill>
                    <a:srgbClr val="5D5D5D"/>
                  </a:solidFill>
                </a:rPr>
                <a:t>X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2634A69-5CF4-D76F-3862-1A81C9657197}"/>
                </a:ext>
              </a:extLst>
            </p:cNvPr>
            <p:cNvSpPr txBox="1"/>
            <p:nvPr/>
          </p:nvSpPr>
          <p:spPr>
            <a:xfrm>
              <a:off x="4538090" y="5267386"/>
              <a:ext cx="1257396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>
                  <a:solidFill>
                    <a:srgbClr val="5D5D5D"/>
                  </a:solidFill>
                </a:rPr>
                <a:t>VOC</a:t>
              </a:r>
              <a:endParaRPr lang="en-US" sz="1600" b="1" baseline="-25000">
                <a:solidFill>
                  <a:srgbClr val="5D5D5D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3043AB9-E633-80DC-9D01-7D1492BE4DD2}"/>
                </a:ext>
              </a:extLst>
            </p:cNvPr>
            <p:cNvSpPr txBox="1"/>
            <p:nvPr/>
          </p:nvSpPr>
          <p:spPr>
            <a:xfrm>
              <a:off x="3245800" y="4147246"/>
              <a:ext cx="612315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/>
                <a:t>+                     +                      =</a:t>
              </a:r>
              <a:endParaRPr lang="en-US" sz="1600" b="1" baseline="-250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704CE8F-CB89-908D-BE23-7D767BEC21E1}"/>
                </a:ext>
              </a:extLst>
            </p:cNvPr>
            <p:cNvSpPr txBox="1"/>
            <p:nvPr/>
          </p:nvSpPr>
          <p:spPr>
            <a:xfrm>
              <a:off x="10618604" y="3287680"/>
              <a:ext cx="840616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>
                  <a:solidFill>
                    <a:srgbClr val="5D5D5D"/>
                  </a:solidFill>
                </a:rPr>
                <a:t>O</a:t>
              </a:r>
              <a:r>
                <a:rPr lang="en-US" sz="1600" b="1" baseline="-25000">
                  <a:solidFill>
                    <a:srgbClr val="5D5D5D"/>
                  </a:solidFill>
                </a:rPr>
                <a:t>3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5E8711A-19C5-0B4B-6F03-7F61D4346A5B}"/>
                </a:ext>
              </a:extLst>
            </p:cNvPr>
            <p:cNvSpPr txBox="1"/>
            <p:nvPr/>
          </p:nvSpPr>
          <p:spPr>
            <a:xfrm>
              <a:off x="10623504" y="4521994"/>
              <a:ext cx="840616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>
                  <a:solidFill>
                    <a:srgbClr val="5D5D5D"/>
                  </a:solidFill>
                </a:rPr>
                <a:t>O</a:t>
              </a:r>
              <a:r>
                <a:rPr lang="en-US" sz="1600" b="1" baseline="-25000">
                  <a:solidFill>
                    <a:srgbClr val="5D5D5D"/>
                  </a:solidFill>
                </a:rPr>
                <a:t>3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41013CE-6636-BB11-94FA-6199E876F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Introduction to Volatile Organic Compounds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01C19B-1E8E-BA50-8BF5-0B56B3992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800"/>
              </a:spcBef>
              <a:buNone/>
            </a:pPr>
            <a:r>
              <a:rPr lang="en-US" b="1" dirty="0"/>
              <a:t>Volatile Organic Compounds (VOC)</a:t>
            </a:r>
          </a:p>
          <a:p>
            <a:pPr>
              <a:spcBef>
                <a:spcPts val="800"/>
              </a:spcBef>
            </a:pPr>
            <a:r>
              <a:rPr lang="en-US" dirty="0"/>
              <a:t>Colorless liquid organic compounds (hydrocarbons) with multiple scents (aromatic) that easily evaporate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Volatile is any hydrocarbon evaporating at 230ºF (</a:t>
            </a:r>
            <a:r>
              <a:rPr lang="en-US" dirty="0">
                <a:hlinkClick r:id="rId3"/>
              </a:rPr>
              <a:t>EPA Method 24</a:t>
            </a:r>
            <a:r>
              <a:rPr lang="en-US" dirty="0"/>
              <a:t>)</a:t>
            </a:r>
          </a:p>
          <a:p>
            <a:pPr>
              <a:spcBef>
                <a:spcPts val="800"/>
              </a:spcBef>
            </a:pPr>
            <a:r>
              <a:rPr lang="en-US" dirty="0"/>
              <a:t>Participates in a photochemical reaction to produce ozone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VOC + NO</a:t>
            </a:r>
            <a:r>
              <a:rPr lang="en-US" baseline="-25000" dirty="0"/>
              <a:t>X</a:t>
            </a:r>
            <a:r>
              <a:rPr lang="en-US" dirty="0"/>
              <a:t> + Oxygen + Sunlight = Ozone (Smog)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EAE5F5-1A1B-EB74-634B-FE5D13A4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0980104E-0DB4-C0CA-E943-CC7AA272B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AA666-C7F1-4252-ABFB-A914223F63E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77478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07040-2298-31B4-1F17-1F6D56660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C0326-EF08-E811-E461-DE84E2FD1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Enclosed Ground Flare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A3BC16-A268-406A-BFA3-A438DC9FA1F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Enclosed Flare (Ground)</a:t>
            </a:r>
          </a:p>
          <a:p>
            <a:r>
              <a:rPr lang="en-US" dirty="0"/>
              <a:t>Flare is located on the ground within the enclosure</a:t>
            </a:r>
          </a:p>
          <a:p>
            <a:r>
              <a:rPr lang="en-US" dirty="0"/>
              <a:t>Enclosure protects nearby area from intense noise, heat, and flame</a:t>
            </a:r>
          </a:p>
          <a:p>
            <a:r>
              <a:rPr lang="en-US" dirty="0"/>
              <a:t>Enclosure can have multiple flare tips (pressurized flare) for variable combustion</a:t>
            </a:r>
          </a:p>
          <a:p>
            <a:r>
              <a:rPr lang="en-US" dirty="0"/>
              <a:t>Stack test </a:t>
            </a:r>
            <a:r>
              <a:rPr lang="en-US" b="1" u="sng" dirty="0"/>
              <a:t>cannot</a:t>
            </a:r>
            <a:r>
              <a:rPr lang="en-US" dirty="0"/>
              <a:t> be completed on enclosure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C56E46-98C5-31B6-D245-3D9D736C8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8EA0A92D-0655-3DB9-D1D8-4CB7CD7930F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736" y="1006475"/>
            <a:ext cx="5097153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866223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26F94-914D-0F3D-1BA8-C3854FE91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Flare – Control Efficiencies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7B13E7-736A-7F07-DFE5-0B5FFB2B1B9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Control Efficiency</a:t>
            </a:r>
          </a:p>
          <a:p>
            <a:r>
              <a:rPr lang="en-US" dirty="0"/>
              <a:t>98% Reduction</a:t>
            </a:r>
          </a:p>
          <a:p>
            <a:pPr lvl="1"/>
            <a:r>
              <a:rPr lang="en-US" dirty="0"/>
              <a:t>Exhaust gas with 300 British thermal unit (Btu) per scf</a:t>
            </a:r>
          </a:p>
          <a:p>
            <a:pPr lvl="1"/>
            <a:r>
              <a:rPr lang="en-US" dirty="0"/>
              <a:t>Complies with requirements in 40 CFR §60.18(b)-(f)</a:t>
            </a:r>
          </a:p>
          <a:p>
            <a:pPr lvl="1"/>
            <a:r>
              <a:rPr lang="en-US" dirty="0"/>
              <a:t>Control efficiency under review by U.S. EPA</a:t>
            </a:r>
          </a:p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9BA6B20-0FE5-A31B-167E-C86C67DEBDF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38225"/>
            <a:ext cx="5102225" cy="510222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22598E-3B0D-A2B7-5F42-F39D4183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159FB3-D99D-D884-E2F8-F29E4E39A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24DEF-97C8-4F54-A6FB-B59C62E14247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666556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51CF8-23BB-9DBD-7FD0-375B92DEB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19CA4B-EF14-5D86-AC06-6565311A41C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92C8FAE-500A-FCBA-8238-56E0DB858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Flare – Operating Problems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C799D4-16C4-D135-B9F9-7B9D35A62A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Cannot stack test elevated flares</a:t>
            </a:r>
          </a:p>
          <a:p>
            <a:pPr lvl="1"/>
            <a:r>
              <a:rPr lang="en-US" dirty="0"/>
              <a:t>May not be able to stack test enclosed flares</a:t>
            </a:r>
          </a:p>
          <a:p>
            <a:r>
              <a:rPr lang="en-US" dirty="0"/>
              <a:t>Flare tip subject to cracking due to heat</a:t>
            </a:r>
          </a:p>
          <a:p>
            <a:r>
              <a:rPr lang="en-US" dirty="0"/>
              <a:t>Pilots can be extinguished during high winds</a:t>
            </a:r>
          </a:p>
          <a:p>
            <a:r>
              <a:rPr lang="en-US" dirty="0"/>
              <a:t>Liquid slugs ejected as flaming fireballs</a:t>
            </a:r>
          </a:p>
          <a:p>
            <a:r>
              <a:rPr lang="en-US" dirty="0"/>
              <a:t>Produce undesirable noise, light, and heat</a:t>
            </a:r>
          </a:p>
          <a:p>
            <a:r>
              <a:rPr lang="en-US" dirty="0"/>
              <a:t>No heat recovery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C6D740-D547-4059-F308-17E8524D0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3869A53-2DF4-55EE-381B-9A27A59E4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CAA8-46D7-424E-8231-8616CF36E53A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313874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070D1-8D58-21EA-6A07-9AE8AC12E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6782C-038D-18C0-F054-8B855081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Flare – Compliance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A630F9-0BC6-CA09-D3C1-412C0C553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Inspection Parameters</a:t>
            </a:r>
          </a:p>
          <a:p>
            <a:r>
              <a:rPr lang="en-US"/>
              <a:t>Visible emissions (Method 22)</a:t>
            </a:r>
          </a:p>
          <a:p>
            <a:r>
              <a:rPr lang="en-US"/>
              <a:t>Gas monitoring (Btu value)</a:t>
            </a:r>
          </a:p>
          <a:p>
            <a:pPr lvl="1"/>
            <a:r>
              <a:rPr lang="en-US"/>
              <a:t>Addition of supplemental gas</a:t>
            </a:r>
          </a:p>
          <a:p>
            <a:r>
              <a:rPr lang="en-US"/>
              <a:t>Tip inspections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C5B772-170B-CBB4-5AC9-472B10D74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74AA53-EE01-7855-9405-0E0B7D0604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D3B7F8-87C6-4ED3-8191-8675359C4483}"/>
              </a:ext>
            </a:extLst>
          </p:cNvPr>
          <p:cNvSpPr txBox="1"/>
          <p:nvPr/>
        </p:nvSpPr>
        <p:spPr>
          <a:xfrm>
            <a:off x="7914132" y="2121408"/>
            <a:ext cx="33604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Visible Emissions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  <a:p>
            <a:pPr marL="282575" indent="-282575">
              <a:spcAft>
                <a:spcPts val="1200"/>
              </a:spcAft>
            </a:pPr>
            <a:r>
              <a:rPr lang="en-US" sz="2400"/>
              <a:t>□ Gas Monitoring / Supplemental Gas</a:t>
            </a:r>
          </a:p>
          <a:p>
            <a:pPr>
              <a:spcAft>
                <a:spcPts val="1200"/>
              </a:spcAft>
            </a:pPr>
            <a:r>
              <a:rPr lang="en-US" sz="2400"/>
              <a:t>□ Tip Inspections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88BE67-AD60-AC1B-2FA3-1A0A6CEE1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FB3C-E6FA-4664-A940-9376D910A32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946031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A0F1A-CBEC-05AC-B9E8-E7B55B1F6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6884F-19C8-A731-3F92-897592F5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Oxidation – Principles of Operation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E7FEAA2-933C-2C3B-5F51-A5A89A8773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Thermal Oxidizer</a:t>
            </a:r>
          </a:p>
          <a:p>
            <a:r>
              <a:rPr lang="en-US" dirty="0"/>
              <a:t>VOC in exhaust gas are combusted by increasing exhaust gas temperature above auto-ignition</a:t>
            </a:r>
          </a:p>
          <a:p>
            <a:pPr lvl="1"/>
            <a:r>
              <a:rPr lang="en-US" dirty="0"/>
              <a:t>Auto-ignition temperatures 1,400ºF to 1,800ºF</a:t>
            </a:r>
          </a:p>
          <a:p>
            <a:r>
              <a:rPr lang="en-US" dirty="0"/>
              <a:t>Auxiliary fuel (natural gas / propane) is fired through a burner to increase exhaust gas temperature</a:t>
            </a:r>
          </a:p>
          <a:p>
            <a:pPr lvl="1"/>
            <a:r>
              <a:rPr lang="en-US" dirty="0"/>
              <a:t>Large amounts of auxiliary fuel required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8AD8EC-5860-4F52-2B97-4E5EF2FC7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8A2628-68EE-9ABB-99AA-4DC55F882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5D0E2-3604-4266-A045-7FE5CCC7A1D0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65020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Oxidation – Thermal Oxidizer Examples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D6DAB-C32A-2F5B-5DF5-68748FAA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A8F657-4EB3-E053-71F3-C519F063CE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020" y="1005840"/>
            <a:ext cx="1034796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F82800-FB5D-024E-F082-6739B1084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CA9D8-B18D-4BDA-87AE-B07D837AC22D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888341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60693-E45E-F06D-E968-60F722F64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70EE1-F09F-D19D-9DCD-E5FB2D6E0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694DB-1761-A644-1FCE-985714E2F4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VOC 1.2 - Combustion TO.mp4</a:t>
            </a:r>
            <a:endParaRPr lang="en-US" dirty="0"/>
          </a:p>
          <a:p>
            <a:pPr marL="0" indent="0">
              <a:buNone/>
            </a:pPr>
            <a:r>
              <a:rPr lang="en-US" dirty="0">
                <a:hlinkClick r:id="rId3" action="ppaction://hlinkfile"/>
              </a:rPr>
              <a:t>3.4 – DFTO.wmv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7FC207-0616-C614-770C-F500381EE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25D26E-6509-854E-FBD3-A127BAF39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77E0D-40C2-41FA-BBC2-7BA3C64B8260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419410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EFC97-08B9-DC5E-1010-591DFB0A4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3DDDD5-74FC-9C1D-3511-E7AC39F443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9290" y="4114800"/>
            <a:ext cx="8313420" cy="2057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1A6324-9103-36E0-6A12-8BBEFA0BA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Thermal Oxidizer – Design Considerations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A974BF9-9CAC-AF68-F64B-9557955B4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997889"/>
            <a:ext cx="1036015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Good combustion requirements (3Ts):</a:t>
            </a:r>
          </a:p>
          <a:p>
            <a:r>
              <a:rPr lang="en-US"/>
              <a:t>Exhaust gas must reach autoignition </a:t>
            </a:r>
            <a:r>
              <a:rPr lang="en-US" b="1"/>
              <a:t>T</a:t>
            </a:r>
            <a:r>
              <a:rPr lang="en-US"/>
              <a:t>emperature of the VOC</a:t>
            </a:r>
          </a:p>
          <a:p>
            <a:pPr lvl="1"/>
            <a:r>
              <a:rPr lang="en-US"/>
              <a:t>1,000-1,400ºF</a:t>
            </a:r>
          </a:p>
          <a:p>
            <a:r>
              <a:rPr lang="en-US" b="1"/>
              <a:t>T</a:t>
            </a:r>
            <a:r>
              <a:rPr lang="en-US"/>
              <a:t>urbulent mixing with enough oxygen to fully oxidize VOC</a:t>
            </a:r>
          </a:p>
          <a:p>
            <a:r>
              <a:rPr lang="en-US"/>
              <a:t>Sufficient </a:t>
            </a:r>
            <a:r>
              <a:rPr lang="en-US" b="1"/>
              <a:t>T</a:t>
            </a:r>
            <a:r>
              <a:rPr lang="en-US"/>
              <a:t>ime for reactions to occur</a:t>
            </a:r>
          </a:p>
          <a:p>
            <a:pPr lvl="1"/>
            <a:r>
              <a:rPr lang="en-US"/>
              <a:t>0.2-2 seconds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6BB8FB-ACD1-B2CE-8C5D-978A58F4B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B6064C-2079-B627-FC4C-B90ABC0AC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E126B-8CCA-4997-8296-78F9F269A88E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197814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BC44966-730C-BCE4-C028-16402B03C0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6000" y="1438867"/>
            <a:ext cx="8800000" cy="47333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Thermal Oxidizer – Design Considerations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AE9C8D-594A-F24B-DF01-624376375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</a:bodyPr>
          <a:lstStyle/>
          <a:p>
            <a:pPr marL="0" indent="0" algn="ctr">
              <a:buNone/>
            </a:pPr>
            <a:r>
              <a:rPr lang="en-US" sz="2800" b="1"/>
              <a:t>Thermal Oxidizer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8BC841-A08B-D200-94B5-106DCEBCB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91DBA-1059-463B-9BBB-14872CD09B99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756329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2ADDC-EA57-4338-E127-0D06572A2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Thermal Oxidizer – Types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A4E36E4-EC9A-430E-5609-BB4A7067D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Four Types of Thermal Oxidizers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Thermal Oxidizer (TO) – Wastes natural gas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Recuperative Thermal Oxidizer (RCO)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Regenerative Thermal Oxidizer​ (RTO)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Catalytic Thermal Oxidizer (TO)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C66DD3-0FE7-C69E-328D-456AD08C2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D25315-35B2-F0D6-1C95-526FC286435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210" y="3429000"/>
            <a:ext cx="10355580" cy="27432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B0E687-3425-6D66-868B-4CFC7CE87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E2CDA-446A-4010-8EB2-04A1125207CC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22040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6F38D-AF57-7B6D-BA23-53409F0AA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E0D36-393C-E4FD-230F-ABE38B387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VOC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621E96-658B-0013-B46E-5FCDD676B8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VOCs are defined by </a:t>
            </a:r>
            <a:r>
              <a:rPr lang="en-US" b="1" u="sng"/>
              <a:t>exclusion</a:t>
            </a:r>
            <a:r>
              <a:rPr lang="en-US"/>
              <a:t>: any organic compound </a:t>
            </a:r>
            <a:r>
              <a:rPr lang="en-US" b="1" u="sng"/>
              <a:t>not</a:t>
            </a:r>
            <a:r>
              <a:rPr lang="en-US"/>
              <a:t> exempted in Title 40, Code of Federal Regulations, §</a:t>
            </a:r>
            <a:r>
              <a:rPr lang="en-US">
                <a:hlinkClick r:id="rId2"/>
              </a:rPr>
              <a:t>51.100(s)</a:t>
            </a:r>
            <a:endParaRPr lang="en-US"/>
          </a:p>
          <a:p>
            <a:pPr marL="0" indent="0">
              <a:buNone/>
            </a:pPr>
            <a:endParaRPr lang="en-US" sz="1400"/>
          </a:p>
          <a:p>
            <a:pPr marL="0" indent="0" algn="ctr">
              <a:buNone/>
            </a:pPr>
            <a:r>
              <a:rPr lang="en-US"/>
              <a:t>Common VOC-exempt Organic Compounds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750AD-0429-D990-FE19-A895C166D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C388EDC-180E-1945-387D-C0FE1D36D3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780079"/>
              </p:ext>
            </p:extLst>
          </p:nvPr>
        </p:nvGraphicFramePr>
        <p:xfrm>
          <a:off x="914400" y="2851912"/>
          <a:ext cx="10360152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0076">
                  <a:extLst>
                    <a:ext uri="{9D8B030D-6E8A-4147-A177-3AD203B41FA5}">
                      <a16:colId xmlns:a16="http://schemas.microsoft.com/office/drawing/2014/main" val="3953723747"/>
                    </a:ext>
                  </a:extLst>
                </a:gridCol>
                <a:gridCol w="5180076">
                  <a:extLst>
                    <a:ext uri="{9D8B030D-6E8A-4147-A177-3AD203B41FA5}">
                      <a16:colId xmlns:a16="http://schemas.microsoft.com/office/drawing/2014/main" val="1547266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Gases / Refrigerants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Industrial Chemicals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6010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/>
                        <a:t>Carbon Dioxide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Ethane (Chemical Feedstock)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58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/>
                        <a:t>Carbon Monoxide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Acetone (Solvent)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6121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/>
                        <a:t>Methane (Natural Gas)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Methylene Chloride (Solvent)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8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1,1,1,2-tetrafluoroethane (R-134a)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Perchloroethylene (Dry Cleaning)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9140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/>
                        <a:t>Chlorodifluoromethane (R-22)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Methyl Chloroform (Degreasing)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6383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/>
                        <a:t>Difluoromethane (R-32)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And many more…</a:t>
                      </a:r>
                      <a:endParaRPr lang="en-US" sz="24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8290487"/>
                  </a:ext>
                </a:extLst>
              </a:tr>
            </a:tbl>
          </a:graphicData>
        </a:graphic>
      </p:graphicFrame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6E93319-6407-5AE3-2D5B-70EF81F1E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F126D-177B-49DE-9864-ABA7E926C302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079754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927EC7D-9C23-6D69-37FA-3FB49A70C2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7500" y="1005840"/>
            <a:ext cx="6477000" cy="56483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15565D-55DC-467D-98D9-14D0E0B7E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Thermal Oxidizer –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A31E95-D29E-4232-8E3A-9BB0C7486B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Thermal Oxidizer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AE4C45-8E42-46EB-BDCE-60A4FA8D8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39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5B1818-BB0A-E404-AB65-9F3D8C7F8A39}"/>
              </a:ext>
            </a:extLst>
          </p:cNvPr>
          <p:cNvSpPr txBox="1"/>
          <p:nvPr/>
        </p:nvSpPr>
        <p:spPr>
          <a:xfrm>
            <a:off x="2351532" y="5451609"/>
            <a:ext cx="2401824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b="1" dirty="0"/>
              <a:t>Burner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7C4C6E-BE9F-8F2B-A281-726711C540E9}"/>
              </a:ext>
            </a:extLst>
          </p:cNvPr>
          <p:cNvSpPr txBox="1"/>
          <p:nvPr/>
        </p:nvSpPr>
        <p:spPr>
          <a:xfrm>
            <a:off x="2857500" y="3152001"/>
            <a:ext cx="1274064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b="1" dirty="0"/>
              <a:t>Waste Gas</a:t>
            </a:r>
          </a:p>
          <a:p>
            <a:r>
              <a:rPr lang="en-US" b="1" dirty="0"/>
              <a:t>Inlet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16F2AE-A974-7A73-2B41-21DE338D1A6E}"/>
              </a:ext>
            </a:extLst>
          </p:cNvPr>
          <p:cNvSpPr txBox="1"/>
          <p:nvPr/>
        </p:nvSpPr>
        <p:spPr>
          <a:xfrm>
            <a:off x="4821119" y="5313109"/>
            <a:ext cx="1804525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Refractory Brick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B8FDB0-9656-21F5-2B97-8937904C1166}"/>
              </a:ext>
            </a:extLst>
          </p:cNvPr>
          <p:cNvSpPr txBox="1"/>
          <p:nvPr/>
        </p:nvSpPr>
        <p:spPr>
          <a:xfrm>
            <a:off x="5082538" y="6071090"/>
            <a:ext cx="1274064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b="1" dirty="0"/>
              <a:t>~1,200ºF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AB0B3B-EF10-249F-7CDF-C968155B0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BE224-7E5F-4F1A-9024-8106D4633FDE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270884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6D460-3D77-75C9-7C0A-EBB0FCC90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3C2ED63-6B49-6DD1-4E99-A27B1DF83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7500" y="1005840"/>
            <a:ext cx="6477000" cy="56483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F50837-645E-B624-E154-1057E9536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Thermal Oxidizer –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612A3-B7A3-FFAA-25BC-C03351F23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b="1" dirty="0"/>
              <a:t>Recuperative Thermal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b="1" dirty="0"/>
              <a:t>Oxidizer (RCO)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BB8D82-4DFD-0F02-4E8D-A668E5257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40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C74948-FB3F-15BF-339D-59E1078E4B89}"/>
              </a:ext>
            </a:extLst>
          </p:cNvPr>
          <p:cNvSpPr txBox="1"/>
          <p:nvPr/>
        </p:nvSpPr>
        <p:spPr>
          <a:xfrm>
            <a:off x="4821119" y="5313109"/>
            <a:ext cx="1804525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Refractory Brick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7DD01C-84B7-CCB4-0562-99886244A88D}"/>
              </a:ext>
            </a:extLst>
          </p:cNvPr>
          <p:cNvSpPr txBox="1"/>
          <p:nvPr/>
        </p:nvSpPr>
        <p:spPr>
          <a:xfrm>
            <a:off x="2351532" y="5451609"/>
            <a:ext cx="2401824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b="1" dirty="0"/>
              <a:t>Burner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8A9D21-6D13-B13A-B8A8-AEFC9E6C784C}"/>
              </a:ext>
            </a:extLst>
          </p:cNvPr>
          <p:cNvSpPr txBox="1"/>
          <p:nvPr/>
        </p:nvSpPr>
        <p:spPr>
          <a:xfrm>
            <a:off x="2857500" y="3152001"/>
            <a:ext cx="1274064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b="1" dirty="0"/>
              <a:t>Waste Gas</a:t>
            </a:r>
          </a:p>
          <a:p>
            <a:r>
              <a:rPr lang="en-US" b="1" dirty="0"/>
              <a:t>Inlet ~70ºF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16E73A-2F4F-EF5D-F0CA-DFB7F78704AD}"/>
              </a:ext>
            </a:extLst>
          </p:cNvPr>
          <p:cNvSpPr txBox="1"/>
          <p:nvPr/>
        </p:nvSpPr>
        <p:spPr>
          <a:xfrm>
            <a:off x="6428993" y="3152001"/>
            <a:ext cx="1274064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b="1" dirty="0"/>
              <a:t>Heat Exchanger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E1C674-5B9B-CAED-F5D3-D67414EBBB0F}"/>
              </a:ext>
            </a:extLst>
          </p:cNvPr>
          <p:cNvSpPr txBox="1"/>
          <p:nvPr/>
        </p:nvSpPr>
        <p:spPr>
          <a:xfrm>
            <a:off x="5086349" y="4851891"/>
            <a:ext cx="1274064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b="1" dirty="0"/>
              <a:t>~650ºF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A1E7F9-DC20-37E9-C221-0733AFF57383}"/>
              </a:ext>
            </a:extLst>
          </p:cNvPr>
          <p:cNvSpPr txBox="1"/>
          <p:nvPr/>
        </p:nvSpPr>
        <p:spPr>
          <a:xfrm>
            <a:off x="5082538" y="6071090"/>
            <a:ext cx="1274064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b="1" dirty="0"/>
              <a:t>~1,200ºF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67405499-578E-676B-BA22-0AE951AAF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6DED6-FE71-4BD9-80FA-EE55B46AF0DC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103753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9569E-A7F4-9174-AA15-6CDD97D18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124EE3-184E-13ED-D3B5-1AA09351F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Recuperative Thermal Oxidizer – Details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B8B6E4B-B4F6-E6C3-015B-EE84AAD473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431971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RCO</a:t>
            </a:r>
          </a:p>
          <a:p>
            <a:r>
              <a:rPr lang="en-US"/>
              <a:t>Pre-heat: heat exchanger transfers heat from hot exhaust gas stream to cool incoming gas stream</a:t>
            </a:r>
          </a:p>
          <a:p>
            <a:r>
              <a:rPr lang="en-US"/>
              <a:t>Combustion occurs at burners</a:t>
            </a:r>
          </a:p>
          <a:p>
            <a:pPr lvl="1"/>
            <a:r>
              <a:rPr lang="en-US"/>
              <a:t>Burners can be sized smaller,   as exhaust air is pre-heated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F36DCB85-4F6B-74F5-C0A4-70B773D09BE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9387" y="1712813"/>
            <a:ext cx="5102225" cy="3761939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A9F029-B0A8-D5C3-90AD-CBAB30346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BDBC64-F638-C0F0-6113-47F945D02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2F77B-49C4-4E85-ACDD-768C80C3C4E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327597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F8EF1-A0C5-F596-DEA1-3451244DB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02319F2-20FE-5C4A-A844-59A4E870B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Recuperative Thermal Oxidizer – Details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30C2794-510C-DC35-9917-1639D7EFC2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RCO</a:t>
            </a:r>
          </a:p>
          <a:p>
            <a:r>
              <a:rPr lang="en-US" dirty="0"/>
              <a:t>Thermal efficiency range of 30% to 70%</a:t>
            </a:r>
          </a:p>
          <a:p>
            <a:r>
              <a:rPr lang="en-US" dirty="0"/>
              <a:t>Shell &amp; tube or plate-type</a:t>
            </a:r>
          </a:p>
          <a:p>
            <a:r>
              <a:rPr lang="en-US" dirty="0"/>
              <a:t>Usually constructed of alloy steel</a:t>
            </a:r>
          </a:p>
          <a:p>
            <a:r>
              <a:rPr lang="en-US" dirty="0"/>
              <a:t>Welded systems have very low leak rates</a:t>
            </a:r>
          </a:p>
          <a:p>
            <a:pPr lvl="1"/>
            <a:r>
              <a:rPr lang="en-US" dirty="0"/>
              <a:t>Susceptible to leakage as heat exchanger ages</a:t>
            </a:r>
          </a:p>
          <a:p>
            <a:pPr lvl="1"/>
            <a:r>
              <a:rPr lang="en-US" dirty="0"/>
              <a:t>Not used if acid gases (NO</a:t>
            </a:r>
            <a:r>
              <a:rPr lang="en-US" baseline="-25000" dirty="0"/>
              <a:t>X</a:t>
            </a:r>
            <a:r>
              <a:rPr lang="en-US" dirty="0"/>
              <a:t> or SO</a:t>
            </a:r>
            <a:r>
              <a:rPr lang="en-US" baseline="-25000" dirty="0"/>
              <a:t>2</a:t>
            </a:r>
            <a:r>
              <a:rPr lang="en-US" dirty="0"/>
              <a:t>) present; increases erosion</a:t>
            </a:r>
          </a:p>
          <a:p>
            <a:r>
              <a:rPr lang="en-US" dirty="0"/>
              <a:t>Susceptible to thermal shock on startup and shutdown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C25251-E174-9E07-0850-DE789A005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CCF737-473B-B6BD-C551-F95D4268B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487C-1355-4618-B7A1-236B4270EB1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652822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722F0-CB15-2890-4586-79EEC40ED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DDAC055-00C7-8E6E-6078-71E68EA2D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Thermal Oxidizer – Types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B8F2A2-FC7B-628D-1DE3-315DA51A0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800" b="1" dirty="0"/>
              <a:t>Regenerative Thermal Oxidizer (RTO)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1BD51B-3DB6-8E14-C9F4-054F5BC50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57F5DE-2079-0C0E-C1AA-21F6DFB60E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14550" y="1506855"/>
            <a:ext cx="7962900" cy="50768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8AA78D-D0DC-1E26-7E61-F16D7B5D0FA8}"/>
              </a:ext>
            </a:extLst>
          </p:cNvPr>
          <p:cNvSpPr txBox="1"/>
          <p:nvPr/>
        </p:nvSpPr>
        <p:spPr>
          <a:xfrm>
            <a:off x="1477518" y="5823942"/>
            <a:ext cx="1274064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b="1" dirty="0"/>
              <a:t>Waste Gas</a:t>
            </a:r>
          </a:p>
          <a:p>
            <a:r>
              <a:rPr lang="en-US" b="1" dirty="0"/>
              <a:t>Inlet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46899C-C124-9B2D-F77A-3043754E1B45}"/>
              </a:ext>
            </a:extLst>
          </p:cNvPr>
          <p:cNvSpPr txBox="1"/>
          <p:nvPr/>
        </p:nvSpPr>
        <p:spPr>
          <a:xfrm>
            <a:off x="9902952" y="5823942"/>
            <a:ext cx="1274064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b="1" dirty="0"/>
              <a:t>Clean Gas</a:t>
            </a:r>
          </a:p>
          <a:p>
            <a:r>
              <a:rPr lang="en-US" b="1" dirty="0"/>
              <a:t>To Stack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601B9B-4A94-BB34-D772-428582D28B91}"/>
              </a:ext>
            </a:extLst>
          </p:cNvPr>
          <p:cNvSpPr txBox="1"/>
          <p:nvPr/>
        </p:nvSpPr>
        <p:spPr>
          <a:xfrm>
            <a:off x="5457444" y="4980985"/>
            <a:ext cx="1274064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b="1" dirty="0"/>
              <a:t>Valves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D391C0-87C3-1867-94DF-DBBF113E001A}"/>
              </a:ext>
            </a:extLst>
          </p:cNvPr>
          <p:cNvSpPr txBox="1"/>
          <p:nvPr/>
        </p:nvSpPr>
        <p:spPr>
          <a:xfrm>
            <a:off x="6094476" y="1506855"/>
            <a:ext cx="1274064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b="1" dirty="0"/>
              <a:t>Burner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B1CE18-DB73-07A3-4427-EA00D23B9F83}"/>
              </a:ext>
            </a:extLst>
          </p:cNvPr>
          <p:cNvSpPr txBox="1"/>
          <p:nvPr/>
        </p:nvSpPr>
        <p:spPr>
          <a:xfrm>
            <a:off x="2011680" y="4045267"/>
            <a:ext cx="1274064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Ceramic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F626AB-0957-D3B0-429C-575536F1B8BC}"/>
              </a:ext>
            </a:extLst>
          </p:cNvPr>
          <p:cNvSpPr txBox="1"/>
          <p:nvPr/>
        </p:nvSpPr>
        <p:spPr>
          <a:xfrm>
            <a:off x="8803386" y="4045267"/>
            <a:ext cx="1274064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Ceramic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7509FE-4137-129C-53F4-B535F835B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E120B-9823-4964-8248-A91BAB6C73FC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812820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55778-CD86-466E-9248-8F0E5CB8A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600EC1-DCB1-744E-BA60-9AAE652B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Regenerative Thermal Oxidizer – Cycle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AEDDC9-CDDE-0D85-C1D9-55E192E4C5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Left Combust / Right Cool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BC5C69E-A668-31EB-9451-0047C3E09E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Left Cool / Right Combust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5B21EF-1E36-0633-471E-2C77947C1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2EEEB3B-D4A2-7A7F-44B5-DDCDFBFB81C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813560"/>
            <a:ext cx="5097780" cy="4038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BD6FDF7-3ACD-15E8-C623-E8212B4099A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6772" y="1813560"/>
            <a:ext cx="5097780" cy="40386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0B3BD1-F923-0C61-65E2-FF810DC76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B60EB-65C1-48F5-8D80-9A3D08C30F24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723394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F2BDD-C442-321D-1EC4-FB00BC824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594AD50-AC02-5264-E880-18D1196DB8A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7496" y="2971800"/>
            <a:ext cx="5013960" cy="32004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45244B0-383D-E272-6011-CAAF08EEB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Regenerative Thermal Oxidizer – Details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8420F03-3AC1-75D5-C674-EA8E691B2F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RTO</a:t>
            </a:r>
          </a:p>
          <a:p>
            <a:r>
              <a:rPr lang="en-US"/>
              <a:t>Ceramic beds are used to pre-heat incoming gas stream​</a:t>
            </a:r>
          </a:p>
          <a:p>
            <a:pPr lvl="1"/>
            <a:r>
              <a:rPr lang="en-US"/>
              <a:t>Need pairs of regenerative beds​</a:t>
            </a:r>
          </a:p>
          <a:p>
            <a:r>
              <a:rPr lang="en-US"/>
              <a:t>Combustion occurs at burner(s)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D1CE2D-3C9F-1E6C-2B79-21D804C74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8B5C1D-4C97-821A-25C3-7F30366C6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27C4F-6C98-469E-8342-41DEAF651DAA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290054"/>
      </p:ext>
    </p:extLst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E8349-1A46-7071-FA70-D9F778EC2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F403E3-C006-A5C4-5024-654919E4E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Regenerative Thermal Oxidizer – Cycle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61664E7-14C6-BC06-7074-32ABB952E9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/>
              <a:t>Can or Rotary RTO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0AD261-3D37-7163-5E9A-73DB3DB07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E23D135-F997-3D30-E7C7-171CDA9C73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6199" y="1448391"/>
            <a:ext cx="4971429" cy="4723809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F6DB9C-0E57-B7D3-4177-003CD6B5E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91B9C-3159-4C06-9FFD-8AD485C7DB44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791587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ED57D3-FDC7-1E18-537A-81BBE7C7D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8FECA6-D67B-E179-0D2C-BAD61A8EF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Regenerative Thermal Oxidizer – Details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8D155FF-0E05-4D81-7AA1-3E69808A7C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RTO</a:t>
            </a:r>
          </a:p>
          <a:p>
            <a:r>
              <a:rPr lang="en-US" dirty="0"/>
              <a:t>Heat recovery efficiency 80-95%</a:t>
            </a:r>
          </a:p>
          <a:p>
            <a:r>
              <a:rPr lang="en-US" dirty="0"/>
              <a:t>Resists corrosion of acid gases</a:t>
            </a:r>
          </a:p>
          <a:p>
            <a:pPr lvl="1"/>
            <a:r>
              <a:rPr lang="en-US" dirty="0"/>
              <a:t>Susceptible to plugging</a:t>
            </a:r>
          </a:p>
          <a:p>
            <a:r>
              <a:rPr lang="en-US" dirty="0"/>
              <a:t>Highly resistant to thermal shock</a:t>
            </a:r>
          </a:p>
          <a:p>
            <a:pPr lvl="1"/>
            <a:r>
              <a:rPr lang="en-US" dirty="0"/>
              <a:t>Packing can be random or structured</a:t>
            </a:r>
          </a:p>
          <a:p>
            <a:pPr lvl="1"/>
            <a:r>
              <a:rPr lang="en-US" dirty="0"/>
              <a:t>Extremely tolerant of very high temperatures</a:t>
            </a:r>
          </a:p>
          <a:p>
            <a:r>
              <a:rPr lang="en-US" dirty="0"/>
              <a:t>Plenums switching air flow can introduce leaks</a:t>
            </a:r>
          </a:p>
          <a:p>
            <a:r>
              <a:rPr lang="en-US" dirty="0"/>
              <a:t>Can be used with catalysts (CO)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D2F315-D766-0EC1-32AC-118F34262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9DF6B6-6011-D1E5-B247-BC7141801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85525-4E48-4B5E-AA0B-81A971264AF8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1937"/>
      </p:ext>
    </p:extLst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3EB60F-A454-47CD-887C-2DFDA246D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79952-47D1-3BFB-E791-8AE1237E0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DF809-F779-C0A9-A461-794A4A6970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VOC 1.3 - Combustion RCO-RTO.mp4</a:t>
            </a:r>
            <a:endParaRPr lang="en-US" dirty="0"/>
          </a:p>
          <a:p>
            <a:pPr marL="0" indent="0">
              <a:buNone/>
            </a:pPr>
            <a:r>
              <a:rPr lang="en-US" dirty="0">
                <a:hlinkClick r:id="rId3" action="ppaction://hlinkfile"/>
              </a:rPr>
              <a:t>3.5 - RCO.wmv</a:t>
            </a:r>
            <a:endParaRPr lang="en-US" dirty="0"/>
          </a:p>
          <a:p>
            <a:pPr marL="0" indent="0">
              <a:buNone/>
            </a:pPr>
            <a:r>
              <a:rPr lang="en-US" dirty="0">
                <a:hlinkClick r:id="rId4" action="ppaction://hlinkfile"/>
              </a:rPr>
              <a:t>3.6 - RTO.wmv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2452CE-FB38-9CB5-17E4-0CAAF5792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4F48D2-497B-6AD3-7AA9-76E7C65D7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8654C-B406-4CA5-8E2E-8357BA1BFC6C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421249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590F1-8328-2731-8DFC-F30E423D6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924E7-8FF4-0DDC-B656-74AA9FA8D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VOC 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E1E31C-1B43-0DE6-FC09-586C4EE1B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VOC from evaporation in industrial processes</a:t>
            </a:r>
          </a:p>
          <a:p>
            <a:pPr lvl="1"/>
            <a:r>
              <a:rPr lang="en-US" sz="2800"/>
              <a:t>Surface coating</a:t>
            </a:r>
          </a:p>
          <a:p>
            <a:pPr lvl="1"/>
            <a:r>
              <a:rPr lang="en-US" sz="2800"/>
              <a:t>Synthetic organic chemical or pharmaceutical manufacturing</a:t>
            </a:r>
          </a:p>
          <a:p>
            <a:pPr lvl="1"/>
            <a:r>
              <a:rPr lang="en-US" sz="2800"/>
              <a:t>Mold release (plastic, metal)</a:t>
            </a:r>
          </a:p>
          <a:p>
            <a:pPr lvl="1"/>
            <a:r>
              <a:rPr lang="en-US" sz="2800"/>
              <a:t>Petroleum refinery</a:t>
            </a:r>
          </a:p>
          <a:p>
            <a:pPr lvl="1"/>
            <a:r>
              <a:rPr lang="en-US" sz="2800"/>
              <a:t>Oil / gas transmission and distribution</a:t>
            </a:r>
          </a:p>
          <a:p>
            <a:pPr marL="0" indent="0">
              <a:buNone/>
            </a:pPr>
            <a:r>
              <a:rPr lang="en-US" b="1"/>
              <a:t>VOC from incomplete combustion</a:t>
            </a:r>
          </a:p>
          <a:p>
            <a:pPr lvl="1"/>
            <a:r>
              <a:rPr lang="en-US" sz="2800"/>
              <a:t>Engines</a:t>
            </a:r>
          </a:p>
          <a:p>
            <a:pPr lvl="1"/>
            <a:r>
              <a:rPr lang="en-US" sz="2800"/>
              <a:t>Boilers</a:t>
            </a:r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4D4D7A-C716-8458-5FFE-9098360A8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938C6D-363C-AC13-E02D-8655FAC66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94E11-756F-4826-A43F-66F6021A3F2E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342219"/>
      </p:ext>
    </p:extLst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BF35A-1C8A-EF67-FA9E-9122B00CB5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8C02110-C004-A55F-5810-4C87396ED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7500" y="1005840"/>
            <a:ext cx="6477000" cy="56483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3FBDDF-E4A2-BB68-0331-2A83DC982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Thermal Oxidizer –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2AE2F-2BB2-EBA3-DDE5-411B42CBCF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b="1" dirty="0"/>
              <a:t>Catalytic Thermal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b="1" dirty="0"/>
              <a:t>Oxidizer (CTO)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DDB2D2-708D-84A3-E963-04EFA3F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B9E3-9590-49DD-B5AB-BB74F4A3E175}" type="slidenum">
              <a:rPr lang="en-US" smtClean="0"/>
              <a:t>49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889F8D-166F-04A3-6F54-297466BCD9CE}"/>
              </a:ext>
            </a:extLst>
          </p:cNvPr>
          <p:cNvSpPr txBox="1"/>
          <p:nvPr/>
        </p:nvSpPr>
        <p:spPr>
          <a:xfrm>
            <a:off x="5082538" y="5035127"/>
            <a:ext cx="1140769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b="1" dirty="0"/>
              <a:t>Catalyst</a:t>
            </a:r>
          </a:p>
          <a:p>
            <a:pPr algn="ctr"/>
            <a:r>
              <a:rPr lang="en-US" b="1" dirty="0"/>
              <a:t>Bed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7BCF2B-FF7A-C093-34A9-F0287CA9E5E3}"/>
              </a:ext>
            </a:extLst>
          </p:cNvPr>
          <p:cNvSpPr txBox="1"/>
          <p:nvPr/>
        </p:nvSpPr>
        <p:spPr>
          <a:xfrm>
            <a:off x="2351532" y="5451609"/>
            <a:ext cx="2401824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b="1" dirty="0"/>
              <a:t>Burner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A2AB6C-0B56-4DC3-7642-074736907A6B}"/>
              </a:ext>
            </a:extLst>
          </p:cNvPr>
          <p:cNvSpPr txBox="1"/>
          <p:nvPr/>
        </p:nvSpPr>
        <p:spPr>
          <a:xfrm>
            <a:off x="2857500" y="3152001"/>
            <a:ext cx="1274064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b="1" dirty="0"/>
              <a:t>Waste Gas</a:t>
            </a:r>
          </a:p>
          <a:p>
            <a:r>
              <a:rPr lang="en-US" b="1" dirty="0"/>
              <a:t>Inlet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BEF146-2640-D348-B2B3-53BEBE065B33}"/>
              </a:ext>
            </a:extLst>
          </p:cNvPr>
          <p:cNvSpPr txBox="1"/>
          <p:nvPr/>
        </p:nvSpPr>
        <p:spPr>
          <a:xfrm>
            <a:off x="6428993" y="3152001"/>
            <a:ext cx="1274064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b="1" dirty="0"/>
              <a:t>Heat Exchanger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A14ADC0-5476-DC46-3E87-0D5AE42D5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A76DD-EFD1-4215-8F3C-76B54A7FFADB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874630"/>
      </p:ext>
    </p:extLst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78C23F-8CBA-EC53-BD00-060519FF6E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29E0BD9-71A8-ED4B-2A2A-948DD7C334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2095" y="1501735"/>
            <a:ext cx="6704762" cy="476190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F0FF89E-AAF8-0DB7-992B-14DF86279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Catalytic Thermal Oxidizer – Details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CF248A4-320B-A603-AD36-1D5828971A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CTO w/ Heat Exchanger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3C7BD55-CEB3-03D3-150B-4885627AD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183936-AADF-530A-AB5F-F0E45A03B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176A-5598-43D1-B79B-90EABD498D57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174117"/>
      </p:ext>
    </p:extLst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E23A5B-3AF8-67F1-907A-6C6ADC7DD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07F8AE-C2AC-2AE4-2FCA-CD5B74374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Catalytic Thermal Oxidizer – Details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0954F9F-3C2C-461C-52EB-0FAD303D5C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CTO</a:t>
            </a:r>
          </a:p>
          <a:p>
            <a:r>
              <a:rPr lang="en-US" dirty="0"/>
              <a:t>Catalyst causes oxidation to occur faster and at a lower temperature</a:t>
            </a:r>
          </a:p>
          <a:p>
            <a:pPr lvl="1"/>
            <a:r>
              <a:rPr lang="en-US" dirty="0"/>
              <a:t>May use heat exchanger similar to recuperative thermal oxidizer</a:t>
            </a:r>
          </a:p>
          <a:p>
            <a:pPr lvl="1"/>
            <a:r>
              <a:rPr lang="en-US" dirty="0"/>
              <a:t>Reduces autoignition temperature to 600ºF – 800ºF</a:t>
            </a:r>
          </a:p>
          <a:p>
            <a:pPr lvl="1"/>
            <a:r>
              <a:rPr lang="en-US" dirty="0"/>
              <a:t>Lower temperature eliminates need for refractory lining</a:t>
            </a:r>
          </a:p>
          <a:p>
            <a:r>
              <a:rPr lang="en-US" dirty="0"/>
              <a:t>Combustion starts in combustion chamber (burners) and ends in the catalyst</a:t>
            </a:r>
          </a:p>
          <a:p>
            <a:r>
              <a:rPr lang="en-US" dirty="0"/>
              <a:t>Different catalysts work on different VOC</a:t>
            </a:r>
          </a:p>
          <a:p>
            <a:pPr lvl="1"/>
            <a:r>
              <a:rPr lang="en-US" dirty="0"/>
              <a:t>Metal oxides can work on almost any compound</a:t>
            </a:r>
          </a:p>
          <a:p>
            <a:pPr lvl="1"/>
            <a:r>
              <a:rPr lang="en-US" dirty="0"/>
              <a:t>Catalyst can last 2-5 years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4A6E52-8DDF-E650-571A-97A6AEEA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B720B4-8264-5F26-B840-1F5BBE858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F6AAA-586E-4942-BA5E-B3247648E7BF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539472"/>
      </p:ext>
    </p:extLst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39837-DAC8-9F78-083F-91B9CA557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18EF0A4-7D66-C49A-7DEF-944BC1032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Catalytic Thermal Oxidizer – Details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61D86DD-51D1-D98A-D139-C6514C0BE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Common Catalysts</a:t>
            </a:r>
          </a:p>
          <a:p>
            <a:r>
              <a:rPr lang="en-US"/>
              <a:t>Noble Metals​</a:t>
            </a:r>
          </a:p>
          <a:p>
            <a:pPr lvl="1"/>
            <a:r>
              <a:rPr lang="en-US"/>
              <a:t>Platinum​</a:t>
            </a:r>
          </a:p>
          <a:p>
            <a:pPr lvl="1"/>
            <a:r>
              <a:rPr lang="en-US"/>
              <a:t>Palladium​</a:t>
            </a:r>
          </a:p>
          <a:p>
            <a:pPr lvl="1"/>
            <a:r>
              <a:rPr lang="en-US"/>
              <a:t>Rhodium​</a:t>
            </a:r>
          </a:p>
          <a:p>
            <a:r>
              <a:rPr lang="en-US"/>
              <a:t>Metal Oxides​</a:t>
            </a:r>
          </a:p>
          <a:p>
            <a:pPr lvl="1"/>
            <a:r>
              <a:rPr lang="en-US"/>
              <a:t>Chromium oxide​</a:t>
            </a:r>
          </a:p>
          <a:p>
            <a:pPr lvl="1"/>
            <a:r>
              <a:rPr lang="en-US"/>
              <a:t>Magnesium oxide​</a:t>
            </a:r>
          </a:p>
          <a:p>
            <a:pPr lvl="1"/>
            <a:r>
              <a:rPr lang="en-US"/>
              <a:t>Cobalt oxide​</a:t>
            </a:r>
          </a:p>
          <a:p>
            <a:pPr lvl="1"/>
            <a:r>
              <a:rPr lang="en-US"/>
              <a:t>Alumina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323545-9B5E-A298-28C2-B9A49AE44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52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A60DE87-780B-73CE-D35A-0B3A342BF59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9952" y="1143000"/>
            <a:ext cx="6324600" cy="50292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F9CE1C-56A4-2D5D-686B-E8CDA4C84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718CE2-3F20-4BB9-8A72-045E9BEFDDC1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79716"/>
      </p:ext>
    </p:extLst>
  </p:cSld>
  <p:clrMapOvr>
    <a:masterClrMapping/>
  </p:clrMapOvr>
  <p:transition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4F253-7780-3DB5-9F69-116BD0638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F6BF9-63E8-B7FF-A998-918A81231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57268-1269-F47E-E800-21992985A7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VOC 1.4 - Combustion CTO.mp4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CEF96F-62D8-B616-774F-0DD22F415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A31CE4-22DF-6B4F-0B07-3BF7D7F4F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BD5E6-9591-4000-9099-94AB1AA8436E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323483"/>
      </p:ext>
    </p:extLst>
  </p:cSld>
  <p:clrMapOvr>
    <a:masterClrMapping/>
  </p:clrMapOvr>
  <p:transition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6B906A-9645-01A1-5111-4D445FCFEA7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2994660"/>
            <a:ext cx="7772400" cy="3200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Catalytic Oxidizer – Overview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0C66E-2E4F-2F4D-C3E8-8B06D2B86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Diesel Oxidation Catalyst</a:t>
            </a:r>
            <a:endParaRPr lang="en-US" b="1" u="sng"/>
          </a:p>
          <a:p>
            <a:r>
              <a:rPr lang="en-US"/>
              <a:t>Honeycomb of ceramic or metal fibers containing a precious metal catalyst for oxidation of CO and VOC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C06411-3874-C2D0-E40D-9A8C0CE5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44C63-C9BD-4159-9B6A-8C535BB59031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534891"/>
      </p:ext>
    </p:extLst>
  </p:cSld>
  <p:clrMapOvr>
    <a:masterClrMapping/>
  </p:clrMapOvr>
  <p:transition spd="slow"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Diesel Oxidation Catalyst – Examples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D6DAB-C32A-2F5B-5DF5-68748FAA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55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0D78FE-D84C-8924-7400-BCCC133D8B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005840"/>
            <a:ext cx="956310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41D615-90C4-83DB-940C-EFC1A3163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F345E-61C1-480F-A263-F27AB809CB81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281090"/>
      </p:ext>
    </p:extLst>
  </p:cSld>
  <p:clrMapOvr>
    <a:masterClrMapping/>
  </p:clrMapOvr>
  <p:transition spd="slow"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4AACD-A98A-F837-CDEB-D8576ABCA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9847B-0C87-7559-C6E3-D18D45E55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34CDBA-4253-861A-EA0D-ED9A52E21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VOC 1.5 - Combustion Alternatives.mp4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62848C-BFC0-AC27-ED98-E228A286E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D80A3A-1EA9-A5A4-98BB-4CD64CB30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759CC-DB8D-48D5-B593-D1EAF80D15C4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475662"/>
      </p:ext>
    </p:extLst>
  </p:cSld>
  <p:clrMapOvr>
    <a:masterClrMapping/>
  </p:clrMapOvr>
  <p:transition spd="slow">
    <p:wip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26F94-914D-0F3D-1BA8-C3854FE91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Thermal Oxidizer – Control Efficiencies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99A6956-A0AE-FA5C-9CD4-E7B5C6F9768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Control Efficiency</a:t>
            </a:r>
          </a:p>
          <a:p>
            <a:r>
              <a:rPr lang="en-US" dirty="0"/>
              <a:t>RCO: 90-99%</a:t>
            </a:r>
          </a:p>
          <a:p>
            <a:r>
              <a:rPr lang="en-US" dirty="0"/>
              <a:t>RTO: 95-99%</a:t>
            </a:r>
          </a:p>
          <a:p>
            <a:r>
              <a:rPr lang="en-US" dirty="0"/>
              <a:t>CTO: 95%</a:t>
            </a:r>
          </a:p>
          <a:p>
            <a:r>
              <a:rPr lang="en-US" dirty="0"/>
              <a:t>Highly dependent on VOC concentration in exhaust gas</a:t>
            </a:r>
          </a:p>
          <a:p>
            <a:pPr lvl="1"/>
            <a:r>
              <a:rPr lang="en-US" dirty="0"/>
              <a:t>Increases with addition of supplemental fuel</a:t>
            </a:r>
          </a:p>
          <a:p>
            <a:r>
              <a:rPr lang="en-US" dirty="0"/>
              <a:t>DOC: 40-75%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96AF6D4-683C-AE41-7994-5147BFA542E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41982"/>
            <a:ext cx="5102225" cy="509471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22598E-3B0D-A2B7-5F42-F39D4183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14DDCD-2607-CAF5-2595-F617483CD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EF7A-0769-405A-8D78-4ECE203AA341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920293"/>
      </p:ext>
    </p:extLst>
  </p:cSld>
  <p:clrMapOvr>
    <a:masterClrMapping/>
  </p:clrMapOvr>
  <p:transition spd="slow">
    <p:wip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51CF8-23BB-9DBD-7FD0-375B92DEB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DE5C2F7-C091-5ADF-314D-1E46A79C4A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92C8FAE-500A-FCBA-8238-56E0DB858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Thermal Oxidizer – Operating Problems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C799D4-16C4-D135-B9F9-7B9D35A62A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Thermal oxidizer shells subject to cracking due to heat</a:t>
            </a:r>
          </a:p>
          <a:p>
            <a:r>
              <a:rPr lang="en-US" dirty="0"/>
              <a:t>Use large amounts of natural gas</a:t>
            </a:r>
          </a:p>
          <a:p>
            <a:r>
              <a:rPr lang="en-US" dirty="0"/>
              <a:t>RTO subject to leaks due to gas switching</a:t>
            </a:r>
          </a:p>
          <a:p>
            <a:r>
              <a:rPr lang="en-US" dirty="0"/>
              <a:t>Heavy due to the use of refractory lining (except Catalytic TO)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C6D740-D547-4059-F308-17E8524D0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DC4001C-5337-1082-8453-42F1E2085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B013-2A69-4599-A1D1-787C330C071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52806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E9811-0BAA-5AAB-C420-00364B559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VOC Impacts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8CEE9B-E786-ACC9-AD80-4D6B7C126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327392" cy="5166360"/>
          </a:xfrm>
        </p:spPr>
        <p:txBody>
          <a:bodyPr/>
          <a:lstStyle/>
          <a:p>
            <a:r>
              <a:rPr lang="en-US" b="1" dirty="0"/>
              <a:t>Forms tropospheric ozone</a:t>
            </a:r>
          </a:p>
          <a:p>
            <a:pPr lvl="1"/>
            <a:r>
              <a:rPr lang="en-US" dirty="0"/>
              <a:t>Triggers coughing, chest pain, airway inflammation, and throat irritation</a:t>
            </a:r>
          </a:p>
          <a:p>
            <a:pPr lvl="1"/>
            <a:r>
              <a:rPr lang="en-US" dirty="0"/>
              <a:t>Damages sensitive vegetation, stunts crop growth, and increases risk of disease and insect damage</a:t>
            </a:r>
          </a:p>
          <a:p>
            <a:r>
              <a:rPr lang="en-US" b="1" dirty="0"/>
              <a:t>May cause damage to liver, kidneys, and nervous system</a:t>
            </a:r>
          </a:p>
          <a:p>
            <a:pPr lvl="1"/>
            <a:r>
              <a:rPr lang="en-US" dirty="0"/>
              <a:t>VOC that cause health impacts likely classified as hazardous air pollutants (HAPs)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23DAB-ED99-65A4-A8BB-C0FF6810D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 descr="Levels of Earth's atmosphere">
            <a:extLst>
              <a:ext uri="{FF2B5EF4-FFF2-40B4-BE49-F238E27FC236}">
                <a16:creationId xmlns:a16="http://schemas.microsoft.com/office/drawing/2014/main" id="{66968AEF-C2FA-FD62-16DE-30DE880638A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1427" y="1368730"/>
            <a:ext cx="3604260" cy="4114800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54F31DF-675A-0C03-1F1C-824F5193B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866C6-8AB7-4D5B-8AD1-1D66BEBB64C7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526361"/>
      </p:ext>
    </p:extLst>
  </p:cSld>
  <p:clrMapOvr>
    <a:masterClrMapping/>
  </p:clrMapOvr>
  <p:transition spd="slow">
    <p:wip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51CF8-23BB-9DBD-7FD0-375B92DEB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DE5C2F7-C091-5ADF-314D-1E46A79C4A0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92C8FAE-500A-FCBA-8238-56E0DB858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Catalytic Thermal Oxidizer – Operating Problems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C799D4-16C4-D135-B9F9-7B9D35A62A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Catalyst sensitive to thermal aging, poisoning, and masking (blinding)</a:t>
            </a:r>
          </a:p>
          <a:p>
            <a:pPr lvl="1"/>
            <a:r>
              <a:rPr lang="en-US" dirty="0"/>
              <a:t>Thermal aging: elevated temperatures and relative humidity cause catalyst decomposition</a:t>
            </a:r>
          </a:p>
          <a:p>
            <a:pPr lvl="1"/>
            <a:r>
              <a:rPr lang="en-US" dirty="0"/>
              <a:t>Poisoning: partial or total deactivation of catalyst by a chemical reaction (halides, sulfides, and nitriles)</a:t>
            </a:r>
          </a:p>
          <a:p>
            <a:pPr lvl="1"/>
            <a:r>
              <a:rPr lang="en-US" dirty="0"/>
              <a:t>Masking / Blinding: material covering the catalyst (PM) so that it is unable to function</a:t>
            </a:r>
          </a:p>
          <a:p>
            <a:r>
              <a:rPr lang="en-US" dirty="0"/>
              <a:t>Catalyst replacement is very expensive</a:t>
            </a:r>
          </a:p>
          <a:p>
            <a:r>
              <a:rPr lang="en-US" dirty="0"/>
              <a:t>Catalyst disposal costs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C6D740-D547-4059-F308-17E8524D0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5269D88-CE4D-6228-5C76-DB7E75596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8F1B-221A-44C3-9B52-961B9E0BA2CD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498166"/>
      </p:ext>
    </p:extLst>
  </p:cSld>
  <p:clrMapOvr>
    <a:masterClrMapping/>
  </p:clrMapOvr>
  <p:transition spd="slow">
    <p:wip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070D1-8D58-21EA-6A07-9AE8AC12E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6782C-038D-18C0-F054-8B855081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Thermal Oxidizer – Compliance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A630F9-0BC6-CA09-D3C1-412C0C553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9973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Inspection Parameters</a:t>
            </a:r>
          </a:p>
          <a:p>
            <a:r>
              <a:rPr lang="en-US"/>
              <a:t>Operating Temperature (Inlet and Outlet)</a:t>
            </a:r>
          </a:p>
          <a:p>
            <a:r>
              <a:rPr lang="en-US"/>
              <a:t>Oxygen Content (Inlet and Outlet)</a:t>
            </a:r>
          </a:p>
          <a:p>
            <a:r>
              <a:rPr lang="en-US"/>
              <a:t>Outlet VOC Concentration</a:t>
            </a:r>
          </a:p>
          <a:p>
            <a:pPr lvl="1"/>
            <a:r>
              <a:rPr lang="en-US"/>
              <a:t>Continuous Emissions Monitoring System (CEMS)</a:t>
            </a:r>
          </a:p>
          <a:p>
            <a:r>
              <a:rPr lang="en-US"/>
              <a:t>Catalyst Life (Catalytic)</a:t>
            </a:r>
          </a:p>
          <a:p>
            <a:r>
              <a:rPr lang="en-US"/>
              <a:t>Valve timing (RTO)</a:t>
            </a:r>
          </a:p>
          <a:p>
            <a:r>
              <a:rPr lang="en-US"/>
              <a:t>Internal inspection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C5B772-170B-CBB4-5AC9-472B10D74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60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74AA53-EE01-7855-9405-0E0B7D0604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D3B7F8-87C6-4ED3-8191-8675359C4483}"/>
              </a:ext>
            </a:extLst>
          </p:cNvPr>
          <p:cNvSpPr txBox="1"/>
          <p:nvPr/>
        </p:nvSpPr>
        <p:spPr>
          <a:xfrm>
            <a:off x="7914132" y="2121408"/>
            <a:ext cx="336042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Temperatures</a:t>
            </a:r>
          </a:p>
          <a:p>
            <a:pPr>
              <a:spcAft>
                <a:spcPts val="1200"/>
              </a:spcAft>
            </a:pPr>
            <a:r>
              <a:rPr lang="en-US" sz="2400"/>
              <a:t>□ O</a:t>
            </a:r>
            <a:r>
              <a:rPr lang="en-US" sz="2400" baseline="-25000"/>
              <a:t>2</a:t>
            </a:r>
            <a:r>
              <a:rPr lang="en-US" sz="2400"/>
              <a:t> Content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Internal Inspections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Catalyst Life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634AB7-8A51-01C4-1DE0-0BD68145B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03832-D01B-419D-B51D-210CA2C967ED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448729"/>
      </p:ext>
    </p:extLst>
  </p:cSld>
  <p:clrMapOvr>
    <a:masterClrMapping/>
  </p:clrMapOvr>
  <p:transition spd="slow">
    <p:wip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607E0-DF5F-D6AC-0131-1459B220E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961B3-F7F6-5B6A-3EA4-FF1259878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Condensation  – Principles of Operation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A81D2B-94D8-A217-5271-586E9BA2B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80B626-8916-05AF-2B67-ABAD747B6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VOC Control: Condensation</a:t>
            </a:r>
            <a:endParaRPr lang="en-US" b="1" u="sng"/>
          </a:p>
          <a:p>
            <a:r>
              <a:rPr lang="en-US"/>
              <a:t>VOC in exhaust are condensed (cooled) from gas to liquid​</a:t>
            </a:r>
          </a:p>
          <a:p>
            <a:pPr lvl="1"/>
            <a:r>
              <a:rPr lang="en-US"/>
              <a:t>Change in physical state when air pollutant is cooled below its dew point by decreasing temperature and/or increasing pressure​</a:t>
            </a:r>
          </a:p>
          <a:p>
            <a:pPr lvl="1"/>
            <a:r>
              <a:rPr lang="en-US"/>
              <a:t>Useful to recover air pollutant as a product​</a:t>
            </a:r>
          </a:p>
          <a:p>
            <a:r>
              <a:rPr lang="en-US"/>
              <a:t>Refrigerated condenser is a heat exchanger or pump​</a:t>
            </a:r>
          </a:p>
          <a:p>
            <a:pPr lvl="1"/>
            <a:r>
              <a:rPr lang="en-US"/>
              <a:t>Absorbs heat from the exhaust gases in evaporator (causing condensation) and releases heat in chiller (another heat exchanger)​</a:t>
            </a:r>
          </a:p>
          <a:p>
            <a:pPr lvl="1"/>
            <a:r>
              <a:rPr lang="en-US"/>
              <a:t>HFC or ODS commonly used in refrigerated condensers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C30FB3-FB43-49C4-F3F7-01161C799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01C61-D1E6-41AE-A055-C6567496DB7F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509335"/>
      </p:ext>
    </p:extLst>
  </p:cSld>
  <p:clrMapOvr>
    <a:masterClrMapping/>
  </p:clrMapOvr>
  <p:transition spd="slow">
    <p:wip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Condensation – Refrigerated Condenser Examples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D6DAB-C32A-2F5B-5DF5-68748FAA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62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3E744F-C577-16FE-9412-D208307C010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210" y="1022604"/>
            <a:ext cx="1035558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DCBD2C-0484-9487-FD84-285DC10B3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89B5D-2EBD-4C7B-80A9-D9FA6B36F1C2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490673"/>
      </p:ext>
    </p:extLst>
  </p:cSld>
  <p:clrMapOvr>
    <a:masterClrMapping/>
  </p:clrMapOvr>
  <p:transition spd="slow">
    <p:wip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54FEE-856A-394A-5C41-2983F61AF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400F7-1767-DC4D-9FBC-32EF8336F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04BE37-CE5F-A9D4-F0B9-FEC449AD5B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hlinkClick r:id="rId2" action="ppaction://hlinkfile"/>
              </a:rPr>
              <a:t>VOC 2.0 - Condensation Intro.mp4</a:t>
            </a:r>
            <a:endParaRPr lang="fr-FR" dirty="0"/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3" action="ppaction://hlinkfile"/>
              </a:rPr>
              <a:t>VOC 2.1 - Condensation Conventional.mp4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4" action="ppaction://hlinkfile"/>
              </a:rPr>
              <a:t>VOC 2.2 - Condensation Refrigeration.mp4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hlinkClick r:id="rId5" action="ppaction://hlinkfile"/>
              </a:rPr>
              <a:t>VOC 2.3 - Condensation Cryogenic.mp4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D4127-3CE5-4BD3-6795-FB77B5CA3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A66E85-EE01-38CC-8EF4-B7D2D9B7A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D064-4E38-4A4C-95E6-AC70505BA760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789345"/>
      </p:ext>
    </p:extLst>
  </p:cSld>
  <p:clrMapOvr>
    <a:masterClrMapping/>
  </p:clrMapOvr>
  <p:transition spd="slow">
    <p:wip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8A2D29-44E5-88BF-1A3A-C75FE4968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76AB5-A585-1DF8-0DB8-E7A249EA6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Condensation – Refrigerated Condenser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03134-EE00-9669-1BAD-0B8C7A3FCF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Condensation: Refrigeration</a:t>
            </a:r>
            <a:endParaRPr lang="en-US" b="1" u="sng" dirty="0"/>
          </a:p>
          <a:p>
            <a:r>
              <a:rPr lang="en-US" dirty="0"/>
              <a:t>VOC in exhaust are condensed (cooled) from gas to liquid​</a:t>
            </a:r>
          </a:p>
          <a:p>
            <a:pPr lvl="1"/>
            <a:r>
              <a:rPr lang="en-US" dirty="0"/>
              <a:t>Change in physical state when air pollutant is cooled below its dew point by decreasing temperature and/or increasing pressure​</a:t>
            </a:r>
          </a:p>
          <a:p>
            <a:r>
              <a:rPr lang="en-US" dirty="0"/>
              <a:t>Refrigerated condenser is a heat exchanger or pump​</a:t>
            </a:r>
          </a:p>
          <a:p>
            <a:pPr lvl="1"/>
            <a:r>
              <a:rPr lang="en-US" dirty="0"/>
              <a:t>Absorbs heat from exhaust gases in </a:t>
            </a:r>
            <a:r>
              <a:rPr lang="en-US" u="sng" dirty="0"/>
              <a:t>evaporator</a:t>
            </a:r>
            <a:r>
              <a:rPr lang="en-US" dirty="0"/>
              <a:t> (condensation) and releases waste heat in condenser (heat exchanger)​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BD00FE-B90D-DC0E-D01E-490C6FAFD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51D553-08A7-2D1B-E0B7-CED9212B2FD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776" y="4343400"/>
            <a:ext cx="5867399" cy="18288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EDACA0-80CC-81D1-4D46-069FE169F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A9CD2-606C-43EF-B260-0DDF9D70E723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397717"/>
      </p:ext>
    </p:extLst>
  </p:cSld>
  <p:clrMapOvr>
    <a:masterClrMapping/>
  </p:clrMapOvr>
  <p:transition spd="slow">
    <p:wip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91D5E-D75B-E135-4A05-F758D2792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1D59-D62F-38FA-C424-E9300DA3F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Refrigerated Condenser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5EE402-ABC2-8171-8331-F4B69D89AC5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l" rtl="0" fontAlgn="base">
              <a:buNone/>
            </a:pPr>
            <a:r>
              <a:rPr lang="en-US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Design Considerations</a:t>
            </a:r>
          </a:p>
          <a:p>
            <a:pPr fontAlgn="base"/>
            <a:r>
              <a:rPr lang="en-US">
                <a:solidFill>
                  <a:srgbClr val="000000"/>
                </a:solidFill>
              </a:rPr>
              <a:t>Residence Time</a:t>
            </a:r>
            <a:endParaRPr lang="en-US" i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en-US"/>
              <a:t>Exhaust Gas Temperature</a:t>
            </a:r>
          </a:p>
          <a:p>
            <a:r>
              <a:rPr lang="en-US"/>
              <a:t>Exhaust Gas Pressure</a:t>
            </a:r>
          </a:p>
          <a:p>
            <a:r>
              <a:rPr lang="en-US"/>
              <a:t>Coolant Temperature</a:t>
            </a:r>
          </a:p>
          <a:p>
            <a:r>
              <a:rPr lang="en-US"/>
              <a:t>VOC Dew Point</a:t>
            </a:r>
          </a:p>
          <a:p>
            <a:r>
              <a:rPr lang="en-US"/>
              <a:t>Surface Area (Surface Condenser)</a:t>
            </a:r>
          </a:p>
          <a:p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10DCB2B-7952-9B50-C48A-BD5D464588B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8540" y="1006475"/>
            <a:ext cx="5173344" cy="516572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0AE56C-6A9A-A80A-8276-F32A345A0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894E9F-11CA-E231-3552-6928963BF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2AA91-0B18-43D0-B2B7-DEE5AEC8070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203202"/>
      </p:ext>
    </p:extLst>
  </p:cSld>
  <p:clrMapOvr>
    <a:masterClrMapping/>
  </p:clrMapOvr>
  <p:transition spd="slow">
    <p:wip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AFDC6-585E-82CC-2CBE-E52E31542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Refrigerated Condenser –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9F29D28-8CA8-30F8-F4E4-97DD101AECE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Surface Condenser</a:t>
            </a:r>
            <a:endParaRPr lang="en-US" dirty="0"/>
          </a:p>
          <a:p>
            <a:pPr marL="0" indent="0" algn="ctr">
              <a:buNone/>
            </a:pPr>
            <a:r>
              <a:rPr lang="en-US" dirty="0"/>
              <a:t>Coolant flows within tubes, does not contact air pollutant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E41800-28B7-6A0B-7FA8-6A0328443DC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Contact Condenser</a:t>
            </a:r>
          </a:p>
          <a:p>
            <a:pPr marL="0" indent="0" algn="ctr">
              <a:buNone/>
            </a:pPr>
            <a:r>
              <a:rPr lang="en-US" dirty="0"/>
              <a:t>Coolant sprayed into gas stream, contacts air pollutant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8A618F-289C-DF27-EAA7-1009F204D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66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38CAA0F-9B13-4A70-F36C-D52FC2F2C55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4480" y="2499360"/>
            <a:ext cx="3825240" cy="36728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35DDAEC-3F02-386A-228D-DD2AEF756AC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052" y="2499360"/>
            <a:ext cx="4038600" cy="367284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60C37C-6C41-3BF7-7861-BE142F244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7E85A-EB36-4D35-92FE-0BE7323BA162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637136"/>
      </p:ext>
    </p:extLst>
  </p:cSld>
  <p:clrMapOvr>
    <a:masterClrMapping/>
  </p:clrMapOvr>
  <p:transition spd="slow">
    <p:wip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56DA5-1AC8-D15F-2FBB-1AB762C0B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3839C-0CED-FBFB-E77E-4F9A9C1C8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Surface Condenser –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122933-E4F3-AC9D-BFF4-BCB60059E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67</a:t>
            </a:fld>
            <a:endParaRPr lang="en-US"/>
          </a:p>
        </p:txBody>
      </p:sp>
      <p:pic>
        <p:nvPicPr>
          <p:cNvPr id="24578" name="Picture 2">
            <a:extLst>
              <a:ext uri="{FF2B5EF4-FFF2-40B4-BE49-F238E27FC236}">
                <a16:creationId xmlns:a16="http://schemas.microsoft.com/office/drawing/2014/main" id="{8322EDE9-52A8-E123-B27C-A7E047D13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3148" y="1410638"/>
            <a:ext cx="9442655" cy="449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95E5E7-7FD2-1112-5120-D83FD8BE5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FBB49-E6D8-4CC4-9F7D-F60B09FEDAA1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321107"/>
      </p:ext>
    </p:extLst>
  </p:cSld>
  <p:clrMapOvr>
    <a:masterClrMapping/>
  </p:clrMapOvr>
  <p:transition spd="slow">
    <p:wip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FC94C-8951-DE73-9BA1-99BCA5910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6006D-40A0-675C-096C-C1588503D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Contact Condenser – Examples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3A543C8-31BA-67E8-64B4-EB74943B1E7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/>
              <a:t>Contact Condenser (Spray)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233B43-74DE-C4C7-C6A5-5B9BCEE0009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/>
              <a:t>Contact Condenser (Ejector)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2C1FD9-9B50-AB6F-38C6-18A2DA38F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68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7A1145-1331-41A5-933E-E9F5188F3A49}"/>
              </a:ext>
            </a:extLst>
          </p:cNvPr>
          <p:cNvSpPr>
            <a:spLocks noGrp="1"/>
          </p:cNvSpPr>
          <p:nvPr/>
        </p:nvSpPr>
        <p:spPr>
          <a:xfrm>
            <a:off x="304800" y="1028700"/>
            <a:ext cx="11582400" cy="480060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i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11491913" algn="r"/>
              </a:tabLst>
            </a:pPr>
            <a:endParaRPr lang="en-US" b="1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EFC6797-3E76-DAC6-4710-758B7BD91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9300" y="1617345"/>
            <a:ext cx="289560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777C172F-D789-7E37-2500-B3A500FAA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0238" y="1617345"/>
            <a:ext cx="4486275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B09C90DC-E817-7B54-18E9-882163AC2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310D-CD7B-4EEE-A605-38B5FA1B01CF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26354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AD9E59-FBF9-88D2-7FCC-B31BCAB23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E0D63-2BC7-645D-6AB4-E7CA555BD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Introduction to Hazardous Air Pollutants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D57692-123F-11B4-96F6-5452C2EBD6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0000"/>
              </a:lnSpc>
              <a:spcBef>
                <a:spcPts val="800"/>
              </a:spcBef>
              <a:buNone/>
            </a:pPr>
            <a:r>
              <a:rPr lang="en-US" b="1" u="sng">
                <a:solidFill>
                  <a:srgbClr val="8F3E00"/>
                </a:solidFill>
              </a:rPr>
              <a:t>Hazardous Air Pollutants (HAP)</a:t>
            </a:r>
            <a:r>
              <a:rPr lang="en-US"/>
              <a:t>: Toxic air pollutants that cause acute or chronic health effects or adverse environmental effects</a:t>
            </a:r>
          </a:p>
          <a:p>
            <a:pPr lvl="1">
              <a:spcBef>
                <a:spcPts val="800"/>
              </a:spcBef>
              <a:tabLst>
                <a:tab pos="4054475" algn="l"/>
              </a:tabLst>
            </a:pPr>
            <a:r>
              <a:rPr lang="en-US"/>
              <a:t>Biomagnification	</a:t>
            </a:r>
            <a:r>
              <a:rPr lang="en-US" spc="-50"/>
              <a:t>• </a:t>
            </a:r>
            <a:r>
              <a:rPr lang="en-US"/>
              <a:t>Birth Defects</a:t>
            </a:r>
          </a:p>
          <a:p>
            <a:pPr lvl="1">
              <a:spcBef>
                <a:spcPts val="800"/>
              </a:spcBef>
              <a:tabLst>
                <a:tab pos="4054475" algn="l"/>
              </a:tabLst>
            </a:pPr>
            <a:r>
              <a:rPr lang="en-US"/>
              <a:t>Cancer	</a:t>
            </a:r>
            <a:r>
              <a:rPr lang="en-US" spc="-50"/>
              <a:t>•</a:t>
            </a:r>
            <a:r>
              <a:rPr lang="en-US"/>
              <a:t> Reproductive Effects</a:t>
            </a:r>
          </a:p>
          <a:p>
            <a:pPr>
              <a:lnSpc>
                <a:spcPct val="110000"/>
              </a:lnSpc>
              <a:spcBef>
                <a:spcPts val="800"/>
              </a:spcBef>
            </a:pPr>
            <a:r>
              <a:rPr lang="en-US"/>
              <a:t>187 toxic metals and organic compounds</a:t>
            </a:r>
          </a:p>
          <a:p>
            <a:pPr lvl="1">
              <a:spcBef>
                <a:spcPts val="800"/>
              </a:spcBef>
              <a:buClr>
                <a:schemeClr val="tx1"/>
              </a:buClr>
              <a:tabLst>
                <a:tab pos="4114800" algn="l"/>
              </a:tabLst>
            </a:pPr>
            <a:r>
              <a:rPr lang="en-US">
                <a:solidFill>
                  <a:srgbClr val="8F3E00"/>
                </a:solidFill>
              </a:rPr>
              <a:t>Asbestos</a:t>
            </a:r>
            <a:r>
              <a:rPr lang="en-US"/>
              <a:t>	</a:t>
            </a:r>
            <a:r>
              <a:rPr lang="en-US" spc="-50"/>
              <a:t>•</a:t>
            </a:r>
            <a:r>
              <a:rPr lang="en-US"/>
              <a:t> </a:t>
            </a:r>
            <a:r>
              <a:rPr lang="en-US">
                <a:solidFill>
                  <a:srgbClr val="8F3E00"/>
                </a:solidFill>
              </a:rPr>
              <a:t>Benzene</a:t>
            </a:r>
          </a:p>
          <a:p>
            <a:pPr lvl="1">
              <a:spcBef>
                <a:spcPts val="800"/>
              </a:spcBef>
              <a:buClr>
                <a:schemeClr val="tx1"/>
              </a:buClr>
              <a:tabLst>
                <a:tab pos="4114800" algn="l"/>
              </a:tabLst>
            </a:pPr>
            <a:r>
              <a:rPr lang="en-US">
                <a:solidFill>
                  <a:srgbClr val="8F3E00"/>
                </a:solidFill>
              </a:rPr>
              <a:t>Dioxin</a:t>
            </a:r>
            <a:r>
              <a:rPr lang="en-US"/>
              <a:t>	</a:t>
            </a:r>
            <a:r>
              <a:rPr lang="en-US" spc="-50"/>
              <a:t>•</a:t>
            </a:r>
            <a:r>
              <a:rPr lang="en-US"/>
              <a:t> </a:t>
            </a:r>
            <a:r>
              <a:rPr lang="en-US">
                <a:solidFill>
                  <a:srgbClr val="8F3E00"/>
                </a:solidFill>
              </a:rPr>
              <a:t>Hydrochloric Acid</a:t>
            </a:r>
          </a:p>
          <a:p>
            <a:pPr lvl="1">
              <a:spcBef>
                <a:spcPts val="800"/>
              </a:spcBef>
              <a:buClr>
                <a:schemeClr val="tx1"/>
              </a:buClr>
              <a:tabLst>
                <a:tab pos="4114800" algn="l"/>
              </a:tabLst>
            </a:pPr>
            <a:r>
              <a:rPr lang="en-US">
                <a:solidFill>
                  <a:srgbClr val="8F3E00"/>
                </a:solidFill>
              </a:rPr>
              <a:t>Mercury</a:t>
            </a:r>
            <a:r>
              <a:rPr lang="en-US"/>
              <a:t>	</a:t>
            </a:r>
            <a:r>
              <a:rPr lang="en-US" spc="-50"/>
              <a:t>•</a:t>
            </a:r>
            <a:r>
              <a:rPr lang="en-US"/>
              <a:t> </a:t>
            </a:r>
            <a:r>
              <a:rPr lang="en-US">
                <a:solidFill>
                  <a:srgbClr val="8F3E00"/>
                </a:solidFill>
              </a:rPr>
              <a:t>Radionuclides</a:t>
            </a:r>
          </a:p>
          <a:p>
            <a:pPr lvl="1">
              <a:spcBef>
                <a:spcPts val="800"/>
              </a:spcBef>
              <a:buClr>
                <a:schemeClr val="tx1"/>
              </a:buClr>
              <a:tabLst>
                <a:tab pos="3657600" algn="l"/>
              </a:tabLst>
            </a:pPr>
            <a:r>
              <a:rPr lang="en-US">
                <a:solidFill>
                  <a:srgbClr val="8F3E00"/>
                </a:solidFill>
              </a:rPr>
              <a:t>Polychlorinated biphenyls (PCBs)</a:t>
            </a:r>
            <a:r>
              <a:rPr lang="en-US"/>
              <a:t> and more…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182C9-50A3-168B-65C2-E84389534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6866" name="Picture 2" descr="Hazard placards">
            <a:extLst>
              <a:ext uri="{FF2B5EF4-FFF2-40B4-BE49-F238E27FC236}">
                <a16:creationId xmlns:a16="http://schemas.microsoft.com/office/drawing/2014/main" id="{5AB10D44-0F33-E9BA-D46D-4A585669F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8141" y="1880069"/>
            <a:ext cx="2867025" cy="363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137DEC-FCB1-1114-F70F-62B6F78E9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30D96-DD91-4DC8-9872-3DE633DE053D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909343"/>
      </p:ext>
    </p:extLst>
  </p:cSld>
  <p:clrMapOvr>
    <a:masterClrMapping/>
  </p:clrMapOvr>
  <p:transition spd="slow">
    <p:wip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9F246-E33A-9BF5-64F6-1143C5414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547D33-850D-13EF-8852-48FC0396D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Refrigerated Condenser – Control Efficiencies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3985634-717C-A3D6-2297-63A6F411DEA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Control Efficiency</a:t>
            </a:r>
          </a:p>
          <a:p>
            <a:r>
              <a:rPr lang="en-US" dirty="0"/>
              <a:t>50-95% Brine</a:t>
            </a:r>
          </a:p>
          <a:p>
            <a:r>
              <a:rPr lang="en-US" dirty="0"/>
              <a:t>90% Refrigerants</a:t>
            </a:r>
          </a:p>
          <a:p>
            <a:r>
              <a:rPr lang="en-US" dirty="0"/>
              <a:t>Highly dependent on VOC concentration (&gt;5,000 ppm VOC) and temperature of exhaust gas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A6FFB18-7689-FF51-9574-A2D4EC23CEB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38225"/>
            <a:ext cx="5102225" cy="510222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6CF90A-B11F-D774-BDFD-C59EB0840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11F14F-9CC1-F41F-C9D1-45414E59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174EF-D64D-4ED1-AB87-598FFE3B6B4A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301257"/>
      </p:ext>
    </p:extLst>
  </p:cSld>
  <p:clrMapOvr>
    <a:masterClrMapping/>
  </p:clrMapOvr>
  <p:transition spd="slow">
    <p:wip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51CF8-23BB-9DBD-7FD0-375B92DEB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189901-AC2A-3423-85B9-BD043219E4C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92C8FAE-500A-FCBA-8238-56E0DB858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Refrigerated Condenser – Operating Problems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C799D4-16C4-D135-B9F9-7B9D35A62A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Increase in exhaust gas temperature or flowrate</a:t>
            </a:r>
          </a:p>
          <a:p>
            <a:r>
              <a:rPr lang="en-US"/>
              <a:t>Decrease in VOC concentration</a:t>
            </a:r>
          </a:p>
          <a:p>
            <a:r>
              <a:rPr lang="en-US"/>
              <a:t>Change in VOC type (different dew points)</a:t>
            </a:r>
          </a:p>
          <a:p>
            <a:r>
              <a:rPr lang="en-US"/>
              <a:t>Tube plugging or fouling and erosion (brine)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C6D740-D547-4059-F308-17E8524D0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70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160A8F6-AFF5-6DF0-9ABB-CDE949A01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B6E83-E48E-414C-A04A-6FAFFF2F2363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290535"/>
      </p:ext>
    </p:extLst>
  </p:cSld>
  <p:clrMapOvr>
    <a:masterClrMapping/>
  </p:clrMapOvr>
  <p:transition spd="slow">
    <p:wip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070D1-8D58-21EA-6A07-9AE8AC12E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6782C-038D-18C0-F054-8B855081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Refrigerated Condenser – Compliance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A630F9-0BC6-CA09-D3C1-412C0C553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9973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Inspection Parameters</a:t>
            </a:r>
          </a:p>
          <a:p>
            <a:r>
              <a:rPr lang="en-US"/>
              <a:t>Gas Temperature (Inlet and Outlet)</a:t>
            </a:r>
          </a:p>
          <a:p>
            <a:r>
              <a:rPr lang="en-US"/>
              <a:t>Coolant Temperature (Inlet and Outlet)</a:t>
            </a:r>
          </a:p>
          <a:p>
            <a:r>
              <a:rPr lang="en-US"/>
              <a:t>Coolant Flow Rate</a:t>
            </a:r>
          </a:p>
          <a:p>
            <a:r>
              <a:rPr lang="en-US"/>
              <a:t>Outlet VOC Concentration</a:t>
            </a:r>
          </a:p>
          <a:p>
            <a:r>
              <a:rPr lang="en-US"/>
              <a:t>Continuous Emissions Monitoring System (CEMS)</a:t>
            </a:r>
          </a:p>
          <a:p>
            <a:r>
              <a:rPr lang="en-US"/>
              <a:t>Static pressure drop</a:t>
            </a:r>
          </a:p>
          <a:p>
            <a:r>
              <a:rPr lang="en-US"/>
              <a:t>Internal inspection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C5B772-170B-CBB4-5AC9-472B10D74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71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74AA53-EE01-7855-9405-0E0B7D0604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D3B7F8-87C6-4ED3-8191-8675359C4483}"/>
              </a:ext>
            </a:extLst>
          </p:cNvPr>
          <p:cNvSpPr txBox="1"/>
          <p:nvPr/>
        </p:nvSpPr>
        <p:spPr>
          <a:xfrm>
            <a:off x="7914132" y="2121408"/>
            <a:ext cx="336042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Gas / Coolant Temp</a:t>
            </a:r>
          </a:p>
          <a:p>
            <a:pPr>
              <a:spcAft>
                <a:spcPts val="1200"/>
              </a:spcAft>
            </a:pPr>
            <a:r>
              <a:rPr lang="en-US" sz="2400"/>
              <a:t>□ Coolant Flow Rate</a:t>
            </a:r>
          </a:p>
          <a:p>
            <a:pPr>
              <a:spcAft>
                <a:spcPts val="1200"/>
              </a:spcAft>
            </a:pPr>
            <a:r>
              <a:rPr lang="en-US" sz="2400"/>
              <a:t>□ VOC Concentration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Pressure Drop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Internal Inspections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BC5A5C-F5D7-E9F9-BA4D-30E8C01A4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6C9B8-B26F-4150-ADBC-0B62D7F7BD87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183174"/>
      </p:ext>
    </p:extLst>
  </p:cSld>
  <p:clrMapOvr>
    <a:masterClrMapping/>
  </p:clrMapOvr>
  <p:transition spd="slow">
    <p:wip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607E0-DF5F-D6AC-0131-1459B220E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961B3-F7F6-5B6A-3EA4-FF1259878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Absorption – Principles of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80B626-8916-05AF-2B67-ABAD747B6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VOC Control: Absorption</a:t>
            </a:r>
            <a:endParaRPr lang="en-US" b="1" u="sng" dirty="0"/>
          </a:p>
          <a:p>
            <a:r>
              <a:rPr lang="en-US" dirty="0"/>
              <a:t>VOC in exhaust absorbed (captured) by liquids</a:t>
            </a:r>
          </a:p>
          <a:p>
            <a:pPr lvl="1"/>
            <a:r>
              <a:rPr lang="en-US" dirty="0"/>
              <a:t>Wet scrubber for VOC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A81D2B-94D8-A217-5271-586E9BA2B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72</a:t>
            </a:fld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13C91E-BE50-98B7-D654-01D649158C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340" y="2743200"/>
            <a:ext cx="9037320" cy="34290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C2017-3F22-1AB2-2A0A-3C93007E0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0FAD23-D8A0-4C7D-96FE-E0E4BDC858E8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42479"/>
      </p:ext>
    </p:extLst>
  </p:cSld>
  <p:clrMapOvr>
    <a:masterClrMapping/>
  </p:clrMapOvr>
  <p:transition spd="slow">
    <p:wip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Absorption – Scrubber Examples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D6DAB-C32A-2F5B-5DF5-68748FAA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73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C85F2AB-0C2E-0EAC-681C-ED6DB0A4529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005840"/>
            <a:ext cx="1036320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1CAF50-A356-0EB3-6661-2B5AAA95F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4D0C1-F5DA-4FB2-BA95-1C7A66945D64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467474"/>
      </p:ext>
    </p:extLst>
  </p:cSld>
  <p:clrMapOvr>
    <a:masterClrMapping/>
  </p:clrMapOvr>
  <p:transition spd="slow">
    <p:wip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C2D4E-0827-BCAB-1555-A6077C8F0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2D100B-325E-EB4C-9539-A539036B4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0467E-FE4E-7730-632C-2F191109E6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hlinkClick r:id="rId2" action="ppaction://hlinkfile"/>
              </a:rPr>
              <a:t>VOC 3.0 - Absorption Intro.mp4</a:t>
            </a: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B5235C-D3E1-32CF-81E2-20F1B75F9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99B24-26CE-3B5D-AA75-AB9337E4D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A7CE8-1FEA-4D1A-895F-D5975E2F0EC8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053629"/>
      </p:ext>
    </p:extLst>
  </p:cSld>
  <p:clrMapOvr>
    <a:masterClrMapping/>
  </p:clrMapOvr>
  <p:transition spd="slow">
    <p:wip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Absorption – Operation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283125B-E484-D759-6F31-93E51E999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Absorbers​</a:t>
            </a:r>
          </a:p>
          <a:p>
            <a:r>
              <a:rPr lang="en-US" dirty="0"/>
              <a:t>VOC in exhaust is removed by impacting liquids and being absorbed into a solvent​</a:t>
            </a:r>
          </a:p>
          <a:p>
            <a:pPr lvl="1"/>
            <a:r>
              <a:rPr lang="en-US" dirty="0"/>
              <a:t>Ensure air pollutant (solute) is soluble for sorbent (solvent / liquor)</a:t>
            </a:r>
          </a:p>
          <a:p>
            <a:pPr lvl="1"/>
            <a:r>
              <a:rPr lang="en-US" dirty="0"/>
              <a:t>Sorbent must be disposed of or desorbed (solute removed)​</a:t>
            </a:r>
          </a:p>
          <a:p>
            <a:r>
              <a:rPr lang="en-US" dirty="0"/>
              <a:t>Liquids removed from scrubber exhaust via mist eliminator</a:t>
            </a:r>
          </a:p>
          <a:p>
            <a:r>
              <a:rPr lang="en-US" dirty="0"/>
              <a:t>Secondary Process:</a:t>
            </a:r>
          </a:p>
          <a:p>
            <a:pPr lvl="1"/>
            <a:r>
              <a:rPr lang="en-US" dirty="0"/>
              <a:t>Desorb (separate) VOC (solute) from sorbent (solvent / liquor)</a:t>
            </a:r>
          </a:p>
          <a:p>
            <a:pPr lvl="1"/>
            <a:r>
              <a:rPr lang="en-US" dirty="0"/>
              <a:t>Dispose of sorbent with VOC as wastewater discharge or waste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75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BE9FD5-8B1F-19BD-D2FF-F406B9C48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1C43-57DD-46F0-A52A-53E6C22025CE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033287"/>
      </p:ext>
    </p:extLst>
  </p:cSld>
  <p:clrMapOvr>
    <a:masterClrMapping/>
  </p:clrMapOvr>
  <p:transition spd="slow">
    <p:wip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91D5E-D75B-E135-4A05-F758D2792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1D59-D62F-38FA-C424-E9300DA3F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Absorber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5EE402-ABC2-8171-8331-F4B69D89AC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>
                <a:solidFill>
                  <a:srgbClr val="000000"/>
                </a:solidFill>
              </a:rPr>
              <a:t>Same as PM Controls</a:t>
            </a:r>
          </a:p>
          <a:p>
            <a:pPr lvl="1" fontAlgn="base"/>
            <a:r>
              <a:rPr lang="en-US" dirty="0">
                <a:solidFill>
                  <a:srgbClr val="000000"/>
                </a:solidFill>
              </a:rPr>
              <a:t>Liquid-to-Gas Ratio</a:t>
            </a:r>
          </a:p>
          <a:p>
            <a:pPr lvl="1" fontAlgn="base"/>
            <a:r>
              <a:rPr lang="en-US" dirty="0">
                <a:solidFill>
                  <a:srgbClr val="000000"/>
                </a:solidFill>
              </a:rPr>
              <a:t>Exhaust Gas Characteristics</a:t>
            </a:r>
          </a:p>
          <a:p>
            <a:pPr lvl="1" fontAlgn="base"/>
            <a:r>
              <a:rPr lang="en-US" dirty="0">
                <a:solidFill>
                  <a:srgbClr val="000000"/>
                </a:solidFill>
              </a:rPr>
              <a:t>Erosion / Plugging</a:t>
            </a:r>
          </a:p>
          <a:p>
            <a:pPr fontAlgn="base"/>
            <a:r>
              <a:rPr lang="en-US" b="1" dirty="0">
                <a:solidFill>
                  <a:srgbClr val="000000"/>
                </a:solidFill>
              </a:rPr>
              <a:t>Scrubber Liquid (Liquor)</a:t>
            </a:r>
          </a:p>
          <a:p>
            <a:pPr lvl="1" fontAlgn="base"/>
            <a:r>
              <a:rPr lang="en-US" dirty="0"/>
              <a:t>Absorption rate between solute (VOC) and solvent (scrubbing liquid)</a:t>
            </a:r>
            <a:endParaRPr lang="en-US" dirty="0">
              <a:solidFill>
                <a:srgbClr val="000000"/>
              </a:solidFill>
            </a:endParaRPr>
          </a:p>
          <a:p>
            <a:pPr lvl="1" fontAlgn="base"/>
            <a:r>
              <a:rPr lang="en-US" dirty="0">
                <a:solidFill>
                  <a:srgbClr val="000000"/>
                </a:solidFill>
              </a:rPr>
              <a:t>Water is most common scrubbing liquid</a:t>
            </a:r>
          </a:p>
          <a:p>
            <a:pPr eaLnBrk="1" hangingPunct="1">
              <a:buSzTx/>
              <a:buFontTx/>
              <a:buChar char="•"/>
              <a:defRPr/>
            </a:pPr>
            <a:r>
              <a:rPr lang="en-US" b="1" dirty="0"/>
              <a:t>Wastewater treatment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VOC in scrubber liquid is a water pollutant</a:t>
            </a:r>
          </a:p>
          <a:p>
            <a:pPr lvl="2">
              <a:buFontTx/>
              <a:buChar char="•"/>
              <a:defRPr/>
            </a:pPr>
            <a:r>
              <a:rPr lang="en-US" dirty="0"/>
              <a:t>Standards for VOC oxidation and VOC content in wastewater discharges</a:t>
            </a:r>
          </a:p>
          <a:p>
            <a:pPr lvl="2">
              <a:buFontTx/>
              <a:buChar char="•"/>
              <a:defRPr/>
            </a:pPr>
            <a:r>
              <a:rPr lang="en-US" dirty="0"/>
              <a:t>Must be removed before discharge to waterways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0AE56C-6A9A-A80A-8276-F32A345A0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09DC8B-AC04-1B8A-46F4-80EDF0866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85905-CE2C-4056-8980-C859D233A011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459723"/>
      </p:ext>
    </p:extLst>
  </p:cSld>
  <p:clrMapOvr>
    <a:masterClrMapping/>
  </p:clrMapOvr>
  <p:transition spd="slow">
    <p:wip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80F52-52B7-5F3A-9BB7-6CA361F5E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9D1D9-C7F2-D229-3AA1-795D5D5C1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Wet Absorption – Operation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525A1E3F-11E6-FF9A-CF69-F2E8F21C27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Spray Chamber</a:t>
            </a:r>
            <a:endParaRPr lang="en-US" dirty="0"/>
          </a:p>
          <a:p>
            <a:r>
              <a:rPr lang="en-US" dirty="0"/>
              <a:t>Solvent sprayed counterflow directly into gas stream</a:t>
            </a:r>
          </a:p>
          <a:p>
            <a:endParaRPr lang="en-U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AF29FF5E-7079-7235-6910-C01E2CD0F9D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Packed Bed</a:t>
            </a:r>
          </a:p>
          <a:p>
            <a:r>
              <a:rPr lang="en-US" dirty="0"/>
              <a:t>Solvent sprayed counterflow onto non-reactive packing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AABB73-0360-5CF3-71CE-E1E7BC85A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77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3CCCA9B-5EF5-67F2-69D0-8B0AD4FAF26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9806" y="2743200"/>
            <a:ext cx="3787140" cy="3429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353ADE4-F6CC-D584-2D1A-5DE77FFE11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5054" y="2743200"/>
            <a:ext cx="3787140" cy="34290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5F535B-2FC6-86D5-70D1-1D4023E29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FDC49-11AD-42BF-B658-72762726835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550603"/>
      </p:ext>
    </p:extLst>
  </p:cSld>
  <p:clrMapOvr>
    <a:masterClrMapping/>
  </p:clrMapOvr>
  <p:transition spd="slow">
    <p:wip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C6E5A-1091-D7D4-E6D5-9C29640A4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C4192-CD58-944B-E7BA-9CD34538B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F66534-C08F-3D40-3FE4-7788F4A651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hlinkClick r:id="rId2" action="ppaction://hlinkfile"/>
              </a:rPr>
              <a:t>VOC 3.0 - Absorption Intro.mp4</a:t>
            </a:r>
            <a:endParaRPr lang="fr-FR" dirty="0"/>
          </a:p>
          <a:p>
            <a:pPr marL="0" indent="0">
              <a:buNone/>
            </a:pPr>
            <a:r>
              <a:rPr lang="fr-FR" dirty="0">
                <a:hlinkClick r:id="rId3" action="ppaction://hlinkfile"/>
              </a:rPr>
              <a:t>VOC 3.1 - Absorption Spray.mp4</a:t>
            </a:r>
            <a:endParaRPr lang="fr-FR" dirty="0"/>
          </a:p>
          <a:p>
            <a:pPr marL="0" indent="0">
              <a:buNone/>
            </a:pPr>
            <a:r>
              <a:rPr lang="fr-FR" dirty="0">
                <a:hlinkClick r:id="rId4" action="ppaction://hlinkfile"/>
              </a:rPr>
              <a:t>VOC 3.2 - Absorption Tray.mp4</a:t>
            </a:r>
            <a:endParaRPr lang="fr-FR" dirty="0"/>
          </a:p>
          <a:p>
            <a:pPr marL="0" indent="0">
              <a:buNone/>
            </a:pPr>
            <a:r>
              <a:rPr lang="en-US" dirty="0">
                <a:hlinkClick r:id="rId5" action="ppaction://hlinkfile"/>
              </a:rPr>
              <a:t>VOC 3.3 - Absorption Packed Bed.mp4</a:t>
            </a:r>
            <a:endParaRPr lang="en-US" dirty="0"/>
          </a:p>
          <a:p>
            <a:pPr marL="0" indent="0">
              <a:buNone/>
            </a:pPr>
            <a:r>
              <a:rPr lang="fr-FR">
                <a:hlinkClick r:id="rId6" action="ppaction://hlinkfile"/>
              </a:rPr>
              <a:t>VOC </a:t>
            </a:r>
            <a:r>
              <a:rPr lang="fr-FR" dirty="0">
                <a:hlinkClick r:id="rId6" action="ppaction://hlinkfile"/>
              </a:rPr>
              <a:t>3.5 - Absorption Mist Eliminator.mp4</a:t>
            </a: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EA7A8F-B872-2F66-06AB-5B7EB3A72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20F404-F83B-675D-1A10-0A1830A78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D3E33-BCF7-41C2-8947-799B74603707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32880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B1181-F4F4-3A13-B9FA-5150954DC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119E8F3-65B1-A25E-DB5D-ACE85C480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VOC Control Types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41C9381-C9B7-2664-2CB4-BFA3EDD3F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Five Types of VOC Control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/>
              <a:t>Minimization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/>
              <a:t>Oxidation (Combustion / Incineration)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/>
              <a:t>Condensation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/>
              <a:t>Absorption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/>
              <a:t>Adsorption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B9DB4C-C732-946A-58D7-A0E8DA88F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CA2833E-9654-FDAC-BBE3-37AC9B77C92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4114800"/>
            <a:ext cx="10363200" cy="20574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D17524-2E3D-4A32-9FA5-5E25D05CD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DBCD1-BE6E-474C-9FF8-556AF6751D12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300936"/>
      </p:ext>
    </p:extLst>
  </p:cSld>
  <p:clrMapOvr>
    <a:masterClrMapping/>
  </p:clrMapOvr>
  <p:transition spd="slow">
    <p:wip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9F246-E33A-9BF5-64F6-1143C5414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547D33-850D-13EF-8852-48FC0396D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Absorber – Control Efficiencies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3985634-717C-A3D6-2297-63A6F411DEA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Control Efficiency</a:t>
            </a:r>
          </a:p>
          <a:p>
            <a:r>
              <a:rPr lang="en-US" dirty="0"/>
              <a:t>70-99%</a:t>
            </a:r>
          </a:p>
          <a:p>
            <a:r>
              <a:rPr lang="en-US" dirty="0"/>
              <a:t>Sorbent (solvent / scrubbing liquid) must be soluble for VOC (solute)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741F4492-92D0-6507-3265-83DA34549F4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38225"/>
            <a:ext cx="5102225" cy="510222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6CF90A-B11F-D774-BDFD-C59EB0840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79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13295E-68A0-DC6C-0A4C-A8474B7A6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87E90-C121-4481-B516-6F7C6E8DC120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892241"/>
      </p:ext>
    </p:extLst>
  </p:cSld>
  <p:clrMapOvr>
    <a:masterClrMapping/>
  </p:clrMapOvr>
  <p:transition spd="slow">
    <p:wip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51CF8-23BB-9DBD-7FD0-375B92DEB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1CDC28-CE29-6039-CD60-1974542799C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92C8FAE-500A-FCBA-8238-56E0DB858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Absorber – Operating Problems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C799D4-16C4-D135-B9F9-7B9D35A62A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Absorbent fouling</a:t>
            </a:r>
          </a:p>
          <a:p>
            <a:r>
              <a:rPr lang="en-US"/>
              <a:t>Desorb VOC or dispose of absorbent</a:t>
            </a:r>
          </a:p>
          <a:p>
            <a:r>
              <a:rPr lang="en-US"/>
              <a:t>Droplet Re-entrainment</a:t>
            </a:r>
          </a:p>
          <a:p>
            <a:pPr lvl="1"/>
            <a:r>
              <a:rPr lang="en-US"/>
              <a:t>Solids buildup on the mist eliminator</a:t>
            </a:r>
          </a:p>
          <a:p>
            <a:pPr lvl="1"/>
            <a:r>
              <a:rPr lang="en-US"/>
              <a:t>Ice buildup on exhaust stack</a:t>
            </a:r>
          </a:p>
          <a:p>
            <a:r>
              <a:rPr lang="en-US"/>
              <a:t>Wet Scrubbers</a:t>
            </a:r>
          </a:p>
          <a:p>
            <a:pPr lvl="1"/>
            <a:r>
              <a:rPr lang="en-US"/>
              <a:t>Plugging</a:t>
            </a:r>
          </a:p>
          <a:p>
            <a:pPr lvl="1"/>
            <a:r>
              <a:rPr lang="en-US"/>
              <a:t>Scaling</a:t>
            </a:r>
          </a:p>
          <a:p>
            <a:pPr lvl="1"/>
            <a:r>
              <a:rPr lang="en-US"/>
              <a:t>Corrosion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C6D740-D547-4059-F308-17E8524D0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80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0AEDFF4-E281-113C-396C-E85FF3AB4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3871E-6E4F-40C7-B6C2-A37C1C6208F2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15844"/>
      </p:ext>
    </p:extLst>
  </p:cSld>
  <p:clrMapOvr>
    <a:masterClrMapping/>
  </p:clrMapOvr>
  <p:transition spd="slow">
    <p:wip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070D1-8D58-21EA-6A07-9AE8AC12E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6782C-038D-18C0-F054-8B855081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Absorber – Compliance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A630F9-0BC6-CA09-D3C1-412C0C553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9973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Inspection Parameters</a:t>
            </a:r>
          </a:p>
          <a:p>
            <a:r>
              <a:rPr lang="en-US"/>
              <a:t>Visible Emissions (VE)</a:t>
            </a:r>
          </a:p>
          <a:p>
            <a:r>
              <a:rPr lang="en-US"/>
              <a:t>Static Pressure Differential</a:t>
            </a:r>
          </a:p>
          <a:p>
            <a:r>
              <a:rPr lang="en-US"/>
              <a:t>Sorbent Flow / Addition Rate</a:t>
            </a:r>
          </a:p>
          <a:p>
            <a:r>
              <a:rPr lang="en-US"/>
              <a:t>Liquid Parameters (pH)</a:t>
            </a:r>
          </a:p>
          <a:p>
            <a:r>
              <a:rPr lang="en-US"/>
              <a:t>Droplet Re-entrainment (Wet Absorber)</a:t>
            </a:r>
          </a:p>
          <a:p>
            <a:r>
              <a:rPr lang="en-US"/>
              <a:t>Inlet and Outlet Temperatures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C5B772-170B-CBB4-5AC9-472B10D74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81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74AA53-EE01-7855-9405-0E0B7D0604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D3B7F8-87C6-4ED3-8191-8675359C4483}"/>
              </a:ext>
            </a:extLst>
          </p:cNvPr>
          <p:cNvSpPr txBox="1"/>
          <p:nvPr/>
        </p:nvSpPr>
        <p:spPr>
          <a:xfrm>
            <a:off x="7914132" y="2121408"/>
            <a:ext cx="336042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Visible Emissions</a:t>
            </a:r>
          </a:p>
          <a:p>
            <a:pPr>
              <a:spcAft>
                <a:spcPts val="1200"/>
              </a:spcAft>
            </a:pPr>
            <a:r>
              <a:rPr lang="en-US" sz="2400"/>
              <a:t>□ Pressure Drop</a:t>
            </a:r>
          </a:p>
          <a:p>
            <a:pPr>
              <a:spcAft>
                <a:spcPts val="1200"/>
              </a:spcAft>
            </a:pPr>
            <a:r>
              <a:rPr lang="en-US" sz="2400"/>
              <a:t>□ Sorbent Add Rate</a:t>
            </a:r>
          </a:p>
          <a:p>
            <a:pPr>
              <a:spcAft>
                <a:spcPts val="1200"/>
              </a:spcAft>
            </a:pPr>
            <a:r>
              <a:rPr lang="en-US" sz="2400"/>
              <a:t>□ Temperatures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Internal Inspections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330C79-00C1-E5E3-8CC2-A0D2B4B86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0F808-42E0-4F86-82C8-FE0D07E57437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656607"/>
      </p:ext>
    </p:extLst>
  </p:cSld>
  <p:clrMapOvr>
    <a:masterClrMapping/>
  </p:clrMapOvr>
  <p:transition spd="slow">
    <p:wip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607E0-DF5F-D6AC-0131-1459B220E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961B3-F7F6-5B6A-3EA4-FF1259878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Adsorption –  Principles of Operation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A81D2B-94D8-A217-5271-586E9BA2B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80B626-8916-05AF-2B67-ABAD747B6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VOC Control: Adsorption</a:t>
            </a:r>
            <a:endParaRPr lang="en-US" b="1" u="sng" dirty="0"/>
          </a:p>
          <a:p>
            <a:r>
              <a:rPr lang="en-US" dirty="0"/>
              <a:t>VOC in exhaust adhere to (captured by) solids (dry scrubber)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0D9595-4DD6-558B-B7FF-B538826FDE9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3961" y="2146170"/>
            <a:ext cx="7584077" cy="402603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AA3BC9-D7D6-FA89-2061-10E94C040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43DA0-701F-4897-8352-7A64A317A98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120958"/>
      </p:ext>
    </p:extLst>
  </p:cSld>
  <p:clrMapOvr>
    <a:masterClrMapping/>
  </p:clrMapOvr>
  <p:transition spd="slow">
    <p:wip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EEB333-C046-C648-DE83-303708353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278F7-FB51-135F-3612-85828751B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Adsorber – Principles of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34BF2-C226-C0A4-EEB1-DBEFE67560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Adsorption: Methods</a:t>
            </a:r>
          </a:p>
          <a:p>
            <a:r>
              <a:rPr lang="en-US" dirty="0"/>
              <a:t>VOC in exhaust (adsorbates) are removed by adhering to solid adsorbent via physical or chemical reaction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Physical Reaction</a:t>
            </a:r>
            <a:r>
              <a:rPr lang="en-US" dirty="0"/>
              <a:t>: Adsorbate (pollutant) can be removed from adsorbent; no new chemical formed</a:t>
            </a:r>
          </a:p>
          <a:p>
            <a:pPr lvl="1"/>
            <a:r>
              <a:rPr lang="en-US" dirty="0"/>
              <a:t>Physical reaction may be reversed onsite (concentrator) or offsite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Chemical Reaction</a:t>
            </a:r>
            <a:r>
              <a:rPr lang="en-US" dirty="0"/>
              <a:t>: Adsorbate (pollutant) is bound to adsorbent and converted into a new chemical</a:t>
            </a:r>
          </a:p>
          <a:p>
            <a:pPr lvl="1"/>
            <a:r>
              <a:rPr lang="en-US" dirty="0"/>
              <a:t>Discussed in Conversion Controls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442134-43FA-C94C-1F4B-998C51171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7810B2-4668-6ACB-4E24-619CC4ECC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E544C-5AC5-4882-AB2D-4657726340BC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553316"/>
      </p:ext>
    </p:extLst>
  </p:cSld>
  <p:clrMapOvr>
    <a:masterClrMapping/>
  </p:clrMapOvr>
  <p:transition spd="slow">
    <p:wip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6BFF9-619D-8489-D80F-8982025BE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474F8-8CD3-4D96-970F-46A663810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Adsorber – Principles of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604A5-655C-A4EB-D8A1-DF9885E824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Adsorption: Saturation</a:t>
            </a:r>
          </a:p>
          <a:p>
            <a:r>
              <a:rPr lang="en-US" dirty="0"/>
              <a:t>Adsorbent becomes saturated with pollutant over time</a:t>
            </a:r>
          </a:p>
          <a:p>
            <a:pPr lvl="1"/>
            <a:r>
              <a:rPr lang="en-US" dirty="0"/>
              <a:t>Must monitor exhaust for complete saturation (breakthrough)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D2214E-C22F-D3E9-B132-990BC0722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EF3702-75D4-FC2B-558E-F80084E369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8560" y="2560320"/>
            <a:ext cx="4754880" cy="3611880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2DD9D12-17C6-2A19-5BFF-9C4F20D75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6A3DB-AFA4-4129-BFAA-FFBDDFB7D071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139253"/>
      </p:ext>
    </p:extLst>
  </p:cSld>
  <p:clrMapOvr>
    <a:masterClrMapping/>
  </p:clrMapOvr>
  <p:transition spd="slow">
    <p:wip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Adsorber – Examples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636FF9E-EDFB-906A-0DEF-5A650550E9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D6DAB-C32A-2F5B-5DF5-68748FAA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85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763548-C6F5-AFB7-1B50-143DDF77A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85008-8D02-4A17-B298-ED1EA7E5F3E3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578223"/>
      </p:ext>
    </p:extLst>
  </p:cSld>
  <p:clrMapOvr>
    <a:masterClrMapping/>
  </p:clrMapOvr>
  <p:transition spd="slow">
    <p:wip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16E55-10C4-EE2B-99CB-AFC80C4CE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AAA04-FE13-9D91-3648-B211359F6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94C8C0-6519-9689-FA1C-943882BD7A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VOC 4.0 - Adsorption Intro.mp4</a:t>
            </a:r>
            <a:endParaRPr lang="en-US" dirty="0"/>
          </a:p>
          <a:p>
            <a:pPr marL="0" indent="0">
              <a:buNone/>
            </a:pPr>
            <a:r>
              <a:rPr lang="fr-FR" dirty="0">
                <a:hlinkClick r:id="rId3" action="ppaction://hlinkfile"/>
              </a:rPr>
              <a:t>3.7 - Carbon Adsorption.mp4</a:t>
            </a: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BCBD1E-3F52-13CF-7EC6-D422E968C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FD506-B920-8831-F56F-2509480D8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3F61-1341-40D2-9713-307119E43D6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307598"/>
      </p:ext>
    </p:extLst>
  </p:cSld>
  <p:clrMapOvr>
    <a:masterClrMapping/>
  </p:clrMapOvr>
  <p:transition spd="slow">
    <p:wip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80F52-52B7-5F3A-9BB7-6CA361F5E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9D1D9-C7F2-D229-3AA1-795D5D5C1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Adsorber – Design Considerations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AABB73-0360-5CF3-71CE-E1E7BC85A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87</a:t>
            </a:fld>
            <a:endParaRPr lang="en-US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82F03C5-074C-936A-764C-D9F6BC9263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VOC in exhaust stream</a:t>
            </a:r>
          </a:p>
          <a:p>
            <a:pPr lvl="1"/>
            <a:r>
              <a:rPr lang="en-US" dirty="0"/>
              <a:t>VOC polarity: type of adsorbent</a:t>
            </a:r>
          </a:p>
          <a:p>
            <a:pPr lvl="1"/>
            <a:r>
              <a:rPr lang="en-US" dirty="0"/>
              <a:t>Fouling adsorbents</a:t>
            </a:r>
          </a:p>
          <a:p>
            <a:r>
              <a:rPr lang="en-US" dirty="0"/>
              <a:t>VOC inlet concentration</a:t>
            </a:r>
          </a:p>
          <a:p>
            <a:r>
              <a:rPr lang="en-US" dirty="0"/>
              <a:t>Airflow</a:t>
            </a:r>
          </a:p>
          <a:p>
            <a:r>
              <a:rPr lang="en-US" dirty="0"/>
              <a:t>Temperature</a:t>
            </a:r>
          </a:p>
          <a:p>
            <a:pPr lvl="1"/>
            <a:r>
              <a:rPr lang="en-US" dirty="0"/>
              <a:t>Below desorb temperature</a:t>
            </a:r>
          </a:p>
          <a:p>
            <a:pPr lvl="1"/>
            <a:r>
              <a:rPr lang="en-US" dirty="0"/>
              <a:t>Carbon is flammable!</a:t>
            </a:r>
          </a:p>
          <a:p>
            <a:r>
              <a:rPr lang="en-US" dirty="0"/>
              <a:t>Relative humidity</a:t>
            </a:r>
          </a:p>
          <a:p>
            <a:r>
              <a:rPr lang="en-US" dirty="0"/>
              <a:t>Regenerative or Disposal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EAD1EC-9856-111D-86A7-D64A3B18CE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8812" y="1005840"/>
            <a:ext cx="401574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AE88FD-41D6-FCC9-F292-3A2F6BE84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D977-9840-45E5-9FBB-86FF3C9248DD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95584"/>
      </p:ext>
    </p:extLst>
  </p:cSld>
  <p:clrMapOvr>
    <a:masterClrMapping/>
  </p:clrMapOvr>
  <p:transition spd="slow">
    <p:wip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F9E74-2566-2901-E61A-84F81E6EF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C94167-A9C6-30A3-1C09-75324BA5B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Adsorber – Design Considerations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39F9FB-6B6E-078D-8DE7-8B4FC0D9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88</a:t>
            </a:fld>
            <a:endParaRPr lang="en-US"/>
          </a:p>
        </p:txBody>
      </p:sp>
      <p:grpSp>
        <p:nvGrpSpPr>
          <p:cNvPr id="5" name="Group 4" descr="Activated Carbon">
            <a:extLst>
              <a:ext uri="{FF2B5EF4-FFF2-40B4-BE49-F238E27FC236}">
                <a16:creationId xmlns:a16="http://schemas.microsoft.com/office/drawing/2014/main" id="{3006CF92-D6A2-4136-9024-5202BAB5C526}"/>
              </a:ext>
            </a:extLst>
          </p:cNvPr>
          <p:cNvGrpSpPr/>
          <p:nvPr/>
        </p:nvGrpSpPr>
        <p:grpSpPr>
          <a:xfrm>
            <a:off x="914400" y="3700429"/>
            <a:ext cx="1830372" cy="2096612"/>
            <a:chOff x="968245" y="3429000"/>
            <a:chExt cx="1830372" cy="2096612"/>
          </a:xfrm>
        </p:grpSpPr>
        <p:sp>
          <p:nvSpPr>
            <p:cNvPr id="15" name="TextBox 8">
              <a:extLst>
                <a:ext uri="{FF2B5EF4-FFF2-40B4-BE49-F238E27FC236}">
                  <a16:creationId xmlns:a16="http://schemas.microsoft.com/office/drawing/2014/main" id="{9816317D-E9B1-4164-BB04-14E3836CB3A4}"/>
                </a:ext>
              </a:extLst>
            </p:cNvPr>
            <p:cNvSpPr txBox="1"/>
            <p:nvPr/>
          </p:nvSpPr>
          <p:spPr>
            <a:xfrm>
              <a:off x="969817" y="5248613"/>
              <a:ext cx="18288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/>
                <a:t>Activated Carbon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3D2BEB1-9821-4284-8DAC-2D99C5144D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245" y="3429000"/>
              <a:ext cx="1828800" cy="1813560"/>
            </a:xfrm>
            <a:prstGeom prst="rect">
              <a:avLst/>
            </a:prstGeom>
          </p:spPr>
        </p:pic>
      </p:grpSp>
      <p:grpSp>
        <p:nvGrpSpPr>
          <p:cNvPr id="6" name="Group 5" descr="Molecular Sieve">
            <a:extLst>
              <a:ext uri="{FF2B5EF4-FFF2-40B4-BE49-F238E27FC236}">
                <a16:creationId xmlns:a16="http://schemas.microsoft.com/office/drawing/2014/main" id="{BB92ABA7-BF4B-4222-BE3D-D7304FB25938}"/>
              </a:ext>
            </a:extLst>
          </p:cNvPr>
          <p:cNvGrpSpPr/>
          <p:nvPr/>
        </p:nvGrpSpPr>
        <p:grpSpPr>
          <a:xfrm>
            <a:off x="3483913" y="3677569"/>
            <a:ext cx="1830639" cy="2142696"/>
            <a:chOff x="3537758" y="3406140"/>
            <a:chExt cx="1830639" cy="2142696"/>
          </a:xfrm>
        </p:grpSpPr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5B36C8E1-A13D-47DD-AC1A-0B74BDC0F2E6}"/>
                </a:ext>
              </a:extLst>
            </p:cNvPr>
            <p:cNvSpPr txBox="1"/>
            <p:nvPr/>
          </p:nvSpPr>
          <p:spPr>
            <a:xfrm>
              <a:off x="3537758" y="5271837"/>
              <a:ext cx="18288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/>
                <a:t>Molecular Sieve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8CCBB83-AB4B-41B1-938E-A60592D6C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39597" y="3406140"/>
              <a:ext cx="1828800" cy="1836420"/>
            </a:xfrm>
            <a:prstGeom prst="rect">
              <a:avLst/>
            </a:prstGeom>
          </p:spPr>
        </p:pic>
      </p:grpSp>
      <p:grpSp>
        <p:nvGrpSpPr>
          <p:cNvPr id="7" name="Group 6" descr="Silica Gel">
            <a:extLst>
              <a:ext uri="{FF2B5EF4-FFF2-40B4-BE49-F238E27FC236}">
                <a16:creationId xmlns:a16="http://schemas.microsoft.com/office/drawing/2014/main" id="{5CFBFACE-630D-474A-8936-271BD2F8924C}"/>
              </a:ext>
            </a:extLst>
          </p:cNvPr>
          <p:cNvGrpSpPr/>
          <p:nvPr/>
        </p:nvGrpSpPr>
        <p:grpSpPr>
          <a:xfrm>
            <a:off x="6769172" y="3700429"/>
            <a:ext cx="1837519" cy="2119836"/>
            <a:chOff x="6823017" y="3429000"/>
            <a:chExt cx="1837519" cy="2119836"/>
          </a:xfrm>
        </p:grpSpPr>
        <p:sp>
          <p:nvSpPr>
            <p:cNvPr id="11" name="TextBox 16">
              <a:extLst>
                <a:ext uri="{FF2B5EF4-FFF2-40B4-BE49-F238E27FC236}">
                  <a16:creationId xmlns:a16="http://schemas.microsoft.com/office/drawing/2014/main" id="{48A57855-13A2-4B47-967F-F5E5F2A064A7}"/>
                </a:ext>
              </a:extLst>
            </p:cNvPr>
            <p:cNvSpPr txBox="1"/>
            <p:nvPr/>
          </p:nvSpPr>
          <p:spPr>
            <a:xfrm>
              <a:off x="6823017" y="5271837"/>
              <a:ext cx="18288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/>
                <a:t>Silica Gel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F2D53EF-46D1-4656-98A7-4DC0C0E8F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31736" y="3429000"/>
              <a:ext cx="1828800" cy="1828800"/>
            </a:xfrm>
            <a:prstGeom prst="rect">
              <a:avLst/>
            </a:prstGeom>
          </p:spPr>
        </p:pic>
      </p:grpSp>
      <p:grpSp>
        <p:nvGrpSpPr>
          <p:cNvPr id="8" name="Group 7" descr="Zeolites">
            <a:extLst>
              <a:ext uri="{FF2B5EF4-FFF2-40B4-BE49-F238E27FC236}">
                <a16:creationId xmlns:a16="http://schemas.microsoft.com/office/drawing/2014/main" id="{DA3D2649-D6B3-46B2-B942-985FC2BB3856}"/>
              </a:ext>
            </a:extLst>
          </p:cNvPr>
          <p:cNvGrpSpPr/>
          <p:nvPr/>
        </p:nvGrpSpPr>
        <p:grpSpPr>
          <a:xfrm>
            <a:off x="9339378" y="3700429"/>
            <a:ext cx="1881329" cy="2115146"/>
            <a:chOff x="9393223" y="3429000"/>
            <a:chExt cx="1881329" cy="2115146"/>
          </a:xfrm>
        </p:grpSpPr>
        <p:sp>
          <p:nvSpPr>
            <p:cNvPr id="9" name="TextBox 22">
              <a:extLst>
                <a:ext uri="{FF2B5EF4-FFF2-40B4-BE49-F238E27FC236}">
                  <a16:creationId xmlns:a16="http://schemas.microsoft.com/office/drawing/2014/main" id="{54E1E83B-1228-4E87-A695-62EC6325CE97}"/>
                </a:ext>
              </a:extLst>
            </p:cNvPr>
            <p:cNvSpPr txBox="1"/>
            <p:nvPr/>
          </p:nvSpPr>
          <p:spPr>
            <a:xfrm>
              <a:off x="9393223" y="5267147"/>
              <a:ext cx="18288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/>
                <a:t>Zeolites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64B8A3E-73E9-484A-B127-2F35B800C6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45752" y="3429000"/>
              <a:ext cx="1828800" cy="1828800"/>
            </a:xfrm>
            <a:prstGeom prst="rect">
              <a:avLst/>
            </a:prstGeom>
          </p:spPr>
        </p:pic>
      </p:grp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76C4F6DA-E4D3-4EB9-8878-AFA27907455E}"/>
              </a:ext>
            </a:extLst>
          </p:cNvPr>
          <p:cNvSpPr>
            <a:spLocks noGrp="1"/>
          </p:cNvSpPr>
          <p:nvPr/>
        </p:nvSpPr>
        <p:spPr>
          <a:xfrm>
            <a:off x="6375290" y="1117249"/>
            <a:ext cx="5166360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/>
              <a:t>Adsorbents for Non-Polar Substance</a:t>
            </a:r>
          </a:p>
          <a:p>
            <a:pPr marL="0" indent="0" algn="ctr">
              <a:buNone/>
            </a:pPr>
            <a:r>
              <a:rPr lang="en-US" sz="2400" i="1"/>
              <a:t>Electrons shared equally by chemical bond, with no charged areas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322E5ED2-9A29-4716-BEB3-8F07187BFB1D}"/>
              </a:ext>
            </a:extLst>
          </p:cNvPr>
          <p:cNvSpPr>
            <a:spLocks noGrp="1"/>
          </p:cNvSpPr>
          <p:nvPr/>
        </p:nvSpPr>
        <p:spPr>
          <a:xfrm>
            <a:off x="650350" y="1117249"/>
            <a:ext cx="5166360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/>
              <a:t>Adsorbents for Polar Substance</a:t>
            </a:r>
          </a:p>
          <a:p>
            <a:pPr marL="0" indent="0" algn="ctr">
              <a:buNone/>
            </a:pPr>
            <a:r>
              <a:rPr lang="en-US" sz="2400" i="1"/>
              <a:t>Polar: Electrons shared unequally in chemical bond, with positively and negatively charged areas</a:t>
            </a:r>
          </a:p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00144F-1FD3-458D-5947-4C2756FE8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61A6-68E9-4B4C-807D-A72CCC8D80C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110167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FE547-89A2-87C5-E803-CDD691825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10FA1-ED24-0299-B704-27DB6A810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Material Usage Minimization –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4B146-3BA4-61B1-4CAF-78A374839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Prevention Controls: Process Optimization</a:t>
            </a:r>
          </a:p>
          <a:p>
            <a:pPr lvl="1"/>
            <a:r>
              <a:rPr lang="en-US" sz="2800" dirty="0"/>
              <a:t>Optimize the efficiency of applying VOC-containing materials reduces VOC emissions</a:t>
            </a:r>
          </a:p>
          <a:p>
            <a:pPr lvl="2"/>
            <a:r>
              <a:rPr lang="en-US" sz="2400" dirty="0"/>
              <a:t>Increase transfer efficiency of spray coating (less coating used)</a:t>
            </a:r>
          </a:p>
          <a:p>
            <a:pPr lvl="2"/>
            <a:r>
              <a:rPr lang="en-US" sz="2400" dirty="0"/>
              <a:t>Dip or powder coating is very efficient, but difficult to change colors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AF83D-F2BA-0509-85B0-168A79AD5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770E44-48D5-1603-BE4E-9BD8CDCD541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3651504"/>
            <a:ext cx="3581400" cy="2514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2E66F4-3226-9559-7329-211FFB75E0C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2552" y="3651504"/>
            <a:ext cx="4572000" cy="25146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42B528-04F4-80CA-9241-464FAE09E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578EC-6536-4D40-88ED-F0B02493020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15901"/>
      </p:ext>
    </p:extLst>
  </p:cSld>
  <p:clrMapOvr>
    <a:masterClrMapping/>
  </p:clrMapOvr>
  <p:transition spd="slow">
    <p:wip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3482E-8DCD-195E-4E5E-A9585858E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F8017-17D6-42A1-D793-BF4F72FB8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Adsorber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3B19F-B16F-A628-46B6-71CD6CD8D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Activated Carbon</a:t>
            </a:r>
          </a:p>
          <a:p>
            <a:pPr lvl="1"/>
            <a:r>
              <a:rPr lang="en-US" sz="2800" dirty="0"/>
              <a:t>VOC molecular weight between 50 – 200</a:t>
            </a:r>
          </a:p>
          <a:p>
            <a:pPr lvl="1"/>
            <a:r>
              <a:rPr lang="en-US" sz="2800" dirty="0"/>
              <a:t>Typically made from wood, coal, or plant materials</a:t>
            </a:r>
          </a:p>
          <a:p>
            <a:pPr lvl="1"/>
            <a:r>
              <a:rPr lang="en-US" sz="2800" dirty="0"/>
              <a:t>Most common and cheapest</a:t>
            </a:r>
          </a:p>
          <a:p>
            <a:pPr marL="0" indent="0">
              <a:buNone/>
            </a:pPr>
            <a:r>
              <a:rPr lang="en-US" b="1" dirty="0"/>
              <a:t>Zeolite / Molecular Sieve</a:t>
            </a:r>
          </a:p>
          <a:p>
            <a:pPr lvl="1"/>
            <a:r>
              <a:rPr lang="en-US" sz="2800" dirty="0"/>
              <a:t>Crystals with uniform pores</a:t>
            </a:r>
          </a:p>
          <a:p>
            <a:pPr lvl="1"/>
            <a:r>
              <a:rPr lang="en-US" sz="2800" dirty="0"/>
              <a:t>Pore size must match the diameter of the VOC</a:t>
            </a:r>
          </a:p>
          <a:p>
            <a:pPr marL="0" indent="0">
              <a:buNone/>
            </a:pPr>
            <a:r>
              <a:rPr lang="en-US" b="1" dirty="0"/>
              <a:t>Silica Gel / Polymers / Alumina Oxide</a:t>
            </a:r>
          </a:p>
          <a:p>
            <a:pPr lvl="1"/>
            <a:r>
              <a:rPr lang="en-US" sz="2800" dirty="0"/>
              <a:t>Matrix of small pores and high surface area</a:t>
            </a:r>
          </a:p>
          <a:p>
            <a:pPr lvl="1"/>
            <a:r>
              <a:rPr lang="en-US" sz="2800" dirty="0"/>
              <a:t>High tolerance for water vapor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6DF535-9B22-5EDD-AF59-EF2F386D7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0A9F22-700D-8054-9469-2D943FE8A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3048B-FA31-4384-BDA1-119134F7D68E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360894"/>
      </p:ext>
    </p:extLst>
  </p:cSld>
  <p:clrMapOvr>
    <a:masterClrMapping/>
  </p:clrMapOvr>
  <p:transition spd="slow">
    <p:wip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183326-4D13-FF1D-8B22-5BD8308D7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50F7D-329D-1EB4-F88B-57087093B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Adsorber –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8FD6D6-854B-E9F9-EA03-AE03267E726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Non-regenerative Adsorbers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600" dirty="0"/>
              <a:t>Fixed Bed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600" dirty="0"/>
              <a:t>Injection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3AEFE58-0971-8D64-A88F-BA7D224C941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Regenerative Adsorbers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600" dirty="0"/>
              <a:t>Fixed Bed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600" dirty="0"/>
              <a:t>Moving Bed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600" dirty="0"/>
              <a:t>Fluidized Bed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C850F7-9B27-B40A-F775-453902D64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90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14F73E-1C31-4A75-BEEA-A8A48E3AC9C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2462" y="3017520"/>
            <a:ext cx="5097780" cy="32689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46D9C8-1FC9-91A1-58EB-F45F7F7CBDA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5500" y="2514600"/>
            <a:ext cx="2743200" cy="36576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794C0A-C7CA-C584-52B6-0941C457B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B68DA-935C-4F71-A914-7F8D1DBB4BC3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082992"/>
      </p:ext>
    </p:extLst>
  </p:cSld>
  <p:clrMapOvr>
    <a:masterClrMapping/>
  </p:clrMapOvr>
  <p:transition spd="slow">
    <p:wip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5A453-2497-5937-A6EB-467EDD319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8C5A8-3EA8-4385-818A-42B7E67B9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Non-Regenerative Adsorber – Types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E36A2-C804-A6F0-B00E-A0977759B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91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3D93E0-E324-0315-A2F5-83FBF5E8D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Fixed Bed Non-Regenerative Adsorber</a:t>
            </a:r>
          </a:p>
        </p:txBody>
      </p:sp>
      <p:pic>
        <p:nvPicPr>
          <p:cNvPr id="6" name="Picture 5" descr="A diagram of a barrel with a activated carbon&#10;&#10;Description automatically generated">
            <a:extLst>
              <a:ext uri="{FF2B5EF4-FFF2-40B4-BE49-F238E27FC236}">
                <a16:creationId xmlns:a16="http://schemas.microsoft.com/office/drawing/2014/main" id="{9CE81FED-4143-D275-BD6E-DFE3BEC532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0150" y="1625600"/>
            <a:ext cx="4711700" cy="45466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38974D-4115-D2C2-A384-C4A34B90C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F0E33-5DD1-46BF-8D93-65958A3F6180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750822"/>
      </p:ext>
    </p:extLst>
  </p:cSld>
  <p:clrMapOvr>
    <a:masterClrMapping/>
  </p:clrMapOvr>
  <p:transition spd="slow">
    <p:wip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D93CC-9E13-9555-B1C0-382875B93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4E4AD-764D-0FCE-A728-D6BE2E7A3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Non-Regenerative Adsorber –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01A06D-3B41-3B52-8A89-7A2DE6FE2C8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Dry Sorbent Injection (DSI)</a:t>
            </a:r>
            <a:endParaRPr lang="en-US" b="1" u="sng" dirty="0"/>
          </a:p>
          <a:p>
            <a:r>
              <a:rPr lang="en-US" dirty="0"/>
              <a:t>Sorbent injected into exhaust stream</a:t>
            </a:r>
          </a:p>
          <a:p>
            <a:pPr lvl="1"/>
            <a:r>
              <a:rPr lang="en-US" dirty="0"/>
              <a:t>Activated carbon injected to capture VOC</a:t>
            </a:r>
          </a:p>
          <a:p>
            <a:pPr lvl="1"/>
            <a:r>
              <a:rPr lang="en-US" dirty="0"/>
              <a:t>Adsorption occurs in flue / duct</a:t>
            </a:r>
          </a:p>
          <a:p>
            <a:r>
              <a:rPr lang="en-US" dirty="0"/>
              <a:t>Desorption not conducted</a:t>
            </a:r>
          </a:p>
          <a:p>
            <a:pPr lvl="1"/>
            <a:r>
              <a:rPr lang="en-US" dirty="0"/>
              <a:t>Activated carbon + VOC removed by PM control (filtration)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DB8EFE7-5D57-4468-DD20-0052436C2CF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670359"/>
            <a:ext cx="5102225" cy="383795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4D146C-442B-D2E6-BC99-E20159118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92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78FBC4-0FD8-FA80-3592-F6BCEB890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C77F8-25C9-44E9-916D-8112A913A85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462256"/>
      </p:ext>
    </p:extLst>
  </p:cSld>
  <p:clrMapOvr>
    <a:masterClrMapping/>
  </p:clrMapOvr>
  <p:transition spd="slow">
    <p:wip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47391-F81E-BE9B-FC28-09036C410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D3F57-B47E-B912-F4FD-B90FB5308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Regenerative Adsorber –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D3E794-4193-50DB-1911-0F10796F60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Regenerative Adsorber / Concentrator:</a:t>
            </a:r>
          </a:p>
          <a:p>
            <a:r>
              <a:rPr lang="en-US" dirty="0"/>
              <a:t>Adsorbents with only physical binding to adsorbate can be desorbed via heat (regeneration)</a:t>
            </a:r>
          </a:p>
          <a:p>
            <a:pPr marL="460375" indent="-460375">
              <a:buFont typeface="+mj-lt"/>
              <a:buAutoNum type="arabicPeriod"/>
            </a:pPr>
            <a:r>
              <a:rPr lang="en-US" u="sng" dirty="0"/>
              <a:t>Absorb Cycle</a:t>
            </a:r>
            <a:r>
              <a:rPr lang="en-US" dirty="0"/>
              <a:t>: Collects air pollutants at variable concentration &amp; flow</a:t>
            </a:r>
          </a:p>
          <a:p>
            <a:pPr marL="460375" indent="-460375">
              <a:buFont typeface="+mj-lt"/>
              <a:buAutoNum type="arabicPeriod"/>
            </a:pPr>
            <a:r>
              <a:rPr lang="en-US" u="sng" dirty="0"/>
              <a:t>Desorb Cycle</a:t>
            </a:r>
            <a:r>
              <a:rPr lang="en-US" dirty="0"/>
              <a:t>: Regenerates adsorbent; emits air pollutants at constant concentration and flow into secondary control device</a:t>
            </a:r>
          </a:p>
          <a:p>
            <a:pPr lvl="1"/>
            <a:r>
              <a:rPr lang="en-US" dirty="0"/>
              <a:t>Pollutant “heel” builds up in adsorbent with each desorb cycle, reducing available adsorbent for collection (eventually leads to breakthrough)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FADBD6-2206-9CC0-B031-76ECA2D66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93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A409A6-FD83-EACB-B50B-039274D50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28F08-720D-4AE9-AC81-F8B49CF697D9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261030"/>
      </p:ext>
    </p:extLst>
  </p:cSld>
  <p:clrMapOvr>
    <a:masterClrMapping/>
  </p:clrMapOvr>
  <p:transition spd="slow">
    <p:wip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55778-CD86-466E-9248-8F0E5CB8A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600EC1-DCB1-744E-BA60-9AAE652B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Regenerative Adsorber – Types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AEDDC9-CDDE-0D85-C1D9-55E192E4C5D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Fixed Bed Adsorber</a:t>
            </a:r>
          </a:p>
          <a:p>
            <a:pPr marL="0" indent="0" algn="ctr">
              <a:buNone/>
            </a:pPr>
            <a:r>
              <a:rPr lang="en-US" b="1" dirty="0"/>
              <a:t>Left Adsorb / Right Desorb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BC5C69E-A668-31EB-9451-0047C3E09E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Fixed Bed Adsorber</a:t>
            </a:r>
          </a:p>
          <a:p>
            <a:pPr marL="0" indent="0" algn="ctr">
              <a:buNone/>
            </a:pPr>
            <a:r>
              <a:rPr lang="en-US" b="1" dirty="0"/>
              <a:t>Left Desorb / Right Adsorb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5B21EF-1E36-0633-471E-2C77947C1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5A4CA6-CDCD-A9F9-D949-B23B51C0EE9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598420"/>
            <a:ext cx="5105400" cy="32537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496101D-FA05-5380-BEA7-411720A08F3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6772" y="2598420"/>
            <a:ext cx="5097780" cy="325374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5A2EC5-DFDC-79CC-0448-8603E5398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A3832-9EB5-4E53-822E-BA522C7C569B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060314"/>
      </p:ext>
    </p:extLst>
  </p:cSld>
  <p:clrMapOvr>
    <a:masterClrMapping/>
  </p:clrMapOvr>
  <p:transition spd="slow">
    <p:wip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C6555-25B9-0CA8-C5CE-4CB753827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0AE9B76-1863-F2F7-127D-173BDC231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Regenerative Adsorber – Types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CAAAEE7-F89F-A27F-14BB-AC85A1CE91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Rotary Bed Regenerative Adsorber</a:t>
            </a:r>
          </a:p>
          <a:p>
            <a:r>
              <a:rPr lang="en-US" dirty="0"/>
              <a:t>Adsorbate rotates between adsorbing / desorbing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C8A7F7-F938-2D7D-EBE4-AFBA3B01C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95</a:t>
            </a:fld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DA98EEE-48AF-F7B9-868C-EF70BCA17B60}"/>
              </a:ext>
            </a:extLst>
          </p:cNvPr>
          <p:cNvGrpSpPr/>
          <p:nvPr/>
        </p:nvGrpSpPr>
        <p:grpSpPr>
          <a:xfrm>
            <a:off x="1819132" y="2268197"/>
            <a:ext cx="8771066" cy="3904003"/>
            <a:chOff x="1819132" y="2268197"/>
            <a:chExt cx="8771066" cy="390400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1485C8C-0F3E-4234-DF26-E7EA685F4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84476" y="2362200"/>
              <a:ext cx="7620000" cy="3810000"/>
            </a:xfrm>
            <a:prstGeom prst="rect">
              <a:avLst/>
            </a:prstGeom>
          </p:spPr>
        </p:pic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CB31F935-F4FD-D17B-48D6-43116F2EFC4C}"/>
                </a:ext>
              </a:extLst>
            </p:cNvPr>
            <p:cNvSpPr/>
            <p:nvPr/>
          </p:nvSpPr>
          <p:spPr>
            <a:xfrm>
              <a:off x="2284476" y="3589020"/>
              <a:ext cx="1828800" cy="1371600"/>
            </a:xfrm>
            <a:prstGeom prst="rightArrow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VOC Laden</a:t>
              </a:r>
            </a:p>
            <a:p>
              <a:pPr algn="ctr"/>
              <a:r>
                <a:rPr lang="en-US" dirty="0"/>
                <a:t>Inlet Gas</a:t>
              </a:r>
            </a:p>
          </p:txBody>
        </p:sp>
        <p:sp>
          <p:nvSpPr>
            <p:cNvPr id="11" name="Arrow: Right 10">
              <a:extLst>
                <a:ext uri="{FF2B5EF4-FFF2-40B4-BE49-F238E27FC236}">
                  <a16:creationId xmlns:a16="http://schemas.microsoft.com/office/drawing/2014/main" id="{82ECBCB0-8250-A8A7-3D98-BA0678C3753E}"/>
                </a:ext>
              </a:extLst>
            </p:cNvPr>
            <p:cNvSpPr/>
            <p:nvPr/>
          </p:nvSpPr>
          <p:spPr>
            <a:xfrm>
              <a:off x="8078726" y="3589020"/>
              <a:ext cx="1828800" cy="1371600"/>
            </a:xfrm>
            <a:prstGeom prst="rightArrow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VOC Laden</a:t>
              </a:r>
            </a:p>
            <a:p>
              <a:pPr algn="ctr"/>
              <a:r>
                <a:rPr lang="en-US" dirty="0"/>
                <a:t>Outlet Gas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CC29CD5-AADE-EAF0-E541-7DB1EB64EA77}"/>
                </a:ext>
              </a:extLst>
            </p:cNvPr>
            <p:cNvSpPr txBox="1"/>
            <p:nvPr/>
          </p:nvSpPr>
          <p:spPr>
            <a:xfrm>
              <a:off x="4728972" y="3667035"/>
              <a:ext cx="13655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accent1"/>
                  </a:solidFill>
                </a:rPr>
                <a:t>Cleaned Exhaust Gas to Stack</a:t>
              </a:r>
            </a:p>
          </p:txBody>
        </p:sp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C7CEDDE4-E9E5-2E3B-16D3-5EA65D190C02}"/>
                </a:ext>
              </a:extLst>
            </p:cNvPr>
            <p:cNvSpPr/>
            <p:nvPr/>
          </p:nvSpPr>
          <p:spPr>
            <a:xfrm>
              <a:off x="6286501" y="3581399"/>
              <a:ext cx="1600200" cy="1371600"/>
            </a:xfrm>
            <a:prstGeom prst="rightArrow">
              <a:avLst/>
            </a:prstGeom>
            <a:solidFill>
              <a:srgbClr val="C00000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Warm Air Desorb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FDB9812-BDB7-82BE-3B58-F71E88A23B82}"/>
                </a:ext>
              </a:extLst>
            </p:cNvPr>
            <p:cNvSpPr txBox="1"/>
            <p:nvPr/>
          </p:nvSpPr>
          <p:spPr>
            <a:xfrm>
              <a:off x="4856988" y="2500098"/>
              <a:ext cx="247497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Clean Adsorbate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40AC519-E317-4775-FA47-B99811890BCA}"/>
                </a:ext>
              </a:extLst>
            </p:cNvPr>
            <p:cNvSpPr txBox="1"/>
            <p:nvPr/>
          </p:nvSpPr>
          <p:spPr>
            <a:xfrm>
              <a:off x="4856988" y="5664968"/>
              <a:ext cx="247497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VOC Adsorbate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8F264F2-AD9B-51CD-24B3-DB93CAACDE7D}"/>
                </a:ext>
              </a:extLst>
            </p:cNvPr>
            <p:cNvSpPr txBox="1"/>
            <p:nvPr/>
          </p:nvSpPr>
          <p:spPr>
            <a:xfrm>
              <a:off x="8088634" y="2402231"/>
              <a:ext cx="121157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/>
                <a:t>Rotation</a:t>
              </a:r>
            </a:p>
            <a:p>
              <a:r>
                <a:rPr lang="en-US" dirty="0"/>
                <a:t>Direction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7C81939-6287-DF7F-C925-573F291BD2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86246" y="2268197"/>
              <a:ext cx="792480" cy="91440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66BEA88-07A3-2CF7-6A08-18D59D8150B8}"/>
                </a:ext>
              </a:extLst>
            </p:cNvPr>
            <p:cNvSpPr txBox="1"/>
            <p:nvPr/>
          </p:nvSpPr>
          <p:spPr>
            <a:xfrm rot="5400000">
              <a:off x="9461600" y="3951654"/>
              <a:ext cx="161086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To Secondary Control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929595F-250B-FE6F-6AC8-4D1C5BE51C70}"/>
                </a:ext>
              </a:extLst>
            </p:cNvPr>
            <p:cNvSpPr txBox="1"/>
            <p:nvPr/>
          </p:nvSpPr>
          <p:spPr>
            <a:xfrm rot="5400000">
              <a:off x="1198365" y="4090155"/>
              <a:ext cx="161086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From Process</a:t>
              </a:r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7410D2-A0A0-BE89-FEBC-707B5F289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4840A-A12C-45BB-8232-C360B5DE5903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380418"/>
      </p:ext>
    </p:extLst>
  </p:cSld>
  <p:clrMapOvr>
    <a:masterClrMapping/>
  </p:clrMapOvr>
  <p:transition spd="slow">
    <p:wip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BFC48-781E-18C1-E32C-82400AB9D0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02827-D57D-FC2E-EFEE-6EADAAF4B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Regenerative Adsorber – Types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D3524A-8AE4-F443-3624-2907C8044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96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1EC344-90F6-1C69-66F0-84CDD0157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/>
              <a:t>Moving Bed / Rotary Adsorber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63D6DCA-B1CC-8276-9CB9-656A531E298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750" y="1600200"/>
            <a:ext cx="6286500" cy="45720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56814B-021D-884B-64E3-40B7E8F93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963A9-17D3-46B4-B618-002D46F6166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730086"/>
      </p:ext>
    </p:extLst>
  </p:cSld>
  <p:clrMapOvr>
    <a:masterClrMapping/>
  </p:clrMapOvr>
  <p:transition spd="slow">
    <p:wip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F2988-20E1-AF03-9FEB-CA1FB62E4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4CEA01D-8EBF-8DF6-37D4-FE7B3D4DB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Regenerative Adsorber – Types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FF8EFEE-B2E8-17B9-09E2-F38CE9538A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Fluidized Bed Regenerative Adsorber</a:t>
            </a:r>
          </a:p>
          <a:p>
            <a:r>
              <a:rPr lang="en-US" dirty="0"/>
              <a:t>Gas stream filtered through flowable solid adsorbent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B79CB1-9FB0-2DCD-28D1-4599121DB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97</a:t>
            </a:fld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B1B92FA-E70F-1F8D-BCF0-956A0E5D909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6700" y="2499360"/>
            <a:ext cx="4038600" cy="367284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F9A75D-7533-4C64-F7B9-21DF752A3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F7D92-18D7-4798-B990-26EF6BC13039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349412"/>
      </p:ext>
    </p:extLst>
  </p:cSld>
  <p:clrMapOvr>
    <a:masterClrMapping/>
  </p:clrMapOvr>
  <p:transition spd="slow">
    <p:wip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3BFE0-2A63-52E6-9FFE-3C3E95198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01CAE-BFD4-1A05-4A77-DF0AF8451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3: Volatile Organic Compounds</a:t>
            </a:r>
            <a:br>
              <a:rPr lang="en-US" dirty="0"/>
            </a:br>
            <a:r>
              <a:rPr lang="en-US" dirty="0"/>
              <a:t>Regenerative Adsorber – Secondary Control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93F763-6D6D-17BB-D95A-818120F79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98</a:t>
            </a:fld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C91BF38E-AACE-4E58-B63C-E47F42DC1C43}"/>
              </a:ext>
            </a:extLst>
          </p:cNvPr>
          <p:cNvSpPr>
            <a:spLocks noGrp="1"/>
          </p:cNvSpPr>
          <p:nvPr/>
        </p:nvSpPr>
        <p:spPr>
          <a:xfrm>
            <a:off x="304800" y="1028700"/>
            <a:ext cx="11582400" cy="480060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i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tabLst>
                <a:tab pos="2743200" algn="ctr"/>
                <a:tab pos="9029700" algn="ctr"/>
              </a:tabLst>
            </a:pPr>
            <a:r>
              <a:rPr lang="en-US" b="1"/>
              <a:t>	Fixed Bed Regeneration	Fixed Bed Regeneration</a:t>
            </a:r>
          </a:p>
          <a:p>
            <a:pPr marL="0" indent="0">
              <a:buNone/>
              <a:tabLst>
                <a:tab pos="2743200" algn="ctr"/>
                <a:tab pos="9029700" algn="ctr"/>
              </a:tabLst>
            </a:pPr>
            <a:r>
              <a:rPr lang="en-US" b="1"/>
              <a:t>	and Recovery	and Combustion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E3D114BE-98E7-71C0-1EE4-D7242367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637" y="2514600"/>
            <a:ext cx="51435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9DB3ADBE-2A45-FCD3-9241-A787B2B95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0918" y="2514600"/>
            <a:ext cx="51435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897EAD-B1C6-74EF-1D0C-C71E56C40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64675-2781-4C4F-B8CE-2E0DE584C3C5}" type="datetime1">
              <a:rPr lang="en-US" smtClean="0"/>
              <a:t>2/9/2026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821652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customXml/itemProps2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579</TotalTime>
  <Words>4541</Words>
  <Application>Microsoft Office PowerPoint</Application>
  <PresentationFormat>Widescreen</PresentationFormat>
  <Paragraphs>883</Paragraphs>
  <Slides>104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104</vt:i4>
      </vt:variant>
    </vt:vector>
  </HeadingPairs>
  <TitlesOfParts>
    <vt:vector size="108" baseType="lpstr">
      <vt:lpstr>Aptos</vt:lpstr>
      <vt:lpstr>Arial</vt:lpstr>
      <vt:lpstr>Calibri</vt:lpstr>
      <vt:lpstr>Office Theme</vt:lpstr>
      <vt:lpstr>Theory &amp; Application of Common Air Pollution Control Devices</vt:lpstr>
      <vt:lpstr>Chapter 3: Volatile Organic Compounds Objective</vt:lpstr>
      <vt:lpstr>Chapter 3: Volatile Organic Compounds Introduction to Volatile Organic Compounds</vt:lpstr>
      <vt:lpstr>Chapter 3: Volatile Organic Compounds VOC Examples</vt:lpstr>
      <vt:lpstr>Chapter 3: Volatile Organic Compounds VOC Formation</vt:lpstr>
      <vt:lpstr>Chapter 3: Volatile Organic Compounds VOC Impacts</vt:lpstr>
      <vt:lpstr>Chapter 3: Volatile Organic Compounds Introduction to Hazardous Air Pollutants</vt:lpstr>
      <vt:lpstr>Chapter 3: Volatile Organic Compounds VOC Control Types</vt:lpstr>
      <vt:lpstr>Chapter 3: Volatile Organic Compounds Material Usage Minimization – Overview</vt:lpstr>
      <vt:lpstr>Chapter 3: Volatile Organic Compounds Material Usage Minimization – Prevention</vt:lpstr>
      <vt:lpstr>Chapter 3: Volatile Organic Compounds Material Usage Minimization – Prevention</vt:lpstr>
      <vt:lpstr>Chapter 3: Volatile Organic Compounds Oxidation – Overview</vt:lpstr>
      <vt:lpstr>Chapter 3: Volatile Organic Compounds Oxidation – Principles of Operation</vt:lpstr>
      <vt:lpstr>Chapter 3: Volatile Organic Compounds Oxidation – Principles of Operation</vt:lpstr>
      <vt:lpstr>Chapter 3: Volatile Organic Compounds Oxidation – Principles of Operation</vt:lpstr>
      <vt:lpstr>Chapter 3: Volatile Organic Compounds Video</vt:lpstr>
      <vt:lpstr>Chapter 3: Volatile Organic Compounds Oxidation – Principles of Operation</vt:lpstr>
      <vt:lpstr>Chapter 3: Volatile Organic Compounds Oxidation – Flare Examples</vt:lpstr>
      <vt:lpstr>Chapter 3: Volatile Organic Compounds Video</vt:lpstr>
      <vt:lpstr>Chapter 3: Volatile Organic Compounds Flare – Operation</vt:lpstr>
      <vt:lpstr>Chapter 3: Volatile Organic Compounds Flare – Operation</vt:lpstr>
      <vt:lpstr>Chapter 3: Volatile Organic Compounds Flare – Design Considerations</vt:lpstr>
      <vt:lpstr>Chapter 3: Volatile Organic Compounds Flare – Types</vt:lpstr>
      <vt:lpstr>Chapter 3: Volatile Organic Compounds Flare – Types</vt:lpstr>
      <vt:lpstr>Chapter 3: Volatile Organic Compounds Flare – Types</vt:lpstr>
      <vt:lpstr>Chapter 3: Volatile Organic Compounds Flare – Types</vt:lpstr>
      <vt:lpstr>Chapter 3: Volatile Organic Compounds Flare – Types</vt:lpstr>
      <vt:lpstr>Chapter 3: Volatile Organic Compounds Flare – Types</vt:lpstr>
      <vt:lpstr>Chapter 3: Volatile Organic Compounds Enclosed Ground Flare</vt:lpstr>
      <vt:lpstr>Chapter 3: Volatile Organic Compounds Enclosed Ground Flare</vt:lpstr>
      <vt:lpstr>Chapter 3: Volatile Organic Compounds Flare – Control Efficiencies</vt:lpstr>
      <vt:lpstr>Chapter 3: Volatile Organic Compounds Flare – Operating Problems</vt:lpstr>
      <vt:lpstr>Chapter 3: Volatile Organic Compounds Flare – Compliance Inspection</vt:lpstr>
      <vt:lpstr>Chapter 3: Volatile Organic Compounds Oxidation – Principles of Operation</vt:lpstr>
      <vt:lpstr>Chapter 3: Volatile Organic Compounds Oxidation – Thermal Oxidizer Examples</vt:lpstr>
      <vt:lpstr>Chapter 3: Volatile Organic Compounds Video</vt:lpstr>
      <vt:lpstr>Chapter 3: Volatile Organic Compounds Thermal Oxidizer – Design Considerations</vt:lpstr>
      <vt:lpstr>Chapter 3: Volatile Organic Compounds Thermal Oxidizer – Design Considerations</vt:lpstr>
      <vt:lpstr>Chapter 3: Volatile Organic Compounds Thermal Oxidizer – Types</vt:lpstr>
      <vt:lpstr>Chapter 3: Volatile Organic Compounds Thermal Oxidizer – Types</vt:lpstr>
      <vt:lpstr>Chapter 3: Volatile Organic Compounds Thermal Oxidizer – Types</vt:lpstr>
      <vt:lpstr>Chapter 3: Volatile Organic Compounds Recuperative Thermal Oxidizer – Details</vt:lpstr>
      <vt:lpstr>Chapter 3: Volatile Organic Compounds Recuperative Thermal Oxidizer – Details</vt:lpstr>
      <vt:lpstr>Chapter 3: Volatile Organic Compounds Thermal Oxidizer – Types</vt:lpstr>
      <vt:lpstr>Chapter 3: Volatile Organic Compounds Regenerative Thermal Oxidizer – Cycle</vt:lpstr>
      <vt:lpstr>Chapter 3: Volatile Organic Compounds Regenerative Thermal Oxidizer – Details</vt:lpstr>
      <vt:lpstr>Chapter 3: Volatile Organic Compounds Regenerative Thermal Oxidizer – Cycle</vt:lpstr>
      <vt:lpstr>Chapter 3: Volatile Organic Compounds Regenerative Thermal Oxidizer – Details</vt:lpstr>
      <vt:lpstr>Chapter 3: Volatile Organic Compounds Video</vt:lpstr>
      <vt:lpstr>Chapter 3: Volatile Organic Compounds Thermal Oxidizer – Types</vt:lpstr>
      <vt:lpstr>Chapter 3: Volatile Organic Compounds Catalytic Thermal Oxidizer – Details</vt:lpstr>
      <vt:lpstr>Chapter 3: Volatile Organic Compounds Catalytic Thermal Oxidizer – Details</vt:lpstr>
      <vt:lpstr>Chapter 3: Volatile Organic Compounds Catalytic Thermal Oxidizer – Details</vt:lpstr>
      <vt:lpstr>Chapter 3: Volatile Organic Compounds Video</vt:lpstr>
      <vt:lpstr>Chapter 3: Volatile Organic Compounds Catalytic Oxidizer – Overview</vt:lpstr>
      <vt:lpstr>Chapter 3: Volatile Organic Compounds Diesel Oxidation Catalyst – Examples</vt:lpstr>
      <vt:lpstr>Chapter 3: Volatile Organic Compounds Video</vt:lpstr>
      <vt:lpstr>Chapter 3: Volatile Organic Compounds Thermal Oxidizer – Control Efficiencies</vt:lpstr>
      <vt:lpstr>Chapter 3: Volatile Organic Compounds Thermal Oxidizer – Operating Problems</vt:lpstr>
      <vt:lpstr>Chapter 3: Volatile Organic Compounds Catalytic Thermal Oxidizer – Operating Problems</vt:lpstr>
      <vt:lpstr>Chapter 3: Volatile Organic Compounds Thermal Oxidizer – Compliance Inspection</vt:lpstr>
      <vt:lpstr>Chapter 3: Volatile Organic Compounds Condensation  – Principles of Operation</vt:lpstr>
      <vt:lpstr>Chapter 3: Volatile Organic Compounds Condensation – Refrigerated Condenser Examples</vt:lpstr>
      <vt:lpstr>Chapter 3: Volatile Organic Compounds Video</vt:lpstr>
      <vt:lpstr>Chapter 3: Volatile Organic Compounds Condensation – Refrigerated Condenser Cycle</vt:lpstr>
      <vt:lpstr>Chapter 3: Volatile Organic Compounds Refrigerated Condenser – Design Considerations</vt:lpstr>
      <vt:lpstr>Chapter 3: Volatile Organic Compounds Refrigerated Condenser – Types</vt:lpstr>
      <vt:lpstr>Chapter 3: Volatile Organic Compounds Surface Condenser – Example</vt:lpstr>
      <vt:lpstr>Chapter 3: Volatile Organic Compounds Contact Condenser – Examples</vt:lpstr>
      <vt:lpstr>Chapter 3: Volatile Organic Compounds Refrigerated Condenser – Control Efficiencies</vt:lpstr>
      <vt:lpstr>Chapter 3: Volatile Organic Compounds Refrigerated Condenser – Operating Problems</vt:lpstr>
      <vt:lpstr>Chapter 3: Volatile Organic Compounds Refrigerated Condenser – Compliance Inspection</vt:lpstr>
      <vt:lpstr>Chapter 3: Volatile Organic Compounds Absorption – Principles of Operation</vt:lpstr>
      <vt:lpstr>Chapter 3: Volatile Organic Compounds Absorption – Scrubber Examples</vt:lpstr>
      <vt:lpstr>Chapter 3: Volatile Organic Compounds Video</vt:lpstr>
      <vt:lpstr>Chapter 3: Volatile Organic Compounds Absorption – Operation</vt:lpstr>
      <vt:lpstr>Chapter 3: Volatile Organic Compounds Absorber – Design Considerations</vt:lpstr>
      <vt:lpstr>Chapter 3: Volatile Organic Compounds Wet Absorption – Operation</vt:lpstr>
      <vt:lpstr>Chapter 3: Volatile Organic Compounds Video</vt:lpstr>
      <vt:lpstr>Chapter 3: Volatile Organic Compounds Absorber – Control Efficiencies</vt:lpstr>
      <vt:lpstr>Chapter 3: Volatile Organic Compounds Absorber – Operating Problems</vt:lpstr>
      <vt:lpstr>Chapter 3: Volatile Organic Compounds Absorber – Compliance Inspection</vt:lpstr>
      <vt:lpstr>Chapter 3: Volatile Organic Compounds Adsorption –  Principles of Operation</vt:lpstr>
      <vt:lpstr>Chapter 3: Volatile Organic Compounds Adsorber – Principles of Operation</vt:lpstr>
      <vt:lpstr>Chapter 3: Volatile Organic Compounds Adsorber – Principles of Operation</vt:lpstr>
      <vt:lpstr>Chapter 3: Volatile Organic Compounds Adsorber – Examples</vt:lpstr>
      <vt:lpstr>Chapter 3: Volatile Organic Compounds Video</vt:lpstr>
      <vt:lpstr>Chapter 3: Volatile Organic Compounds Adsorber – Design Considerations</vt:lpstr>
      <vt:lpstr>Chapter 3: Volatile Organic Compounds Adsorber – Design Considerations</vt:lpstr>
      <vt:lpstr>Chapter 3: Volatile Organic Compounds Adsorber – Design Considerations</vt:lpstr>
      <vt:lpstr>Chapter 3: Volatile Organic Compounds Adsorber – Types</vt:lpstr>
      <vt:lpstr>Chapter 3: Volatile Organic Compounds Non-Regenerative Adsorber – Types</vt:lpstr>
      <vt:lpstr>Chapter 3: Volatile Organic Compounds Non-Regenerative Adsorber – Types</vt:lpstr>
      <vt:lpstr>Chapter 3: Volatile Organic Compounds Regenerative Adsorber – Types</vt:lpstr>
      <vt:lpstr>Chapter 3: Volatile Organic Compounds Regenerative Adsorber – Types</vt:lpstr>
      <vt:lpstr>Chapter 3: Volatile Organic Compounds Regenerative Adsorber – Types</vt:lpstr>
      <vt:lpstr>Chapter 3: Volatile Organic Compounds Regenerative Adsorber – Types</vt:lpstr>
      <vt:lpstr>Chapter 3: Volatile Organic Compounds Regenerative Adsorber – Types</vt:lpstr>
      <vt:lpstr>Chapter 3: Volatile Organic Compounds Regenerative Adsorber – Secondary Control</vt:lpstr>
      <vt:lpstr>Chapter 3: Volatile Organic Compounds Adsorber – Control Efficiencies</vt:lpstr>
      <vt:lpstr>Chapter 3: Volatile Organic Compounds Adsorber – Operating Problems</vt:lpstr>
      <vt:lpstr>Chapter 3: Volatile Organic Compounds Adsorber – Compliance Inspection</vt:lpstr>
      <vt:lpstr>Chapter 3: Volatile Organic Compounds Review</vt:lpstr>
      <vt:lpstr>Chapter 3: Volatile Organic Compounds Additional 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140</cp:revision>
  <dcterms:created xsi:type="dcterms:W3CDTF">2025-02-03T16:40:51Z</dcterms:created>
  <dcterms:modified xsi:type="dcterms:W3CDTF">2026-02-09T14:57:42Z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