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omments/modernComment_2DF_EAFF36DB.xml" ContentType="application/vnd.ms-powerpoint.comment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omments/modernComment_261_B4DE78E5.xml" ContentType="application/vnd.ms-powerpoint.comments+xml"/>
  <Override PartName="/ppt/comments/modernComment_31B_AC96CC8D.xml" ContentType="application/vnd.ms-powerpoint.comment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omments/modernComment_264_84613023.xml" ContentType="application/vnd.ms-powerpoint.comments+xml"/>
  <Override PartName="/ppt/comments/modernComment_24F_F5317EAE.xml" ContentType="application/vnd.ms-powerpoint.comments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81"/>
  </p:notesMasterIdLst>
  <p:handoutMasterIdLst>
    <p:handoutMasterId r:id="rId82"/>
  </p:handoutMasterIdLst>
  <p:sldIdLst>
    <p:sldId id="256" r:id="rId5"/>
    <p:sldId id="302" r:id="rId6"/>
    <p:sldId id="305" r:id="rId7"/>
    <p:sldId id="306" r:id="rId8"/>
    <p:sldId id="317" r:id="rId9"/>
    <p:sldId id="485" r:id="rId10"/>
    <p:sldId id="741" r:id="rId11"/>
    <p:sldId id="705" r:id="rId12"/>
    <p:sldId id="706" r:id="rId13"/>
    <p:sldId id="732" r:id="rId14"/>
    <p:sldId id="733" r:id="rId15"/>
    <p:sldId id="734" r:id="rId16"/>
    <p:sldId id="723" r:id="rId17"/>
    <p:sldId id="735" r:id="rId18"/>
    <p:sldId id="736" r:id="rId19"/>
    <p:sldId id="725" r:id="rId20"/>
    <p:sldId id="737" r:id="rId21"/>
    <p:sldId id="738" r:id="rId22"/>
    <p:sldId id="574" r:id="rId23"/>
    <p:sldId id="739" r:id="rId24"/>
    <p:sldId id="575" r:id="rId25"/>
    <p:sldId id="702" r:id="rId26"/>
    <p:sldId id="707" r:id="rId27"/>
    <p:sldId id="727" r:id="rId28"/>
    <p:sldId id="356" r:id="rId29"/>
    <p:sldId id="729" r:id="rId30"/>
    <p:sldId id="719" r:id="rId31"/>
    <p:sldId id="740" r:id="rId32"/>
    <p:sldId id="679" r:id="rId33"/>
    <p:sldId id="681" r:id="rId34"/>
    <p:sldId id="680" r:id="rId35"/>
    <p:sldId id="742" r:id="rId36"/>
    <p:sldId id="709" r:id="rId37"/>
    <p:sldId id="752" r:id="rId38"/>
    <p:sldId id="685" r:id="rId39"/>
    <p:sldId id="683" r:id="rId40"/>
    <p:sldId id="686" r:id="rId41"/>
    <p:sldId id="596" r:id="rId42"/>
    <p:sldId id="682" r:id="rId43"/>
    <p:sldId id="793" r:id="rId44"/>
    <p:sldId id="687" r:id="rId45"/>
    <p:sldId id="688" r:id="rId46"/>
    <p:sldId id="594" r:id="rId47"/>
    <p:sldId id="696" r:id="rId48"/>
    <p:sldId id="694" r:id="rId49"/>
    <p:sldId id="609" r:id="rId50"/>
    <p:sldId id="352" r:id="rId51"/>
    <p:sldId id="795" r:id="rId52"/>
    <p:sldId id="698" r:id="rId53"/>
    <p:sldId id="312" r:id="rId54"/>
    <p:sldId id="599" r:id="rId55"/>
    <p:sldId id="794" r:id="rId56"/>
    <p:sldId id="395" r:id="rId57"/>
    <p:sldId id="753" r:id="rId58"/>
    <p:sldId id="703" r:id="rId59"/>
    <p:sldId id="695" r:id="rId60"/>
    <p:sldId id="612" r:id="rId61"/>
    <p:sldId id="591" r:id="rId62"/>
    <p:sldId id="701" r:id="rId63"/>
    <p:sldId id="697" r:id="rId64"/>
    <p:sldId id="358" r:id="rId65"/>
    <p:sldId id="715" r:id="rId66"/>
    <p:sldId id="717" r:id="rId67"/>
    <p:sldId id="751" r:id="rId68"/>
    <p:sldId id="689" r:id="rId69"/>
    <p:sldId id="692" r:id="rId70"/>
    <p:sldId id="691" r:id="rId71"/>
    <p:sldId id="690" r:id="rId72"/>
    <p:sldId id="662" r:id="rId73"/>
    <p:sldId id="699" r:id="rId74"/>
    <p:sldId id="750" r:id="rId75"/>
    <p:sldId id="700" r:id="rId76"/>
    <p:sldId id="593" r:id="rId77"/>
    <p:sldId id="573" r:id="rId78"/>
    <p:sldId id="704" r:id="rId79"/>
    <p:sldId id="532" r:id="rId8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48862B-4F0B-6395-9791-FBC9471D6228}" name="Nanishka Albaladejo" initials="NA" userId="S::nalbaladejo@scainc.com::991dff6f-7fe1-4ac6-b23b-1299f9d2ef4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3192"/>
    <a:srgbClr val="F8D555"/>
    <a:srgbClr val="D7191C"/>
    <a:srgbClr val="BA7320"/>
    <a:srgbClr val="608F33"/>
    <a:srgbClr val="435058"/>
    <a:srgbClr val="4B5861"/>
    <a:srgbClr val="608E33"/>
    <a:srgbClr val="5C9033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F4C48F-DD2B-4A6E-A598-F95A609E65D7}" v="8" dt="2026-02-05T20:50:47.0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204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viewProps" Target="viewProps.xml"/><Relationship Id="rId89" Type="http://schemas.microsoft.com/office/2018/10/relationships/authors" Target="authors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presProps" Target="presProps.xml"/><Relationship Id="rId88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notesMaster" Target="notesMasters/notesMaster1.xml"/><Relationship Id="rId86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microsoft.com/office/2016/11/relationships/changesInfo" Target="changesInfos/changesInfo1.xml"/><Relationship Id="rId61" Type="http://schemas.openxmlformats.org/officeDocument/2006/relationships/slide" Target="slides/slide57.xml"/><Relationship Id="rId82" Type="http://schemas.openxmlformats.org/officeDocument/2006/relationships/handoutMaster" Target="handoutMasters/handoutMaster1.xml"/><Relationship Id="rId19" Type="http://schemas.openxmlformats.org/officeDocument/2006/relationships/slide" Target="slides/slide1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nishka Albaladejo" userId="S::nalbaladejo@scainc.com::991dff6f-7fe1-4ac6-b23b-1299f9d2ef4c" providerId="AD" clId="Web-{81EB83D0-AE34-D437-1A48-479153AEE0CC}"/>
    <pc:docChg chg="modSld">
      <pc:chgData name="Nanishka Albaladejo" userId="S::nalbaladejo@scainc.com::991dff6f-7fe1-4ac6-b23b-1299f9d2ef4c" providerId="AD" clId="Web-{81EB83D0-AE34-D437-1A48-479153AEE0CC}" dt="2026-01-16T21:39:42.969" v="111"/>
      <pc:docMkLst>
        <pc:docMk/>
      </pc:docMkLst>
      <pc:sldChg chg="modSp">
        <pc:chgData name="Nanishka Albaladejo" userId="S::nalbaladejo@scainc.com::991dff6f-7fe1-4ac6-b23b-1299f9d2ef4c" providerId="AD" clId="Web-{81EB83D0-AE34-D437-1A48-479153AEE0CC}" dt="2026-01-16T21:39:42.969" v="111"/>
        <pc:sldMkLst>
          <pc:docMk/>
          <pc:sldMk cId="1227990501" sldId="573"/>
        </pc:sldMkLst>
        <pc:graphicFrameChg chg="mod modGraphic">
          <ac:chgData name="Nanishka Albaladejo" userId="S::nalbaladejo@scainc.com::991dff6f-7fe1-4ac6-b23b-1299f9d2ef4c" providerId="AD" clId="Web-{81EB83D0-AE34-D437-1A48-479153AEE0CC}" dt="2026-01-16T21:39:42.969" v="111"/>
          <ac:graphicFrameMkLst>
            <pc:docMk/>
            <pc:sldMk cId="1227990501" sldId="573"/>
            <ac:graphicFrameMk id="2" creationId="{205AAD42-5758-49DD-EA0A-F192FD63C87F}"/>
          </ac:graphicFrameMkLst>
        </pc:graphicFrameChg>
      </pc:sldChg>
      <pc:sldChg chg="modSp">
        <pc:chgData name="Nanishka Albaladejo" userId="S::nalbaladejo@scainc.com::991dff6f-7fe1-4ac6-b23b-1299f9d2ef4c" providerId="AD" clId="Web-{81EB83D0-AE34-D437-1A48-479153AEE0CC}" dt="2026-01-16T20:54:48.732" v="109" actId="20577"/>
        <pc:sldMkLst>
          <pc:docMk/>
          <pc:sldMk cId="3553573986" sldId="702"/>
        </pc:sldMkLst>
        <pc:spChg chg="mod">
          <ac:chgData name="Nanishka Albaladejo" userId="S::nalbaladejo@scainc.com::991dff6f-7fe1-4ac6-b23b-1299f9d2ef4c" providerId="AD" clId="Web-{81EB83D0-AE34-D437-1A48-479153AEE0CC}" dt="2026-01-16T20:54:48.732" v="109" actId="20577"/>
          <ac:spMkLst>
            <pc:docMk/>
            <pc:sldMk cId="3553573986" sldId="702"/>
            <ac:spMk id="6" creationId="{B0020AA1-45DA-2198-0028-4E6CA0BE7508}"/>
          </ac:spMkLst>
        </pc:spChg>
      </pc:sldChg>
      <pc:sldChg chg="modSp">
        <pc:chgData name="Nanishka Albaladejo" userId="S::nalbaladejo@scainc.com::991dff6f-7fe1-4ac6-b23b-1299f9d2ef4c" providerId="AD" clId="Web-{81EB83D0-AE34-D437-1A48-479153AEE0CC}" dt="2026-01-16T20:44:52.529" v="3" actId="20577"/>
        <pc:sldMkLst>
          <pc:docMk/>
          <pc:sldMk cId="511111468" sldId="733"/>
        </pc:sldMkLst>
        <pc:spChg chg="mod">
          <ac:chgData name="Nanishka Albaladejo" userId="S::nalbaladejo@scainc.com::991dff6f-7fe1-4ac6-b23b-1299f9d2ef4c" providerId="AD" clId="Web-{81EB83D0-AE34-D437-1A48-479153AEE0CC}" dt="2026-01-16T20:44:52.529" v="3" actId="20577"/>
          <ac:spMkLst>
            <pc:docMk/>
            <pc:sldMk cId="511111468" sldId="733"/>
            <ac:spMk id="6" creationId="{DFB8834E-803E-A183-0A5D-C857FD9452B5}"/>
          </ac:spMkLst>
        </pc:spChg>
      </pc:sldChg>
      <pc:sldChg chg="modSp">
        <pc:chgData name="Nanishka Albaladejo" userId="S::nalbaladejo@scainc.com::991dff6f-7fe1-4ac6-b23b-1299f9d2ef4c" providerId="AD" clId="Web-{81EB83D0-AE34-D437-1A48-479153AEE0CC}" dt="2026-01-16T20:46:18.982" v="46" actId="20577"/>
        <pc:sldMkLst>
          <pc:docMk/>
          <pc:sldMk cId="1570708190" sldId="734"/>
        </pc:sldMkLst>
        <pc:spChg chg="mod">
          <ac:chgData name="Nanishka Albaladejo" userId="S::nalbaladejo@scainc.com::991dff6f-7fe1-4ac6-b23b-1299f9d2ef4c" providerId="AD" clId="Web-{81EB83D0-AE34-D437-1A48-479153AEE0CC}" dt="2026-01-16T20:46:18.982" v="46" actId="20577"/>
          <ac:spMkLst>
            <pc:docMk/>
            <pc:sldMk cId="1570708190" sldId="734"/>
            <ac:spMk id="6" creationId="{96BAA9A0-1533-E5BE-3730-FD8A21BCD2BA}"/>
          </ac:spMkLst>
        </pc:spChg>
        <pc:picChg chg="mod">
          <ac:chgData name="Nanishka Albaladejo" userId="S::nalbaladejo@scainc.com::991dff6f-7fe1-4ac6-b23b-1299f9d2ef4c" providerId="AD" clId="Web-{81EB83D0-AE34-D437-1A48-479153AEE0CC}" dt="2026-01-16T20:45:50.294" v="11" actId="1076"/>
          <ac:picMkLst>
            <pc:docMk/>
            <pc:sldMk cId="1570708190" sldId="734"/>
            <ac:picMk id="9" creationId="{4D88A484-F08A-048B-F942-170FF503BA70}"/>
          </ac:picMkLst>
        </pc:picChg>
      </pc:sldChg>
      <pc:sldChg chg="modSp">
        <pc:chgData name="Nanishka Albaladejo" userId="S::nalbaladejo@scainc.com::991dff6f-7fe1-4ac6-b23b-1299f9d2ef4c" providerId="AD" clId="Web-{81EB83D0-AE34-D437-1A48-479153AEE0CC}" dt="2026-01-16T20:47:46.529" v="106" actId="20577"/>
        <pc:sldMkLst>
          <pc:docMk/>
          <pc:sldMk cId="3942594267" sldId="735"/>
        </pc:sldMkLst>
        <pc:spChg chg="mod">
          <ac:chgData name="Nanishka Albaladejo" userId="S::nalbaladejo@scainc.com::991dff6f-7fe1-4ac6-b23b-1299f9d2ef4c" providerId="AD" clId="Web-{81EB83D0-AE34-D437-1A48-479153AEE0CC}" dt="2026-01-16T20:47:46.529" v="106" actId="20577"/>
          <ac:spMkLst>
            <pc:docMk/>
            <pc:sldMk cId="3942594267" sldId="735"/>
            <ac:spMk id="6" creationId="{C27E626A-6573-6927-DA5C-C31772CDA797}"/>
          </ac:spMkLst>
        </pc:spChg>
      </pc:sldChg>
    </pc:docChg>
  </pc:docChgLst>
  <pc:docChgLst>
    <pc:chgData name="Andrew D. Shroads, QEP" userId="1a0295e2-0dd9-4964-a391-491a1a3653ac" providerId="ADAL" clId="{C2B3A12C-A7EE-4547-9739-6127884E2633}"/>
    <pc:docChg chg="modMainMaster">
      <pc:chgData name="Andrew D. Shroads, QEP" userId="1a0295e2-0dd9-4964-a391-491a1a3653ac" providerId="ADAL" clId="{C2B3A12C-A7EE-4547-9739-6127884E2633}" dt="2026-02-05T20:50:36.310" v="6"/>
      <pc:docMkLst>
        <pc:docMk/>
      </pc:docMkLst>
      <pc:sldMasterChg chg="modSldLayout">
        <pc:chgData name="Andrew D. Shroads, QEP" userId="1a0295e2-0dd9-4964-a391-491a1a3653ac" providerId="ADAL" clId="{C2B3A12C-A7EE-4547-9739-6127884E2633}" dt="2026-02-05T20:50:36.310" v="6"/>
        <pc:sldMasterMkLst>
          <pc:docMk/>
          <pc:sldMasterMk cId="3581415529" sldId="2147483648"/>
        </pc:sldMasterMkLst>
        <pc:sldLayoutChg chg="addSp modSp">
          <pc:chgData name="Andrew D. Shroads, QEP" userId="1a0295e2-0dd9-4964-a391-491a1a3653ac" providerId="ADAL" clId="{C2B3A12C-A7EE-4547-9739-6127884E2633}" dt="2026-02-05T20:50:30.870" v="0"/>
          <pc:sldLayoutMkLst>
            <pc:docMk/>
            <pc:sldMasterMk cId="3581415529" sldId="2147483648"/>
            <pc:sldLayoutMk cId="2332032041" sldId="2147483649"/>
          </pc:sldLayoutMkLst>
          <pc:picChg chg="add mod">
            <ac:chgData name="Andrew D. Shroads, QEP" userId="1a0295e2-0dd9-4964-a391-491a1a3653ac" providerId="ADAL" clId="{C2B3A12C-A7EE-4547-9739-6127884E2633}" dt="2026-02-05T20:50:30.870" v="0"/>
            <ac:picMkLst>
              <pc:docMk/>
              <pc:sldMasterMk cId="3581415529" sldId="2147483648"/>
              <pc:sldLayoutMk cId="2332032041" sldId="2147483649"/>
              <ac:picMk id="7" creationId="{A7F1F791-BA2D-F07A-0964-FFB3EAEC738D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2-05T20:50:32.295" v="1"/>
          <pc:sldLayoutMkLst>
            <pc:docMk/>
            <pc:sldMasterMk cId="3581415529" sldId="2147483648"/>
            <pc:sldLayoutMk cId="3589693945" sldId="2147483650"/>
          </pc:sldLayoutMkLst>
          <pc:picChg chg="add mod">
            <ac:chgData name="Andrew D. Shroads, QEP" userId="1a0295e2-0dd9-4964-a391-491a1a3653ac" providerId="ADAL" clId="{C2B3A12C-A7EE-4547-9739-6127884E2633}" dt="2026-02-05T20:50:32.295" v="1"/>
            <ac:picMkLst>
              <pc:docMk/>
              <pc:sldMasterMk cId="3581415529" sldId="2147483648"/>
              <pc:sldLayoutMk cId="3589693945" sldId="2147483650"/>
              <ac:picMk id="7" creationId="{D3968B96-F5B7-4955-34F2-6D041DF47545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2-05T20:50:35.052" v="5"/>
          <pc:sldLayoutMkLst>
            <pc:docMk/>
            <pc:sldMasterMk cId="3581415529" sldId="2147483648"/>
            <pc:sldLayoutMk cId="2163079833" sldId="2147483651"/>
          </pc:sldLayoutMkLst>
          <pc:picChg chg="add mod">
            <ac:chgData name="Andrew D. Shroads, QEP" userId="1a0295e2-0dd9-4964-a391-491a1a3653ac" providerId="ADAL" clId="{C2B3A12C-A7EE-4547-9739-6127884E2633}" dt="2026-02-05T20:50:35.052" v="5"/>
            <ac:picMkLst>
              <pc:docMk/>
              <pc:sldMasterMk cId="3581415529" sldId="2147483648"/>
              <pc:sldLayoutMk cId="2163079833" sldId="2147483651"/>
              <ac:picMk id="4" creationId="{6EC6E239-1ACE-4C8B-2EF4-EBD7CCBADF41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2-05T20:50:33.072" v="2"/>
          <pc:sldLayoutMkLst>
            <pc:docMk/>
            <pc:sldMasterMk cId="3581415529" sldId="2147483648"/>
            <pc:sldLayoutMk cId="2760791716" sldId="2147483652"/>
          </pc:sldLayoutMkLst>
          <pc:picChg chg="add mod">
            <ac:chgData name="Andrew D. Shroads, QEP" userId="1a0295e2-0dd9-4964-a391-491a1a3653ac" providerId="ADAL" clId="{C2B3A12C-A7EE-4547-9739-6127884E2633}" dt="2026-02-05T20:50:33.072" v="2"/>
            <ac:picMkLst>
              <pc:docMk/>
              <pc:sldMasterMk cId="3581415529" sldId="2147483648"/>
              <pc:sldLayoutMk cId="2760791716" sldId="2147483652"/>
              <ac:picMk id="5" creationId="{893705A7-0F1C-AEAD-9639-D9D5F5A7CC32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2-05T20:50:36.310" v="6"/>
          <pc:sldLayoutMkLst>
            <pc:docMk/>
            <pc:sldMasterMk cId="3581415529" sldId="2147483648"/>
            <pc:sldLayoutMk cId="4210803521" sldId="2147483654"/>
          </pc:sldLayoutMkLst>
          <pc:picChg chg="add mod">
            <ac:chgData name="Andrew D. Shroads, QEP" userId="1a0295e2-0dd9-4964-a391-491a1a3653ac" providerId="ADAL" clId="{C2B3A12C-A7EE-4547-9739-6127884E2633}" dt="2026-02-05T20:50:36.310" v="6"/>
            <ac:picMkLst>
              <pc:docMk/>
              <pc:sldMasterMk cId="3581415529" sldId="2147483648"/>
              <pc:sldLayoutMk cId="4210803521" sldId="2147483654"/>
              <ac:picMk id="6" creationId="{D5873576-DF1C-B6FC-9764-7FEFDE0387C5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2-05T20:50:34.415" v="4"/>
          <pc:sldLayoutMkLst>
            <pc:docMk/>
            <pc:sldMasterMk cId="3581415529" sldId="2147483648"/>
            <pc:sldLayoutMk cId="355615007" sldId="2147483656"/>
          </pc:sldLayoutMkLst>
          <pc:picChg chg="add mod">
            <ac:chgData name="Andrew D. Shroads, QEP" userId="1a0295e2-0dd9-4964-a391-491a1a3653ac" providerId="ADAL" clId="{C2B3A12C-A7EE-4547-9739-6127884E2633}" dt="2026-02-05T20:50:34.415" v="4"/>
            <ac:picMkLst>
              <pc:docMk/>
              <pc:sldMasterMk cId="3581415529" sldId="2147483648"/>
              <pc:sldLayoutMk cId="355615007" sldId="2147483656"/>
              <ac:picMk id="4" creationId="{D9F41A35-6C6F-4C9D-AED4-4230D96EACAA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2-05T20:50:33.746" v="3"/>
          <pc:sldLayoutMkLst>
            <pc:docMk/>
            <pc:sldMasterMk cId="3581415529" sldId="2147483648"/>
            <pc:sldLayoutMk cId="1274331460" sldId="2147483657"/>
          </pc:sldLayoutMkLst>
          <pc:picChg chg="add mod">
            <ac:chgData name="Andrew D. Shroads, QEP" userId="1a0295e2-0dd9-4964-a391-491a1a3653ac" providerId="ADAL" clId="{C2B3A12C-A7EE-4547-9739-6127884E2633}" dt="2026-02-05T20:50:33.746" v="3"/>
            <ac:picMkLst>
              <pc:docMk/>
              <pc:sldMasterMk cId="3581415529" sldId="2147483648"/>
              <pc:sldLayoutMk cId="1274331460" sldId="2147483657"/>
              <ac:picMk id="5" creationId="{D8AF7E95-BB01-0BDC-1D5C-0F48D6BEAA0A}"/>
            </ac:picMkLst>
          </pc:picChg>
        </pc:sldLayoutChg>
      </pc:sldMasterChg>
    </pc:docChg>
  </pc:docChgLst>
</pc:chgInfo>
</file>

<file path=ppt/comments/modernComment_24F_F5317EAE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11CFEA33-0BEE-4352-80DC-C58B10D65E08}" authorId="{D748862B-4F0B-6395-9791-FBC9471D6228}" created="2026-01-16T21:32:45.282">
    <pc:sldMkLst xmlns:pc="http://schemas.microsoft.com/office/powerpoint/2013/main/command">
      <pc:docMk/>
      <pc:sldMk cId="4113661614" sldId="591"/>
    </pc:sldMkLst>
    <p188:txBody>
      <a:bodyPr/>
      <a:lstStyle/>
      <a:p>
        <a:r>
          <a:rPr lang="en-US"/>
          <a:t>Note: This table in EPA slide deck include additional lines/data points
Also possible that EC for SNCR is 20-50% (see slide deck 59)</a:t>
        </a:r>
      </a:p>
    </p188:txBody>
  </p188:cm>
</p188:cmLst>
</file>

<file path=ppt/comments/modernComment_261_B4DE78E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11A02071-B8E3-4541-B25D-9244E9DA9589}" authorId="{D748862B-4F0B-6395-9791-FBC9471D6228}" created="2026-01-16T21:21:55.374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034478821" sldId="609"/>
      <ac:graphicFrameMk id="7" creationId="{D589D53E-A4DF-86E1-BE1E-5880E0D18C52}"/>
      <ac:tblMk/>
      <ac:tcMk rowId="1923905017" colId="2829080246"/>
      <ac:txMk cp="0" len="17">
        <ac:context len="18" hash="165906488"/>
      </ac:txMk>
    </ac:txMkLst>
    <p188:pos x="10207924" y="5118339"/>
    <p188:txBody>
      <a:bodyPr/>
      <a:lstStyle/>
      <a:p>
        <a:r>
          <a:rPr lang="en-US"/>
          <a:t>SNCR Process table (on EPA's slide deck) has slightly different cell data. For example, parameter titles
e.g., Safety components --- vs --- Safety
&amp; under Urea "Limited safety concerns" to "No safety concerns".</a:t>
        </a:r>
      </a:p>
    </p188:txBody>
  </p188:cm>
</p188:cmLst>
</file>

<file path=ppt/comments/modernComment_264_8461302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D800CD1-6583-48FC-9B31-9200E638491B}" authorId="{D748862B-4F0B-6395-9791-FBC9471D6228}" created="2026-01-16T21:29:57.594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2220961827" sldId="612"/>
      <ac:spMk id="6" creationId="{4BD96B1E-1273-EEEE-B1D8-FDEB9C8D8642}"/>
      <ac:txMk cp="62" len="8">
        <ac:context len="100" hash="245408849"/>
      </ac:txMk>
    </ac:txMkLst>
    <p188:pos x="1682150" y="1897811"/>
    <p188:txBody>
      <a:bodyPr/>
      <a:lstStyle/>
      <a:p>
        <a:r>
          <a:rPr lang="en-US"/>
          <a:t>This may need to be changed to 2100F. See EPA slide deck 59</a:t>
        </a:r>
      </a:p>
    </p188:txBody>
  </p188:cm>
</p188:cmLst>
</file>

<file path=ppt/comments/modernComment_2DF_EAFF36DB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45A0FF54-9B66-4564-99C6-85B8A6EA03F4}" authorId="{D748862B-4F0B-6395-9791-FBC9471D6228}" created="2026-01-16T20:51:00.342">
    <pc:sldMkLst xmlns:pc="http://schemas.microsoft.com/office/powerpoint/2013/main/command">
      <pc:docMk/>
      <pc:sldMk cId="3942594267" sldId="735"/>
    </pc:sldMkLst>
    <p188:txBody>
      <a:bodyPr/>
      <a:lstStyle/>
      <a:p>
        <a:r>
          <a:rPr lang="en-US"/>
          <a:t>Note: EPA slide deck also lists Fire-Tube Boiler</a:t>
        </a:r>
      </a:p>
    </p188:txBody>
  </p188:cm>
</p188:cmLst>
</file>

<file path=ppt/comments/modernComment_31B_AC96CC8D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DFA12AA-727F-4602-92A5-9B82A0CF5B88}" authorId="{D748862B-4F0B-6395-9791-FBC9471D6228}" created="2026-01-16T21:24:23.890">
    <pc:sldMkLst xmlns:pc="http://schemas.microsoft.com/office/powerpoint/2013/main/command">
      <pc:docMk/>
      <pc:sldMk cId="2895563917" sldId="795"/>
    </pc:sldMkLst>
    <p188:txBody>
      <a:bodyPr/>
      <a:lstStyle/>
      <a:p>
        <a:r>
          <a:rPr lang="en-US"/>
          <a:t>Q: Duplicate slide of 48?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A88A00-2C3B-67AD-A1E9-8AA5007512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2567F-0C96-D16F-22B6-A018AAD32F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35F60-E878-4526-9AA5-742032A0678A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EE9786-87C1-689F-1D1A-8D4B92D5CC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91C548-F6CD-BD44-871D-87FAF32564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B24E6-335F-433E-B23E-C6CB1CBE08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366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56A76-A53D-49C9-894D-6A7E07D361B6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2D558-1A3D-49AD-9A92-6733D332B6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71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8229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018C3-78F7-091E-BCB5-747AE4B4D8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F0201D-BED4-9FC5-3999-5E5C129323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FEE1535-26F7-12FB-6FAF-D93793AED0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3FC35F-C3B5-9842-BB11-FF73805764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1036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F4B489-9BFA-D323-096B-49F5BF8EAE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8F8AF3-8E9E-5EB0-00B6-FFFA91E18E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E0EA54-859E-FBB0-7664-A329DCD31B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BA6005-13ED-F1B8-A166-902476C683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2848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80A964-FE73-ECB3-1B5A-B336339F9D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FD7BC3-1403-8F2E-98AA-EDE090368B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5D79571-E25B-DFF0-FE95-C74A971F89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DCEAC8-E0E3-0660-3FC6-798A543E55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0924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3227C1-5260-BC68-C101-94A2D7BBEA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C24CF9-7A79-28EB-8697-8425251601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1A3686-D9B4-02CE-BD0A-AEEB3577F2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BCA3C8-F900-31CD-CE0E-83BCA12DA9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2288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2904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2904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1A2F7F-02BA-7502-3D03-8A869652EF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B296C8-C762-AB2E-C5E0-00A4504503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1433E2-B14E-F9AA-1BB5-72EAF87900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E3A6D4-3722-7A17-690E-80BCDCAEC9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0013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6EEB8-4FE8-8AD8-357C-D4BCD07B63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D804E46-4A4A-28E9-B44F-C13B9AE895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F12CF8-3A2E-62C6-454B-346EBB9D00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1C269B-E363-9888-2595-63A5CE50B3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5805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2378D1-29AB-8D49-EBB9-860E06C7C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415C5A1-1FC3-12E4-B0AE-60F7601613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7D41D0-8528-377F-BD56-1921502E93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BAAC74-7BFF-9707-F2A8-67C76ACC02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7664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DC0293-E9B0-9E6B-0EFC-BAE4507D5D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E1D3C1A-FF62-0656-5330-E998ECB1EA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939E670-EF11-2C6E-4BD3-E845D2F85A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081C61-239F-A991-D22D-B38311ED6C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124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4324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4D71C6-9356-CEBC-0F1E-6F916886EA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BEB1D90-72A1-5B0B-8B8D-156ADD8741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71874C-273A-D480-6AB2-728BCF3BDF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750A26-41A0-DD6F-1FB0-CFD6B4D6E6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6330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4D71C6-9356-CEBC-0F1E-6F916886EA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BEB1D90-72A1-5B0B-8B8D-156ADD8741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71874C-273A-D480-6AB2-728BCF3BDF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750A26-41A0-DD6F-1FB0-CFD6B4D6E6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8411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2B2A50-DDEA-5399-0876-DC3EC5BD0B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9863A30-E0ED-F89E-D985-59C38B3076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598B76-B0AE-AF4F-E65D-479E61C556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0355AE-B109-3D60-6FFA-2AA0202105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788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F507F0-4410-DDEE-1815-4EEEEFFB8F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BEEDB1-9217-9413-EF48-6071C0F2BE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5BF97-DEBE-8D61-2600-3061DBE6F5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8C8692-F632-2C55-D24D-F574DFDA78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0332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E5DB9B-F381-2ECF-2FFE-F3B8EED2E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419F9BE-9675-B3BB-0D67-DD9E933C75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782A3A-3AEA-12C0-ECD4-0DB1CC0F6E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BDCF44-4B82-D99A-BF35-1E345C2A04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3108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E5DB9B-F381-2ECF-2FFE-F3B8EED2E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419F9BE-9675-B3BB-0D67-DD9E933C75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782A3A-3AEA-12C0-ECD4-0DB1CC0F6E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BDCF44-4B82-D99A-BF35-1E345C2A04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3543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737EE3-9D53-4B52-69E9-8B4FD5E3E5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1F7688-5E8E-A74B-5E50-0BE67867AE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244AE6B-3229-F5DB-B82A-0BD3332D7E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884890-7B92-D1DA-CE07-64959AF7B1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179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ainc.com/" TargetMode="External"/><Relationship Id="rId2" Type="http://schemas.openxmlformats.org/officeDocument/2006/relationships/hyperlink" Target="http://www.scainc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9EB69-763C-48F0-96BD-F0E41945A25F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828800" y="1417766"/>
            <a:ext cx="8531352" cy="1846659"/>
          </a:xfrm>
          <a:solidFill>
            <a:srgbClr val="4B5861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3D292-B486-4797-8EBE-C51547A3F7A4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3E8AE67-0E1C-456E-96EC-3D9F32317BA6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B7E31-AD7C-4BE1-9C63-D673FD30E1A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6A367-B838-445C-B6D6-58F53EB8521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D1EC3507-42F2-47E2-928A-794CA5CA6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3263901"/>
            <a:ext cx="8531352" cy="594360"/>
          </a:xfrm>
          <a:solidFill>
            <a:srgbClr val="4B5861"/>
          </a:solidFill>
        </p:spPr>
        <p:txBody>
          <a:bodyPr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3FBB66-031D-735F-66DF-AD42C913721C}"/>
              </a:ext>
            </a:extLst>
          </p:cNvPr>
          <p:cNvSpPr txBox="1"/>
          <p:nvPr userDrawn="1"/>
        </p:nvSpPr>
        <p:spPr>
          <a:xfrm>
            <a:off x="9332976" y="5934670"/>
            <a:ext cx="2859024" cy="923330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r"/>
            <a:r>
              <a:rPr lang="en-US" sz="1800" dirty="0">
                <a:solidFill>
                  <a:schemeClr val="bg1"/>
                </a:solidFill>
              </a:rPr>
              <a:t>Developed by:</a:t>
            </a:r>
          </a:p>
          <a:p>
            <a:pPr algn="r"/>
            <a:r>
              <a:rPr lang="en-US" sz="1800" i="1" dirty="0">
                <a:solidFill>
                  <a:schemeClr val="bg1"/>
                </a:solidFill>
              </a:rPr>
              <a:t>Andrew D. Shroads, QEP</a:t>
            </a:r>
          </a:p>
          <a:p>
            <a:pPr algn="r"/>
            <a:r>
              <a:rPr lang="en-US" sz="18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7" name="Picture 6">
            <a:hlinkClick r:id="rId3"/>
            <a:extLst>
              <a:ext uri="{FF2B5EF4-FFF2-40B4-BE49-F238E27FC236}">
                <a16:creationId xmlns:a16="http://schemas.microsoft.com/office/drawing/2014/main" id="{A7F1F791-BA2D-F07A-0964-FFB3EAEC73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03204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F93C4DE9-7FF1-19AE-CA4E-D740E7F9293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0B5BFE9-C6B4-139D-6CC3-DC1CDECFC425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ight Triangle 15">
              <a:extLst>
                <a:ext uri="{FF2B5EF4-FFF2-40B4-BE49-F238E27FC236}">
                  <a16:creationId xmlns:a16="http://schemas.microsoft.com/office/drawing/2014/main" id="{43AB9856-3211-8E0C-6C28-90916B79FD4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8A510B84-1C20-A1A0-5B8C-A0B7BE15651B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4221219-A52D-4D4D-925B-D1EEEEE6C56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0"/>
            <a:ext cx="10360152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E2998-F237-4190-951A-1027EBBE524A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914400" y="1005840"/>
            <a:ext cx="10360152" cy="5166360"/>
          </a:xfrm>
        </p:spPr>
        <p:txBody>
          <a:bodyPr/>
          <a:lstStyle>
            <a:lvl1pPr marL="231775" indent="-231775">
              <a:defRPr/>
            </a:lvl1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F76DA-272B-4E6C-9AD3-8ECBD2FEDD03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9C31BBB-6DCC-452C-A4AE-74ED8BB40344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D6E02C-A93F-473E-8DAF-53D362E136D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1BEB1-795B-4B54-8525-4FD9AEC89398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 algn="r"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hlinkClick r:id="rId2"/>
            <a:extLst>
              <a:ext uri="{FF2B5EF4-FFF2-40B4-BE49-F238E27FC236}">
                <a16:creationId xmlns:a16="http://schemas.microsoft.com/office/drawing/2014/main" id="{D3968B96-F5B7-4955-34F2-6D041DF4754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693945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BC30452-52FF-7EFD-F6DB-50F096CA673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5100E43B-32ED-102A-24C4-9C9B7762E262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0E39E17F-5CCF-54D3-68FE-D9B22B44D73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92C9441-27F9-A6DA-74E1-FA5994FB3B6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10540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05840"/>
            <a:ext cx="5102352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105B1D9-4149-4F16-AC1C-A18881BFAEFF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893705A7-0F1C-AEAD-9639-D9D5F5A7CC3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79171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5188322-D5A6-202A-5D0F-C55C13D02F4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Parallelogram 9">
              <a:extLst>
                <a:ext uri="{FF2B5EF4-FFF2-40B4-BE49-F238E27FC236}">
                  <a16:creationId xmlns:a16="http://schemas.microsoft.com/office/drawing/2014/main" id="{6FC58883-89F8-89E8-426D-D5910CA3CA3F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8D0E3768-AEAD-743E-7E87-17BB4C880A3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84AAF9D1-3772-6104-5DB9-2427D17EF60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02836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D089C03-A748-4F97-A7F6-7FEFFC4DF04B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B75FDC48-01BB-1D1C-C772-2FC6844F6A0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863840" y="1005837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D8AF7E95-BB01-0BDC-1D5C-0F48D6BEAA0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3146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C2424F1-487B-AD9E-BC54-B570E8A4D11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Parallelogram 5">
              <a:extLst>
                <a:ext uri="{FF2B5EF4-FFF2-40B4-BE49-F238E27FC236}">
                  <a16:creationId xmlns:a16="http://schemas.microsoft.com/office/drawing/2014/main" id="{B6F34512-37AA-5089-B92F-D7BFC7DF6303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1AB5E72B-E3E9-B6D2-DE5B-3975B20EFD0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AA7C4391-3339-48DB-F5CF-B575C585AAEA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E7833FC-D798-4D51-AD93-D030591C47E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-1"/>
            <a:ext cx="10360152" cy="914400"/>
          </a:xfrm>
        </p:spPr>
        <p:txBody>
          <a:bodyPr anchor="ctr"/>
          <a:lstStyle>
            <a:lvl1pPr algn="l"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CCA72-604A-4FE3-97E6-79E7148E9B71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102352" y="1005840"/>
            <a:ext cx="6172200" cy="5166360"/>
          </a:xfrm>
        </p:spPr>
        <p:txBody>
          <a:bodyPr/>
          <a:lstStyle>
            <a:lvl1pPr marL="231775" indent="-231775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362E6E7E-E885-4FAE-91EE-84236C231950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81DCAFF-3F8D-4967-9A94-63C0708373A6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53EE3AF8-1477-4EB6-8332-D7285BA79D95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D8E20C9A-9159-4C9A-AA9B-E623964E996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28D406-2A64-BA1D-A531-BAE0288A93F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14400" y="1005840"/>
            <a:ext cx="4023360" cy="5166360"/>
          </a:xfrm>
        </p:spPr>
        <p:txBody>
          <a:bodyPr/>
          <a:lstStyle>
            <a:lvl1pPr marL="228600" indent="-228600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D9F41A35-6C6F-4C9D-AED4-4230D96EACA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1500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49A2357-76B9-4A04-3EE8-ABC3BED15AD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6B4F62E7-24AF-8DB8-C066-FDEAEF612201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B3421774-C5E1-D594-6F99-704720C17336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33CE7496-FA5B-AB80-97C1-5DBA491567DC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941854C-B0F1-4F7D-BE5A-BB3BE6186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088390"/>
            <a:ext cx="10360152" cy="2852737"/>
          </a:xfrm>
        </p:spPr>
        <p:txBody>
          <a:bodyPr anchor="b" anchorCtr="0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4AB17-19D5-4831-A24B-2A2D09EA7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562000"/>
            <a:ext cx="1036015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D15DCEEE-01ED-4625-8537-5A7E60DFED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DEF8C30-82D0-4453-9EC1-59E76F3059BF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0DEC9A6-05B1-4894-B282-455C1D823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A63E12D2-FF5A-4206-A25D-85666CF52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6EC6E239-1ACE-4C8B-2EF4-EBD7CCBADF4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079833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0D29349-DE1E-A887-E911-CF08B04F5E6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A281174E-74FE-D573-3D03-EDA2A519ACD9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F103DA83-ED56-19BE-0524-1AC8DEA34053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EBD591B6-2246-5AD7-1692-35CEA0D0D4B5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10D0FD2-35B4-4C99-B2B6-939C97E5B2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1"/>
            <a:ext cx="10360152" cy="914400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A84F832E-9128-482A-9179-DF74E7D9001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209A73-BCDA-459C-A8A4-C40033960D43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E6F2E128-1FF1-45B4-A6E2-38AF336D8C41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977B1C1-35A2-4BCE-A07A-5480EA522D52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hlinkClick r:id="rId2"/>
            <a:extLst>
              <a:ext uri="{FF2B5EF4-FFF2-40B4-BE49-F238E27FC236}">
                <a16:creationId xmlns:a16="http://schemas.microsoft.com/office/drawing/2014/main" id="{D5873576-DF1C-B6FC-9764-7FEFDE0387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803521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42825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053FC1-80F6-97BC-6C48-008ED50ECFE1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1380" y="922020"/>
            <a:ext cx="5349240" cy="501396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987B37-8DF1-4667-AF7E-70EDA254D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F68C3C-1E51-47C3-9C66-2D26CA709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8BDDA4E-3AC6-4D4B-B421-566A199CF1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13B0A35-9DEE-4A3C-A23E-800E344F003D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E7FBB7A-DB2E-4510-B1A1-120D839200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CBDA0C-48DC-4C27-804A-895E75587E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 algn="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41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6" r:id="rId5"/>
    <p:sldLayoutId id="2147483651" r:id="rId6"/>
    <p:sldLayoutId id="2147483654" r:id="rId7"/>
    <p:sldLayoutId id="2147483658" r:id="rId8"/>
  </p:sldLayoutIdLst>
  <p:transition spd="slow">
    <p:wipe/>
  </p:transition>
  <p:hf sldNum="0" hdr="0" ft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1775" indent="-231775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ainc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2DF_EAFF36DB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7" Type="http://schemas.openxmlformats.org/officeDocument/2006/relationships/image" Target="../media/image29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AShroads\OneDrive%20-%20SC&amp;A,%20Inc.%20GCC\Videos\Control%20Devices\Acid%20Gases%205.0%20-%20Absorption%20Spray%20Dryer.mp4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261_B4DE78E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microsoft.com/office/2018/10/relationships/comments" Target="../comments/modernComment_31B_AC96CC8D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emf"/><Relationship Id="rId5" Type="http://schemas.openxmlformats.org/officeDocument/2006/relationships/image" Target="../media/image52.emf"/><Relationship Id="rId4" Type="http://schemas.openxmlformats.org/officeDocument/2006/relationships/image" Target="../media/image51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AShroads\OneDrive%20-%20SC&amp;A,%20Inc.%20GCC\Videos\BASC107%20Control%20Devices\5.1%20-%20SCR.wmv" TargetMode="Externa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microsoft.com/office/2018/10/relationships/comments" Target="../comments/modernComment_264_84613023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microsoft.com/office/2018/10/relationships/comments" Target="../comments/modernComment_24F_F5317EAE.xm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pa.gov/catc/clean-air-technology-center-products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6DEA0C7-2466-FEB3-047A-1EB66DE26E9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D1C452DB-6B05-4A43-8E9C-77B1D6819C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solidFill>
            <a:schemeClr val="accent1">
              <a:alpha val="75000"/>
            </a:schemeClr>
          </a:solidFill>
        </p:spPr>
        <p:txBody>
          <a:bodyPr/>
          <a:lstStyle/>
          <a:p>
            <a:r>
              <a:rPr lang="en-US" sz="4200" dirty="0"/>
              <a:t>Theory &amp; Application of Common Air Pollution Control Devices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7B018306-4C1D-4086-952D-1055B0D3A0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solidFill>
            <a:schemeClr val="accent1">
              <a:alpha val="75000"/>
            </a:schemeClr>
          </a:solidFill>
        </p:spPr>
        <p:txBody>
          <a:bodyPr anchor="ctr" anchorCtr="0"/>
          <a:lstStyle/>
          <a:p>
            <a:r>
              <a:rPr lang="en-US" dirty="0"/>
              <a:t>Chapter 5: Control of Acid Gases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FB05A6-427F-D8AB-C2E3-F7522D524716}"/>
              </a:ext>
            </a:extLst>
          </p:cNvPr>
          <p:cNvSpPr txBox="1"/>
          <p:nvPr/>
        </p:nvSpPr>
        <p:spPr>
          <a:xfrm>
            <a:off x="9332976" y="6119336"/>
            <a:ext cx="28590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/>
              <a:t>Developed by:</a:t>
            </a:r>
          </a:p>
          <a:p>
            <a:pPr algn="r"/>
            <a:r>
              <a:rPr lang="en-US" sz="1400" i="1" dirty="0"/>
              <a:t>Andrew D. Shroads, QEP</a:t>
            </a:r>
          </a:p>
          <a:p>
            <a:pPr algn="r"/>
            <a:r>
              <a:rPr lang="en-US" sz="14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400" dirty="0"/>
          </a:p>
        </p:txBody>
      </p:sp>
      <p:pic>
        <p:nvPicPr>
          <p:cNvPr id="2" name="Picture 1" descr="Logo, company name&#10;&#10;AI-generated content may be incorrect.">
            <a:extLst>
              <a:ext uri="{FF2B5EF4-FFF2-40B4-BE49-F238E27FC236}">
                <a16:creationId xmlns:a16="http://schemas.microsoft.com/office/drawing/2014/main" id="{ECEDACB8-73BB-D803-5645-964A9B9574F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2027" y="4333793"/>
            <a:ext cx="2264898" cy="137160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3D5A83-93E8-B02B-64FE-9C31F239A0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3E64C-1DB7-48A1-95B7-CBAA91839961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7216955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439A51-7A1E-E897-F5B8-06B24C5E46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08A3251-4889-14DA-E377-2343E0C5FD5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5772" y="2515852"/>
            <a:ext cx="5478780" cy="3655095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2320794C-8614-E981-2F11-1A7766F668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Prevention – Operation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5CAB08C-FD77-F792-0E2E-37BFA0040E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NO</a:t>
            </a:r>
            <a:r>
              <a:rPr lang="en-US" b="1" baseline="-25000" dirty="0"/>
              <a:t>X</a:t>
            </a:r>
            <a:r>
              <a:rPr lang="en-US" b="1" dirty="0"/>
              <a:t> Prevention Controls: LEA – Excess Air Control</a:t>
            </a:r>
          </a:p>
          <a:p>
            <a:pPr>
              <a:buClr>
                <a:schemeClr val="tx1"/>
              </a:buClr>
            </a:pPr>
            <a:r>
              <a:rPr lang="en-US" dirty="0"/>
              <a:t>Need equipment to monitor O</a:t>
            </a:r>
            <a:r>
              <a:rPr lang="en-US" baseline="-25000" dirty="0"/>
              <a:t>2</a:t>
            </a:r>
            <a:r>
              <a:rPr lang="en-US" dirty="0"/>
              <a:t> and temperature in exhaust gas to ensure burners are operating with optimal flame</a:t>
            </a:r>
          </a:p>
          <a:p>
            <a:pPr lvl="1">
              <a:buClr>
                <a:schemeClr val="tx1"/>
              </a:buClr>
            </a:pPr>
            <a:r>
              <a:rPr lang="en-US" dirty="0"/>
              <a:t>Computer Controller for Air/Fuel Ratio (AFR)</a:t>
            </a:r>
          </a:p>
          <a:p>
            <a:pPr lvl="1">
              <a:buClr>
                <a:schemeClr val="tx1"/>
              </a:buClr>
            </a:pPr>
            <a:r>
              <a:rPr lang="en-US" dirty="0"/>
              <a:t>O</a:t>
            </a:r>
            <a:r>
              <a:rPr lang="en-US" baseline="-25000" dirty="0"/>
              <a:t>2</a:t>
            </a:r>
            <a:r>
              <a:rPr lang="en-US" dirty="0"/>
              <a:t> sensors</a:t>
            </a:r>
          </a:p>
          <a:p>
            <a:pPr lvl="1">
              <a:buClr>
                <a:schemeClr val="tx1"/>
              </a:buClr>
            </a:pPr>
            <a:r>
              <a:rPr lang="en-US" dirty="0"/>
              <a:t>Thermometer</a:t>
            </a:r>
          </a:p>
          <a:p>
            <a:pPr lvl="1">
              <a:buClr>
                <a:schemeClr val="tx1"/>
              </a:buClr>
            </a:pPr>
            <a:r>
              <a:rPr lang="en-US" dirty="0"/>
              <a:t>Variable Speed Fan</a:t>
            </a:r>
          </a:p>
          <a:p>
            <a:pPr>
              <a:buClr>
                <a:schemeClr val="tx1"/>
              </a:buClr>
            </a:pPr>
            <a:r>
              <a:rPr lang="en-US" dirty="0"/>
              <a:t>Minimum excess air = lower NO</a:t>
            </a:r>
            <a:r>
              <a:rPr lang="en-US" baseline="-25000" dirty="0"/>
              <a:t>X</a:t>
            </a:r>
          </a:p>
          <a:p>
            <a:pPr lvl="1">
              <a:buClr>
                <a:schemeClr val="tx1"/>
              </a:buClr>
            </a:pPr>
            <a:r>
              <a:rPr lang="en-US" dirty="0"/>
              <a:t>Can be combined with FGR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23E7A6-7C48-3D0C-7BE4-B6D3C503F52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78828" y="4124058"/>
            <a:ext cx="2019048" cy="182857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9479A71-053E-37CA-585D-A3105BCCB9EB}"/>
              </a:ext>
            </a:extLst>
          </p:cNvPr>
          <p:cNvSpPr txBox="1"/>
          <p:nvPr/>
        </p:nvSpPr>
        <p:spPr>
          <a:xfrm>
            <a:off x="8397876" y="4559808"/>
            <a:ext cx="8436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Sensors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C792B4A-CAE8-5092-72DE-13C6E0E24004}"/>
              </a:ext>
            </a:extLst>
          </p:cNvPr>
          <p:cNvSpPr txBox="1"/>
          <p:nvPr/>
        </p:nvSpPr>
        <p:spPr>
          <a:xfrm>
            <a:off x="6561708" y="4247423"/>
            <a:ext cx="5828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AFR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AFB441-6512-6950-BE83-04693C84A30F}"/>
              </a:ext>
            </a:extLst>
          </p:cNvPr>
          <p:cNvSpPr txBox="1"/>
          <p:nvPr/>
        </p:nvSpPr>
        <p:spPr>
          <a:xfrm>
            <a:off x="6561708" y="5907900"/>
            <a:ext cx="5828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Fan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0C246D2-B000-74D8-2201-01472872E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EA60CA-2B3B-4615-BEA9-FA2A5908BF0E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224700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ACB175-FC7B-853B-957A-5C165FDB84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944FADA-EE17-C35D-7107-FE626DC8579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5774" y="2515852"/>
            <a:ext cx="5478778" cy="3655095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6A5B9B5A-2556-3568-7796-E7C24D1F34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Prevention – Operation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B8834E-803E-A183-0A5D-C857FD9452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/>
              <a:t>NO</a:t>
            </a:r>
            <a:r>
              <a:rPr lang="en-US" b="1" baseline="-25000" dirty="0"/>
              <a:t>X</a:t>
            </a:r>
            <a:r>
              <a:rPr lang="en-US" b="1" dirty="0"/>
              <a:t> Prevention Controls: Burners Out of Service (BOOS)</a:t>
            </a:r>
          </a:p>
          <a:p>
            <a:pPr>
              <a:buClr>
                <a:schemeClr val="tx1"/>
              </a:buClr>
            </a:pPr>
            <a:r>
              <a:rPr lang="en-US" dirty="0"/>
              <a:t>Unused burners continue to supply air, cooling flame temperature</a:t>
            </a:r>
            <a:endParaRPr lang="en-US" baseline="-25000" dirty="0"/>
          </a:p>
          <a:p>
            <a:pPr lvl="1"/>
            <a:r>
              <a:rPr lang="en-US" dirty="0"/>
              <a:t>Reducing number of burners                                                             reduces NO</a:t>
            </a:r>
            <a:r>
              <a:rPr lang="en-US" baseline="-25000" dirty="0"/>
              <a:t>X</a:t>
            </a:r>
            <a:endParaRPr lang="en-US" dirty="0"/>
          </a:p>
          <a:p>
            <a:pPr lvl="1"/>
            <a:r>
              <a:rPr lang="en-US" dirty="0"/>
              <a:t>NO</a:t>
            </a:r>
            <a:r>
              <a:rPr lang="en-US" baseline="-25000" dirty="0"/>
              <a:t>X</a:t>
            </a:r>
            <a:r>
              <a:rPr lang="en-US" dirty="0"/>
              <a:t> reduction dependent on                                                             number of BOOS</a:t>
            </a:r>
          </a:p>
          <a:p>
            <a:pPr lvl="1"/>
            <a:r>
              <a:rPr lang="en-US" dirty="0">
                <a:latin typeface="Arial"/>
                <a:cs typeface="Arial"/>
              </a:rPr>
              <a:t>NO</a:t>
            </a:r>
            <a:r>
              <a:rPr lang="en-US" baseline="-25000" dirty="0">
                <a:latin typeface="Arial"/>
                <a:cs typeface="Arial"/>
              </a:rPr>
              <a:t>X</a:t>
            </a:r>
            <a:r>
              <a:rPr lang="en-US" dirty="0">
                <a:latin typeface="Arial"/>
                <a:cs typeface="Arial"/>
              </a:rPr>
              <a:t> reduction ceases, when                                                             burners </a:t>
            </a:r>
          </a:p>
          <a:p>
            <a:pPr marL="228600" lvl="1" indent="0">
              <a:buNone/>
            </a:pPr>
            <a:r>
              <a:rPr lang="en-US" dirty="0">
                <a:latin typeface="Arial"/>
                <a:cs typeface="Arial"/>
              </a:rPr>
              <a:t>  return to service</a:t>
            </a:r>
          </a:p>
          <a:p>
            <a:pPr>
              <a:buClr>
                <a:schemeClr val="tx1"/>
              </a:buClr>
            </a:pPr>
            <a:endParaRPr lang="en-US" baseline="-25000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135A24-FFD6-5364-883C-2D846B434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0E6DB-F59C-4E1D-8D5D-6D577CB71FE7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111468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FF3F90-BC6E-C48F-DDA2-32947F83B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D88A484-F08A-048B-F942-170FF503BA7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00524" y="2747173"/>
            <a:ext cx="5478778" cy="3655094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A202701D-A5E6-F720-85A2-1B4DF06B6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Prevention – Operation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BAA9A0-1533-E5BE-3730-FD8A21BCD2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/>
              <a:t>NO</a:t>
            </a:r>
            <a:r>
              <a:rPr lang="en-US" b="1" baseline="-25000" dirty="0"/>
              <a:t>X</a:t>
            </a:r>
            <a:r>
              <a:rPr lang="en-US" b="1" dirty="0"/>
              <a:t> Prevention Controls: Overfire Air (OFA)</a:t>
            </a:r>
          </a:p>
          <a:p>
            <a:pPr>
              <a:buClr>
                <a:schemeClr val="tx1"/>
              </a:buClr>
            </a:pPr>
            <a:r>
              <a:rPr lang="en-US" dirty="0"/>
              <a:t>Cooling flame temperature reduces nitrogen oxidation to NO</a:t>
            </a:r>
            <a:r>
              <a:rPr lang="en-US" baseline="-25000" dirty="0"/>
              <a:t>X</a:t>
            </a:r>
          </a:p>
          <a:p>
            <a:r>
              <a:rPr lang="en-US" dirty="0"/>
              <a:t>Some combustion air diverted                                                    to create rich-burn fuel zone</a:t>
            </a:r>
          </a:p>
          <a:p>
            <a:pPr lvl="1"/>
            <a:r>
              <a:rPr lang="en-US" dirty="0"/>
              <a:t>Primary air is mixed with fuel</a:t>
            </a:r>
          </a:p>
          <a:p>
            <a:pPr lvl="1"/>
            <a:r>
              <a:rPr lang="en-US" dirty="0">
                <a:latin typeface="Arial"/>
                <a:cs typeface="Arial"/>
              </a:rPr>
              <a:t>Secondary air is added in                                                                burner tip                                                      or via OFA ports</a:t>
            </a:r>
            <a:endParaRPr lang="en-US" baseline="-25000" dirty="0">
              <a:latin typeface="Arial"/>
              <a:cs typeface="Arial"/>
            </a:endParaRPr>
          </a:p>
          <a:p>
            <a:pPr lvl="1"/>
            <a:r>
              <a:rPr lang="en-US" dirty="0"/>
              <a:t>Permanent BOOS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83ED23D-5903-6BCA-E5E8-7583F3F54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BDA92-E2D1-4E80-87DA-D355577C42CE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0708190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A61CC7-5F60-A202-2AB3-49DC82482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Prevention –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45AFF1-69E0-88AD-250F-8FEB685443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NO</a:t>
            </a:r>
            <a:r>
              <a:rPr lang="en-US" b="1" baseline="-25000" dirty="0"/>
              <a:t>X</a:t>
            </a:r>
            <a:r>
              <a:rPr lang="en-US" b="1" dirty="0"/>
              <a:t> Prevention – OFA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4842DC8-B06D-8ED6-9C56-FF40C340896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6185" y="1511808"/>
            <a:ext cx="2888031" cy="4660392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F2D41F-AB72-CC81-A8D7-B346422EE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5C346-0525-4FD8-B8A0-ACD693A12EA6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599796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5B7839-57DD-F2FE-D4EF-0C250AF14D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0439F08-1535-09AC-6F0A-820DBFC4372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5775" y="2517140"/>
            <a:ext cx="5478777" cy="3652518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A988265A-5A4B-DB71-07FF-65AC98378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Prevention – Operation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7E626A-6573-6927-DA5C-C31772CDA7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92500"/>
          </a:bodyPr>
          <a:lstStyle/>
          <a:p>
            <a:pPr marL="0" indent="0">
              <a:buNone/>
            </a:pPr>
            <a:r>
              <a:rPr lang="en-US" b="1" dirty="0"/>
              <a:t>NO</a:t>
            </a:r>
            <a:r>
              <a:rPr lang="en-US" b="1" baseline="-25000" dirty="0"/>
              <a:t>X</a:t>
            </a:r>
            <a:r>
              <a:rPr lang="en-US" b="1" dirty="0"/>
              <a:t> Prevention Controls: Fuel Staging</a:t>
            </a:r>
          </a:p>
          <a:p>
            <a:pPr>
              <a:buClr>
                <a:schemeClr val="tx1"/>
              </a:buClr>
            </a:pPr>
            <a:r>
              <a:rPr lang="en-US" dirty="0"/>
              <a:t>Create multiple combustion zones to increase fuel combustion time</a:t>
            </a:r>
            <a:endParaRPr lang="en-US" baseline="-25000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Fuel-rich zone with LEA</a:t>
            </a:r>
          </a:p>
          <a:p>
            <a:pPr lvl="1"/>
            <a:r>
              <a:rPr lang="en-US" dirty="0">
                <a:latin typeface="Arial"/>
                <a:cs typeface="Arial"/>
              </a:rPr>
              <a:t>Reducing excess air in the primary                                             combustion </a:t>
            </a:r>
          </a:p>
          <a:p>
            <a:pPr marL="228600" lvl="1" indent="0">
              <a:buNone/>
            </a:pPr>
            <a:r>
              <a:rPr lang="en-US" dirty="0">
                <a:latin typeface="Arial"/>
                <a:cs typeface="Arial"/>
              </a:rPr>
              <a:t>   zone reduces NO</a:t>
            </a:r>
            <a:r>
              <a:rPr lang="en-US" baseline="-25000" dirty="0">
                <a:latin typeface="Arial"/>
                <a:cs typeface="Arial"/>
              </a:rPr>
              <a:t>X</a:t>
            </a:r>
            <a:endParaRPr lang="en-US" dirty="0">
              <a:latin typeface="Arial"/>
              <a:cs typeface="Arial"/>
            </a:endParaRPr>
          </a:p>
          <a:p>
            <a:pPr marL="514350" indent="-514350">
              <a:buAutoNum type="arabicPeriod"/>
            </a:pPr>
            <a:r>
              <a:rPr lang="en-US" dirty="0">
                <a:latin typeface="Arial"/>
                <a:cs typeface="Arial"/>
              </a:rPr>
              <a:t>Fuel-lean zone with OFA  </a:t>
            </a:r>
            <a:endParaRPr lang="en-US" dirty="0"/>
          </a:p>
          <a:p>
            <a:pPr lvl="1"/>
            <a:r>
              <a:rPr lang="en-US" dirty="0">
                <a:latin typeface="Arial"/>
                <a:cs typeface="Arial"/>
              </a:rPr>
              <a:t>Adding more air above flame </a:t>
            </a:r>
          </a:p>
          <a:p>
            <a:pPr marL="228600" lvl="1" indent="0">
              <a:buNone/>
            </a:pPr>
            <a:r>
              <a:rPr lang="en-US" dirty="0">
                <a:latin typeface="Arial"/>
                <a:cs typeface="Arial"/>
              </a:rPr>
              <a:t>                                                            allows combustion to finish                                                                      at a lower </a:t>
            </a:r>
            <a:endParaRPr lang="en-US">
              <a:latin typeface="Arial"/>
              <a:cs typeface="Arial"/>
            </a:endParaRPr>
          </a:p>
          <a:p>
            <a:pPr marL="228600" lvl="1" indent="0">
              <a:buNone/>
            </a:pPr>
            <a:r>
              <a:rPr lang="en-US" dirty="0">
                <a:latin typeface="Arial"/>
                <a:cs typeface="Arial"/>
              </a:rPr>
              <a:t>  temperature</a:t>
            </a:r>
          </a:p>
          <a:p>
            <a:r>
              <a:rPr lang="en-US" dirty="0"/>
              <a:t>Reduces NO</a:t>
            </a:r>
            <a:r>
              <a:rPr lang="en-US" baseline="-25000" dirty="0"/>
              <a:t>X</a:t>
            </a:r>
            <a:r>
              <a:rPr lang="en-US" dirty="0"/>
              <a:t> by 30%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5F60A0A-92C1-1752-6B4B-CF70031B69F0}"/>
              </a:ext>
            </a:extLst>
          </p:cNvPr>
          <p:cNvSpPr txBox="1"/>
          <p:nvPr/>
        </p:nvSpPr>
        <p:spPr>
          <a:xfrm>
            <a:off x="8068692" y="3779520"/>
            <a:ext cx="20384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Fuel Rich Zone (LEA)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0F4735-1281-9AEA-8A12-9AE78042FB0D}"/>
              </a:ext>
            </a:extLst>
          </p:cNvPr>
          <p:cNvSpPr txBox="1"/>
          <p:nvPr/>
        </p:nvSpPr>
        <p:spPr>
          <a:xfrm>
            <a:off x="8068692" y="3508213"/>
            <a:ext cx="20384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Fuel Lean Zone (OFA)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45988D6-FBC6-3BBD-F120-506B7E447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7B32D-B840-4CF5-8576-F9113BF39458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2594267"/>
      </p:ext>
    </p:extLst>
  </p:cSld>
  <p:clrMapOvr>
    <a:masterClrMapping/>
  </p:clrMapOvr>
  <p:transition spd="slow">
    <p:wipe/>
  </p:transition>
  <p:extLst>
    <p:ext uri="{6950BFC3-D8DA-4A85-94F7-54DA5524770B}">
      <p188:commentRel xmlns:p188="http://schemas.microsoft.com/office/powerpoint/2018/8/main" r:id="rId3"/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5B7839-57DD-F2FE-D4EF-0C250AF14D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0439F08-1535-09AC-6F0A-820DBFC4372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5775" y="2517140"/>
            <a:ext cx="5478777" cy="3652518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A988265A-5A4B-DB71-07FF-65AC98378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Prevention – Operation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7E626A-6573-6927-DA5C-C31772CDA7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NO</a:t>
            </a:r>
            <a:r>
              <a:rPr lang="en-US" b="1" baseline="-25000" dirty="0"/>
              <a:t>X</a:t>
            </a:r>
            <a:r>
              <a:rPr lang="en-US" b="1" dirty="0"/>
              <a:t> Prevention Controls: Low NO</a:t>
            </a:r>
            <a:r>
              <a:rPr lang="en-US" b="1" baseline="-25000" dirty="0"/>
              <a:t>X</a:t>
            </a:r>
            <a:r>
              <a:rPr lang="en-US" b="1" dirty="0"/>
              <a:t> Burner (LNB)</a:t>
            </a:r>
          </a:p>
          <a:p>
            <a:pPr>
              <a:buClr>
                <a:schemeClr val="tx1"/>
              </a:buClr>
            </a:pPr>
            <a:r>
              <a:rPr lang="en-US" dirty="0"/>
              <a:t>Multiple stage combustion completely combusts fuel at a lower temperature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Primary air and fuel</a:t>
            </a:r>
          </a:p>
          <a:p>
            <a:pPr lvl="1"/>
            <a:r>
              <a:rPr lang="en-US" dirty="0"/>
              <a:t>Rich burn (LEA) with 90% of fuel</a:t>
            </a:r>
          </a:p>
          <a:p>
            <a:pPr lvl="1"/>
            <a:r>
              <a:rPr lang="en-US" dirty="0"/>
              <a:t>Lower NO</a:t>
            </a:r>
            <a:r>
              <a:rPr lang="en-US" baseline="-25000" dirty="0"/>
              <a:t>X</a:t>
            </a:r>
            <a:r>
              <a:rPr lang="en-US" dirty="0"/>
              <a:t> formation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Fuel reburning</a:t>
            </a:r>
          </a:p>
          <a:p>
            <a:pPr lvl="1"/>
            <a:r>
              <a:rPr lang="en-US" dirty="0"/>
              <a:t>Lean burn with 10% of fuel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Final combustion</a:t>
            </a:r>
          </a:p>
          <a:p>
            <a:pPr lvl="1"/>
            <a:r>
              <a:rPr lang="en-US" dirty="0"/>
              <a:t>Tertiary air w/ no fuel (OFA)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A43341-39F1-FB9F-FEEA-090B0BE4C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32EFF-8D91-4601-B116-A78686BA3421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9209490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A61CC7-5F60-A202-2AB3-49DC82482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Prevention –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45AFF1-69E0-88AD-250F-8FEB685443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NO</a:t>
            </a:r>
            <a:r>
              <a:rPr lang="en-US" b="1" baseline="-25000" dirty="0"/>
              <a:t>X</a:t>
            </a:r>
            <a:r>
              <a:rPr lang="en-US" b="1" dirty="0"/>
              <a:t> Prevention – LNB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99F877A-3E4B-5E38-6857-BA30C1E133C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4037" y="1508760"/>
            <a:ext cx="7020878" cy="466344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4D57A3-B4E8-F6E9-FE5C-8CE21CEF8E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1ACF1-A551-4A29-AC84-385BC2CD3BDE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4264937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5E7B19-364B-D0E1-4F37-6D84DD0AF2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F140131-4EA7-127C-EE3A-8A6763731D4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5775" y="2517139"/>
            <a:ext cx="5478777" cy="3652518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D63CA331-72EA-B8D0-0F31-03741C3CE8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Prevention – Operation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8C5DC25-AA20-62A7-0F22-A0F5F8C00A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NO</a:t>
            </a:r>
            <a:r>
              <a:rPr lang="en-US" b="1" baseline="-25000" dirty="0"/>
              <a:t>X</a:t>
            </a:r>
            <a:r>
              <a:rPr lang="en-US" b="1" dirty="0"/>
              <a:t> Prevention Controls: Ultra Low NO</a:t>
            </a:r>
            <a:r>
              <a:rPr lang="en-US" b="1" baseline="-25000" dirty="0"/>
              <a:t>X</a:t>
            </a:r>
            <a:r>
              <a:rPr lang="en-US" b="1" dirty="0"/>
              <a:t> Burner (ULNB)</a:t>
            </a:r>
          </a:p>
          <a:p>
            <a:pPr>
              <a:buClr>
                <a:schemeClr val="tx1"/>
              </a:buClr>
            </a:pPr>
            <a:r>
              <a:rPr lang="en-US" dirty="0"/>
              <a:t>Multiple stage combustion with flue gas recirculation (FGR) reduces oxygen used for a higher rich burn primary zone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Primary air and fuel</a:t>
            </a:r>
          </a:p>
          <a:p>
            <a:pPr lvl="1"/>
            <a:r>
              <a:rPr lang="en-US" dirty="0"/>
              <a:t>Rich burn (LEA) with 90% of fuel &amp; FGR</a:t>
            </a:r>
          </a:p>
          <a:p>
            <a:pPr lvl="1"/>
            <a:r>
              <a:rPr lang="en-US" dirty="0"/>
              <a:t>Lower NO</a:t>
            </a:r>
            <a:r>
              <a:rPr lang="en-US" baseline="-25000" dirty="0"/>
              <a:t>X</a:t>
            </a:r>
            <a:r>
              <a:rPr lang="en-US" dirty="0"/>
              <a:t> formation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Fuel reburning</a:t>
            </a:r>
          </a:p>
          <a:p>
            <a:pPr lvl="1"/>
            <a:r>
              <a:rPr lang="en-US" dirty="0"/>
              <a:t>Lean burn with 10% of fuel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Final combustion</a:t>
            </a:r>
          </a:p>
          <a:p>
            <a:pPr lvl="1"/>
            <a:r>
              <a:rPr lang="en-US" dirty="0"/>
              <a:t>Tertiary air w/ no fuel (OFA)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3FC75A-B3A7-ECB8-1ECB-015535696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5166C-87E6-481C-940E-0E5CACFE61CB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0549252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9D607-53AF-0475-B99B-830E867AD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Prevention –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970D9-FEFC-4C32-D491-55B1DFAEED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NO</a:t>
            </a:r>
            <a:r>
              <a:rPr lang="en-US" b="1" baseline="-25000" dirty="0"/>
              <a:t>X</a:t>
            </a:r>
            <a:r>
              <a:rPr lang="en-US" b="1" dirty="0"/>
              <a:t> Prevention – LNB/ULNB</a:t>
            </a:r>
          </a:p>
          <a:p>
            <a:r>
              <a:rPr lang="en-US" dirty="0"/>
              <a:t>Completely mix all fuel and expand combustion time</a:t>
            </a:r>
          </a:p>
          <a:p>
            <a:pPr lvl="1"/>
            <a:r>
              <a:rPr lang="en-US" dirty="0"/>
              <a:t>Separate zones for air to fuel mixing and stratified combustion</a:t>
            </a:r>
          </a:p>
          <a:p>
            <a:pPr lvl="1"/>
            <a:r>
              <a:rPr lang="en-US" dirty="0"/>
              <a:t>Fuel is burned a little in each zone over a few milliseconds, rather than combusted all at once in one zone</a:t>
            </a:r>
          </a:p>
          <a:p>
            <a:r>
              <a:rPr lang="en-US" dirty="0"/>
              <a:t>ULNB require:</a:t>
            </a:r>
          </a:p>
          <a:p>
            <a:pPr lvl="1"/>
            <a:r>
              <a:rPr lang="en-US" dirty="0"/>
              <a:t>Separate air flow rate and swirl dampers</a:t>
            </a:r>
          </a:p>
          <a:p>
            <a:pPr lvl="1"/>
            <a:r>
              <a:rPr lang="en-US" dirty="0"/>
              <a:t>Precise air flow control (AFR)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0AC6B5-0238-5F8E-C19B-D4A1F1662F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C9C9F-A908-4A1E-B731-E0E8A8FD62C2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694909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354FDC-F8DE-0091-5826-2EFEBA7B0E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3CAA9B7-5E63-D43E-BF50-C849FADE0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Prevention – Operation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DB9E76-0E1E-92D5-25D1-5FFDA0ED13A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Prevention Controls: Flue Gas Recirculation (FGR)</a:t>
            </a:r>
          </a:p>
          <a:p>
            <a:pPr>
              <a:buClr>
                <a:schemeClr val="tx1"/>
              </a:buClr>
            </a:pPr>
            <a:r>
              <a:rPr lang="en-US" dirty="0"/>
              <a:t>Flue gas has a lower oxygen content than air and higher concentration of pollutants</a:t>
            </a:r>
          </a:p>
          <a:p>
            <a:pPr>
              <a:buClr>
                <a:schemeClr val="tx1"/>
              </a:buClr>
            </a:pPr>
            <a:r>
              <a:rPr lang="en-US" dirty="0"/>
              <a:t>FGR works as inert gas reducing combustion temperature and oxygen content</a:t>
            </a: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0348E578-010C-A68D-0A16-721C962F885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007764"/>
            <a:ext cx="5102225" cy="5163147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CAB15A6-2C41-DFED-BE2F-781CFCF3C008}"/>
              </a:ext>
            </a:extLst>
          </p:cNvPr>
          <p:cNvCxnSpPr/>
          <p:nvPr/>
        </p:nvCxnSpPr>
        <p:spPr>
          <a:xfrm flipV="1">
            <a:off x="8168640" y="1560576"/>
            <a:ext cx="182880" cy="21457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D9ACB42-64E5-C9D8-17FD-E5A8EAED6FC5}"/>
              </a:ext>
            </a:extLst>
          </p:cNvPr>
          <p:cNvCxnSpPr>
            <a:cxnSpLocks/>
          </p:cNvCxnSpPr>
          <p:nvPr/>
        </p:nvCxnSpPr>
        <p:spPr>
          <a:xfrm flipH="1" flipV="1">
            <a:off x="7217664" y="2414016"/>
            <a:ext cx="950976" cy="71932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125170B-4CA5-0BDD-8AEF-E4A90259C761}"/>
              </a:ext>
            </a:extLst>
          </p:cNvPr>
          <p:cNvCxnSpPr>
            <a:cxnSpLocks/>
          </p:cNvCxnSpPr>
          <p:nvPr/>
        </p:nvCxnSpPr>
        <p:spPr>
          <a:xfrm flipV="1">
            <a:off x="7217664" y="2097024"/>
            <a:ext cx="2450592" cy="3169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E158CCB9-D9ED-70F3-96BD-235558321C0C}"/>
              </a:ext>
            </a:extLst>
          </p:cNvPr>
          <p:cNvCxnSpPr>
            <a:cxnSpLocks/>
          </p:cNvCxnSpPr>
          <p:nvPr/>
        </p:nvCxnSpPr>
        <p:spPr>
          <a:xfrm flipH="1">
            <a:off x="9290304" y="2097024"/>
            <a:ext cx="377952" cy="320040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30EBA07-02FE-6BB0-C813-7A7F3C05863C}"/>
              </a:ext>
            </a:extLst>
          </p:cNvPr>
          <p:cNvCxnSpPr>
            <a:cxnSpLocks/>
          </p:cNvCxnSpPr>
          <p:nvPr/>
        </p:nvCxnSpPr>
        <p:spPr>
          <a:xfrm flipH="1" flipV="1">
            <a:off x="8351520" y="5297424"/>
            <a:ext cx="938784" cy="9144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EBE396BE-1E3D-6183-5382-DDAED854FD9B}"/>
              </a:ext>
            </a:extLst>
          </p:cNvPr>
          <p:cNvSpPr txBox="1"/>
          <p:nvPr/>
        </p:nvSpPr>
        <p:spPr>
          <a:xfrm>
            <a:off x="8442960" y="1036138"/>
            <a:ext cx="1816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rgbClr val="FFFF00"/>
                </a:solidFill>
              </a:rPr>
              <a:t>Exhaust</a:t>
            </a:r>
          </a:p>
          <a:p>
            <a:r>
              <a:rPr lang="en-US" sz="2400">
                <a:solidFill>
                  <a:srgbClr val="FFFF00"/>
                </a:solidFill>
              </a:rPr>
              <a:t>To Stack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454B40C-6270-F1D9-0652-280D81AB1C81}"/>
              </a:ext>
            </a:extLst>
          </p:cNvPr>
          <p:cNvSpPr txBox="1"/>
          <p:nvPr/>
        </p:nvSpPr>
        <p:spPr>
          <a:xfrm>
            <a:off x="6190488" y="1529034"/>
            <a:ext cx="1536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>
                <a:solidFill>
                  <a:srgbClr val="FFFF00"/>
                </a:solidFill>
              </a:rPr>
              <a:t>Exhaust</a:t>
            </a:r>
          </a:p>
          <a:p>
            <a:pPr algn="r"/>
            <a:r>
              <a:rPr lang="en-US" sz="2400">
                <a:solidFill>
                  <a:srgbClr val="FFFF00"/>
                </a:solidFill>
              </a:rPr>
              <a:t>To Burner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DC70AE-5E71-D8FC-F8F2-9B9173702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2BF9B-6BC5-49C6-8A30-2A0EE0B7C695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55053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Objective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384DA0-BC3C-4839-81C5-D85FE96BDF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To improve understanding of the acid gases nitrogen oxides (NO</a:t>
            </a:r>
            <a:r>
              <a:rPr lang="en-US" baseline="-25000" dirty="0"/>
              <a:t>X</a:t>
            </a:r>
            <a:r>
              <a:rPr lang="en-US" dirty="0"/>
              <a:t>) and sulfur dioxide (SO</a:t>
            </a:r>
            <a:r>
              <a:rPr lang="en-US" baseline="-25000" dirty="0"/>
              <a:t>2</a:t>
            </a:r>
            <a:r>
              <a:rPr lang="en-US" dirty="0"/>
              <a:t>) control</a:t>
            </a:r>
          </a:p>
          <a:p>
            <a:pPr lvl="1"/>
            <a:r>
              <a:rPr lang="en-US" sz="2800" dirty="0"/>
              <a:t>What are NO</a:t>
            </a:r>
            <a:r>
              <a:rPr lang="en-US" sz="2800" baseline="-25000" dirty="0"/>
              <a:t>X</a:t>
            </a:r>
            <a:r>
              <a:rPr lang="en-US" sz="2800" dirty="0"/>
              <a:t> / SO</a:t>
            </a:r>
            <a:r>
              <a:rPr lang="en-US" sz="2800" baseline="-25000" dirty="0"/>
              <a:t>2</a:t>
            </a:r>
            <a:r>
              <a:rPr lang="en-US" sz="2800" dirty="0"/>
              <a:t>?</a:t>
            </a:r>
          </a:p>
          <a:p>
            <a:pPr lvl="1"/>
            <a:r>
              <a:rPr lang="en-US" sz="2800" dirty="0"/>
              <a:t>What are the types of NO</a:t>
            </a:r>
            <a:r>
              <a:rPr lang="en-US" sz="2800" baseline="-25000" dirty="0"/>
              <a:t>X</a:t>
            </a:r>
            <a:r>
              <a:rPr lang="en-US" sz="2800" dirty="0"/>
              <a:t> / SO</a:t>
            </a:r>
            <a:r>
              <a:rPr lang="en-US" sz="2800" baseline="-25000" dirty="0"/>
              <a:t>2 </a:t>
            </a:r>
            <a:r>
              <a:rPr lang="en-US" sz="2800" dirty="0"/>
              <a:t>controls?</a:t>
            </a:r>
          </a:p>
          <a:p>
            <a:pPr lvl="1"/>
            <a:r>
              <a:rPr lang="en-US" sz="2800" dirty="0"/>
              <a:t>How do NO</a:t>
            </a:r>
            <a:r>
              <a:rPr lang="en-US" sz="2800" baseline="-25000" dirty="0"/>
              <a:t>X</a:t>
            </a:r>
            <a:r>
              <a:rPr lang="en-US" sz="2800" dirty="0"/>
              <a:t> / SO</a:t>
            </a:r>
            <a:r>
              <a:rPr lang="en-US" sz="2800" baseline="-25000" dirty="0"/>
              <a:t>2</a:t>
            </a:r>
            <a:r>
              <a:rPr lang="en-US" sz="2800" dirty="0"/>
              <a:t> controls operate?</a:t>
            </a:r>
          </a:p>
          <a:p>
            <a:pPr lvl="1"/>
            <a:r>
              <a:rPr lang="en-US" sz="2800" dirty="0"/>
              <a:t>How are NO</a:t>
            </a:r>
            <a:r>
              <a:rPr lang="en-US" sz="2800" baseline="-25000" dirty="0"/>
              <a:t>X</a:t>
            </a:r>
            <a:r>
              <a:rPr lang="en-US" sz="2800" dirty="0"/>
              <a:t> / SO</a:t>
            </a:r>
            <a:r>
              <a:rPr lang="en-US" sz="2800" baseline="-25000" dirty="0"/>
              <a:t>2</a:t>
            </a:r>
            <a:r>
              <a:rPr lang="en-US" sz="2800" dirty="0"/>
              <a:t> controls designed?</a:t>
            </a:r>
          </a:p>
          <a:p>
            <a:pPr lvl="1"/>
            <a:r>
              <a:rPr lang="en-US" sz="2800" dirty="0"/>
              <a:t>What is the expected control efficiency for a NO</a:t>
            </a:r>
            <a:r>
              <a:rPr lang="en-US" sz="2800" baseline="-25000" dirty="0"/>
              <a:t>X</a:t>
            </a:r>
            <a:r>
              <a:rPr lang="en-US" sz="2800" dirty="0"/>
              <a:t> / SO</a:t>
            </a:r>
            <a:r>
              <a:rPr lang="en-US" sz="2800" baseline="-25000" dirty="0"/>
              <a:t>2</a:t>
            </a:r>
            <a:r>
              <a:rPr lang="en-US" sz="2800" dirty="0"/>
              <a:t> control?</a:t>
            </a:r>
          </a:p>
          <a:p>
            <a:pPr lvl="1"/>
            <a:r>
              <a:rPr lang="en-US" sz="2800" dirty="0"/>
              <a:t>What are common problems with a NO</a:t>
            </a:r>
            <a:r>
              <a:rPr lang="en-US" sz="2800" baseline="-25000" dirty="0"/>
              <a:t>X</a:t>
            </a:r>
            <a:r>
              <a:rPr lang="en-US" sz="2800" dirty="0"/>
              <a:t> / SO</a:t>
            </a:r>
            <a:r>
              <a:rPr lang="en-US" sz="2800" baseline="-25000" dirty="0"/>
              <a:t>2</a:t>
            </a:r>
            <a:r>
              <a:rPr lang="en-US" sz="2800" dirty="0"/>
              <a:t> control?</a:t>
            </a:r>
          </a:p>
          <a:p>
            <a:pPr lvl="1"/>
            <a:r>
              <a:rPr lang="en-US" sz="2800" dirty="0"/>
              <a:t>How are NO</a:t>
            </a:r>
            <a:r>
              <a:rPr lang="en-US" sz="2800" baseline="-25000" dirty="0"/>
              <a:t>X</a:t>
            </a:r>
            <a:r>
              <a:rPr lang="en-US" sz="2800" dirty="0"/>
              <a:t> / SO</a:t>
            </a:r>
            <a:r>
              <a:rPr lang="en-US" sz="2800" baseline="-25000" dirty="0"/>
              <a:t>2 </a:t>
            </a:r>
            <a:r>
              <a:rPr lang="en-US" sz="2800" dirty="0"/>
              <a:t>controls monitored?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8CD647-C27D-3EE4-CA9F-765629684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AA9FE-82DE-4E06-B614-7E583D81254D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099119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5076-AB0A-8064-CFFF-F1F528860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0300B7C-B574-185C-3A79-78672B450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Prevention – Operation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939D7F9-8039-2A73-12BD-FDDA665CF0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/>
              <a:t>NO</a:t>
            </a:r>
            <a:r>
              <a:rPr lang="en-US" b="1" baseline="-25000" dirty="0"/>
              <a:t>X</a:t>
            </a:r>
            <a:r>
              <a:rPr lang="en-US" b="1" dirty="0"/>
              <a:t> Prevention – NO</a:t>
            </a:r>
            <a:r>
              <a:rPr lang="en-US" b="1" baseline="-25000" dirty="0"/>
              <a:t>X</a:t>
            </a:r>
            <a:r>
              <a:rPr lang="en-US" b="1" dirty="0"/>
              <a:t> Concentration as %FGR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595897E-DADF-5E88-DE7A-8DD730632BB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7931" y="1508760"/>
            <a:ext cx="4233089" cy="466344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8F42A7-4972-6EF0-80DD-05501B6DB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3A95C-8EAD-4D99-BA7D-F4052652A59A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9169349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7EF391-D6B4-3FCA-92AC-D5EF0F5E55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EE617FB-B165-64AD-4DE3-48DA05273A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Prevention – Operation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17699C-2F9F-7CC5-8FD0-FDE182C179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Prevention Controls: Air/Fuel Ratio (AFR) Controller</a:t>
            </a:r>
          </a:p>
          <a:p>
            <a:pPr>
              <a:buClr>
                <a:schemeClr val="tx1"/>
              </a:buClr>
            </a:pPr>
            <a:r>
              <a:rPr lang="en-US" dirty="0"/>
              <a:t>Equipment that monitors oxygen and temperature in exhaust gas to ensure burners are operating with optimal flame</a:t>
            </a:r>
            <a:endParaRPr lang="en-US" baseline="-25000" dirty="0"/>
          </a:p>
          <a:p>
            <a:pPr lvl="1">
              <a:buClr>
                <a:schemeClr val="tx1"/>
              </a:buClr>
            </a:pPr>
            <a:r>
              <a:rPr lang="en-US" dirty="0"/>
              <a:t>O</a:t>
            </a:r>
            <a:r>
              <a:rPr lang="en-US" baseline="-25000" dirty="0"/>
              <a:t>2</a:t>
            </a:r>
            <a:r>
              <a:rPr lang="en-US" dirty="0"/>
              <a:t> sensors</a:t>
            </a:r>
          </a:p>
          <a:p>
            <a:pPr lvl="1">
              <a:buClr>
                <a:schemeClr val="tx1"/>
              </a:buClr>
            </a:pPr>
            <a:r>
              <a:rPr lang="en-US" dirty="0"/>
              <a:t>Computer Controller</a:t>
            </a:r>
          </a:p>
          <a:p>
            <a:pPr lvl="1">
              <a:buClr>
                <a:schemeClr val="tx1"/>
              </a:buClr>
            </a:pPr>
            <a:r>
              <a:rPr lang="en-US" dirty="0"/>
              <a:t>Variable Speed Fan</a:t>
            </a:r>
          </a:p>
          <a:p>
            <a:pPr lvl="1">
              <a:buClr>
                <a:schemeClr val="tx1"/>
              </a:buClr>
            </a:pPr>
            <a:r>
              <a:rPr lang="en-US" dirty="0"/>
              <a:t>Air / Flue Gas Valves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2C2AB64-1DD5-715F-FA79-23F9ABA4C15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3392" y="2551938"/>
            <a:ext cx="5471160" cy="364998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FACF1E-5318-1600-6BC5-CA9A81EFE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63F77-E38B-476B-B912-584B5FB33AC7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9709987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DBD3AF-BA7B-3777-918B-C33A68B8B0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6C69006-9A0D-CF77-6952-0E70215BB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Prevention – Combined Control Efficiencies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0020AA1-45DA-2198-0028-4E6CA0BE750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/>
              <a:t>Combined NO</a:t>
            </a:r>
            <a:r>
              <a:rPr lang="en-US" b="1" baseline="-25000" dirty="0"/>
              <a:t>X</a:t>
            </a:r>
            <a:r>
              <a:rPr lang="en-US" b="1" dirty="0"/>
              <a:t> Control Efficiencies:</a:t>
            </a:r>
          </a:p>
          <a:p>
            <a:r>
              <a:rPr lang="en-US" dirty="0"/>
              <a:t>LNB: 50%-60%</a:t>
            </a:r>
          </a:p>
          <a:p>
            <a:r>
              <a:rPr lang="en-US" dirty="0">
                <a:latin typeface="Arial"/>
                <a:cs typeface="Arial"/>
              </a:rPr>
              <a:t>LNB w/OFA: 70%</a:t>
            </a:r>
          </a:p>
          <a:p>
            <a:r>
              <a:rPr lang="en-US" dirty="0">
                <a:latin typeface="Arial"/>
                <a:cs typeface="Arial"/>
              </a:rPr>
              <a:t>ULNB w/FGR: 90%</a:t>
            </a:r>
          </a:p>
          <a:p>
            <a:r>
              <a:rPr lang="en-US" dirty="0"/>
              <a:t>NO</a:t>
            </a:r>
            <a:r>
              <a:rPr lang="en-US" baseline="-25000" dirty="0"/>
              <a:t>X</a:t>
            </a:r>
            <a:r>
              <a:rPr lang="en-US" dirty="0"/>
              <a:t> can be further reduced with post-combustion controls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6030801-42AD-3FC7-65CE-3E29F43832E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038225"/>
            <a:ext cx="5102225" cy="5102225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6CE9B29-BCFC-8CA1-E0AB-35C50AEFB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01FF5-CFFD-4A09-9522-DCD7E83462C3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3573986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ACA39D-2CAB-69FD-824F-37787F4B3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Prevention –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43A771-4EFD-4C52-399B-E0F31E10CC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Steam / Water Injection</a:t>
            </a:r>
            <a:endParaRPr lang="en-US" dirty="0"/>
          </a:p>
          <a:p>
            <a:r>
              <a:rPr lang="en-US" dirty="0"/>
              <a:t>Water or steam is injected into flame area (combustion chamber of a turbine or heater)</a:t>
            </a:r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D24AA54-B289-2DF0-7D96-C0C7D3CC5E6D}"/>
              </a:ext>
            </a:extLst>
          </p:cNvPr>
          <p:cNvGrpSpPr/>
          <p:nvPr/>
        </p:nvGrpSpPr>
        <p:grpSpPr>
          <a:xfrm>
            <a:off x="1999245" y="2777056"/>
            <a:ext cx="2082451" cy="2298378"/>
            <a:chOff x="1603711" y="2777056"/>
            <a:chExt cx="2082451" cy="2298378"/>
          </a:xfrm>
        </p:grpSpPr>
        <p:pic>
          <p:nvPicPr>
            <p:cNvPr id="7" name="Graphic 6" descr="High temperature with solid fill">
              <a:extLst>
                <a:ext uri="{FF2B5EF4-FFF2-40B4-BE49-F238E27FC236}">
                  <a16:creationId xmlns:a16="http://schemas.microsoft.com/office/drawing/2014/main" id="{D317987B-ABF2-40CB-7819-81CDD3F4FB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723161" y="2777056"/>
              <a:ext cx="1800407" cy="1800407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75DA571-9CC0-655F-152D-306BE65E36BA}"/>
                </a:ext>
              </a:extLst>
            </p:cNvPr>
            <p:cNvSpPr txBox="1"/>
            <p:nvPr/>
          </p:nvSpPr>
          <p:spPr>
            <a:xfrm>
              <a:off x="1603711" y="4613769"/>
              <a:ext cx="20824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Absorbs heat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FD83AF2-26C6-9A93-08EC-ADD15478F806}"/>
              </a:ext>
            </a:extLst>
          </p:cNvPr>
          <p:cNvGrpSpPr/>
          <p:nvPr/>
        </p:nvGrpSpPr>
        <p:grpSpPr>
          <a:xfrm>
            <a:off x="4346194" y="2664337"/>
            <a:ext cx="3762568" cy="2406873"/>
            <a:chOff x="4375472" y="2664337"/>
            <a:chExt cx="3762568" cy="2406873"/>
          </a:xfrm>
        </p:grpSpPr>
        <p:pic>
          <p:nvPicPr>
            <p:cNvPr id="6" name="Graphic 5" descr="Thermometer with solid fill">
              <a:extLst>
                <a:ext uri="{FF2B5EF4-FFF2-40B4-BE49-F238E27FC236}">
                  <a16:creationId xmlns:a16="http://schemas.microsoft.com/office/drawing/2014/main" id="{5793498D-1F3E-D654-2DAF-8495C26B1C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756344" y="3377382"/>
              <a:ext cx="1200081" cy="1200081"/>
            </a:xfrm>
            <a:prstGeom prst="rect">
              <a:avLst/>
            </a:prstGeom>
          </p:spPr>
        </p:pic>
        <p:pic>
          <p:nvPicPr>
            <p:cNvPr id="8" name="Graphic 7" descr="Fire with solid fill">
              <a:extLst>
                <a:ext uri="{FF2B5EF4-FFF2-40B4-BE49-F238E27FC236}">
                  <a16:creationId xmlns:a16="http://schemas.microsoft.com/office/drawing/2014/main" id="{C74F5DE4-7C9D-2C03-523D-52A9B716C26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356385" y="2664337"/>
              <a:ext cx="1945208" cy="1945208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525691F-656B-D278-DAF4-11A8266CD20B}"/>
                </a:ext>
              </a:extLst>
            </p:cNvPr>
            <p:cNvSpPr txBox="1"/>
            <p:nvPr/>
          </p:nvSpPr>
          <p:spPr>
            <a:xfrm>
              <a:off x="4375472" y="4609545"/>
              <a:ext cx="376256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Lowers flame temperature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359D76E-4172-219E-3822-44DAF545B4C2}"/>
              </a:ext>
            </a:extLst>
          </p:cNvPr>
          <p:cNvGrpSpPr/>
          <p:nvPr/>
        </p:nvGrpSpPr>
        <p:grpSpPr>
          <a:xfrm>
            <a:off x="8219372" y="2974160"/>
            <a:ext cx="3021324" cy="2466382"/>
            <a:chOff x="8481526" y="2974160"/>
            <a:chExt cx="3021324" cy="2466382"/>
          </a:xfrm>
        </p:grpSpPr>
        <p:sp>
          <p:nvSpPr>
            <p:cNvPr id="5" name="Arrow: Down 4">
              <a:extLst>
                <a:ext uri="{FF2B5EF4-FFF2-40B4-BE49-F238E27FC236}">
                  <a16:creationId xmlns:a16="http://schemas.microsoft.com/office/drawing/2014/main" id="{18585409-8737-A8BB-9E9C-82EDBFE9D4FA}"/>
                </a:ext>
              </a:extLst>
            </p:cNvPr>
            <p:cNvSpPr/>
            <p:nvPr/>
          </p:nvSpPr>
          <p:spPr>
            <a:xfrm>
              <a:off x="9498038" y="2974160"/>
              <a:ext cx="970801" cy="1325562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BFB3989-2DB0-E55E-29BC-3CBDAD25240F}"/>
                </a:ext>
              </a:extLst>
            </p:cNvPr>
            <p:cNvSpPr txBox="1"/>
            <p:nvPr/>
          </p:nvSpPr>
          <p:spPr>
            <a:xfrm>
              <a:off x="8481526" y="4609545"/>
              <a:ext cx="30213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/>
                <a:t>Reduces NO</a:t>
              </a:r>
              <a:r>
                <a:rPr lang="en-US" sz="2400" baseline="-25000" dirty="0"/>
                <a:t>X</a:t>
              </a:r>
              <a:r>
                <a:rPr lang="en-US" sz="2400" dirty="0"/>
                <a:t> Formation</a:t>
              </a:r>
            </a:p>
          </p:txBody>
        </p:sp>
      </p:grp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099D8901-FB45-2778-0146-BEBD94D5F3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AEB2F-96B1-4C76-A289-C0BD8EF8DF8C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1824798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35F17-A082-E2E2-FCCA-755E0FC7B4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Prevention –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1AC5D2-86BD-EF39-3620-4AFFC269F8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Water / Steam Injection (Turbine)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85E355-39B7-B270-3EEE-1B73555A9BB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1360" y="1463040"/>
            <a:ext cx="5669280" cy="42519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5E3DEC-73C8-F139-98F4-3FBFB8F9270D}"/>
              </a:ext>
            </a:extLst>
          </p:cNvPr>
          <p:cNvSpPr txBox="1"/>
          <p:nvPr/>
        </p:nvSpPr>
        <p:spPr>
          <a:xfrm>
            <a:off x="4133088" y="2670048"/>
            <a:ext cx="1105431" cy="369332"/>
          </a:xfrm>
          <a:prstGeom prst="rect">
            <a:avLst/>
          </a:prstGeom>
          <a:solidFill>
            <a:srgbClr val="FFFF00">
              <a:alpha val="75000"/>
            </a:srgbClr>
          </a:solidFill>
        </p:spPr>
        <p:txBody>
          <a:bodyPr wrap="none" lIns="45720" tIns="45720" rIns="45720" bIns="45720" rtlCol="0">
            <a:spAutoFit/>
          </a:bodyPr>
          <a:lstStyle/>
          <a:p>
            <a:r>
              <a:rPr lang="en-US" b="1" dirty="0"/>
              <a:t>Fuel Line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4593C5-E939-128A-CFF7-538FA618D4AD}"/>
              </a:ext>
            </a:extLst>
          </p:cNvPr>
          <p:cNvSpPr txBox="1"/>
          <p:nvPr/>
        </p:nvSpPr>
        <p:spPr>
          <a:xfrm rot="17100000">
            <a:off x="6931151" y="3931300"/>
            <a:ext cx="1323439" cy="369332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 wrap="none" lIns="45720" tIns="45720" rIns="45720" bIns="45720" rtlCol="0">
            <a:spAutoFit/>
          </a:bodyPr>
          <a:lstStyle/>
          <a:p>
            <a:r>
              <a:rPr lang="en-US" b="1" dirty="0"/>
              <a:t>Steam Line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9311D2-FC8E-78AD-3AC7-3B4305252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D4F24-2F47-457F-8C47-229A44907641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999916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10351F6-749E-FBC6-2837-2F8A71303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0"/>
            <a:ext cx="10360152" cy="914399"/>
          </a:xfrm>
        </p:spPr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Prevention – Operation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2ED4ABD-D7DD-2A6E-DD0E-599DF2929E6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NO</a:t>
            </a:r>
            <a:r>
              <a:rPr lang="en-US" b="1" baseline="-25000" dirty="0"/>
              <a:t>X</a:t>
            </a:r>
            <a:r>
              <a:rPr lang="en-US" b="1" dirty="0"/>
              <a:t> Prevention – Steam / Water Injection</a:t>
            </a:r>
          </a:p>
          <a:p>
            <a:r>
              <a:rPr lang="en-US" dirty="0"/>
              <a:t>Cooling effect of water / steam addition decreases NO</a:t>
            </a:r>
            <a:r>
              <a:rPr lang="en-US" baseline="-25000" dirty="0"/>
              <a:t>X</a:t>
            </a:r>
            <a:r>
              <a:rPr lang="en-US" dirty="0"/>
              <a:t> but increases CO and VOC</a:t>
            </a:r>
          </a:p>
          <a:p>
            <a:r>
              <a:rPr lang="en-US" dirty="0"/>
              <a:t>At a certain level, water will extinguish the flame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11D2C127-24B1-0002-8949-1DCDC4CB0AB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153205"/>
            <a:ext cx="5102225" cy="4872265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F2D1409-ABE8-2F18-1F7B-D68DD54A718B}"/>
              </a:ext>
            </a:extLst>
          </p:cNvPr>
          <p:cNvSpPr txBox="1">
            <a:spLocks/>
          </p:cNvSpPr>
          <p:nvPr/>
        </p:nvSpPr>
        <p:spPr>
          <a:xfrm>
            <a:off x="11164388" y="6383384"/>
            <a:ext cx="611777" cy="36576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>
            <a:defPPr>
              <a:defRPr lang="en-US"/>
            </a:defPPr>
            <a:lvl1pPr marL="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2pPr>
            <a:lvl3pPr marL="1143000" indent="-22860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3pPr>
            <a:lvl4pPr marL="1600200" indent="-22860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4pPr>
            <a:lvl5pPr marL="2057400" indent="-22860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9pPr>
          </a:lstStyle>
          <a:p>
            <a:pPr eaLnBrk="1" hangingPunct="1"/>
            <a:fld id="{0236E4D1-DFAC-46F0-88E4-0C50C76DF1A7}" type="slidenum">
              <a:rPr lang="en-US" altLang="en-US" sz="1800" smtClean="0">
                <a:solidFill>
                  <a:schemeClr val="bg1"/>
                </a:solidFill>
              </a:rPr>
              <a:pPr eaLnBrk="1" hangingPunct="1"/>
              <a:t>24</a:t>
            </a:fld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F1DA71-25FF-5770-7F21-21427B0F0B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D9D8F-2661-4DBB-9173-3A3D524FD4E4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9141395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10351F6-749E-FBC6-2837-2F8A71303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Prevention – Operation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2ED4ABD-D7DD-2A6E-DD0E-599DF2929E6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NO</a:t>
            </a:r>
            <a:r>
              <a:rPr lang="en-US" b="1" baseline="-25000" dirty="0"/>
              <a:t>X</a:t>
            </a:r>
            <a:r>
              <a:rPr lang="en-US" b="1" dirty="0"/>
              <a:t> Prevention – Steam / Water Injection</a:t>
            </a:r>
          </a:p>
          <a:p>
            <a:r>
              <a:rPr lang="en-US" dirty="0"/>
              <a:t>Rate of water/steam injection impacts thermal efficiency and power</a:t>
            </a:r>
          </a:p>
          <a:p>
            <a:pPr lvl="1"/>
            <a:r>
              <a:rPr lang="en-US" dirty="0"/>
              <a:t>Water/steam injection increase mass flow rate</a:t>
            </a:r>
          </a:p>
          <a:p>
            <a:pPr lvl="1"/>
            <a:r>
              <a:rPr lang="en-US" dirty="0"/>
              <a:t>Water/steam injection decreases thermal efficiency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F2D1409-ABE8-2F18-1F7B-D68DD54A718B}"/>
              </a:ext>
            </a:extLst>
          </p:cNvPr>
          <p:cNvSpPr txBox="1">
            <a:spLocks/>
          </p:cNvSpPr>
          <p:nvPr/>
        </p:nvSpPr>
        <p:spPr>
          <a:xfrm>
            <a:off x="11164388" y="6383384"/>
            <a:ext cx="611777" cy="36576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>
            <a:defPPr>
              <a:defRPr lang="en-US"/>
            </a:defPPr>
            <a:lvl1pPr marL="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2pPr>
            <a:lvl3pPr marL="1143000" indent="-22860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3pPr>
            <a:lvl4pPr marL="1600200" indent="-22860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4pPr>
            <a:lvl5pPr marL="2057400" indent="-22860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9pPr>
          </a:lstStyle>
          <a:p>
            <a:pPr eaLnBrk="1" hangingPunct="1"/>
            <a:fld id="{0236E4D1-DFAC-46F0-88E4-0C50C76DF1A7}" type="slidenum">
              <a:rPr lang="en-US" altLang="en-US" sz="1800" smtClean="0">
                <a:solidFill>
                  <a:schemeClr val="bg1"/>
                </a:solidFill>
              </a:rPr>
              <a:pPr eaLnBrk="1" hangingPunct="1"/>
              <a:t>25</a:t>
            </a:fld>
            <a:endParaRPr lang="en-US" altLang="en-US" sz="1800" dirty="0">
              <a:solidFill>
                <a:schemeClr val="bg1"/>
              </a:solidFill>
            </a:endParaRP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249DB353-F6FD-5E0B-F7F7-86BEBFB8295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769290"/>
            <a:ext cx="5102225" cy="36400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C8A7EBD-6D32-2573-C553-20765FE8F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BB0E5-BA8C-49F6-AE8A-058B09D9A740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8115169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35F17-A082-E2E2-FCCA-755E0FC7B4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Course 418 – Chapter 5: Nitrogen Oxide Controls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1AC5D2-86BD-EF39-3620-4AFFC269F8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Steam / Water Injection:</a:t>
            </a:r>
          </a:p>
          <a:p>
            <a:r>
              <a:rPr lang="en-US" dirty="0"/>
              <a:t>60-80% NO</a:t>
            </a:r>
            <a:r>
              <a:rPr lang="en-US" baseline="-25000" dirty="0"/>
              <a:t>X</a:t>
            </a:r>
            <a:r>
              <a:rPr lang="en-US" dirty="0"/>
              <a:t> Reduction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360A30-09DF-4756-9872-081DFCB32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C4CBA-FCEB-4C9C-9E78-44E6AD423E93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4523908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01A26-9532-CB10-B66E-A7835B87A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3168396-2435-AEF5-22AC-4F20FE71DF8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730" y="1005840"/>
            <a:ext cx="5844540" cy="516636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71EB530-88E0-8F69-06BD-802BD4860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Prevention – Operating Problems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ADD4F70-1766-4637-D630-11145A20EB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Only reduces thermal NO</a:t>
            </a:r>
            <a:r>
              <a:rPr lang="en-US" baseline="-25000" dirty="0"/>
              <a:t>X</a:t>
            </a:r>
            <a:r>
              <a:rPr lang="en-US" dirty="0"/>
              <a:t> (prompt / fuel NO</a:t>
            </a:r>
            <a:r>
              <a:rPr lang="en-US" baseline="-25000" dirty="0"/>
              <a:t>X</a:t>
            </a:r>
            <a:r>
              <a:rPr lang="en-US" dirty="0"/>
              <a:t> unaffected)</a:t>
            </a:r>
          </a:p>
          <a:p>
            <a:r>
              <a:rPr lang="en-US" dirty="0"/>
              <a:t>Combustion modifications increase other air pollutants</a:t>
            </a:r>
          </a:p>
          <a:p>
            <a:pPr lvl="1"/>
            <a:r>
              <a:rPr lang="en-US" dirty="0"/>
              <a:t>As combustion temperature decreases, products of incomplete combustion (CO and VOC) increase</a:t>
            </a:r>
          </a:p>
          <a:p>
            <a:r>
              <a:rPr lang="en-US" dirty="0"/>
              <a:t>Water/steam injection will eventually extinguish flame</a:t>
            </a:r>
          </a:p>
          <a:p>
            <a:r>
              <a:rPr lang="en-US" dirty="0"/>
              <a:t>Water/steam injection decreases thermal efficiency</a:t>
            </a:r>
          </a:p>
          <a:p>
            <a:r>
              <a:rPr lang="en-US" dirty="0"/>
              <a:t>Water quality must be high</a:t>
            </a:r>
          </a:p>
          <a:p>
            <a:r>
              <a:rPr lang="en-US" dirty="0"/>
              <a:t>Introduction of water causes rust formation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F244B1A1-B9ED-D71B-E4CA-21708E2F4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441FF-65A6-423D-8C42-775B759B894D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7929961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5607E0-DF5F-D6AC-0131-1459B220E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961B3-F7F6-5B6A-3EA4-FF1259878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Absorption – Overview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80B626-8916-05AF-2B67-ABAD747B65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Absorption</a:t>
            </a:r>
            <a:endParaRPr lang="en-US" b="1" u="sng" dirty="0"/>
          </a:p>
          <a:p>
            <a:r>
              <a:rPr lang="en-US" dirty="0"/>
              <a:t>NO</a:t>
            </a:r>
            <a:r>
              <a:rPr lang="en-US" baseline="-25000" dirty="0"/>
              <a:t>X</a:t>
            </a:r>
            <a:r>
              <a:rPr lang="en-US" dirty="0"/>
              <a:t> / SO</a:t>
            </a:r>
            <a:r>
              <a:rPr lang="en-US" baseline="-25000" dirty="0"/>
              <a:t>2</a:t>
            </a:r>
            <a:r>
              <a:rPr lang="en-US" dirty="0"/>
              <a:t> in exhaust are absorbed (captured) by liquids or slurries (solid particles entrained in liquids)</a:t>
            </a:r>
          </a:p>
          <a:p>
            <a:pPr lvl="1"/>
            <a:r>
              <a:rPr lang="en-US" dirty="0"/>
              <a:t>Wet / semi-dry scrubber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C6E094D-5D43-D086-18B0-8C5A2AEBB4F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0492" y="2514600"/>
            <a:ext cx="5814060" cy="365760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7E4583-31AA-5596-8411-94AFD42645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C422-FE4B-42D0-B220-F21D042597B1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642479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O2 molecule">
            <a:extLst>
              <a:ext uri="{FF2B5EF4-FFF2-40B4-BE49-F238E27FC236}">
                <a16:creationId xmlns:a16="http://schemas.microsoft.com/office/drawing/2014/main" id="{8FDE2876-6D09-D0DB-F4FB-9330962B36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27008" y="1005841"/>
            <a:ext cx="2447544" cy="1708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E2867A-2F15-3532-09B6-9A58C69F4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BAA83B-A820-2595-CCE5-95B29DC518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800"/>
              </a:spcBef>
              <a:buNone/>
            </a:pPr>
            <a:r>
              <a:rPr lang="en-US" b="1" dirty="0"/>
              <a:t>Sulfur Dioxide (SO</a:t>
            </a:r>
            <a:r>
              <a:rPr lang="en-US" b="1" baseline="-25000" dirty="0"/>
              <a:t>2</a:t>
            </a:r>
            <a:r>
              <a:rPr lang="en-US" b="1" dirty="0"/>
              <a:t>)</a:t>
            </a:r>
            <a:endParaRPr lang="en-US" b="1" baseline="-25000" dirty="0"/>
          </a:p>
          <a:p>
            <a:r>
              <a:rPr lang="en-US" dirty="0"/>
              <a:t>Colorless gas with pungent odor</a:t>
            </a:r>
          </a:p>
          <a:p>
            <a:r>
              <a:rPr lang="en-US" dirty="0"/>
              <a:t>Irritates the respiratory system</a:t>
            </a:r>
          </a:p>
          <a:p>
            <a:r>
              <a:rPr lang="en-US" dirty="0"/>
              <a:t>In combustion, most of the sulfur in fuel is converted to SO</a:t>
            </a:r>
            <a:r>
              <a:rPr lang="en-US" baseline="-25000" dirty="0"/>
              <a:t>2</a:t>
            </a:r>
          </a:p>
          <a:p>
            <a:r>
              <a:rPr lang="en-US" dirty="0"/>
              <a:t>Multiple environmental impacts:</a:t>
            </a:r>
          </a:p>
          <a:p>
            <a:pPr lvl="1"/>
            <a:r>
              <a:rPr lang="en-US" dirty="0"/>
              <a:t>Forms acid rain that damages stone and decreases pH of lakes</a:t>
            </a:r>
            <a:endParaRPr lang="en-US" baseline="-25000" dirty="0"/>
          </a:p>
          <a:p>
            <a:pPr lvl="1"/>
            <a:r>
              <a:rPr lang="en-US" dirty="0"/>
              <a:t>Damages foliage and decreases plant growth and crops from deposition</a:t>
            </a:r>
          </a:p>
          <a:p>
            <a:pPr lvl="1"/>
            <a:r>
              <a:rPr lang="en-US" dirty="0"/>
              <a:t>Reacts in atmosphere to form fine particulates (PM</a:t>
            </a:r>
            <a:r>
              <a:rPr lang="en-US" baseline="-25000" dirty="0"/>
              <a:t>2.5</a:t>
            </a:r>
            <a:r>
              <a:rPr lang="en-US" dirty="0"/>
              <a:t>)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CFBB09-0993-E8CD-4FBE-730F5D030E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51FDD-A2E9-40E0-AA49-4FAD0989348D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3561783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Absorber – Principles of Operation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A283125B-E484-D759-6F31-93E51E9990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Absorbers (Wet Scrubber)​</a:t>
            </a:r>
          </a:p>
          <a:p>
            <a:r>
              <a:rPr lang="en-US" dirty="0"/>
              <a:t>NO</a:t>
            </a:r>
            <a:r>
              <a:rPr lang="en-US" baseline="-25000" dirty="0"/>
              <a:t>X</a:t>
            </a:r>
            <a:r>
              <a:rPr lang="en-US" dirty="0"/>
              <a:t> / SO</a:t>
            </a:r>
            <a:r>
              <a:rPr lang="en-US" baseline="-25000" dirty="0"/>
              <a:t>2</a:t>
            </a:r>
            <a:r>
              <a:rPr lang="en-US" dirty="0"/>
              <a:t> in exhaust is removed by impacting liquids and being absorbed into a solvent​</a:t>
            </a:r>
          </a:p>
          <a:p>
            <a:pPr lvl="1"/>
            <a:r>
              <a:rPr lang="en-US" dirty="0"/>
              <a:t>Ensure air pollutant (solute) is soluble for sorbent (solvent / liquor)</a:t>
            </a:r>
          </a:p>
          <a:p>
            <a:pPr lvl="1"/>
            <a:r>
              <a:rPr lang="en-US" dirty="0"/>
              <a:t>Sorbent must be disposed of or desorbed (solute removed)​</a:t>
            </a:r>
          </a:p>
          <a:p>
            <a:r>
              <a:rPr lang="en-US" dirty="0"/>
              <a:t>Liquids removed from scrubber exhaust via mist eliminator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831F4C-1434-A5A3-88BF-A306A4791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93FE4-9BDF-4125-8968-A939FDEEC0A7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9033287"/>
      </p:ext>
    </p:extLst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BDEF74-FBB6-4512-FE80-ACFD79B6EC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81D73-89DC-B04E-0294-FE03F8E65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Absorber – Scrubber Examples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D89851BC-2CD0-0F56-AA7D-AE942BED88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2023" y="1006475"/>
            <a:ext cx="8304779" cy="5165725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82158B-7C51-4338-8121-65AAF00F6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5529-2DE8-448E-A4C6-10F99615DB84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467474"/>
      </p:ext>
    </p:extLst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4537C342-6ED5-B174-FE20-7C7A7774E2D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4616" y="2331720"/>
            <a:ext cx="3017520" cy="384048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E8AACB61-30D2-2327-B1AC-13ECC178CE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Absorber – Types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69F0D0-9976-DEEE-3AFA-C49A3A41803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Wet Absorber (Scrubber)</a:t>
            </a:r>
            <a:endParaRPr lang="en-US"/>
          </a:p>
          <a:p>
            <a:r>
              <a:rPr lang="en-US"/>
              <a:t>Liquid sprayed directly onto exhaust gas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71231AA-2955-7DA0-7DAC-2342AD7F5FA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Semi-Dry Absorber</a:t>
            </a:r>
          </a:p>
          <a:p>
            <a:r>
              <a:rPr lang="en-US"/>
              <a:t>Slurry sprayed directly onto exhaust gas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CDFCD80-51C5-D2BD-41CB-F3D99CE473C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8840" y="2514600"/>
            <a:ext cx="2636520" cy="36576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08C56B-962B-4C1D-838A-82A49A541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5D178-6C40-4D76-867C-3F90198D8F7A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666701"/>
      </p:ext>
    </p:extLst>
  </p:cSld>
  <p:clrMapOvr>
    <a:masterClrMapping/>
  </p:clrMapOvr>
  <p:transition spd="slow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D881C9-8432-9374-B5A8-CE1F9A96D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Absorber – Operation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6793B0-9912-2721-D544-B1D76D4C84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NO</a:t>
            </a:r>
            <a:r>
              <a:rPr lang="en-US" b="1" baseline="-25000" dirty="0"/>
              <a:t>X</a:t>
            </a:r>
            <a:r>
              <a:rPr lang="en-US" b="1" dirty="0"/>
              <a:t> Absorption – Scrubbers</a:t>
            </a:r>
          </a:p>
          <a:p>
            <a:r>
              <a:rPr lang="en-US" u="sng" dirty="0"/>
              <a:t>Semi-Dry Scrubber</a:t>
            </a:r>
            <a:r>
              <a:rPr lang="en-US" dirty="0"/>
              <a:t>: Inject an alkaline slurry into an absorber chamber</a:t>
            </a:r>
          </a:p>
          <a:p>
            <a:pPr lvl="1"/>
            <a:r>
              <a:rPr lang="en-US" dirty="0"/>
              <a:t>Sodium Hydrosulfide – </a:t>
            </a:r>
            <a:r>
              <a:rPr lang="en-US" dirty="0" err="1"/>
              <a:t>NaHS</a:t>
            </a:r>
            <a:endParaRPr lang="en-US" dirty="0"/>
          </a:p>
          <a:p>
            <a:r>
              <a:rPr lang="en-US" u="sng" dirty="0"/>
              <a:t>Wet Scrubber</a:t>
            </a:r>
            <a:r>
              <a:rPr lang="en-US" dirty="0"/>
              <a:t>: Water treatment system to oxidize, then neutralize NO</a:t>
            </a:r>
            <a:r>
              <a:rPr lang="en-US" baseline="-25000" dirty="0"/>
              <a:t>X</a:t>
            </a:r>
          </a:p>
          <a:p>
            <a:pPr lvl="1"/>
            <a:r>
              <a:rPr lang="en-US" dirty="0"/>
              <a:t>Oxidizing Agent: Hydrogen Peroxide (H</a:t>
            </a:r>
            <a:r>
              <a:rPr lang="en-US" baseline="-25000" dirty="0"/>
              <a:t>2</a:t>
            </a:r>
            <a:r>
              <a:rPr lang="en-US" dirty="0"/>
              <a:t>O</a:t>
            </a:r>
            <a:r>
              <a:rPr lang="en-US" baseline="-25000" dirty="0"/>
              <a:t>2</a:t>
            </a:r>
            <a:r>
              <a:rPr lang="en-US" dirty="0"/>
              <a:t>) or Sodium Hypochlorite (</a:t>
            </a:r>
            <a:r>
              <a:rPr lang="en-US" dirty="0" err="1"/>
              <a:t>NaClO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Neutralize: Sulfuric Acid (H</a:t>
            </a:r>
            <a:r>
              <a:rPr lang="en-US" baseline="-25000" dirty="0"/>
              <a:t>2</a:t>
            </a:r>
            <a:r>
              <a:rPr lang="en-US" dirty="0"/>
              <a:t>SO</a:t>
            </a:r>
            <a:r>
              <a:rPr lang="en-US" baseline="-25000" dirty="0"/>
              <a:t>4</a:t>
            </a:r>
            <a:r>
              <a:rPr lang="en-US" dirty="0"/>
              <a:t>) to lower pH or Sodium Hydroxide (NaOH) to raise pH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D7E4BB-3B4B-373D-8360-D5F4C95BD7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E87C5-FA81-4748-8557-3A0147C29FF9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915983"/>
      </p:ext>
    </p:extLst>
  </p:cSld>
  <p:clrMapOvr>
    <a:masterClrMapping/>
  </p:clrMapOvr>
  <p:transition spd="slow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314EBE-05FA-023E-7528-021D1DA9D9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07CAF0-8768-A0AC-FA03-B3BDAC9BA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Absorber – Operation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845E95-29F3-0454-3D8A-EE930C5349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NO</a:t>
            </a:r>
            <a:r>
              <a:rPr lang="en-US" b="1" baseline="-25000" dirty="0"/>
              <a:t>X</a:t>
            </a:r>
            <a:r>
              <a:rPr lang="en-US" b="1" dirty="0"/>
              <a:t> Absorption – Wet Scrubbers Chemical Reaction</a:t>
            </a:r>
          </a:p>
          <a:p>
            <a:r>
              <a:rPr lang="en-US" dirty="0"/>
              <a:t>Convert NO</a:t>
            </a:r>
            <a:r>
              <a:rPr lang="en-US" baseline="-25000" dirty="0"/>
              <a:t>X</a:t>
            </a:r>
            <a:r>
              <a:rPr lang="en-US" dirty="0"/>
              <a:t> to water soluble compound for treatment</a:t>
            </a:r>
          </a:p>
          <a:p>
            <a:pPr lvl="1"/>
            <a:r>
              <a:rPr lang="en-US" u="sng" dirty="0"/>
              <a:t>Water</a:t>
            </a:r>
            <a:r>
              <a:rPr lang="en-US" dirty="0"/>
              <a:t>: NO</a:t>
            </a:r>
            <a:r>
              <a:rPr lang="en-US" baseline="-25000" dirty="0"/>
              <a:t>X</a:t>
            </a:r>
            <a:r>
              <a:rPr lang="en-US" dirty="0"/>
              <a:t> naturally dissolves in water, forming HNO</a:t>
            </a:r>
            <a:r>
              <a:rPr lang="en-US" baseline="-25000" dirty="0"/>
              <a:t>3</a:t>
            </a:r>
            <a:r>
              <a:rPr lang="en-US" dirty="0"/>
              <a:t> (nitric acid)</a:t>
            </a:r>
            <a:endParaRPr lang="en-US" baseline="-25000" dirty="0"/>
          </a:p>
          <a:p>
            <a:pPr lvl="1"/>
            <a:r>
              <a:rPr lang="en-US" u="sng" dirty="0"/>
              <a:t>Oxidation</a:t>
            </a:r>
            <a:r>
              <a:rPr lang="en-US" dirty="0"/>
              <a:t>: NO / NO</a:t>
            </a:r>
            <a:r>
              <a:rPr lang="en-US" baseline="-25000" dirty="0"/>
              <a:t>2</a:t>
            </a:r>
            <a:r>
              <a:rPr lang="en-US" dirty="0"/>
              <a:t> converted to NO</a:t>
            </a:r>
            <a:r>
              <a:rPr lang="en-US" baseline="-25000" dirty="0"/>
              <a:t>3</a:t>
            </a:r>
            <a:r>
              <a:rPr lang="en-US" baseline="30000" dirty="0"/>
              <a:t>-</a:t>
            </a:r>
            <a:r>
              <a:rPr lang="en-US" dirty="0"/>
              <a:t>, which is water soluble using an oxidizer in a slightly basic (alkaline) solution (pH 9)</a:t>
            </a:r>
            <a:endParaRPr lang="en-US" baseline="30000" dirty="0"/>
          </a:p>
          <a:p>
            <a:pPr lvl="1"/>
            <a:r>
              <a:rPr lang="en-US" u="sng" dirty="0"/>
              <a:t>Acidification</a:t>
            </a:r>
            <a:r>
              <a:rPr lang="en-US" dirty="0"/>
              <a:t>: Decreasing the pH of the scrubber liquor promotes the formation of insoluble NO</a:t>
            </a:r>
            <a:r>
              <a:rPr lang="en-US" baseline="-25000" dirty="0"/>
              <a:t>X</a:t>
            </a:r>
            <a:r>
              <a:rPr lang="en-US" dirty="0"/>
              <a:t> compounds</a:t>
            </a:r>
          </a:p>
          <a:p>
            <a:pPr lvl="1"/>
            <a:r>
              <a:rPr lang="en-US" u="sng" dirty="0"/>
              <a:t>Alkaline</a:t>
            </a:r>
            <a:r>
              <a:rPr lang="en-US" dirty="0"/>
              <a:t>: Adding strong alkaline (NaOH or </a:t>
            </a:r>
            <a:r>
              <a:rPr lang="en-US" dirty="0" err="1"/>
              <a:t>CaO</a:t>
            </a:r>
            <a:r>
              <a:rPr lang="en-US" dirty="0"/>
              <a:t>) increases the pH and can increase the solubility of the NO</a:t>
            </a:r>
            <a:r>
              <a:rPr lang="en-US" baseline="-25000" dirty="0"/>
              <a:t>X</a:t>
            </a:r>
            <a:r>
              <a:rPr lang="en-US" dirty="0"/>
              <a:t> compounds</a:t>
            </a:r>
          </a:p>
          <a:p>
            <a:r>
              <a:rPr lang="en-US" dirty="0"/>
              <a:t>Most wet scrubbers are multi-stage with extensive wastewater treatment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C6C3C3-ADA2-D48D-58C8-2F1791E19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DB870-C5F8-40E8-AF99-3A67931F55A0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2896300"/>
      </p:ext>
    </p:extLst>
  </p:cSld>
  <p:clrMapOvr>
    <a:masterClrMapping/>
  </p:clrMapOvr>
  <p:transition spd="slow"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46DD933-0E43-4C45-C32B-D9A6CD633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Absorber – Operation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BC25B9F-E129-71CA-20C1-FF091C01D3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SO</a:t>
            </a:r>
            <a:r>
              <a:rPr lang="en-US" b="1" baseline="-25000" dirty="0"/>
              <a:t>2</a:t>
            </a:r>
            <a:r>
              <a:rPr lang="en-US" b="1" dirty="0"/>
              <a:t> Absorption – Semi-Dry Scrubber</a:t>
            </a:r>
          </a:p>
          <a:p>
            <a:r>
              <a:rPr lang="en-US" dirty="0"/>
              <a:t>Systems inject an alkaline slurry into an absorber chamber</a:t>
            </a:r>
          </a:p>
          <a:p>
            <a:pPr lvl="1"/>
            <a:r>
              <a:rPr lang="en-US" dirty="0"/>
              <a:t>Limestone: Calcium Carbonate – CaCO</a:t>
            </a:r>
            <a:r>
              <a:rPr lang="en-US" baseline="-25000" dirty="0"/>
              <a:t>3</a:t>
            </a:r>
          </a:p>
          <a:p>
            <a:pPr lvl="1"/>
            <a:r>
              <a:rPr lang="en-US" dirty="0"/>
              <a:t>Slaked / Hydrated Lime: Calcium Hydroxide – Ca(OH)</a:t>
            </a:r>
            <a:r>
              <a:rPr lang="en-US" baseline="-25000" dirty="0"/>
              <a:t>2</a:t>
            </a:r>
            <a:endParaRPr lang="en-US" dirty="0"/>
          </a:p>
          <a:p>
            <a:pPr lvl="1"/>
            <a:r>
              <a:rPr lang="en-US" dirty="0"/>
              <a:t>Sodium Hydroxide - NaOH</a:t>
            </a:r>
          </a:p>
          <a:p>
            <a:r>
              <a:rPr lang="en-US" dirty="0"/>
              <a:t>Alkaline reagents react with acid gases to form salts</a:t>
            </a:r>
          </a:p>
          <a:p>
            <a:pPr lvl="1"/>
            <a:r>
              <a:rPr lang="en-US" dirty="0"/>
              <a:t>CaCO</a:t>
            </a:r>
            <a:r>
              <a:rPr lang="en-US" baseline="-25000" dirty="0"/>
              <a:t>3</a:t>
            </a:r>
            <a:r>
              <a:rPr lang="en-US" dirty="0"/>
              <a:t> + SO</a:t>
            </a:r>
            <a:r>
              <a:rPr lang="en-US" baseline="-25000" dirty="0"/>
              <a:t>2</a:t>
            </a:r>
            <a:r>
              <a:rPr lang="en-US" dirty="0"/>
              <a:t> = CaSO</a:t>
            </a:r>
            <a:r>
              <a:rPr lang="en-US" baseline="-25000" dirty="0"/>
              <a:t>3</a:t>
            </a:r>
            <a:r>
              <a:rPr lang="en-US" dirty="0"/>
              <a:t> + CO</a:t>
            </a:r>
            <a:r>
              <a:rPr lang="en-US" baseline="-25000" dirty="0"/>
              <a:t>2</a:t>
            </a:r>
            <a:endParaRPr lang="en-US" dirty="0"/>
          </a:p>
          <a:p>
            <a:pPr lvl="1"/>
            <a:r>
              <a:rPr lang="en-US" dirty="0"/>
              <a:t>Ca(OH)</a:t>
            </a:r>
            <a:r>
              <a:rPr lang="en-US" baseline="-25000" dirty="0"/>
              <a:t>2</a:t>
            </a:r>
            <a:r>
              <a:rPr lang="en-US" dirty="0"/>
              <a:t> + SO</a:t>
            </a:r>
            <a:r>
              <a:rPr lang="en-US" baseline="-25000" dirty="0"/>
              <a:t>2</a:t>
            </a:r>
            <a:r>
              <a:rPr lang="en-US" dirty="0"/>
              <a:t> = CaSO</a:t>
            </a:r>
            <a:r>
              <a:rPr lang="en-US" baseline="-25000" dirty="0"/>
              <a:t>3</a:t>
            </a:r>
            <a:r>
              <a:rPr lang="en-US" dirty="0"/>
              <a:t> + H</a:t>
            </a:r>
            <a:r>
              <a:rPr lang="en-US" baseline="-25000" dirty="0"/>
              <a:t>2</a:t>
            </a:r>
            <a:r>
              <a:rPr lang="en-US" dirty="0"/>
              <a:t>O</a:t>
            </a:r>
          </a:p>
          <a:p>
            <a:pPr lvl="1"/>
            <a:r>
              <a:rPr lang="en-US" dirty="0"/>
              <a:t>NaOH + SO</a:t>
            </a:r>
            <a:r>
              <a:rPr lang="en-US" baseline="-25000" dirty="0"/>
              <a:t>2</a:t>
            </a:r>
            <a:r>
              <a:rPr lang="en-US" dirty="0"/>
              <a:t> = Na</a:t>
            </a:r>
            <a:r>
              <a:rPr lang="en-US" baseline="-25000" dirty="0"/>
              <a:t>2</a:t>
            </a:r>
            <a:r>
              <a:rPr lang="en-US" dirty="0"/>
              <a:t>SO</a:t>
            </a:r>
            <a:r>
              <a:rPr lang="en-US" baseline="-25000" dirty="0"/>
              <a:t>3</a:t>
            </a:r>
            <a:r>
              <a:rPr lang="en-US" dirty="0"/>
              <a:t> + H</a:t>
            </a:r>
            <a:r>
              <a:rPr lang="en-US" baseline="-25000" dirty="0"/>
              <a:t>2</a:t>
            </a:r>
            <a:r>
              <a:rPr lang="en-US" dirty="0"/>
              <a:t>O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39EAC94-FCFC-A713-F018-1C1B96CC1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9054B-C58F-411C-A348-ADF0B218C55E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9500971"/>
      </p:ext>
    </p:extLst>
  </p:cSld>
  <p:clrMapOvr>
    <a:masterClrMapping/>
  </p:clrMapOvr>
  <p:transition spd="slow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8AACB61-30D2-2327-B1AC-13ECC178CE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Absorber – Operation</a:t>
            </a:r>
          </a:p>
        </p:txBody>
      </p:sp>
      <p:pic>
        <p:nvPicPr>
          <p:cNvPr id="18" name="Content Placeholder 17">
            <a:extLst>
              <a:ext uri="{FF2B5EF4-FFF2-40B4-BE49-F238E27FC236}">
                <a16:creationId xmlns:a16="http://schemas.microsoft.com/office/drawing/2014/main" id="{9C5D0555-1A5B-7000-2027-20A7EB49165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358310"/>
            <a:ext cx="5105400" cy="4477957"/>
          </a:xfrm>
          <a:prstGeom prst="rect">
            <a:avLst/>
          </a:prstGeom>
        </p:spPr>
      </p:pic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7341A2B4-6D1D-A233-FF68-92BBA467FE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15584" y="1005840"/>
            <a:ext cx="5458968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Flue Gas Desulfurization (FGD)</a:t>
            </a:r>
          </a:p>
          <a:p>
            <a:r>
              <a:rPr lang="en-US" u="sng" dirty="0"/>
              <a:t>Moisture Separator</a:t>
            </a:r>
            <a:r>
              <a:rPr lang="en-US" dirty="0"/>
              <a:t>: Prevents slurry from exhausting</a:t>
            </a:r>
          </a:p>
          <a:p>
            <a:r>
              <a:rPr lang="en-US" u="sng" dirty="0"/>
              <a:t>Tank Agitator</a:t>
            </a:r>
            <a:r>
              <a:rPr lang="en-US" dirty="0"/>
              <a:t>: Keeps solids in suspension</a:t>
            </a:r>
            <a:endParaRPr lang="en-US" u="sng" dirty="0"/>
          </a:p>
          <a:p>
            <a:r>
              <a:rPr lang="en-US" u="sng" dirty="0"/>
              <a:t>Absorption</a:t>
            </a:r>
            <a:r>
              <a:rPr lang="en-US" dirty="0"/>
              <a:t>: SO</a:t>
            </a:r>
            <a:r>
              <a:rPr lang="en-US" baseline="-25000" dirty="0"/>
              <a:t>2</a:t>
            </a:r>
            <a:r>
              <a:rPr lang="en-US" dirty="0"/>
              <a:t> absorbed in slurry of alkaline reagent</a:t>
            </a:r>
          </a:p>
          <a:p>
            <a:r>
              <a:rPr lang="en-US" u="sng" dirty="0"/>
              <a:t>Quench</a:t>
            </a:r>
            <a:r>
              <a:rPr lang="en-US" dirty="0"/>
              <a:t>: Saturates and cools flue (exhaust) gas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74CD5C-1C64-2555-D3AD-4BBF5D720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1233C-A42C-4AFF-B6CC-9324A5960699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911343"/>
      </p:ext>
    </p:extLst>
  </p:cSld>
  <p:clrMapOvr>
    <a:masterClrMapping/>
  </p:clrMapOvr>
  <p:transition spd="slow">
    <p:wip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C99073-1F9E-46EB-AFF4-965644C531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B44A5-60B6-CD2E-7A26-B8D4A8921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Semi-Dry </a:t>
            </a:r>
            <a:r>
              <a:rPr lang="en-US" b="1" dirty="0"/>
              <a:t>Absorber</a:t>
            </a:r>
            <a:r>
              <a:rPr lang="en-US" dirty="0"/>
              <a:t> – Operation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71E9446-A32C-B71B-2F0E-9D7883D907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2023" y="1006475"/>
            <a:ext cx="8144778" cy="5165725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136DD4-6455-3556-3851-6848EC9E7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6B420-8336-4A09-A86B-32B9C9983E25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825265"/>
      </p:ext>
    </p:extLst>
  </p:cSld>
  <p:clrMapOvr>
    <a:masterClrMapping/>
  </p:clrMapOvr>
  <p:transition spd="slow">
    <p:wip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CD15D3-F34E-CB1C-A3D7-9A169B5169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2C934-CF47-6A80-5476-A379FA426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Wet Scrubbers – Examples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209CD09-0EFB-E496-8D32-D2DC34C8C85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022604"/>
            <a:ext cx="10363200" cy="516636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209D8A-4AFF-9F7C-21A2-6BACE10B7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94DAC-0071-4C50-9D52-23EC86A2D614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633198"/>
      </p:ext>
    </p:extLst>
  </p:cSld>
  <p:clrMapOvr>
    <a:masterClrMapping/>
  </p:clrMapOvr>
  <p:transition spd="slow">
    <p:wip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B91D5E-D75B-E135-4A05-F758D2792E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81D59-D62F-38FA-C424-E9300DA3FF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Absorber – Design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5EE402-ABC2-8171-8331-F4B69D89AC5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l" rtl="0" fontAlgn="base">
              <a:buNone/>
            </a:pPr>
            <a:r>
              <a:rPr lang="en-US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Design Considerations</a:t>
            </a:r>
          </a:p>
          <a:p>
            <a:pPr fontAlgn="base"/>
            <a:r>
              <a:rPr lang="en-US" dirty="0"/>
              <a:t>Exhaust gas temperature</a:t>
            </a:r>
          </a:p>
          <a:p>
            <a:pPr fontAlgn="base"/>
            <a:r>
              <a:rPr lang="en-US" dirty="0"/>
              <a:t>Acid gas concentration</a:t>
            </a:r>
          </a:p>
          <a:p>
            <a:pPr fontAlgn="base"/>
            <a:r>
              <a:rPr lang="en-US" dirty="0"/>
              <a:t>Presence of PM in exhaust gas</a:t>
            </a:r>
          </a:p>
          <a:p>
            <a:pPr fontAlgn="base"/>
            <a:r>
              <a:rPr lang="en-US" dirty="0"/>
              <a:t>Chemical reaction with absorber</a:t>
            </a:r>
          </a:p>
          <a:p>
            <a:pPr fontAlgn="base"/>
            <a:r>
              <a:rPr lang="en-US" dirty="0"/>
              <a:t>Size (wet scrubbers for NO</a:t>
            </a:r>
            <a:r>
              <a:rPr lang="en-US" baseline="-25000" dirty="0"/>
              <a:t>X</a:t>
            </a:r>
            <a:r>
              <a:rPr lang="en-US" dirty="0"/>
              <a:t> are LARGE)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DE363861-2BCA-5830-B6B9-0EC92D74B19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2513" y="1712312"/>
            <a:ext cx="5141912" cy="375405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CB148C-5862-65E6-6529-DFFC0D0BB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EB25F-8AB2-4DD1-8F77-167951077131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459723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521E38-4A99-4BCF-FEE3-B04002B073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6A71E-AD98-857C-D5E1-CE77F0FBA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9D8228B-DE28-A2D7-6BB8-DC5A2F41E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800"/>
              </a:spcBef>
              <a:buNone/>
            </a:pPr>
            <a:r>
              <a:rPr lang="en-US" b="1" dirty="0"/>
              <a:t>Nitrogen Oxides (NO</a:t>
            </a:r>
            <a:r>
              <a:rPr lang="en-US" b="1" baseline="-25000" dirty="0"/>
              <a:t>X</a:t>
            </a:r>
            <a:r>
              <a:rPr lang="en-US" b="1" dirty="0"/>
              <a:t>)</a:t>
            </a:r>
            <a:endParaRPr lang="en-US" b="1" baseline="-25000" dirty="0"/>
          </a:p>
          <a:p>
            <a:pPr>
              <a:lnSpc>
                <a:spcPct val="110000"/>
              </a:lnSpc>
              <a:spcBef>
                <a:spcPts val="800"/>
              </a:spcBef>
            </a:pPr>
            <a:r>
              <a:rPr lang="en-US" dirty="0"/>
              <a:t>Reddish-brown gas with pungent, acrid odor</a:t>
            </a:r>
          </a:p>
          <a:p>
            <a:pPr>
              <a:lnSpc>
                <a:spcPct val="110000"/>
              </a:lnSpc>
              <a:spcBef>
                <a:spcPts val="800"/>
              </a:spcBef>
            </a:pPr>
            <a:r>
              <a:rPr lang="en-US" dirty="0"/>
              <a:t>Irritates the respiratory system</a:t>
            </a:r>
          </a:p>
          <a:p>
            <a:r>
              <a:rPr lang="en-US" dirty="0"/>
              <a:t>Multiple environmental impacts:</a:t>
            </a:r>
          </a:p>
          <a:p>
            <a:pPr lvl="1"/>
            <a:r>
              <a:rPr lang="en-US" dirty="0"/>
              <a:t>Forms acid rain that damages stone and decreases pH of lakes</a:t>
            </a:r>
          </a:p>
          <a:p>
            <a:pPr lvl="1"/>
            <a:r>
              <a:rPr lang="en-US" dirty="0"/>
              <a:t>Contributes to nutrient pollution in coastal waters</a:t>
            </a:r>
          </a:p>
          <a:p>
            <a:pPr lvl="1"/>
            <a:r>
              <a:rPr lang="en-US" dirty="0"/>
              <a:t>Reacts in atmosphere to form fine particulates (PM</a:t>
            </a:r>
            <a:r>
              <a:rPr lang="en-US" baseline="-25000" dirty="0"/>
              <a:t>2.5</a:t>
            </a:r>
            <a:r>
              <a:rPr lang="en-US" dirty="0"/>
              <a:t>) &amp; ozone</a:t>
            </a:r>
          </a:p>
        </p:txBody>
      </p:sp>
      <p:pic>
        <p:nvPicPr>
          <p:cNvPr id="2050" name="Picture 2" descr="NO / NO2 molecule">
            <a:extLst>
              <a:ext uri="{FF2B5EF4-FFF2-40B4-BE49-F238E27FC236}">
                <a16:creationId xmlns:a16="http://schemas.microsoft.com/office/drawing/2014/main" id="{5D27DDDE-7D84-EE04-1543-AA8B09F20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17202" y="1147266"/>
            <a:ext cx="1657350" cy="216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6D8EBE-165B-E46D-B55E-90D89BF4B5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3781C-5C05-405B-901A-17AD6A4E09D6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6453352"/>
      </p:ext>
    </p:extLst>
  </p:cSld>
  <p:clrMapOvr>
    <a:masterClrMapping/>
  </p:clrMapOvr>
  <p:transition spd="slow">
    <p:wip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E16E55-10C4-EE2B-99CB-AFC80C4CEC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AAA04-FE13-9D91-3648-B211359F6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Video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94C8C0-6519-9689-FA1C-943882BD7A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 action="ppaction://hlinkfile"/>
              </a:rPr>
              <a:t>5.0 - Absorption Spray Dryer</a:t>
            </a:r>
            <a:r>
              <a:rPr lang="fr-FR" dirty="0">
                <a:hlinkClick r:id="rId2" action="ppaction://hlinkfile"/>
              </a:rPr>
              <a:t>.mp4</a:t>
            </a:r>
            <a:endParaRPr lang="fr-FR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92EA55-F606-ECE3-E247-6B3FA84F4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8601F-7632-4B27-9D2E-4E7475545EDC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5307598"/>
      </p:ext>
    </p:extLst>
  </p:cSld>
  <p:clrMapOvr>
    <a:masterClrMapping/>
  </p:clrMapOvr>
  <p:transition spd="slow">
    <p:wip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E9F246-E33A-9BF5-64F6-1143C54145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C547D33-850D-13EF-8852-48FC0396D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Absorber – Control Efficiencies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3985634-717C-A3D6-2297-63A6F411DEA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Control Efficiency</a:t>
            </a:r>
          </a:p>
          <a:p>
            <a:r>
              <a:rPr lang="en-US" dirty="0"/>
              <a:t>70-99%</a:t>
            </a:r>
          </a:p>
          <a:p>
            <a:r>
              <a:rPr lang="en-US" dirty="0"/>
              <a:t>Solvent must be soluble for acid gases</a:t>
            </a:r>
          </a:p>
          <a:p>
            <a:r>
              <a:rPr lang="en-US" dirty="0"/>
              <a:t>Slurry must contain materials that chemically react with acid gases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4743D00-2402-5A39-7F78-BB68F3BB5A6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038225"/>
            <a:ext cx="5102225" cy="5102225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20323CB-98F2-4261-A567-5BD20F2BD9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8D996-5395-4409-BAC0-A07990A69ADB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6892241"/>
      </p:ext>
    </p:extLst>
  </p:cSld>
  <p:clrMapOvr>
    <a:masterClrMapping/>
  </p:clrMapOvr>
  <p:transition spd="slow">
    <p:wip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51CF8-23BB-9DBD-7FD0-375B92DEB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A4FCF23-08C6-B6D5-9ADA-18349E4CC1E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730" y="1005840"/>
            <a:ext cx="5844540" cy="516636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D92C8FAE-500A-FCBA-8238-56E0DB858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Absorber – Operating Problems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5C799D4-16C4-D135-B9F9-7B9D35A62A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Wet / Semi-Dry Scrubbers</a:t>
            </a:r>
          </a:p>
          <a:p>
            <a:pPr lvl="1"/>
            <a:r>
              <a:rPr lang="en-US" dirty="0"/>
              <a:t>Plugging</a:t>
            </a:r>
          </a:p>
          <a:p>
            <a:pPr lvl="1"/>
            <a:r>
              <a:rPr lang="en-US" dirty="0"/>
              <a:t>Scaling</a:t>
            </a:r>
          </a:p>
          <a:p>
            <a:pPr lvl="1"/>
            <a:r>
              <a:rPr lang="en-US" dirty="0"/>
              <a:t>Corrosion</a:t>
            </a:r>
          </a:p>
          <a:p>
            <a:pPr lvl="1"/>
            <a:r>
              <a:rPr lang="en-US" dirty="0"/>
              <a:t>Droplet Re-entrainment</a:t>
            </a:r>
          </a:p>
          <a:p>
            <a:r>
              <a:rPr lang="en-US" dirty="0"/>
              <a:t>Semi-Dry Scrubbers</a:t>
            </a:r>
          </a:p>
          <a:p>
            <a:pPr lvl="1"/>
            <a:r>
              <a:rPr lang="en-US" dirty="0"/>
              <a:t>PM control (filtration)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1820BCD2-FFCF-8601-168A-E7CAF2B58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A133E-541A-4225-BBC9-0115D9136E8D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115844"/>
      </p:ext>
    </p:extLst>
  </p:cSld>
  <p:clrMapOvr>
    <a:masterClrMapping/>
  </p:clrMapOvr>
  <p:transition spd="slow">
    <p:wip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C0DF6B-8700-4ED6-B50F-119A3C689F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87B7F-4A38-8748-7A00-F651AA1CC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Reduction – Overview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C78BA2C-4902-7F1E-0D14-0F3F0EAD972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Reduction</a:t>
            </a:r>
          </a:p>
          <a:p>
            <a:r>
              <a:rPr lang="en-US" dirty="0"/>
              <a:t>NO</a:t>
            </a:r>
            <a:r>
              <a:rPr lang="en-US" baseline="-25000" dirty="0"/>
              <a:t>X</a:t>
            </a:r>
            <a:r>
              <a:rPr lang="en-US" dirty="0"/>
              <a:t> in exhaust is removed by chemical reduction</a:t>
            </a:r>
          </a:p>
          <a:p>
            <a:pPr lvl="1"/>
            <a:r>
              <a:rPr lang="en-US" dirty="0"/>
              <a:t>Selective Catalytic Reduction (SCR)</a:t>
            </a:r>
          </a:p>
          <a:p>
            <a:pPr lvl="1"/>
            <a:r>
              <a:rPr lang="en-US" dirty="0"/>
              <a:t>Selective Non-Catalytic Reduction (SNCR)</a:t>
            </a:r>
          </a:p>
          <a:p>
            <a:r>
              <a:rPr lang="en-US" dirty="0"/>
              <a:t>Reduction reaction requires high temperature</a:t>
            </a:r>
          </a:p>
          <a:p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298A7CC9-C6B4-91AC-0A50-83115013259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673701"/>
            <a:ext cx="5102225" cy="38312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58CD08-84B7-C569-FDEE-C1AFBFC029B7}"/>
              </a:ext>
            </a:extLst>
          </p:cNvPr>
          <p:cNvSpPr>
            <a:spLocks noGrp="1"/>
          </p:cNvSpPr>
          <p:nvPr/>
        </p:nvSpPr>
        <p:spPr>
          <a:xfrm>
            <a:off x="828261" y="845820"/>
            <a:ext cx="10535478" cy="5166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800"/>
              </a:spcBef>
              <a:buNone/>
            </a:pP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5B1DD71A-2BC7-20CE-6F37-349584840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B1472-BE7B-47BB-8A92-B77DBCFC5755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957151"/>
      </p:ext>
    </p:extLst>
  </p:cSld>
  <p:clrMapOvr>
    <a:masterClrMapping/>
  </p:clrMapOvr>
  <p:transition spd="slow">
    <p:wip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0A715C-9000-C194-0706-924FEBB585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Reduction –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6AE94F-71B7-ADDD-4D94-E8465FCD09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097780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Selective Non-Catalytic Reduction (SNCR)</a:t>
            </a:r>
          </a:p>
          <a:p>
            <a:r>
              <a:rPr lang="en-US" dirty="0"/>
              <a:t>NO</a:t>
            </a:r>
            <a:r>
              <a:rPr lang="en-US" baseline="-25000" dirty="0"/>
              <a:t>X</a:t>
            </a:r>
            <a:r>
              <a:rPr lang="en-US" dirty="0"/>
              <a:t> is removed by mixing exhaust gas with liquid ammonia or urea in reactor chamber</a:t>
            </a:r>
          </a:p>
          <a:p>
            <a:r>
              <a:rPr lang="en-US" dirty="0"/>
              <a:t>No catalyst needed</a:t>
            </a:r>
          </a:p>
          <a:p>
            <a:pPr marL="0" indent="0">
              <a:buNone/>
            </a:pPr>
            <a:r>
              <a:rPr lang="en-US" dirty="0"/>
              <a:t>NO + NO</a:t>
            </a:r>
            <a:r>
              <a:rPr lang="en-US" baseline="-25000" dirty="0"/>
              <a:t>2</a:t>
            </a:r>
            <a:r>
              <a:rPr lang="en-US" dirty="0"/>
              <a:t> + 2NH</a:t>
            </a:r>
            <a:r>
              <a:rPr lang="en-US" baseline="-25000" dirty="0"/>
              <a:t>3</a:t>
            </a:r>
            <a:r>
              <a:rPr lang="en-US" dirty="0"/>
              <a:t> </a:t>
            </a:r>
            <a:r>
              <a:rPr lang="en-US" sz="3600" dirty="0"/>
              <a:t>→</a:t>
            </a:r>
            <a:r>
              <a:rPr lang="en-US" dirty="0"/>
              <a:t>             2N</a:t>
            </a:r>
            <a:r>
              <a:rPr lang="en-US" baseline="-25000" dirty="0"/>
              <a:t>2</a:t>
            </a:r>
            <a:r>
              <a:rPr lang="en-US" dirty="0"/>
              <a:t> + 3H</a:t>
            </a:r>
            <a:r>
              <a:rPr lang="en-US" baseline="-25000" dirty="0"/>
              <a:t>2</a:t>
            </a:r>
            <a:r>
              <a:rPr lang="en-US" dirty="0"/>
              <a:t>O</a:t>
            </a: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491B304C-68FF-E0C9-2AE1-1F471984331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4422" y="1276667"/>
            <a:ext cx="5097780" cy="462534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42C017-2D69-B70C-C311-1AEADB884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F1F9D-BE66-4B31-A974-231036D667F3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2784316"/>
      </p:ext>
    </p:extLst>
  </p:cSld>
  <p:clrMapOvr>
    <a:masterClrMapping/>
  </p:clrMapOvr>
  <p:transition spd="slow">
    <p:wip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Content Placeholder 15">
            <a:extLst>
              <a:ext uri="{FF2B5EF4-FFF2-40B4-BE49-F238E27FC236}">
                <a16:creationId xmlns:a16="http://schemas.microsoft.com/office/drawing/2014/main" id="{FA8DDE93-71FD-5EF6-60FF-32378EABB30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8509" y="1479664"/>
            <a:ext cx="4875916" cy="44247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A3E7B2B-A022-1804-23C5-7557FA7EE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Reduction – Operation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7196EE-1849-090B-72C0-FF75C3E193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398" y="1005840"/>
            <a:ext cx="5632705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Selective Catalytic Reduction (SCR) / 3-Way Catalyst</a:t>
            </a:r>
          </a:p>
          <a:p>
            <a:r>
              <a:rPr lang="en-US" dirty="0"/>
              <a:t>NO</a:t>
            </a:r>
            <a:r>
              <a:rPr lang="en-US" baseline="-25000" dirty="0"/>
              <a:t>X</a:t>
            </a:r>
            <a:r>
              <a:rPr lang="en-US" dirty="0"/>
              <a:t> is removed by mixing exhaust gas with liquid ammonia or urea in exhaust stack</a:t>
            </a:r>
          </a:p>
          <a:p>
            <a:r>
              <a:rPr lang="en-US" dirty="0"/>
              <a:t>Catalyst causes NO</a:t>
            </a:r>
            <a:r>
              <a:rPr lang="en-US" baseline="-25000" dirty="0"/>
              <a:t>X</a:t>
            </a:r>
            <a:r>
              <a:rPr lang="en-US" dirty="0"/>
              <a:t> reduction to occur faster</a:t>
            </a:r>
          </a:p>
          <a:p>
            <a:r>
              <a:rPr lang="en-US" dirty="0"/>
              <a:t>Less ammonia used</a:t>
            </a:r>
          </a:p>
          <a:p>
            <a:pPr lvl="1"/>
            <a:r>
              <a:rPr lang="en-US" dirty="0"/>
              <a:t>Less ammonia slip</a:t>
            </a:r>
          </a:p>
          <a:p>
            <a:r>
              <a:rPr lang="en-US" dirty="0"/>
              <a:t>Better NO</a:t>
            </a:r>
            <a:r>
              <a:rPr lang="en-US" baseline="-25000" dirty="0"/>
              <a:t>X</a:t>
            </a:r>
            <a:r>
              <a:rPr lang="en-US" dirty="0"/>
              <a:t> reduction than SNCR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529B83-E4AF-6A36-3F06-BCEEF45FC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BEB92-49AE-40FD-AE97-ADE70C285194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76014"/>
      </p:ext>
    </p:extLst>
  </p:cSld>
  <p:clrMapOvr>
    <a:masterClrMapping/>
  </p:clrMapOvr>
  <p:transition spd="slow">
    <p:wip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91FE95-5CE7-A15D-831C-58AAA0E57A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2BC9E-D58A-5340-C6C2-F29AC8C325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Reduction – Ammonia vs. Urea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D589D53E-A4DF-86E1-BE1E-5880E0D18C5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14400" y="1006475"/>
          <a:ext cx="10360024" cy="51663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1264">
                  <a:extLst>
                    <a:ext uri="{9D8B030D-6E8A-4147-A177-3AD203B41FA5}">
                      <a16:colId xmlns:a16="http://schemas.microsoft.com/office/drawing/2014/main" val="1322724084"/>
                    </a:ext>
                  </a:extLst>
                </a:gridCol>
                <a:gridCol w="4314380">
                  <a:extLst>
                    <a:ext uri="{9D8B030D-6E8A-4147-A177-3AD203B41FA5}">
                      <a16:colId xmlns:a16="http://schemas.microsoft.com/office/drawing/2014/main" val="1807898458"/>
                    </a:ext>
                  </a:extLst>
                </a:gridCol>
                <a:gridCol w="4314380">
                  <a:extLst>
                    <a:ext uri="{9D8B030D-6E8A-4147-A177-3AD203B41FA5}">
                      <a16:colId xmlns:a16="http://schemas.microsoft.com/office/drawing/2014/main" val="2829080246"/>
                    </a:ext>
                  </a:extLst>
                </a:gridCol>
              </a:tblGrid>
              <a:tr h="73805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kern="1200" dirty="0">
                          <a:solidFill>
                            <a:schemeClr val="bg1"/>
                          </a:solidFill>
                        </a:rPr>
                        <a:t>Parameter</a:t>
                      </a:r>
                      <a:endParaRPr lang="en-US" sz="18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>
                          <a:solidFill>
                            <a:schemeClr val="bg1"/>
                          </a:solidFill>
                        </a:rPr>
                        <a:t>Ammonia</a:t>
                      </a:r>
                      <a:endParaRPr lang="en-US" sz="1800" b="1" kern="120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kern="1200" dirty="0">
                          <a:solidFill>
                            <a:schemeClr val="bg1"/>
                          </a:solidFill>
                        </a:rPr>
                        <a:t>Urea</a:t>
                      </a:r>
                      <a:endParaRPr lang="en-US" sz="18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0" marB="0" anchor="ctr"/>
                </a:tc>
                <a:extLst>
                  <a:ext uri="{0D108BD9-81ED-4DB2-BD59-A6C34878D82A}">
                    <a16:rowId xmlns:a16="http://schemas.microsoft.com/office/drawing/2014/main" val="1782502930"/>
                  </a:ext>
                </a:extLst>
              </a:tr>
              <a:tr h="73805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kern="1200" dirty="0">
                          <a:solidFill>
                            <a:schemeClr val="dk1"/>
                          </a:solidFill>
                        </a:rPr>
                        <a:t>Injection Form</a:t>
                      </a:r>
                      <a:endParaRPr lang="en-US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High Vapor Pressure Liquid Ammonia/Water Solution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Liquid Solution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0" marB="0" anchor="ctr"/>
                </a:tc>
                <a:extLst>
                  <a:ext uri="{0D108BD9-81ED-4DB2-BD59-A6C34878D82A}">
                    <a16:rowId xmlns:a16="http://schemas.microsoft.com/office/drawing/2014/main" val="271268957"/>
                  </a:ext>
                </a:extLst>
              </a:tr>
              <a:tr h="73805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kern="1200">
                          <a:solidFill>
                            <a:schemeClr val="dk1"/>
                          </a:solidFill>
                        </a:rPr>
                        <a:t>Safety Concerns</a:t>
                      </a:r>
                      <a:endParaRPr lang="en-US" sz="1800" b="1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Ammonia: Toxic (lungs, eyes), flammable, and corrosive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Limited Safety Concerns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0" marB="0" anchor="ctr"/>
                </a:tc>
                <a:extLst>
                  <a:ext uri="{0D108BD9-81ED-4DB2-BD59-A6C34878D82A}">
                    <a16:rowId xmlns:a16="http://schemas.microsoft.com/office/drawing/2014/main" val="1827859626"/>
                  </a:ext>
                </a:extLst>
              </a:tr>
              <a:tr h="73805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kern="1200">
                          <a:solidFill>
                            <a:schemeClr val="dk1"/>
                          </a:solidFill>
                        </a:rPr>
                        <a:t>Material Storage</a:t>
                      </a:r>
                      <a:endParaRPr lang="en-US" sz="1800" b="1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Anhydrous: Pressure Vessel</a:t>
                      </a:r>
                    </a:p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Aqueous: Atmospheric Tanks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Atmospheric Tanks (may crystalize at low temperatures)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0" marB="0" anchor="ctr"/>
                </a:tc>
                <a:extLst>
                  <a:ext uri="{0D108BD9-81ED-4DB2-BD59-A6C34878D82A}">
                    <a16:rowId xmlns:a16="http://schemas.microsoft.com/office/drawing/2014/main" val="503674882"/>
                  </a:ext>
                </a:extLst>
              </a:tr>
              <a:tr h="73805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kern="1200">
                          <a:solidFill>
                            <a:schemeClr val="dk1"/>
                          </a:solidFill>
                        </a:rPr>
                        <a:t>Injectors</a:t>
                      </a:r>
                      <a:endParaRPr lang="en-US" sz="1800" b="1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Needs Carrier Gas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Atomizer (Pressure or Twin Fluid)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0" marB="0" anchor="ctr"/>
                </a:tc>
                <a:extLst>
                  <a:ext uri="{0D108BD9-81ED-4DB2-BD59-A6C34878D82A}">
                    <a16:rowId xmlns:a16="http://schemas.microsoft.com/office/drawing/2014/main" val="1619016985"/>
                  </a:ext>
                </a:extLst>
              </a:tr>
              <a:tr h="73805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kern="1200">
                          <a:solidFill>
                            <a:schemeClr val="dk1"/>
                          </a:solidFill>
                        </a:rPr>
                        <a:t>Temperature</a:t>
                      </a:r>
                      <a:endParaRPr lang="en-US" sz="1800" b="1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Peak Removal @ 1,750° F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Peak Removal @ 1,850° F</a:t>
                      </a:r>
                    </a:p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Large Dilute Drops Shield Urea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0" marB="0" anchor="ctr"/>
                </a:tc>
                <a:extLst>
                  <a:ext uri="{0D108BD9-81ED-4DB2-BD59-A6C34878D82A}">
                    <a16:rowId xmlns:a16="http://schemas.microsoft.com/office/drawing/2014/main" val="3743924124"/>
                  </a:ext>
                </a:extLst>
              </a:tr>
              <a:tr h="73805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kern="1200">
                          <a:solidFill>
                            <a:schemeClr val="dk1"/>
                          </a:solidFill>
                        </a:rPr>
                        <a:t>System Complexity</a:t>
                      </a:r>
                      <a:endParaRPr lang="en-US" sz="1800" b="1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Relatively Simple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Relatively Simple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0" marB="0" anchor="ctr"/>
                </a:tc>
                <a:extLst>
                  <a:ext uri="{0D108BD9-81ED-4DB2-BD59-A6C34878D82A}">
                    <a16:rowId xmlns:a16="http://schemas.microsoft.com/office/drawing/2014/main" val="1923905017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3F8DB2-9B62-2215-2607-CB6F6C641152}"/>
              </a:ext>
            </a:extLst>
          </p:cNvPr>
          <p:cNvSpPr>
            <a:spLocks noGrp="1"/>
          </p:cNvSpPr>
          <p:nvPr/>
        </p:nvSpPr>
        <p:spPr>
          <a:xfrm>
            <a:off x="828261" y="845820"/>
            <a:ext cx="10535478" cy="5166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800"/>
              </a:spcBef>
              <a:buNone/>
            </a:pP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1E7529-362F-1C03-8ABE-2E6D254B8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32E27-5F46-4C77-ACAA-F4BC575A9031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478821"/>
      </p:ext>
    </p:extLst>
  </p:cSld>
  <p:clrMapOvr>
    <a:masterClrMapping/>
  </p:clrMapOvr>
  <p:transition spd="slow">
    <p:wipe/>
  </p:transition>
  <p:extLst>
    <p:ext uri="{6950BFC3-D8DA-4A85-94F7-54DA5524770B}">
      <p188:commentRel xmlns:p188="http://schemas.microsoft.com/office/powerpoint/2018/8/main" r:id="rId2"/>
    </p:ext>
  </p:extLs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5DDA45-EC62-CC68-800A-1777CEEC77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1230" y="1005840"/>
            <a:ext cx="7749540" cy="516636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10351F6-749E-FBC6-2837-2F8A71303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Reduction – Example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BE83ADA-3E0E-55EB-E473-062822579D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Ammonia Injectors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F2D1409-ABE8-2F18-1F7B-D68DD54A718B}"/>
              </a:ext>
            </a:extLst>
          </p:cNvPr>
          <p:cNvSpPr txBox="1">
            <a:spLocks/>
          </p:cNvSpPr>
          <p:nvPr/>
        </p:nvSpPr>
        <p:spPr>
          <a:xfrm>
            <a:off x="11164388" y="6383384"/>
            <a:ext cx="611777" cy="36576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>
            <a:defPPr>
              <a:defRPr lang="en-US"/>
            </a:defPPr>
            <a:lvl1pPr marL="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2pPr>
            <a:lvl3pPr marL="1143000" indent="-22860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3pPr>
            <a:lvl4pPr marL="1600200" indent="-22860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4pPr>
            <a:lvl5pPr marL="2057400" indent="-22860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9pPr>
          </a:lstStyle>
          <a:p>
            <a:pPr eaLnBrk="1" hangingPunct="1"/>
            <a:fld id="{0236E4D1-DFAC-46F0-88E4-0C50C76DF1A7}" type="slidenum">
              <a:rPr lang="en-US" altLang="en-US" sz="1800" smtClean="0">
                <a:solidFill>
                  <a:schemeClr val="bg1"/>
                </a:solidFill>
              </a:rPr>
              <a:pPr eaLnBrk="1" hangingPunct="1"/>
              <a:t>46</a:t>
            </a:fld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0B7D11F-20A6-D645-944F-C55B8D3B1F23}"/>
              </a:ext>
            </a:extLst>
          </p:cNvPr>
          <p:cNvSpPr/>
          <p:nvPr/>
        </p:nvSpPr>
        <p:spPr>
          <a:xfrm rot="21286834">
            <a:off x="7498080" y="3864863"/>
            <a:ext cx="487680" cy="208483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7549ED-8BA8-64AB-979B-80E3137A8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78721-2F42-4E16-834E-096F7EF7A2BA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3075775"/>
      </p:ext>
    </p:extLst>
  </p:cSld>
  <p:clrMapOvr>
    <a:masterClrMapping/>
  </p:clrMapOvr>
  <p:transition spd="slow">
    <p:wip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EA75A9-4503-3B94-7F0F-6519547884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FFFAF68-8AA7-1416-A82A-F1D296B14C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1230" y="1005840"/>
            <a:ext cx="7749540" cy="516636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71DF3FF-48EE-D65A-CC1A-7F545F30DB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Reduction – Example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323623B-8282-1196-8A33-D5E0DB97EA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Ammonia Injectors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F47B5D-61BA-9BF5-7A28-C45B91AB6202}"/>
              </a:ext>
            </a:extLst>
          </p:cNvPr>
          <p:cNvSpPr txBox="1">
            <a:spLocks/>
          </p:cNvSpPr>
          <p:nvPr/>
        </p:nvSpPr>
        <p:spPr>
          <a:xfrm>
            <a:off x="11164388" y="6383384"/>
            <a:ext cx="611777" cy="36576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>
            <a:defPPr>
              <a:defRPr lang="en-US"/>
            </a:defPPr>
            <a:lvl1pPr marL="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2pPr>
            <a:lvl3pPr marL="1143000" indent="-22860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3pPr>
            <a:lvl4pPr marL="1600200" indent="-22860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4pPr>
            <a:lvl5pPr marL="2057400" indent="-22860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9pPr>
          </a:lstStyle>
          <a:p>
            <a:pPr eaLnBrk="1" hangingPunct="1"/>
            <a:fld id="{0236E4D1-DFAC-46F0-88E4-0C50C76DF1A7}" type="slidenum">
              <a:rPr lang="en-US" altLang="en-US" sz="1800" smtClean="0">
                <a:solidFill>
                  <a:schemeClr val="bg1"/>
                </a:solidFill>
              </a:rPr>
              <a:pPr eaLnBrk="1" hangingPunct="1"/>
              <a:t>47</a:t>
            </a:fld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2618107-ABA3-DA7E-EB5A-C8D0D13D5FF2}"/>
              </a:ext>
            </a:extLst>
          </p:cNvPr>
          <p:cNvSpPr/>
          <p:nvPr/>
        </p:nvSpPr>
        <p:spPr>
          <a:xfrm rot="21286834">
            <a:off x="7498080" y="3864863"/>
            <a:ext cx="487680" cy="208483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05BF1F8-F861-B4DD-D0E8-6EB52B442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74634-9548-4FFB-9DB3-EAB761B0DF37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5563917"/>
      </p:ext>
    </p:extLst>
  </p:cSld>
  <p:clrMapOvr>
    <a:masterClrMapping/>
  </p:clrMapOvr>
  <p:transition spd="slow">
    <p:wipe/>
  </p:transition>
  <p:extLst>
    <p:ext uri="{6950BFC3-D8DA-4A85-94F7-54DA5524770B}">
      <p188:commentRel xmlns:p188="http://schemas.microsoft.com/office/powerpoint/2018/8/main" r:id="rId2"/>
    </p:ext>
  </p:extLs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2B28C9-CA64-AFDB-0CFB-DDA3791C2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1D635-CA7A-1863-78F1-A8D36225B0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Reduction – Design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1FD06-051C-E300-271F-3E34B4F3AF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 rtl="0" fontAlgn="base">
              <a:buNone/>
            </a:pPr>
            <a:r>
              <a:rPr lang="en-US" b="1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Design Considerations</a:t>
            </a:r>
          </a:p>
          <a:p>
            <a:pPr fontAlgn="base"/>
            <a:r>
              <a:rPr lang="en-US"/>
              <a:t>Combustion unit size</a:t>
            </a:r>
          </a:p>
          <a:p>
            <a:pPr fontAlgn="base"/>
            <a:r>
              <a:rPr lang="en-US"/>
              <a:t>Exhaust gas temperature / pressure</a:t>
            </a:r>
          </a:p>
          <a:p>
            <a:pPr fontAlgn="base"/>
            <a:r>
              <a:rPr lang="en-US"/>
              <a:t>Acid gas concentration</a:t>
            </a:r>
          </a:p>
          <a:p>
            <a:pPr fontAlgn="base"/>
            <a:r>
              <a:rPr lang="en-US"/>
              <a:t>Presence of PM in exhaust gas</a:t>
            </a:r>
          </a:p>
          <a:p>
            <a:pPr fontAlgn="base"/>
            <a:r>
              <a:rPr lang="en-US"/>
              <a:t>Chemical reaction with absorber</a:t>
            </a:r>
          </a:p>
          <a:p>
            <a:pPr fontAlgn="base"/>
            <a:r>
              <a:rPr lang="en-US"/>
              <a:t>Catalyst type (SCR)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95BA2FF-2A70-D4BF-6834-EA9C9349C8A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3472" y="1005840"/>
            <a:ext cx="4831080" cy="516636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93231C-ECD9-AD4A-4F41-EC9867BC3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8FC9C-C664-4589-8F94-FA1E22EC3F2B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410347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10351F6-749E-FBC6-2837-2F8A71303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500" dirty="0"/>
              <a:t>Chapter 5: Control of Acid Gases</a:t>
            </a:r>
            <a:br>
              <a:rPr lang="en-US" sz="2500" dirty="0"/>
            </a:br>
            <a:r>
              <a:rPr lang="en-US" sz="2500" dirty="0"/>
              <a:t>Introduction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70FE265-EB39-B998-5B32-09E482A84C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NO</a:t>
            </a:r>
            <a:r>
              <a:rPr lang="en-US" b="1" baseline="-25000" dirty="0"/>
              <a:t>X</a:t>
            </a:r>
            <a:r>
              <a:rPr lang="en-US" b="1" dirty="0"/>
              <a:t> Formation from Combustion</a:t>
            </a:r>
          </a:p>
          <a:p>
            <a:r>
              <a:rPr lang="en-US" dirty="0"/>
              <a:t>NO</a:t>
            </a:r>
            <a:r>
              <a:rPr lang="en-US" baseline="-25000" dirty="0"/>
              <a:t>X</a:t>
            </a:r>
            <a:r>
              <a:rPr lang="en-US" dirty="0"/>
              <a:t> is formed when things burn</a:t>
            </a:r>
          </a:p>
          <a:p>
            <a:pPr lvl="1"/>
            <a:r>
              <a:rPr lang="en-US" dirty="0"/>
              <a:t>Burning is oxidation reaction (materials gain oxygen and release heat)</a:t>
            </a:r>
          </a:p>
          <a:p>
            <a:pPr lvl="1"/>
            <a:r>
              <a:rPr lang="en-US" dirty="0"/>
              <a:t>Nitrogen combines with oxygen during burning</a:t>
            </a:r>
          </a:p>
          <a:p>
            <a:pPr lvl="1"/>
            <a:r>
              <a:rPr lang="en-US" dirty="0"/>
              <a:t>Nitrogen makes up majority of air (78%)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Three sources of NO</a:t>
            </a:r>
            <a:r>
              <a:rPr lang="en-US" baseline="-25000" dirty="0"/>
              <a:t>X</a:t>
            </a:r>
            <a:r>
              <a:rPr lang="en-US" dirty="0"/>
              <a:t> from combustion: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Thermal NO</a:t>
            </a:r>
            <a:r>
              <a:rPr lang="en-US" baseline="-25000" dirty="0"/>
              <a:t>X</a:t>
            </a:r>
            <a:r>
              <a:rPr lang="en-US" dirty="0"/>
              <a:t> – Nitrogen from air is oxidized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Prompt NO</a:t>
            </a:r>
            <a:r>
              <a:rPr lang="en-US" baseline="-25000" dirty="0"/>
              <a:t>X</a:t>
            </a:r>
            <a:r>
              <a:rPr lang="en-US" dirty="0"/>
              <a:t> – Nitrogen is oxidized by fuel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Fuel NO</a:t>
            </a:r>
            <a:r>
              <a:rPr lang="en-US" baseline="-25000" dirty="0"/>
              <a:t>X</a:t>
            </a:r>
            <a:r>
              <a:rPr lang="en-US" dirty="0"/>
              <a:t> – Nitrogen in fuel is oxidized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F2D1409-ABE8-2F18-1F7B-D68DD54A718B}"/>
              </a:ext>
            </a:extLst>
          </p:cNvPr>
          <p:cNvSpPr txBox="1">
            <a:spLocks/>
          </p:cNvSpPr>
          <p:nvPr/>
        </p:nvSpPr>
        <p:spPr>
          <a:xfrm>
            <a:off x="11164388" y="6383384"/>
            <a:ext cx="611777" cy="36576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>
            <a:defPPr>
              <a:defRPr lang="en-US"/>
            </a:defPPr>
            <a:lvl1pPr marL="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2pPr>
            <a:lvl3pPr marL="1143000" indent="-22860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3pPr>
            <a:lvl4pPr marL="1600200" indent="-22860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4pPr>
            <a:lvl5pPr marL="2057400" indent="-22860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9pPr>
          </a:lstStyle>
          <a:p>
            <a:pPr eaLnBrk="1" hangingPunct="1"/>
            <a:fld id="{0236E4D1-DFAC-46F0-88E4-0C50C76DF1A7}" type="slidenum">
              <a:rPr lang="en-US" altLang="en-US" sz="1800" smtClean="0">
                <a:solidFill>
                  <a:schemeClr val="bg1"/>
                </a:solidFill>
              </a:rPr>
              <a:pPr eaLnBrk="1" hangingPunct="1"/>
              <a:t>4</a:t>
            </a:fld>
            <a:endParaRPr lang="en-US" altLang="en-US" sz="1800" dirty="0">
              <a:solidFill>
                <a:schemeClr val="bg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61436C5-5B31-45EE-C59D-E7391964389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6619" y="2446020"/>
            <a:ext cx="3667933" cy="228600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029522-71F7-F002-04DF-113A5168A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D218D-EDD6-45A9-BA67-E4EBE2CE9E60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7194687"/>
      </p:ext>
    </p:extLst>
  </p:cSld>
  <p:clrMapOvr>
    <a:masterClrMapping/>
  </p:clrMapOvr>
  <p:transition spd="slow">
    <p:wip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9BEE53-F985-1F09-6D21-2D3C1422D4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9666A-53F4-432F-1FFB-F3F2ECD089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Reduction – Design Considerations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7F2774B-062C-056D-C260-7F3CF994266C}"/>
              </a:ext>
            </a:extLst>
          </p:cNvPr>
          <p:cNvSpPr>
            <a:spLocks noGrp="1"/>
          </p:cNvSpPr>
          <p:nvPr/>
        </p:nvSpPr>
        <p:spPr>
          <a:xfrm>
            <a:off x="915924" y="845820"/>
            <a:ext cx="10360152" cy="5166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800"/>
              </a:spcBef>
              <a:buNone/>
            </a:pPr>
            <a:endParaRPr lang="en-US"/>
          </a:p>
        </p:txBody>
      </p:sp>
      <p:pic>
        <p:nvPicPr>
          <p:cNvPr id="38" name="Picture 3">
            <a:extLst>
              <a:ext uri="{FF2B5EF4-FFF2-40B4-BE49-F238E27FC236}">
                <a16:creationId xmlns:a16="http://schemas.microsoft.com/office/drawing/2014/main" id="{695A89CC-27C8-5199-4334-6895D142F99C}"/>
              </a:ext>
            </a:extLst>
          </p:cNvPr>
          <p:cNvPicPr>
            <a:picLocks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609"/>
          <a:stretch>
            <a:fillRect/>
          </a:stretch>
        </p:blipFill>
        <p:spPr bwMode="auto">
          <a:xfrm>
            <a:off x="1456082" y="952500"/>
            <a:ext cx="7339013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Rectangle 4">
            <a:extLst>
              <a:ext uri="{FF2B5EF4-FFF2-40B4-BE49-F238E27FC236}">
                <a16:creationId xmlns:a16="http://schemas.microsoft.com/office/drawing/2014/main" id="{079E7AE8-4D0C-FED9-149B-4DB899DE12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2841" y="4683029"/>
            <a:ext cx="735012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>
                <a:solidFill>
                  <a:srgbClr val="00AE00"/>
                </a:solidFill>
              </a:rPr>
              <a:t>Gas</a:t>
            </a:r>
          </a:p>
          <a:p>
            <a:r>
              <a:rPr lang="en-US" altLang="en-US" sz="2000" b="1">
                <a:solidFill>
                  <a:srgbClr val="00AE00"/>
                </a:solidFill>
              </a:rPr>
              <a:t>Flow</a:t>
            </a:r>
          </a:p>
        </p:txBody>
      </p:sp>
      <p:sp>
        <p:nvSpPr>
          <p:cNvPr id="57" name="Rectangle 5">
            <a:extLst>
              <a:ext uri="{FF2B5EF4-FFF2-40B4-BE49-F238E27FC236}">
                <a16:creationId xmlns:a16="http://schemas.microsoft.com/office/drawing/2014/main" id="{6A4E2156-36F8-66A8-A9CF-078819AE35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3303" y="1896966"/>
            <a:ext cx="9779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 dirty="0">
                <a:solidFill>
                  <a:srgbClr val="D93192"/>
                </a:solidFill>
              </a:rPr>
              <a:t>Duct</a:t>
            </a:r>
          </a:p>
          <a:p>
            <a:r>
              <a:rPr lang="en-US" altLang="en-US" sz="2000" b="1" dirty="0">
                <a:solidFill>
                  <a:srgbClr val="D93192"/>
                </a:solidFill>
              </a:rPr>
              <a:t>Burner</a:t>
            </a:r>
          </a:p>
        </p:txBody>
      </p:sp>
      <p:sp>
        <p:nvSpPr>
          <p:cNvPr id="58" name="Rectangle 6">
            <a:extLst>
              <a:ext uri="{FF2B5EF4-FFF2-40B4-BE49-F238E27FC236}">
                <a16:creationId xmlns:a16="http://schemas.microsoft.com/office/drawing/2014/main" id="{5F990E2A-BBF3-4FD3-749F-59348272A7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0328" y="2897091"/>
            <a:ext cx="1393825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>
                <a:solidFill>
                  <a:srgbClr val="D93192"/>
                </a:solidFill>
              </a:rPr>
              <a:t>Perforated</a:t>
            </a:r>
          </a:p>
          <a:p>
            <a:r>
              <a:rPr lang="en-US" altLang="en-US" sz="2000" b="1">
                <a:solidFill>
                  <a:srgbClr val="D93192"/>
                </a:solidFill>
              </a:rPr>
              <a:t>Plate</a:t>
            </a:r>
          </a:p>
        </p:txBody>
      </p:sp>
      <p:sp>
        <p:nvSpPr>
          <p:cNvPr id="59" name="Line 7">
            <a:extLst>
              <a:ext uri="{FF2B5EF4-FFF2-40B4-BE49-F238E27FC236}">
                <a16:creationId xmlns:a16="http://schemas.microsoft.com/office/drawing/2014/main" id="{D02185A2-3CF3-F8A6-134D-78393E480CEA}"/>
              </a:ext>
            </a:extLst>
          </p:cNvPr>
          <p:cNvSpPr>
            <a:spLocks noChangeShapeType="1"/>
          </p:cNvSpPr>
          <p:nvPr/>
        </p:nvSpPr>
        <p:spPr bwMode="auto">
          <a:xfrm>
            <a:off x="2321216" y="3373341"/>
            <a:ext cx="277812" cy="0"/>
          </a:xfrm>
          <a:prstGeom prst="line">
            <a:avLst/>
          </a:prstGeom>
          <a:noFill/>
          <a:ln w="12700">
            <a:solidFill>
              <a:srgbClr val="D9319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" name="Line 8">
            <a:extLst>
              <a:ext uri="{FF2B5EF4-FFF2-40B4-BE49-F238E27FC236}">
                <a16:creationId xmlns:a16="http://schemas.microsoft.com/office/drawing/2014/main" id="{C62A5AEA-C43A-7F9A-1A8A-49714E8F78A3}"/>
              </a:ext>
            </a:extLst>
          </p:cNvPr>
          <p:cNvSpPr>
            <a:spLocks noChangeShapeType="1"/>
          </p:cNvSpPr>
          <p:nvPr/>
        </p:nvSpPr>
        <p:spPr bwMode="auto">
          <a:xfrm>
            <a:off x="2611728" y="3379691"/>
            <a:ext cx="1220788" cy="630238"/>
          </a:xfrm>
          <a:prstGeom prst="line">
            <a:avLst/>
          </a:prstGeom>
          <a:noFill/>
          <a:ln w="12700">
            <a:solidFill>
              <a:srgbClr val="D9319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Line 9">
            <a:extLst>
              <a:ext uri="{FF2B5EF4-FFF2-40B4-BE49-F238E27FC236}">
                <a16:creationId xmlns:a16="http://schemas.microsoft.com/office/drawing/2014/main" id="{1F275F43-45BA-580C-4863-BB81BFA21E0E}"/>
              </a:ext>
            </a:extLst>
          </p:cNvPr>
          <p:cNvSpPr>
            <a:spLocks noChangeShapeType="1"/>
          </p:cNvSpPr>
          <p:nvPr/>
        </p:nvSpPr>
        <p:spPr bwMode="auto">
          <a:xfrm>
            <a:off x="3481678" y="2373216"/>
            <a:ext cx="279400" cy="0"/>
          </a:xfrm>
          <a:prstGeom prst="line">
            <a:avLst/>
          </a:prstGeom>
          <a:noFill/>
          <a:ln w="12700">
            <a:solidFill>
              <a:srgbClr val="D9319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" name="Line 10">
            <a:extLst>
              <a:ext uri="{FF2B5EF4-FFF2-40B4-BE49-F238E27FC236}">
                <a16:creationId xmlns:a16="http://schemas.microsoft.com/office/drawing/2014/main" id="{7EFB8B5B-C4FC-085A-1969-34509DD68FCE}"/>
              </a:ext>
            </a:extLst>
          </p:cNvPr>
          <p:cNvSpPr>
            <a:spLocks noChangeShapeType="1"/>
          </p:cNvSpPr>
          <p:nvPr/>
        </p:nvSpPr>
        <p:spPr bwMode="auto">
          <a:xfrm>
            <a:off x="3772191" y="2379566"/>
            <a:ext cx="277812" cy="773113"/>
          </a:xfrm>
          <a:prstGeom prst="line">
            <a:avLst/>
          </a:prstGeom>
          <a:noFill/>
          <a:ln w="12700">
            <a:solidFill>
              <a:srgbClr val="D9319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3" name="Rectangle 11">
            <a:extLst>
              <a:ext uri="{FF2B5EF4-FFF2-40B4-BE49-F238E27FC236}">
                <a16:creationId xmlns:a16="http://schemas.microsoft.com/office/drawing/2014/main" id="{3F712307-7555-CCEA-8E2E-99E72DF96A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98253" y="2771679"/>
            <a:ext cx="912813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>
                <a:solidFill>
                  <a:srgbClr val="D93192"/>
                </a:solidFill>
              </a:rPr>
              <a:t>Outlet</a:t>
            </a:r>
          </a:p>
          <a:p>
            <a:r>
              <a:rPr lang="en-US" altLang="en-US" sz="2000" b="1">
                <a:solidFill>
                  <a:srgbClr val="D93192"/>
                </a:solidFill>
              </a:rPr>
              <a:t>Stack</a:t>
            </a:r>
          </a:p>
        </p:txBody>
      </p:sp>
      <p:sp>
        <p:nvSpPr>
          <p:cNvPr id="64" name="Line 12">
            <a:extLst>
              <a:ext uri="{FF2B5EF4-FFF2-40B4-BE49-F238E27FC236}">
                <a16:creationId xmlns:a16="http://schemas.microsoft.com/office/drawing/2014/main" id="{7AF7DCE0-1171-2CD1-4980-907F1FB4F8CB}"/>
              </a:ext>
            </a:extLst>
          </p:cNvPr>
          <p:cNvSpPr>
            <a:spLocks noChangeShapeType="1"/>
          </p:cNvSpPr>
          <p:nvPr/>
        </p:nvSpPr>
        <p:spPr bwMode="auto">
          <a:xfrm>
            <a:off x="8971253" y="3019329"/>
            <a:ext cx="133350" cy="0"/>
          </a:xfrm>
          <a:prstGeom prst="line">
            <a:avLst/>
          </a:prstGeom>
          <a:noFill/>
          <a:ln w="12700">
            <a:solidFill>
              <a:srgbClr val="D9319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5" name="Line 14">
            <a:extLst>
              <a:ext uri="{FF2B5EF4-FFF2-40B4-BE49-F238E27FC236}">
                <a16:creationId xmlns:a16="http://schemas.microsoft.com/office/drawing/2014/main" id="{FC8DB8B4-00D1-69D6-62CA-BCC2D047B68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417216" y="3019329"/>
            <a:ext cx="560387" cy="360362"/>
          </a:xfrm>
          <a:prstGeom prst="line">
            <a:avLst/>
          </a:prstGeom>
          <a:noFill/>
          <a:ln w="12700">
            <a:solidFill>
              <a:srgbClr val="D93192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" name="Rectangle 15">
            <a:extLst>
              <a:ext uri="{FF2B5EF4-FFF2-40B4-BE49-F238E27FC236}">
                <a16:creationId xmlns:a16="http://schemas.microsoft.com/office/drawing/2014/main" id="{643FD500-44F6-AAC7-1EA9-AC9F3728F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0841" y="5826029"/>
            <a:ext cx="176847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>
                <a:solidFill>
                  <a:srgbClr val="D93192"/>
                </a:solidFill>
              </a:rPr>
              <a:t>SCR  Catalyst</a:t>
            </a:r>
          </a:p>
        </p:txBody>
      </p:sp>
      <p:sp>
        <p:nvSpPr>
          <p:cNvPr id="67" name="Rectangle 16">
            <a:extLst>
              <a:ext uri="{FF2B5EF4-FFF2-40B4-BE49-F238E27FC236}">
                <a16:creationId xmlns:a16="http://schemas.microsoft.com/office/drawing/2014/main" id="{688D5723-43FE-79F8-741B-61CB8E4B04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3244" y="5826029"/>
            <a:ext cx="1635064" cy="397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 dirty="0">
                <a:solidFill>
                  <a:srgbClr val="D93192"/>
                </a:solidFill>
              </a:rPr>
              <a:t>CO Catalyst</a:t>
            </a:r>
          </a:p>
        </p:txBody>
      </p:sp>
      <p:sp>
        <p:nvSpPr>
          <p:cNvPr id="68" name="Line 17">
            <a:extLst>
              <a:ext uri="{FF2B5EF4-FFF2-40B4-BE49-F238E27FC236}">
                <a16:creationId xmlns:a16="http://schemas.microsoft.com/office/drawing/2014/main" id="{DC030863-D454-7647-7EE0-8F0327E390C2}"/>
              </a:ext>
            </a:extLst>
          </p:cNvPr>
          <p:cNvSpPr>
            <a:spLocks noChangeShapeType="1"/>
          </p:cNvSpPr>
          <p:nvPr/>
        </p:nvSpPr>
        <p:spPr bwMode="auto">
          <a:xfrm>
            <a:off x="6748753" y="6016529"/>
            <a:ext cx="204788" cy="0"/>
          </a:xfrm>
          <a:prstGeom prst="line">
            <a:avLst/>
          </a:prstGeom>
          <a:noFill/>
          <a:ln w="12700">
            <a:solidFill>
              <a:srgbClr val="D9319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9" name="Line 18">
            <a:extLst>
              <a:ext uri="{FF2B5EF4-FFF2-40B4-BE49-F238E27FC236}">
                <a16:creationId xmlns:a16="http://schemas.microsoft.com/office/drawing/2014/main" id="{9388D518-B508-77DB-FD5D-FF2E693C52F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518566" y="4367116"/>
            <a:ext cx="230187" cy="1655763"/>
          </a:xfrm>
          <a:prstGeom prst="line">
            <a:avLst/>
          </a:prstGeom>
          <a:noFill/>
          <a:ln w="12700">
            <a:solidFill>
              <a:srgbClr val="D9319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" name="Line 20">
            <a:extLst>
              <a:ext uri="{FF2B5EF4-FFF2-40B4-BE49-F238E27FC236}">
                <a16:creationId xmlns:a16="http://schemas.microsoft.com/office/drawing/2014/main" id="{A9A71039-946F-01E1-C717-185C8109058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93401" y="4367116"/>
            <a:ext cx="71115" cy="1645064"/>
          </a:xfrm>
          <a:prstGeom prst="line">
            <a:avLst/>
          </a:prstGeom>
          <a:noFill/>
          <a:ln w="12700">
            <a:solidFill>
              <a:srgbClr val="D9319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2" name="Line 21">
            <a:extLst>
              <a:ext uri="{FF2B5EF4-FFF2-40B4-BE49-F238E27FC236}">
                <a16:creationId xmlns:a16="http://schemas.microsoft.com/office/drawing/2014/main" id="{31EEA19E-9305-7D4F-36EA-90A6D94E1238}"/>
              </a:ext>
            </a:extLst>
          </p:cNvPr>
          <p:cNvSpPr>
            <a:spLocks noChangeShapeType="1"/>
          </p:cNvSpPr>
          <p:nvPr/>
        </p:nvSpPr>
        <p:spPr bwMode="auto">
          <a:xfrm>
            <a:off x="1456028" y="5373591"/>
            <a:ext cx="484188" cy="0"/>
          </a:xfrm>
          <a:prstGeom prst="line">
            <a:avLst/>
          </a:prstGeom>
          <a:noFill/>
          <a:ln w="25400">
            <a:solidFill>
              <a:srgbClr val="00AE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1610806D-647C-2BC7-34F1-228986EC34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2175" y="1123615"/>
            <a:ext cx="2475038" cy="397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 dirty="0">
                <a:solidFill>
                  <a:srgbClr val="D93192"/>
                </a:solidFill>
              </a:rPr>
              <a:t>Ammonia Injection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95635F6A-45B6-B71D-A58C-38F45D968093}"/>
              </a:ext>
            </a:extLst>
          </p:cNvPr>
          <p:cNvCxnSpPr>
            <a:cxnSpLocks/>
            <a:stCxn id="3" idx="2"/>
          </p:cNvCxnSpPr>
          <p:nvPr/>
        </p:nvCxnSpPr>
        <p:spPr>
          <a:xfrm>
            <a:off x="4269694" y="1521160"/>
            <a:ext cx="425541" cy="445704"/>
          </a:xfrm>
          <a:prstGeom prst="straightConnector1">
            <a:avLst/>
          </a:prstGeom>
          <a:ln>
            <a:solidFill>
              <a:srgbClr val="D931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AB7862-5D1F-9054-0E4F-EFDD87A92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0EE12-FBC3-4A03-96C8-3838620DC548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2153731"/>
      </p:ext>
    </p:extLst>
  </p:cSld>
  <p:clrMapOvr>
    <a:masterClrMapping/>
  </p:clrMapOvr>
  <p:transition spd="slow">
    <p:wip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7169C2-D440-9D9B-3FA4-E1809DE839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790FC-883B-F59F-C57A-C70FDE6EF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SCR – Design Considerations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A4A450-6EFB-C924-6E31-1959A22898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/>
              <a:t>Selective Catalytic Reduction – Catalyst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1B399B-AC01-321B-5B5E-2D6B2D93DC26}"/>
              </a:ext>
            </a:extLst>
          </p:cNvPr>
          <p:cNvSpPr>
            <a:spLocks noGrp="1"/>
          </p:cNvSpPr>
          <p:nvPr/>
        </p:nvSpPr>
        <p:spPr>
          <a:xfrm>
            <a:off x="828261" y="845820"/>
            <a:ext cx="10535478" cy="5166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800"/>
              </a:spcBef>
              <a:buNone/>
            </a:pPr>
            <a:endParaRPr lang="en-US"/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4CF23374-86FB-F7D8-DD32-14223B0CA3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0100" y="2400300"/>
            <a:ext cx="18542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FA10DDD8-CE21-2143-19DA-87222C3F08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00625" y="2400300"/>
            <a:ext cx="1663700" cy="18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5">
            <a:extLst>
              <a:ext uri="{FF2B5EF4-FFF2-40B4-BE49-F238E27FC236}">
                <a16:creationId xmlns:a16="http://schemas.microsoft.com/office/drawing/2014/main" id="{AC4092A9-2758-7FCE-AE50-462107423A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213" y="1484113"/>
            <a:ext cx="34564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b="1" u="sng"/>
              <a:t>Extruded Ceramic</a:t>
            </a:r>
          </a:p>
          <a:p>
            <a:pPr algn="ctr" eaLnBrk="1" hangingPunct="1"/>
            <a:r>
              <a:rPr lang="en-US" altLang="en-US" b="1" u="sng"/>
              <a:t> Honeycomb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F492A0FE-1F35-8D98-69D0-2D9E09C9AC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4259" y="1854619"/>
            <a:ext cx="3456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b="1" u="sng"/>
              <a:t>Plate</a:t>
            </a: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213A9F74-FEAF-6DC6-8A3F-0218054A0F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0832" y="1484113"/>
            <a:ext cx="34472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1" u="sng"/>
              <a:t>Corrugated</a:t>
            </a:r>
          </a:p>
          <a:p>
            <a:pPr algn="ctr"/>
            <a:r>
              <a:rPr lang="en-US" altLang="en-US" b="1" u="sng"/>
              <a:t>(</a:t>
            </a:r>
            <a:r>
              <a:rPr lang="en-US" altLang="en-US" b="1" u="sng" err="1"/>
              <a:t>Haldor-Topsoe</a:t>
            </a:r>
            <a:r>
              <a:rPr lang="en-US" altLang="en-US" b="1" u="sng"/>
              <a:t>)</a:t>
            </a:r>
          </a:p>
        </p:txBody>
      </p:sp>
      <p:pic>
        <p:nvPicPr>
          <p:cNvPr id="13" name="Picture 8" descr="scr_catalyst_block">
            <a:extLst>
              <a:ext uri="{FF2B5EF4-FFF2-40B4-BE49-F238E27FC236}">
                <a16:creationId xmlns:a16="http://schemas.microsoft.com/office/drawing/2014/main" id="{58193D3A-ADA7-0403-AD7C-54A3D827B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7133" y="2402315"/>
            <a:ext cx="2620962" cy="150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9">
            <a:extLst>
              <a:ext uri="{FF2B5EF4-FFF2-40B4-BE49-F238E27FC236}">
                <a16:creationId xmlns:a16="http://schemas.microsoft.com/office/drawing/2014/main" id="{FB4E034D-FB01-0EC2-FA55-F0F9993B9E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1645" y="4386084"/>
            <a:ext cx="3622614" cy="1785104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300"/>
              </a:spcBef>
              <a:spcAft>
                <a:spcPts val="300"/>
              </a:spcAft>
            </a:pPr>
            <a:r>
              <a:rPr lang="en-US" altLang="en-US" sz="1800" b="1" u="sng" dirty="0"/>
              <a:t>Typical Catalysts:</a:t>
            </a:r>
          </a:p>
          <a:p>
            <a:pPr marL="342900" indent="-342900" eaLnBrk="1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en-US" sz="1800" dirty="0"/>
              <a:t>Vanadium Pentoxide (V</a:t>
            </a:r>
            <a:r>
              <a:rPr lang="en-US" altLang="en-US" sz="1800" baseline="-25000" dirty="0"/>
              <a:t>2</a:t>
            </a:r>
            <a:r>
              <a:rPr lang="en-US" altLang="en-US" sz="1800" dirty="0"/>
              <a:t>O</a:t>
            </a:r>
            <a:r>
              <a:rPr lang="en-US" altLang="en-US" sz="1800" baseline="-25000" dirty="0"/>
              <a:t>5</a:t>
            </a:r>
            <a:r>
              <a:rPr lang="en-US" altLang="en-US" sz="1800" dirty="0"/>
              <a:t>)</a:t>
            </a:r>
          </a:p>
          <a:p>
            <a:pPr marL="342900" indent="-342900" eaLnBrk="1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en-US" sz="1800" dirty="0"/>
              <a:t>Titanium Dioxide (TiO</a:t>
            </a:r>
            <a:r>
              <a:rPr lang="en-US" altLang="en-US" sz="1800" baseline="-25000" dirty="0"/>
              <a:t>2</a:t>
            </a:r>
            <a:r>
              <a:rPr lang="en-US" altLang="en-US" sz="1800" dirty="0"/>
              <a:t>)</a:t>
            </a:r>
          </a:p>
          <a:p>
            <a:pPr marL="342900" indent="-342900" eaLnBrk="1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en-US" sz="1800" dirty="0"/>
              <a:t>Molybdenum</a:t>
            </a:r>
          </a:p>
          <a:p>
            <a:pPr marL="342900" indent="-342900" eaLnBrk="1" hangingPunct="1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en-US" sz="1800" dirty="0"/>
              <a:t>Tungsten</a:t>
            </a:r>
          </a:p>
        </p:txBody>
      </p:sp>
      <p:pic>
        <p:nvPicPr>
          <p:cNvPr id="15" name="Picture 10">
            <a:extLst>
              <a:ext uri="{FF2B5EF4-FFF2-40B4-BE49-F238E27FC236}">
                <a16:creationId xmlns:a16="http://schemas.microsoft.com/office/drawing/2014/main" id="{4763C391-020B-764B-5D1F-F451609482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95384" y="4197668"/>
            <a:ext cx="2074862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1">
            <a:extLst>
              <a:ext uri="{FF2B5EF4-FFF2-40B4-BE49-F238E27FC236}">
                <a16:creationId xmlns:a16="http://schemas.microsoft.com/office/drawing/2014/main" id="{17031DAC-1D90-26F6-A042-A7AE1D2C98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50390" y="4229100"/>
            <a:ext cx="2241550" cy="142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3B4667-533C-5957-965D-D4CF0DC34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683EB-3FB5-4438-A187-B6FE2CF8B003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0738392"/>
      </p:ext>
    </p:extLst>
  </p:cSld>
  <p:clrMapOvr>
    <a:masterClrMapping/>
  </p:clrMapOvr>
  <p:transition spd="slow">
    <p:wip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77417F8-309B-6212-2B45-133932484E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756" y="1005840"/>
            <a:ext cx="7711440" cy="51358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F9B34F-269D-EBD3-6C72-33CF3FEB1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SCR – Design Considerations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7A2EC12-3C33-6533-D5E4-99858884A8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chemeClr val="bg1"/>
                </a:solidFill>
              </a:rPr>
              <a:t>SCR Catalyst Bed (Power Plant)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8B2D6A9-9B8F-F172-841E-160B9ACFA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E7811E-243D-4CB5-897B-7048816104F2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113315"/>
      </p:ext>
    </p:extLst>
  </p:cSld>
  <p:clrMapOvr>
    <a:masterClrMapping/>
  </p:clrMapOvr>
  <p:transition spd="slow">
    <p:wip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0C85788-DB77-552B-736D-5516FF7842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1336" y="1539240"/>
            <a:ext cx="2194560" cy="463296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6ABD0E6-E282-1D63-0B92-6760207DDD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0620" y="1539240"/>
            <a:ext cx="4632960" cy="46329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38D7CC-F17F-12B9-43D0-D9E6D81F6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SCR – Design Considerations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08CFCA2-2B08-3434-B966-9C47A1002FC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PM Removal: Soot Blower</a:t>
            </a:r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r>
              <a:rPr lang="en-US" b="1" dirty="0">
                <a:highlight>
                  <a:srgbClr val="C0C0C0"/>
                </a:highlight>
              </a:rPr>
              <a:t>Uses steam / compressed  air to clean catalyst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88BF38-A8A0-3380-356C-1E1E80100E3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PM Removal: Sonic Horn</a:t>
            </a:r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endParaRPr lang="en-US" b="1" dirty="0"/>
          </a:p>
          <a:p>
            <a:pPr marL="0" indent="0" algn="ctr">
              <a:buNone/>
            </a:pPr>
            <a:r>
              <a:rPr lang="en-US" b="1" dirty="0">
                <a:highlight>
                  <a:srgbClr val="C0C0C0"/>
                </a:highlight>
              </a:rPr>
              <a:t>Uses sound</a:t>
            </a:r>
          </a:p>
          <a:p>
            <a:pPr marL="0" indent="0" algn="ctr">
              <a:buNone/>
            </a:pPr>
            <a:r>
              <a:rPr lang="en-US" b="1" dirty="0">
                <a:highlight>
                  <a:srgbClr val="C0C0C0"/>
                </a:highlight>
              </a:rPr>
              <a:t>to clean catalyst</a:t>
            </a:r>
            <a:endParaRPr lang="en-US" dirty="0">
              <a:highlight>
                <a:srgbClr val="C0C0C0"/>
              </a:highlight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331E22-65C1-CA91-D79D-1D7E90D5F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E444C-2568-4F2E-95F2-F68AB59B083C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145124"/>
      </p:ext>
    </p:extLst>
  </p:cSld>
  <p:clrMapOvr>
    <a:masterClrMapping/>
  </p:clrMapOvr>
  <p:transition spd="slow">
    <p:wip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020C6-42D3-60B0-6EBA-70DD5298F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Video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7A7A86-168D-DAC6-6C80-B390895C59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 action="ppaction://hlinkfile"/>
              </a:rPr>
              <a:t>5.1 - SCR.wmv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2A3BCA-9842-0F8E-F54D-E70516C717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80247-4F40-4221-B912-F57677A95F3E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036133"/>
      </p:ext>
    </p:extLst>
  </p:cSld>
  <p:clrMapOvr>
    <a:masterClrMapping/>
  </p:clrMapOvr>
  <p:transition spd="slow">
    <p:wip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9C9EA-33C5-6CDB-199D-53155490E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SCR – Other Uses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D65128-CC55-FE20-B99E-9209ADD196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Diesel Exhaust Fluid (DEF) / SCR</a:t>
            </a:r>
          </a:p>
          <a:p>
            <a:r>
              <a:rPr lang="en-US" dirty="0"/>
              <a:t>DEF is aqueous urea added to diesel engines for NO</a:t>
            </a:r>
            <a:r>
              <a:rPr lang="en-US" baseline="-25000" dirty="0"/>
              <a:t>X</a:t>
            </a:r>
            <a:r>
              <a:rPr lang="en-US" dirty="0"/>
              <a:t> control</a:t>
            </a:r>
          </a:p>
          <a:p>
            <a:pPr lvl="1"/>
            <a:r>
              <a:rPr lang="en-US" dirty="0"/>
              <a:t>Diesel engines are usually lean burn, with excess air generating NO</a:t>
            </a:r>
            <a:r>
              <a:rPr lang="en-US" baseline="-25000" dirty="0"/>
              <a:t>X</a:t>
            </a:r>
          </a:p>
          <a:p>
            <a:r>
              <a:rPr lang="en-US" dirty="0"/>
              <a:t>DEF / SCR part of the “Diesel Catalytic Converter”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6742BB-4C55-90F2-D696-8460C89C0FA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6406" y="3200400"/>
            <a:ext cx="7216140" cy="297180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2EFB8F-716A-33C3-7E07-D8B3114DF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E59F7-FB6C-4E27-A988-4591071BA5E9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838723"/>
      </p:ext>
    </p:extLst>
  </p:cSld>
  <p:clrMapOvr>
    <a:masterClrMapping/>
  </p:clrMapOvr>
  <p:transition spd="slow">
    <p:wip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B0F70E-65DC-77F2-CC52-3F2B7092A8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D61E0-8CDD-0877-EA84-FC8EA784F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SCR/SNCR – Design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9FFB24-DF31-FD24-C88E-DB26998F1E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 rtl="0" fontAlgn="base">
              <a:buNone/>
            </a:pPr>
            <a:r>
              <a:rPr lang="en-US" b="1" i="0" u="none" strike="noStrike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Ammonia Slip</a:t>
            </a:r>
          </a:p>
          <a:p>
            <a:pPr fontAlgn="base"/>
            <a:r>
              <a:rPr lang="en-US"/>
              <a:t>Incomplete reaction of ammonia / urea in exhaust gas</a:t>
            </a:r>
          </a:p>
          <a:p>
            <a:pPr lvl="1" fontAlgn="base"/>
            <a:r>
              <a:rPr lang="en-US"/>
              <a:t>Ammonia reacts with SO</a:t>
            </a:r>
            <a:r>
              <a:rPr lang="en-US" baseline="-25000"/>
              <a:t>2</a:t>
            </a:r>
            <a:r>
              <a:rPr lang="en-US"/>
              <a:t> forming ammonia sulfates (erosion / plugging)</a:t>
            </a:r>
          </a:p>
          <a:p>
            <a:pPr lvl="1" fontAlgn="base"/>
            <a:r>
              <a:rPr lang="en-US"/>
              <a:t>Ammonia absorbed into fly ash (changing pH for disposal)</a:t>
            </a:r>
          </a:p>
          <a:p>
            <a:pPr lvl="1" fontAlgn="base"/>
            <a:r>
              <a:rPr lang="en-US"/>
              <a:t>Ammonia has a strong odor</a:t>
            </a:r>
          </a:p>
          <a:p>
            <a:pPr fontAlgn="base"/>
            <a:r>
              <a:rPr lang="en-US"/>
              <a:t>Reaction is dependent on temperature and influenced by droplet size and loading rate</a:t>
            </a:r>
          </a:p>
          <a:p>
            <a:pPr lvl="1" fontAlgn="base"/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18A2DE-B910-6601-D93E-7E5723B82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73AE7-358D-48D1-A658-889F2C6528F6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3908920"/>
      </p:ext>
    </p:extLst>
  </p:cSld>
  <p:clrMapOvr>
    <a:masterClrMapping/>
  </p:clrMapOvr>
  <p:transition spd="slow">
    <p:wip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2BDC1E-700F-CB45-C0AD-78761EF2EF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1A33A0-AA97-D34E-1A30-6096D6F41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SCR/SNCR – Ammonia Slip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BD96B1E-1273-EEEE-B1D8-FDEB9C8D864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Ammonia Slip</a:t>
            </a:r>
          </a:p>
          <a:p>
            <a:r>
              <a:rPr lang="en-US"/>
              <a:t>Ensure correct operating temperature (1,600°F to 2,000°F)</a:t>
            </a:r>
          </a:p>
          <a:p>
            <a:r>
              <a:rPr lang="en-US"/>
              <a:t>Monitor ammonia loading rate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F47747B9-0BF9-7DAB-5935-FB6DC456D88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8722" y="1760537"/>
            <a:ext cx="4869180" cy="36576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DAD323-DF5B-2F2F-7FB1-89447D898EC8}"/>
              </a:ext>
            </a:extLst>
          </p:cNvPr>
          <p:cNvSpPr>
            <a:spLocks noGrp="1"/>
          </p:cNvSpPr>
          <p:nvPr/>
        </p:nvSpPr>
        <p:spPr>
          <a:xfrm>
            <a:off x="828261" y="845820"/>
            <a:ext cx="10535478" cy="5166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800"/>
              </a:spcBef>
              <a:buNone/>
            </a:pP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5AD3EE-4AAF-94E3-263B-6622D79C5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41C22-6E96-4D34-8662-8FC9E7785893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961827"/>
      </p:ext>
    </p:extLst>
  </p:cSld>
  <p:clrMapOvr>
    <a:masterClrMapping/>
  </p:clrMapOvr>
  <p:transition spd="slow">
    <p:wipe/>
  </p:transition>
  <p:extLst>
    <p:ext uri="{6950BFC3-D8DA-4A85-94F7-54DA5524770B}">
      <p188:commentRel xmlns:p188="http://schemas.microsoft.com/office/powerpoint/2018/8/main" r:id="rId2"/>
    </p:ext>
  </p:extLs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66D7B-441C-C2B2-29A8-A6760D9DB6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56CDA-762D-FA6E-67A8-1D1C9E771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SCR/SNCR – Control Efficiencies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343D67-B8DE-3D96-E69F-176AA5089C7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en-US" b="1" dirty="0"/>
              <a:t>Control Efficiency</a:t>
            </a:r>
          </a:p>
          <a:p>
            <a:pPr>
              <a:defRPr/>
            </a:pPr>
            <a:r>
              <a:rPr lang="en-US" sz="2800" dirty="0"/>
              <a:t>SNCR: 30-50%</a:t>
            </a:r>
          </a:p>
          <a:p>
            <a:pPr>
              <a:defRPr/>
            </a:pPr>
            <a:r>
              <a:rPr lang="en-US" sz="2800" dirty="0"/>
              <a:t>SCR: 70-90%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3CEFC10-7E33-862E-B18D-E285F90AC2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9202" y="1005840"/>
            <a:ext cx="6685350" cy="5166360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/>
              <a:t>SCR / SNCR Control Efficiencies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90DCEB4-6713-2D16-9ADB-66E661011EB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94133" y="1965960"/>
            <a:ext cx="6680498" cy="420624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6123DF-2DDD-3CA7-080D-78FA5C2BD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29F29-E58E-4895-893B-CE3F57B7F97C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3661614"/>
      </p:ext>
    </p:extLst>
  </p:cSld>
  <p:clrMapOvr>
    <a:masterClrMapping/>
  </p:clrMapOvr>
  <p:transition spd="slow">
    <p:wipe/>
  </p:transition>
  <p:extLst>
    <p:ext uri="{6950BFC3-D8DA-4A85-94F7-54DA5524770B}">
      <p188:commentRel xmlns:p188="http://schemas.microsoft.com/office/powerpoint/2018/8/main" r:id="rId2"/>
    </p:ext>
  </p:extLs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5392B7-5C7A-022B-333B-CF1CF4610E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734114-2D08-C436-4D40-3DF3EBCD2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SCR/SNCR – Control Efficiencies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51308E-4852-46E0-2588-7E42F6440D2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en-US" b="1" dirty="0"/>
              <a:t>Control Efficiency</a:t>
            </a:r>
          </a:p>
          <a:p>
            <a:pPr>
              <a:defRPr/>
            </a:pPr>
            <a:r>
              <a:rPr lang="en-US" sz="2800" dirty="0"/>
              <a:t>SCR: 70-90%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80607DD-CE67-12D4-5BA5-3165DA78A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89202" y="1005840"/>
            <a:ext cx="6685350" cy="5166360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/>
              <a:t>SCR Catalyst Control Efficiencies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BDF0A5-D8D8-B064-CC9D-9C7BD578D6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5029" y="1720373"/>
            <a:ext cx="7009523" cy="436190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E010BF-6283-B3E5-4890-953BB1D6D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9982F-3CE1-4F52-96B2-DC7D17B9F3A1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0702390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C54188D5-1A08-5653-C76C-57779D16F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Acid Gas Control Types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1311B2D-C8F1-4EE1-B756-18F0395552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Three Types of Acid Gas Control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Prevention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Absorption (Wet Scrubber)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Adsorption (Dry Scrubber)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096E5D4-DAD3-47D5-BB7A-4916421583B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3429000"/>
            <a:ext cx="10363200" cy="27432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A23776-C8F0-58B7-7C84-2D6F6A885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C8362-C96E-4FDE-9805-9E7075814809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516849"/>
      </p:ext>
    </p:extLst>
  </p:cSld>
  <p:clrMapOvr>
    <a:masterClrMapping/>
  </p:clrMapOvr>
  <p:transition spd="slow">
    <p:wip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9E01A4-6BC6-D6DB-0EF9-6DA0686EF1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32F09EB-1AE2-8677-2B19-66704223A1B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730" y="1005840"/>
            <a:ext cx="5844540" cy="516636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9EA221DA-5CFA-128C-3E82-D139C208F9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SCR/SNCR – Operating Problems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BC36B93-B1C1-E141-E206-DA2E01223A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dirty="0"/>
              <a:t>SNCR/SCR</a:t>
            </a:r>
          </a:p>
          <a:p>
            <a:pPr lvl="1" fontAlgn="base"/>
            <a:r>
              <a:rPr lang="en-US" dirty="0"/>
              <a:t>High inlet NO</a:t>
            </a:r>
            <a:r>
              <a:rPr lang="en-US" baseline="-25000" dirty="0"/>
              <a:t>X</a:t>
            </a:r>
            <a:r>
              <a:rPr lang="en-US" dirty="0"/>
              <a:t> concentration</a:t>
            </a:r>
          </a:p>
          <a:p>
            <a:pPr lvl="1" fontAlgn="base"/>
            <a:r>
              <a:rPr lang="en-US" dirty="0"/>
              <a:t>Ammonia slip</a:t>
            </a:r>
          </a:p>
          <a:p>
            <a:pPr lvl="1" fontAlgn="base"/>
            <a:r>
              <a:rPr lang="en-US" dirty="0"/>
              <a:t>Exhaust gas temperature</a:t>
            </a:r>
          </a:p>
          <a:p>
            <a:pPr lvl="1" fontAlgn="base"/>
            <a:r>
              <a:rPr lang="en-US" dirty="0"/>
              <a:t>Reducer (ammonia vs urea)</a:t>
            </a:r>
          </a:p>
          <a:p>
            <a:pPr lvl="1" fontAlgn="base"/>
            <a:r>
              <a:rPr lang="en-US" dirty="0"/>
              <a:t>Formation of ammonia salts</a:t>
            </a:r>
          </a:p>
          <a:p>
            <a:pPr fontAlgn="base"/>
            <a:r>
              <a:rPr lang="en-US" dirty="0"/>
              <a:t>SCR</a:t>
            </a:r>
          </a:p>
          <a:p>
            <a:pPr lvl="1" fontAlgn="base"/>
            <a:r>
              <a:rPr lang="en-US" dirty="0"/>
              <a:t>Fouling of catalyst</a:t>
            </a:r>
          </a:p>
          <a:p>
            <a:pPr lvl="1" fontAlgn="base"/>
            <a:r>
              <a:rPr lang="en-US" dirty="0"/>
              <a:t>PM covering catalyst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849665C-5533-418C-1A0A-7C36772F6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D751A-0978-4B93-80CE-84D34B68C2AE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429357"/>
      </p:ext>
    </p:extLst>
  </p:cSld>
  <p:clrMapOvr>
    <a:masterClrMapping/>
  </p:clrMapOvr>
  <p:transition spd="slow">
    <p:wip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10351F6-749E-FBC6-2837-2F8A71303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Non-Selective Catalytic Reduction (3-Way Catalyst)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3789AF-1565-95AE-C16B-5E840DE13A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/>
              <a:t>Non-Selective Catalytic Reduction (NSCR) or 3-way Catalyst</a:t>
            </a:r>
          </a:p>
          <a:p>
            <a:r>
              <a:rPr lang="en-US" dirty="0"/>
              <a:t>CO, NO</a:t>
            </a:r>
            <a:r>
              <a:rPr lang="en-US" baseline="-25000" dirty="0"/>
              <a:t>X</a:t>
            </a:r>
            <a:r>
              <a:rPr lang="en-US" dirty="0"/>
              <a:t> and hydrocarbons (VOC) are converted into CO</a:t>
            </a:r>
            <a:r>
              <a:rPr lang="en-US" baseline="-25000" dirty="0"/>
              <a:t>2</a:t>
            </a:r>
            <a:r>
              <a:rPr lang="en-US" dirty="0"/>
              <a:t> and N</a:t>
            </a:r>
            <a:r>
              <a:rPr lang="en-US" baseline="-25000" dirty="0"/>
              <a:t>2</a:t>
            </a:r>
            <a:r>
              <a:rPr lang="en-US" dirty="0"/>
              <a:t> via a catalyst (noble metal)</a:t>
            </a:r>
          </a:p>
          <a:p>
            <a:r>
              <a:rPr lang="en-US" dirty="0"/>
              <a:t>Catalyst causes CO and NO</a:t>
            </a:r>
            <a:r>
              <a:rPr lang="en-US" baseline="-25000" dirty="0"/>
              <a:t>X</a:t>
            </a:r>
            <a:r>
              <a:rPr lang="en-US" dirty="0"/>
              <a:t> to mutually annihilate each other</a:t>
            </a:r>
          </a:p>
          <a:p>
            <a:r>
              <a:rPr lang="en-US" dirty="0"/>
              <a:t>Does not need additional reagents (ammonia / urea)</a:t>
            </a:r>
          </a:p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F2D1409-ABE8-2F18-1F7B-D68DD54A718B}"/>
              </a:ext>
            </a:extLst>
          </p:cNvPr>
          <p:cNvSpPr txBox="1">
            <a:spLocks/>
          </p:cNvSpPr>
          <p:nvPr/>
        </p:nvSpPr>
        <p:spPr>
          <a:xfrm>
            <a:off x="11164388" y="6383384"/>
            <a:ext cx="611777" cy="36576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>
            <a:defPPr>
              <a:defRPr lang="en-US"/>
            </a:defPPr>
            <a:lvl1pPr marL="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2pPr>
            <a:lvl3pPr marL="1143000" indent="-22860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3pPr>
            <a:lvl4pPr marL="1600200" indent="-22860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4pPr>
            <a:lvl5pPr marL="2057400" indent="-22860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9pPr>
          </a:lstStyle>
          <a:p>
            <a:pPr eaLnBrk="1" hangingPunct="1"/>
            <a:fld id="{0236E4D1-DFAC-46F0-88E4-0C50C76DF1A7}" type="slidenum">
              <a:rPr lang="en-US" altLang="en-US" sz="1800" smtClean="0">
                <a:solidFill>
                  <a:schemeClr val="bg1"/>
                </a:solidFill>
              </a:rPr>
              <a:pPr eaLnBrk="1" hangingPunct="1"/>
              <a:t>60</a:t>
            </a:fld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DFDF454-90DB-6E51-1D45-D48E2C0944B9}"/>
              </a:ext>
            </a:extLst>
          </p:cNvPr>
          <p:cNvSpPr/>
          <p:nvPr/>
        </p:nvSpPr>
        <p:spPr>
          <a:xfrm>
            <a:off x="3295650" y="4121727"/>
            <a:ext cx="1929534" cy="16533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CO</a:t>
            </a:r>
          </a:p>
          <a:p>
            <a:pPr algn="ctr"/>
            <a:r>
              <a:rPr lang="en-US" sz="2000" b="1" dirty="0"/>
              <a:t>NO</a:t>
            </a:r>
            <a:r>
              <a:rPr lang="en-US" sz="2000" b="1" baseline="-25000" dirty="0"/>
              <a:t>X</a:t>
            </a:r>
          </a:p>
          <a:p>
            <a:pPr algn="ctr"/>
            <a:r>
              <a:rPr lang="en-US" sz="2000" b="1" dirty="0"/>
              <a:t>Hydrocarbons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3F08D3E-55A9-0BDE-83F7-5518115A5C4E}"/>
              </a:ext>
            </a:extLst>
          </p:cNvPr>
          <p:cNvSpPr/>
          <p:nvPr/>
        </p:nvSpPr>
        <p:spPr>
          <a:xfrm>
            <a:off x="6747741" y="4121727"/>
            <a:ext cx="1929534" cy="1653309"/>
          </a:xfrm>
          <a:prstGeom prst="rect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/>
              <a:t>CO</a:t>
            </a:r>
            <a:r>
              <a:rPr lang="en-US" sz="2000" b="1" baseline="-25000"/>
              <a:t>2</a:t>
            </a:r>
          </a:p>
          <a:p>
            <a:pPr algn="ctr"/>
            <a:r>
              <a:rPr lang="en-US" sz="2000" b="1"/>
              <a:t>N</a:t>
            </a:r>
            <a:r>
              <a:rPr lang="en-US" sz="2000" b="1" baseline="-25000"/>
              <a:t>2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AF2A8934-B532-0D73-2538-61F2A5DCFCF8}"/>
              </a:ext>
            </a:extLst>
          </p:cNvPr>
          <p:cNvSpPr/>
          <p:nvPr/>
        </p:nvSpPr>
        <p:spPr>
          <a:xfrm>
            <a:off x="5353175" y="4706065"/>
            <a:ext cx="1266574" cy="48463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catalyst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08AAC9-AD74-997D-FBB2-85BFE9534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3A11A-1F57-4899-BE59-C95E2ABB8492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711728"/>
      </p:ext>
    </p:extLst>
  </p:cSld>
  <p:clrMapOvr>
    <a:masterClrMapping/>
  </p:clrMapOvr>
  <p:transition spd="slow">
    <p:wip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DDC39F0-D24F-93A2-A27F-A0FF3C6CC33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3664" y="960448"/>
            <a:ext cx="5580888" cy="525714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10351F6-749E-FBC6-2837-2F8A71303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Non-Selective Catalytic Reduction (3-Way Catalyst)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4134B0-4900-1B38-6251-305D4AC1D06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NSCR / 3-Way Catalyst</a:t>
            </a:r>
          </a:p>
          <a:p>
            <a:r>
              <a:rPr lang="en-US" dirty="0"/>
              <a:t>Primarily used in Rich Burn engines (fuel rich / lean air)</a:t>
            </a:r>
          </a:p>
          <a:p>
            <a:pPr marL="0" indent="0">
              <a:buNone/>
            </a:pPr>
            <a:r>
              <a:rPr lang="pt-BR" dirty="0"/>
              <a:t>   2CO+2NO</a:t>
            </a:r>
            <a:r>
              <a:rPr lang="en-US" dirty="0"/>
              <a:t>→</a:t>
            </a:r>
            <a:r>
              <a:rPr lang="pt-BR" dirty="0"/>
              <a:t>2CO</a:t>
            </a:r>
            <a:r>
              <a:rPr lang="pt-BR" baseline="-25000" dirty="0"/>
              <a:t>2</a:t>
            </a:r>
            <a:r>
              <a:rPr lang="pt-BR" dirty="0"/>
              <a:t>+N</a:t>
            </a:r>
            <a:r>
              <a:rPr lang="pt-BR" baseline="-25000" dirty="0"/>
              <a:t>2</a:t>
            </a:r>
          </a:p>
          <a:p>
            <a:pPr marL="0" indent="0">
              <a:buNone/>
            </a:pPr>
            <a:r>
              <a:rPr lang="pt-BR" dirty="0"/>
              <a:t>   NO+HC+O</a:t>
            </a:r>
            <a:r>
              <a:rPr lang="pt-BR" baseline="-25000" dirty="0"/>
              <a:t>2</a:t>
            </a:r>
            <a:r>
              <a:rPr lang="en-US" dirty="0"/>
              <a:t>→</a:t>
            </a:r>
            <a:r>
              <a:rPr lang="pt-BR" dirty="0"/>
              <a:t>N</a:t>
            </a:r>
            <a:r>
              <a:rPr lang="pt-BR" baseline="-25000" dirty="0"/>
              <a:t>2</a:t>
            </a:r>
            <a:r>
              <a:rPr lang="pt-BR" dirty="0"/>
              <a:t>+CO</a:t>
            </a:r>
            <a:r>
              <a:rPr lang="pt-BR" baseline="-25000" dirty="0"/>
              <a:t>2</a:t>
            </a:r>
            <a:r>
              <a:rPr lang="pt-BR" dirty="0"/>
              <a:t>+H</a:t>
            </a:r>
            <a:r>
              <a:rPr lang="pt-BR" baseline="-25000" dirty="0"/>
              <a:t>2</a:t>
            </a:r>
            <a:r>
              <a:rPr lang="pt-BR" dirty="0"/>
              <a:t>O</a:t>
            </a:r>
          </a:p>
          <a:p>
            <a:r>
              <a:rPr lang="en-US" dirty="0"/>
              <a:t>Provides up to 98% control for CO and NO</a:t>
            </a:r>
            <a:r>
              <a:rPr lang="en-US" baseline="-25000" dirty="0"/>
              <a:t>X</a:t>
            </a:r>
            <a:endParaRPr lang="pt-BR" baseline="-25000" dirty="0"/>
          </a:p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F2D1409-ABE8-2F18-1F7B-D68DD54A718B}"/>
              </a:ext>
            </a:extLst>
          </p:cNvPr>
          <p:cNvSpPr txBox="1">
            <a:spLocks/>
          </p:cNvSpPr>
          <p:nvPr/>
        </p:nvSpPr>
        <p:spPr>
          <a:xfrm>
            <a:off x="11164388" y="6383384"/>
            <a:ext cx="611777" cy="36576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>
            <a:defPPr>
              <a:defRPr lang="en-US"/>
            </a:defPPr>
            <a:lvl1pPr marL="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2pPr>
            <a:lvl3pPr marL="1143000" indent="-22860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3pPr>
            <a:lvl4pPr marL="1600200" indent="-22860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4pPr>
            <a:lvl5pPr marL="2057400" indent="-22860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9pPr>
          </a:lstStyle>
          <a:p>
            <a:pPr eaLnBrk="1" hangingPunct="1"/>
            <a:fld id="{0236E4D1-DFAC-46F0-88E4-0C50C76DF1A7}" type="slidenum">
              <a:rPr lang="en-US" altLang="en-US" sz="1800" smtClean="0">
                <a:solidFill>
                  <a:schemeClr val="bg1"/>
                </a:solidFill>
              </a:rPr>
              <a:pPr eaLnBrk="1" hangingPunct="1"/>
              <a:t>61</a:t>
            </a:fld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D4FEA9-D1AC-1A34-F90A-9808BB0DC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071C0-74B0-4CDA-AD45-1F3FD1BCF10C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937637"/>
      </p:ext>
    </p:extLst>
  </p:cSld>
  <p:clrMapOvr>
    <a:masterClrMapping/>
  </p:clrMapOvr>
  <p:transition spd="slow">
    <p:wip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9B006B9-E789-22EB-8A44-3C04145A90B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5610" y="1493520"/>
            <a:ext cx="6240780" cy="467868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10351F6-749E-FBC6-2837-2F8A71303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Non-Selective Catalytic Reduction (3-Way Catalyst)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3BED47-2221-1A07-FAAE-7A793F3864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2800" b="1" dirty="0"/>
              <a:t>NSCR / 3-way Catalyst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F2D1409-ABE8-2F18-1F7B-D68DD54A718B}"/>
              </a:ext>
            </a:extLst>
          </p:cNvPr>
          <p:cNvSpPr txBox="1">
            <a:spLocks/>
          </p:cNvSpPr>
          <p:nvPr/>
        </p:nvSpPr>
        <p:spPr>
          <a:xfrm>
            <a:off x="11164388" y="6383384"/>
            <a:ext cx="611777" cy="36576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>
            <a:defPPr>
              <a:defRPr lang="en-US"/>
            </a:defPPr>
            <a:lvl1pPr marL="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2pPr>
            <a:lvl3pPr marL="1143000" indent="-22860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3pPr>
            <a:lvl4pPr marL="1600200" indent="-22860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4pPr>
            <a:lvl5pPr marL="2057400" indent="-228600" algn="l" defTabSz="914400" rtl="0" eaLnBrk="0" latinLnBrk="0" hangingPunct="0"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Bookman" pitchFamily="18" charset="0"/>
                <a:ea typeface="+mn-ea"/>
                <a:cs typeface="+mn-cs"/>
              </a:defRPr>
            </a:lvl9pPr>
          </a:lstStyle>
          <a:p>
            <a:pPr eaLnBrk="1" hangingPunct="1"/>
            <a:fld id="{0236E4D1-DFAC-46F0-88E4-0C50C76DF1A7}" type="slidenum">
              <a:rPr lang="en-US" altLang="en-US" sz="1800" smtClean="0">
                <a:solidFill>
                  <a:schemeClr val="bg1"/>
                </a:solidFill>
              </a:rPr>
              <a:pPr eaLnBrk="1" hangingPunct="1"/>
              <a:t>62</a:t>
            </a:fld>
            <a:endParaRPr lang="en-US" altLang="en-US" sz="1800" dirty="0">
              <a:solidFill>
                <a:schemeClr val="bg1"/>
              </a:solidFill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F7AF87-AC49-647D-9AF4-D7FF0B694C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5A3EE-856F-4BD2-B205-52EFEB057E4B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9374928"/>
      </p:ext>
    </p:extLst>
  </p:cSld>
  <p:clrMapOvr>
    <a:masterClrMapping/>
  </p:clrMapOvr>
  <p:transition spd="slow">
    <p:wip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0D5768-4AE9-88B3-A7D0-068C18698E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E6C7F1E-AC63-47F3-2A69-E20BCBA64C9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730" y="1005840"/>
            <a:ext cx="5844540" cy="516636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28F89E92-2DAE-6791-5DDD-C66EA9B22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NSCR – Operating Problems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B01980A-C4B8-B206-0ADA-3D324313A5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Requires AFR controller and O</a:t>
            </a:r>
            <a:r>
              <a:rPr lang="en-US" baseline="-25000" dirty="0"/>
              <a:t>2</a:t>
            </a:r>
            <a:r>
              <a:rPr lang="en-US" dirty="0"/>
              <a:t> sensors</a:t>
            </a:r>
          </a:p>
          <a:p>
            <a:r>
              <a:rPr lang="en-US" dirty="0"/>
              <a:t>Inlet gas temperature must be 800-1,200ºF</a:t>
            </a:r>
          </a:p>
          <a:p>
            <a:r>
              <a:rPr lang="en-US" dirty="0"/>
              <a:t>Engine has to be operated within a specific range</a:t>
            </a:r>
          </a:p>
          <a:p>
            <a:r>
              <a:rPr lang="en-US" dirty="0"/>
              <a:t>Only available at lower sulfur levels (&lt;200 ppmv)</a:t>
            </a:r>
          </a:p>
          <a:p>
            <a:pPr lvl="1"/>
            <a:r>
              <a:rPr lang="en-US" dirty="0"/>
              <a:t>Must use low sulfur fuels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85AAB027-6249-93EC-7619-2939290F95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ECEFB-203F-478F-BB8A-816C2587C10F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323825"/>
      </p:ext>
    </p:extLst>
  </p:cSld>
  <p:clrMapOvr>
    <a:masterClrMapping/>
  </p:clrMapOvr>
  <p:transition spd="slow">
    <p:wip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070D1-8D58-21EA-6A07-9AE8AC12E5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6782C-038D-18C0-F054-8B855081C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Scrubbers – Compliance Inspection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A630F9-0BC6-CA09-D3C1-412C0C5532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6999732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/>
              <a:t>Inspection Parameters</a:t>
            </a:r>
          </a:p>
          <a:p>
            <a:r>
              <a:rPr lang="en-US"/>
              <a:t>Solvent Flow / Addition Rate</a:t>
            </a:r>
          </a:p>
          <a:p>
            <a:r>
              <a:rPr lang="en-US"/>
              <a:t>Ammonia Slip (10-25 ppm)</a:t>
            </a:r>
          </a:p>
          <a:p>
            <a:r>
              <a:rPr lang="en-US"/>
              <a:t>Liquid Parameters (pH)</a:t>
            </a:r>
          </a:p>
          <a:p>
            <a:r>
              <a:rPr lang="en-US"/>
              <a:t>Droplet Re-entrainment (Wet Absorber)</a:t>
            </a:r>
          </a:p>
          <a:p>
            <a:r>
              <a:rPr lang="en-US"/>
              <a:t>Catalyst Life (SCR)</a:t>
            </a:r>
          </a:p>
          <a:p>
            <a:r>
              <a:rPr lang="en-US"/>
              <a:t>Inlet and Outlet Temperatures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A74AA53-EE01-7855-9405-0E0B7D0604C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132" y="1005840"/>
            <a:ext cx="3360420" cy="51663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1D3B7F8-87C6-4ED3-8191-8675359C4483}"/>
              </a:ext>
            </a:extLst>
          </p:cNvPr>
          <p:cNvSpPr txBox="1"/>
          <p:nvPr/>
        </p:nvSpPr>
        <p:spPr>
          <a:xfrm>
            <a:off x="7914132" y="2005033"/>
            <a:ext cx="336042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/>
              <a:t>□ Sorbent Add Rate</a:t>
            </a:r>
          </a:p>
          <a:p>
            <a:pPr>
              <a:spcAft>
                <a:spcPts val="1200"/>
              </a:spcAft>
            </a:pPr>
            <a:r>
              <a:rPr lang="en-US" sz="2400"/>
              <a:t>□ Ammonia Slip</a:t>
            </a:r>
          </a:p>
          <a:p>
            <a:pPr>
              <a:spcAft>
                <a:spcPts val="1200"/>
              </a:spcAft>
            </a:pPr>
            <a:r>
              <a:rPr lang="en-US" sz="2400"/>
              <a:t>□ Temperatures</a:t>
            </a:r>
          </a:p>
          <a:p>
            <a:pPr>
              <a:spcAft>
                <a:spcPts val="1200"/>
              </a:spcAft>
            </a:pPr>
            <a:r>
              <a:rPr lang="en-US" sz="2400"/>
              <a:t>□ Catalyst Life (SCR)</a:t>
            </a:r>
          </a:p>
          <a:p>
            <a:pPr>
              <a:spcAft>
                <a:spcPts val="1200"/>
              </a:spcAft>
            </a:pPr>
            <a:r>
              <a:rPr lang="en-US" sz="2400"/>
              <a:t>□ Emissions Testing</a:t>
            </a:r>
          </a:p>
          <a:p>
            <a:pPr>
              <a:spcAft>
                <a:spcPts val="1200"/>
              </a:spcAft>
            </a:pPr>
            <a:r>
              <a:rPr lang="en-US" sz="2400"/>
              <a:t>□ Visible Inspection</a:t>
            </a:r>
          </a:p>
          <a:p>
            <a:pPr>
              <a:spcAft>
                <a:spcPts val="1200"/>
              </a:spcAft>
            </a:pPr>
            <a:r>
              <a:rPr lang="en-US" sz="2400"/>
              <a:t>□ Internal Inspections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3BC345-BAF7-9F35-8810-1AD1FD68E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D3F34-E5AB-4C39-9C5F-9CC1BD347FFF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9656607"/>
      </p:ext>
    </p:extLst>
  </p:cSld>
  <p:clrMapOvr>
    <a:masterClrMapping/>
  </p:clrMapOvr>
  <p:transition spd="slow">
    <p:wip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5607E0-DF5F-D6AC-0131-1459B220E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961B3-F7F6-5B6A-3EA4-FF1259878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Adsorption –  Overview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80B626-8916-05AF-2B67-ABAD747B65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55715"/>
            <a:ext cx="5181600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Acid Gases Control: DSI</a:t>
            </a:r>
            <a:endParaRPr lang="en-US" b="1" u="sng" dirty="0"/>
          </a:p>
          <a:p>
            <a:r>
              <a:rPr lang="en-US" dirty="0"/>
              <a:t>Acid gases in exhaust adhere to (captured by) solids</a:t>
            </a:r>
          </a:p>
          <a:p>
            <a:pPr lvl="1"/>
            <a:r>
              <a:rPr lang="en-US" dirty="0"/>
              <a:t>DSI: Dry scrubber</a:t>
            </a:r>
          </a:p>
          <a:p>
            <a:r>
              <a:rPr lang="en-US" dirty="0"/>
              <a:t>SO</a:t>
            </a:r>
            <a:r>
              <a:rPr lang="en-US" baseline="-25000" dirty="0"/>
              <a:t>2</a:t>
            </a:r>
            <a:r>
              <a:rPr lang="en-US" dirty="0"/>
              <a:t> / Hydrochloric acid (HCl)</a:t>
            </a:r>
          </a:p>
          <a:p>
            <a:pPr lvl="1"/>
            <a:r>
              <a:rPr lang="en-US" dirty="0"/>
              <a:t>Hydrated Lime: CA(OH)</a:t>
            </a:r>
            <a:r>
              <a:rPr lang="en-US" baseline="-25000" dirty="0"/>
              <a:t>2</a:t>
            </a:r>
          </a:p>
          <a:p>
            <a:pPr lvl="1"/>
            <a:r>
              <a:rPr lang="en-US" dirty="0"/>
              <a:t>Soda Ash: NaHCO</a:t>
            </a:r>
            <a:r>
              <a:rPr lang="en-US" baseline="-25000" dirty="0"/>
              <a:t>3</a:t>
            </a:r>
          </a:p>
          <a:p>
            <a:r>
              <a:rPr lang="en-US" dirty="0"/>
              <a:t>Mercury (Hg)</a:t>
            </a:r>
          </a:p>
          <a:p>
            <a:pPr lvl="1"/>
            <a:r>
              <a:rPr lang="en-US" dirty="0"/>
              <a:t>Activated Carbon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19AF2E8-DBDF-6358-60DD-8200F194EC2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19754" y="1006475"/>
            <a:ext cx="4007117" cy="5165725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481725-37BC-831E-DD23-D7943AE71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63D7-E039-437C-985F-702F5CA7A775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7120958"/>
      </p:ext>
    </p:extLst>
  </p:cSld>
  <p:clrMapOvr>
    <a:masterClrMapping/>
  </p:clrMapOvr>
  <p:transition spd="slow">
    <p:wip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Adsorber – Principles of Operation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A283125B-E484-D759-6F31-93E51E9990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Adsorber: Dry Sorbent Injection</a:t>
            </a:r>
          </a:p>
          <a:p>
            <a:r>
              <a:rPr lang="en-US" dirty="0"/>
              <a:t>Air pollutants in exhaust (adsorbates) are removed by adhering to solid adsorbent via chemical or physical reaction </a:t>
            </a:r>
          </a:p>
          <a:p>
            <a:pPr lvl="1"/>
            <a:r>
              <a:rPr lang="en-US" dirty="0"/>
              <a:t>Solid surface includes pores and cavities to trap air pollutants</a:t>
            </a:r>
          </a:p>
          <a:p>
            <a:pPr lvl="1"/>
            <a:r>
              <a:rPr lang="en-US" dirty="0"/>
              <a:t>Chemical change can occur with adsorbent for HCl and SO</a:t>
            </a:r>
            <a:r>
              <a:rPr lang="en-US" baseline="-25000" dirty="0"/>
              <a:t>2</a:t>
            </a:r>
          </a:p>
          <a:p>
            <a:pPr lvl="1"/>
            <a:r>
              <a:rPr lang="en-US" dirty="0"/>
              <a:t>Physical capture of mercury (liquid / gaseous HAP)</a:t>
            </a:r>
          </a:p>
          <a:p>
            <a:r>
              <a:rPr lang="en-US" dirty="0"/>
              <a:t>Desorption not used for acid gases</a:t>
            </a:r>
          </a:p>
          <a:p>
            <a:r>
              <a:rPr lang="en-US" dirty="0"/>
              <a:t>Solids removed by particulate controls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98848A-A8EF-6196-5DCC-904B3C599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09A0D-ECBF-4AC7-ACFC-B4CA48609CF3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7196330"/>
      </p:ext>
    </p:extLst>
  </p:cSld>
  <p:clrMapOvr>
    <a:masterClrMapping/>
  </p:clrMapOvr>
  <p:transition spd="slow">
    <p:wip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BDEF74-FBB6-4512-FE80-ACFD79B6EC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81D73-89DC-B04E-0294-FE03F8E65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Adsorber – Examples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56E5DF-86CE-DDD6-D9B4-156BF0CD22D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210" y="1005840"/>
            <a:ext cx="10355580" cy="516636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D8574E-9EA7-40D4-BF15-8EFF17E85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E110B-BF83-43B7-9A08-2E6998D403F6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0578223"/>
      </p:ext>
    </p:extLst>
  </p:cSld>
  <p:clrMapOvr>
    <a:masterClrMapping/>
  </p:clrMapOvr>
  <p:transition spd="slow">
    <p:wip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C99073-1F9E-46EB-AFF4-965644C531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B44A5-60B6-CD2E-7A26-B8D4A8921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Dry </a:t>
            </a:r>
            <a:r>
              <a:rPr lang="en-US" b="1" dirty="0"/>
              <a:t>Adsorber</a:t>
            </a:r>
            <a:r>
              <a:rPr lang="en-US" dirty="0"/>
              <a:t> – Operation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23B17F0-B208-1606-C471-B3D2666F0D5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Dry Sorbent Injection</a:t>
            </a:r>
          </a:p>
          <a:p>
            <a:r>
              <a:rPr lang="en-US"/>
              <a:t>Hydrated lime or soda ash (powder) injected in gas stream to form solid salts</a:t>
            </a:r>
          </a:p>
          <a:p>
            <a:r>
              <a:rPr lang="en-US"/>
              <a:t>Particulate control required to remove salts</a:t>
            </a: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7FFF30F2-D77B-28AB-D144-CDBE834F7B8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7117" y="1006475"/>
            <a:ext cx="4952391" cy="5165725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229ACD1-114F-8845-3D0B-20B242055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9D74C-7069-4B8F-9476-877132B4AA5E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64634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BE00F7-FEF1-4FE1-A250-EA8BFED5C8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Prevention –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83A7A-6944-BD7D-E1A8-E0033EC7D6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NO</a:t>
            </a:r>
            <a:r>
              <a:rPr lang="en-US" b="1" baseline="-25000" dirty="0"/>
              <a:t>X</a:t>
            </a:r>
            <a:r>
              <a:rPr lang="en-US" b="1" dirty="0"/>
              <a:t> Prevention Strategies</a:t>
            </a:r>
          </a:p>
          <a:p>
            <a:r>
              <a:rPr lang="en-US" dirty="0"/>
              <a:t>Most NO</a:t>
            </a:r>
            <a:r>
              <a:rPr lang="en-US" baseline="-25000" dirty="0"/>
              <a:t>X</a:t>
            </a:r>
            <a:r>
              <a:rPr lang="en-US" dirty="0"/>
              <a:t> formed from combustion is thermal NO</a:t>
            </a:r>
            <a:r>
              <a:rPr lang="en-US" baseline="-25000" dirty="0"/>
              <a:t>X</a:t>
            </a:r>
          </a:p>
          <a:p>
            <a:r>
              <a:rPr lang="en-US" dirty="0"/>
              <a:t>Thermal NO</a:t>
            </a:r>
            <a:r>
              <a:rPr lang="en-US" baseline="-25000" dirty="0"/>
              <a:t>X</a:t>
            </a:r>
            <a:r>
              <a:rPr lang="en-US" dirty="0"/>
              <a:t> Reduction options:</a:t>
            </a:r>
          </a:p>
          <a:p>
            <a:pPr lvl="1"/>
            <a:r>
              <a:rPr lang="en-US" dirty="0"/>
              <a:t>Reduce oxygen concentration at peak flame </a:t>
            </a:r>
            <a:r>
              <a:rPr lang="en-US" b="1" u="sng" dirty="0"/>
              <a:t>temperature</a:t>
            </a:r>
          </a:p>
          <a:p>
            <a:pPr lvl="2"/>
            <a:r>
              <a:rPr lang="en-US" dirty="0"/>
              <a:t>Reduce peak flame temperatures (&lt;2,400°F)</a:t>
            </a:r>
          </a:p>
          <a:p>
            <a:pPr lvl="2"/>
            <a:r>
              <a:rPr lang="en-US" dirty="0"/>
              <a:t>Less oxygen available to convert N</a:t>
            </a:r>
            <a:r>
              <a:rPr lang="en-US" baseline="-25000" dirty="0"/>
              <a:t>2</a:t>
            </a:r>
            <a:r>
              <a:rPr lang="en-US" dirty="0"/>
              <a:t> into NO</a:t>
            </a:r>
            <a:r>
              <a:rPr lang="en-US" baseline="-25000" dirty="0"/>
              <a:t>X</a:t>
            </a:r>
          </a:p>
          <a:p>
            <a:pPr lvl="1"/>
            <a:r>
              <a:rPr lang="en-US" dirty="0"/>
              <a:t>Reduce residence </a:t>
            </a:r>
            <a:r>
              <a:rPr lang="en-US" b="1" u="sng" dirty="0"/>
              <a:t>time</a:t>
            </a:r>
            <a:r>
              <a:rPr lang="en-US" dirty="0"/>
              <a:t> at peak temperature</a:t>
            </a:r>
          </a:p>
          <a:p>
            <a:pPr lvl="1"/>
            <a:r>
              <a:rPr lang="en-US" dirty="0"/>
              <a:t>Decrease furnace heat release rate (energy produced)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5468B6-18C2-5735-290F-901206A2E28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2952" y="1021080"/>
            <a:ext cx="1371600" cy="1371600"/>
          </a:xfrm>
          <a:prstGeom prst="rect">
            <a:avLst/>
          </a:prstGeom>
        </p:spPr>
      </p:pic>
      <p:sp>
        <p:nvSpPr>
          <p:cNvPr id="6" name="TextBox 1">
            <a:extLst>
              <a:ext uri="{FF2B5EF4-FFF2-40B4-BE49-F238E27FC236}">
                <a16:creationId xmlns:a16="http://schemas.microsoft.com/office/drawing/2014/main" id="{2AA26910-F6A2-C628-74DE-19CE472E4114}"/>
              </a:ext>
            </a:extLst>
          </p:cNvPr>
          <p:cNvSpPr txBox="1"/>
          <p:nvPr/>
        </p:nvSpPr>
        <p:spPr>
          <a:xfrm>
            <a:off x="2450329" y="5257798"/>
            <a:ext cx="7893255" cy="914401"/>
          </a:xfrm>
          <a:prstGeom prst="rect">
            <a:avLst/>
          </a:prstGeom>
          <a:solidFill>
            <a:srgbClr val="F8D555"/>
          </a:solidFill>
        </p:spPr>
        <p:txBody>
          <a:bodyPr wrap="square" lIns="45720" rIns="4572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i="1" dirty="0">
                <a:solidFill>
                  <a:schemeClr val="accent3">
                    <a:lumMod val="75000"/>
                  </a:schemeClr>
                </a:solidFill>
              </a:rPr>
              <a:t>NO</a:t>
            </a:r>
            <a:r>
              <a:rPr lang="en-US" sz="2400" b="1" i="1" baseline="-25000" dirty="0">
                <a:solidFill>
                  <a:schemeClr val="accent3">
                    <a:lumMod val="75000"/>
                  </a:schemeClr>
                </a:solidFill>
              </a:rPr>
              <a:t>X</a:t>
            </a:r>
            <a:r>
              <a:rPr lang="en-US" sz="2400" b="1" i="1" dirty="0">
                <a:solidFill>
                  <a:schemeClr val="accent3">
                    <a:lumMod val="75000"/>
                  </a:schemeClr>
                </a:solidFill>
              </a:rPr>
              <a:t> prevention interferes with the 3Ts of combustion</a:t>
            </a:r>
            <a:endParaRPr lang="en-US" sz="2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BF9B7A-D101-77A0-FD57-F0B554D9144F}"/>
              </a:ext>
            </a:extLst>
          </p:cNvPr>
          <p:cNvSpPr txBox="1"/>
          <p:nvPr/>
        </p:nvSpPr>
        <p:spPr>
          <a:xfrm>
            <a:off x="2102857" y="5257799"/>
            <a:ext cx="347472" cy="914401"/>
          </a:xfrm>
          <a:prstGeom prst="rect">
            <a:avLst/>
          </a:prstGeom>
          <a:solidFill>
            <a:srgbClr val="F8D555"/>
          </a:solidFill>
        </p:spPr>
        <p:txBody>
          <a:bodyPr wrap="none" lIns="45720" rIns="4572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800" b="1" dirty="0">
                <a:solidFill>
                  <a:srgbClr val="CC0000"/>
                </a:solidFill>
                <a:latin typeface="Arial Black" panose="020B0A04020102020204" pitchFamily="34" charset="0"/>
              </a:rPr>
              <a:t>!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3398F14-5130-52A4-9FB0-5DCFC8FD31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CD492-768A-472E-BD7E-EBACB5A987DD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763578"/>
      </p:ext>
    </p:extLst>
  </p:cSld>
  <p:clrMapOvr>
    <a:masterClrMapping/>
  </p:clrMapOvr>
  <p:transition spd="slow">
    <p:wipe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2D3436-93A0-5505-1420-363D73AA02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EF6B45-7E31-AC6D-231A-D381F8B5E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Dry </a:t>
            </a:r>
            <a:r>
              <a:rPr lang="en-US" b="1" dirty="0"/>
              <a:t>Adsorber</a:t>
            </a:r>
            <a:r>
              <a:rPr lang="en-US" dirty="0"/>
              <a:t> – Operation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08A1EE1-27D7-239E-D537-FCF6CCEAC4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Dry Sorbent Injection</a:t>
            </a:r>
          </a:p>
          <a:p>
            <a:r>
              <a:rPr lang="en-US"/>
              <a:t>Activated carbon injected into exhaust stream to adsorb Hg</a:t>
            </a:r>
          </a:p>
          <a:p>
            <a:r>
              <a:rPr lang="en-US"/>
              <a:t>Particulate control required to remove activated carbon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2B412C3-DC74-EA64-3B36-D56D996C8D7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5590" y="3063240"/>
            <a:ext cx="6560820" cy="310896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99C53-AE68-D633-2C15-5644EDFDAF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1AC62-6B57-47FA-9B11-FEF14797E4C3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955958"/>
      </p:ext>
    </p:extLst>
  </p:cSld>
  <p:clrMapOvr>
    <a:masterClrMapping/>
  </p:clrMapOvr>
  <p:transition spd="slow">
    <p:wip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8D93CC-9E13-9555-B1C0-382875B93D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4E4AD-764D-0FCE-A728-D6BE2E7A3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Dry </a:t>
            </a:r>
            <a:r>
              <a:rPr lang="en-US" b="1" dirty="0"/>
              <a:t>Adsorber</a:t>
            </a:r>
            <a:r>
              <a:rPr lang="en-US" dirty="0"/>
              <a:t> – Operation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001A06D-3B41-3B52-8A89-7A2DE6FE2C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Dry Sorbent Injection – Activated Carbon</a:t>
            </a:r>
            <a:endParaRPr lang="en-US" b="1" u="sng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5DB8EFE7-5D57-4468-DD20-0052436C2CF9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3363" y="1670050"/>
            <a:ext cx="5102225" cy="3838575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8898C59-533A-3210-0294-8177869AC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0B6A4-9272-4850-A0D0-92CF08EF6DBA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9462256"/>
      </p:ext>
    </p:extLst>
  </p:cSld>
  <p:clrMapOvr>
    <a:masterClrMapping/>
  </p:clrMapOvr>
  <p:transition spd="slow">
    <p:wip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C1592C-75A6-5642-6486-481307CEE4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A599F-7A35-AC34-E388-AFCAC7D8D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Adsorption – Control Efficiency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A530D7-019E-60E5-EABE-F9BA4833F75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en-US" b="1" dirty="0"/>
              <a:t>Control Efficiency</a:t>
            </a:r>
          </a:p>
          <a:p>
            <a:pPr>
              <a:defRPr/>
            </a:pPr>
            <a:r>
              <a:rPr lang="en-US" sz="2800" dirty="0"/>
              <a:t>SO</a:t>
            </a:r>
            <a:r>
              <a:rPr lang="en-US" sz="2800" baseline="-25000" dirty="0"/>
              <a:t>2</a:t>
            </a:r>
            <a:r>
              <a:rPr lang="en-US" sz="2800" dirty="0"/>
              <a:t>: 50%</a:t>
            </a:r>
          </a:p>
          <a:p>
            <a:pPr>
              <a:defRPr/>
            </a:pPr>
            <a:r>
              <a:rPr lang="en-US" sz="2800" dirty="0"/>
              <a:t>HCl: 98% (down to 0.002 lbs./MMBt</a:t>
            </a:r>
            <a:r>
              <a:rPr lang="en-US" dirty="0"/>
              <a:t>u)</a:t>
            </a:r>
          </a:p>
          <a:p>
            <a:pPr>
              <a:defRPr/>
            </a:pPr>
            <a:r>
              <a:rPr lang="en-US" sz="2800" dirty="0"/>
              <a:t>Hg: 90%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A89F9BA0-0FD2-15BD-1BAD-9E5C8D8BA1B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038225"/>
            <a:ext cx="5102225" cy="5102225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69004F-6CC0-3952-9C5F-A99832F06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E940C-16EB-4E4F-957B-DDCE489CBE88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068404"/>
      </p:ext>
    </p:extLst>
  </p:cSld>
  <p:clrMapOvr>
    <a:masterClrMapping/>
  </p:clrMapOvr>
  <p:transition spd="slow">
    <p:wip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3F39B2-8F08-01E6-9692-9ED3EB114A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FD74E-79A9-6BFF-08B4-AF138A3EC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Adsorption – Compliance Inspection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DB7EFF-EB37-40CF-3C59-DBEA0318C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6999732" cy="5166360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US" b="1"/>
              <a:t>Inspection Parameters</a:t>
            </a:r>
          </a:p>
          <a:p>
            <a:pPr>
              <a:defRPr/>
            </a:pPr>
            <a:r>
              <a:rPr lang="en-US"/>
              <a:t>Acid gas / Hg concentration</a:t>
            </a:r>
          </a:p>
          <a:p>
            <a:pPr lvl="1">
              <a:defRPr/>
            </a:pPr>
            <a:r>
              <a:rPr lang="en-US"/>
              <a:t>Continuous Emissions Monitoring System (CEMS)</a:t>
            </a:r>
          </a:p>
          <a:p>
            <a:pPr>
              <a:defRPr/>
            </a:pPr>
            <a:r>
              <a:rPr lang="en-US"/>
              <a:t>Gas temperatures (Inlet and Outlet)</a:t>
            </a:r>
          </a:p>
          <a:p>
            <a:pPr>
              <a:defRPr/>
            </a:pPr>
            <a:r>
              <a:rPr lang="en-US"/>
              <a:t>Sorbent addition / flow rate</a:t>
            </a:r>
          </a:p>
          <a:p>
            <a:pPr>
              <a:defRPr/>
            </a:pPr>
            <a:r>
              <a:rPr lang="en-US"/>
              <a:t>Pressure differential</a:t>
            </a:r>
          </a:p>
          <a:p>
            <a:r>
              <a:rPr lang="en-US"/>
              <a:t>Internal inspection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B379E96F-78CA-24F6-FE7D-A7A408951C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21777" y="1005840"/>
            <a:ext cx="3152775" cy="484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8A681C7-5E72-B8D8-13ED-5CFC413E183A}"/>
              </a:ext>
            </a:extLst>
          </p:cNvPr>
          <p:cNvSpPr txBox="1"/>
          <p:nvPr/>
        </p:nvSpPr>
        <p:spPr>
          <a:xfrm>
            <a:off x="8121777" y="1996178"/>
            <a:ext cx="3152775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/>
              <a:t>□ Concentration</a:t>
            </a:r>
          </a:p>
          <a:p>
            <a:pPr>
              <a:spcAft>
                <a:spcPts val="1200"/>
              </a:spcAft>
            </a:pPr>
            <a:r>
              <a:rPr lang="en-US" sz="2400"/>
              <a:t>□ Temperatures</a:t>
            </a:r>
          </a:p>
          <a:p>
            <a:pPr>
              <a:spcAft>
                <a:spcPts val="1200"/>
              </a:spcAft>
            </a:pPr>
            <a:r>
              <a:rPr lang="en-US" sz="2400"/>
              <a:t>□ Sorbent addition</a:t>
            </a:r>
          </a:p>
          <a:p>
            <a:pPr>
              <a:spcAft>
                <a:spcPts val="1200"/>
              </a:spcAft>
            </a:pPr>
            <a:r>
              <a:rPr lang="en-US" sz="2400"/>
              <a:t>□ Pressure Drop</a:t>
            </a:r>
          </a:p>
          <a:p>
            <a:pPr>
              <a:spcAft>
                <a:spcPts val="1200"/>
              </a:spcAft>
            </a:pPr>
            <a:r>
              <a:rPr lang="en-US" sz="2400"/>
              <a:t>□ Emissions Testing</a:t>
            </a:r>
          </a:p>
          <a:p>
            <a:pPr>
              <a:spcAft>
                <a:spcPts val="1200"/>
              </a:spcAft>
            </a:pPr>
            <a:r>
              <a:rPr lang="en-US" sz="2400"/>
              <a:t>□ Internal Inspections</a:t>
            </a:r>
          </a:p>
          <a:p>
            <a:pPr>
              <a:spcAft>
                <a:spcPts val="1200"/>
              </a:spcAft>
            </a:pPr>
            <a:r>
              <a:rPr lang="en-US" sz="2400"/>
              <a:t>□ Visible Inspection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B4A692B-7384-D434-1BEB-B1C35A0C0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889A4-5016-40C1-A29E-83672F98E360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647855"/>
      </p:ext>
    </p:extLst>
  </p:cSld>
  <p:clrMapOvr>
    <a:masterClrMapping/>
  </p:clrMapOvr>
  <p:transition spd="slow">
    <p:wip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7356E8-73DC-8814-5183-C9EA96CF7E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B397016-F3E9-410F-12B9-B1DA27BF9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Prevention – Control Efficiencies</a:t>
            </a:r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205AAD42-5758-49DD-EA0A-F192FD63C87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0941512"/>
              </p:ext>
            </p:extLst>
          </p:nvPr>
        </p:nvGraphicFramePr>
        <p:xfrm>
          <a:off x="920150" y="1006415"/>
          <a:ext cx="10360020" cy="5166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0005">
                  <a:extLst>
                    <a:ext uri="{9D8B030D-6E8A-4147-A177-3AD203B41FA5}">
                      <a16:colId xmlns:a16="http://schemas.microsoft.com/office/drawing/2014/main" val="2402591858"/>
                    </a:ext>
                  </a:extLst>
                </a:gridCol>
                <a:gridCol w="2590005">
                  <a:extLst>
                    <a:ext uri="{9D8B030D-6E8A-4147-A177-3AD203B41FA5}">
                      <a16:colId xmlns:a16="http://schemas.microsoft.com/office/drawing/2014/main" val="2697741051"/>
                    </a:ext>
                  </a:extLst>
                </a:gridCol>
                <a:gridCol w="2590005">
                  <a:extLst>
                    <a:ext uri="{9D8B030D-6E8A-4147-A177-3AD203B41FA5}">
                      <a16:colId xmlns:a16="http://schemas.microsoft.com/office/drawing/2014/main" val="1048540879"/>
                    </a:ext>
                  </a:extLst>
                </a:gridCol>
                <a:gridCol w="2590005">
                  <a:extLst>
                    <a:ext uri="{9D8B030D-6E8A-4147-A177-3AD203B41FA5}">
                      <a16:colId xmlns:a16="http://schemas.microsoft.com/office/drawing/2014/main" val="324555684"/>
                    </a:ext>
                  </a:extLst>
                </a:gridCol>
              </a:tblGrid>
              <a:tr h="36108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bg1"/>
                          </a:solidFill>
                        </a:rPr>
                        <a:t>Technology</a:t>
                      </a:r>
                      <a:endParaRPr lang="en-US" sz="18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bg1"/>
                          </a:solidFill>
                        </a:rPr>
                        <a:t>Control Efficiency</a:t>
                      </a:r>
                      <a:endParaRPr lang="en-US" sz="18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bg1"/>
                          </a:solidFill>
                        </a:rPr>
                        <a:t>NO</a:t>
                      </a:r>
                      <a:r>
                        <a:rPr lang="en-US" sz="1800" kern="1200" baseline="-25000" dirty="0">
                          <a:solidFill>
                            <a:schemeClr val="bg1"/>
                          </a:solidFill>
                        </a:rPr>
                        <a:t>X</a:t>
                      </a:r>
                      <a:r>
                        <a:rPr lang="en-US" sz="1800" kern="1200" dirty="0">
                          <a:solidFill>
                            <a:schemeClr val="bg1"/>
                          </a:solidFill>
                        </a:rPr>
                        <a:t> lbs./MMBTU</a:t>
                      </a:r>
                      <a:r>
                        <a:rPr lang="en-US" sz="1800" kern="1200" baseline="30000" dirty="0">
                          <a:solidFill>
                            <a:schemeClr val="bg1"/>
                          </a:solidFill>
                        </a:rPr>
                        <a:t>†</a:t>
                      </a:r>
                      <a:endParaRPr lang="en-US" sz="1800" kern="1200" baseline="300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bg1"/>
                          </a:solidFill>
                        </a:rPr>
                        <a:t>NO</a:t>
                      </a:r>
                      <a:r>
                        <a:rPr lang="en-US" sz="1800" kern="1200" baseline="-25000" dirty="0">
                          <a:solidFill>
                            <a:schemeClr val="bg1"/>
                          </a:solidFill>
                        </a:rPr>
                        <a:t>X</a:t>
                      </a:r>
                      <a:r>
                        <a:rPr lang="en-US" sz="1800" kern="1200" dirty="0">
                          <a:solidFill>
                            <a:schemeClr val="bg1"/>
                          </a:solidFill>
                        </a:rPr>
                        <a:t> ppmv</a:t>
                      </a:r>
                      <a:r>
                        <a:rPr lang="en-US" sz="1800" kern="1200" baseline="30000" dirty="0">
                          <a:solidFill>
                            <a:schemeClr val="bg1"/>
                          </a:solidFill>
                        </a:rPr>
                        <a:t>‡</a:t>
                      </a:r>
                      <a:r>
                        <a:rPr lang="en-US" sz="1800" kern="1200" dirty="0">
                          <a:solidFill>
                            <a:schemeClr val="bg1"/>
                          </a:solidFill>
                        </a:rPr>
                        <a:t> @ 3% O</a:t>
                      </a:r>
                      <a:r>
                        <a:rPr lang="en-US" sz="1800" kern="1200" baseline="-25000" dirty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1800" kern="1200" baseline="-250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extLst>
                  <a:ext uri="{0D108BD9-81ED-4DB2-BD59-A6C34878D82A}">
                    <a16:rowId xmlns:a16="http://schemas.microsoft.com/office/drawing/2014/main" val="678143299"/>
                  </a:ext>
                </a:extLst>
              </a:tr>
              <a:tr h="36108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Standard Burners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N/A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0.14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120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extLst>
                  <a:ext uri="{0D108BD9-81ED-4DB2-BD59-A6C34878D82A}">
                    <a16:rowId xmlns:a16="http://schemas.microsoft.com/office/drawing/2014/main" val="2139935833"/>
                  </a:ext>
                </a:extLst>
              </a:tr>
              <a:tr h="36108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LNB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60%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0.06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45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extLst>
                  <a:ext uri="{0D108BD9-81ED-4DB2-BD59-A6C34878D82A}">
                    <a16:rowId xmlns:a16="http://schemas.microsoft.com/office/drawing/2014/main" val="3140530667"/>
                  </a:ext>
                </a:extLst>
              </a:tr>
              <a:tr h="36108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1</a:t>
                      </a:r>
                      <a:r>
                        <a:rPr lang="en-US" sz="1800" kern="1200" baseline="30000">
                          <a:solidFill>
                            <a:schemeClr val="dk1"/>
                          </a:solidFill>
                        </a:rPr>
                        <a:t>st</a:t>
                      </a:r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 Generation ULNB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80%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0.03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25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extLst>
                  <a:ext uri="{0D108BD9-81ED-4DB2-BD59-A6C34878D82A}">
                    <a16:rowId xmlns:a16="http://schemas.microsoft.com/office/drawing/2014/main" val="1633479575"/>
                  </a:ext>
                </a:extLst>
              </a:tr>
              <a:tr h="36108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2</a:t>
                      </a:r>
                      <a:r>
                        <a:rPr lang="en-US" sz="1800" kern="1200" baseline="30000">
                          <a:solidFill>
                            <a:schemeClr val="dk1"/>
                          </a:solidFill>
                        </a:rPr>
                        <a:t>nd</a:t>
                      </a:r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 Generation ULNB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95%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0.007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6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extLst>
                  <a:ext uri="{0D108BD9-81ED-4DB2-BD59-A6C34878D82A}">
                    <a16:rowId xmlns:a16="http://schemas.microsoft.com/office/drawing/2014/main" val="3714814149"/>
                  </a:ext>
                </a:extLst>
              </a:tr>
              <a:tr h="49671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FGR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55%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0.025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20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extLst>
                  <a:ext uri="{0D108BD9-81ED-4DB2-BD59-A6C34878D82A}">
                    <a16:rowId xmlns:a16="http://schemas.microsoft.com/office/drawing/2014/main" val="586807523"/>
                  </a:ext>
                </a:extLst>
              </a:tr>
              <a:tr h="7140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Computer Controlled NO</a:t>
                      </a:r>
                      <a:r>
                        <a:rPr lang="en-US" sz="1800" kern="1200" baseline="-25000" dirty="0">
                          <a:solidFill>
                            <a:schemeClr val="dk1"/>
                          </a:solidFill>
                        </a:rPr>
                        <a:t>X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 with FGR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90%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0.015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12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extLst>
                  <a:ext uri="{0D108BD9-81ED-4DB2-BD59-A6C34878D82A}">
                    <a16:rowId xmlns:a16="http://schemas.microsoft.com/office/drawing/2014/main" val="1987086528"/>
                  </a:ext>
                </a:extLst>
              </a:tr>
              <a:tr h="36108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SNCR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40%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0.033-0.085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27-70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extLst>
                  <a:ext uri="{0D108BD9-81ED-4DB2-BD59-A6C34878D82A}">
                    <a16:rowId xmlns:a16="http://schemas.microsoft.com/office/drawing/2014/main" val="150411114"/>
                  </a:ext>
                </a:extLst>
              </a:tr>
              <a:tr h="7140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Catalytic Scrubbing</a:t>
                      </a:r>
                    </a:p>
                    <a:p>
                      <a:pPr algn="ctr" fontAlgn="b"/>
                      <a:r>
                        <a:rPr lang="en-US" sz="1800" kern="1200">
                          <a:solidFill>
                            <a:schemeClr val="dk1"/>
                          </a:solidFill>
                        </a:rPr>
                        <a:t>(Alkaline Wet Scrubber)</a:t>
                      </a:r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70%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0.017-0.044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14-36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extLst>
                  <a:ext uri="{0D108BD9-81ED-4DB2-BD59-A6C34878D82A}">
                    <a16:rowId xmlns:a16="http://schemas.microsoft.com/office/drawing/2014/main" val="1912253145"/>
                  </a:ext>
                </a:extLst>
              </a:tr>
              <a:tr h="36108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SCR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90-95%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0.006-0.015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kern="1200" dirty="0">
                          <a:solidFill>
                            <a:schemeClr val="dk1"/>
                          </a:solidFill>
                        </a:rPr>
                        <a:t>5-12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/>
                </a:tc>
                <a:extLst>
                  <a:ext uri="{0D108BD9-81ED-4DB2-BD59-A6C34878D82A}">
                    <a16:rowId xmlns:a16="http://schemas.microsoft.com/office/drawing/2014/main" val="2966838768"/>
                  </a:ext>
                </a:extLst>
              </a:tr>
              <a:tr h="714009"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1800" i="1" kern="1200" dirty="0">
                          <a:solidFill>
                            <a:schemeClr val="dk1"/>
                          </a:solidFill>
                        </a:rPr>
                        <a:t>† Million British Thermal Units</a:t>
                      </a:r>
                    </a:p>
                    <a:p>
                      <a:pPr algn="l" fontAlgn="b"/>
                      <a:r>
                        <a:rPr lang="en-US" sz="1800" i="1" kern="1200" dirty="0">
                          <a:solidFill>
                            <a:schemeClr val="dk1"/>
                          </a:solidFill>
                        </a:rPr>
                        <a:t>‡ parts per million by volume</a:t>
                      </a:r>
                      <a:endParaRPr lang="en-US" sz="1800" i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576" marR="36576" marT="6350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05526029"/>
                  </a:ext>
                </a:extLst>
              </a:tr>
            </a:tbl>
          </a:graphicData>
        </a:graphic>
      </p:graphicFrame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C259B9-B8BB-352B-B00A-FD71CEE23F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BA87-76A1-468E-B83B-51EE516C1BF8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990501"/>
      </p:ext>
    </p:extLst>
  </p:cSld>
  <p:clrMapOvr>
    <a:masterClrMapping/>
  </p:clrMapOvr>
  <p:transition spd="slow">
    <p:wip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384DA0-BC3C-4839-81C5-D85FE96BDF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This course answered the following questions:</a:t>
            </a:r>
          </a:p>
          <a:p>
            <a:pPr lvl="1"/>
            <a:r>
              <a:rPr lang="en-US" sz="2800" dirty="0"/>
              <a:t>What are NO</a:t>
            </a:r>
            <a:r>
              <a:rPr lang="en-US" sz="2800" baseline="-25000" dirty="0"/>
              <a:t>X</a:t>
            </a:r>
            <a:r>
              <a:rPr lang="en-US" sz="2800" dirty="0"/>
              <a:t> / SO</a:t>
            </a:r>
            <a:r>
              <a:rPr lang="en-US" sz="2800" baseline="-25000" dirty="0"/>
              <a:t>2</a:t>
            </a:r>
            <a:r>
              <a:rPr lang="en-US" sz="2800" dirty="0"/>
              <a:t>?</a:t>
            </a:r>
          </a:p>
          <a:p>
            <a:pPr lvl="1"/>
            <a:r>
              <a:rPr lang="en-US" sz="2800" dirty="0"/>
              <a:t>What are the types of NO</a:t>
            </a:r>
            <a:r>
              <a:rPr lang="en-US" sz="2800" baseline="-25000" dirty="0"/>
              <a:t>X</a:t>
            </a:r>
            <a:r>
              <a:rPr lang="en-US" sz="2800" dirty="0"/>
              <a:t> / SO</a:t>
            </a:r>
            <a:r>
              <a:rPr lang="en-US" sz="2800" baseline="-25000" dirty="0"/>
              <a:t>2 </a:t>
            </a:r>
            <a:r>
              <a:rPr lang="en-US" sz="2800" dirty="0"/>
              <a:t>controls?</a:t>
            </a:r>
          </a:p>
          <a:p>
            <a:pPr lvl="1"/>
            <a:r>
              <a:rPr lang="en-US" sz="2800" dirty="0"/>
              <a:t>How do NO</a:t>
            </a:r>
            <a:r>
              <a:rPr lang="en-US" sz="2800" baseline="-25000" dirty="0"/>
              <a:t>X</a:t>
            </a:r>
            <a:r>
              <a:rPr lang="en-US" sz="2800" dirty="0"/>
              <a:t> / SO</a:t>
            </a:r>
            <a:r>
              <a:rPr lang="en-US" sz="2800" baseline="-25000" dirty="0"/>
              <a:t>2</a:t>
            </a:r>
            <a:r>
              <a:rPr lang="en-US" sz="2800" dirty="0"/>
              <a:t> controls operate?</a:t>
            </a:r>
          </a:p>
          <a:p>
            <a:pPr lvl="1"/>
            <a:r>
              <a:rPr lang="en-US" sz="2800" dirty="0"/>
              <a:t>How are NO</a:t>
            </a:r>
            <a:r>
              <a:rPr lang="en-US" sz="2800" baseline="-25000" dirty="0"/>
              <a:t>X</a:t>
            </a:r>
            <a:r>
              <a:rPr lang="en-US" sz="2800" dirty="0"/>
              <a:t> / SO</a:t>
            </a:r>
            <a:r>
              <a:rPr lang="en-US" sz="2800" baseline="-25000" dirty="0"/>
              <a:t>2</a:t>
            </a:r>
            <a:r>
              <a:rPr lang="en-US" sz="2800" dirty="0"/>
              <a:t> controls designed?</a:t>
            </a:r>
          </a:p>
          <a:p>
            <a:pPr lvl="1"/>
            <a:r>
              <a:rPr lang="en-US" sz="2800" dirty="0"/>
              <a:t>What is the expected control efficiency for a NO</a:t>
            </a:r>
            <a:r>
              <a:rPr lang="en-US" sz="2800" baseline="-25000" dirty="0"/>
              <a:t>X</a:t>
            </a:r>
            <a:r>
              <a:rPr lang="en-US" sz="2800" dirty="0"/>
              <a:t> / SO</a:t>
            </a:r>
            <a:r>
              <a:rPr lang="en-US" sz="2800" baseline="-25000" dirty="0"/>
              <a:t>2</a:t>
            </a:r>
            <a:r>
              <a:rPr lang="en-US" sz="2800" dirty="0"/>
              <a:t> control?</a:t>
            </a:r>
          </a:p>
          <a:p>
            <a:pPr lvl="1"/>
            <a:r>
              <a:rPr lang="en-US" sz="2800" dirty="0"/>
              <a:t>What are common problems with a NO</a:t>
            </a:r>
            <a:r>
              <a:rPr lang="en-US" sz="2800" baseline="-25000" dirty="0"/>
              <a:t>X</a:t>
            </a:r>
            <a:r>
              <a:rPr lang="en-US" sz="2800" dirty="0"/>
              <a:t> / SO</a:t>
            </a:r>
            <a:r>
              <a:rPr lang="en-US" sz="2800" baseline="-25000" dirty="0"/>
              <a:t>2</a:t>
            </a:r>
            <a:r>
              <a:rPr lang="en-US" sz="2800" dirty="0"/>
              <a:t> control?</a:t>
            </a:r>
          </a:p>
          <a:p>
            <a:pPr lvl="1"/>
            <a:r>
              <a:rPr lang="en-US" sz="2800" dirty="0"/>
              <a:t>How are NO</a:t>
            </a:r>
            <a:r>
              <a:rPr lang="en-US" sz="2800" baseline="-25000" dirty="0"/>
              <a:t>X</a:t>
            </a:r>
            <a:r>
              <a:rPr lang="en-US" sz="2800" dirty="0"/>
              <a:t> / SO</a:t>
            </a:r>
            <a:r>
              <a:rPr lang="en-US" sz="2800" baseline="-25000" dirty="0"/>
              <a:t>2 </a:t>
            </a:r>
            <a:r>
              <a:rPr lang="en-US" sz="2800" dirty="0"/>
              <a:t>controls monitored?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602089-695F-C960-C693-7402AAF27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916BD-4E8F-43D3-BAEF-AA14E98CA4AE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6116831"/>
      </p:ext>
    </p:extLst>
  </p:cSld>
  <p:clrMapOvr>
    <a:masterClrMapping/>
  </p:clrMapOvr>
  <p:transition spd="slow">
    <p:wip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Additional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757C45-8365-842D-0E8D-F929EDB24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U.S. EPA Clean Air Technology Center (CATC)</a:t>
            </a:r>
          </a:p>
          <a:p>
            <a:r>
              <a:rPr lang="en-US" u="sng" dirty="0">
                <a:latin typeface="Arial"/>
                <a:cs typeface="Arial"/>
              </a:rPr>
              <a:t>Fact Sheets and Technical Bulletins</a:t>
            </a:r>
            <a:r>
              <a:rPr lang="en-US" dirty="0">
                <a:latin typeface="Arial"/>
                <a:cs typeface="Arial"/>
              </a:rPr>
              <a:t>: Summaries of air pollution control equipment</a:t>
            </a:r>
          </a:p>
          <a:p>
            <a:r>
              <a:rPr lang="en-US" u="sng" dirty="0">
                <a:latin typeface="Arial"/>
                <a:cs typeface="Arial"/>
              </a:rPr>
              <a:t>Air Pollution Control Cost Manual</a:t>
            </a:r>
            <a:r>
              <a:rPr lang="en-US" dirty="0">
                <a:latin typeface="Arial"/>
                <a:cs typeface="Arial"/>
              </a:rPr>
              <a:t>: Detailed information on air pollution control equipment and installation / operating costs</a:t>
            </a:r>
          </a:p>
          <a:p>
            <a:pPr marL="0" indent="0">
              <a:buNone/>
            </a:pPr>
            <a:r>
              <a:rPr lang="en-US" dirty="0">
                <a:latin typeface="Arial"/>
                <a:cs typeface="Arial"/>
              </a:rPr>
              <a:t>  </a:t>
            </a:r>
            <a:r>
              <a:rPr lang="en-US" dirty="0">
                <a:latin typeface="Arial"/>
                <a:cs typeface="Arial"/>
                <a:hlinkClick r:id="rId2"/>
              </a:rPr>
              <a:t>https://www.epa.gov/catc/clean-air-technology-center-products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F399C-3A8A-91BB-69CF-492130AD0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9B75A-C1BF-4831-8002-0FE3572D91F1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36500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C589B2C-4879-131A-E3D4-3B780F0CFD3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1962" y="2515852"/>
            <a:ext cx="5478780" cy="3655095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F289E935-6ED7-4236-924C-DB00FB9C1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Prevention – Overview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FE11A7-41B3-46CB-9E54-3646459C5B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NO</a:t>
            </a:r>
            <a:r>
              <a:rPr lang="en-US" b="1" baseline="-25000" dirty="0"/>
              <a:t>X</a:t>
            </a:r>
            <a:r>
              <a:rPr lang="en-US" b="1" dirty="0"/>
              <a:t> Prevention Controls: Combustion (Burners)</a:t>
            </a:r>
          </a:p>
          <a:p>
            <a:r>
              <a:rPr lang="en-US" dirty="0"/>
              <a:t>Low excess air (LEA)</a:t>
            </a:r>
          </a:p>
          <a:p>
            <a:r>
              <a:rPr lang="en-US" dirty="0"/>
              <a:t>Excess Air Control</a:t>
            </a:r>
          </a:p>
          <a:p>
            <a:r>
              <a:rPr lang="en-US" dirty="0"/>
              <a:t>Burners Out-of-Service (BOOS)</a:t>
            </a:r>
          </a:p>
          <a:p>
            <a:r>
              <a:rPr lang="en-US" dirty="0"/>
              <a:t>Overfire Air (OFA)</a:t>
            </a:r>
          </a:p>
          <a:p>
            <a:r>
              <a:rPr lang="en-US" dirty="0"/>
              <a:t>Fuel Staging</a:t>
            </a:r>
          </a:p>
          <a:p>
            <a:r>
              <a:rPr lang="en-US" dirty="0"/>
              <a:t>Low NO</a:t>
            </a:r>
            <a:r>
              <a:rPr lang="en-US" baseline="-25000" dirty="0"/>
              <a:t>X</a:t>
            </a:r>
            <a:r>
              <a:rPr lang="en-US" dirty="0"/>
              <a:t> Burner (LNB)</a:t>
            </a:r>
          </a:p>
          <a:p>
            <a:r>
              <a:rPr lang="en-US" dirty="0"/>
              <a:t>Flue Gas Recirculation (FGR)</a:t>
            </a:r>
          </a:p>
          <a:p>
            <a:r>
              <a:rPr lang="en-US" dirty="0"/>
              <a:t>Ultra Low NO</a:t>
            </a:r>
            <a:r>
              <a:rPr lang="en-US" baseline="-25000" dirty="0"/>
              <a:t>X</a:t>
            </a:r>
            <a:r>
              <a:rPr lang="en-US" dirty="0"/>
              <a:t> Burner (ULNB)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CDD708-149B-A0FE-EBE1-58AD66BEC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DCF3F-D954-481A-B516-EBC07AEEE743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201860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439A51-7A1E-E897-F5B8-06B24C5E46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08A3251-4889-14DA-E377-2343E0C5FD5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5772" y="2515852"/>
            <a:ext cx="5478780" cy="3655095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2320794C-8614-E981-2F11-1A7766F668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5: Control of Acid Gases</a:t>
            </a:r>
            <a:br>
              <a:rPr lang="en-US" dirty="0"/>
            </a:br>
            <a:r>
              <a:rPr lang="en-US" dirty="0"/>
              <a:t>Prevention – Operation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5CAB08C-FD77-F792-0E2E-37BFA0040E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NO</a:t>
            </a:r>
            <a:r>
              <a:rPr lang="en-US" b="1" baseline="-25000" dirty="0"/>
              <a:t>X</a:t>
            </a:r>
            <a:r>
              <a:rPr lang="en-US" b="1" dirty="0"/>
              <a:t> Prevention Controls: Low Excess Air (LEA)</a:t>
            </a:r>
          </a:p>
          <a:p>
            <a:pPr>
              <a:buClr>
                <a:schemeClr val="tx1"/>
              </a:buClr>
            </a:pPr>
            <a:r>
              <a:rPr lang="en-US" dirty="0"/>
              <a:t>Reducing excess air (rich burn) reduces flame temperature and amount of nitrogen available for oxidation to NO</a:t>
            </a:r>
            <a:r>
              <a:rPr lang="en-US" baseline="-25000" dirty="0"/>
              <a:t>X</a:t>
            </a:r>
          </a:p>
          <a:p>
            <a:pPr lvl="1"/>
            <a:r>
              <a:rPr lang="en-US" dirty="0"/>
              <a:t>Lower A/F Ratio closer to 1 (stoichiometric)</a:t>
            </a:r>
          </a:p>
          <a:p>
            <a:pPr lvl="1"/>
            <a:r>
              <a:rPr lang="en-US" dirty="0"/>
              <a:t>Moving from lean burn to rich burn</a:t>
            </a:r>
            <a:endParaRPr lang="en-US" baseline="-25000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85F8E4C-E395-2CCD-D9D7-267D4171A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508BB-B467-47DA-8B03-00B9D866714F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9562401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SC&amp;A Colors">
      <a:dk1>
        <a:srgbClr val="000000"/>
      </a:dk1>
      <a:lt1>
        <a:srgbClr val="FFFFFF"/>
      </a:lt1>
      <a:dk2>
        <a:srgbClr val="727C82"/>
      </a:dk2>
      <a:lt2>
        <a:srgbClr val="D0D3D5"/>
      </a:lt2>
      <a:accent1>
        <a:srgbClr val="435058"/>
      </a:accent1>
      <a:accent2>
        <a:srgbClr val="608E33"/>
      </a:accent2>
      <a:accent3>
        <a:srgbClr val="BA7320"/>
      </a:accent3>
      <a:accent4>
        <a:srgbClr val="5F6E77"/>
      </a:accent4>
      <a:accent5>
        <a:srgbClr val="EB8625"/>
      </a:accent5>
      <a:accent6>
        <a:srgbClr val="79B33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OXC102+ Template.pptx" id="{FBF300C4-0004-46F7-835B-3E3993D3E8E9}" vid="{D9563D78-B4A5-48AA-8FE3-BC5CFDAF81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FE6E58DB0A5B4183C187956486A09B" ma:contentTypeVersion="22" ma:contentTypeDescription="Create a new document." ma:contentTypeScope="" ma:versionID="b2630ce008d13b6d47bba4ff9406c5d4">
  <xsd:schema xmlns:xsd="http://www.w3.org/2001/XMLSchema" xmlns:xs="http://www.w3.org/2001/XMLSchema" xmlns:p="http://schemas.microsoft.com/office/2006/metadata/properties" xmlns:ns2="e207ebda-7280-45f3-ae9a-b9e3ef3d094e" xmlns:ns3="5e4dac35-fe3f-4f28-ad3d-1a40df55e8c5" targetNamespace="http://schemas.microsoft.com/office/2006/metadata/properties" ma:root="true" ma:fieldsID="9271025fa8d0399873d1fd323104bea7" ns2:_="" ns3:_="">
    <xsd:import namespace="e207ebda-7280-45f3-ae9a-b9e3ef3d094e"/>
    <xsd:import namespace="5e4dac35-fe3f-4f28-ad3d-1a40df55e8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_ip_UnifiedCompliancePolicyProperties" minOccurs="0"/>
                <xsd:element ref="ns3:_ip_UnifiedCompliancePolicyUIAc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07ebda-7280-45f3-ae9a-b9e3ef3d09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0ac3574-aa2b-4d12-9cd0-62c4a86c99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4dac35-fe3f-4f28-ad3d-1a40df55e8c5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internalName="_ip_UnifiedCompliancePolicyProperties" ma:readOnly="false">
      <xsd:simpleType>
        <xsd:restriction base="dms:Note"/>
      </xsd:simpleType>
    </xsd:element>
    <xsd:element name="_ip_UnifiedCompliancePolicyUIAction" ma:index="17" nillable="true" ma:displayName="Unified Compliance Policy UI Action" ma:hidden="true" ma:internalName="_ip_UnifiedCompliancePolicyUIAction" ma:readOnly="false">
      <xsd:simpleType>
        <xsd:restriction base="dms:Text"/>
      </xsd:simpleType>
    </xsd:element>
    <xsd:element name="SharedWithUsers" ma:index="1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992107ac-1e56-4d88-9abe-792bbe108b02}" ma:internalName="TaxCatchAll" ma:showField="CatchAllData" ma:web="5e4dac35-fe3f-4f28-ad3d-1a40df55e8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5e4dac35-fe3f-4f28-ad3d-1a40df55e8c5" xsi:nil="true"/>
    <lcf76f155ced4ddcb4097134ff3c332f xmlns="e207ebda-7280-45f3-ae9a-b9e3ef3d094e">
      <Terms xmlns="http://schemas.microsoft.com/office/infopath/2007/PartnerControls"/>
    </lcf76f155ced4ddcb4097134ff3c332f>
    <_ip_UnifiedCompliancePolicyProperties xmlns="5e4dac35-fe3f-4f28-ad3d-1a40df55e8c5" xsi:nil="true"/>
    <TaxCatchAll xmlns="5e4dac35-fe3f-4f28-ad3d-1a40df55e8c5" xsi:nil="true"/>
  </documentManagement>
</p:properties>
</file>

<file path=customXml/itemProps1.xml><?xml version="1.0" encoding="utf-8"?>
<ds:datastoreItem xmlns:ds="http://schemas.openxmlformats.org/officeDocument/2006/customXml" ds:itemID="{D51AF30C-49D2-41AE-9280-A50A6D20248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5485FD9-F98A-49D1-BF00-05585BC305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07ebda-7280-45f3-ae9a-b9e3ef3d094e"/>
    <ds:schemaRef ds:uri="5e4dac35-fe3f-4f28-ad3d-1a40df55e8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7B35742-4406-4CAE-B77E-6D85B5785EB4}">
  <ds:schemaRefs>
    <ds:schemaRef ds:uri="http://schemas.microsoft.com/office/2006/metadata/properties"/>
    <ds:schemaRef ds:uri="http://schemas.microsoft.com/office/2006/documentManagement/types"/>
    <ds:schemaRef ds:uri="http://purl.org/dc/dcmitype/"/>
    <ds:schemaRef ds:uri="5e4dac35-fe3f-4f28-ad3d-1a40df55e8c5"/>
    <ds:schemaRef ds:uri="http://schemas.microsoft.com/office/infopath/2007/PartnerControls"/>
    <ds:schemaRef ds:uri="http://www.w3.org/XML/1998/namespace"/>
    <ds:schemaRef ds:uri="http://purl.org/dc/terms/"/>
    <ds:schemaRef ds:uri="http://purl.org/dc/elements/1.1/"/>
    <ds:schemaRef ds:uri="http://schemas.openxmlformats.org/package/2006/metadata/core-properties"/>
    <ds:schemaRef ds:uri="e207ebda-7280-45f3-ae9a-b9e3ef3d094e"/>
  </ds:schemaRefs>
</ds:datastoreItem>
</file>

<file path=docMetadata/LabelInfo.xml><?xml version="1.0" encoding="utf-8"?>
<clbl:labelList xmlns:clbl="http://schemas.microsoft.com/office/2020/mipLabelMetadata">
  <clbl:label id="{fe08db14-f039-4c55-bdc2-fda472808039}" enabled="1" method="Privileged" siteId="{0db7fb1c-4adf-4843-89cd-b09bbcaa77b9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SC&amp;A Training</Template>
  <TotalTime>574</TotalTime>
  <Words>3701</Words>
  <Application>Microsoft Office PowerPoint</Application>
  <PresentationFormat>Widescreen</PresentationFormat>
  <Paragraphs>654</Paragraphs>
  <Slides>76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81" baseType="lpstr">
      <vt:lpstr>Aptos</vt:lpstr>
      <vt:lpstr>Arial</vt:lpstr>
      <vt:lpstr>Arial Black</vt:lpstr>
      <vt:lpstr>Calibri</vt:lpstr>
      <vt:lpstr>Office Theme</vt:lpstr>
      <vt:lpstr>Theory &amp; Application of Common Air Pollution Control Devices</vt:lpstr>
      <vt:lpstr>Chapter 5: Control of Acid Gases Objective</vt:lpstr>
      <vt:lpstr>Chapter 5: Control of Acid Gases Introduction</vt:lpstr>
      <vt:lpstr>Chapter 5: Control of Acid Gases Introduction</vt:lpstr>
      <vt:lpstr>Chapter 5: Control of Acid Gases Introduction</vt:lpstr>
      <vt:lpstr>Chapter 5: Control of Acid Gases Acid Gas Control Types</vt:lpstr>
      <vt:lpstr>Chapter 5: Control of Acid Gases Prevention – Overview</vt:lpstr>
      <vt:lpstr>Chapter 5: Control of Acid Gases Prevention – Overview</vt:lpstr>
      <vt:lpstr>Chapter 5: Control of Acid Gases Prevention – Operation</vt:lpstr>
      <vt:lpstr>Chapter 5: Control of Acid Gases Prevention – Operation</vt:lpstr>
      <vt:lpstr>Chapter 5: Control of Acid Gases Prevention – Operation</vt:lpstr>
      <vt:lpstr>Chapter 5: Control of Acid Gases Prevention – Operation</vt:lpstr>
      <vt:lpstr>Chapter 5: Control of Acid Gases Prevention – Operation</vt:lpstr>
      <vt:lpstr>Chapter 5: Control of Acid Gases Prevention – Operation</vt:lpstr>
      <vt:lpstr>Chapter 5: Control of Acid Gases Prevention – Operation</vt:lpstr>
      <vt:lpstr>Chapter 5: Control of Acid Gases Prevention – Operation</vt:lpstr>
      <vt:lpstr>Chapter 5: Control of Acid Gases Prevention – Operation</vt:lpstr>
      <vt:lpstr>Chapter 5: Control of Acid Gases Prevention – Operation</vt:lpstr>
      <vt:lpstr>Chapter 5: Control of Acid Gases Prevention – Operation</vt:lpstr>
      <vt:lpstr>Chapter 5: Control of Acid Gases Prevention – Operation</vt:lpstr>
      <vt:lpstr>Chapter 5: Control of Acid Gases Prevention – Operation</vt:lpstr>
      <vt:lpstr>Chapter 5: Control of Acid Gases Prevention – Combined Control Efficiencies</vt:lpstr>
      <vt:lpstr>Chapter 5: Control of Acid Gases Prevention – Operation</vt:lpstr>
      <vt:lpstr>Chapter 5: Control of Acid Gases Prevention – Example</vt:lpstr>
      <vt:lpstr>Chapter 5: Control of Acid Gases Prevention – Operation</vt:lpstr>
      <vt:lpstr>Chapter 5: Control of Acid Gases Prevention – Operation</vt:lpstr>
      <vt:lpstr>Course 418 – Chapter 5: Nitrogen Oxide Controls </vt:lpstr>
      <vt:lpstr>Chapter 5: Control of Acid Gases Prevention – Operating Problems</vt:lpstr>
      <vt:lpstr>Chapter 5: Control of Acid Gases Absorption – Overview</vt:lpstr>
      <vt:lpstr>Chapter 5: Control of Acid Gases Absorber – Principles of Operation</vt:lpstr>
      <vt:lpstr>Chapter 5: Control of Acid Gases Absorber – Scrubber Examples</vt:lpstr>
      <vt:lpstr>Chapter 5: Control of Acid Gases Absorber – Types</vt:lpstr>
      <vt:lpstr>Chapter 5: Control of Acid Gases Absorber – Operation</vt:lpstr>
      <vt:lpstr>Chapter 5: Control of Acid Gases Absorber – Operation</vt:lpstr>
      <vt:lpstr>Chapter 5: Control of Acid Gases Absorber – Operation</vt:lpstr>
      <vt:lpstr>Chapter 5: Control of Acid Gases Absorber – Operation</vt:lpstr>
      <vt:lpstr>Chapter 5: Control of Acid Gases Semi-Dry Absorber – Operation</vt:lpstr>
      <vt:lpstr>Chapter 5: Control of Acid Gases Wet Scrubbers – Examples</vt:lpstr>
      <vt:lpstr>Chapter 5: Control of Acid Gases Absorber – Design Considerations</vt:lpstr>
      <vt:lpstr>Chapter 5: Control of Acid Gases Video</vt:lpstr>
      <vt:lpstr>Chapter 5: Control of Acid Gases Absorber – Control Efficiencies</vt:lpstr>
      <vt:lpstr>Chapter 5: Control of Acid Gases Absorber – Operating Problems</vt:lpstr>
      <vt:lpstr>Chapter 5: Control of Acid Gases Reduction – Overview</vt:lpstr>
      <vt:lpstr>Chapter 5: Control of Acid Gases Reduction – Operation</vt:lpstr>
      <vt:lpstr>Chapter 5: Control of Acid Gases Reduction – Operation</vt:lpstr>
      <vt:lpstr>Chapter 5: Control of Acid Gases Reduction – Ammonia vs. Urea</vt:lpstr>
      <vt:lpstr>Chapter 5: Control of Acid Gases Reduction – Example</vt:lpstr>
      <vt:lpstr>Chapter 5: Control of Acid Gases Reduction – Example</vt:lpstr>
      <vt:lpstr>Chapter 5: Control of Acid Gases Reduction – Design Considerations</vt:lpstr>
      <vt:lpstr>Chapter 5: Control of Acid Gases Reduction – Design Considerations</vt:lpstr>
      <vt:lpstr>Chapter 5: Control of Acid Gases SCR – Design Considerations</vt:lpstr>
      <vt:lpstr>Chapter 5: Control of Acid Gases SCR – Design Considerations</vt:lpstr>
      <vt:lpstr>Chapter 5: Control of Acid Gases SCR – Design Considerations</vt:lpstr>
      <vt:lpstr>Chapter 5: Control of Acid Gases Video</vt:lpstr>
      <vt:lpstr>Chapter 5: Control of Acid Gases SCR – Other Uses</vt:lpstr>
      <vt:lpstr>Chapter 5: Control of Acid Gases SCR/SNCR – Design Considerations</vt:lpstr>
      <vt:lpstr>Chapter 5: Control of Acid Gases SCR/SNCR – Ammonia Slip</vt:lpstr>
      <vt:lpstr>Chapter 5: Control of Acid Gases SCR/SNCR – Control Efficiencies</vt:lpstr>
      <vt:lpstr>Chapter 5: Control of Acid Gases SCR/SNCR – Control Efficiencies</vt:lpstr>
      <vt:lpstr>Chapter 5: Control of Acid Gases SCR/SNCR – Operating Problems</vt:lpstr>
      <vt:lpstr>Chapter 5: Control of Acid Gases Non-Selective Catalytic Reduction (3-Way Catalyst)</vt:lpstr>
      <vt:lpstr>Chapter 5: Control of Acid Gases Non-Selective Catalytic Reduction (3-Way Catalyst)</vt:lpstr>
      <vt:lpstr>Chapter 5: Control of Acid Gases Non-Selective Catalytic Reduction (3-Way Catalyst)</vt:lpstr>
      <vt:lpstr>Chapter 5: Control of Acid Gases NSCR – Operating Problems</vt:lpstr>
      <vt:lpstr>Chapter 5: Control of Acid Gases Scrubbers – Compliance Inspection</vt:lpstr>
      <vt:lpstr>Chapter 5: Control of Acid Gases Adsorption –  Overview</vt:lpstr>
      <vt:lpstr>Chapter 5: Control of Acid Gases Adsorber – Principles of Operation</vt:lpstr>
      <vt:lpstr>Chapter 5: Control of Acid Gases Adsorber – Examples</vt:lpstr>
      <vt:lpstr>Chapter 5: Control of Acid Gases Dry Adsorber – Operation</vt:lpstr>
      <vt:lpstr>Chapter 5: Control of Acid Gases Dry Adsorber – Operation</vt:lpstr>
      <vt:lpstr>Chapter 5: Control of Acid Gases Dry Adsorber – Operation</vt:lpstr>
      <vt:lpstr>Chapter 5: Control of Acid Gases Adsorption – Control Efficiency</vt:lpstr>
      <vt:lpstr>Chapter 5: Control of Acid Gases Adsorption – Compliance Inspection</vt:lpstr>
      <vt:lpstr>Chapter 5: Control of Acid Gases Prevention – Control Efficiencies</vt:lpstr>
      <vt:lpstr>Chapter 5: Control of Acid Gases Review</vt:lpstr>
      <vt:lpstr>Chapter 5: Control of Acid Gases Additional Resources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D. Shroads, QEP</dc:creator>
  <cp:lastModifiedBy>Andrew D. Shroads, QEP</cp:lastModifiedBy>
  <cp:revision>39</cp:revision>
  <dcterms:created xsi:type="dcterms:W3CDTF">2025-02-03T16:40:51Z</dcterms:created>
  <dcterms:modified xsi:type="dcterms:W3CDTF">2026-02-05T20:50:48Z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0x010100AFFE6E58DB0A5B4183C187956486A09B</vt:lpwstr>
  </property>
  <property fmtid="{D5CDD505-2E9C-101B-9397-08002B2CF9AE}" pid="3" name="MediaServiceImageTags">
    <vt:lpwstr/>
  </property>
  <property fmtid="{D5CDD505-2E9C-101B-9397-08002B2CF9AE}" pid="4" name="MSIP_Label_fe08db14-f039-4c55-bdc2-fda472808039_Enabled">
    <vt:lpwstr>true</vt:lpwstr>
  </property>
  <property fmtid="{D5CDD505-2E9C-101B-9397-08002B2CF9AE}" pid="5" name="MSIP_Label_fe08db14-f039-4c55-bdc2-fda472808039_SetDate">
    <vt:lpwstr>2022-10-18T14:02:51Z</vt:lpwstr>
  </property>
  <property fmtid="{D5CDD505-2E9C-101B-9397-08002B2CF9AE}" pid="6" name="MSIP_Label_fe08db14-f039-4c55-bdc2-fda472808039_Method">
    <vt:lpwstr>Privileged</vt:lpwstr>
  </property>
  <property fmtid="{D5CDD505-2E9C-101B-9397-08002B2CF9AE}" pid="7" name="MSIP_Label_fe08db14-f039-4c55-bdc2-fda472808039_Name">
    <vt:lpwstr>Non-Sensitive</vt:lpwstr>
  </property>
  <property fmtid="{D5CDD505-2E9C-101B-9397-08002B2CF9AE}" pid="8" name="MSIP_Label_fe08db14-f039-4c55-bdc2-fda472808039_SiteId">
    <vt:lpwstr>0db7fb1c-4adf-4843-89cd-b09bbcaa77b9</vt:lpwstr>
  </property>
  <property fmtid="{D5CDD505-2E9C-101B-9397-08002B2CF9AE}" pid="9" name="MSIP_Label_fe08db14-f039-4c55-bdc2-fda472808039_ActionId">
    <vt:lpwstr>d1cb9ed3-2c3e-49e4-8801-29a28edaa934</vt:lpwstr>
  </property>
  <property fmtid="{D5CDD505-2E9C-101B-9397-08002B2CF9AE}" pid="10" name="MSIP_Label_fe08db14-f039-4c55-bdc2-fda472808039_ContentBits">
    <vt:lpwstr>0</vt:lpwstr>
  </property>
</Properties>
</file>