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304" r:id="rId5"/>
    <p:sldId id="259" r:id="rId6"/>
    <p:sldId id="371" r:id="rId7"/>
    <p:sldId id="367" r:id="rId8"/>
    <p:sldId id="372" r:id="rId9"/>
    <p:sldId id="365" r:id="rId10"/>
    <p:sldId id="366" r:id="rId11"/>
    <p:sldId id="369" r:id="rId12"/>
    <p:sldId id="3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7320"/>
    <a:srgbClr val="608F33"/>
    <a:srgbClr val="435058"/>
    <a:srgbClr val="4B5861"/>
    <a:srgbClr val="608E33"/>
    <a:srgbClr val="5C9033"/>
    <a:srgbClr val="333333"/>
    <a:srgbClr val="2C7BB6"/>
    <a:srgbClr val="D7191C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E5A1AF-DFC3-4C77-9E8D-0453FD4F543F}" v="1" dt="2026-02-05T20:50:58.3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C2B3A12C-A7EE-4547-9739-6127884E2633}"/>
    <pc:docChg chg="custSel delSld modSld modMainMaster">
      <pc:chgData name="Andrew D. Shroads, QEP" userId="1a0295e2-0dd9-4964-a391-491a1a3653ac" providerId="ADAL" clId="{C2B3A12C-A7EE-4547-9739-6127884E2633}" dt="2026-02-05T20:51:59.952" v="9" actId="478"/>
      <pc:docMkLst>
        <pc:docMk/>
      </pc:docMkLst>
      <pc:sldChg chg="delSp mod">
        <pc:chgData name="Andrew D. Shroads, QEP" userId="1a0295e2-0dd9-4964-a391-491a1a3653ac" providerId="ADAL" clId="{C2B3A12C-A7EE-4547-9739-6127884E2633}" dt="2026-02-05T20:51:59.952" v="9" actId="478"/>
        <pc:sldMkLst>
          <pc:docMk/>
          <pc:sldMk cId="3542304843" sldId="304"/>
        </pc:sldMkLst>
        <pc:spChg chg="del">
          <ac:chgData name="Andrew D. Shroads, QEP" userId="1a0295e2-0dd9-4964-a391-491a1a3653ac" providerId="ADAL" clId="{C2B3A12C-A7EE-4547-9739-6127884E2633}" dt="2026-02-05T20:51:57.170" v="8" actId="478"/>
          <ac:spMkLst>
            <pc:docMk/>
            <pc:sldMk cId="3542304843" sldId="304"/>
            <ac:spMk id="4" creationId="{27D35937-E5D4-EB22-11A3-59F5A8A6AC47}"/>
          </ac:spMkLst>
        </pc:spChg>
        <pc:spChg chg="del">
          <ac:chgData name="Andrew D. Shroads, QEP" userId="1a0295e2-0dd9-4964-a391-491a1a3653ac" providerId="ADAL" clId="{C2B3A12C-A7EE-4547-9739-6127884E2633}" dt="2026-02-05T20:51:59.952" v="9" actId="478"/>
          <ac:spMkLst>
            <pc:docMk/>
            <pc:sldMk cId="3542304843" sldId="304"/>
            <ac:spMk id="6" creationId="{C0FE16D2-8466-0FD4-C37E-7BF9B925C7C4}"/>
          </ac:spMkLst>
        </pc:spChg>
      </pc:sldChg>
      <pc:sldChg chg="del">
        <pc:chgData name="Andrew D. Shroads, QEP" userId="1a0295e2-0dd9-4964-a391-491a1a3653ac" providerId="ADAL" clId="{C2B3A12C-A7EE-4547-9739-6127884E2633}" dt="2026-02-05T20:45:58.636" v="7" actId="2696"/>
        <pc:sldMkLst>
          <pc:docMk/>
          <pc:sldMk cId="4028791783" sldId="368"/>
        </pc:sldMkLst>
      </pc:sldChg>
      <pc:sldMasterChg chg="modSldLayout">
        <pc:chgData name="Andrew D. Shroads, QEP" userId="1a0295e2-0dd9-4964-a391-491a1a3653ac" providerId="ADAL" clId="{C2B3A12C-A7EE-4547-9739-6127884E2633}" dt="2026-01-15T20:02:56.660" v="6"/>
        <pc:sldMasterMkLst>
          <pc:docMk/>
          <pc:sldMasterMk cId="3581415529" sldId="2147483648"/>
        </pc:sldMasterMkLst>
        <pc:sldLayoutChg chg="addSp modSp">
          <pc:chgData name="Andrew D. Shroads, QEP" userId="1a0295e2-0dd9-4964-a391-491a1a3653ac" providerId="ADAL" clId="{C2B3A12C-A7EE-4547-9739-6127884E2633}" dt="2026-01-15T20:02:51.560" v="0"/>
          <pc:sldLayoutMkLst>
            <pc:docMk/>
            <pc:sldMasterMk cId="3581415529" sldId="2147483648"/>
            <pc:sldLayoutMk cId="2332032041" sldId="2147483649"/>
          </pc:sldLayoutMkLst>
          <pc:picChg chg="add mod">
            <ac:chgData name="Andrew D. Shroads, QEP" userId="1a0295e2-0dd9-4964-a391-491a1a3653ac" providerId="ADAL" clId="{C2B3A12C-A7EE-4547-9739-6127884E2633}" dt="2026-01-15T20:02:51.560" v="0"/>
            <ac:picMkLst>
              <pc:docMk/>
              <pc:sldMasterMk cId="3581415529" sldId="2147483648"/>
              <pc:sldLayoutMk cId="2332032041" sldId="2147483649"/>
              <ac:picMk id="7" creationId="{AE2E2383-E548-DBF6-831C-8C0F26C8939D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52.239" v="1"/>
          <pc:sldLayoutMkLst>
            <pc:docMk/>
            <pc:sldMasterMk cId="3581415529" sldId="2147483648"/>
            <pc:sldLayoutMk cId="3589693945" sldId="2147483650"/>
          </pc:sldLayoutMkLst>
          <pc:picChg chg="add mod">
            <ac:chgData name="Andrew D. Shroads, QEP" userId="1a0295e2-0dd9-4964-a391-491a1a3653ac" providerId="ADAL" clId="{C2B3A12C-A7EE-4547-9739-6127884E2633}" dt="2026-01-15T20:02:52.239" v="1"/>
            <ac:picMkLst>
              <pc:docMk/>
              <pc:sldMasterMk cId="3581415529" sldId="2147483648"/>
              <pc:sldLayoutMk cId="3589693945" sldId="2147483650"/>
              <ac:picMk id="7" creationId="{DFD8B64D-B9E7-5F17-E4E6-E570CC80628E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55.367" v="5"/>
          <pc:sldLayoutMkLst>
            <pc:docMk/>
            <pc:sldMasterMk cId="3581415529" sldId="2147483648"/>
            <pc:sldLayoutMk cId="2163079833" sldId="2147483651"/>
          </pc:sldLayoutMkLst>
          <pc:picChg chg="add mod">
            <ac:chgData name="Andrew D. Shroads, QEP" userId="1a0295e2-0dd9-4964-a391-491a1a3653ac" providerId="ADAL" clId="{C2B3A12C-A7EE-4547-9739-6127884E2633}" dt="2026-01-15T20:02:55.367" v="5"/>
            <ac:picMkLst>
              <pc:docMk/>
              <pc:sldMasterMk cId="3581415529" sldId="2147483648"/>
              <pc:sldLayoutMk cId="2163079833" sldId="2147483651"/>
              <ac:picMk id="4" creationId="{A3DB5DC5-6439-8B7F-CADE-8247700005FA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52.781" v="2"/>
          <pc:sldLayoutMkLst>
            <pc:docMk/>
            <pc:sldMasterMk cId="3581415529" sldId="2147483648"/>
            <pc:sldLayoutMk cId="2760791716" sldId="2147483652"/>
          </pc:sldLayoutMkLst>
          <pc:picChg chg="add mod">
            <ac:chgData name="Andrew D. Shroads, QEP" userId="1a0295e2-0dd9-4964-a391-491a1a3653ac" providerId="ADAL" clId="{C2B3A12C-A7EE-4547-9739-6127884E2633}" dt="2026-01-15T20:02:52.781" v="2"/>
            <ac:picMkLst>
              <pc:docMk/>
              <pc:sldMasterMk cId="3581415529" sldId="2147483648"/>
              <pc:sldLayoutMk cId="2760791716" sldId="2147483652"/>
              <ac:picMk id="5" creationId="{5161431B-FCE0-8DF4-DFD3-7500DCF67E5B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56.660" v="6"/>
          <pc:sldLayoutMkLst>
            <pc:docMk/>
            <pc:sldMasterMk cId="3581415529" sldId="2147483648"/>
            <pc:sldLayoutMk cId="4210803521" sldId="2147483654"/>
          </pc:sldLayoutMkLst>
          <pc:picChg chg="add mod">
            <ac:chgData name="Andrew D. Shroads, QEP" userId="1a0295e2-0dd9-4964-a391-491a1a3653ac" providerId="ADAL" clId="{C2B3A12C-A7EE-4547-9739-6127884E2633}" dt="2026-01-15T20:02:56.660" v="6"/>
            <ac:picMkLst>
              <pc:docMk/>
              <pc:sldMasterMk cId="3581415529" sldId="2147483648"/>
              <pc:sldLayoutMk cId="4210803521" sldId="2147483654"/>
              <ac:picMk id="6" creationId="{5AEF61DE-5850-9E52-B41B-DDF9CA4E63A6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54.094" v="4"/>
          <pc:sldLayoutMkLst>
            <pc:docMk/>
            <pc:sldMasterMk cId="3581415529" sldId="2147483648"/>
            <pc:sldLayoutMk cId="355615007" sldId="2147483656"/>
          </pc:sldLayoutMkLst>
          <pc:picChg chg="add mod">
            <ac:chgData name="Andrew D. Shroads, QEP" userId="1a0295e2-0dd9-4964-a391-491a1a3653ac" providerId="ADAL" clId="{C2B3A12C-A7EE-4547-9739-6127884E2633}" dt="2026-01-15T20:02:54.094" v="4"/>
            <ac:picMkLst>
              <pc:docMk/>
              <pc:sldMasterMk cId="3581415529" sldId="2147483648"/>
              <pc:sldLayoutMk cId="355615007" sldId="2147483656"/>
              <ac:picMk id="4" creationId="{D55B8D09-2EFD-460B-912B-9D45676566B8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2:53.356" v="3"/>
          <pc:sldLayoutMkLst>
            <pc:docMk/>
            <pc:sldMasterMk cId="3581415529" sldId="2147483648"/>
            <pc:sldLayoutMk cId="1274331460" sldId="2147483657"/>
          </pc:sldLayoutMkLst>
          <pc:picChg chg="add mod">
            <ac:chgData name="Andrew D. Shroads, QEP" userId="1a0295e2-0dd9-4964-a391-491a1a3653ac" providerId="ADAL" clId="{C2B3A12C-A7EE-4547-9739-6127884E2633}" dt="2026-01-15T20:02:53.356" v="3"/>
            <ac:picMkLst>
              <pc:docMk/>
              <pc:sldMasterMk cId="3581415529" sldId="2147483648"/>
              <pc:sldLayoutMk cId="1274331460" sldId="2147483657"/>
              <ac:picMk id="5" creationId="{629F419A-EAEB-7534-DD58-2F3E471A08F9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ainc.com/" TargetMode="External"/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99D3F78-0F6A-4D19-87F9-A6368FF9BD6B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AE2E2383-E548-DBF6-831C-8C0F26C8939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E1ED759-CEDD-44B7-9330-8754A46C520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DFD8B64D-B9E7-5F17-E4E6-E570CC8062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3733161-E5AF-4DA5-B7BB-F8F3B3E1FD0A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5161431B-FCE0-8DF4-DFD3-7500DCF67E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2EA88CB-0C91-4BBF-A932-9059EED67A16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629F419A-EAEB-7534-DD58-2F3E471A08F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1D1F85-D6C0-43FD-A3EA-CFD89802DC4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D55B8D09-2EFD-460B-912B-9D45676566B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93CBD8B-11A0-4BA5-85DA-6C3E7952F006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A3DB5DC5-6439-8B7F-CADE-8247700005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9BDCB5-4EDF-4111-BB80-4657B9F31971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5AEF61DE-5850-9E52-B41B-DDF9CA4E63A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FDB29EE-D143-46FD-9D7D-5E8AA745496B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cainc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mailto:ashroads@scainc.com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4B81D88-2DBC-AD37-6B34-9D53AADC2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DBBF40-A920-02F8-E541-84D2523F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416813"/>
            <a:ext cx="8531352" cy="1847088"/>
          </a:xfrm>
          <a:solidFill>
            <a:srgbClr val="4B5861">
              <a:alpha val="75000"/>
            </a:srgbClr>
          </a:solidFill>
        </p:spPr>
        <p:txBody>
          <a:bodyPr/>
          <a:lstStyle/>
          <a:p>
            <a:r>
              <a:rPr lang="en-US" sz="4200" dirty="0"/>
              <a:t>Theory &amp; Application of Common Air Pollution Control Devices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CABB51-D9B0-E6AE-192F-BC26DBFB96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rgbClr val="4B5861">
              <a:alpha val="75000"/>
            </a:srgbClr>
          </a:solidFill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pic>
        <p:nvPicPr>
          <p:cNvPr id="9" name="Picture 8" descr="Logo, company name&#10;&#10;AI-generated content may be incorrect.">
            <a:extLst>
              <a:ext uri="{FF2B5EF4-FFF2-40B4-BE49-F238E27FC236}">
                <a16:creationId xmlns:a16="http://schemas.microsoft.com/office/drawing/2014/main" id="{B9E10FCE-BD6A-CCA4-C25F-AE00FE8D1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027" y="4333793"/>
            <a:ext cx="2264898" cy="137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8CB754-9303-A62B-3EF5-ABE08856B764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30484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C9A0C-CFF1-B270-D3E0-A8666B7C1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Instructor / Tour Guide / Lifeguard / Financial Advisor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EF869-52BE-E877-5886-7A374B4E9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8705088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Andrew D. Shroads, QEP</a:t>
            </a:r>
          </a:p>
          <a:p>
            <a:r>
              <a:rPr lang="en-US" dirty="0"/>
              <a:t>26 years of air resource management experience</a:t>
            </a:r>
          </a:p>
          <a:p>
            <a:pPr lvl="1"/>
            <a:r>
              <a:rPr lang="en-US" dirty="0"/>
              <a:t>1 year: Environmental Control, Weirton Steel Corporation</a:t>
            </a:r>
          </a:p>
          <a:p>
            <a:pPr lvl="1"/>
            <a:r>
              <a:rPr lang="en-US" dirty="0"/>
              <a:t>5 years: Chief Inspector, Cleveland Div. of Air Quality</a:t>
            </a:r>
          </a:p>
          <a:p>
            <a:pPr lvl="1"/>
            <a:r>
              <a:rPr lang="en-US" dirty="0"/>
              <a:t>20 years: Consultant, (16 years with SC&amp;A, Inc.)</a:t>
            </a:r>
          </a:p>
          <a:p>
            <a:r>
              <a:rPr lang="en-US" dirty="0"/>
              <a:t>Working for federal, state, &amp; tribal agencies and private clients on air resource management</a:t>
            </a:r>
          </a:p>
          <a:p>
            <a:r>
              <a:rPr lang="en-US" dirty="0"/>
              <a:t>Amateur historian on environment and industry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A5A063-7EB2-B2E4-FE45-CEEFD9FAA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508DFB7-02D7-CBCE-BB04-A09876B32C9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4312" y="1005840"/>
            <a:ext cx="1920240" cy="49149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8B5ABB-3879-B01F-0FA2-14B93041F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7A59B-3286-4C6F-AE7B-E9F1A42A593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39357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B82AB-6EFC-4B45-892D-9907E74DE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0: Introduction</a:t>
            </a:r>
            <a:br>
              <a:rPr lang="en-US" dirty="0"/>
            </a:br>
            <a:r>
              <a:rPr lang="en-US" dirty="0"/>
              <a:t>Disclaimer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0BC51-DB55-6FF6-2C1A-410937323F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This course details the theory &amp; application of common air pollution control devices. While it is based on Air Knowledge BASC-107: </a:t>
            </a:r>
            <a:r>
              <a:rPr lang="en-US" sz="2800" dirty="0"/>
              <a:t>Theory &amp; Application of Common Air Pollution Control Devices, this course was not sanctioned, reviewed, or approved by U.S. Environmental Protection Agency (EPA).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4800" dirty="0"/>
              <a:t>It is much better.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37378-C3B3-9FF0-9ADB-395A4FAAA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3911F6-F9B1-DD78-4AE4-CBB1962C5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C6CD2-61FA-4EC6-AF1E-CFAA1A5DD44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299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0: Introduction</a:t>
            </a:r>
            <a:br>
              <a:rPr lang="en-US" dirty="0"/>
            </a:br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Course Topics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Basic Concepts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Particulate Matter (PM) Control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Volatile Organic Compound (VOC) Control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Carbon Monoxide (CO) Control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Acid Gas Control</a:t>
            </a:r>
          </a:p>
          <a:p>
            <a:pPr marL="568325" lvl="1" indent="-342900"/>
            <a:r>
              <a:rPr lang="en-US" dirty="0"/>
              <a:t>Sulfur Dioxide - SO</a:t>
            </a:r>
            <a:r>
              <a:rPr lang="en-US" baseline="-25000" dirty="0"/>
              <a:t>2</a:t>
            </a:r>
            <a:r>
              <a:rPr lang="en-US" dirty="0"/>
              <a:t> &amp; Nitrogen Oxides - NO</a:t>
            </a:r>
            <a:r>
              <a:rPr lang="en-US" baseline="-25000" dirty="0"/>
              <a:t>X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Parametric Monitoring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86679A-2ABD-2FFD-2EFF-54478904E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34197" y="1592580"/>
            <a:ext cx="2754630" cy="367284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AF1FA33-358F-C291-D7B5-9D2AE2DE1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00C98-3DDF-4585-BCED-F1FC1B22E5F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02552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E9C9A-D3A8-BF2F-540D-636DC63FF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0: Introduction</a:t>
            </a:r>
            <a:br>
              <a:rPr lang="en-US" dirty="0"/>
            </a:br>
            <a:r>
              <a:rPr lang="en-US" dirty="0"/>
              <a:t>Schedule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211827C-BB1C-CC2C-57F5-71802F148A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3457500"/>
              </p:ext>
            </p:extLst>
          </p:nvPr>
        </p:nvGraphicFramePr>
        <p:xfrm>
          <a:off x="914400" y="1006474"/>
          <a:ext cx="10360020" cy="3138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6670">
                  <a:extLst>
                    <a:ext uri="{9D8B030D-6E8A-4147-A177-3AD203B41FA5}">
                      <a16:colId xmlns:a16="http://schemas.microsoft.com/office/drawing/2014/main" val="852763993"/>
                    </a:ext>
                  </a:extLst>
                </a:gridCol>
                <a:gridCol w="1726670">
                  <a:extLst>
                    <a:ext uri="{9D8B030D-6E8A-4147-A177-3AD203B41FA5}">
                      <a16:colId xmlns:a16="http://schemas.microsoft.com/office/drawing/2014/main" val="3072243432"/>
                    </a:ext>
                  </a:extLst>
                </a:gridCol>
                <a:gridCol w="1726670">
                  <a:extLst>
                    <a:ext uri="{9D8B030D-6E8A-4147-A177-3AD203B41FA5}">
                      <a16:colId xmlns:a16="http://schemas.microsoft.com/office/drawing/2014/main" val="1338543186"/>
                    </a:ext>
                  </a:extLst>
                </a:gridCol>
                <a:gridCol w="1726670">
                  <a:extLst>
                    <a:ext uri="{9D8B030D-6E8A-4147-A177-3AD203B41FA5}">
                      <a16:colId xmlns:a16="http://schemas.microsoft.com/office/drawing/2014/main" val="3814416427"/>
                    </a:ext>
                  </a:extLst>
                </a:gridCol>
                <a:gridCol w="1726670">
                  <a:extLst>
                    <a:ext uri="{9D8B030D-6E8A-4147-A177-3AD203B41FA5}">
                      <a16:colId xmlns:a16="http://schemas.microsoft.com/office/drawing/2014/main" val="334727062"/>
                    </a:ext>
                  </a:extLst>
                </a:gridCol>
                <a:gridCol w="1726670">
                  <a:extLst>
                    <a:ext uri="{9D8B030D-6E8A-4147-A177-3AD203B41FA5}">
                      <a16:colId xmlns:a16="http://schemas.microsoft.com/office/drawing/2014/main" val="3070216001"/>
                    </a:ext>
                  </a:extLst>
                </a:gridCol>
              </a:tblGrid>
              <a:tr h="52313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EDT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MDT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PDT/MST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Alaska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Hawaii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84712213"/>
                  </a:ext>
                </a:extLst>
              </a:tr>
              <a:tr h="52313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Start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12:00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10:00 AM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9:00 AM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8:00 AM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6:00 AM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19741808"/>
                  </a:ext>
                </a:extLst>
              </a:tr>
              <a:tr h="52313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Break 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1:15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11:15 AM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10:15 AM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9:15 AM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7:15 AM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33792983"/>
                  </a:ext>
                </a:extLst>
              </a:tr>
              <a:tr h="52313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Lunch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2:45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12:45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11:45 AM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10:45 AM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8:45 AM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104491209"/>
                  </a:ext>
                </a:extLst>
              </a:tr>
              <a:tr h="52313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Break 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5:00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3:00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2:00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1:00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11:00 AM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74865080"/>
                  </a:ext>
                </a:extLst>
              </a:tr>
              <a:tr h="52313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End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6:30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4:30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3:30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2:30 PM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12:30 PM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8673411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F2363C-D1BC-3D90-8DCF-B0CFFDC69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10B8DB-2670-922A-7E98-140D10D84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D8D6-A24D-4A5D-86CB-E5B0206070D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36166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B2648716-E264-0688-6796-55430630E4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5352" y="1612392"/>
            <a:ext cx="5029200" cy="4373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46EE75-42E6-B7B6-1B47-A0801C712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0: Introduction</a:t>
            </a:r>
            <a:br>
              <a:rPr lang="en-US" dirty="0"/>
            </a:br>
            <a:r>
              <a:rPr lang="en-US" dirty="0"/>
              <a:t>Safety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D11D7D-A0DA-78EF-3007-47FE9385AC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Air Pollution Control Devices are </a:t>
            </a:r>
            <a:r>
              <a:rPr lang="en-US" b="1" u="sng" dirty="0">
                <a:solidFill>
                  <a:srgbClr val="C00000"/>
                </a:solidFill>
              </a:rPr>
              <a:t>DANGEROUS</a:t>
            </a:r>
          </a:p>
          <a:p>
            <a:r>
              <a:rPr lang="en-US" dirty="0"/>
              <a:t>Combustible Atmospheres</a:t>
            </a:r>
          </a:p>
          <a:p>
            <a:r>
              <a:rPr lang="en-US" dirty="0"/>
              <a:t>Hazardous Materials</a:t>
            </a:r>
          </a:p>
          <a:p>
            <a:r>
              <a:rPr lang="en-US" dirty="0"/>
              <a:t>Confined Spaces</a:t>
            </a:r>
          </a:p>
          <a:p>
            <a:r>
              <a:rPr lang="en-US" dirty="0"/>
              <a:t>Mechanical Hazards</a:t>
            </a:r>
          </a:p>
          <a:p>
            <a:r>
              <a:rPr lang="en-US" dirty="0"/>
              <a:t>Electrical Hazards</a:t>
            </a:r>
          </a:p>
          <a:p>
            <a:r>
              <a:rPr lang="en-US" dirty="0"/>
              <a:t>Slip, Trip, and Fall Hazards</a:t>
            </a:r>
          </a:p>
          <a:p>
            <a:r>
              <a:rPr lang="en-US" dirty="0"/>
              <a:t>Noise Hazards</a:t>
            </a:r>
          </a:p>
          <a:p>
            <a:r>
              <a:rPr lang="en-US" dirty="0"/>
              <a:t>Heat Hazards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F7EE52-C96C-C33E-2994-3ECCAFB79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1473CE-C980-CCF9-A972-A9C9ACF8A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4647-98F3-4649-B8E5-90947071D56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799272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6EE75-42E6-B7B6-1B47-A0801C712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0: Introduction</a:t>
            </a:r>
            <a:br>
              <a:rPr lang="en-US" dirty="0"/>
            </a:br>
            <a:r>
              <a:rPr lang="en-US" dirty="0"/>
              <a:t>Safety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D11D7D-A0DA-78EF-3007-47FE9385AC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327904" cy="51663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u="sng">
                <a:solidFill>
                  <a:srgbClr val="008000"/>
                </a:solidFill>
              </a:rPr>
              <a:t>YOUR</a:t>
            </a:r>
            <a:r>
              <a:rPr lang="en-US" b="1">
                <a:solidFill>
                  <a:srgbClr val="008000"/>
                </a:solidFill>
              </a:rPr>
              <a:t> Safety is</a:t>
            </a:r>
          </a:p>
          <a:p>
            <a:pPr marL="0" indent="0" algn="ctr">
              <a:buNone/>
            </a:pPr>
            <a:r>
              <a:rPr lang="en-US" b="1" u="sng">
                <a:solidFill>
                  <a:srgbClr val="008000"/>
                </a:solidFill>
              </a:rPr>
              <a:t>YOUR </a:t>
            </a:r>
            <a:r>
              <a:rPr lang="en-US" b="1">
                <a:solidFill>
                  <a:srgbClr val="008000"/>
                </a:solidFill>
              </a:rPr>
              <a:t>Responsibility</a:t>
            </a:r>
          </a:p>
          <a:p>
            <a:pPr marL="0" indent="0">
              <a:buNone/>
            </a:pPr>
            <a:endParaRPr lang="en-US" b="1"/>
          </a:p>
          <a:p>
            <a:pPr marL="0" indent="0">
              <a:buNone/>
            </a:pPr>
            <a:r>
              <a:rPr lang="en-US" b="1"/>
              <a:t>Review Site Safety Hazards</a:t>
            </a:r>
          </a:p>
          <a:p>
            <a:r>
              <a:rPr lang="en-US"/>
              <a:t>Toxic Atmospheres</a:t>
            </a:r>
          </a:p>
          <a:p>
            <a:r>
              <a:rPr lang="en-US"/>
              <a:t>Toxic Waste Materials</a:t>
            </a:r>
          </a:p>
          <a:p>
            <a:r>
              <a:rPr lang="en-US"/>
              <a:t>Electrical Equipment</a:t>
            </a:r>
          </a:p>
          <a:p>
            <a:r>
              <a:rPr lang="en-US"/>
              <a:t>Accessways / Stairs / Falls</a:t>
            </a:r>
          </a:p>
          <a:p>
            <a:r>
              <a:rPr lang="en-US"/>
              <a:t>Personal Protective Equipment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F7EE52-C96C-C33E-2994-3ECCAFB79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141CF1-6096-9794-41CD-78147E5BCB6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8192" y="1630680"/>
            <a:ext cx="5166360" cy="359664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AF7502-865D-1546-4263-6FC7AB2C2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1B40-C804-464F-9861-EB60F5B4913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341387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6EE75-42E6-B7B6-1B47-A0801C712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0: Introduction</a:t>
            </a:r>
            <a:br>
              <a:rPr lang="en-US" dirty="0"/>
            </a:br>
            <a:r>
              <a:rPr lang="en-US" dirty="0"/>
              <a:t>Safety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F7EE52-C96C-C33E-2994-3ECCAFB79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68CA46-9A3F-78C4-BFDC-A600D1871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1005840"/>
            <a:ext cx="2754086" cy="2286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C280810-F3EE-20AC-E867-376E879D3B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74152" y="1741170"/>
            <a:ext cx="3200400" cy="3375660"/>
          </a:xfrm>
          <a:prstGeom prst="rect">
            <a:avLst/>
          </a:prstGeom>
        </p:spPr>
      </p:pic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F8067B15-E9C5-3F7D-E731-5FC1FED12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Basic Safety Equipment</a:t>
            </a:r>
          </a:p>
          <a:p>
            <a:pPr marL="0" indent="0" algn="ctr">
              <a:buNone/>
            </a:pPr>
            <a:r>
              <a:rPr lang="en-US" dirty="0"/>
              <a:t>For All Inspections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65E3814-7860-B6F4-2DEC-98FA70B07B1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0692" y="3496010"/>
            <a:ext cx="2695238" cy="267619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EC508F7-4476-8C57-60A6-70D902AFF34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4895" y="2596850"/>
            <a:ext cx="899160" cy="9144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A203F0E-4E38-DE30-EBDE-3BCD49C36A1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7700" y="4023360"/>
            <a:ext cx="3276600" cy="18288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9D0AA8-8330-9A26-C800-54413B104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E2F1B-CC62-4826-8BD4-8ECEBBAEBCC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108363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391DE-77CA-A5F8-7B8D-347655B8A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0: Introduction</a:t>
            </a:r>
            <a:br>
              <a:rPr lang="en-US" dirty="0"/>
            </a:br>
            <a:r>
              <a:rPr lang="en-US" dirty="0"/>
              <a:t>Contact Information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106BF9D-B866-1190-63E2-F2703BD1161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Andrew D. Shroads, QEP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i="1" dirty="0"/>
              <a:t>Director of Special Projects</a:t>
            </a:r>
            <a:endParaRPr lang="en-US" sz="2400" dirty="0"/>
          </a:p>
          <a:p>
            <a:pPr marL="0" indent="0">
              <a:buNone/>
            </a:pPr>
            <a:endParaRPr lang="en-US" dirty="0">
              <a:hlinkClick r:id="rId2"/>
            </a:endParaRPr>
          </a:p>
          <a:p>
            <a:pPr marL="0" indent="0">
              <a:buNone/>
            </a:pPr>
            <a:r>
              <a:rPr lang="en-US" sz="2400" dirty="0">
                <a:hlinkClick r:id="rId2"/>
              </a:rPr>
              <a:t>ashroads@scainc.com</a:t>
            </a:r>
            <a:endParaRPr lang="en-US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/>
              <a:t>614.887.7227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BDD7A9-6C86-7B5E-B784-AB3C3FEBA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1A054F1-73E0-6849-5934-DA4953DCFE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882140"/>
            <a:ext cx="2057400" cy="533400"/>
          </a:xfrm>
          <a:prstGeom prst="rect">
            <a:avLst/>
          </a:prstGeom>
        </p:spPr>
      </p:pic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234251AD-7FBD-8C54-D8E0-166B1DEB743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72200" y="1007764"/>
            <a:ext cx="5102225" cy="5163147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4A2689-7DAE-EDC0-D644-A036D1DE2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0F835-C155-40E9-BF64-F5DA95A8A8A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62250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B35742-4406-4CAE-B77E-6D85B5785EB4}">
  <ds:schemaRefs>
    <ds:schemaRef ds:uri="http://schemas.openxmlformats.org/package/2006/metadata/core-properties"/>
    <ds:schemaRef ds:uri="http://purl.org/dc/elements/1.1/"/>
    <ds:schemaRef ds:uri="http://www.w3.org/XML/1998/namespace"/>
    <ds:schemaRef ds:uri="e207ebda-7280-45f3-ae9a-b9e3ef3d094e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terms/"/>
    <ds:schemaRef ds:uri="5e4dac35-fe3f-4f28-ad3d-1a40df55e8c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327</TotalTime>
  <Words>397</Words>
  <Application>Microsoft Office PowerPoint</Application>
  <PresentationFormat>Widescreen</PresentationFormat>
  <Paragraphs>108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Arial</vt:lpstr>
      <vt:lpstr>Calibri</vt:lpstr>
      <vt:lpstr>Office Theme</vt:lpstr>
      <vt:lpstr>Theory &amp; Application of Common Air Pollution Control Devices</vt:lpstr>
      <vt:lpstr>Instructor / Tour Guide / Lifeguard / Financial Advisor</vt:lpstr>
      <vt:lpstr>Chapter 0: Introduction Disclaimer</vt:lpstr>
      <vt:lpstr>Chapter 0: Introduction Topics</vt:lpstr>
      <vt:lpstr>Chapter 0: Introduction Schedule</vt:lpstr>
      <vt:lpstr>Chapter 0: Introduction Safety</vt:lpstr>
      <vt:lpstr>Chapter 0: Introduction Safety</vt:lpstr>
      <vt:lpstr>Chapter 0: Introduction Safety</vt:lpstr>
      <vt:lpstr>Chapter 0: Introduction Contact Information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3</cp:revision>
  <dcterms:created xsi:type="dcterms:W3CDTF">2025-02-03T16:40:51Z</dcterms:created>
  <dcterms:modified xsi:type="dcterms:W3CDTF">2026-02-05T20:52:01Z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