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64"/>
  </p:notesMasterIdLst>
  <p:handoutMasterIdLst>
    <p:handoutMasterId r:id="rId65"/>
  </p:handoutMasterIdLst>
  <p:sldIdLst>
    <p:sldId id="256" r:id="rId5"/>
    <p:sldId id="302" r:id="rId6"/>
    <p:sldId id="315" r:id="rId7"/>
    <p:sldId id="316" r:id="rId8"/>
    <p:sldId id="570" r:id="rId9"/>
    <p:sldId id="318" r:id="rId10"/>
    <p:sldId id="566" r:id="rId11"/>
    <p:sldId id="320" r:id="rId12"/>
    <p:sldId id="321" r:id="rId13"/>
    <p:sldId id="322" r:id="rId14"/>
    <p:sldId id="323" r:id="rId15"/>
    <p:sldId id="324" r:id="rId16"/>
    <p:sldId id="571" r:id="rId17"/>
    <p:sldId id="325" r:id="rId18"/>
    <p:sldId id="572" r:id="rId19"/>
    <p:sldId id="326" r:id="rId20"/>
    <p:sldId id="561" r:id="rId21"/>
    <p:sldId id="327" r:id="rId22"/>
    <p:sldId id="338" r:id="rId23"/>
    <p:sldId id="331" r:id="rId24"/>
    <p:sldId id="563" r:id="rId25"/>
    <p:sldId id="328" r:id="rId26"/>
    <p:sldId id="345" r:id="rId27"/>
    <p:sldId id="564" r:id="rId28"/>
    <p:sldId id="340" r:id="rId29"/>
    <p:sldId id="341" r:id="rId30"/>
    <p:sldId id="330" r:id="rId31"/>
    <p:sldId id="337" r:id="rId32"/>
    <p:sldId id="329" r:id="rId33"/>
    <p:sldId id="574" r:id="rId34"/>
    <p:sldId id="573" r:id="rId35"/>
    <p:sldId id="347" r:id="rId36"/>
    <p:sldId id="651" r:id="rId37"/>
    <p:sldId id="567" r:id="rId38"/>
    <p:sldId id="339" r:id="rId39"/>
    <p:sldId id="568" r:id="rId40"/>
    <p:sldId id="569" r:id="rId41"/>
    <p:sldId id="342" r:id="rId42"/>
    <p:sldId id="579" r:id="rId43"/>
    <p:sldId id="594" r:id="rId44"/>
    <p:sldId id="556" r:id="rId45"/>
    <p:sldId id="557" r:id="rId46"/>
    <p:sldId id="308" r:id="rId47"/>
    <p:sldId id="649" r:id="rId48"/>
    <p:sldId id="309" r:id="rId49"/>
    <p:sldId id="585" r:id="rId50"/>
    <p:sldId id="348" r:id="rId51"/>
    <p:sldId id="586" r:id="rId52"/>
    <p:sldId id="587" r:id="rId53"/>
    <p:sldId id="588" r:id="rId54"/>
    <p:sldId id="284" r:id="rId55"/>
    <p:sldId id="589" r:id="rId56"/>
    <p:sldId id="350" r:id="rId57"/>
    <p:sldId id="590" r:id="rId58"/>
    <p:sldId id="352" r:id="rId59"/>
    <p:sldId id="591" r:id="rId60"/>
    <p:sldId id="592" r:id="rId61"/>
    <p:sldId id="593" r:id="rId62"/>
    <p:sldId id="650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555"/>
    <a:srgbClr val="BA7320"/>
    <a:srgbClr val="608F33"/>
    <a:srgbClr val="435058"/>
    <a:srgbClr val="4B5861"/>
    <a:srgbClr val="608E33"/>
    <a:srgbClr val="5C9033"/>
    <a:srgbClr val="333333"/>
    <a:srgbClr val="2C7BB6"/>
    <a:srgbClr val="D719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FE949B-EF9D-4F94-BCB2-8C0E9FAD16DD}" v="2" dt="2026-02-05T20:52:27.8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ishka Albaladejo" userId="S::nalbaladejo@scainc.com::991dff6f-7fe1-4ac6-b23b-1299f9d2ef4c" providerId="AD" clId="Web-{3C9F8B61-27E7-D4FA-8775-598BCB8222FD}"/>
    <pc:docChg chg="modSld">
      <pc:chgData name="Nanishka Albaladejo" userId="S::nalbaladejo@scainc.com::991dff6f-7fe1-4ac6-b23b-1299f9d2ef4c" providerId="AD" clId="Web-{3C9F8B61-27E7-D4FA-8775-598BCB8222FD}" dt="2026-01-16T17:04:56.846" v="2" actId="14100"/>
      <pc:docMkLst>
        <pc:docMk/>
      </pc:docMkLst>
      <pc:sldChg chg="modSp">
        <pc:chgData name="Nanishka Albaladejo" userId="S::nalbaladejo@scainc.com::991dff6f-7fe1-4ac6-b23b-1299f9d2ef4c" providerId="AD" clId="Web-{3C9F8B61-27E7-D4FA-8775-598BCB8222FD}" dt="2026-01-16T16:59:09.705" v="1"/>
        <pc:sldMkLst>
          <pc:docMk/>
          <pc:sldMk cId="1188080680" sldId="316"/>
        </pc:sldMkLst>
        <pc:graphicFrameChg chg="modGraphic">
          <ac:chgData name="Nanishka Albaladejo" userId="S::nalbaladejo@scainc.com::991dff6f-7fe1-4ac6-b23b-1299f9d2ef4c" providerId="AD" clId="Web-{3C9F8B61-27E7-D4FA-8775-598BCB8222FD}" dt="2026-01-16T16:59:09.705" v="1"/>
          <ac:graphicFrameMkLst>
            <pc:docMk/>
            <pc:sldMk cId="1188080680" sldId="316"/>
            <ac:graphicFrameMk id="6" creationId="{4BD3969B-2CA1-D9F5-9342-6CB943A8F57C}"/>
          </ac:graphicFrameMkLst>
        </pc:graphicFrameChg>
      </pc:sldChg>
      <pc:sldChg chg="modSp">
        <pc:chgData name="Nanishka Albaladejo" userId="S::nalbaladejo@scainc.com::991dff6f-7fe1-4ac6-b23b-1299f9d2ef4c" providerId="AD" clId="Web-{3C9F8B61-27E7-D4FA-8775-598BCB8222FD}" dt="2026-01-16T17:04:56.846" v="2" actId="14100"/>
        <pc:sldMkLst>
          <pc:docMk/>
          <pc:sldMk cId="2432901374" sldId="588"/>
        </pc:sldMkLst>
        <pc:picChg chg="mod">
          <ac:chgData name="Nanishka Albaladejo" userId="S::nalbaladejo@scainc.com::991dff6f-7fe1-4ac6-b23b-1299f9d2ef4c" providerId="AD" clId="Web-{3C9F8B61-27E7-D4FA-8775-598BCB8222FD}" dt="2026-01-16T17:04:56.846" v="2" actId="14100"/>
          <ac:picMkLst>
            <pc:docMk/>
            <pc:sldMk cId="2432901374" sldId="588"/>
            <ac:picMk id="2" creationId="{75BB5752-3A5A-17CE-41DF-7F65A1BAC8C1}"/>
          </ac:picMkLst>
        </pc:picChg>
      </pc:sldChg>
    </pc:docChg>
  </pc:docChgLst>
  <pc:docChgLst>
    <pc:chgData name="Andrew D. Shroads, QEP" userId="1a0295e2-0dd9-4964-a391-491a1a3653ac" providerId="ADAL" clId="{C2B3A12C-A7EE-4547-9739-6127884E2633}"/>
    <pc:docChg chg="undo custSel modSld modMainMaster">
      <pc:chgData name="Andrew D. Shroads, QEP" userId="1a0295e2-0dd9-4964-a391-491a1a3653ac" providerId="ADAL" clId="{C2B3A12C-A7EE-4547-9739-6127884E2633}" dt="2026-02-05T20:52:11.746" v="9" actId="1076"/>
      <pc:docMkLst>
        <pc:docMk/>
      </pc:docMkLst>
      <pc:sldChg chg="delSp modSp mod">
        <pc:chgData name="Andrew D. Shroads, QEP" userId="1a0295e2-0dd9-4964-a391-491a1a3653ac" providerId="ADAL" clId="{C2B3A12C-A7EE-4547-9739-6127884E2633}" dt="2026-02-05T20:52:11.746" v="9" actId="1076"/>
        <pc:sldMkLst>
          <pc:docMk/>
          <pc:sldMk cId="1137216955" sldId="256"/>
        </pc:sldMkLst>
        <pc:spChg chg="mod">
          <ac:chgData name="Andrew D. Shroads, QEP" userId="1a0295e2-0dd9-4964-a391-491a1a3653ac" providerId="ADAL" clId="{C2B3A12C-A7EE-4547-9739-6127884E2633}" dt="2026-02-05T20:52:11.746" v="9" actId="1076"/>
          <ac:spMkLst>
            <pc:docMk/>
            <pc:sldMk cId="1137216955" sldId="256"/>
            <ac:spMk id="4" creationId="{358D8654-BA06-BC88-7DE2-F00F3D903019}"/>
          </ac:spMkLst>
        </pc:spChg>
        <pc:spChg chg="del">
          <ac:chgData name="Andrew D. Shroads, QEP" userId="1a0295e2-0dd9-4964-a391-491a1a3653ac" providerId="ADAL" clId="{C2B3A12C-A7EE-4547-9739-6127884E2633}" dt="2026-02-05T20:52:07.577" v="7" actId="478"/>
          <ac:spMkLst>
            <pc:docMk/>
            <pc:sldMk cId="1137216955" sldId="256"/>
            <ac:spMk id="7" creationId="{8598EC6E-94D6-45AA-FB34-479FD7F341EF}"/>
          </ac:spMkLst>
        </pc:spChg>
      </pc:sldChg>
      <pc:sldMasterChg chg="modSldLayout">
        <pc:chgData name="Andrew D. Shroads, QEP" userId="1a0295e2-0dd9-4964-a391-491a1a3653ac" providerId="ADAL" clId="{C2B3A12C-A7EE-4547-9739-6127884E2633}" dt="2026-01-15T20:02:24.280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1-15T20:02:24.280" v="6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1-15T20:02:24.280" v="6"/>
            <ac:picMkLst>
              <pc:docMk/>
              <pc:sldMasterMk cId="3581415529" sldId="2147483648"/>
              <pc:sldLayoutMk cId="2332032041" sldId="2147483649"/>
              <ac:picMk id="7" creationId="{5C110AE2-5352-4831-7B5C-42481E0CFDF0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19.450" v="0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1-15T20:02:19.450" v="0"/>
            <ac:picMkLst>
              <pc:docMk/>
              <pc:sldMasterMk cId="3581415529" sldId="2147483648"/>
              <pc:sldLayoutMk cId="3589693945" sldId="2147483650"/>
              <ac:picMk id="7" creationId="{9FC763FC-6AED-8544-5B60-D8377373B365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22.182" v="4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1-15T20:02:22.182" v="4"/>
            <ac:picMkLst>
              <pc:docMk/>
              <pc:sldMasterMk cId="3581415529" sldId="2147483648"/>
              <pc:sldLayoutMk cId="2163079833" sldId="2147483651"/>
              <ac:picMk id="4" creationId="{4BD5AB47-8931-9287-5B43-F3303A0619F5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20.595" v="1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1-15T20:02:20.595" v="1"/>
            <ac:picMkLst>
              <pc:docMk/>
              <pc:sldMasterMk cId="3581415529" sldId="2147483648"/>
              <pc:sldLayoutMk cId="2760791716" sldId="2147483652"/>
              <ac:picMk id="5" creationId="{36B78616-AA9C-5CA8-0D81-098F8EDEFB80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22.822" v="5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1-15T20:02:22.822" v="5"/>
            <ac:picMkLst>
              <pc:docMk/>
              <pc:sldMasterMk cId="3581415529" sldId="2147483648"/>
              <pc:sldLayoutMk cId="4210803521" sldId="2147483654"/>
              <ac:picMk id="6" creationId="{60562CCE-1F56-522E-3410-B7568337224E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21.671" v="3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1-15T20:02:21.671" v="3"/>
            <ac:picMkLst>
              <pc:docMk/>
              <pc:sldMasterMk cId="3581415529" sldId="2147483648"/>
              <pc:sldLayoutMk cId="355615007" sldId="2147483656"/>
              <ac:picMk id="4" creationId="{1DBDEF79-CD3D-475F-E04B-84B6E7490B2E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21.212" v="2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1-15T20:02:21.212" v="2"/>
            <ac:picMkLst>
              <pc:docMk/>
              <pc:sldMasterMk cId="3581415529" sldId="2147483648"/>
              <pc:sldLayoutMk cId="1274331460" sldId="2147483657"/>
              <ac:picMk id="5" creationId="{82BE7B79-E07C-716B-B5A7-E66F3320770A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166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239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788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35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410A608-1BAC-47B8-A7B5-A435F9DC913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5C110AE2-5352-4831-7B5C-42481E0CFDF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4DF4022-5383-4B51-864D-6B2F74FCD40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9FC763FC-6AED-8544-5B60-D8377373B3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D4BDE4-B543-4116-8C02-406619D407A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36B78616-AA9C-5CA8-0D81-098F8EDEFB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5E3877-B0C1-4504-BF7F-2D6FF4BCF22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82BE7B79-E07C-716B-B5A7-E66F332077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F6B4CAE-D199-480E-BF06-D9291AA9AF4F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1DBDEF79-CD3D-475F-E04B-84B6E7490B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D1D5301-301B-4010-8FE4-5A3ED6150A6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4BD5AB47-8931-9287-5B43-F3303A0619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F91A4FD-72A9-48AE-AA94-CC0E3336C67B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60562CCE-1F56-522E-3410-B7568337224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67657EA-A776-45D7-B5DE-1A17AFEE11B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sldNum="0"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3.sv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catalog.archives.gov/id/73305" TargetMode="External"/><Relationship Id="rId2" Type="http://schemas.openxmlformats.org/officeDocument/2006/relationships/hyperlink" Target="file:///C:\Users\AShroads\OneDrive%20-%20SC&amp;A,%20Inc.%20GCC\Videos\Historical\1970%20Towards%20Cleaner%20Air%20-%20Air%20Pollution%20Controls.mp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CBB8AC-A65A-3A9A-C2C3-DB5B34F0F2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1">
              <a:alpha val="75000"/>
            </a:scheme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alpha val="75000"/>
            </a:schemeClr>
          </a:solidFill>
        </p:spPr>
        <p:txBody>
          <a:bodyPr anchor="ctr" anchorCtr="0"/>
          <a:lstStyle/>
          <a:p>
            <a:r>
              <a:rPr lang="en-US" dirty="0"/>
              <a:t>Chapter 1: Basic Concepts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8D8654-BA06-BC88-7DE2-F00F3D903019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" name="Picture 1" descr="Logo, company name&#10;&#10;AI-generated content may be incorrect.">
            <a:extLst>
              <a:ext uri="{FF2B5EF4-FFF2-40B4-BE49-F238E27FC236}">
                <a16:creationId xmlns:a16="http://schemas.microsoft.com/office/drawing/2014/main" id="{8776545A-68BB-8049-4222-B4D4A6CC846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21695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B8CE9-79D6-AF54-3197-061D4452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Pressure Differential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EACF4-572E-C454-E440-C03483AA0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Tank Pressure Differential</a:t>
            </a:r>
          </a:p>
          <a:p>
            <a:r>
              <a:rPr lang="en-US" dirty="0"/>
              <a:t>Used to establish ratings for tanks</a:t>
            </a:r>
          </a:p>
          <a:p>
            <a:pPr lvl="1"/>
            <a:r>
              <a:rPr lang="en-US" dirty="0"/>
              <a:t>Tanks rated at pressures above atmosphere (high pressure / explosion) or pressures below atmosphere (vacuum / implosion)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B782F-9747-14AB-F5F0-E05D742739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560" y="3886200"/>
            <a:ext cx="7802880" cy="2286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E5B3EE9-68F1-CD33-BCD8-F469EBF69745}"/>
              </a:ext>
            </a:extLst>
          </p:cNvPr>
          <p:cNvSpPr txBox="1"/>
          <p:nvPr/>
        </p:nvSpPr>
        <p:spPr>
          <a:xfrm>
            <a:off x="2262862" y="3075057"/>
            <a:ext cx="27955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Railroad Tank Car</a:t>
            </a:r>
          </a:p>
          <a:p>
            <a:pPr algn="ctr"/>
            <a:r>
              <a:rPr lang="en-US" sz="2400" b="1" dirty="0"/>
              <a:t>Implosion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7826C6-A0C7-9951-40E4-1521AF3C7B3F}"/>
              </a:ext>
            </a:extLst>
          </p:cNvPr>
          <p:cNvSpPr txBox="1"/>
          <p:nvPr/>
        </p:nvSpPr>
        <p:spPr>
          <a:xfrm>
            <a:off x="7475806" y="3075057"/>
            <a:ext cx="21110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Storage Tank</a:t>
            </a:r>
          </a:p>
          <a:p>
            <a:pPr algn="ctr"/>
            <a:r>
              <a:rPr lang="en-US" sz="2400" b="1" dirty="0"/>
              <a:t>Explosion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60BED6-C3FD-A0D5-FA66-E74C0F5E3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C406-7AEF-493A-A8E3-F6236AB7C56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2FC7FA-7726-A8ED-4D13-E3E39EA58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56029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B8CE9-79D6-AF54-3197-061D4452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Pressure Differential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EACF4-572E-C454-E440-C03483AA0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Control Device Pressure Differential</a:t>
            </a:r>
          </a:p>
          <a:p>
            <a:r>
              <a:rPr lang="en-US" dirty="0"/>
              <a:t>Commonly used to monitor particulate control devices</a:t>
            </a:r>
          </a:p>
          <a:p>
            <a:pPr lvl="1"/>
            <a:r>
              <a:rPr lang="en-US" dirty="0"/>
              <a:t>The more particulate trapped in a filter, the harder for air to pass</a:t>
            </a:r>
          </a:p>
          <a:p>
            <a:pPr lvl="1"/>
            <a:r>
              <a:rPr lang="en-US" dirty="0"/>
              <a:t>Filter under negative pressure (fan is located after filter)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3507769-A3DB-2AC9-B27C-87A47B8777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7809" y="3067438"/>
            <a:ext cx="5333333" cy="310476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44CD54-0E8C-402A-57C9-2337E53E2B56}"/>
              </a:ext>
            </a:extLst>
          </p:cNvPr>
          <p:cNvSpPr txBox="1"/>
          <p:nvPr/>
        </p:nvSpPr>
        <p:spPr>
          <a:xfrm>
            <a:off x="2792218" y="4996795"/>
            <a:ext cx="1271182" cy="461665"/>
          </a:xfrm>
          <a:prstGeom prst="rect">
            <a:avLst/>
          </a:prstGeom>
          <a:noFill/>
        </p:spPr>
        <p:txBody>
          <a:bodyPr wrap="none" lIns="45720" rIns="45720" rtlCol="0" anchor="ctr" anchorCtr="0">
            <a:spAutoFit/>
          </a:bodyPr>
          <a:lstStyle/>
          <a:p>
            <a:r>
              <a:rPr lang="en-US" sz="2400" b="1" dirty="0"/>
              <a:t>-5” W.C.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367DC2-1DCD-AA02-4C19-FB0E2E12ED00}"/>
              </a:ext>
            </a:extLst>
          </p:cNvPr>
          <p:cNvSpPr txBox="1"/>
          <p:nvPr/>
        </p:nvSpPr>
        <p:spPr>
          <a:xfrm>
            <a:off x="7088649" y="3045667"/>
            <a:ext cx="1442703" cy="461665"/>
          </a:xfrm>
          <a:prstGeom prst="rect">
            <a:avLst/>
          </a:prstGeom>
          <a:noFill/>
        </p:spPr>
        <p:txBody>
          <a:bodyPr wrap="none" lIns="45720" rIns="45720" rtlCol="0" anchor="ctr" anchorCtr="0">
            <a:spAutoFit/>
          </a:bodyPr>
          <a:lstStyle/>
          <a:p>
            <a:r>
              <a:rPr lang="en-US" sz="2400" b="1" dirty="0"/>
              <a:t>-12” W.C.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532EB678-51CE-D070-AB49-D11016729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1142" y="3067438"/>
            <a:ext cx="914400" cy="914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00FAE3-2838-3D46-5794-06EA067FB378}"/>
              </a:ext>
            </a:extLst>
          </p:cNvPr>
          <p:cNvSpPr txBox="1"/>
          <p:nvPr/>
        </p:nvSpPr>
        <p:spPr>
          <a:xfrm>
            <a:off x="6537985" y="4880563"/>
            <a:ext cx="1168590" cy="461665"/>
          </a:xfrm>
          <a:prstGeom prst="rect">
            <a:avLst/>
          </a:prstGeom>
          <a:noFill/>
        </p:spPr>
        <p:txBody>
          <a:bodyPr wrap="none" lIns="45720" rIns="45720" rtlCol="0" anchor="ctr" anchorCtr="0">
            <a:spAutoFit/>
          </a:bodyPr>
          <a:lstStyle/>
          <a:p>
            <a:r>
              <a:rPr lang="en-US" sz="2400" b="1" dirty="0"/>
              <a:t>7” W.C.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ED10970-4A5E-8305-FA25-963B6709D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22B5-31FE-41DA-8A0A-30D07607F9F1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BBBBD4-4322-C4C0-C213-2CCAB30D3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47103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Pressure / Temperature / Volume Relationship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B53A4-6EE8-F2DD-55D7-7A4946522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Pressure, temperature, and volume all influence each other</a:t>
            </a:r>
          </a:p>
          <a:p>
            <a:pPr lvl="1"/>
            <a:r>
              <a:rPr lang="en-US" dirty="0"/>
              <a:t>At constant pressure, temperature / volume are proportional</a:t>
            </a:r>
          </a:p>
          <a:p>
            <a:pPr lvl="1"/>
            <a:r>
              <a:rPr lang="en-US" dirty="0"/>
              <a:t>At constant temperature, pressure / volume are inversely proportional</a:t>
            </a:r>
          </a:p>
          <a:p>
            <a:pPr lvl="1"/>
            <a:r>
              <a:rPr lang="en-US" dirty="0"/>
              <a:t>At constant volume, temperature / pressure are proportional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B399A-3D03-8C3A-F7A2-E21027DE8D1C}"/>
              </a:ext>
            </a:extLst>
          </p:cNvPr>
          <p:cNvSpPr txBox="1"/>
          <p:nvPr/>
        </p:nvSpPr>
        <p:spPr>
          <a:xfrm>
            <a:off x="914400" y="4282500"/>
            <a:ext cx="6083808" cy="1569660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algn="ctr"/>
            <a:r>
              <a:rPr lang="en-US" sz="9600" b="1" dirty="0"/>
              <a:t>P</a:t>
            </a:r>
            <a:r>
              <a:rPr lang="en-US" sz="2400" dirty="0"/>
              <a:t>ressure </a:t>
            </a:r>
            <a:r>
              <a:rPr lang="en-US" sz="9600" b="1" dirty="0"/>
              <a:t>T</a:t>
            </a:r>
            <a:r>
              <a:rPr lang="en-US" sz="2400" dirty="0"/>
              <a:t>emperature </a:t>
            </a:r>
            <a:r>
              <a:rPr lang="en-US" sz="9600" b="1" dirty="0"/>
              <a:t>V</a:t>
            </a:r>
            <a:r>
              <a:rPr lang="en-US" sz="2400" dirty="0"/>
              <a:t>olume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AF32ED2-4B9B-E43E-E4F7-F7B6D13B1ACE}"/>
              </a:ext>
            </a:extLst>
          </p:cNvPr>
          <p:cNvGrpSpPr/>
          <p:nvPr/>
        </p:nvGrpSpPr>
        <p:grpSpPr>
          <a:xfrm>
            <a:off x="8130825" y="2971800"/>
            <a:ext cx="3143727" cy="3200400"/>
            <a:chOff x="8130825" y="2971800"/>
            <a:chExt cx="3143727" cy="32004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AA4A42F-8944-8AAC-AC07-A841057F0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30825" y="2971800"/>
              <a:ext cx="3143727" cy="32004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FFE21F4-171F-6525-B292-7B76CB2A8DBE}"/>
                </a:ext>
              </a:extLst>
            </p:cNvPr>
            <p:cNvSpPr txBox="1"/>
            <p:nvPr/>
          </p:nvSpPr>
          <p:spPr>
            <a:xfrm>
              <a:off x="8412480" y="4194048"/>
              <a:ext cx="220675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dirty="0">
                  <a:solidFill>
                    <a:schemeClr val="bg1"/>
                  </a:solidFill>
                  <a:latin typeface="Forte" panose="03060902040502070203" pitchFamily="66" charset="0"/>
                </a:rPr>
                <a:t>PTV</a:t>
              </a:r>
            </a:p>
            <a:p>
              <a:pPr algn="ctr"/>
              <a:r>
                <a:rPr lang="en-US" sz="2400" i="1" dirty="0">
                  <a:solidFill>
                    <a:schemeClr val="bg1"/>
                  </a:solidFill>
                  <a:latin typeface="+mj-lt"/>
                </a:rPr>
                <a:t>“PTV is a Gas”</a:t>
              </a:r>
            </a:p>
          </p:txBody>
        </p:sp>
      </p:grp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E5FF9D8-8233-FFC9-7714-04B771A0F5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CB451-1984-4B66-98C2-44B8EC1C7CF7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049486-54A5-C5F1-4295-448395664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9908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Gas Pressure / Temperature Relationship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Pressure – Charles’ Law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DC799C-8994-A2FC-06F5-2243FA16D6F2}"/>
              </a:ext>
            </a:extLst>
          </p:cNvPr>
          <p:cNvSpPr txBox="1"/>
          <p:nvPr/>
        </p:nvSpPr>
        <p:spPr>
          <a:xfrm>
            <a:off x="2984270" y="3429000"/>
            <a:ext cx="634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/>
              <a:t>V</a:t>
            </a:r>
            <a:r>
              <a:rPr lang="en-US" sz="9600" dirty="0"/>
              <a:t>∝</a:t>
            </a:r>
            <a:r>
              <a:rPr lang="en-US" sz="9600" b="1" dirty="0"/>
              <a:t>T</a:t>
            </a:r>
            <a:endParaRPr lang="en-US" sz="96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BCC3CF-313B-C136-900E-1BA40242E901}"/>
              </a:ext>
            </a:extLst>
          </p:cNvPr>
          <p:cNvGrpSpPr/>
          <p:nvPr/>
        </p:nvGrpSpPr>
        <p:grpSpPr>
          <a:xfrm>
            <a:off x="914400" y="2064975"/>
            <a:ext cx="2743200" cy="4114800"/>
            <a:chOff x="1612670" y="1843950"/>
            <a:chExt cx="2743200" cy="41148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586973-FDA5-882E-C9F6-274ED0F70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2670" y="1843950"/>
              <a:ext cx="2743200" cy="41148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5A574EA-AACE-3F5B-5395-CC4DAD17E5CC}"/>
                </a:ext>
              </a:extLst>
            </p:cNvPr>
            <p:cNvSpPr txBox="1"/>
            <p:nvPr/>
          </p:nvSpPr>
          <p:spPr>
            <a:xfrm>
              <a:off x="1612670" y="5312419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Jacques Alexandre César Charles</a:t>
              </a: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6BCD28-C017-F8FF-C694-13D178DD9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6105D-E9B6-47C9-A9A8-8095FB4FF34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CC381-5D2E-35D2-2E03-082928400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21400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CA27BA2-5D87-0494-D609-B549C32DB812}"/>
              </a:ext>
            </a:extLst>
          </p:cNvPr>
          <p:cNvSpPr txBox="1"/>
          <p:nvPr/>
        </p:nvSpPr>
        <p:spPr>
          <a:xfrm>
            <a:off x="2984270" y="1904452"/>
            <a:ext cx="634260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200" b="1" dirty="0">
                <a:solidFill>
                  <a:srgbClr val="C00000"/>
                </a:solidFill>
              </a:rPr>
              <a:t>P</a:t>
            </a:r>
            <a:r>
              <a:rPr lang="en-US" sz="19200" b="1" dirty="0">
                <a:solidFill>
                  <a:schemeClr val="bg1"/>
                </a:solidFill>
              </a:rPr>
              <a:t> T V</a:t>
            </a:r>
            <a:endParaRPr lang="en-US" sz="192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Pressure / Volume Relationship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Pressure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B399A-3D03-8C3A-F7A2-E21027DE8D1C}"/>
              </a:ext>
            </a:extLst>
          </p:cNvPr>
          <p:cNvSpPr txBox="1"/>
          <p:nvPr/>
        </p:nvSpPr>
        <p:spPr>
          <a:xfrm>
            <a:off x="5280410" y="1905506"/>
            <a:ext cx="3923510" cy="3046988"/>
          </a:xfrm>
          <a:prstGeom prst="rect">
            <a:avLst/>
          </a:prstGeom>
          <a:noFill/>
        </p:spPr>
        <p:txBody>
          <a:bodyPr wrap="none" lIns="45720" rIns="45720" rtlCol="0">
            <a:spAutoFit/>
          </a:bodyPr>
          <a:lstStyle/>
          <a:p>
            <a:pPr algn="ctr"/>
            <a:r>
              <a:rPr lang="en-US" sz="19200" b="1" dirty="0">
                <a:solidFill>
                  <a:srgbClr val="008000"/>
                </a:solidFill>
              </a:rPr>
              <a:t>T V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8A96DC-8EAB-CD80-D159-AE2AEBA4D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CC55-2841-49AC-89D1-E365B7E46944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C297C5-5A84-F4EA-4053-F831C2293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0230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4.81481E-6 L -0.00221 0.18612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1 0.18611 L -0.00221 -0.10972 " pathEditMode="fixed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Pressure / Temperature Relationship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Temperature – Boyle’s Law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6B4A98A-C654-9556-DAF1-C642FF4E11C7}"/>
              </a:ext>
            </a:extLst>
          </p:cNvPr>
          <p:cNvGrpSpPr/>
          <p:nvPr/>
        </p:nvGrpSpPr>
        <p:grpSpPr>
          <a:xfrm>
            <a:off x="2984270" y="2681167"/>
            <a:ext cx="6342609" cy="3046988"/>
            <a:chOff x="2984270" y="2681167"/>
            <a:chExt cx="6342609" cy="304698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A27BA2-5D87-0494-D609-B549C32DB812}"/>
                </a:ext>
              </a:extLst>
            </p:cNvPr>
            <p:cNvSpPr txBox="1"/>
            <p:nvPr/>
          </p:nvSpPr>
          <p:spPr>
            <a:xfrm>
              <a:off x="2984270" y="2681167"/>
              <a:ext cx="6342609" cy="30469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600" b="1" u="sng" dirty="0">
                  <a:solidFill>
                    <a:schemeClr val="bg1"/>
                  </a:solidFill>
                </a:rPr>
                <a:t>  </a:t>
              </a:r>
              <a:r>
                <a:rPr lang="en-US" sz="9600" b="1" dirty="0">
                  <a:solidFill>
                    <a:srgbClr val="008000"/>
                  </a:solidFill>
                </a:rPr>
                <a:t>   </a:t>
              </a:r>
              <a:r>
                <a:rPr lang="en-US" sz="9600" b="1" u="sng" dirty="0"/>
                <a:t>1</a:t>
              </a:r>
            </a:p>
            <a:p>
              <a:pPr algn="ctr"/>
              <a:r>
                <a:rPr lang="en-US" sz="9600" b="1" dirty="0">
                  <a:solidFill>
                    <a:schemeClr val="bg1"/>
                  </a:solidFill>
                </a:rPr>
                <a:t>T</a:t>
              </a:r>
              <a:r>
                <a:rPr lang="en-US" sz="9600" b="1" dirty="0">
                  <a:solidFill>
                    <a:srgbClr val="008000"/>
                  </a:solidFill>
                </a:rPr>
                <a:t>   </a:t>
              </a:r>
              <a:r>
                <a:rPr lang="en-US" sz="9600" b="1" dirty="0"/>
                <a:t>P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8DC799C-8994-A2FC-06F5-2243FA16D6F2}"/>
                </a:ext>
              </a:extLst>
            </p:cNvPr>
            <p:cNvSpPr txBox="1"/>
            <p:nvPr/>
          </p:nvSpPr>
          <p:spPr>
            <a:xfrm>
              <a:off x="2984270" y="3419831"/>
              <a:ext cx="6342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600" b="1" dirty="0"/>
                <a:t>V</a:t>
              </a:r>
              <a:r>
                <a:rPr lang="en-US" sz="9600" dirty="0"/>
                <a:t>∝ . 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66B284A-2F4A-120A-F6F6-CEBCF79CCE89}"/>
              </a:ext>
            </a:extLst>
          </p:cNvPr>
          <p:cNvGrpSpPr/>
          <p:nvPr/>
        </p:nvGrpSpPr>
        <p:grpSpPr>
          <a:xfrm>
            <a:off x="914400" y="2064975"/>
            <a:ext cx="2743200" cy="4114800"/>
            <a:chOff x="1612670" y="1843950"/>
            <a:chExt cx="2743200" cy="41148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0880ADB-6D91-057F-50E8-9DEFE4E37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2670" y="1843950"/>
              <a:ext cx="2743200" cy="41148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6678174-789E-76C4-9012-1D6512EFB6A8}"/>
                </a:ext>
              </a:extLst>
            </p:cNvPr>
            <p:cNvSpPr txBox="1"/>
            <p:nvPr/>
          </p:nvSpPr>
          <p:spPr>
            <a:xfrm>
              <a:off x="1612670" y="5562466"/>
              <a:ext cx="2743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Robert Boyle</a:t>
              </a:r>
            </a:p>
          </p:txBody>
        </p:sp>
      </p:grp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3532EA6-9231-01E0-717A-8E9139031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939DA-454C-40C3-954F-8E41C5C3842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C06BEE-EE9E-91A9-5B17-6DAE7254F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86845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CA27BA2-5D87-0494-D609-B549C32DB812}"/>
              </a:ext>
            </a:extLst>
          </p:cNvPr>
          <p:cNvSpPr txBox="1"/>
          <p:nvPr/>
        </p:nvSpPr>
        <p:spPr>
          <a:xfrm>
            <a:off x="2984270" y="1904452"/>
            <a:ext cx="634260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200" b="1" dirty="0">
                <a:solidFill>
                  <a:schemeClr val="bg1"/>
                </a:solidFill>
              </a:rPr>
              <a:t>P </a:t>
            </a:r>
            <a:r>
              <a:rPr lang="en-US" sz="19200" b="1" dirty="0">
                <a:solidFill>
                  <a:srgbClr val="C00000"/>
                </a:solidFill>
              </a:rPr>
              <a:t>T</a:t>
            </a:r>
            <a:r>
              <a:rPr lang="en-US" sz="19200" b="1" dirty="0">
                <a:solidFill>
                  <a:schemeClr val="bg1"/>
                </a:solidFill>
              </a:rPr>
              <a:t> V</a:t>
            </a:r>
            <a:endParaRPr lang="en-US" sz="192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Temperature / Volume Relationship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8B399A-3D03-8C3A-F7A2-E21027DE8D1C}"/>
              </a:ext>
            </a:extLst>
          </p:cNvPr>
          <p:cNvSpPr txBox="1"/>
          <p:nvPr/>
        </p:nvSpPr>
        <p:spPr>
          <a:xfrm>
            <a:off x="7434834" y="1905506"/>
            <a:ext cx="1735836" cy="3046988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algn="ctr"/>
            <a:r>
              <a:rPr lang="en-US" sz="19200" b="1" dirty="0">
                <a:solidFill>
                  <a:srgbClr val="008000"/>
                </a:solidFill>
              </a:rPr>
              <a:t>V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Temperature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721BEC-0B54-F1F7-0C1E-F1FED46B58D7}"/>
              </a:ext>
            </a:extLst>
          </p:cNvPr>
          <p:cNvSpPr txBox="1"/>
          <p:nvPr/>
        </p:nvSpPr>
        <p:spPr>
          <a:xfrm>
            <a:off x="3019044" y="1904452"/>
            <a:ext cx="1735836" cy="3046988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algn="ctr"/>
            <a:r>
              <a:rPr lang="en-US" sz="19200" b="1" dirty="0">
                <a:solidFill>
                  <a:srgbClr val="008000"/>
                </a:solidFill>
              </a:rPr>
              <a:t>P</a:t>
            </a:r>
            <a:endParaRPr lang="en-US" sz="2400" dirty="0">
              <a:solidFill>
                <a:srgbClr val="008000"/>
              </a:solidFill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F7A23B0-6EA6-1092-3448-ECC6A3286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63D7-B9F3-4058-B302-BFB6C51E964C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84770-94FF-C15E-67C8-6972B0C19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246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48148E-6 L 5.55112E-17 0.142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1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 L 4.16667E-7 -0.11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14259 L 5.55112E-17 -0.126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44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1169 L 4.16667E-7 0.1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Pressure / Temperature Relationship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Volume – Guy-Lussac’s Law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DC799C-8994-A2FC-06F5-2243FA16D6F2}"/>
              </a:ext>
            </a:extLst>
          </p:cNvPr>
          <p:cNvSpPr txBox="1"/>
          <p:nvPr/>
        </p:nvSpPr>
        <p:spPr>
          <a:xfrm>
            <a:off x="2984270" y="3429000"/>
            <a:ext cx="634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/>
              <a:t>P</a:t>
            </a:r>
            <a:r>
              <a:rPr lang="en-US" sz="9600" dirty="0"/>
              <a:t>∝</a:t>
            </a:r>
            <a:r>
              <a:rPr lang="en-US" sz="9600" b="1" dirty="0"/>
              <a:t>T</a:t>
            </a:r>
            <a:endParaRPr lang="en-US" sz="96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7AB48CB-B883-4133-F51D-3DE38D0515B7}"/>
              </a:ext>
            </a:extLst>
          </p:cNvPr>
          <p:cNvGrpSpPr/>
          <p:nvPr/>
        </p:nvGrpSpPr>
        <p:grpSpPr>
          <a:xfrm>
            <a:off x="914400" y="2064975"/>
            <a:ext cx="2743200" cy="4114800"/>
            <a:chOff x="1612670" y="1843950"/>
            <a:chExt cx="2743200" cy="41148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02D7376-7054-9016-10FF-61F0364DD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2670" y="1843950"/>
              <a:ext cx="2743200" cy="41148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BC56E1F-E506-F284-9FE9-C01B03AFEBF1}"/>
                </a:ext>
              </a:extLst>
            </p:cNvPr>
            <p:cNvSpPr txBox="1"/>
            <p:nvPr/>
          </p:nvSpPr>
          <p:spPr>
            <a:xfrm>
              <a:off x="1612670" y="5309965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Joseph Louis</a:t>
              </a: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Gay-Lussac</a:t>
              </a:r>
            </a:p>
          </p:txBody>
        </p:sp>
      </p:grp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986CB02-9E47-A512-2C78-A2701B993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41E73-C6C4-48E3-8C85-B100DF9B1FE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3629B1-0A63-5223-E235-F3D55EF40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4222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CA27BA2-5D87-0494-D609-B549C32DB812}"/>
              </a:ext>
            </a:extLst>
          </p:cNvPr>
          <p:cNvSpPr txBox="1"/>
          <p:nvPr/>
        </p:nvSpPr>
        <p:spPr>
          <a:xfrm>
            <a:off x="2984270" y="1904452"/>
            <a:ext cx="6342609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200" b="1" dirty="0">
                <a:solidFill>
                  <a:schemeClr val="bg1"/>
                </a:solidFill>
              </a:rPr>
              <a:t>P T </a:t>
            </a:r>
            <a:r>
              <a:rPr lang="en-US" sz="19200" b="1" dirty="0">
                <a:solidFill>
                  <a:srgbClr val="C00000"/>
                </a:solidFill>
              </a:rPr>
              <a:t>V</a:t>
            </a:r>
            <a:endParaRPr lang="en-US" sz="19200" dirty="0">
              <a:solidFill>
                <a:srgbClr val="C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Pressure / Temperature Relationship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Volume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BBFA5F-8B8E-4187-73E1-7E5AE13BD8DD}"/>
              </a:ext>
            </a:extLst>
          </p:cNvPr>
          <p:cNvSpPr txBox="1"/>
          <p:nvPr/>
        </p:nvSpPr>
        <p:spPr>
          <a:xfrm>
            <a:off x="2979629" y="1899362"/>
            <a:ext cx="412865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200" b="1" dirty="0">
                <a:solidFill>
                  <a:srgbClr val="008000"/>
                </a:solidFill>
              </a:rPr>
              <a:t>P T</a:t>
            </a:r>
            <a:endParaRPr lang="en-US" sz="19200" dirty="0">
              <a:solidFill>
                <a:srgbClr val="008000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C29A80-D0D3-580D-D6FE-C370324D0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5470C-CA7A-402D-894F-D813E8C32248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E417D1-70BE-CDA4-8A8A-C00AFBCF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057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-1.875E-6 0.157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.15787 L -1.875E-6 -0.123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E265-3A3A-D8BB-C74A-4D90FD57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Combined Gas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2E63-9AC3-7AFC-3FA5-A651BFB89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Combined Gas Law combines the three gas laws and approximates gas properties at different conditions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63D7944-D071-7420-91E6-AD1E446F3C4C}"/>
              </a:ext>
            </a:extLst>
          </p:cNvPr>
          <p:cNvGrpSpPr/>
          <p:nvPr/>
        </p:nvGrpSpPr>
        <p:grpSpPr>
          <a:xfrm>
            <a:off x="2984270" y="2681167"/>
            <a:ext cx="6342609" cy="3046988"/>
            <a:chOff x="2984270" y="2681167"/>
            <a:chExt cx="6342609" cy="304698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B024BA-915E-A4D2-BD6A-88EFD85FB065}"/>
                </a:ext>
              </a:extLst>
            </p:cNvPr>
            <p:cNvSpPr txBox="1"/>
            <p:nvPr/>
          </p:nvSpPr>
          <p:spPr>
            <a:xfrm>
              <a:off x="2984270" y="2681167"/>
              <a:ext cx="6342609" cy="3046988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en-US" sz="9600" b="1" dirty="0"/>
                <a:t>P</a:t>
              </a:r>
              <a:r>
                <a:rPr lang="en-US" sz="9600" b="1" baseline="-25000" dirty="0"/>
                <a:t>1</a:t>
              </a:r>
              <a:r>
                <a:rPr lang="en-US" sz="9600" b="1" dirty="0"/>
                <a:t>V</a:t>
              </a:r>
              <a:r>
                <a:rPr lang="en-US" sz="9600" b="1" baseline="-25000" dirty="0"/>
                <a:t>1</a:t>
              </a:r>
              <a:r>
                <a:rPr lang="en-US" sz="9600" b="1" dirty="0"/>
                <a:t>   P</a:t>
              </a:r>
              <a:r>
                <a:rPr lang="en-US" sz="9600" b="1" baseline="-25000" dirty="0"/>
                <a:t>2</a:t>
              </a:r>
              <a:r>
                <a:rPr lang="en-US" sz="9600" b="1" dirty="0"/>
                <a:t>V</a:t>
              </a:r>
              <a:r>
                <a:rPr lang="en-US" sz="9600" b="1" baseline="-25000" dirty="0"/>
                <a:t>2</a:t>
              </a:r>
            </a:p>
            <a:p>
              <a:pPr algn="ctr"/>
              <a:r>
                <a:rPr lang="en-US" sz="9600" b="1" dirty="0"/>
                <a:t>T</a:t>
              </a:r>
              <a:r>
                <a:rPr lang="en-US" sz="9600" b="1" baseline="-25000" dirty="0"/>
                <a:t>1</a:t>
              </a:r>
              <a:r>
                <a:rPr lang="en-US" sz="9600" b="1" dirty="0"/>
                <a:t>       T</a:t>
              </a:r>
              <a:r>
                <a:rPr lang="en-US" sz="9600" b="1" baseline="-25000" dirty="0"/>
                <a:t>2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6FA2694-EBD8-123B-47D8-17DB5A0F359F}"/>
                </a:ext>
              </a:extLst>
            </p:cNvPr>
            <p:cNvSpPr txBox="1"/>
            <p:nvPr/>
          </p:nvSpPr>
          <p:spPr>
            <a:xfrm>
              <a:off x="2984270" y="3546831"/>
              <a:ext cx="6342608" cy="132343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8000" dirty="0"/>
                <a:t>∝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0DC476C-582A-8EA1-8E6F-996869C6256F}"/>
                </a:ext>
              </a:extLst>
            </p:cNvPr>
            <p:cNvCxnSpPr>
              <a:cxnSpLocks/>
            </p:cNvCxnSpPr>
            <p:nvPr/>
          </p:nvCxnSpPr>
          <p:spPr>
            <a:xfrm>
              <a:off x="3184634" y="4328160"/>
              <a:ext cx="2380594" cy="0"/>
            </a:xfrm>
            <a:prstGeom prst="line">
              <a:avLst/>
            </a:prstGeom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6C99BA8-7569-A822-7CE0-6845FB3D82BC}"/>
                </a:ext>
              </a:extLst>
            </p:cNvPr>
            <p:cNvCxnSpPr>
              <a:cxnSpLocks/>
            </p:cNvCxnSpPr>
            <p:nvPr/>
          </p:nvCxnSpPr>
          <p:spPr>
            <a:xfrm>
              <a:off x="6754158" y="4328160"/>
              <a:ext cx="2452904" cy="0"/>
            </a:xfrm>
            <a:prstGeom prst="line">
              <a:avLst/>
            </a:prstGeom>
            <a:ln w="1270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AE7620-D43F-AB2A-B5CD-656D5B891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38D4-64E3-4614-A1F5-CD14A62AC2C1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23041C-FE35-A8E4-0827-F6C5334A3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46640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To better understand the scientific and mathematic principles associated with different types of air pollution controls</a:t>
            </a:r>
          </a:p>
          <a:p>
            <a:r>
              <a:rPr lang="en-US" dirty="0"/>
              <a:t>Gas Temperature</a:t>
            </a:r>
          </a:p>
          <a:p>
            <a:r>
              <a:rPr lang="en-US" dirty="0"/>
              <a:t>Gas Pressure</a:t>
            </a:r>
          </a:p>
          <a:p>
            <a:r>
              <a:rPr lang="en-US" dirty="0"/>
              <a:t>Molecular Weight</a:t>
            </a:r>
          </a:p>
          <a:p>
            <a:r>
              <a:rPr lang="en-US" dirty="0"/>
              <a:t>Ideal Gas Law</a:t>
            </a:r>
          </a:p>
          <a:p>
            <a:r>
              <a:rPr lang="en-US" dirty="0"/>
              <a:t>Dry Standard Conditions</a:t>
            </a:r>
          </a:p>
          <a:p>
            <a:r>
              <a:rPr lang="en-US" dirty="0"/>
              <a:t>Types of Air Pollution Control Technologies</a:t>
            </a:r>
          </a:p>
          <a:p>
            <a:r>
              <a:rPr lang="en-US" dirty="0"/>
              <a:t>Control vs Capture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0C5E5-F2A8-BCCD-C4E9-E911ADB5E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A2B5D-15A5-4F5D-B90E-36C7F415F44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EB49DF-88BE-A33B-1E2A-8603CB2C7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09911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F0EEB-1CF2-DCEB-1619-71BEF981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Combined Gas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FBDB6-8310-4702-9EB5-2D75C2BEF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417320"/>
            <a:ext cx="1036015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Compare exhaust gas volume at actual (measured) versus standard conditions (1 atm / 68ºF), but not </a:t>
            </a:r>
            <a:r>
              <a:rPr lang="en-US" b="1" i="1" dirty="0"/>
              <a:t>dry </a:t>
            </a:r>
            <a:r>
              <a:rPr lang="en-US" dirty="0"/>
              <a:t>standard conditions (removing water in air)</a:t>
            </a:r>
          </a:p>
        </p:txBody>
      </p:sp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62A3221B-5D9B-2A6B-6ED4-AF7DC24355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92736" y="1137037"/>
          <a:ext cx="2403475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99920" imgH="431640" progId="Equation.3">
                  <p:embed/>
                </p:oleObj>
              </mc:Choice>
              <mc:Fallback>
                <p:oleObj name="Equation" r:id="rId2" imgW="799920" imgH="431640" progId="Equation.3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62A3221B-5D9B-2A6B-6ED4-AF7DC24355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2736" y="1137037"/>
                        <a:ext cx="2403475" cy="129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9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686938BF-6839-0D9C-E2A4-87AA6F53CF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2993" y="2616904"/>
          <a:ext cx="3382963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30040" imgH="482400" progId="Equation.3">
                  <p:embed/>
                </p:oleObj>
              </mc:Choice>
              <mc:Fallback>
                <p:oleObj name="Equation" r:id="rId4" imgW="1130040" imgH="482400" progId="Equation.3">
                  <p:embed/>
                  <p:pic>
                    <p:nvPicPr>
                      <p:cNvPr id="6" name="Object 6">
                        <a:extLst>
                          <a:ext uri="{FF2B5EF4-FFF2-40B4-BE49-F238E27FC236}">
                            <a16:creationId xmlns:a16="http://schemas.microsoft.com/office/drawing/2014/main" id="{686938BF-6839-0D9C-E2A4-87AA6F53CF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2993" y="2616904"/>
                        <a:ext cx="3382963" cy="144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9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15D537-5917-6633-F407-C1C03A4FA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DB806-82CE-4F6A-999A-9140B15B7F7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4C261-D97E-2F94-2AB7-9ED49F7F6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300241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81400-8FB5-BE3C-BE0D-5AAF397587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E8BDCD7C-50A0-3BF2-241A-0A10840F5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838" y="3589020"/>
            <a:ext cx="914286" cy="91428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9A0F895-2CE6-F20E-3280-E747C78172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039" y="3589020"/>
            <a:ext cx="914286" cy="914286"/>
          </a:xfrm>
          <a:prstGeom prst="rect">
            <a:avLst/>
          </a:prstGeom>
        </p:spPr>
      </p:pic>
      <p:pic>
        <p:nvPicPr>
          <p:cNvPr id="8" name="Graphic 7" descr="Snowflake outline">
            <a:extLst>
              <a:ext uri="{FF2B5EF4-FFF2-40B4-BE49-F238E27FC236}">
                <a16:creationId xmlns:a16="http://schemas.microsoft.com/office/drawing/2014/main" id="{EA17F63C-752E-5F8F-E55C-0AD51B9E73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6724" y="1005840"/>
            <a:ext cx="914400" cy="914400"/>
          </a:xfrm>
          <a:prstGeom prst="rect">
            <a:avLst/>
          </a:prstGeom>
        </p:spPr>
      </p:pic>
      <p:pic>
        <p:nvPicPr>
          <p:cNvPr id="14" name="Graphic 13" descr="Dim (Medium Sun) with solid fill">
            <a:extLst>
              <a:ext uri="{FF2B5EF4-FFF2-40B4-BE49-F238E27FC236}">
                <a16:creationId xmlns:a16="http://schemas.microsoft.com/office/drawing/2014/main" id="{4829C2E7-0646-E21F-B23B-BA43C3F651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48039" y="1005840"/>
            <a:ext cx="914400" cy="914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3A2B1B-F280-58F2-D125-212DEE028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Barometric Pressure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25FBF5-B265-E304-9C39-DAAA53FB03C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777240" indent="0">
              <a:spcBef>
                <a:spcPts val="0"/>
              </a:spcBef>
              <a:buNone/>
            </a:pPr>
            <a:endParaRPr lang="en-US" sz="1400" b="1" dirty="0"/>
          </a:p>
          <a:p>
            <a:pPr marL="777240" indent="0">
              <a:spcBef>
                <a:spcPts val="0"/>
              </a:spcBef>
              <a:buNone/>
            </a:pPr>
            <a:r>
              <a:rPr lang="en-US" b="1" dirty="0"/>
              <a:t>Winter Conditions</a:t>
            </a:r>
          </a:p>
          <a:p>
            <a:r>
              <a:rPr lang="en-US" dirty="0"/>
              <a:t>Colder air is denser</a:t>
            </a:r>
          </a:p>
          <a:p>
            <a:pPr lvl="1"/>
            <a:r>
              <a:rPr lang="en-US" dirty="0"/>
              <a:t>Nov-Feb generally has higher barometric pressure</a:t>
            </a:r>
          </a:p>
          <a:p>
            <a:pPr marL="0" indent="0">
              <a:buNone/>
            </a:pPr>
            <a:endParaRPr lang="en-US" dirty="0"/>
          </a:p>
          <a:p>
            <a:pPr marL="777240" indent="0">
              <a:spcBef>
                <a:spcPts val="0"/>
              </a:spcBef>
              <a:buNone/>
            </a:pPr>
            <a:endParaRPr lang="en-US" sz="1400" b="1" dirty="0"/>
          </a:p>
          <a:p>
            <a:pPr marL="777240" indent="0">
              <a:spcBef>
                <a:spcPts val="0"/>
              </a:spcBef>
              <a:buNone/>
            </a:pPr>
            <a:r>
              <a:rPr lang="en-US" b="1" dirty="0"/>
              <a:t>Clear Conditions</a:t>
            </a:r>
          </a:p>
          <a:p>
            <a:r>
              <a:rPr lang="en-US" dirty="0"/>
              <a:t>High barometric pressure indicates clear skies</a:t>
            </a:r>
          </a:p>
          <a:p>
            <a:pPr lvl="1"/>
            <a:r>
              <a:rPr lang="en-US" dirty="0"/>
              <a:t>Can cause headaches and sinus pain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26053EC-4215-92A2-AC32-93C3EE57710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777240" indent="0">
              <a:spcBef>
                <a:spcPts val="0"/>
              </a:spcBef>
              <a:buNone/>
            </a:pPr>
            <a:endParaRPr lang="en-US" sz="1400" b="1" dirty="0"/>
          </a:p>
          <a:p>
            <a:pPr marL="777240" indent="0">
              <a:spcBef>
                <a:spcPts val="0"/>
              </a:spcBef>
              <a:buNone/>
            </a:pPr>
            <a:r>
              <a:rPr lang="en-US" b="1" dirty="0"/>
              <a:t>Summer Conditions</a:t>
            </a:r>
          </a:p>
          <a:p>
            <a:r>
              <a:rPr lang="en-US" dirty="0"/>
              <a:t>Warmer air is lighter</a:t>
            </a:r>
          </a:p>
          <a:p>
            <a:pPr lvl="1"/>
            <a:r>
              <a:rPr lang="en-US" dirty="0"/>
              <a:t>May-Aug generally has lower barometric pressure</a:t>
            </a:r>
          </a:p>
          <a:p>
            <a:pPr marL="0" indent="0">
              <a:buNone/>
            </a:pPr>
            <a:endParaRPr lang="en-US" dirty="0"/>
          </a:p>
          <a:p>
            <a:pPr marL="777240" indent="0">
              <a:spcBef>
                <a:spcPts val="0"/>
              </a:spcBef>
              <a:buNone/>
            </a:pPr>
            <a:endParaRPr lang="en-US" sz="1400" b="1" dirty="0"/>
          </a:p>
          <a:p>
            <a:pPr marL="777240" indent="0">
              <a:spcBef>
                <a:spcPts val="0"/>
              </a:spcBef>
              <a:buNone/>
            </a:pPr>
            <a:r>
              <a:rPr lang="en-US" b="1" dirty="0"/>
              <a:t>Stormy Conditions</a:t>
            </a:r>
          </a:p>
          <a:p>
            <a:r>
              <a:rPr lang="en-US" dirty="0"/>
              <a:t>Low barometric pressure indicates storms</a:t>
            </a:r>
          </a:p>
          <a:p>
            <a:pPr lvl="1"/>
            <a:r>
              <a:rPr lang="en-US" dirty="0"/>
              <a:t>The lower the pressure, the stronger the storm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BFBC838-2F5F-3E6E-07AC-906B5081C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85D0C-3D8B-428E-9F39-D93D30A0AC5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74AE17-C92D-43DD-6990-CA4D38510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1317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A4760-683E-D397-6AB1-4C67F64FB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Combined Gas Law Purpose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DACC-4128-3C0F-C2FD-36CE3F079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 we really need to know this?</a:t>
            </a:r>
          </a:p>
          <a:p>
            <a:r>
              <a:rPr lang="en-US" dirty="0"/>
              <a:t>Air pollution is a gas</a:t>
            </a:r>
          </a:p>
          <a:p>
            <a:pPr lvl="1"/>
            <a:r>
              <a:rPr lang="en-US" dirty="0"/>
              <a:t>The exhaust properties of the gas determine emission concentrations</a:t>
            </a:r>
          </a:p>
          <a:p>
            <a:pPr lvl="1"/>
            <a:r>
              <a:rPr lang="en-US" dirty="0"/>
              <a:t>Actual cubic feet varies vs standard cubic feet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05913E-2EA4-EB0E-EA7A-9E0984DC90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580" y="4343400"/>
            <a:ext cx="2910840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815119-7A14-E1BD-C125-4575944E57F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7582" y="4343400"/>
            <a:ext cx="2910114" cy="1828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1E4302-F264-17D3-96D0-77BF5FF370CF}"/>
              </a:ext>
            </a:extLst>
          </p:cNvPr>
          <p:cNvSpPr txBox="1"/>
          <p:nvPr/>
        </p:nvSpPr>
        <p:spPr>
          <a:xfrm>
            <a:off x="911350" y="3048584"/>
            <a:ext cx="5029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Factory in Toledo, OH - January</a:t>
            </a:r>
          </a:p>
          <a:p>
            <a:r>
              <a:rPr lang="en-US" dirty="0"/>
              <a:t>Temperature: 35ºF / 495ºR</a:t>
            </a:r>
          </a:p>
          <a:p>
            <a:r>
              <a:rPr lang="en-US" dirty="0"/>
              <a:t>Barometric Pressure: 30.42 in Hg / 14.94 psia</a:t>
            </a:r>
          </a:p>
          <a:p>
            <a:r>
              <a:rPr lang="en-US" dirty="0"/>
              <a:t>Airflow: 1,000 acfm</a:t>
            </a:r>
          </a:p>
          <a:p>
            <a:endParaRPr lang="en-US" dirty="0"/>
          </a:p>
          <a:p>
            <a:r>
              <a:rPr lang="en-US" dirty="0"/>
              <a:t>		Equivalent to 878 acfm </a:t>
            </a:r>
          </a:p>
          <a:p>
            <a:r>
              <a:rPr lang="en-US" dirty="0"/>
              <a:t>		in Summer (12% lower)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D1B72B-5F6C-1F15-BE32-824F9047F502}"/>
              </a:ext>
            </a:extLst>
          </p:cNvPr>
          <p:cNvSpPr txBox="1"/>
          <p:nvPr/>
        </p:nvSpPr>
        <p:spPr>
          <a:xfrm>
            <a:off x="6248039" y="3048583"/>
            <a:ext cx="5029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Factory in Toledo, OH - June</a:t>
            </a:r>
          </a:p>
          <a:p>
            <a:r>
              <a:rPr lang="en-US" dirty="0"/>
              <a:t>Temperature: 91ºF / 551ºR</a:t>
            </a:r>
          </a:p>
          <a:p>
            <a:r>
              <a:rPr lang="en-US" dirty="0"/>
              <a:t>Barometric Pressure: 29.74 in Hg / 14.60 psia</a:t>
            </a:r>
          </a:p>
          <a:p>
            <a:r>
              <a:rPr lang="en-US" dirty="0"/>
              <a:t>Airflow: 1,000 acfm</a:t>
            </a:r>
          </a:p>
          <a:p>
            <a:endParaRPr lang="en-US" dirty="0"/>
          </a:p>
          <a:p>
            <a:r>
              <a:rPr lang="en-US" dirty="0"/>
              <a:t>		Equivalent to 1,138 acfm </a:t>
            </a:r>
          </a:p>
          <a:p>
            <a:r>
              <a:rPr lang="en-US" dirty="0"/>
              <a:t>		in Winter (12% higher)</a:t>
            </a:r>
          </a:p>
        </p:txBody>
      </p:sp>
      <p:pic>
        <p:nvPicPr>
          <p:cNvPr id="8" name="Graphic 7" descr="Snowflake outline">
            <a:extLst>
              <a:ext uri="{FF2B5EF4-FFF2-40B4-BE49-F238E27FC236}">
                <a16:creationId xmlns:a16="http://schemas.microsoft.com/office/drawing/2014/main" id="{A043E23A-BD14-2C30-3F1E-DB1F356B96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6724" y="4232980"/>
            <a:ext cx="914400" cy="914400"/>
          </a:xfrm>
          <a:prstGeom prst="rect">
            <a:avLst/>
          </a:prstGeom>
        </p:spPr>
      </p:pic>
      <p:pic>
        <p:nvPicPr>
          <p:cNvPr id="14" name="Graphic 13" descr="Dim (Medium Sun) with solid fill">
            <a:extLst>
              <a:ext uri="{FF2B5EF4-FFF2-40B4-BE49-F238E27FC236}">
                <a16:creationId xmlns:a16="http://schemas.microsoft.com/office/drawing/2014/main" id="{6758C3D6-0352-7ABD-9B41-46C8078FC2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48039" y="4232980"/>
            <a:ext cx="914400" cy="9144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56763C-1B2E-4257-60BF-5AC1BDE5E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0062A-0019-48CC-B6E4-FC10196EBC4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09F597-DFEB-07DA-F92A-151E4445F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85922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D3A8-198A-BDD4-A67F-7D00A3DA19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57EEE-0B1D-5C44-BA6A-3A1F0886A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Combined Gas Law Purpose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AEC5F8-8CD3-4C67-2668-D964ACB7DE3F}"/>
              </a:ext>
            </a:extLst>
          </p:cNvPr>
          <p:cNvSpPr txBox="1"/>
          <p:nvPr/>
        </p:nvSpPr>
        <p:spPr>
          <a:xfrm>
            <a:off x="914400" y="1014653"/>
            <a:ext cx="32918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b="1" dirty="0"/>
              <a:t>Test in January</a:t>
            </a:r>
          </a:p>
          <a:p>
            <a:pPr algn="ctr"/>
            <a:r>
              <a:rPr lang="en-US" dirty="0"/>
              <a:t>Air Temperature: 45ºF / 505ºR</a:t>
            </a:r>
          </a:p>
          <a:p>
            <a:pPr algn="ctr"/>
            <a:r>
              <a:rPr lang="en-US" dirty="0"/>
              <a:t>Barometric Pressure:</a:t>
            </a:r>
          </a:p>
          <a:p>
            <a:pPr algn="ctr"/>
            <a:r>
              <a:rPr lang="en-US" dirty="0"/>
              <a:t>30.42 in Hg / 14.94 psia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1,790 gr ÷ 60,000 acf = 0.0298 gr/acf </a:t>
            </a:r>
            <a:r>
              <a:rPr lang="en-US" b="1" dirty="0">
                <a:solidFill>
                  <a:srgbClr val="00B050"/>
                </a:solidFill>
              </a:rPr>
              <a:t>(Pass)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60,000 acf = 65,045 scf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1,790 gr ÷ 65,045 scf =</a:t>
            </a:r>
          </a:p>
          <a:p>
            <a:pPr algn="ctr"/>
            <a:r>
              <a:rPr lang="en-US" dirty="0"/>
              <a:t>0.027 gr/scf </a:t>
            </a:r>
            <a:r>
              <a:rPr lang="en-US" b="1" dirty="0">
                <a:solidFill>
                  <a:srgbClr val="00B050"/>
                </a:solidFill>
              </a:rPr>
              <a:t>(Pass)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4AB6E4-732F-A580-9218-EB5CB04AC445}"/>
              </a:ext>
            </a:extLst>
          </p:cNvPr>
          <p:cNvSpPr txBox="1"/>
          <p:nvPr/>
        </p:nvSpPr>
        <p:spPr>
          <a:xfrm>
            <a:off x="7982712" y="1019174"/>
            <a:ext cx="32918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b="1" dirty="0"/>
          </a:p>
          <a:p>
            <a:pPr algn="ctr"/>
            <a:r>
              <a:rPr lang="en-US" b="1" dirty="0"/>
              <a:t>Test in June</a:t>
            </a:r>
          </a:p>
          <a:p>
            <a:pPr algn="ctr"/>
            <a:r>
              <a:rPr lang="en-US" dirty="0"/>
              <a:t>Air Temperature: 91ºF / 551ºR</a:t>
            </a:r>
          </a:p>
          <a:p>
            <a:pPr algn="ctr"/>
            <a:r>
              <a:rPr lang="en-US" dirty="0"/>
              <a:t>Barometric Pressure:</a:t>
            </a:r>
          </a:p>
          <a:p>
            <a:pPr algn="ctr"/>
            <a:r>
              <a:rPr lang="en-US" dirty="0"/>
              <a:t>29.86 in Hg / 14.67 psia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1,790 gr ÷ 60,000 acf = 0.0298 gr/acf </a:t>
            </a:r>
            <a:r>
              <a:rPr lang="en-US" b="1" dirty="0">
                <a:solidFill>
                  <a:srgbClr val="00B050"/>
                </a:solidFill>
              </a:rPr>
              <a:t>(Pass)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60,000 acf = 57,380 scf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/>
              <a:t>1,790 gr ÷ 57,380 scf =</a:t>
            </a:r>
          </a:p>
          <a:p>
            <a:pPr algn="ctr"/>
            <a:r>
              <a:rPr lang="en-US" dirty="0"/>
              <a:t>0.031 gr/scf </a:t>
            </a:r>
            <a:r>
              <a:rPr lang="en-US" b="1" dirty="0">
                <a:solidFill>
                  <a:srgbClr val="C00000"/>
                </a:solidFill>
              </a:rPr>
              <a:t>(Fail)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A31E442-AA05-A296-160F-D9F998B398E0}"/>
              </a:ext>
            </a:extLst>
          </p:cNvPr>
          <p:cNvGrpSpPr/>
          <p:nvPr/>
        </p:nvGrpSpPr>
        <p:grpSpPr>
          <a:xfrm>
            <a:off x="2984270" y="3957846"/>
            <a:ext cx="6342609" cy="1569660"/>
            <a:chOff x="2984270" y="2681167"/>
            <a:chExt cx="6342609" cy="156966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51D0C7D-1452-6AA2-D1B4-3B9F573FCAE7}"/>
                </a:ext>
              </a:extLst>
            </p:cNvPr>
            <p:cNvSpPr txBox="1"/>
            <p:nvPr/>
          </p:nvSpPr>
          <p:spPr>
            <a:xfrm>
              <a:off x="2984270" y="2681167"/>
              <a:ext cx="6342609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800" b="1" dirty="0"/>
                <a:t>P</a:t>
              </a:r>
              <a:r>
                <a:rPr lang="en-US" sz="4800" b="1" baseline="-25000" dirty="0"/>
                <a:t>1</a:t>
              </a:r>
              <a:r>
                <a:rPr lang="en-US" sz="4800" b="1" dirty="0"/>
                <a:t>V</a:t>
              </a:r>
              <a:r>
                <a:rPr lang="en-US" sz="4800" b="1" baseline="-25000" dirty="0"/>
                <a:t>1</a:t>
              </a:r>
              <a:r>
                <a:rPr lang="en-US" sz="4800" b="1" dirty="0"/>
                <a:t>   P</a:t>
              </a:r>
              <a:r>
                <a:rPr lang="en-US" sz="4800" b="1" baseline="-25000" dirty="0"/>
                <a:t>2</a:t>
              </a:r>
              <a:r>
                <a:rPr lang="en-US" sz="4800" b="1" dirty="0"/>
                <a:t>V</a:t>
              </a:r>
              <a:r>
                <a:rPr lang="en-US" sz="4800" b="1" baseline="-25000" dirty="0"/>
                <a:t>2</a:t>
              </a:r>
            </a:p>
            <a:p>
              <a:pPr algn="ctr"/>
              <a:r>
                <a:rPr lang="en-US" sz="4800" b="1" dirty="0"/>
                <a:t>T</a:t>
              </a:r>
              <a:r>
                <a:rPr lang="en-US" sz="4800" b="1" baseline="-25000" dirty="0"/>
                <a:t>1</a:t>
              </a:r>
              <a:r>
                <a:rPr lang="en-US" sz="4800" b="1" dirty="0"/>
                <a:t>       T</a:t>
              </a:r>
              <a:r>
                <a:rPr lang="en-US" sz="4800" b="1" baseline="-25000" dirty="0"/>
                <a:t>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AF93E2F-EE56-3AAB-39DC-8BE7D3829187}"/>
                </a:ext>
              </a:extLst>
            </p:cNvPr>
            <p:cNvSpPr txBox="1"/>
            <p:nvPr/>
          </p:nvSpPr>
          <p:spPr>
            <a:xfrm>
              <a:off x="2984270" y="3050498"/>
              <a:ext cx="63426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/>
                <a:t>=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1C192CC-634C-8BF8-7B90-6E7DE69C263E}"/>
                </a:ext>
              </a:extLst>
            </p:cNvPr>
            <p:cNvCxnSpPr>
              <a:cxnSpLocks/>
            </p:cNvCxnSpPr>
            <p:nvPr/>
          </p:nvCxnSpPr>
          <p:spPr>
            <a:xfrm>
              <a:off x="4663440" y="3534839"/>
              <a:ext cx="118872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5CAE812-5621-BDAF-556A-365D0E79A215}"/>
                </a:ext>
              </a:extLst>
            </p:cNvPr>
            <p:cNvCxnSpPr>
              <a:cxnSpLocks/>
            </p:cNvCxnSpPr>
            <p:nvPr/>
          </p:nvCxnSpPr>
          <p:spPr>
            <a:xfrm>
              <a:off x="6446731" y="3534839"/>
              <a:ext cx="118872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3BD49D69-A02D-6C89-C969-5DF6841F4CD1}"/>
              </a:ext>
            </a:extLst>
          </p:cNvPr>
          <p:cNvSpPr txBox="1"/>
          <p:nvPr/>
        </p:nvSpPr>
        <p:spPr>
          <a:xfrm>
            <a:off x="4369414" y="1014653"/>
            <a:ext cx="34396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Stack Test (1-hour)</a:t>
            </a:r>
          </a:p>
          <a:p>
            <a:pPr algn="ctr"/>
            <a:r>
              <a:rPr lang="en-US" dirty="0"/>
              <a:t>Airflow: 60,000 acf</a:t>
            </a:r>
          </a:p>
          <a:p>
            <a:pPr algn="ctr"/>
            <a:r>
              <a:rPr lang="en-US" dirty="0"/>
              <a:t>Collected PM: 1,790 grains</a:t>
            </a:r>
          </a:p>
          <a:p>
            <a:pPr algn="ctr"/>
            <a:r>
              <a:rPr lang="en-US" dirty="0"/>
              <a:t>Limit: 0.030 gr/cf</a:t>
            </a:r>
          </a:p>
          <a:p>
            <a:pPr algn="ctr"/>
            <a:r>
              <a:rPr lang="en-US" dirty="0"/>
              <a:t>Operates at Ambient Conditions</a:t>
            </a:r>
          </a:p>
          <a:p>
            <a:pPr algn="ctr"/>
            <a:endParaRPr lang="en-US" b="1" dirty="0"/>
          </a:p>
          <a:p>
            <a:pPr algn="ctr"/>
            <a:r>
              <a:rPr lang="en-US" b="1" dirty="0"/>
              <a:t>Standard Conditions</a:t>
            </a:r>
          </a:p>
          <a:p>
            <a:pPr algn="ctr"/>
            <a:r>
              <a:rPr lang="en-US" dirty="0"/>
              <a:t>Temperature: 68ºF / 528ºR</a:t>
            </a:r>
          </a:p>
          <a:p>
            <a:pPr algn="ctr"/>
            <a:r>
              <a:rPr lang="en-US" dirty="0"/>
              <a:t>Pressure: 14.70 psia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352D21-FA4E-903B-DF9C-BAE2E440E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08A7A-B41E-4C2E-A07E-3220E28A7F3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83D0CB-3E5D-1043-5579-C2B1436B4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67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0F9AB-6CB4-BC5C-EDF8-F648987E6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Molecular Weight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D6358-A874-188C-8149-3D5C38753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143000"/>
            <a:ext cx="7616952" cy="5029200"/>
          </a:xfrm>
        </p:spPr>
        <p:txBody>
          <a:bodyPr/>
          <a:lstStyle/>
          <a:p>
            <a:r>
              <a:rPr lang="en-US" dirty="0"/>
              <a:t>Atoms all have different masses (weight)</a:t>
            </a:r>
          </a:p>
          <a:p>
            <a:pPr lvl="1"/>
            <a:r>
              <a:rPr lang="en-US" dirty="0"/>
              <a:t>Atomic weights are specified in the periodic table</a:t>
            </a:r>
          </a:p>
          <a:p>
            <a:pPr lvl="1"/>
            <a:r>
              <a:rPr lang="en-US" dirty="0"/>
              <a:t>Oxygen has an atomic weight of 15.999</a:t>
            </a:r>
          </a:p>
          <a:p>
            <a:pPr lvl="1"/>
            <a:r>
              <a:rPr lang="en-US" dirty="0"/>
              <a:t>Carbon has an atomic weight of 12.011</a:t>
            </a:r>
          </a:p>
          <a:p>
            <a:endParaRPr lang="en-US" dirty="0"/>
          </a:p>
          <a:p>
            <a:r>
              <a:rPr lang="en-US" dirty="0"/>
              <a:t>Molecules have the combined weights of their component atoms</a:t>
            </a:r>
          </a:p>
          <a:p>
            <a:pPr lvl="1"/>
            <a:r>
              <a:rPr lang="en-US" dirty="0"/>
              <a:t>Atmospheric oxygen (O</a:t>
            </a:r>
            <a:r>
              <a:rPr lang="en-US" baseline="-25000" dirty="0"/>
              <a:t>2</a:t>
            </a:r>
            <a:r>
              <a:rPr lang="en-US" dirty="0"/>
              <a:t>) has a molecular weight of (15.999 × 2) = 31.998 (32)</a:t>
            </a:r>
          </a:p>
          <a:p>
            <a:pPr lvl="1"/>
            <a:r>
              <a:rPr lang="en-US" dirty="0"/>
              <a:t>Carbon dioxide (CO</a:t>
            </a:r>
            <a:r>
              <a:rPr lang="en-US" baseline="-25000" dirty="0"/>
              <a:t>2</a:t>
            </a:r>
            <a:r>
              <a:rPr lang="en-US" dirty="0"/>
              <a:t>) has a molecular weight of 12.011 + (15.999 × 2) = 44.009 (44)</a:t>
            </a:r>
          </a:p>
          <a:p>
            <a:pPr lvl="1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691611-5E86-A69E-B24B-1A051F6C1727}"/>
              </a:ext>
            </a:extLst>
          </p:cNvPr>
          <p:cNvSpPr txBox="1"/>
          <p:nvPr/>
        </p:nvSpPr>
        <p:spPr>
          <a:xfrm>
            <a:off x="8988552" y="1143000"/>
            <a:ext cx="2286000" cy="2286000"/>
          </a:xfrm>
          <a:prstGeom prst="rect">
            <a:avLst/>
          </a:prstGeom>
          <a:solidFill>
            <a:srgbClr val="66CCFF"/>
          </a:solidFill>
          <a:ln w="25400">
            <a:solidFill>
              <a:schemeClr val="accent1"/>
            </a:solidFill>
          </a:ln>
        </p:spPr>
        <p:txBody>
          <a:bodyPr wrap="square" lIns="45720" rIns="45720" rtlCol="0">
            <a:noAutofit/>
          </a:bodyPr>
          <a:lstStyle/>
          <a:p>
            <a:pPr>
              <a:tabLst>
                <a:tab pos="2240280" algn="r"/>
              </a:tabLst>
            </a:pPr>
            <a:r>
              <a:rPr lang="en-US" sz="2000" dirty="0"/>
              <a:t>15.999	</a:t>
            </a:r>
            <a:r>
              <a:rPr lang="en-US" sz="2000" b="1" dirty="0"/>
              <a:t>8</a:t>
            </a:r>
          </a:p>
          <a:p>
            <a:pPr algn="ctr">
              <a:tabLst>
                <a:tab pos="2240280" algn="r"/>
              </a:tabLst>
            </a:pPr>
            <a:r>
              <a:rPr lang="en-US" sz="10000" b="1" dirty="0"/>
              <a:t>O</a:t>
            </a:r>
          </a:p>
          <a:p>
            <a:pPr algn="ctr">
              <a:tabLst>
                <a:tab pos="2240280" algn="r"/>
              </a:tabLst>
            </a:pPr>
            <a:r>
              <a:rPr lang="en-US" sz="2000" b="1" dirty="0"/>
              <a:t>Oxygen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EEBA26-BC13-2345-6BED-D84A88202933}"/>
              </a:ext>
            </a:extLst>
          </p:cNvPr>
          <p:cNvSpPr txBox="1"/>
          <p:nvPr/>
        </p:nvSpPr>
        <p:spPr>
          <a:xfrm>
            <a:off x="8988552" y="3875532"/>
            <a:ext cx="2286000" cy="2286000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solidFill>
              <a:schemeClr val="accent1"/>
            </a:solidFill>
          </a:ln>
        </p:spPr>
        <p:txBody>
          <a:bodyPr wrap="square" lIns="45720" rIns="45720" rtlCol="0">
            <a:noAutofit/>
          </a:bodyPr>
          <a:lstStyle/>
          <a:p>
            <a:pPr>
              <a:tabLst>
                <a:tab pos="2240280" algn="r"/>
              </a:tabLst>
            </a:pPr>
            <a:r>
              <a:rPr lang="en-US" sz="2000" dirty="0"/>
              <a:t>12.011	</a:t>
            </a:r>
            <a:r>
              <a:rPr lang="en-US" sz="2000" b="1" dirty="0"/>
              <a:t>6</a:t>
            </a:r>
          </a:p>
          <a:p>
            <a:pPr algn="ctr">
              <a:tabLst>
                <a:tab pos="2240280" algn="r"/>
              </a:tabLst>
            </a:pPr>
            <a:r>
              <a:rPr lang="en-US" sz="10000" b="1" dirty="0"/>
              <a:t>C</a:t>
            </a:r>
          </a:p>
          <a:p>
            <a:pPr algn="ctr">
              <a:tabLst>
                <a:tab pos="2240280" algn="r"/>
              </a:tabLst>
            </a:pPr>
            <a:r>
              <a:rPr lang="en-US" sz="2000" b="1" dirty="0"/>
              <a:t>Carbon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2EDDC2-22BA-D0BD-D1B8-94E77E88E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D38CC-D2D8-466F-A78E-1419F350FD6E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0D21EE-77CE-B2D7-5C6D-8D4ECE452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50751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C4854-6BD4-7A77-5985-3CD477926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Periodic Table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100C140-B8CE-863A-E452-4D6FFE0B89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7820" y="1013460"/>
            <a:ext cx="8976360" cy="515874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37CD32-F549-B625-014F-29C870C8F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05E97-4C08-4F0C-BE22-6D0CEEDA961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4CAA28-29DC-CA7E-AB1E-C0AFE27F6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402073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0F9AB-6CB4-BC5C-EDF8-F648987E6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Molecular Weight of Mixtures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D6358-A874-188C-8149-3D5C38753C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Mixtures have a representative fraction of the weight of their component molecules</a:t>
            </a:r>
          </a:p>
          <a:p>
            <a:pPr lvl="1"/>
            <a:r>
              <a:rPr lang="en-US" dirty="0"/>
              <a:t>Sum of the weighted average for each individual gas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b="1" dirty="0"/>
              <a:t>Molecular Weight of Dry Air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ADF1459C-D9D3-8498-29FB-D47BD2468DCE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3261360"/>
          <a:ext cx="10360155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031">
                  <a:extLst>
                    <a:ext uri="{9D8B030D-6E8A-4147-A177-3AD203B41FA5}">
                      <a16:colId xmlns:a16="http://schemas.microsoft.com/office/drawing/2014/main" val="4060028089"/>
                    </a:ext>
                  </a:extLst>
                </a:gridCol>
                <a:gridCol w="2072031">
                  <a:extLst>
                    <a:ext uri="{9D8B030D-6E8A-4147-A177-3AD203B41FA5}">
                      <a16:colId xmlns:a16="http://schemas.microsoft.com/office/drawing/2014/main" val="1373767001"/>
                    </a:ext>
                  </a:extLst>
                </a:gridCol>
                <a:gridCol w="2072031">
                  <a:extLst>
                    <a:ext uri="{9D8B030D-6E8A-4147-A177-3AD203B41FA5}">
                      <a16:colId xmlns:a16="http://schemas.microsoft.com/office/drawing/2014/main" val="3126913436"/>
                    </a:ext>
                  </a:extLst>
                </a:gridCol>
                <a:gridCol w="2072031">
                  <a:extLst>
                    <a:ext uri="{9D8B030D-6E8A-4147-A177-3AD203B41FA5}">
                      <a16:colId xmlns:a16="http://schemas.microsoft.com/office/drawing/2014/main" val="1373234742"/>
                    </a:ext>
                  </a:extLst>
                </a:gridCol>
                <a:gridCol w="2072031">
                  <a:extLst>
                    <a:ext uri="{9D8B030D-6E8A-4147-A177-3AD203B41FA5}">
                      <a16:colId xmlns:a16="http://schemas.microsoft.com/office/drawing/2014/main" val="3056635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Compound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Atomic Weight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Molecular Weight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% Weight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dirty="0"/>
                        <a:t>Total Weight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2887991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N</a:t>
                      </a:r>
                      <a:r>
                        <a:rPr lang="en-US" sz="2400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14.01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28.02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78.1%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21.88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06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O</a:t>
                      </a:r>
                      <a:r>
                        <a:rPr lang="en-US" sz="2400" b="1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16.00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32.00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21.0%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6.72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631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39.95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39.95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0.36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665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Dry Air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highlight>
                            <a:srgbClr val="FFFF00"/>
                          </a:highlight>
                        </a:rPr>
                        <a:t>28.96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964870"/>
                  </a:ext>
                </a:extLst>
              </a:tr>
            </a:tbl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EEC6A44-47E2-8665-2453-E89E170CB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86E00-3DD9-4678-B7A4-7704278BB7FF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7069D9-174E-2E78-6832-DF1682DE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717311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A2C01-D789-EA14-AD80-2699C9E10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Chemical Mole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A3F08-9F08-DE41-72B0-CDA99DB015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chemical mole (n) is the number of molecules that make the molecular weight equal to weight units we use (gram / pound)</a:t>
            </a:r>
          </a:p>
          <a:p>
            <a:pPr lvl="1"/>
            <a:r>
              <a:rPr lang="en-US" dirty="0"/>
              <a:t>Because atoms are so small, you need 6.022×10</a:t>
            </a:r>
            <a:r>
              <a:rPr lang="en-US" baseline="30000" dirty="0"/>
              <a:t>23</a:t>
            </a:r>
            <a:r>
              <a:rPr lang="en-US" dirty="0"/>
              <a:t> of them                         to measure them in grams</a:t>
            </a:r>
          </a:p>
          <a:p>
            <a:pPr lvl="1"/>
            <a:r>
              <a:rPr lang="en-US" dirty="0"/>
              <a:t>There are almost a million times more carbon atoms in a                    gram of carbon than there are grains of sand on Earth</a:t>
            </a:r>
          </a:p>
          <a:p>
            <a:r>
              <a:rPr lang="en-US" dirty="0"/>
              <a:t>1 mole molecular mass = 1 mass unit</a:t>
            </a:r>
          </a:p>
          <a:p>
            <a:pPr lvl="1"/>
            <a:r>
              <a:rPr lang="en-US" dirty="0"/>
              <a:t>32.0 g of atmospheric oxygen contain 1 g-mol of O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32.0 lbs. of atmospheric oxygen contain 1 lb-mol of O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Gram-mole (g-mol) can be converted to pound-mole (lb-mol) by converting grams to pounds (dividing by 453.592 grams/pound)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78DE32-BF37-7065-D07D-A278E424897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2452" y="1937004"/>
            <a:ext cx="1562100" cy="230124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9C90FA-F05A-6D7F-086E-42F4C7C9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836C4-ABBB-4811-8FBE-FEA9459DC1F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98829-57C8-BEAC-EFDA-DEB9D4E49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78796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AD1A1-7DBC-70CF-7DCF-AF04C85B2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Gas Pressure / Temperature Relationship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A45CE5-BC61-8A5A-1585-5474922B0803}"/>
              </a:ext>
            </a:extLst>
          </p:cNvPr>
          <p:cNvSpPr txBox="1"/>
          <p:nvPr/>
        </p:nvSpPr>
        <p:spPr>
          <a:xfrm>
            <a:off x="914400" y="1074509"/>
            <a:ext cx="10360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/>
              <a:t>Constant Temperature &amp; Pressure – Avogrado’s Law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DC799C-8994-A2FC-06F5-2243FA16D6F2}"/>
              </a:ext>
            </a:extLst>
          </p:cNvPr>
          <p:cNvSpPr txBox="1"/>
          <p:nvPr/>
        </p:nvSpPr>
        <p:spPr>
          <a:xfrm>
            <a:off x="2984270" y="3429000"/>
            <a:ext cx="634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/>
              <a:t>V</a:t>
            </a:r>
            <a:r>
              <a:rPr lang="en-US" sz="9600" dirty="0"/>
              <a:t>∝</a:t>
            </a:r>
            <a:r>
              <a:rPr lang="en-US" sz="9600" b="1" dirty="0"/>
              <a:t>n</a:t>
            </a:r>
            <a:endParaRPr lang="en-US" sz="48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95B129D-6477-38B0-9693-4324DAAAF743}"/>
              </a:ext>
            </a:extLst>
          </p:cNvPr>
          <p:cNvGrpSpPr/>
          <p:nvPr/>
        </p:nvGrpSpPr>
        <p:grpSpPr>
          <a:xfrm>
            <a:off x="863511" y="2064975"/>
            <a:ext cx="2852928" cy="4114800"/>
            <a:chOff x="1561781" y="1843950"/>
            <a:chExt cx="2852928" cy="41148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34756BC-511F-6F1A-2382-AB1CB37790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17441" y="1843950"/>
              <a:ext cx="2733658" cy="41148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5FC3217-D3F5-C5E5-07CA-C0C4E1B63737}"/>
                </a:ext>
              </a:extLst>
            </p:cNvPr>
            <p:cNvSpPr txBox="1"/>
            <p:nvPr/>
          </p:nvSpPr>
          <p:spPr>
            <a:xfrm>
              <a:off x="1561781" y="5309965"/>
              <a:ext cx="28529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bg1"/>
                  </a:solidFill>
                  <a:highlight>
                    <a:srgbClr val="000000"/>
                  </a:highlight>
                </a:rPr>
                <a:t>Lorenzo Romano Amedeo Carlo Avogadro</a:t>
              </a:r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4F0AB0-A987-CA86-17D6-3F3EC67E7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3A780-AFCB-4BBF-8F64-5F50BBF5FA8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056937-17B8-26DD-B19D-7D2639D25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43951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E265-3A3A-D8BB-C74A-4D90FD57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Ideal Gas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2E63-9AC3-7AFC-3FA5-A651BFB89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Ideal Gas Law (or equation of state) combines all four gas laws and approximates gas properties at different conditions</a:t>
            </a:r>
          </a:p>
          <a:p>
            <a:pPr marL="0" indent="0">
              <a:buNone/>
            </a:pPr>
            <a:r>
              <a:rPr lang="en-US" sz="5600" dirty="0"/>
              <a:t>	pV = nRT</a:t>
            </a:r>
          </a:p>
          <a:p>
            <a:pPr marL="457200" lvl="1" indent="0">
              <a:buNone/>
            </a:pPr>
            <a:r>
              <a:rPr lang="en-US" dirty="0"/>
              <a:t>p = pressure (psia)</a:t>
            </a:r>
          </a:p>
          <a:p>
            <a:pPr marL="457200" lvl="1" indent="0">
              <a:buNone/>
            </a:pPr>
            <a:r>
              <a:rPr lang="en-US" dirty="0"/>
              <a:t>V = volume (cubic feet)</a:t>
            </a:r>
          </a:p>
          <a:p>
            <a:pPr marL="457200" lvl="1" indent="0">
              <a:buNone/>
            </a:pPr>
            <a:r>
              <a:rPr lang="en-US" dirty="0"/>
              <a:t>n = moles of the gas</a:t>
            </a:r>
          </a:p>
          <a:p>
            <a:pPr marL="457200" lvl="1" indent="0">
              <a:buNone/>
            </a:pPr>
            <a:r>
              <a:rPr lang="en-US" dirty="0"/>
              <a:t>T = temperature (ºR)</a:t>
            </a:r>
          </a:p>
          <a:p>
            <a:pPr marL="457200" lvl="1" indent="0">
              <a:buNone/>
            </a:pPr>
            <a:r>
              <a:rPr lang="en-US" dirty="0"/>
              <a:t>R = constant (10.73 psia-ft</a:t>
            </a:r>
            <a:r>
              <a:rPr lang="en-US" baseline="30000" dirty="0"/>
              <a:t>3</a:t>
            </a:r>
            <a:r>
              <a:rPr lang="en-US" dirty="0"/>
              <a:t>/lb-mole-ºR)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745B6-B122-C556-C41F-16C2064C1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F599C-6AA5-45E6-AE0D-08266832BDCC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B24BA7-121C-7417-EEB3-11412FC9F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564725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64C81-6BDB-F78D-7709-B6A096860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Temperature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0D9E5-4A18-41C3-EDDF-BA3BB2410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597652" cy="51663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Temperature is a measure of heat</a:t>
            </a:r>
          </a:p>
          <a:p>
            <a:r>
              <a:rPr lang="en-US" dirty="0"/>
              <a:t>Heat is generated by molecular motion (energy)</a:t>
            </a:r>
          </a:p>
          <a:p>
            <a:pPr lvl="1"/>
            <a:r>
              <a:rPr lang="en-US" dirty="0"/>
              <a:t>More molecular motion, more heat</a:t>
            </a:r>
          </a:p>
          <a:p>
            <a:pPr lvl="1"/>
            <a:r>
              <a:rPr lang="en-US" dirty="0"/>
              <a:t>Less molecular motion, less heat</a:t>
            </a:r>
          </a:p>
          <a:p>
            <a:pPr lvl="1"/>
            <a:r>
              <a:rPr lang="en-US" dirty="0"/>
              <a:t>Absolute Zero:</a:t>
            </a:r>
          </a:p>
          <a:p>
            <a:pPr marL="457200" lvl="1" indent="0">
              <a:buNone/>
            </a:pPr>
            <a:r>
              <a:rPr lang="en-US" dirty="0"/>
              <a:t>       No heat = No molecular motion</a:t>
            </a:r>
          </a:p>
          <a:p>
            <a:r>
              <a:rPr lang="en-US" dirty="0"/>
              <a:t>Temperature is the scale that measures heat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5231B49-627A-779A-6853-189B81F403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052" y="1198179"/>
            <a:ext cx="4762500" cy="48387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41A27-CBE7-B93F-1451-8B43276DF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59EDE-FBD6-4F97-B1AD-0F893F5A084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AED6F1-5970-31C2-E0CE-0AD6AEB3B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71994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387DD-ED6C-8815-C192-09206608E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9E391-FEAB-3B40-3C3F-AEA9F1F74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Ideal Gas Law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A5355648-BDC2-76A8-6391-192D2888DB1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5"/>
          <a:ext cx="10360025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005">
                  <a:extLst>
                    <a:ext uri="{9D8B030D-6E8A-4147-A177-3AD203B41FA5}">
                      <a16:colId xmlns:a16="http://schemas.microsoft.com/office/drawing/2014/main" val="278130170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150027424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969539363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06318975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287705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Pascal (Pa)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Atmosphere (atm)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Pounds / Square Inch (psi)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Millimeter Mercury (mmHg)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833422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Ideal Gas Law Constant (r)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8.314</a:t>
                      </a:r>
                    </a:p>
                    <a:p>
                      <a:pPr algn="ctr"/>
                      <a:r>
                        <a:rPr lang="en-US" dirty="0"/>
                        <a:t>Pa•m</a:t>
                      </a:r>
                      <a:r>
                        <a:rPr lang="en-US" baseline="30000" dirty="0"/>
                        <a:t>3</a:t>
                      </a:r>
                      <a:r>
                        <a:rPr lang="en-US" dirty="0"/>
                        <a:t>/(g-mol•K) or Joule/(g-mol•K)</a:t>
                      </a:r>
                      <a:endParaRPr lang="en-US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kern="1200" dirty="0">
                          <a:solidFill>
                            <a:schemeClr val="dk1"/>
                          </a:solidFill>
                          <a:effectLst/>
                        </a:rPr>
                        <a:t>0.73024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kern="1200" dirty="0">
                          <a:solidFill>
                            <a:schemeClr val="dk1"/>
                          </a:solidFill>
                          <a:effectLst/>
                        </a:rPr>
                        <a:t>atm•ft</a:t>
                      </a:r>
                      <a:r>
                        <a:rPr lang="pt-BR" sz="1800" b="0" kern="1200" baseline="30000" dirty="0">
                          <a:solidFill>
                            <a:schemeClr val="dk1"/>
                          </a:solidFill>
                          <a:effectLst/>
                        </a:rPr>
                        <a:t>3</a:t>
                      </a:r>
                      <a:r>
                        <a:rPr lang="pt-BR" sz="1800" b="0" kern="1200" dirty="0">
                          <a:solidFill>
                            <a:schemeClr val="dk1"/>
                          </a:solidFill>
                          <a:effectLst/>
                        </a:rPr>
                        <a:t>/(lb-mol•</a:t>
                      </a:r>
                      <a:r>
                        <a:rPr lang="pt-BR" dirty="0"/>
                        <a:t>º</a:t>
                      </a:r>
                      <a:r>
                        <a:rPr lang="pt-BR" sz="1800" b="0" kern="1200" dirty="0">
                          <a:solidFill>
                            <a:schemeClr val="dk1"/>
                          </a:solidFill>
                          <a:effectLst/>
                        </a:rPr>
                        <a:t>R)</a:t>
                      </a:r>
                      <a:endParaRPr lang="pt-BR" sz="18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10.73</a:t>
                      </a:r>
                    </a:p>
                    <a:p>
                      <a:pPr algn="ctr"/>
                      <a:r>
                        <a:rPr lang="pt-BR" dirty="0"/>
                        <a:t>psi•ft</a:t>
                      </a:r>
                      <a:r>
                        <a:rPr lang="pt-BR" baseline="30000" dirty="0"/>
                        <a:t>3</a:t>
                      </a:r>
                      <a:r>
                        <a:rPr lang="pt-BR" dirty="0"/>
                        <a:t>/(lb-mol•ºR)</a:t>
                      </a:r>
                      <a:endParaRPr lang="en-US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62.36</a:t>
                      </a:r>
                    </a:p>
                    <a:p>
                      <a:pPr algn="ctr"/>
                      <a:r>
                        <a:rPr lang="en-US" dirty="0"/>
                        <a:t>mmHg•l/(g-mol•K)</a:t>
                      </a:r>
                      <a:endParaRPr lang="en-US" i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567360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123E0D4-23DA-AD10-5AE7-FF0B4AB43E90}"/>
              </a:ext>
            </a:extLst>
          </p:cNvPr>
          <p:cNvSpPr txBox="1">
            <a:spLocks/>
          </p:cNvSpPr>
          <p:nvPr/>
        </p:nvSpPr>
        <p:spPr>
          <a:xfrm>
            <a:off x="914400" y="2653030"/>
            <a:ext cx="10360152" cy="3519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F1C6F0D-4698-CBE3-E2F3-1844D41583E5}"/>
              </a:ext>
            </a:extLst>
          </p:cNvPr>
          <p:cNvSpPr txBox="1">
            <a:spLocks/>
          </p:cNvSpPr>
          <p:nvPr/>
        </p:nvSpPr>
        <p:spPr>
          <a:xfrm>
            <a:off x="914400" y="2653028"/>
            <a:ext cx="10360152" cy="35191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The ideal gas law works at high temperatures (≥ ambient) and low pressures (≤ ambient)</a:t>
            </a:r>
          </a:p>
          <a:p>
            <a:r>
              <a:rPr lang="en-US" dirty="0"/>
              <a:t>Considered accurate for air pollution</a:t>
            </a:r>
          </a:p>
          <a:p>
            <a:r>
              <a:rPr lang="en-US" dirty="0"/>
              <a:t>Less accurate for cryogenic conditions / compressed gases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2C60D5-8004-B972-60EC-87875EEC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F673C-55AD-4209-884D-87DC41647DA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E97EB0-28E2-2F80-698C-400D2B3B9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142349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80BE9-7D6E-E3D6-EFD8-497E59B6C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EPA Dry Standard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CD72D-8112-5F07-C94A-5164DEBA3E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EPA Dry Standard</a:t>
            </a:r>
          </a:p>
          <a:p>
            <a:r>
              <a:rPr lang="en-US" dirty="0"/>
              <a:t>Emissions (stack) testing establishes gas flowrate and weight of pollutant collected</a:t>
            </a:r>
          </a:p>
          <a:p>
            <a:pPr lvl="1"/>
            <a:r>
              <a:rPr lang="en-US" dirty="0"/>
              <a:t>Used to establish concentration (grains/cubic foot) and rate (lbs./hour)</a:t>
            </a:r>
          </a:p>
          <a:p>
            <a:pPr lvl="1"/>
            <a:r>
              <a:rPr lang="en-US" dirty="0"/>
              <a:t>Dry standard cubic foot ≤ actual cubic foot</a:t>
            </a:r>
          </a:p>
          <a:p>
            <a:r>
              <a:rPr lang="en-US" dirty="0"/>
              <a:t>Testing firm corrects stack parameters to U.S. Environmental Protection Agency (EPA) dry standards</a:t>
            </a:r>
          </a:p>
          <a:p>
            <a:pPr lvl="1"/>
            <a:r>
              <a:rPr lang="en-US" dirty="0"/>
              <a:t>1 atmosphere / 14.7 psia / 29.92 inches of mercury (Hg)</a:t>
            </a:r>
          </a:p>
          <a:p>
            <a:pPr lvl="1"/>
            <a:r>
              <a:rPr lang="en-US" dirty="0"/>
              <a:t>68ºF / 528ºR</a:t>
            </a:r>
          </a:p>
          <a:p>
            <a:pPr lvl="1"/>
            <a:r>
              <a:rPr lang="en-US" dirty="0"/>
              <a:t>Dry air molecular weight (O</a:t>
            </a:r>
            <a:r>
              <a:rPr lang="en-US" baseline="-25000" dirty="0"/>
              <a:t>2</a:t>
            </a:r>
            <a:r>
              <a:rPr lang="en-US" dirty="0"/>
              <a:t> &amp; N</a:t>
            </a:r>
            <a:r>
              <a:rPr lang="en-US" baseline="-25000" dirty="0"/>
              <a:t>2</a:t>
            </a:r>
            <a:r>
              <a:rPr lang="en-US" dirty="0"/>
              <a:t> concentration of 29.00 lbs./lb-mole)</a:t>
            </a:r>
          </a:p>
          <a:p>
            <a:pPr lvl="1"/>
            <a:r>
              <a:rPr lang="en-US" dirty="0"/>
              <a:t>0% moisture content in exhaust gases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8EA899-E068-3665-D5AE-9651A8288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6DB86-1B8D-4616-8233-8D281B5625A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364246-2CDD-6E78-92EC-389CC7E07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448458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D8C1F-68D0-A831-3AEF-A2961F891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4F6FB91-3B8A-875E-873E-EAE6FA946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Stack Test Calculations:</a:t>
            </a:r>
          </a:p>
          <a:p>
            <a:r>
              <a:rPr lang="en-US" dirty="0"/>
              <a:t>Molecular Weight of Stack Gas (dry basis) in lb/lb-mol (M</a:t>
            </a:r>
            <a:r>
              <a:rPr lang="en-US" baseline="-25000" dirty="0"/>
              <a:t>d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44 CO</a:t>
            </a:r>
            <a:r>
              <a:rPr lang="en-US" baseline="-25000" dirty="0"/>
              <a:t>2</a:t>
            </a:r>
            <a:r>
              <a:rPr lang="en-US" dirty="0"/>
              <a:t> × % CO</a:t>
            </a:r>
            <a:r>
              <a:rPr lang="en-US" baseline="-25000" dirty="0"/>
              <a:t>2</a:t>
            </a:r>
            <a:r>
              <a:rPr lang="en-US" dirty="0"/>
              <a:t> + 32 O</a:t>
            </a:r>
            <a:r>
              <a:rPr lang="en-US" baseline="-25000" dirty="0"/>
              <a:t>2</a:t>
            </a:r>
            <a:r>
              <a:rPr lang="en-US" dirty="0"/>
              <a:t> × % O</a:t>
            </a:r>
            <a:r>
              <a:rPr lang="en-US" baseline="-25000" dirty="0"/>
              <a:t>2</a:t>
            </a:r>
            <a:r>
              <a:rPr lang="en-US" dirty="0"/>
              <a:t> + 28 N</a:t>
            </a:r>
            <a:r>
              <a:rPr lang="en-US" baseline="-25000" dirty="0"/>
              <a:t>2</a:t>
            </a:r>
            <a:r>
              <a:rPr lang="en-US" dirty="0"/>
              <a:t> × % (100-CO</a:t>
            </a:r>
            <a:r>
              <a:rPr lang="en-US" baseline="-25000" dirty="0"/>
              <a:t>2</a:t>
            </a:r>
            <a:r>
              <a:rPr lang="en-US" dirty="0"/>
              <a:t>-O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  <a:p>
            <a:r>
              <a:rPr lang="en-US" dirty="0"/>
              <a:t>Water Content of Stack Gas % by volume (B</a:t>
            </a:r>
            <a:r>
              <a:rPr lang="en-US" baseline="-25000" dirty="0"/>
              <a:t>ws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Water Collected (cf) ÷ Total Airflow (cf)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7621E0-0368-FCA2-46CC-11E12F22D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Calculating Emissions in EPA Dry Standard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4CF90C0-1CF9-225D-91F7-5E5DB0B75CDA}"/>
              </a:ext>
            </a:extLst>
          </p:cNvPr>
          <p:cNvSpPr txBox="1">
            <a:spLocks/>
          </p:cNvSpPr>
          <p:nvPr/>
        </p:nvSpPr>
        <p:spPr>
          <a:xfrm>
            <a:off x="914400" y="2653030"/>
            <a:ext cx="10360152" cy="3519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B68856-92FF-8568-62A6-A220AD4A4BA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3416" y="4343400"/>
            <a:ext cx="1493520" cy="18288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B6F23C-21EE-9F49-4305-B7238570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1D90BF-6B4C-4266-8921-279AD8CEAA2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92AAF-D07D-6F62-FD80-26A4F9A6A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508916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FA5BC-4F59-A495-DED4-756C7E458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4EF4-BA0B-F692-FDA7-85FA4E3F8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EPA Dry Standard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59729-C826-EC52-E120-2D46EC8F26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Normal Air (acf)</a:t>
            </a:r>
          </a:p>
          <a:p>
            <a:pPr marL="2974975" indent="0">
              <a:buNone/>
            </a:pPr>
            <a:r>
              <a:rPr lang="en-US" sz="2400" b="1" dirty="0"/>
              <a:t>Air 5 acf</a:t>
            </a:r>
          </a:p>
          <a:p>
            <a:pPr marL="2974975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2974975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Water 1.5 acf</a:t>
            </a:r>
          </a:p>
          <a:p>
            <a:pPr marL="2974975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2974975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Air 3.5 acf</a:t>
            </a:r>
          </a:p>
          <a:p>
            <a:pPr marL="2974975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143ºF</a:t>
            </a:r>
          </a:p>
          <a:p>
            <a:pPr marL="2974975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14.40 psi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54621E0-7F0F-6B3F-A7FB-7D5640F5FDB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EPA Dry Standard (dscf)</a:t>
            </a:r>
          </a:p>
          <a:p>
            <a:pPr marL="2974975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2974975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2974975" indent="0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2974975" indent="0">
              <a:buNone/>
            </a:pPr>
            <a:endParaRPr lang="en-US" sz="2400" b="1" dirty="0">
              <a:solidFill>
                <a:srgbClr val="00B0F0"/>
              </a:solidFill>
            </a:endParaRPr>
          </a:p>
          <a:p>
            <a:pPr marL="2974975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Air 3.0 dscf</a:t>
            </a:r>
          </a:p>
          <a:p>
            <a:pPr marL="2974975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68ºF</a:t>
            </a:r>
          </a:p>
          <a:p>
            <a:pPr marL="2974975" indent="0">
              <a:buNone/>
            </a:pPr>
            <a:r>
              <a:rPr lang="en-US" sz="2400" b="1" dirty="0">
                <a:solidFill>
                  <a:srgbClr val="00B0F0"/>
                </a:solidFill>
              </a:rPr>
              <a:t>14.70 psi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F12370-B874-10FF-11A4-B372A9734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1508760"/>
            <a:ext cx="2842260" cy="46634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1DDCE3A-DBC4-D072-BA6F-D75DB673C7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2200" y="1508760"/>
            <a:ext cx="2842260" cy="466344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CEA6486-F3A3-5D2C-D204-BE0B91E59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4891-3AC0-4200-8A8A-405127AEF2B8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51212C-350A-DCEF-17D6-411EBBF1C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023979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A4760-683E-D397-6AB1-4C67F64FB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Gas Law Purpose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DACC-4128-3C0F-C2FD-36CE3F079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Do we really need to know this?</a:t>
            </a:r>
          </a:p>
          <a:p>
            <a:r>
              <a:rPr lang="en-US" dirty="0"/>
              <a:t>Air pollution is a gas</a:t>
            </a:r>
          </a:p>
          <a:p>
            <a:pPr lvl="1"/>
            <a:r>
              <a:rPr lang="en-US" dirty="0"/>
              <a:t>The exhaust properties of the gas determine emission concentrations</a:t>
            </a:r>
          </a:p>
          <a:p>
            <a:pPr lvl="1"/>
            <a:r>
              <a:rPr lang="en-US" dirty="0"/>
              <a:t>Actual cubic feet vs standard cubic feet changes exhaust volume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05913E-2EA4-EB0E-EA7A-9E0984DC90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3580" y="4343400"/>
            <a:ext cx="2910840" cy="1828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815119-7A14-E1BD-C125-4575944E57F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7582" y="4343400"/>
            <a:ext cx="2910114" cy="1828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1E4302-F264-17D3-96D0-77BF5FF370CF}"/>
              </a:ext>
            </a:extLst>
          </p:cNvPr>
          <p:cNvSpPr txBox="1"/>
          <p:nvPr/>
        </p:nvSpPr>
        <p:spPr>
          <a:xfrm>
            <a:off x="914400" y="2914472"/>
            <a:ext cx="5029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Factory in Denver, CO</a:t>
            </a:r>
          </a:p>
          <a:p>
            <a:r>
              <a:rPr lang="en-US" dirty="0"/>
              <a:t>Temperature: 70ºF / 530ºR</a:t>
            </a:r>
          </a:p>
          <a:p>
            <a:r>
              <a:rPr lang="en-US" dirty="0"/>
              <a:t>Pressure: 14.72 psia</a:t>
            </a:r>
          </a:p>
          <a:p>
            <a:endParaRPr lang="en-US" dirty="0"/>
          </a:p>
          <a:p>
            <a:r>
              <a:rPr lang="en-US" dirty="0"/>
              <a:t>		0.58 grains/actual cubic foot</a:t>
            </a:r>
          </a:p>
          <a:p>
            <a:r>
              <a:rPr lang="en-US" dirty="0"/>
              <a:t>		0.58 grains/std cubic foot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D1B72B-5F6C-1F15-BE32-824F9047F502}"/>
              </a:ext>
            </a:extLst>
          </p:cNvPr>
          <p:cNvSpPr txBox="1"/>
          <p:nvPr/>
        </p:nvSpPr>
        <p:spPr>
          <a:xfrm>
            <a:off x="6248402" y="2914471"/>
            <a:ext cx="5029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Factory in Houston, TX</a:t>
            </a:r>
          </a:p>
          <a:p>
            <a:r>
              <a:rPr lang="en-US" dirty="0"/>
              <a:t>Temperature: 90ºF / 550ºR</a:t>
            </a:r>
          </a:p>
          <a:p>
            <a:r>
              <a:rPr lang="en-US" dirty="0"/>
              <a:t>Air Pressure: 14.61 psia</a:t>
            </a:r>
          </a:p>
          <a:p>
            <a:endParaRPr lang="en-US" dirty="0"/>
          </a:p>
          <a:p>
            <a:r>
              <a:rPr lang="en-US" dirty="0"/>
              <a:t>		0.58 grains/actual cubic foot</a:t>
            </a:r>
          </a:p>
          <a:p>
            <a:r>
              <a:rPr lang="en-US" dirty="0"/>
              <a:t>		0.61 grains/std cubic foot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7ED23C-7A54-BFEB-7FAF-C5506314B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9BC1D-AE35-49C5-AE00-7AB151DA3EE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724D8E-3ABA-8267-303C-8EECF2019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236629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E265-3A3A-D8BB-C74A-4D90FD57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Review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2E63-9AC3-7AFC-3FA5-A651BFB89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Emission Limit: 0.1 grains/cubic foot (gr/cf)</a:t>
            </a:r>
          </a:p>
          <a:p>
            <a:r>
              <a:rPr lang="en-US" dirty="0"/>
              <a:t>Stack test report states the following:</a:t>
            </a:r>
          </a:p>
          <a:p>
            <a:pPr lvl="1"/>
            <a:r>
              <a:rPr lang="en-US" dirty="0"/>
              <a:t>PM Weight: 8.2 lbs. (in 1 hour)</a:t>
            </a:r>
          </a:p>
          <a:p>
            <a:pPr lvl="1"/>
            <a:r>
              <a:rPr lang="en-US" dirty="0"/>
              <a:t>Flowrate: 10,000 actual cubic feet per minute (acfm)</a:t>
            </a:r>
          </a:p>
          <a:p>
            <a:pPr lvl="1"/>
            <a:r>
              <a:rPr lang="en-US" dirty="0"/>
              <a:t>Temperature: 150ºF</a:t>
            </a:r>
          </a:p>
          <a:p>
            <a:pPr lvl="1"/>
            <a:r>
              <a:rPr lang="en-US" dirty="0"/>
              <a:t>Barometric Pressure: 14.49 psia</a:t>
            </a:r>
          </a:p>
          <a:p>
            <a:endParaRPr lang="en-US" dirty="0"/>
          </a:p>
          <a:p>
            <a:r>
              <a:rPr lang="en-US" dirty="0"/>
              <a:t>What is the emissions rate in grains per actual cubic feet and grains per standard cubic feet?</a:t>
            </a:r>
          </a:p>
          <a:p>
            <a:r>
              <a:rPr lang="en-US" dirty="0"/>
              <a:t>Is this emissions limit ambiguous?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2E19E8-7949-D7B6-4DC3-B5F0E3924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11B9E-D593-45C0-A552-7E8AF7A34D8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39DAD8-A7CB-7547-748B-48E7EA8F5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601377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E265-3A3A-D8BB-C74A-4D90FD57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Review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2E63-9AC3-7AFC-3FA5-A651BFB89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Emissions rate in actual cubic feet:</a:t>
            </a:r>
          </a:p>
          <a:p>
            <a:pPr lvl="1"/>
            <a:r>
              <a:rPr lang="en-US" dirty="0"/>
              <a:t>Weight: 8.2 lbs./hr × 7,000 grains = 57,400 gr/hr</a:t>
            </a:r>
          </a:p>
          <a:p>
            <a:pPr lvl="1"/>
            <a:r>
              <a:rPr lang="en-US" dirty="0"/>
              <a:t>Flowrate: 10,000 acfm × 60 m/hr = 600,000 acf/hr</a:t>
            </a:r>
          </a:p>
          <a:p>
            <a:pPr lvl="1"/>
            <a:r>
              <a:rPr lang="en-US" dirty="0"/>
              <a:t>PM Emissions Rate: 57,400 gr/hr ÷ 600,000 acf/hr = 0.096 gr/acf</a:t>
            </a:r>
          </a:p>
          <a:p>
            <a:r>
              <a:rPr lang="en-US" dirty="0"/>
              <a:t>Conclusion: </a:t>
            </a:r>
            <a:r>
              <a:rPr lang="en-US" b="1" dirty="0">
                <a:solidFill>
                  <a:srgbClr val="008000"/>
                </a:solidFill>
              </a:rPr>
              <a:t>PASS</a:t>
            </a:r>
            <a:r>
              <a:rPr lang="en-US" dirty="0">
                <a:solidFill>
                  <a:srgbClr val="008000"/>
                </a:solidFill>
              </a:rPr>
              <a:t> (0.096 gr/acf &lt; 0.1 gr/cf)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7AF6D0-1C36-7888-CCAA-4A3E86F65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8CCA8-BCF1-45C2-9F4D-7D689671B31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6C7CC-F9A2-6CB4-A32B-F9DAECD82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336431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E265-3A3A-D8BB-C74A-4D90FD57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Review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2E63-9AC3-7AFC-3FA5-A651BFB89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Emissions rate in standard cubic feet (scf) - combined gas law:</a:t>
            </a:r>
          </a:p>
          <a:p>
            <a:pPr lvl="1"/>
            <a:r>
              <a:rPr lang="en-US" dirty="0"/>
              <a:t>Weight: 8.2 lbs./hr × 7,000 grains = 57,400 gr/hr</a:t>
            </a:r>
          </a:p>
          <a:p>
            <a:pPr lvl="1"/>
            <a:r>
              <a:rPr lang="en-US" dirty="0"/>
              <a:t>Flowrate: 10,000 acfm × 60 m/hr = 600,000 acf/hr</a:t>
            </a:r>
          </a:p>
          <a:p>
            <a:pPr lvl="1"/>
            <a:r>
              <a:rPr lang="en-US" dirty="0"/>
              <a:t>Temperature: 150ºF / 609.7ºR</a:t>
            </a:r>
          </a:p>
          <a:p>
            <a:pPr lvl="1"/>
            <a:r>
              <a:rPr lang="en-US" dirty="0"/>
              <a:t>Standard Temperature: 68.0ºF / 527.7ºR</a:t>
            </a:r>
          </a:p>
          <a:p>
            <a:pPr lvl="1"/>
            <a:r>
              <a:rPr lang="en-US" dirty="0"/>
              <a:t>Barometric Pressure: 14.49 psia</a:t>
            </a:r>
          </a:p>
          <a:p>
            <a:pPr lvl="1"/>
            <a:r>
              <a:rPr lang="en-US" dirty="0"/>
              <a:t>Standard Pressure: 14.70 psia</a:t>
            </a:r>
          </a:p>
          <a:p>
            <a:pPr marL="0" indent="0">
              <a:buNone/>
            </a:pPr>
            <a:r>
              <a:rPr lang="en-US" sz="2400" dirty="0"/>
              <a:t>Standard Flowrate: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600,000 acf/hr×(14.49 psia÷14.70 psia)×(527.7ºR÷609.7ºR)=511,882 scf/hr</a:t>
            </a:r>
          </a:p>
          <a:p>
            <a:pPr marL="0" indent="0">
              <a:buNone/>
            </a:pPr>
            <a:r>
              <a:rPr lang="en-US" sz="2400" dirty="0"/>
              <a:t>PM Emissions Rate: 57,400 gr/hr ÷ 511,882 scf/hr = 0.11 gr/scf</a:t>
            </a:r>
          </a:p>
          <a:p>
            <a:pPr marL="0" indent="0">
              <a:buNone/>
            </a:pPr>
            <a:r>
              <a:rPr lang="en-US" sz="2400" dirty="0"/>
              <a:t>Conclusion: </a:t>
            </a:r>
            <a:r>
              <a:rPr lang="en-US" sz="2400" b="1" dirty="0">
                <a:solidFill>
                  <a:srgbClr val="800000"/>
                </a:solidFill>
              </a:rPr>
              <a:t>FAIL</a:t>
            </a:r>
            <a:r>
              <a:rPr lang="en-US" sz="2400" dirty="0">
                <a:solidFill>
                  <a:srgbClr val="800000"/>
                </a:solidFill>
              </a:rPr>
              <a:t> (0.11 gr/scf &gt; 0.1 gr/cf)</a:t>
            </a:r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716590C6-44A6-4201-8C36-2969AED3A7D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91589" y="2144395"/>
          <a:ext cx="3382963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30040" imgH="482400" progId="Equation.3">
                  <p:embed/>
                </p:oleObj>
              </mc:Choice>
              <mc:Fallback>
                <p:oleObj name="Equation" r:id="rId2" imgW="1130040" imgH="482400" progId="Equation.3">
                  <p:embed/>
                  <p:pic>
                    <p:nvPicPr>
                      <p:cNvPr id="5" name="Object 6">
                        <a:extLst>
                          <a:ext uri="{FF2B5EF4-FFF2-40B4-BE49-F238E27FC236}">
                            <a16:creationId xmlns:a16="http://schemas.microsoft.com/office/drawing/2014/main" id="{716590C6-44A6-4201-8C36-2969AED3A7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1589" y="2144395"/>
                        <a:ext cx="3382963" cy="1444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99CC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5E6D671-2473-1EE7-3AD2-EA0D5A227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31F98-0F32-427A-B857-D8AAB5DD65F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A050BD-31B7-916B-503F-4436062AF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53909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0E265-3A3A-D8BB-C74A-4D90FD573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Discussion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12E63-9AC3-7AFC-3FA5-A651BFB89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relationship between pressure and temperature at a constant volume? </a:t>
            </a:r>
            <a:r>
              <a:rPr lang="en-US" i="1" dirty="0"/>
              <a:t>[Hint: PTV]</a:t>
            </a:r>
          </a:p>
          <a:p>
            <a:r>
              <a:rPr lang="en-US" dirty="0"/>
              <a:t>Can a pressure vessel be used as a vacuum vessel?</a:t>
            </a:r>
          </a:p>
          <a:p>
            <a:r>
              <a:rPr lang="en-US" dirty="0"/>
              <a:t>For which control device would the difference between acfm and dscfm be expected to be the highest?</a:t>
            </a:r>
          </a:p>
          <a:p>
            <a:pPr lvl="1"/>
            <a:r>
              <a:rPr lang="en-US" dirty="0"/>
              <a:t>Wet scrubber</a:t>
            </a:r>
          </a:p>
          <a:p>
            <a:pPr lvl="1"/>
            <a:r>
              <a:rPr lang="en-US" dirty="0"/>
              <a:t>Baghouse</a:t>
            </a:r>
          </a:p>
          <a:p>
            <a:r>
              <a:rPr lang="en-US" dirty="0"/>
              <a:t>Should acfm or dscfm be used as a limit in permits and regulations?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7FF67-3DF4-E0FD-CBC3-594990981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53E0B-FC35-4725-A7F3-CE1239C51C7C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83452E-ACF3-48CB-01BC-10FF912ED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78757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2867A-2F15-3532-09B6-9A58C69F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Controlling Air Pollution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CAFE11A7-41B3-46CB-9E54-3646459C5B72}"/>
              </a:ext>
            </a:extLst>
          </p:cNvPr>
          <p:cNvSpPr>
            <a:spLocks noGrp="1"/>
          </p:cNvSpPr>
          <p:nvPr/>
        </p:nvSpPr>
        <p:spPr>
          <a:xfrm>
            <a:off x="914400" y="107442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Air pollution controls include any equipment or method of operation to reduce emissions of air pollutants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Prevention</a:t>
            </a:r>
            <a:r>
              <a:rPr lang="en-US" b="1" dirty="0"/>
              <a:t>:</a:t>
            </a:r>
            <a:r>
              <a:rPr lang="en-US" dirty="0"/>
              <a:t> Decreasing the amount of air pollutants formed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Collection</a:t>
            </a:r>
            <a:r>
              <a:rPr lang="en-US" dirty="0"/>
              <a:t>: Removing air pollutants from exhaust air</a:t>
            </a:r>
            <a:endParaRPr lang="en-US" b="1" u="sng" dirty="0"/>
          </a:p>
          <a:p>
            <a:pPr marL="514350" indent="-514350">
              <a:buFont typeface="+mj-lt"/>
              <a:buAutoNum type="arabicPeriod"/>
            </a:pPr>
            <a:r>
              <a:rPr lang="en-US" b="1" u="sng" dirty="0"/>
              <a:t>Conversion</a:t>
            </a:r>
            <a:r>
              <a:rPr lang="en-US" b="1" dirty="0"/>
              <a:t>:</a:t>
            </a:r>
            <a:r>
              <a:rPr lang="en-US" dirty="0"/>
              <a:t> Changing an air pollutant to another, less harmful (inert) chemical</a:t>
            </a:r>
            <a:endParaRPr lang="en-US" i="1" dirty="0"/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AE8981DB-AAB7-4EEE-A3D6-4DDD6CD4E18E}"/>
              </a:ext>
            </a:extLst>
          </p:cNvPr>
          <p:cNvSpPr txBox="1"/>
          <p:nvPr/>
        </p:nvSpPr>
        <p:spPr>
          <a:xfrm>
            <a:off x="2450329" y="4649524"/>
            <a:ext cx="7893255" cy="914401"/>
          </a:xfrm>
          <a:prstGeom prst="rect">
            <a:avLst/>
          </a:prstGeom>
          <a:solidFill>
            <a:srgbClr val="F8D555"/>
          </a:solidFill>
        </p:spPr>
        <p:txBody>
          <a:bodyPr wrap="square" lIns="45720" r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Reducing air pollution improves air quality and lowers impacts to human health and environment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84FD9021-D5EF-4443-8A4B-79A4C3C86113}"/>
              </a:ext>
            </a:extLst>
          </p:cNvPr>
          <p:cNvSpPr txBox="1"/>
          <p:nvPr/>
        </p:nvSpPr>
        <p:spPr>
          <a:xfrm>
            <a:off x="2102857" y="4649525"/>
            <a:ext cx="347472" cy="914401"/>
          </a:xfrm>
          <a:prstGeom prst="rect">
            <a:avLst/>
          </a:prstGeom>
          <a:solidFill>
            <a:srgbClr val="F8D555"/>
          </a:solidFill>
        </p:spPr>
        <p:txBody>
          <a:bodyPr wrap="none" lIns="45720" r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rgbClr val="CC0000"/>
                </a:solidFill>
                <a:latin typeface="Arial Black" panose="020B0A04020102020204" pitchFamily="34" charset="0"/>
              </a:rPr>
              <a:t>!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08404-4C7E-9DF8-288F-D1470E99B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502AC-ED6C-4760-A22A-3619E03E526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F55979-74B2-EBE4-5B8E-87AA50D35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56178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75E5B-F73F-E361-B461-8FA60BC08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Temperature Scales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4BD3969B-2CA1-D9F5-9342-6CB943A8F5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7177812"/>
              </p:ext>
            </p:extLst>
          </p:nvPr>
        </p:nvGraphicFramePr>
        <p:xfrm>
          <a:off x="914400" y="1006475"/>
          <a:ext cx="10360025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005">
                  <a:extLst>
                    <a:ext uri="{9D8B030D-6E8A-4147-A177-3AD203B41FA5}">
                      <a16:colId xmlns:a16="http://schemas.microsoft.com/office/drawing/2014/main" val="278130170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150027424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969539363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06318975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287705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Fahrenheit (ºF)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Celsius (ºC)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Rankine (ºR)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Kelvin (K)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422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Steel Melts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2,597ºF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1,425ºC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3,057ºR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1,698K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5673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 Boils (at sea level)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212ºF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100ºC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672ºR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373K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0726281"/>
                  </a:ext>
                </a:extLst>
              </a:tr>
              <a:tr h="488061">
                <a:tc>
                  <a:txBody>
                    <a:bodyPr/>
                    <a:lstStyle/>
                    <a:p>
                      <a:r>
                        <a:rPr lang="en-US" dirty="0"/>
                        <a:t>EPA “Standard” Temperature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68ºF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20ºC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528ºR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293K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0212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Water Freezes (at sea level)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32ºF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0ºC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492ºR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273K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83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Absolute Zero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-460ºF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-273ºC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0ºR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097557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7C7794F-2E6E-A14C-42A2-BFED0A412F7B}"/>
              </a:ext>
            </a:extLst>
          </p:cNvPr>
          <p:cNvSpPr txBox="1"/>
          <p:nvPr/>
        </p:nvSpPr>
        <p:spPr>
          <a:xfrm>
            <a:off x="2999232" y="4039235"/>
            <a:ext cx="2048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Fahrenheit (ºF)</a:t>
            </a:r>
          </a:p>
          <a:p>
            <a:r>
              <a:rPr lang="en-US" dirty="0"/>
              <a:t> = 1.8×(ºC)+32</a:t>
            </a:r>
          </a:p>
          <a:p>
            <a:r>
              <a:rPr lang="en-US" dirty="0"/>
              <a:t> = (ºR)-460</a:t>
            </a:r>
          </a:p>
          <a:p>
            <a:r>
              <a:rPr lang="en-US" dirty="0"/>
              <a:t> = 1.8×(K-273)+32</a:t>
            </a:r>
          </a:p>
          <a:p>
            <a:endParaRPr lang="en-US" dirty="0"/>
          </a:p>
          <a:p>
            <a:r>
              <a:rPr lang="en-US" dirty="0"/>
              <a:t>180º between water freeze / boil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AAD316-7A04-8FB7-40C8-3FC9BBEB2005}"/>
              </a:ext>
            </a:extLst>
          </p:cNvPr>
          <p:cNvSpPr txBox="1"/>
          <p:nvPr/>
        </p:nvSpPr>
        <p:spPr>
          <a:xfrm>
            <a:off x="5084064" y="4039235"/>
            <a:ext cx="2048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Celsius (ºC)</a:t>
            </a:r>
          </a:p>
          <a:p>
            <a:r>
              <a:rPr lang="en-US" dirty="0"/>
              <a:t> = (ºF-32)÷1.8</a:t>
            </a:r>
          </a:p>
          <a:p>
            <a:r>
              <a:rPr lang="en-US" dirty="0"/>
              <a:t> = (ºR-492)÷1.8</a:t>
            </a:r>
          </a:p>
          <a:p>
            <a:r>
              <a:rPr lang="en-US" dirty="0"/>
              <a:t> = K-273</a:t>
            </a:r>
          </a:p>
          <a:p>
            <a:endParaRPr lang="en-US" dirty="0"/>
          </a:p>
          <a:p>
            <a:r>
              <a:rPr lang="en-US" dirty="0"/>
              <a:t>100º between water freeze / boil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F60213-0F85-2702-484E-B866840A1DB6}"/>
              </a:ext>
            </a:extLst>
          </p:cNvPr>
          <p:cNvSpPr txBox="1"/>
          <p:nvPr/>
        </p:nvSpPr>
        <p:spPr>
          <a:xfrm>
            <a:off x="9253728" y="4039235"/>
            <a:ext cx="2048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Kelvin</a:t>
            </a:r>
          </a:p>
          <a:p>
            <a:r>
              <a:rPr lang="en-US" dirty="0"/>
              <a:t> = (ºF+460)÷1.8</a:t>
            </a:r>
          </a:p>
          <a:p>
            <a:r>
              <a:rPr lang="en-US" dirty="0"/>
              <a:t> = (ºC)+273</a:t>
            </a:r>
          </a:p>
          <a:p>
            <a:r>
              <a:rPr lang="en-US" dirty="0"/>
              <a:t> = (ºR)÷1.8</a:t>
            </a:r>
          </a:p>
          <a:p>
            <a:endParaRPr lang="en-US" dirty="0"/>
          </a:p>
          <a:p>
            <a:r>
              <a:rPr lang="en-US" dirty="0"/>
              <a:t>Celsius begins at absolute zero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FFF868-A203-15DE-67B8-DD81E26B7933}"/>
              </a:ext>
            </a:extLst>
          </p:cNvPr>
          <p:cNvSpPr txBox="1"/>
          <p:nvPr/>
        </p:nvSpPr>
        <p:spPr>
          <a:xfrm>
            <a:off x="7168896" y="4039235"/>
            <a:ext cx="20482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Rankine (ºR)</a:t>
            </a:r>
          </a:p>
          <a:p>
            <a:r>
              <a:rPr lang="en-US" dirty="0"/>
              <a:t> = (ºF)+460</a:t>
            </a:r>
          </a:p>
          <a:p>
            <a:r>
              <a:rPr lang="en-US" dirty="0"/>
              <a:t> = (ºC+273)×1.8</a:t>
            </a:r>
          </a:p>
          <a:p>
            <a:r>
              <a:rPr lang="en-US" dirty="0"/>
              <a:t> = (K)×1.8</a:t>
            </a:r>
          </a:p>
          <a:p>
            <a:endParaRPr lang="en-US" dirty="0"/>
          </a:p>
          <a:p>
            <a:r>
              <a:rPr lang="en-US" dirty="0"/>
              <a:t>Fahrenheit begins at absolute zero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418669-DCEB-41EC-A5C2-414253D90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6A36F-A282-4B3E-A531-9C8A6F24C52C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C6FC6-F83E-82C1-0310-BFE463519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0680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423A-E5A7-EB51-3457-2A0FC2F05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Controlling Air Pollution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74366-3193-476E-920F-AAFFACC19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dirty="0"/>
              <a:t>Dust / Particulates</a:t>
            </a:r>
          </a:p>
          <a:p>
            <a:pPr lvl="1"/>
            <a:r>
              <a:rPr lang="en-US" dirty="0"/>
              <a:t>Particulate Matter (PM, PM</a:t>
            </a:r>
            <a:r>
              <a:rPr lang="en-US" baseline="-25000" dirty="0"/>
              <a:t>10</a:t>
            </a:r>
            <a:r>
              <a:rPr lang="en-US" dirty="0"/>
              <a:t>, PM</a:t>
            </a:r>
            <a:r>
              <a:rPr lang="en-US" baseline="-25000" dirty="0"/>
              <a:t>2.5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Lead (Pb)</a:t>
            </a:r>
          </a:p>
          <a:p>
            <a:pPr lvl="1"/>
            <a:r>
              <a:rPr lang="en-US" dirty="0"/>
              <a:t>Metal Hazardous Air Pollutants (HAP)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Organic Gases &amp; CO</a:t>
            </a:r>
          </a:p>
          <a:p>
            <a:pPr lvl="1"/>
            <a:r>
              <a:rPr lang="en-US" dirty="0"/>
              <a:t>Volatile Organic Compounds (VOC)</a:t>
            </a:r>
          </a:p>
          <a:p>
            <a:pPr lvl="1"/>
            <a:r>
              <a:rPr lang="en-US" dirty="0"/>
              <a:t>Volatile Organic HAP (VOHAP)</a:t>
            </a:r>
          </a:p>
          <a:p>
            <a:pPr lvl="1"/>
            <a:r>
              <a:rPr lang="en-US" dirty="0"/>
              <a:t>Carbon Monoxide (CO)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Acid Gases</a:t>
            </a:r>
          </a:p>
          <a:p>
            <a:pPr lvl="1"/>
            <a:r>
              <a:rPr lang="en-US" dirty="0"/>
              <a:t>Nitrogen Oxides (NO</a:t>
            </a:r>
            <a:r>
              <a:rPr lang="en-US" baseline="-25000" dirty="0"/>
              <a:t>X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Sulfur Dioxide (SO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FA55E4F-B78E-0F96-F785-2268426936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1742" y="1005840"/>
            <a:ext cx="137922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90DE6-EF47-14DC-29A7-7DFDBD804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399D3-DEED-492D-874A-9D963EAD058F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9E23D-65CE-983C-2062-465EB756F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208371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89E935-6ED7-4236-924C-DB00FB9C1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Controlling Air Pollution</a:t>
            </a: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6BDB1D58-0075-4FA7-A225-BC6D0FE6D2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7552464"/>
              </p:ext>
            </p:extLst>
          </p:nvPr>
        </p:nvGraphicFramePr>
        <p:xfrm>
          <a:off x="914400" y="1338579"/>
          <a:ext cx="10360152" cy="433338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53384">
                  <a:extLst>
                    <a:ext uri="{9D8B030D-6E8A-4147-A177-3AD203B41FA5}">
                      <a16:colId xmlns:a16="http://schemas.microsoft.com/office/drawing/2014/main" val="3661880444"/>
                    </a:ext>
                  </a:extLst>
                </a:gridCol>
                <a:gridCol w="3453384">
                  <a:extLst>
                    <a:ext uri="{9D8B030D-6E8A-4147-A177-3AD203B41FA5}">
                      <a16:colId xmlns:a16="http://schemas.microsoft.com/office/drawing/2014/main" val="916732400"/>
                    </a:ext>
                  </a:extLst>
                </a:gridCol>
                <a:gridCol w="3453384">
                  <a:extLst>
                    <a:ext uri="{9D8B030D-6E8A-4147-A177-3AD203B41FA5}">
                      <a16:colId xmlns:a16="http://schemas.microsoft.com/office/drawing/2014/main" val="4237806349"/>
                    </a:ext>
                  </a:extLst>
                </a:gridCol>
              </a:tblGrid>
              <a:tr h="597263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Three Concepts of Air Pollution Controls</a:t>
                      </a:r>
                      <a:endParaRPr lang="en-US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aseline="0" dirty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096942"/>
                  </a:ext>
                </a:extLst>
              </a:tr>
              <a:tr h="59726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 u="none" dirty="0">
                          <a:solidFill>
                            <a:schemeClr val="bg1"/>
                          </a:solidFill>
                        </a:rPr>
                        <a:t>1. Prevention</a:t>
                      </a:r>
                      <a:endParaRPr lang="en-US" sz="2400" b="0" i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u="none" dirty="0">
                          <a:solidFill>
                            <a:schemeClr val="bg1"/>
                          </a:solidFill>
                        </a:rPr>
                        <a:t>2. Collection</a:t>
                      </a:r>
                      <a:endParaRPr lang="en-US" sz="2400" b="1" i="1" u="none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u="none" baseline="0" dirty="0">
                          <a:solidFill>
                            <a:schemeClr val="bg1"/>
                          </a:solidFill>
                        </a:rPr>
                        <a:t>3. Conversion</a:t>
                      </a:r>
                      <a:endParaRPr lang="en-US" sz="2400" b="1" i="1" u="none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728367"/>
                  </a:ext>
                </a:extLst>
              </a:tr>
              <a:tr h="597263"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Process Formulation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Separation / Filtration / Aggregation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Combustion / Oxidation / Incineration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extLst>
                  <a:ext uri="{0D108BD9-81ED-4DB2-BD59-A6C34878D82A}">
                    <a16:rowId xmlns:a16="http://schemas.microsoft.com/office/drawing/2014/main" val="3179438392"/>
                  </a:ext>
                </a:extLst>
              </a:tr>
              <a:tr h="5972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baseline="0" dirty="0">
                          <a:solidFill>
                            <a:schemeClr val="tx1"/>
                          </a:solidFill>
                        </a:rPr>
                        <a:t>Process Optimization</a:t>
                      </a:r>
                      <a:endParaRPr lang="en-US" sz="2400" b="0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baseline="0" dirty="0">
                          <a:solidFill>
                            <a:schemeClr val="tx1"/>
                          </a:solidFill>
                        </a:rPr>
                        <a:t>Absorption / Scrubbers</a:t>
                      </a:r>
                      <a:endParaRPr lang="en-US" sz="2400" b="0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baseline="0" dirty="0">
                          <a:solidFill>
                            <a:schemeClr val="tx1"/>
                          </a:solidFill>
                        </a:rPr>
                        <a:t>Reduction / Scrubbers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extLst>
                  <a:ext uri="{0D108BD9-81ED-4DB2-BD59-A6C34878D82A}">
                    <a16:rowId xmlns:a16="http://schemas.microsoft.com/office/drawing/2014/main" val="2413714167"/>
                  </a:ext>
                </a:extLst>
              </a:tr>
              <a:tr h="5972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Alternative Processes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Adsorption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>
                          <a:solidFill>
                            <a:schemeClr val="tx1"/>
                          </a:solidFill>
                        </a:rPr>
                        <a:t>Bioreactors / Biofiltration</a:t>
                      </a:r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extLst>
                  <a:ext uri="{0D108BD9-81ED-4DB2-BD59-A6C34878D82A}">
                    <a16:rowId xmlns:a16="http://schemas.microsoft.com/office/drawing/2014/main" val="2953018337"/>
                  </a:ext>
                </a:extLst>
              </a:tr>
              <a:tr h="5972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0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baseline="0" dirty="0">
                          <a:solidFill>
                            <a:schemeClr val="tx1"/>
                          </a:solidFill>
                        </a:rPr>
                        <a:t>Condenser</a:t>
                      </a:r>
                      <a:endParaRPr lang="en-US" sz="2400" b="0" i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b="0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extLst>
                  <a:ext uri="{0D108BD9-81ED-4DB2-BD59-A6C34878D82A}">
                    <a16:rowId xmlns:a16="http://schemas.microsoft.com/office/drawing/2014/main" val="2448251330"/>
                  </a:ext>
                </a:extLst>
              </a:tr>
              <a:tr h="597263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Sequestration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Roboto" pitchFamily="2" charset="0"/>
                        <a:cs typeface="Arial" panose="020B0604020202020204" pitchFamily="34" charset="0"/>
                      </a:endParaRPr>
                    </a:p>
                  </a:txBody>
                  <a:tcPr marL="45720" marR="45720" marT="9144" marB="9144" anchor="ctr"/>
                </a:tc>
                <a:extLst>
                  <a:ext uri="{0D108BD9-81ED-4DB2-BD59-A6C34878D82A}">
                    <a16:rowId xmlns:a16="http://schemas.microsoft.com/office/drawing/2014/main" val="1079526625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34558A-340B-A654-3F06-11A595F0E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1616-21C3-4643-8A84-25350FD11ED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807A2A-FCFC-3FC6-361E-338D4CF59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568430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89E935-6ED7-4236-924C-DB00FB9C1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Air Pollution Controls - Prevention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E11A7-41B3-46CB-9E54-3646459C5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u="sng" dirty="0"/>
              <a:t>Prevention</a:t>
            </a:r>
            <a:r>
              <a:rPr lang="en-US" b="1" dirty="0"/>
              <a:t>:</a:t>
            </a:r>
            <a:r>
              <a:rPr lang="en-US" dirty="0"/>
              <a:t> Equipment or operational restrictions reducing air pollutant formation directly from the source</a:t>
            </a:r>
            <a:endParaRPr lang="en-US" b="1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Increasing raw material purity and/or incorporating additives can reduce air pollutant formation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Optimizing process parameters can reduce air pollutant formation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Alternative materials may generate less air pollution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48DA871-F27E-65A6-39AC-A4F972FFBE8B}"/>
              </a:ext>
            </a:extLst>
          </p:cNvPr>
          <p:cNvGrpSpPr/>
          <p:nvPr/>
        </p:nvGrpSpPr>
        <p:grpSpPr>
          <a:xfrm>
            <a:off x="1975636" y="4914896"/>
            <a:ext cx="8240727" cy="914403"/>
            <a:chOff x="2766712" y="4579587"/>
            <a:chExt cx="9864281" cy="92913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5A40897-AFA3-0EBD-F53D-28654B0BA557}"/>
                </a:ext>
              </a:extLst>
            </p:cNvPr>
            <p:cNvSpPr txBox="1"/>
            <p:nvPr/>
          </p:nvSpPr>
          <p:spPr>
            <a:xfrm>
              <a:off x="3182641" y="4579587"/>
              <a:ext cx="9448352" cy="929129"/>
            </a:xfrm>
            <a:prstGeom prst="rect">
              <a:avLst/>
            </a:prstGeom>
            <a:solidFill>
              <a:srgbClr val="F8D555"/>
            </a:solidFill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Prevention controls are most effective for control of CO, CO</a:t>
              </a:r>
              <a:r>
                <a:rPr lang="en-US" sz="2400" b="1" i="1" baseline="-25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en-US" sz="2400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NO</a:t>
              </a:r>
              <a:r>
                <a:rPr lang="en-US" sz="2400" b="1" i="1" baseline="-25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X</a:t>
              </a:r>
              <a:r>
                <a:rPr lang="en-US" sz="2400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SO</a:t>
              </a:r>
              <a:r>
                <a:rPr lang="en-US" sz="2400" b="1" i="1" baseline="-25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r>
                <a:rPr lang="en-US" sz="2400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and Lead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C4BC471-1CF4-64D0-7FCC-94F67D03076C}"/>
                </a:ext>
              </a:extLst>
            </p:cNvPr>
            <p:cNvSpPr txBox="1"/>
            <p:nvPr/>
          </p:nvSpPr>
          <p:spPr>
            <a:xfrm>
              <a:off x="2766712" y="4579589"/>
              <a:ext cx="415929" cy="929129"/>
            </a:xfrm>
            <a:prstGeom prst="rect">
              <a:avLst/>
            </a:prstGeom>
            <a:solidFill>
              <a:srgbClr val="F8D555"/>
            </a:solidFill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22173A3-6DD9-68D2-D602-032E4418D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9EE0C-96F5-4748-932F-E46B044A03CE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BB5E1F-9EB2-2662-A3BC-581076F2C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301230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3A4E3-99C0-177A-61F7-E74A16E71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78E58-FB07-4EC7-D58A-5CDC6112BF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Prevention Controls: Purity / Additives</a:t>
            </a:r>
          </a:p>
          <a:p>
            <a:r>
              <a:rPr lang="en-US" dirty="0"/>
              <a:t>Fuel formulation reduces air pollution</a:t>
            </a:r>
          </a:p>
          <a:p>
            <a:pPr marL="0" indent="0">
              <a:buNone/>
            </a:pPr>
            <a:endParaRPr lang="en-US" sz="6400" dirty="0"/>
          </a:p>
          <a:p>
            <a:r>
              <a:rPr lang="en-US" dirty="0"/>
              <a:t>Low-carbon feedstocks reduce CO</a:t>
            </a:r>
            <a:r>
              <a:rPr lang="en-US" baseline="-25000" dirty="0"/>
              <a:t>2</a:t>
            </a:r>
            <a:r>
              <a:rPr lang="en-US" dirty="0"/>
              <a:t> emissions</a:t>
            </a:r>
          </a:p>
          <a:p>
            <a:pPr marL="0" indent="0">
              <a:buNone/>
            </a:pPr>
            <a:endParaRPr lang="en-US" sz="4800" dirty="0"/>
          </a:p>
          <a:p>
            <a:r>
              <a:rPr lang="en-US" dirty="0"/>
              <a:t>Hydrogen-enriched compressed natural gas (HCNG) contains hydrogen and methane, reducing CO</a:t>
            </a:r>
            <a:r>
              <a:rPr lang="en-US" baseline="-25000" dirty="0"/>
              <a:t>2</a:t>
            </a:r>
            <a:r>
              <a:rPr lang="en-US" dirty="0"/>
              <a:t> formation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082617-8F04-9696-4EA6-118AE570E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Air Pollution Controls - Prevention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4F44F16-7CC7-F60D-EAEF-99E8DD3727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92268"/>
            <a:ext cx="10363200" cy="10058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0B42A10-660A-E422-E4D8-08E43D74FE01}"/>
              </a:ext>
            </a:extLst>
          </p:cNvPr>
          <p:cNvSpPr txBox="1"/>
          <p:nvPr/>
        </p:nvSpPr>
        <p:spPr>
          <a:xfrm>
            <a:off x="4711005" y="5618202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3600" b="1" i="1" dirty="0">
                <a:solidFill>
                  <a:srgbClr val="002060"/>
                </a:solidFill>
              </a:rPr>
              <a:t>HCNG </a:t>
            </a:r>
            <a:r>
              <a:rPr lang="en-US" sz="3600" b="1" dirty="0">
                <a:solidFill>
                  <a:srgbClr val="002060"/>
                </a:solidFill>
              </a:rPr>
              <a:t>Blend</a:t>
            </a:r>
            <a:endParaRPr lang="en-US" sz="3600" b="1" i="1" dirty="0">
              <a:solidFill>
                <a:srgbClr val="002060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05D60DC-CDE6-3ECD-A62E-62FE633C2DE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0420" y="3759893"/>
            <a:ext cx="5471160" cy="762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02604-E614-0DE6-96CD-F9475A8F1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EDD7D-3902-4013-AB88-9A0404971D4E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B9484C-FAF7-6953-9157-9537F3042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376607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289E935-6ED7-4236-924C-DB00FB9C1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Air Pollution Controls - Prevention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E11A7-41B3-46CB-9E54-3646459C5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Prevention Controls: Alternative Materials</a:t>
            </a:r>
          </a:p>
          <a:p>
            <a:r>
              <a:rPr lang="en-US" dirty="0"/>
              <a:t>Alternative materials may emit lower air pollution</a:t>
            </a:r>
          </a:p>
          <a:p>
            <a:pPr lvl="1"/>
            <a:r>
              <a:rPr lang="en-US" dirty="0"/>
              <a:t>Dry powder coating lowers VOC &amp; HAP emissions over spray coating</a:t>
            </a:r>
          </a:p>
          <a:p>
            <a:pPr lvl="1"/>
            <a:r>
              <a:rPr lang="en-US" dirty="0"/>
              <a:t>Different fuels have different air pollutant emissions profiles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DBB2E2-791F-4CDF-B67E-4B4B1D270D3D}"/>
              </a:ext>
            </a:extLst>
          </p:cNvPr>
          <p:cNvGrpSpPr/>
          <p:nvPr/>
        </p:nvGrpSpPr>
        <p:grpSpPr>
          <a:xfrm>
            <a:off x="1447800" y="2950029"/>
            <a:ext cx="9826752" cy="3222171"/>
            <a:chOff x="1447800" y="2950029"/>
            <a:chExt cx="9826752" cy="3222171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0AC7D8D-4969-404D-91DF-E2BA72134B4A}"/>
                </a:ext>
              </a:extLst>
            </p:cNvPr>
            <p:cNvGrpSpPr/>
            <p:nvPr/>
          </p:nvGrpSpPr>
          <p:grpSpPr>
            <a:xfrm>
              <a:off x="1447800" y="2950029"/>
              <a:ext cx="9826752" cy="3222171"/>
              <a:chOff x="1447800" y="3023983"/>
              <a:chExt cx="9826752" cy="3222171"/>
            </a:xfrm>
          </p:grpSpPr>
          <p:graphicFrame>
            <p:nvGraphicFramePr>
              <p:cNvPr id="7" name="Content Placeholder 4">
                <a:extLst>
                  <a:ext uri="{FF2B5EF4-FFF2-40B4-BE49-F238E27FC236}">
                    <a16:creationId xmlns:a16="http://schemas.microsoft.com/office/drawing/2014/main" id="{29DD461B-A798-4BFB-A04B-5DB98C4A3A41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08655790"/>
                  </p:ext>
                </p:extLst>
              </p:nvPr>
            </p:nvGraphicFramePr>
            <p:xfrm>
              <a:off x="1458686" y="3023983"/>
              <a:ext cx="9815866" cy="2923400"/>
            </p:xfrm>
            <a:graphic>
              <a:graphicData uri="http://schemas.openxmlformats.org/drawingml/2006/table">
                <a:tbl>
                  <a:tblPr firstRow="1" bandRow="1">
                    <a:tableStyleId>{21E4AEA4-8DFA-4A89-87EB-49C32662AFE0}</a:tableStyleId>
                  </a:tblPr>
                  <a:tblGrid>
                    <a:gridCol w="1361042">
                      <a:extLst>
                        <a:ext uri="{9D8B030D-6E8A-4147-A177-3AD203B41FA5}">
                          <a16:colId xmlns:a16="http://schemas.microsoft.com/office/drawing/2014/main" val="3661880444"/>
                        </a:ext>
                      </a:extLst>
                    </a:gridCol>
                    <a:gridCol w="2113706">
                      <a:extLst>
                        <a:ext uri="{9D8B030D-6E8A-4147-A177-3AD203B41FA5}">
                          <a16:colId xmlns:a16="http://schemas.microsoft.com/office/drawing/2014/main" val="3690804819"/>
                        </a:ext>
                      </a:extLst>
                    </a:gridCol>
                    <a:gridCol w="2113706">
                      <a:extLst>
                        <a:ext uri="{9D8B030D-6E8A-4147-A177-3AD203B41FA5}">
                          <a16:colId xmlns:a16="http://schemas.microsoft.com/office/drawing/2014/main" val="3461407624"/>
                        </a:ext>
                      </a:extLst>
                    </a:gridCol>
                    <a:gridCol w="2113706">
                      <a:extLst>
                        <a:ext uri="{9D8B030D-6E8A-4147-A177-3AD203B41FA5}">
                          <a16:colId xmlns:a16="http://schemas.microsoft.com/office/drawing/2014/main" val="30037983"/>
                        </a:ext>
                      </a:extLst>
                    </a:gridCol>
                    <a:gridCol w="2113706">
                      <a:extLst>
                        <a:ext uri="{9D8B030D-6E8A-4147-A177-3AD203B41FA5}">
                          <a16:colId xmlns:a16="http://schemas.microsoft.com/office/drawing/2014/main" val="4237806349"/>
                        </a:ext>
                      </a:extLst>
                    </a:gridCol>
                  </a:tblGrid>
                  <a:tr h="398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Pollutant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baseline="0" dirty="0">
                              <a:solidFill>
                                <a:schemeClr val="bg1"/>
                              </a:solidFill>
                            </a:rPr>
                            <a:t>Wood</a:t>
                          </a:r>
                          <a:endParaRPr lang="en-US" sz="2200" baseline="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Coal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Fuel Oil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200" dirty="0">
                              <a:solidFill>
                                <a:schemeClr val="bg1"/>
                              </a:solidFill>
                            </a:rPr>
                            <a:t>Natural Gas</a:t>
                          </a:r>
                          <a:endParaRPr lang="en-US" sz="22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extLst>
                      <a:ext uri="{0D108BD9-81ED-4DB2-BD59-A6C34878D82A}">
                        <a16:rowId xmlns:a16="http://schemas.microsoft.com/office/drawing/2014/main" val="3161096942"/>
                      </a:ext>
                    </a:extLst>
                  </a:tr>
                  <a:tr h="3642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CO</a:t>
                          </a:r>
                          <a:endParaRPr lang="en-US" sz="2000" b="1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0.60 lbs./mmBtu</a:t>
                          </a:r>
                          <a:r>
                            <a:rPr lang="en-US" sz="2000" b="0" kern="1200" baseline="300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  <a:endParaRPr lang="en-US" sz="2000" b="0" i="0" kern="1200" baseline="30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0.03 lbs./mmBtu</a:t>
                          </a:r>
                          <a:endParaRPr lang="en-US" sz="2000" b="1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0.03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0.078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extLst>
                      <a:ext uri="{0D108BD9-81ED-4DB2-BD59-A6C34878D82A}">
                        <a16:rowId xmlns:a16="http://schemas.microsoft.com/office/drawing/2014/main" val="3179438392"/>
                      </a:ext>
                    </a:extLst>
                  </a:tr>
                  <a:tr h="364278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NO</a:t>
                          </a:r>
                          <a:r>
                            <a:rPr lang="en-US" sz="2000" b="1" kern="1200" baseline="-25000" dirty="0">
                              <a:solidFill>
                                <a:schemeClr val="tx1"/>
                              </a:solidFill>
                            </a:rPr>
                            <a:t>X</a:t>
                          </a:r>
                          <a:endParaRPr lang="en-US" sz="2000" b="1" kern="1200" baseline="-25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0.49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0.42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0.16 lbs./mmBtu</a:t>
                          </a:r>
                          <a:endParaRPr lang="en-US" sz="2000" b="1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0.259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extLst>
                      <a:ext uri="{0D108BD9-81ED-4DB2-BD59-A6C34878D82A}">
                        <a16:rowId xmlns:a16="http://schemas.microsoft.com/office/drawing/2014/main" val="2413714167"/>
                      </a:ext>
                    </a:extLst>
                  </a:tr>
                  <a:tr h="364278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PM</a:t>
                          </a:r>
                          <a:endParaRPr lang="en-US" sz="2000" b="1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0.40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4.64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0.01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0.007 lbs./mmBtu</a:t>
                          </a:r>
                          <a:endParaRPr lang="en-US" sz="2000" b="1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extLst>
                      <a:ext uri="{0D108BD9-81ED-4DB2-BD59-A6C34878D82A}">
                        <a16:rowId xmlns:a16="http://schemas.microsoft.com/office/drawing/2014/main" val="2953018337"/>
                      </a:ext>
                    </a:extLst>
                  </a:tr>
                  <a:tr h="36427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SO</a:t>
                          </a:r>
                          <a:r>
                            <a:rPr lang="en-US" sz="2000" b="1" kern="1200" baseline="-250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2000" b="1" kern="1200" baseline="-25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0.03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2.43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0.95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0.001 lbs./mmBtu</a:t>
                          </a:r>
                          <a:endParaRPr lang="en-US" sz="2000" b="1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extLst>
                      <a:ext uri="{0D108BD9-81ED-4DB2-BD59-A6C34878D82A}">
                        <a16:rowId xmlns:a16="http://schemas.microsoft.com/office/drawing/2014/main" val="2448251330"/>
                      </a:ext>
                    </a:extLst>
                  </a:tr>
                  <a:tr h="364278">
                    <a:tc>
                      <a:txBody>
                        <a:bodyPr/>
                        <a:lstStyle/>
                        <a:p>
                          <a:pPr marL="0" indent="0" algn="ctr" defTabSz="914400" rtl="0" eaLnBrk="1" latinLnBrk="0" hangingPunct="1">
                            <a:lnSpc>
                              <a:spcPct val="100000"/>
                            </a:lnSpc>
                            <a:spcBef>
                              <a:spcPts val="800"/>
                            </a:spcBef>
                            <a:buFont typeface="Arial" panose="020B0604020202020204" pitchFamily="34" charset="0"/>
                            <a:buNone/>
                          </a:pPr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CO</a:t>
                          </a:r>
                          <a:r>
                            <a:rPr lang="en-US" sz="2000" b="1" kern="1200" baseline="-250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sz="2000" b="1" kern="1200" baseline="-25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206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214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0" kern="1200" dirty="0">
                              <a:solidFill>
                                <a:schemeClr val="tx1"/>
                              </a:solidFill>
                            </a:rPr>
                            <a:t>163 lbs./mmBtu</a:t>
                          </a:r>
                          <a:endParaRPr lang="en-US" sz="2000" b="0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2000" b="1" kern="1200" dirty="0">
                              <a:solidFill>
                                <a:schemeClr val="tx1"/>
                              </a:solidFill>
                            </a:rPr>
                            <a:t>117 lbs./mmBtu</a:t>
                          </a:r>
                          <a:endParaRPr lang="en-US" sz="2000" b="1" i="0" kern="12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7620" marR="7620" marT="7620" marB="0" anchor="ctr"/>
                    </a:tc>
                    <a:extLst>
                      <a:ext uri="{0D108BD9-81ED-4DB2-BD59-A6C34878D82A}">
                        <a16:rowId xmlns:a16="http://schemas.microsoft.com/office/drawing/2014/main" val="1079526625"/>
                      </a:ext>
                    </a:extLst>
                  </a:tr>
                  <a:tr h="703366">
                    <a:tc>
                      <a:txBody>
                        <a:bodyPr/>
                        <a:lstStyle/>
                        <a:p>
                          <a:pPr algn="ctr"/>
                          <a:endParaRPr lang="en-US" sz="2000" b="0" kern="1200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dirty="0"/>
                        </a:p>
                      </a:txBody>
                      <a:tcPr marL="45720" marR="45720" marT="9144" marB="9144"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000" dirty="0"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Roboto" pitchFamily="2" charset="0"/>
                            <a:cs typeface="Arial" panose="020B0604020202020204" pitchFamily="34" charset="0"/>
                          </a:endParaRPr>
                        </a:p>
                      </a:txBody>
                      <a:tcPr marL="45720" marR="45720" marT="9144" marB="9144" anchor="ctr"/>
                    </a:tc>
                    <a:extLst>
                      <a:ext uri="{0D108BD9-81ED-4DB2-BD59-A6C34878D82A}">
                        <a16:rowId xmlns:a16="http://schemas.microsoft.com/office/drawing/2014/main" val="4264011429"/>
                      </a:ext>
                    </a:extLst>
                  </a:tr>
                </a:tbl>
              </a:graphicData>
            </a:graphic>
          </p:graphicFrame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1DE3A44-6DD0-462F-8013-E0946BD23C8D}"/>
                  </a:ext>
                </a:extLst>
              </p:cNvPr>
              <p:cNvSpPr txBox="1"/>
              <p:nvPr/>
            </p:nvSpPr>
            <p:spPr>
              <a:xfrm>
                <a:off x="1447800" y="5969155"/>
                <a:ext cx="658674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baseline="30000" dirty="0"/>
                  <a:t>1</a:t>
                </a:r>
                <a:r>
                  <a:rPr lang="en-US" dirty="0"/>
                  <a:t> mmBtu</a:t>
                </a:r>
                <a:r>
                  <a:rPr lang="en-US" i="1" dirty="0"/>
                  <a:t> – Million (10</a:t>
                </a:r>
                <a:r>
                  <a:rPr lang="en-US" i="1" baseline="30000" dirty="0"/>
                  <a:t>6</a:t>
                </a:r>
                <a:r>
                  <a:rPr lang="en-US" i="1" dirty="0"/>
                  <a:t>) British Thermal Units, a measure of heat</a:t>
                </a:r>
                <a:endParaRPr lang="en-US" i="1" baseline="30000" dirty="0"/>
              </a:p>
            </p:txBody>
          </p:sp>
        </p:grpSp>
        <p:pic>
          <p:nvPicPr>
            <p:cNvPr id="2" name="Picture 1" descr="Wood chips, coal, oil barrel, and natural gas pipe">
              <a:extLst>
                <a:ext uri="{FF2B5EF4-FFF2-40B4-BE49-F238E27FC236}">
                  <a16:creationId xmlns:a16="http://schemas.microsoft.com/office/drawing/2014/main" id="{D843AC32-F55D-44D6-90B3-932AD4D5E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3255" y="5301869"/>
              <a:ext cx="7096359" cy="457240"/>
            </a:xfrm>
            <a:prstGeom prst="rect">
              <a:avLst/>
            </a:prstGeom>
          </p:spPr>
        </p:pic>
      </p:grp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9A901E6B-42C4-8E7D-61A2-EE4563021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02F9-E5AB-45A4-A63B-A93C99938DD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30919B-A088-61D1-554D-959A3E9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377351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86D6F-F4A9-AF60-B526-9FE91CE84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31DCC-5D59-740B-937C-8739376DA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Air Pollution Controls - Collection Controls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1CF7-EC60-96C1-5908-382F07D18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800"/>
              </a:spcBef>
              <a:buNone/>
            </a:pPr>
            <a:r>
              <a:rPr lang="en-US" b="1" u="sng" dirty="0"/>
              <a:t>Collection</a:t>
            </a:r>
            <a:r>
              <a:rPr lang="en-US" b="1" dirty="0"/>
              <a:t>:</a:t>
            </a:r>
            <a:r>
              <a:rPr lang="en-US" dirty="0"/>
              <a:t> Equipment reducing air pollution in exhaust</a:t>
            </a:r>
            <a:endParaRPr lang="en-US" b="1" dirty="0"/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Separation</a:t>
            </a:r>
            <a:r>
              <a:rPr lang="en-US" dirty="0"/>
              <a:t>: Removing air pollutants by changing air flow</a:t>
            </a:r>
            <a:endParaRPr lang="en-US" u="sng" dirty="0"/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Filtration</a:t>
            </a:r>
            <a:r>
              <a:rPr lang="en-US" dirty="0"/>
              <a:t>: Capturing air pollutants too large to pass through a porous membrane or filter</a:t>
            </a:r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Aggregation</a:t>
            </a:r>
            <a:r>
              <a:rPr lang="en-US" dirty="0"/>
              <a:t>: Clustering air pollutants together</a:t>
            </a:r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Absorption</a:t>
            </a:r>
            <a:r>
              <a:rPr lang="en-US" dirty="0"/>
              <a:t>: Liquid material that absorbs air pollutants</a:t>
            </a:r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Condensation</a:t>
            </a:r>
            <a:r>
              <a:rPr lang="en-US" dirty="0"/>
              <a:t>: Physical change of air pollutant from gas to liquid by decreasing temperature and/or increasing pressure</a:t>
            </a:r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Adsorption</a:t>
            </a:r>
            <a:r>
              <a:rPr lang="en-US" dirty="0"/>
              <a:t>: Adhesion of air pollutants to a solid</a:t>
            </a:r>
          </a:p>
          <a:p>
            <a:pPr marL="514350" indent="-514350">
              <a:lnSpc>
                <a:spcPct val="11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en-US" u="sng" dirty="0"/>
              <a:t>Sequestration</a:t>
            </a:r>
            <a:r>
              <a:rPr lang="en-US" dirty="0"/>
              <a:t>: Capturing and storing air pollutants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5CE7A-E12F-57F4-3F9D-4EFA9196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E1F65-4EB3-4FE6-9827-B17DB49BBF21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C3F48-BE42-0F4B-43E6-903BD4CAE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924739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29306-AD10-3EF2-6485-D2668987E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3CAFD-02B1-8BC1-13AB-E0A449AA6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Air Pollution Controls – Conversion Controls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D64885-5690-C36A-4F64-C786251D5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Conversion</a:t>
            </a:r>
            <a:r>
              <a:rPr lang="en-US" b="1" dirty="0"/>
              <a:t>:</a:t>
            </a:r>
            <a:r>
              <a:rPr lang="en-US" dirty="0"/>
              <a:t> Equipment that chemically converts air pollutants into other, less toxic materials</a:t>
            </a:r>
            <a:endParaRPr lang="en-US" b="1" dirty="0"/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Combustion / Oxidation / Incineration</a:t>
            </a:r>
            <a:r>
              <a:rPr lang="en-US" dirty="0"/>
              <a:t>: Rapid chemical reaction where combustible air pollutants (VOC) are oxidized to form </a:t>
            </a:r>
            <a:r>
              <a:rPr lang="en-US" sz="2800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</a:t>
            </a:r>
            <a:r>
              <a:rPr lang="en-US" sz="2800" kern="1200" baseline="-25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lang="en-US" dirty="0"/>
              <a:t>, water, and heat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Reduction</a:t>
            </a:r>
            <a:r>
              <a:rPr lang="en-US" dirty="0"/>
              <a:t>: Chemical reaction between liquid or solid material and air pollutant, converting it into a less toxic material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Bioreactors / Biofiltration</a:t>
            </a:r>
            <a:r>
              <a:rPr lang="en-US" dirty="0"/>
              <a:t>: Microorganisms that consume </a:t>
            </a:r>
            <a:r>
              <a:rPr lang="en-US" sz="2800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VOC</a:t>
            </a:r>
            <a:r>
              <a:rPr lang="en-US" dirty="0"/>
              <a:t> or PM that are soluble in water and biodegradable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F98464-A503-A82A-AAA3-B78E9DB1C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3911-0980-4E4F-B4D6-9B6A7851DC92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C4216-00EA-CDD3-FD07-79A9D68E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105269"/>
      </p:ext>
    </p:extLst>
  </p:cSld>
  <p:clrMapOvr>
    <a:masterClrMapping/>
  </p:clrMapOvr>
  <p:transition spd="slow"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6B724-7EAB-4EED-72BD-22AB5C5FB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Air Pollution Control Methods by Pollutant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1112572-0F60-D325-B79E-24E302D7F63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5"/>
          <a:ext cx="10360020" cy="517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670">
                  <a:extLst>
                    <a:ext uri="{9D8B030D-6E8A-4147-A177-3AD203B41FA5}">
                      <a16:colId xmlns:a16="http://schemas.microsoft.com/office/drawing/2014/main" val="1372735314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509962290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1765984792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1689791449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3356382991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3452379253"/>
                    </a:ext>
                  </a:extLst>
                </a:gridCol>
              </a:tblGrid>
              <a:tr h="452260">
                <a:tc gridSpan="6"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Control Methods by Air Pollutant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42154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CO / CH</a:t>
                      </a:r>
                      <a:r>
                        <a:rPr lang="en-US" sz="2000" b="1" baseline="-250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Combustion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endParaRPr lang="en-US" sz="2000" b="1" i="1" dirty="0">
                        <a:solidFill>
                          <a:srgbClr val="F8D555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1834514048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CO</a:t>
                      </a:r>
                      <a:r>
                        <a:rPr lang="en-US" sz="2000" b="1" baseline="-25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Prevention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Sequestration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endParaRPr lang="en-US" sz="20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3570048127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Lead​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Prevention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</a:rPr>
                        <a:t>Separation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Aggregation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Filtration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endParaRPr lang="en-US" sz="20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1059962088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r>
                        <a:rPr lang="en-US" sz="2000" b="1" baseline="-25000" dirty="0">
                          <a:solidFill>
                            <a:schemeClr val="tx1"/>
                          </a:solidFill>
                          <a:effectLst/>
                        </a:rPr>
                        <a:t>X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Prevention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Absorption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Adsorption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endParaRPr lang="en-US" sz="20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2767350295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PM</a:t>
                      </a:r>
                      <a:r>
                        <a:rPr lang="en-US" sz="2000" b="1" baseline="-25000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 / PM</a:t>
                      </a:r>
                      <a:r>
                        <a:rPr lang="en-US" sz="2000" b="1" baseline="-25000" dirty="0">
                          <a:solidFill>
                            <a:schemeClr val="tx1"/>
                          </a:solidFill>
                          <a:effectLst/>
                        </a:rPr>
                        <a:t>2.5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​</a:t>
                      </a:r>
                    </a:p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Metal HAP​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</a:rPr>
                        <a:t>Separation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Aggregation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Filtration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</a:rPr>
                        <a:t>Absorption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Bioreactor / Biofiltration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2746548893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SO</a:t>
                      </a:r>
                      <a:r>
                        <a:rPr lang="en-US" sz="2000" b="1" baseline="-250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Prevention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Absorption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Adsorption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en-US" sz="2000" b="0" u="none" strike="noStrike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auto"/>
                      <a:endParaRPr lang="en-US" sz="20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2755479173"/>
                  </a:ext>
                </a:extLst>
              </a:tr>
              <a:tr h="673443"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VOC​</a:t>
                      </a:r>
                    </a:p>
                    <a:p>
                      <a:pPr algn="ctr" fontAlgn="base"/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Organic HAP​</a:t>
                      </a:r>
                      <a:endParaRPr lang="en-US" sz="2000" b="1" i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Combustion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Absorption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Adsorption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Condenser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</a:rPr>
                        <a:t>Bioreactor /</a:t>
                      </a:r>
                    </a:p>
                    <a:p>
                      <a:pPr algn="ctr" fontAlgn="base"/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</a:rPr>
                        <a:t>Biofiltration</a:t>
                      </a:r>
                      <a:r>
                        <a:rPr lang="en-US" sz="2000" b="0" dirty="0">
                          <a:solidFill>
                            <a:srgbClr val="808080"/>
                          </a:solidFill>
                          <a:effectLst/>
                        </a:rPr>
                        <a:t>​</a:t>
                      </a:r>
                      <a:endParaRPr lang="en-US" sz="2000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6011" marR="36011" marT="18006" marB="18006" anchor="ctr"/>
                </a:tc>
                <a:extLst>
                  <a:ext uri="{0D108BD9-81ED-4DB2-BD59-A6C34878D82A}">
                    <a16:rowId xmlns:a16="http://schemas.microsoft.com/office/drawing/2014/main" val="4075546087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8A316B-A14F-F5B9-6B8E-6C23EB663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BC6F-94DD-46E1-8756-53199F24A887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92E41A-C5C5-864C-6777-5183ED8E6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381480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Emissions Egress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79A93B-813C-3976-F989-F9B25DCF9DC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Stack (Point) Emissions</a:t>
            </a:r>
          </a:p>
          <a:p>
            <a:r>
              <a:rPr lang="en-US" dirty="0"/>
              <a:t>One identifiable emissions point (stack, duct, flue)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DD7688D-8FC1-DB58-05C2-A77CC622A5B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Fugitive Emissions</a:t>
            </a:r>
          </a:p>
          <a:p>
            <a:r>
              <a:rPr lang="en-US" dirty="0"/>
              <a:t>Emissions generated over an area (roadways, valves)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34AD9C-ABA7-FE22-5285-E1C22BA6AAE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894576" y="2514600"/>
            <a:ext cx="3657600" cy="365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EE3A0B-8A79-C93F-B140-A939D12E57E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300" y="2514600"/>
            <a:ext cx="3657600" cy="36576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DBD439-6308-9D57-E530-D3277A726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ACEF7-D60B-4741-8EDA-389ABB79257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11734-8658-1AD6-655D-866E3590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395236"/>
      </p:ext>
    </p:extLst>
  </p:cSld>
  <p:clrMapOvr>
    <a:masterClrMapping/>
  </p:clrMapOvr>
  <p:transition spd="slow"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242C9-AAB4-4D78-9AA6-3D3F80F48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Capture vs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2A120D-0FFD-43A6-A8DB-7CB691B98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005840"/>
            <a:ext cx="10455965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Capture Efficiency:</a:t>
            </a:r>
            <a:r>
              <a:rPr lang="en-US" dirty="0"/>
              <a:t> Measure of how much air pollution generated by the source is exhausted to control device</a:t>
            </a:r>
          </a:p>
          <a:p>
            <a:r>
              <a:rPr lang="en-US" dirty="0"/>
              <a:t>Assume 100% efficiency for closed systems (e.g., gas boiler)</a:t>
            </a:r>
          </a:p>
          <a:p>
            <a:r>
              <a:rPr lang="en-US" dirty="0"/>
              <a:t>Difficult to measure for open systems (e.g., painting operations)</a:t>
            </a:r>
          </a:p>
          <a:p>
            <a:pPr marL="0" indent="0">
              <a:buNone/>
            </a:pPr>
            <a:r>
              <a:rPr lang="en-US" b="1" dirty="0"/>
              <a:t>Control Efficiency:</a:t>
            </a:r>
            <a:r>
              <a:rPr lang="en-US" dirty="0"/>
              <a:t> Measured ability for equipment or operational restriction to reduce air pollution</a:t>
            </a:r>
          </a:p>
          <a:p>
            <a:r>
              <a:rPr lang="en-US" dirty="0"/>
              <a:t>Determined by comparing air pollutant concentration before and after control (e.g., stack / performance test)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D3D4C5D-0700-4A57-B50F-760BE40B2529}"/>
              </a:ext>
            </a:extLst>
          </p:cNvPr>
          <p:cNvGrpSpPr/>
          <p:nvPr/>
        </p:nvGrpSpPr>
        <p:grpSpPr>
          <a:xfrm>
            <a:off x="914400" y="5129501"/>
            <a:ext cx="10360152" cy="914402"/>
            <a:chOff x="2766712" y="4579588"/>
            <a:chExt cx="9864281" cy="9291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AF6EA47-1072-4410-AEFB-A06064ED46B3}"/>
                </a:ext>
              </a:extLst>
            </p:cNvPr>
            <p:cNvSpPr txBox="1"/>
            <p:nvPr/>
          </p:nvSpPr>
          <p:spPr>
            <a:xfrm>
              <a:off x="3182641" y="4579588"/>
              <a:ext cx="9448352" cy="929129"/>
            </a:xfrm>
            <a:prstGeom prst="rect">
              <a:avLst/>
            </a:prstGeom>
            <a:solidFill>
              <a:srgbClr val="F8D555"/>
            </a:solidFill>
          </p:spPr>
          <p:txBody>
            <a:bodyPr wrap="square" lIns="45720" rIns="45720" rtlCol="0" anchor="ctr" anchorCtr="0">
              <a:noAutofit/>
            </a:bodyPr>
            <a:lstStyle/>
            <a:p>
              <a:r>
                <a:rPr lang="en-US" sz="2400" b="1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Overall Control Efficiency = Capture Efficiency × Control Efficiency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D97B6F4-94B6-4BEA-8A8B-96451A637003}"/>
                </a:ext>
              </a:extLst>
            </p:cNvPr>
            <p:cNvSpPr txBox="1"/>
            <p:nvPr/>
          </p:nvSpPr>
          <p:spPr>
            <a:xfrm>
              <a:off x="2766712" y="4579589"/>
              <a:ext cx="415929" cy="929129"/>
            </a:xfrm>
            <a:prstGeom prst="rect">
              <a:avLst/>
            </a:prstGeom>
            <a:solidFill>
              <a:srgbClr val="F8D555"/>
            </a:solidFill>
          </p:spPr>
          <p:txBody>
            <a:bodyPr wrap="none" lIns="45720" rIns="45720" rtlCol="0" anchor="ctr" anchorCtr="0">
              <a:noAutofit/>
            </a:bodyPr>
            <a:lstStyle/>
            <a:p>
              <a:pPr algn="ctr"/>
              <a:r>
                <a:rPr lang="en-US" sz="4800" b="1" dirty="0">
                  <a:solidFill>
                    <a:srgbClr val="CC0000"/>
                  </a:solidFill>
                  <a:latin typeface="Arial Black" panose="020B0A04020102020204" pitchFamily="34" charset="0"/>
                </a:rPr>
                <a:t>!</a:t>
              </a:r>
            </a:p>
          </p:txBody>
        </p:sp>
      </p:grp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E1FBB20A-BADA-DE1B-EDB4-97D4DBB4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1226-4BCA-4DEF-B933-7ABE942522B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BBBD73-370A-2295-CC2F-CEFC44643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12121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0D9E5-4A18-41C3-EDDF-BA3BB2410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8583168" cy="51663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Pressure is force (weight) applied over surface (area)</a:t>
            </a:r>
          </a:p>
          <a:p>
            <a:r>
              <a:rPr lang="en-US" dirty="0"/>
              <a:t>The same weight applied over a smaller area “feels” heavier</a:t>
            </a:r>
          </a:p>
          <a:p>
            <a:pPr lvl="1"/>
            <a:r>
              <a:rPr lang="en-US" dirty="0"/>
              <a:t>6,600 lb. elephant: 35 psi</a:t>
            </a:r>
          </a:p>
          <a:p>
            <a:pPr lvl="1"/>
            <a:r>
              <a:rPr lang="en-US" dirty="0"/>
              <a:t>100 lb. woman in high heels: 1,600 psi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64C81-6BDB-F78D-7709-B6A096860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Pressure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003E675-5875-A6C2-ECEA-B68204D275CC}"/>
              </a:ext>
            </a:extLst>
          </p:cNvPr>
          <p:cNvSpPr txBox="1"/>
          <p:nvPr/>
        </p:nvSpPr>
        <p:spPr>
          <a:xfrm>
            <a:off x="922055" y="3906896"/>
            <a:ext cx="3032125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sz="2000" dirty="0"/>
              <a:t>6 lbs. ÷ 6 square inches = 1 lbs./square inches</a:t>
            </a:r>
            <a:r>
              <a:rPr lang="en-US" sz="2000" baseline="30000" dirty="0"/>
              <a:t> </a:t>
            </a:r>
            <a:r>
              <a:rPr lang="en-US" sz="2000" dirty="0"/>
              <a:t>(psi)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813FAB8-329B-B4EF-EAC3-CF9C107C0559}"/>
              </a:ext>
            </a:extLst>
          </p:cNvPr>
          <p:cNvSpPr txBox="1"/>
          <p:nvPr/>
        </p:nvSpPr>
        <p:spPr>
          <a:xfrm>
            <a:off x="6375400" y="3906896"/>
            <a:ext cx="2991230" cy="70788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en-US" sz="2000" dirty="0"/>
              <a:t>6 lbs. ÷ 1 square inches = 6 lbs./square inches (psi)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E4EE8A6-7E69-1596-BB35-3308ECD5F0ED}"/>
              </a:ext>
            </a:extLst>
          </p:cNvPr>
          <p:cNvGrpSpPr/>
          <p:nvPr/>
        </p:nvGrpSpPr>
        <p:grpSpPr>
          <a:xfrm>
            <a:off x="9633168" y="454392"/>
            <a:ext cx="1644432" cy="5717808"/>
            <a:chOff x="9633168" y="454392"/>
            <a:chExt cx="1644432" cy="571780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50A22E4-A3B6-C112-E00C-CFB3BFB283AA}"/>
                </a:ext>
              </a:extLst>
            </p:cNvPr>
            <p:cNvGrpSpPr/>
            <p:nvPr/>
          </p:nvGrpSpPr>
          <p:grpSpPr>
            <a:xfrm>
              <a:off x="9633168" y="5486399"/>
              <a:ext cx="1636777" cy="685801"/>
              <a:chOff x="9633168" y="5486399"/>
              <a:chExt cx="1636777" cy="685801"/>
            </a:xfrm>
          </p:grpSpPr>
          <p:sp>
            <p:nvSpPr>
              <p:cNvPr id="49" name="Trapezoid 48">
                <a:extLst>
                  <a:ext uri="{FF2B5EF4-FFF2-40B4-BE49-F238E27FC236}">
                    <a16:creationId xmlns:a16="http://schemas.microsoft.com/office/drawing/2014/main" id="{40600AD8-C4D9-0CA5-3809-CC85C26EA20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633168" y="5486399"/>
                <a:ext cx="1636776" cy="453881"/>
              </a:xfrm>
              <a:prstGeom prst="trapezoid">
                <a:avLst>
                  <a:gd name="adj" fmla="val 39223"/>
                </a:avLst>
              </a:prstGeom>
              <a:solidFill>
                <a:srgbClr val="F8D555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50321707-E39D-F365-3BBF-D7D63DCF6D32}"/>
                  </a:ext>
                </a:extLst>
              </p:cNvPr>
              <p:cNvSpPr/>
              <p:nvPr/>
            </p:nvSpPr>
            <p:spPr>
              <a:xfrm>
                <a:off x="9633204" y="5943600"/>
                <a:ext cx="1636741" cy="228600"/>
              </a:xfrm>
              <a:prstGeom prst="rect">
                <a:avLst/>
              </a:prstGeom>
              <a:solidFill>
                <a:srgbClr val="F8D555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1 square inch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EB41C56-4230-DB29-B182-0D81DD730902}"/>
                </a:ext>
              </a:extLst>
            </p:cNvPr>
            <p:cNvGrpSpPr/>
            <p:nvPr/>
          </p:nvGrpSpPr>
          <p:grpSpPr>
            <a:xfrm>
              <a:off x="9639505" y="454392"/>
              <a:ext cx="1638095" cy="5489643"/>
              <a:chOff x="9639505" y="454392"/>
              <a:chExt cx="1638095" cy="5489643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0607B852-E05F-91A4-7E8E-4672708751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39505" y="4848797"/>
                <a:ext cx="1638095" cy="1095238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19BCC80B-EA47-F240-26C9-B6329DCF90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39505" y="3970116"/>
                <a:ext cx="1638095" cy="1095238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F289E037-2B09-EF34-D98E-D2BE76982F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39505" y="3090163"/>
                <a:ext cx="1638095" cy="1095238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4DB0D5E3-BA8F-309E-5EF4-6AC624D288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39505" y="2211482"/>
                <a:ext cx="1638095" cy="1095238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D3B6D7B6-E708-C616-649D-DE4FD87F22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39505" y="1333073"/>
                <a:ext cx="1638095" cy="1095238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93201A31-0B39-EDEB-1EF8-E8E9A75B8E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39505" y="454392"/>
                <a:ext cx="1638095" cy="1095238"/>
              </a:xfrm>
              <a:prstGeom prst="rect">
                <a:avLst/>
              </a:prstGeom>
            </p:spPr>
          </p:pic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4A0C310-7999-F00B-C2E8-A9F083E6D2B7}"/>
              </a:ext>
            </a:extLst>
          </p:cNvPr>
          <p:cNvGrpSpPr/>
          <p:nvPr/>
        </p:nvGrpSpPr>
        <p:grpSpPr>
          <a:xfrm>
            <a:off x="922870" y="4616442"/>
            <a:ext cx="4919049" cy="1555758"/>
            <a:chOff x="4045084" y="4616442"/>
            <a:chExt cx="4919049" cy="1555758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7270F91-35CB-CD8C-5E78-E512F088C3BF}"/>
                </a:ext>
              </a:extLst>
            </p:cNvPr>
            <p:cNvGrpSpPr/>
            <p:nvPr/>
          </p:nvGrpSpPr>
          <p:grpSpPr>
            <a:xfrm>
              <a:off x="4045084" y="5403849"/>
              <a:ext cx="4919049" cy="768351"/>
              <a:chOff x="4045084" y="5403849"/>
              <a:chExt cx="4919049" cy="768351"/>
            </a:xfrm>
          </p:grpSpPr>
          <p:sp>
            <p:nvSpPr>
              <p:cNvPr id="9" name="Trapezoid 8">
                <a:extLst>
                  <a:ext uri="{FF2B5EF4-FFF2-40B4-BE49-F238E27FC236}">
                    <a16:creationId xmlns:a16="http://schemas.microsoft.com/office/drawing/2014/main" id="{D3BCA2FF-D836-DF93-FC01-58E9D7E1F891}"/>
                  </a:ext>
                </a:extLst>
              </p:cNvPr>
              <p:cNvSpPr/>
              <p:nvPr/>
            </p:nvSpPr>
            <p:spPr>
              <a:xfrm>
                <a:off x="4046737" y="5403849"/>
                <a:ext cx="4917396" cy="539907"/>
              </a:xfrm>
              <a:prstGeom prst="trapezoid">
                <a:avLst>
                  <a:gd name="adj" fmla="val 39223"/>
                </a:avLst>
              </a:prstGeom>
              <a:solidFill>
                <a:srgbClr val="F8D555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065CBBB-6493-BDD9-51F5-D7373C3884E6}"/>
                  </a:ext>
                </a:extLst>
              </p:cNvPr>
              <p:cNvSpPr/>
              <p:nvPr/>
            </p:nvSpPr>
            <p:spPr>
              <a:xfrm>
                <a:off x="4045084" y="5943600"/>
                <a:ext cx="4919049" cy="228600"/>
              </a:xfrm>
              <a:prstGeom prst="rect">
                <a:avLst/>
              </a:prstGeom>
              <a:solidFill>
                <a:srgbClr val="F8D555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</a:rPr>
                  <a:t>6 square inches</a:t>
                </a:r>
              </a:p>
            </p:txBody>
          </p:sp>
        </p:grp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EFCA3F0-16A6-BD73-ACDF-355598565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8331" y="4616820"/>
              <a:ext cx="1463040" cy="1119964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DFF040EF-F83A-449B-7FEA-73DC88C10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53362" y="4616442"/>
              <a:ext cx="1463040" cy="1119964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A13485A-6EC2-2810-D767-15C5C1C78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90321" y="4616442"/>
              <a:ext cx="1463040" cy="1119964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BA57F66-F0CF-F1E9-8B33-BE66CBC1E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82386" y="4845042"/>
              <a:ext cx="1638095" cy="1095238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ABB5F720-39CF-7215-5074-96F5BBDDC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22863" y="4845042"/>
              <a:ext cx="1638095" cy="1095238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8D70F9A-3321-17D7-693F-AD9018A6A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5084" y="4846484"/>
              <a:ext cx="1638095" cy="1095238"/>
            </a:xfrm>
            <a:prstGeom prst="rect">
              <a:avLst/>
            </a:prstGeom>
          </p:spPr>
        </p:pic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2BB3A-429C-52CD-5DCF-5951984EF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6ED6D-1E38-4339-B729-51554030CF7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94BCC8-FFF6-180D-F556-17CD31AB9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103854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Capture Efficiency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8401C20-B427-EB2E-2D2B-2F16342E0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Capturing Emissions</a:t>
            </a:r>
          </a:p>
          <a:p>
            <a:r>
              <a:rPr lang="en-US" dirty="0"/>
              <a:t>Most processes generate fugitive emissions</a:t>
            </a:r>
          </a:p>
          <a:p>
            <a:pPr lvl="1"/>
            <a:r>
              <a:rPr lang="en-US" dirty="0"/>
              <a:t>Collection equipment can be used to capture fugitive particulate emissions and transfer it to control equipment</a:t>
            </a:r>
          </a:p>
          <a:p>
            <a:pPr lvl="1"/>
            <a:r>
              <a:rPr lang="en-US" dirty="0"/>
              <a:t>Fugitive source becomes a stack source</a:t>
            </a:r>
          </a:p>
          <a:p>
            <a:r>
              <a:rPr lang="en-US" dirty="0"/>
              <a:t>Hoods / hoses capture fugitive emissions</a:t>
            </a:r>
          </a:p>
          <a:p>
            <a:r>
              <a:rPr lang="en-US" dirty="0"/>
              <a:t>Fans are used to transfer fugitive                                   emissions via flues / ducts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BB5752-3A5A-17CE-41DF-7F65A1BAC8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9204" y="4248509"/>
            <a:ext cx="2370971" cy="1923691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CC4859-2E5D-A72B-E966-EFAE54D0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540C1-1010-4BCF-972B-68FCE78343FF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77549D-5583-8AE0-C96F-7610B4374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01374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Capturing Air Pollutants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BC642B9-9AB4-8432-2727-E451D69D5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Capture System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B0AFA1-B854-7409-C87E-61FFC0E56D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290" y="1600200"/>
            <a:ext cx="9075420" cy="4572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DE4929-AE27-7695-9BBD-34E02527D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EC28-1F6E-4C20-939B-97D441CE5E94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51ABF8-8822-D0F7-C579-A1DCEFF11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799908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Capturing Air Pollutants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8401C20-B427-EB2E-2D2B-2F16342E059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US" b="1" dirty="0"/>
                  <a:t>Capture Efficiency</a:t>
                </a:r>
              </a:p>
              <a:p>
                <a:pPr marL="0" indent="0">
                  <a:buNone/>
                </a:pPr>
                <a:r>
                  <a:rPr lang="en-US" u="sng" dirty="0"/>
                  <a:t>Capture Efficiency</a:t>
                </a:r>
                <a:r>
                  <a:rPr lang="en-US" dirty="0"/>
                  <a:t>: amount of air pollutants transferred from generating area to control device or stack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/>
                            <m:t>Captured</m:t>
                          </m:r>
                          <m:r>
                            <m:rPr>
                              <m:nor/>
                            </m:rPr>
                            <a:rPr lang="en-US" i="0"/>
                            <m:t> (</m:t>
                          </m:r>
                          <m:r>
                            <m:rPr>
                              <m:nor/>
                            </m:rPr>
                            <a:rPr lang="en-US" i="0"/>
                            <m:t>lbs</m:t>
                          </m:r>
                          <m:r>
                            <m:rPr>
                              <m:nor/>
                            </m:rPr>
                            <a:rPr lang="en-US" i="0"/>
                            <m:t>.)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i="0"/>
                            <m:t>Generated</m:t>
                          </m:r>
                          <m:r>
                            <m:rPr>
                              <m:nor/>
                            </m:rPr>
                            <a:rPr lang="en-US" i="0"/>
                            <m:t> (</m:t>
                          </m:r>
                          <m:r>
                            <m:rPr>
                              <m:nor/>
                            </m:rPr>
                            <a:rPr lang="en-US" i="0"/>
                            <m:t>lbs</m:t>
                          </m:r>
                          <m:r>
                            <m:rPr>
                              <m:nor/>
                            </m:rPr>
                            <a:rPr lang="en-US" i="0"/>
                            <m:t>.)</m:t>
                          </m:r>
                        </m:den>
                      </m:f>
                      <m:r>
                        <m:rPr>
                          <m:nor/>
                        </m:rPr>
                        <a:rPr lang="en-US" b="0" i="0" smtClean="0"/>
                        <m:t> = </m:t>
                      </m:r>
                      <m:r>
                        <m:rPr>
                          <m:nor/>
                        </m:rPr>
                        <a:rPr lang="en-US" b="0" i="0" smtClean="0"/>
                        <m:t>Capture</m:t>
                      </m:r>
                      <m:r>
                        <m:rPr>
                          <m:nor/>
                        </m:rPr>
                        <a:rPr lang="en-US" b="0" i="0" smtClean="0"/>
                        <m:t> </m:t>
                      </m:r>
                      <m:r>
                        <m:rPr>
                          <m:nor/>
                        </m:rPr>
                        <a:rPr lang="en-US" b="0" i="0" smtClean="0"/>
                        <m:t>Efficiency</m:t>
                      </m:r>
                      <m:r>
                        <m:rPr>
                          <m:nor/>
                        </m:rPr>
                        <a:rPr lang="en-US" b="0" i="0" smtClean="0"/>
                        <m:t>%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i="1" dirty="0"/>
                  <a:t>			</a:t>
                </a:r>
                <a:r>
                  <a:rPr lang="en-US" i="1" dirty="0">
                    <a:highlight>
                      <a:srgbClr val="FFFF00"/>
                    </a:highlight>
                  </a:rPr>
                  <a:t>Captured = Control Device Inlet</a:t>
                </a:r>
              </a:p>
              <a:p>
                <a:r>
                  <a:rPr lang="en-US" b="0" dirty="0"/>
                  <a:t>How do yo</a:t>
                </a:r>
                <a:r>
                  <a:rPr lang="en-US" dirty="0"/>
                  <a:t>u determine total air pollutants generated?</a:t>
                </a:r>
              </a:p>
              <a:p>
                <a:r>
                  <a:rPr lang="en-US" b="0" dirty="0"/>
                  <a:t>How do you determine total air pollutants captured?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8401C20-B427-EB2E-2D2B-2F16342E05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76" t="-1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67F8AE-B169-E122-9FD8-083AD11E4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8A76B-072F-4ABD-987F-67CCAFC4711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8AC272-9A94-985C-20FB-78BA1398A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5580348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Controlling Air Pollutants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8401C20-B427-EB2E-2D2B-2F16342E059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Control Efficiency</a:t>
                </a:r>
              </a:p>
              <a:p>
                <a:pPr marL="0" indent="0">
                  <a:buNone/>
                </a:pPr>
                <a:r>
                  <a:rPr lang="en-US" u="sng" dirty="0"/>
                  <a:t>Control Efficiency</a:t>
                </a:r>
                <a:r>
                  <a:rPr lang="en-US" dirty="0"/>
                  <a:t>: how well the control device collects PM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/>
                            <m:t>Control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 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Inlet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 (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lbs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.) − 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Control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 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Outlet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 (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lbs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smtClean="0"/>
                            <m:t>Control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 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Inlet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 (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lbs</m:t>
                          </m:r>
                          <m:r>
                            <m:rPr>
                              <m:nor/>
                            </m:rPr>
                            <a:rPr lang="en-US" b="0" i="0" smtClean="0"/>
                            <m:t>.)</m:t>
                          </m:r>
                        </m:den>
                      </m:f>
                      <m:r>
                        <m:rPr>
                          <m:nor/>
                        </m:rPr>
                        <a:rPr lang="en-US" b="0" i="0" smtClean="0"/>
                        <m:t> = </m:t>
                      </m:r>
                      <m:r>
                        <m:rPr>
                          <m:nor/>
                        </m:rPr>
                        <a:rPr lang="en-US" b="0" i="0" smtClean="0"/>
                        <m:t>Control</m:t>
                      </m:r>
                      <m:r>
                        <m:rPr>
                          <m:nor/>
                        </m:rPr>
                        <a:rPr lang="en-US" b="0" i="0" smtClean="0"/>
                        <m:t> </m:t>
                      </m:r>
                      <m:r>
                        <m:rPr>
                          <m:nor/>
                        </m:rPr>
                        <a:rPr lang="en-US" b="0" i="0" smtClean="0"/>
                        <m:t>Efficiency</m:t>
                      </m:r>
                      <m:r>
                        <m:rPr>
                          <m:nor/>
                        </m:rPr>
                        <a:rPr lang="en-US" b="0" i="0" smtClean="0"/>
                        <m:t>%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68401C20-B427-EB2E-2D2B-2F16342E05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76" t="-11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A51502-4B63-EF27-ABBE-2D862C63C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1A0A6-08B8-43DD-B0B6-8DA8A6B01F4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5848A6-2676-937A-F4EB-8015E0AFB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004200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Capturing Air Pollutants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25420E-24B1-8782-E8F8-A43F29539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Capture Principles</a:t>
            </a:r>
          </a:p>
          <a:p>
            <a:r>
              <a:rPr lang="en-US" u="sng" dirty="0"/>
              <a:t>Total enclosure</a:t>
            </a:r>
            <a:r>
              <a:rPr lang="en-US" dirty="0"/>
              <a:t>: Entire fugitive emissions area is enclosed</a:t>
            </a:r>
          </a:p>
          <a:p>
            <a:pPr lvl="1"/>
            <a:r>
              <a:rPr lang="en-US" dirty="0"/>
              <a:t>Device enclosure – Device is completely enclosed (blast cabinet)</a:t>
            </a:r>
          </a:p>
          <a:p>
            <a:pPr lvl="1"/>
            <a:r>
              <a:rPr lang="en-US" dirty="0"/>
              <a:t>Room enclosure – Room is completely enclosed (paint booth)</a:t>
            </a:r>
          </a:p>
          <a:p>
            <a:pPr lvl="1"/>
            <a:r>
              <a:rPr lang="en-US" dirty="0"/>
              <a:t>Building enclosure – Hoods or pickup points are placed in ceiling (foundry floor)</a:t>
            </a:r>
          </a:p>
          <a:p>
            <a:r>
              <a:rPr lang="en-US" u="sng" dirty="0"/>
              <a:t>Partial enclosure</a:t>
            </a:r>
            <a:r>
              <a:rPr lang="en-US" dirty="0"/>
              <a:t>: Fugitive emissions generation relies on vacuum and placement of pickup points for enclosure</a:t>
            </a:r>
          </a:p>
          <a:p>
            <a:pPr lvl="1"/>
            <a:r>
              <a:rPr lang="en-US" dirty="0"/>
              <a:t>Flexible hoses for grinding / machining equipment</a:t>
            </a:r>
          </a:p>
          <a:p>
            <a:pPr lvl="1"/>
            <a:r>
              <a:rPr lang="en-US" dirty="0"/>
              <a:t>Halogenated solvent degreaser under a hood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0E00E2-F289-C3CB-C2FA-407C02D60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E4AD7-8A88-492A-AFEF-BE4B46953762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BE80DD-8CC4-A583-5802-9AE31538A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615745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Capturing Air Pollutants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F30B163-536A-1B39-4B88-B3A941B0A54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Total Enclosure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EFD95-23E0-0FD9-8375-4DA7EC4D22B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Partial Enclosure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EA24C9-C2B7-CD73-91A6-51C3F4B7C4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8300" y="1600200"/>
            <a:ext cx="3657600" cy="3657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D4DC04-8E51-B447-C399-EE7FD807AE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4576" y="1600200"/>
            <a:ext cx="3657600" cy="36576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59E52-A789-0F98-AE69-F1E73CC87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22A02-2838-484F-AFB8-F6A69F7C7FD7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A5FB3-7B0E-4E38-CDBB-EA7DD947E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227525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Capturing Air Pollutants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25420E-24B1-8782-E8F8-A43F29539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18160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Capture Velocity</a:t>
            </a:r>
          </a:p>
          <a:p>
            <a:r>
              <a:rPr lang="en-US" dirty="0"/>
              <a:t>Hood needs sufficient draw (vacuum) to overcome opposing air currents and capture particulates</a:t>
            </a:r>
          </a:p>
          <a:p>
            <a:pPr lvl="1"/>
            <a:r>
              <a:rPr lang="en-US" dirty="0"/>
              <a:t>Air currents within room</a:t>
            </a:r>
          </a:p>
          <a:p>
            <a:pPr lvl="1"/>
            <a:r>
              <a:rPr lang="en-US" dirty="0"/>
              <a:t>Toxicity of the pollutant</a:t>
            </a:r>
          </a:p>
          <a:p>
            <a:pPr lvl="1"/>
            <a:r>
              <a:rPr lang="en-US" dirty="0"/>
              <a:t>Amount of particulate produced</a:t>
            </a:r>
          </a:p>
          <a:p>
            <a:pPr lvl="1"/>
            <a:r>
              <a:rPr lang="en-US" dirty="0"/>
              <a:t>Available area</a:t>
            </a:r>
          </a:p>
          <a:p>
            <a:r>
              <a:rPr lang="en-US" dirty="0"/>
              <a:t>Capture velocity decreases </a:t>
            </a:r>
            <a:r>
              <a:rPr lang="en-US" b="1" u="sng" dirty="0"/>
              <a:t>exponentially</a:t>
            </a:r>
            <a:r>
              <a:rPr lang="en-US" dirty="0"/>
              <a:t> with distance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BA2347-1E39-58A6-6A46-E17941A899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192" y="1318260"/>
            <a:ext cx="5166360" cy="42214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958563-32EC-B632-8AEB-5C752FA11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9271C-B9E6-4E18-9496-1F6F75E73D81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B4C757-D28B-845E-86E4-F0B9530D4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38455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A71CFD-8331-EF79-4275-06C240B7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Capturing Air Pollutants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7A06AC-6147-ED1E-5A0C-871117858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327904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Fans</a:t>
            </a:r>
          </a:p>
          <a:p>
            <a:r>
              <a:rPr lang="en-US" dirty="0"/>
              <a:t>Fans pull a different amount of air (flow rate) at different differential pressures</a:t>
            </a:r>
          </a:p>
          <a:p>
            <a:pPr lvl="1"/>
            <a:r>
              <a:rPr lang="en-US" dirty="0"/>
              <a:t>Higher pressure drop increases air flow rate</a:t>
            </a:r>
          </a:p>
          <a:p>
            <a:pPr lvl="1"/>
            <a:r>
              <a:rPr lang="en-US" dirty="0"/>
              <a:t>Fan curves are available from manufacturer</a:t>
            </a:r>
          </a:p>
          <a:p>
            <a:r>
              <a:rPr lang="en-US" dirty="0"/>
              <a:t>Fans are </a:t>
            </a:r>
            <a:r>
              <a:rPr lang="en-US" b="1" u="sng" dirty="0"/>
              <a:t>generally</a:t>
            </a:r>
            <a:r>
              <a:rPr lang="en-US" dirty="0"/>
              <a:t> located after control device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2A63D56-F84C-1741-54EF-4D61F5F8B5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6292" y="1531620"/>
            <a:ext cx="5128260" cy="41148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B8986E-58CA-449D-FA4D-E22B9F570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82DCA-ACE2-4791-AE98-D2930A0FDEA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B54FC5-113E-2256-E663-4FA755F08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39457"/>
      </p:ext>
    </p:extLst>
  </p:cSld>
  <p:clrMapOvr>
    <a:masterClrMapping/>
  </p:clrMapOvr>
  <p:transition spd="slow"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BB7D-4628-793C-A19E-6C6191BC9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Collecting Air Pollutants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69E84C-6E4D-8479-D550-584573424C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What do with collected air pollutants?</a:t>
            </a:r>
          </a:p>
          <a:p>
            <a:r>
              <a:rPr lang="en-US" u="sng" dirty="0"/>
              <a:t>Landfill</a:t>
            </a:r>
            <a:r>
              <a:rPr lang="en-US" dirty="0"/>
              <a:t>: PM from filtration / separation; Liquid VOC; spent catalysts; some wet scrubbers; adsorbers</a:t>
            </a:r>
          </a:p>
          <a:p>
            <a:r>
              <a:rPr lang="en-US" u="sng" dirty="0"/>
              <a:t>Incineration</a:t>
            </a:r>
            <a:r>
              <a:rPr lang="en-US" dirty="0"/>
              <a:t>: Liquid VOC, CO</a:t>
            </a:r>
          </a:p>
          <a:p>
            <a:r>
              <a:rPr lang="en-US" u="sng" dirty="0"/>
              <a:t>Product / Reuse</a:t>
            </a:r>
            <a:r>
              <a:rPr lang="en-US" dirty="0"/>
              <a:t>: PM from filtration / separation; Liquid VOC from refrigerated condenser; some wet scrubbers; some spent catalysts; adsorbers</a:t>
            </a:r>
          </a:p>
          <a:p>
            <a:r>
              <a:rPr lang="en-US" u="sng" dirty="0"/>
              <a:t>Wastewater Treatment</a:t>
            </a:r>
            <a:r>
              <a:rPr lang="en-US" dirty="0"/>
              <a:t>: Wet scrubbers (PM, Liquid VOC)</a:t>
            </a:r>
          </a:p>
          <a:p>
            <a:r>
              <a:rPr lang="en-US" u="sng" dirty="0"/>
              <a:t>Deep Well Injection</a:t>
            </a:r>
            <a:r>
              <a:rPr lang="en-US" dirty="0"/>
              <a:t>: CO</a:t>
            </a:r>
            <a:r>
              <a:rPr lang="en-US" baseline="-25000" dirty="0"/>
              <a:t>2</a:t>
            </a:r>
            <a:r>
              <a:rPr lang="en-US" dirty="0"/>
              <a:t>; liquid HAP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760E74-ACB5-21E6-63E6-D1E0D5AE9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96D4-3F35-411F-80CE-839C89CC229C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A1926C-03CB-3E0D-F332-AD8CFFF9E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828230"/>
      </p:ext>
    </p:extLst>
  </p:cSld>
  <p:clrMapOvr>
    <a:masterClrMapping/>
  </p:clrMapOvr>
  <p:transition spd="slow"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7942F-8B77-A97C-E63B-A7F5415971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618C4-E7EA-0F6E-6430-8E0B70383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 Video</a:t>
            </a:r>
            <a:br>
              <a:rPr lang="en-US" dirty="0"/>
            </a:br>
            <a:r>
              <a:rPr lang="en-US" dirty="0"/>
              <a:t>Towards Cleaner Air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635267-D4CF-823C-0EDC-1558FD182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action="ppaction://hlinkfile"/>
              </a:rPr>
              <a:t>Towards Cleaner Air</a:t>
            </a:r>
            <a:endParaRPr lang="en-US" dirty="0"/>
          </a:p>
          <a:p>
            <a:pPr lvl="1"/>
            <a:r>
              <a:rPr lang="en-US" dirty="0">
                <a:hlinkClick r:id="rId3"/>
              </a:rPr>
              <a:t>https://catalog.archives.gov/id/73305</a:t>
            </a:r>
            <a:r>
              <a:rPr lang="en-US" dirty="0"/>
              <a:t> - Publicly Available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4AFD6-1104-9125-6393-654D16AEE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6BBB0-E269-4DA8-BBBC-D17D5DEB841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FD4A72-6EAD-FDC9-1D09-963A124FE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95077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0D9E5-4A18-41C3-EDDF-BA3BB2410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5193792" cy="5166360"/>
          </a:xfrm>
        </p:spPr>
        <p:txBody>
          <a:bodyPr>
            <a:normAutofit/>
          </a:bodyPr>
          <a:lstStyle/>
          <a:p>
            <a:r>
              <a:rPr lang="en-US" dirty="0"/>
              <a:t>Our atmosphere has weight</a:t>
            </a:r>
          </a:p>
          <a:p>
            <a:r>
              <a:rPr lang="en-US" dirty="0"/>
              <a:t>1 square foot 7.4 miles high</a:t>
            </a:r>
          </a:p>
          <a:p>
            <a:pPr marL="0" indent="0">
              <a:buNone/>
            </a:pPr>
            <a:r>
              <a:rPr lang="en-US" dirty="0"/>
              <a:t>  = 39,000 cubic feet of air</a:t>
            </a:r>
          </a:p>
          <a:p>
            <a:pPr marL="0" indent="0">
              <a:buNone/>
            </a:pPr>
            <a:r>
              <a:rPr lang="en-US" dirty="0"/>
              <a:t>  = ½ Olympic swimming pool</a:t>
            </a:r>
          </a:p>
          <a:p>
            <a:pPr marL="0" indent="0">
              <a:buNone/>
            </a:pPr>
            <a:r>
              <a:rPr lang="en-US" dirty="0"/>
              <a:t>  = ~2,100 pounds of air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2,100 pounds ÷ 144 sq. in.</a:t>
            </a:r>
          </a:p>
          <a:p>
            <a:pPr marL="0" indent="0">
              <a:buNone/>
            </a:pPr>
            <a:r>
              <a:rPr lang="en-US" dirty="0"/>
              <a:t>  = 14.7 psi</a:t>
            </a:r>
          </a:p>
          <a:p>
            <a:pPr marL="0" indent="0">
              <a:buNone/>
            </a:pPr>
            <a:r>
              <a:rPr lang="en-US" dirty="0"/>
              <a:t>  = 1 atmosphere (atm)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864C81-6BDB-F78D-7709-B6A096860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Atmospheric Pressure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C2A013-687E-F5F1-D4AE-F9BE804C67E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192" y="1005840"/>
            <a:ext cx="516636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5A549FA-32B5-88C9-5AAF-E1F38F0DC6F3}"/>
              </a:ext>
            </a:extLst>
          </p:cNvPr>
          <p:cNvSpPr txBox="1"/>
          <p:nvPr/>
        </p:nvSpPr>
        <p:spPr>
          <a:xfrm>
            <a:off x="7192772" y="2260600"/>
            <a:ext cx="914400" cy="914400"/>
          </a:xfrm>
          <a:prstGeom prst="rect">
            <a:avLst/>
          </a:prstGeom>
          <a:noFill/>
        </p:spPr>
        <p:txBody>
          <a:bodyPr wrap="none" lIns="0" rIns="0" rtlCol="0" anchor="ctr" anchorCtr="0">
            <a:noAutofit/>
          </a:bodyPr>
          <a:lstStyle/>
          <a:p>
            <a:pPr algn="ctr"/>
            <a:r>
              <a:rPr lang="en-US" sz="2000" b="1" dirty="0"/>
              <a:t>1 sq. ft.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D4185C-563C-5AE9-32F3-A5F7BF39E875}"/>
              </a:ext>
            </a:extLst>
          </p:cNvPr>
          <p:cNvSpPr txBox="1"/>
          <p:nvPr/>
        </p:nvSpPr>
        <p:spPr>
          <a:xfrm rot="2700000">
            <a:off x="7983926" y="3435132"/>
            <a:ext cx="1094852" cy="30777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000" b="1" dirty="0"/>
              <a:t>39,000 ft.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9E3E49-0CEB-1352-0626-E131FB3BF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09408-2E6A-4FD5-B034-89F0F4E00DA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413E00-B395-AEAB-BF4F-80F5D7DAB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85301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75E5B-F73F-E361-B461-8FA60BC08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Concepts​</a:t>
            </a:r>
            <a:br>
              <a:rPr lang="en-US" dirty="0"/>
            </a:br>
            <a:r>
              <a:rPr lang="en-US" dirty="0"/>
              <a:t>Pressure Scales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4BD3969B-2CA1-D9F5-9342-6CB943A8F57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5"/>
          <a:ext cx="10360025" cy="303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2005">
                  <a:extLst>
                    <a:ext uri="{9D8B030D-6E8A-4147-A177-3AD203B41FA5}">
                      <a16:colId xmlns:a16="http://schemas.microsoft.com/office/drawing/2014/main" val="278130170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150027424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3969539363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1006318975"/>
                    </a:ext>
                  </a:extLst>
                </a:gridCol>
                <a:gridCol w="2072005">
                  <a:extLst>
                    <a:ext uri="{9D8B030D-6E8A-4147-A177-3AD203B41FA5}">
                      <a16:colId xmlns:a16="http://schemas.microsoft.com/office/drawing/2014/main" val="2877053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Atmosphere (atm)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Pounds / Square Inch (psi)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Pascal (Pa)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Inches of Water Column (”W.C.)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422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Lethal Pressure Wave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4.0 atm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60 psi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414,000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1,662” W.C.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673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Tire Pressure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2.4 atm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35 psi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241,316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970” W.C.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726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Atmosphere at Mean Sea Level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1.0 atm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14.7 psi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101,325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407” W.C.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212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Baghouse Upper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0.025 atm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0.36 psi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2,488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10” W.C.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3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Baghouse Lower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0.012 atm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0.18 psi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1,244 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5” W.C.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97557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7C7794F-2E6E-A14C-42A2-BFED0A412F7B}"/>
              </a:ext>
            </a:extLst>
          </p:cNvPr>
          <p:cNvSpPr txBox="1"/>
          <p:nvPr/>
        </p:nvSpPr>
        <p:spPr>
          <a:xfrm>
            <a:off x="2999232" y="4039235"/>
            <a:ext cx="2048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Atmosphere (atm)</a:t>
            </a:r>
          </a:p>
          <a:p>
            <a:r>
              <a:rPr lang="en-US" dirty="0"/>
              <a:t> = (psi)÷14.696</a:t>
            </a:r>
          </a:p>
          <a:p>
            <a:r>
              <a:rPr lang="en-US" dirty="0"/>
              <a:t> = (Pa)÷101,300</a:t>
            </a:r>
          </a:p>
          <a:p>
            <a:r>
              <a:rPr lang="en-US" dirty="0"/>
              <a:t> = (”W.C.)÷407.2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AAD316-7A04-8FB7-40C8-3FC9BBEB2005}"/>
              </a:ext>
            </a:extLst>
          </p:cNvPr>
          <p:cNvSpPr txBox="1"/>
          <p:nvPr/>
        </p:nvSpPr>
        <p:spPr>
          <a:xfrm>
            <a:off x="5084064" y="4039235"/>
            <a:ext cx="2048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Pounds/sq in (psi)</a:t>
            </a:r>
          </a:p>
          <a:p>
            <a:r>
              <a:rPr lang="en-US" dirty="0"/>
              <a:t> = (atm)×14.696</a:t>
            </a:r>
          </a:p>
          <a:p>
            <a:r>
              <a:rPr lang="en-US" dirty="0"/>
              <a:t> = (Pa)÷</a:t>
            </a:r>
            <a:r>
              <a:rPr lang="en-US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6895</a:t>
            </a:r>
            <a:endParaRPr lang="en-US" dirty="0"/>
          </a:p>
          <a:p>
            <a:r>
              <a:rPr lang="en-US" dirty="0"/>
              <a:t> = (”W.C.)÷27.708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F60213-0F85-2702-484E-B866840A1DB6}"/>
              </a:ext>
            </a:extLst>
          </p:cNvPr>
          <p:cNvSpPr txBox="1"/>
          <p:nvPr/>
        </p:nvSpPr>
        <p:spPr>
          <a:xfrm>
            <a:off x="9253728" y="4039235"/>
            <a:ext cx="2048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Inches W.C.</a:t>
            </a:r>
          </a:p>
          <a:p>
            <a:r>
              <a:rPr lang="en-US" dirty="0"/>
              <a:t> = (atm)×407.2</a:t>
            </a:r>
          </a:p>
          <a:p>
            <a:r>
              <a:rPr lang="en-US" dirty="0"/>
              <a:t> = (psi)×27.708</a:t>
            </a:r>
          </a:p>
          <a:p>
            <a:r>
              <a:rPr lang="en-US" dirty="0"/>
              <a:t> = (Pa)÷248.8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FFF868-A203-15DE-67B8-DD81E26B7933}"/>
              </a:ext>
            </a:extLst>
          </p:cNvPr>
          <p:cNvSpPr txBox="1"/>
          <p:nvPr/>
        </p:nvSpPr>
        <p:spPr>
          <a:xfrm>
            <a:off x="7168896" y="4039235"/>
            <a:ext cx="2048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Pascal (Pa)</a:t>
            </a:r>
          </a:p>
          <a:p>
            <a:r>
              <a:rPr lang="en-US" dirty="0"/>
              <a:t> = (atm)×101,300</a:t>
            </a:r>
          </a:p>
          <a:p>
            <a:r>
              <a:rPr lang="en-US" dirty="0"/>
              <a:t> = (psi)×</a:t>
            </a:r>
            <a:r>
              <a:rPr lang="en-US" b="0" i="0" dirty="0">
                <a:solidFill>
                  <a:srgbClr val="202124"/>
                </a:solidFill>
                <a:effectLst/>
                <a:latin typeface="Roboto" panose="02000000000000000000" pitchFamily="2" charset="0"/>
              </a:rPr>
              <a:t>6895</a:t>
            </a:r>
            <a:endParaRPr lang="en-US" dirty="0"/>
          </a:p>
          <a:p>
            <a:r>
              <a:rPr lang="en-US" dirty="0"/>
              <a:t> = (”W.C.)×248.8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B7115A-4B8F-646C-07AA-2FCD1FD5B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1DC8-B507-4E0C-B21E-A5F93A274E7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505F69-9924-98B9-5A88-53564CC87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03717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B8CE9-79D6-AF54-3197-061D4452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Types of Pressure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EACF4-572E-C454-E440-C03483AA0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Barometric Pressure</a:t>
            </a:r>
            <a:r>
              <a:rPr lang="en-US" dirty="0"/>
              <a:t>: Atmospheric pressure at elevation.</a:t>
            </a:r>
          </a:p>
          <a:p>
            <a:pPr lvl="1"/>
            <a:r>
              <a:rPr lang="en-US" dirty="0"/>
              <a:t>Measured in millimeters of mercury (mmHg; 760 mmHg = 1 atm)</a:t>
            </a:r>
          </a:p>
          <a:p>
            <a:pPr lvl="1"/>
            <a:r>
              <a:rPr lang="en-US" dirty="0"/>
              <a:t>Decreases at higher altitudes</a:t>
            </a:r>
          </a:p>
          <a:p>
            <a:pPr lvl="1"/>
            <a:r>
              <a:rPr lang="en-US" dirty="0"/>
              <a:t>Record ranges from 1.07 atm to 0.858 atm</a:t>
            </a:r>
          </a:p>
          <a:p>
            <a:r>
              <a:rPr lang="en-US" u="sng" dirty="0"/>
              <a:t>Gauge Pressure</a:t>
            </a:r>
            <a:r>
              <a:rPr lang="en-US" dirty="0"/>
              <a:t>: Pressure of container</a:t>
            </a:r>
          </a:p>
          <a:p>
            <a:pPr lvl="1"/>
            <a:r>
              <a:rPr lang="en-US" dirty="0"/>
              <a:t>Ignores atmospheric pressure, gauge is at atmospheric pressure</a:t>
            </a:r>
          </a:p>
          <a:p>
            <a:pPr lvl="1"/>
            <a:r>
              <a:rPr lang="en-US" dirty="0"/>
              <a:t>Measured in psi</a:t>
            </a:r>
            <a:r>
              <a:rPr lang="en-US" b="1" dirty="0">
                <a:solidFill>
                  <a:srgbClr val="FF0000"/>
                </a:solidFill>
              </a:rPr>
              <a:t>g</a:t>
            </a:r>
            <a:r>
              <a:rPr lang="en-US" dirty="0"/>
              <a:t>, kilopascal (kPa or 1000 Pa), or inches water column ("W.C.)</a:t>
            </a:r>
          </a:p>
          <a:p>
            <a:r>
              <a:rPr lang="en-US" u="sng" dirty="0"/>
              <a:t>Absolute Pressure</a:t>
            </a:r>
            <a:r>
              <a:rPr lang="en-US" dirty="0"/>
              <a:t>: Barometric + Gauge Pressure</a:t>
            </a:r>
          </a:p>
          <a:p>
            <a:pPr lvl="1"/>
            <a:r>
              <a:rPr lang="en-US" dirty="0"/>
              <a:t>The actual pressure on the container</a:t>
            </a:r>
          </a:p>
          <a:p>
            <a:pPr lvl="1"/>
            <a:r>
              <a:rPr lang="en-US" dirty="0"/>
              <a:t>0 psig = 14.7 psi</a:t>
            </a:r>
            <a:r>
              <a:rPr lang="en-US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435F2A-6489-CE22-FF81-16B15219F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82F70-D88E-45EC-AB85-1CA6302DD7E5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BD2358-159F-206C-6458-8FB2AC83D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04042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4779B0D-7924-4184-BC44-BA8C60E4FA0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8370" y="2118000"/>
            <a:ext cx="7795260" cy="39090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6B8CE9-79D6-AF54-3197-061D4452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1: Basic Concepts</a:t>
            </a:r>
            <a:br>
              <a:rPr lang="en-US" dirty="0"/>
            </a:br>
            <a:r>
              <a:rPr lang="en-US" dirty="0"/>
              <a:t>Pressure Differential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4EACF4-572E-C454-E440-C03483AA0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u="sng" dirty="0"/>
              <a:t>Pressure Differential</a:t>
            </a:r>
            <a:r>
              <a:rPr lang="en-US" dirty="0"/>
              <a:t>: Change in relative pressure</a:t>
            </a:r>
          </a:p>
          <a:p>
            <a:r>
              <a:rPr lang="en-US" dirty="0"/>
              <a:t>Measured difference between high-pressure and low-pressure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7AAEE1-8550-0C9A-CB3F-CA9660490ABB}"/>
              </a:ext>
            </a:extLst>
          </p:cNvPr>
          <p:cNvSpPr txBox="1"/>
          <p:nvPr/>
        </p:nvSpPr>
        <p:spPr>
          <a:xfrm>
            <a:off x="914400" y="5156537"/>
            <a:ext cx="284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Pressure Vessel:</a:t>
            </a:r>
          </a:p>
          <a:p>
            <a:r>
              <a:rPr lang="en-US" sz="2000" dirty="0"/>
              <a:t>Vessel pressure higher than atmosphere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4A7323-03B0-E3CB-D145-0554B54E1440}"/>
              </a:ext>
            </a:extLst>
          </p:cNvPr>
          <p:cNvSpPr txBox="1"/>
          <p:nvPr/>
        </p:nvSpPr>
        <p:spPr>
          <a:xfrm>
            <a:off x="8531352" y="2263140"/>
            <a:ext cx="2743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Vacuum Vessel:</a:t>
            </a:r>
          </a:p>
          <a:p>
            <a:pPr algn="r"/>
            <a:r>
              <a:rPr lang="en-US" sz="2000" dirty="0"/>
              <a:t>Vessel pressure lower than atmosphere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E9D023-FC81-08A3-E11F-00D334F61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B8CD-BB2E-4B0F-90BE-ECC98331C43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98EDF7-F123-9580-9A9F-D2E5291B9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568790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427</TotalTime>
  <Words>4107</Words>
  <Application>Microsoft Office PowerPoint</Application>
  <PresentationFormat>Widescreen</PresentationFormat>
  <Paragraphs>809</Paragraphs>
  <Slides>59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8" baseType="lpstr">
      <vt:lpstr>Aptos</vt:lpstr>
      <vt:lpstr>Arial</vt:lpstr>
      <vt:lpstr>Arial Black</vt:lpstr>
      <vt:lpstr>Calibri</vt:lpstr>
      <vt:lpstr>Cambria Math</vt:lpstr>
      <vt:lpstr>Forte</vt:lpstr>
      <vt:lpstr>Roboto</vt:lpstr>
      <vt:lpstr>Office Theme</vt:lpstr>
      <vt:lpstr>Equation</vt:lpstr>
      <vt:lpstr>Theory &amp; Application of Common Air Pollution Control Devices</vt:lpstr>
      <vt:lpstr>Chapter 1: Basic Concepts Objective</vt:lpstr>
      <vt:lpstr>Chapter 1: Basic Concepts Temperature</vt:lpstr>
      <vt:lpstr>Chapter 1: Basic Concepts Temperature Scales</vt:lpstr>
      <vt:lpstr>Chapter 1: Basic Concepts Pressure</vt:lpstr>
      <vt:lpstr>Chapter 1: Basic Concepts Atmospheric Pressure</vt:lpstr>
      <vt:lpstr>Chapter 1: Basic Concepts​ Pressure Scales</vt:lpstr>
      <vt:lpstr>Chapter 1: Basic Concepts Types of Pressure</vt:lpstr>
      <vt:lpstr>Chapter 1: Basic Concepts Pressure Differential</vt:lpstr>
      <vt:lpstr>Chapter 1: Basic Concepts Pressure Differential</vt:lpstr>
      <vt:lpstr>Chapter 1: Basic Concepts Pressure Differential</vt:lpstr>
      <vt:lpstr>Chapter 1: Basic Concepts Gas Pressure / Temperature / Volume Relationship</vt:lpstr>
      <vt:lpstr>Chapter 1: Basic Concepts​ Gas Pressure / Temperature Relationship</vt:lpstr>
      <vt:lpstr>Chapter 1: Basic Concepts Gas Pressure / Volume Relationship</vt:lpstr>
      <vt:lpstr>Chapter 1: Basic Concepts Gas Pressure / Temperature Relationship</vt:lpstr>
      <vt:lpstr>Chapter 1: Basic Concepts Gas Temperature / Volume Relationship</vt:lpstr>
      <vt:lpstr>Chapter 1: Basic Concepts Gas Pressure / Temperature Relationship</vt:lpstr>
      <vt:lpstr>Chapter 1: Basic Concepts Gas Pressure / Temperature Relationship</vt:lpstr>
      <vt:lpstr>Chapter 1: Basic Concepts Combined Gas Law</vt:lpstr>
      <vt:lpstr>Chapter 1: Basic Concepts Combined Gas Law</vt:lpstr>
      <vt:lpstr>Chapter 1: Basic Concepts Barometric Pressure</vt:lpstr>
      <vt:lpstr>Chapter 1: Basic Concepts Combined Gas Law Purpose</vt:lpstr>
      <vt:lpstr>Chapter 1: Basic Concepts Combined Gas Law Purpose</vt:lpstr>
      <vt:lpstr>Chapter 1: Basic Concepts Molecular Weight</vt:lpstr>
      <vt:lpstr>Chapter 1: Basic Concepts Periodic Table</vt:lpstr>
      <vt:lpstr>Chapter 1: Basic Concepts Molecular Weight of Mixtures</vt:lpstr>
      <vt:lpstr>Chapter 1: Basic Concepts Chemical Mole</vt:lpstr>
      <vt:lpstr>Chapter 1: Basic Concepts Gas Pressure / Temperature Relationship</vt:lpstr>
      <vt:lpstr>Chapter 1: Basic Concepts Ideal Gas Law</vt:lpstr>
      <vt:lpstr>Chapter 1: Basic Concepts Ideal Gas Law</vt:lpstr>
      <vt:lpstr>Chapter 1: Basic Concepts EPA Dry Standard</vt:lpstr>
      <vt:lpstr>Chapter 1: Basic Concepts Calculating Emissions in EPA Dry Standard</vt:lpstr>
      <vt:lpstr>Chapter 1: Basic Concepts EPA Dry Standard</vt:lpstr>
      <vt:lpstr>Chapter 1: Basic Concepts​ Gas Law Purpose</vt:lpstr>
      <vt:lpstr>Chapter 1: Basic Concepts​ Review Question</vt:lpstr>
      <vt:lpstr>Chapter 1: Basic Concepts​ Review Question</vt:lpstr>
      <vt:lpstr>Chapter 1: Basic Concepts​ Review Question</vt:lpstr>
      <vt:lpstr>Chapter 1: Basic Concepts​ Discussion Questions</vt:lpstr>
      <vt:lpstr>Chapter 1: Basic Concepts Controlling Air Pollution</vt:lpstr>
      <vt:lpstr>Chapter 1: Basic Concepts Controlling Air Pollution</vt:lpstr>
      <vt:lpstr>Chapter 1: Basic Concepts Controlling Air Pollution</vt:lpstr>
      <vt:lpstr>Chapter 1: Basic Concepts Air Pollution Controls - Prevention</vt:lpstr>
      <vt:lpstr>Chapter 1: Basic Concepts Air Pollution Controls - Prevention</vt:lpstr>
      <vt:lpstr>Chapter 1: Basic Concepts Air Pollution Controls - Prevention</vt:lpstr>
      <vt:lpstr>Chapter 1: Basic Concepts Air Pollution Controls - Collection Controls</vt:lpstr>
      <vt:lpstr>Chapter 1: Basic Concepts Air Pollution Controls – Conversion Controls</vt:lpstr>
      <vt:lpstr>Chapter 1: Basic Concepts Air Pollution Control Methods by Pollutant</vt:lpstr>
      <vt:lpstr>Chapter 1: Basic Concepts Emissions Egress</vt:lpstr>
      <vt:lpstr>Chapter 1: Basic Concepts Capture vs Control</vt:lpstr>
      <vt:lpstr>Chapter 1: Basic Concepts Capture Efficiency</vt:lpstr>
      <vt:lpstr>Chapter 1: Basic Concepts Capturing Air Pollutants</vt:lpstr>
      <vt:lpstr>Chapter 1: Basic Concepts Capturing Air Pollutants</vt:lpstr>
      <vt:lpstr>Chapter 1: Basic Concepts Controlling Air Pollutants</vt:lpstr>
      <vt:lpstr>Chapter 1: Basic Concepts Capturing Air Pollutants</vt:lpstr>
      <vt:lpstr>Chapter 1: Basic Concepts Capturing Air Pollutants</vt:lpstr>
      <vt:lpstr>Chapter 1: Basic Concepts Capturing Air Pollutants</vt:lpstr>
      <vt:lpstr>Chapter 1: Basic Concepts Capturing Air Pollutants</vt:lpstr>
      <vt:lpstr>Chapter 1: Basic Concepts Collecting Air Pollutants</vt:lpstr>
      <vt:lpstr>Chapter 1 Video Towards Cleaner Air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12</cp:revision>
  <dcterms:created xsi:type="dcterms:W3CDTF">2025-02-03T16:40:51Z</dcterms:created>
  <dcterms:modified xsi:type="dcterms:W3CDTF">2026-02-05T20:52:33Z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