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648" r:id="rId1"/>
  </p:sldMasterIdLst>
  <p:notesMasterIdLst>
    <p:notesMasterId r:id="rId126"/>
  </p:notesMasterIdLst>
  <p:handoutMasterIdLst>
    <p:handoutMasterId r:id="rId127"/>
  </p:handoutMasterIdLst>
  <p:sldIdLst>
    <p:sldId id="794" r:id="rId2"/>
    <p:sldId id="710" r:id="rId3"/>
    <p:sldId id="795" r:id="rId4"/>
    <p:sldId id="796" r:id="rId5"/>
    <p:sldId id="792" r:id="rId6"/>
    <p:sldId id="667" r:id="rId7"/>
    <p:sldId id="825" r:id="rId8"/>
    <p:sldId id="732" r:id="rId9"/>
    <p:sldId id="736" r:id="rId10"/>
    <p:sldId id="669" r:id="rId11"/>
    <p:sldId id="726" r:id="rId12"/>
    <p:sldId id="734" r:id="rId13"/>
    <p:sldId id="738" r:id="rId14"/>
    <p:sldId id="737" r:id="rId15"/>
    <p:sldId id="727" r:id="rId16"/>
    <p:sldId id="671" r:id="rId17"/>
    <p:sldId id="764" r:id="rId18"/>
    <p:sldId id="797" r:id="rId19"/>
    <p:sldId id="719" r:id="rId20"/>
    <p:sldId id="826" r:id="rId21"/>
    <p:sldId id="739" r:id="rId22"/>
    <p:sldId id="724" r:id="rId23"/>
    <p:sldId id="740" r:id="rId24"/>
    <p:sldId id="745" r:id="rId25"/>
    <p:sldId id="747" r:id="rId26"/>
    <p:sldId id="748" r:id="rId27"/>
    <p:sldId id="731" r:id="rId28"/>
    <p:sldId id="766" r:id="rId29"/>
    <p:sldId id="706" r:id="rId30"/>
    <p:sldId id="707" r:id="rId31"/>
    <p:sldId id="708" r:id="rId32"/>
    <p:sldId id="709" r:id="rId33"/>
    <p:sldId id="675" r:id="rId34"/>
    <p:sldId id="744" r:id="rId35"/>
    <p:sldId id="711" r:id="rId36"/>
    <p:sldId id="712" r:id="rId37"/>
    <p:sldId id="730" r:id="rId38"/>
    <p:sldId id="827" r:id="rId39"/>
    <p:sldId id="679" r:id="rId40"/>
    <p:sldId id="713" r:id="rId41"/>
    <p:sldId id="800" r:id="rId42"/>
    <p:sldId id="828" r:id="rId43"/>
    <p:sldId id="833" r:id="rId44"/>
    <p:sldId id="801" r:id="rId45"/>
    <p:sldId id="802" r:id="rId46"/>
    <p:sldId id="714" r:id="rId47"/>
    <p:sldId id="715" r:id="rId48"/>
    <p:sldId id="716" r:id="rId49"/>
    <p:sldId id="768" r:id="rId50"/>
    <p:sldId id="769" r:id="rId51"/>
    <p:sldId id="803" r:id="rId52"/>
    <p:sldId id="775" r:id="rId53"/>
    <p:sldId id="829" r:id="rId54"/>
    <p:sldId id="776" r:id="rId55"/>
    <p:sldId id="830" r:id="rId56"/>
    <p:sldId id="777" r:id="rId57"/>
    <p:sldId id="831" r:id="rId58"/>
    <p:sldId id="773" r:id="rId59"/>
    <p:sldId id="774" r:id="rId60"/>
    <p:sldId id="749" r:id="rId61"/>
    <p:sldId id="750" r:id="rId62"/>
    <p:sldId id="789" r:id="rId63"/>
    <p:sldId id="752" r:id="rId64"/>
    <p:sldId id="753" r:id="rId65"/>
    <p:sldId id="754" r:id="rId66"/>
    <p:sldId id="755" r:id="rId67"/>
    <p:sldId id="756" r:id="rId68"/>
    <p:sldId id="688" r:id="rId69"/>
    <p:sldId id="793" r:id="rId70"/>
    <p:sldId id="694" r:id="rId71"/>
    <p:sldId id="695" r:id="rId72"/>
    <p:sldId id="746" r:id="rId73"/>
    <p:sldId id="757" r:id="rId74"/>
    <p:sldId id="758" r:id="rId75"/>
    <p:sldId id="759" r:id="rId76"/>
    <p:sldId id="760" r:id="rId77"/>
    <p:sldId id="761" r:id="rId78"/>
    <p:sldId id="762" r:id="rId79"/>
    <p:sldId id="717" r:id="rId80"/>
    <p:sldId id="689" r:id="rId81"/>
    <p:sldId id="718" r:id="rId82"/>
    <p:sldId id="692" r:id="rId83"/>
    <p:sldId id="720" r:id="rId84"/>
    <p:sldId id="721" r:id="rId85"/>
    <p:sldId id="779" r:id="rId86"/>
    <p:sldId id="822" r:id="rId87"/>
    <p:sldId id="823" r:id="rId88"/>
    <p:sldId id="824" r:id="rId89"/>
    <p:sldId id="805" r:id="rId90"/>
    <p:sldId id="806" r:id="rId91"/>
    <p:sldId id="807" r:id="rId92"/>
    <p:sldId id="808" r:id="rId93"/>
    <p:sldId id="809" r:id="rId94"/>
    <p:sldId id="810" r:id="rId95"/>
    <p:sldId id="811" r:id="rId96"/>
    <p:sldId id="812" r:id="rId97"/>
    <p:sldId id="813" r:id="rId98"/>
    <p:sldId id="814" r:id="rId99"/>
    <p:sldId id="815" r:id="rId100"/>
    <p:sldId id="816" r:id="rId101"/>
    <p:sldId id="817" r:id="rId102"/>
    <p:sldId id="818" r:id="rId103"/>
    <p:sldId id="819" r:id="rId104"/>
    <p:sldId id="820" r:id="rId105"/>
    <p:sldId id="821" r:id="rId106"/>
    <p:sldId id="765" r:id="rId107"/>
    <p:sldId id="705" r:id="rId108"/>
    <p:sldId id="832" r:id="rId109"/>
    <p:sldId id="781" r:id="rId110"/>
    <p:sldId id="782" r:id="rId111"/>
    <p:sldId id="785" r:id="rId112"/>
    <p:sldId id="783" r:id="rId113"/>
    <p:sldId id="784" r:id="rId114"/>
    <p:sldId id="788" r:id="rId115"/>
    <p:sldId id="787" r:id="rId116"/>
    <p:sldId id="786" r:id="rId117"/>
    <p:sldId id="791" r:id="rId118"/>
    <p:sldId id="767" r:id="rId119"/>
    <p:sldId id="778" r:id="rId120"/>
    <p:sldId id="701" r:id="rId121"/>
    <p:sldId id="702" r:id="rId122"/>
    <p:sldId id="722" r:id="rId123"/>
    <p:sldId id="790" r:id="rId124"/>
    <p:sldId id="804" r:id="rId125"/>
  </p:sldIdLst>
  <p:sldSz cx="10287000" cy="6858000" type="35mm"/>
  <p:notesSz cx="7010400" cy="92964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CC0000"/>
    <a:srgbClr val="FF0000"/>
    <a:srgbClr val="FF9900"/>
    <a:srgbClr val="0102FF"/>
    <a:srgbClr val="000080"/>
    <a:srgbClr val="02FFFF"/>
    <a:srgbClr val="006600"/>
    <a:srgbClr val="E0E0E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96435C-EADB-4474-B419-BF552B269951}" v="1" dt="2026-02-02T23:59:06.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28" autoAdjust="0"/>
    <p:restoredTop sz="95033" autoAdjust="0"/>
  </p:normalViewPr>
  <p:slideViewPr>
    <p:cSldViewPr snapToGrid="0">
      <p:cViewPr varScale="1">
        <p:scale>
          <a:sx n="79" d="100"/>
          <a:sy n="79" d="100"/>
        </p:scale>
        <p:origin x="994" y="96"/>
      </p:cViewPr>
      <p:guideLst>
        <p:guide orient="horz" pos="2160"/>
        <p:guide pos="3240"/>
      </p:guideLst>
    </p:cSldViewPr>
  </p:slideViewPr>
  <p:notesTextViewPr>
    <p:cViewPr>
      <p:scale>
        <a:sx n="1" d="1"/>
        <a:sy n="1" d="1"/>
      </p:scale>
      <p:origin x="0" y="0"/>
    </p:cViewPr>
  </p:notesTextViewPr>
  <p:notesViewPr>
    <p:cSldViewPr snapToGrid="0">
      <p:cViewPr>
        <p:scale>
          <a:sx n="1" d="2"/>
          <a:sy n="1" d="2"/>
        </p:scale>
        <p:origin x="0" y="0"/>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microsoft.com/office/2015/10/relationships/revisionInfo" Target="revisionInfo.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41425" y="200025"/>
            <a:ext cx="4527550" cy="565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977" tIns="38682" rIns="78977" bIns="38682">
            <a:spAutoFit/>
          </a:bodyPr>
          <a:lstStyle>
            <a:lvl1pPr algn="l" defTabSz="784225">
              <a:defRPr sz="2400">
                <a:solidFill>
                  <a:schemeClr val="tx1"/>
                </a:solidFill>
                <a:latin typeface="Times New Roman" panose="02020603050405020304" pitchFamily="18" charset="0"/>
              </a:defRPr>
            </a:lvl1pPr>
            <a:lvl2pPr marL="390525" algn="l" defTabSz="784225">
              <a:defRPr sz="2400">
                <a:solidFill>
                  <a:schemeClr val="tx1"/>
                </a:solidFill>
                <a:latin typeface="Times New Roman" panose="02020603050405020304" pitchFamily="18" charset="0"/>
              </a:defRPr>
            </a:lvl2pPr>
            <a:lvl3pPr marL="784225" algn="l" defTabSz="784225">
              <a:defRPr sz="2400">
                <a:solidFill>
                  <a:schemeClr val="tx1"/>
                </a:solidFill>
                <a:latin typeface="Times New Roman" panose="02020603050405020304" pitchFamily="18" charset="0"/>
              </a:defRPr>
            </a:lvl3pPr>
            <a:lvl4pPr marL="1171575" algn="l" defTabSz="784225">
              <a:defRPr sz="2400">
                <a:solidFill>
                  <a:schemeClr val="tx1"/>
                </a:solidFill>
                <a:latin typeface="Times New Roman" panose="02020603050405020304" pitchFamily="18" charset="0"/>
              </a:defRPr>
            </a:lvl4pPr>
            <a:lvl5pPr marL="1563688" algn="l" defTabSz="784225">
              <a:defRPr sz="2400">
                <a:solidFill>
                  <a:schemeClr val="tx1"/>
                </a:solidFill>
                <a:latin typeface="Times New Roman" panose="02020603050405020304" pitchFamily="18" charset="0"/>
              </a:defRPr>
            </a:lvl5pPr>
            <a:lvl6pPr marL="2020888" defTabSz="784225" eaLnBrk="0" fontAlgn="base" hangingPunct="0">
              <a:spcBef>
                <a:spcPct val="0"/>
              </a:spcBef>
              <a:spcAft>
                <a:spcPct val="0"/>
              </a:spcAft>
              <a:defRPr sz="2400">
                <a:solidFill>
                  <a:schemeClr val="tx1"/>
                </a:solidFill>
                <a:latin typeface="Times New Roman" panose="02020603050405020304" pitchFamily="18" charset="0"/>
              </a:defRPr>
            </a:lvl6pPr>
            <a:lvl7pPr marL="2478088" defTabSz="784225" eaLnBrk="0" fontAlgn="base" hangingPunct="0">
              <a:spcBef>
                <a:spcPct val="0"/>
              </a:spcBef>
              <a:spcAft>
                <a:spcPct val="0"/>
              </a:spcAft>
              <a:defRPr sz="2400">
                <a:solidFill>
                  <a:schemeClr val="tx1"/>
                </a:solidFill>
                <a:latin typeface="Times New Roman" panose="02020603050405020304" pitchFamily="18" charset="0"/>
              </a:defRPr>
            </a:lvl7pPr>
            <a:lvl8pPr marL="2935288" defTabSz="784225" eaLnBrk="0" fontAlgn="base" hangingPunct="0">
              <a:spcBef>
                <a:spcPct val="0"/>
              </a:spcBef>
              <a:spcAft>
                <a:spcPct val="0"/>
              </a:spcAft>
              <a:defRPr sz="2400">
                <a:solidFill>
                  <a:schemeClr val="tx1"/>
                </a:solidFill>
                <a:latin typeface="Times New Roman" panose="02020603050405020304" pitchFamily="18" charset="0"/>
              </a:defRPr>
            </a:lvl8pPr>
            <a:lvl9pPr marL="3392488" defTabSz="784225"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1600" b="1">
                <a:latin typeface="Arial" panose="020B0604020202020204" pitchFamily="34" charset="0"/>
              </a:rPr>
              <a:t>CARB 220 </a:t>
            </a:r>
          </a:p>
          <a:p>
            <a:pPr algn="ctr">
              <a:defRPr/>
            </a:pPr>
            <a:r>
              <a:rPr lang="en-US" altLang="en-US" sz="1600" b="1">
                <a:latin typeface="Arial" panose="020B0604020202020204" pitchFamily="34" charset="0"/>
              </a:rPr>
              <a:t>Compliance Assurance Monitoring (CAM)</a:t>
            </a:r>
          </a:p>
        </p:txBody>
      </p:sp>
      <p:sp>
        <p:nvSpPr>
          <p:cNvPr id="3082" name="Rectangle 10"/>
          <p:cNvSpPr>
            <a:spLocks noGrp="1" noChangeArrowheads="1"/>
          </p:cNvSpPr>
          <p:nvPr>
            <p:ph type="sldNum" sz="quarter" idx="3"/>
          </p:nvPr>
        </p:nvSpPr>
        <p:spPr bwMode="auto">
          <a:xfrm>
            <a:off x="2667000" y="8832850"/>
            <a:ext cx="159067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8139" tIns="44070" rIns="88139" bIns="44070" numCol="1" anchor="b" anchorCtr="0" compatLnSpc="1">
            <a:prstTxWarp prst="textNoShape">
              <a:avLst/>
            </a:prstTxWarp>
          </a:bodyPr>
          <a:lstStyle>
            <a:lvl1pPr algn="r" defTabSz="881063">
              <a:defRPr sz="1200" b="1"/>
            </a:lvl1pPr>
          </a:lstStyle>
          <a:p>
            <a:pPr>
              <a:defRPr/>
            </a:pPr>
            <a:fld id="{1A67E3CA-F461-48ED-84E4-44E5192A454B}" type="slidenum">
              <a:rPr lang="en-US" altLang="en-US"/>
              <a:pPr>
                <a:defRPr/>
              </a:pPr>
              <a:t>‹#›</a:t>
            </a:fld>
            <a:endParaRPr lang="en-US" altLang="en-US"/>
          </a:p>
        </p:txBody>
      </p:sp>
      <p:sp>
        <p:nvSpPr>
          <p:cNvPr id="3083" name="Rectangle 11"/>
          <p:cNvSpPr>
            <a:spLocks noGrp="1" noChangeArrowheads="1"/>
          </p:cNvSpPr>
          <p:nvPr>
            <p:ph type="dt" sz="quarter" idx="1"/>
          </p:nvPr>
        </p:nvSpPr>
        <p:spPr bwMode="auto">
          <a:xfrm>
            <a:off x="0" y="9064625"/>
            <a:ext cx="12192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8139" tIns="44070" rIns="88139" bIns="44070" numCol="1" anchor="t" anchorCtr="0" compatLnSpc="1">
            <a:prstTxWarp prst="textNoShape">
              <a:avLst/>
            </a:prstTxWarp>
          </a:bodyPr>
          <a:lstStyle>
            <a:lvl1pPr algn="l" defTabSz="881063">
              <a:defRPr sz="1000"/>
            </a:lvl1pPr>
          </a:lstStyle>
          <a:p>
            <a:pPr>
              <a:defRPr/>
            </a:pPr>
            <a:r>
              <a:rPr lang="en-US" altLang="en-US"/>
              <a:t>September 2010</a:t>
            </a:r>
          </a:p>
        </p:txBody>
      </p:sp>
    </p:spTree>
    <p:extLst>
      <p:ext uri="{BB962C8B-B14F-4D97-AF65-F5344CB8AC3E}">
        <p14:creationId xmlns:p14="http://schemas.microsoft.com/office/powerpoint/2010/main" val="3830609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noTextEdit="1"/>
          </p:cNvSpPr>
          <p:nvPr>
            <p:ph type="sldImg" idx="2"/>
          </p:nvPr>
        </p:nvSpPr>
        <p:spPr bwMode="auto">
          <a:xfrm>
            <a:off x="895350" y="700088"/>
            <a:ext cx="5219700" cy="34798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933450" y="4416425"/>
            <a:ext cx="5143500" cy="41814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71" tIns="45130" rIns="91871" bIns="45130"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2" name="Rectangle 4"/>
          <p:cNvSpPr>
            <a:spLocks noChangeArrowheads="1"/>
          </p:cNvSpPr>
          <p:nvPr/>
        </p:nvSpPr>
        <p:spPr bwMode="auto">
          <a:xfrm>
            <a:off x="6400800" y="8778875"/>
            <a:ext cx="531813" cy="304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871" tIns="45130" rIns="91871" bIns="45130">
            <a:spAutoFit/>
          </a:bodyPr>
          <a:lstStyle>
            <a:lvl1pPr algn="l" defTabSz="927100">
              <a:defRPr sz="2400">
                <a:solidFill>
                  <a:schemeClr val="tx1"/>
                </a:solidFill>
                <a:latin typeface="Times New Roman" panose="02020603050405020304" pitchFamily="18" charset="0"/>
              </a:defRPr>
            </a:lvl1pPr>
            <a:lvl2pPr marL="463550" algn="l" defTabSz="927100">
              <a:defRPr sz="2400">
                <a:solidFill>
                  <a:schemeClr val="tx1"/>
                </a:solidFill>
                <a:latin typeface="Times New Roman" panose="02020603050405020304" pitchFamily="18" charset="0"/>
              </a:defRPr>
            </a:lvl2pPr>
            <a:lvl3pPr marL="927100" algn="l" defTabSz="927100">
              <a:defRPr sz="2400">
                <a:solidFill>
                  <a:schemeClr val="tx1"/>
                </a:solidFill>
                <a:latin typeface="Times New Roman" panose="02020603050405020304" pitchFamily="18" charset="0"/>
              </a:defRPr>
            </a:lvl3pPr>
            <a:lvl4pPr marL="1392238" algn="l" defTabSz="927100">
              <a:defRPr sz="2400">
                <a:solidFill>
                  <a:schemeClr val="tx1"/>
                </a:solidFill>
                <a:latin typeface="Times New Roman" panose="02020603050405020304" pitchFamily="18" charset="0"/>
              </a:defRPr>
            </a:lvl4pPr>
            <a:lvl5pPr marL="1857375" algn="l" defTabSz="927100">
              <a:defRPr sz="2400">
                <a:solidFill>
                  <a:schemeClr val="tx1"/>
                </a:solidFill>
                <a:latin typeface="Times New Roman" panose="02020603050405020304" pitchFamily="18" charset="0"/>
              </a:defRPr>
            </a:lvl5pPr>
            <a:lvl6pPr marL="2314575" defTabSz="927100" eaLnBrk="0" fontAlgn="base" hangingPunct="0">
              <a:spcBef>
                <a:spcPct val="0"/>
              </a:spcBef>
              <a:spcAft>
                <a:spcPct val="0"/>
              </a:spcAft>
              <a:defRPr sz="2400">
                <a:solidFill>
                  <a:schemeClr val="tx1"/>
                </a:solidFill>
                <a:latin typeface="Times New Roman" panose="02020603050405020304" pitchFamily="18" charset="0"/>
              </a:defRPr>
            </a:lvl6pPr>
            <a:lvl7pPr marL="2771775" defTabSz="927100" eaLnBrk="0" fontAlgn="base" hangingPunct="0">
              <a:spcBef>
                <a:spcPct val="0"/>
              </a:spcBef>
              <a:spcAft>
                <a:spcPct val="0"/>
              </a:spcAft>
              <a:defRPr sz="2400">
                <a:solidFill>
                  <a:schemeClr val="tx1"/>
                </a:solidFill>
                <a:latin typeface="Times New Roman" panose="02020603050405020304" pitchFamily="18" charset="0"/>
              </a:defRPr>
            </a:lvl7pPr>
            <a:lvl8pPr marL="3228975" defTabSz="927100" eaLnBrk="0" fontAlgn="base" hangingPunct="0">
              <a:spcBef>
                <a:spcPct val="0"/>
              </a:spcBef>
              <a:spcAft>
                <a:spcPct val="0"/>
              </a:spcAft>
              <a:defRPr sz="2400">
                <a:solidFill>
                  <a:schemeClr val="tx1"/>
                </a:solidFill>
                <a:latin typeface="Times New Roman" panose="02020603050405020304" pitchFamily="18" charset="0"/>
              </a:defRPr>
            </a:lvl8pPr>
            <a:lvl9pPr marL="3686175" defTabSz="9271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fld id="{712A0550-9E86-481A-BC12-569A9D005DC8}" type="slidenum">
              <a:rPr lang="en-US" altLang="en-US" sz="1400" smtClean="0">
                <a:effectLst>
                  <a:outerShdw blurRad="38100" dist="38100" dir="2700000" algn="tl">
                    <a:srgbClr val="C0C0C0"/>
                  </a:outerShdw>
                </a:effectLst>
                <a:latin typeface="Arial" panose="020B0604020202020204" pitchFamily="34" charset="0"/>
              </a:rPr>
              <a:pPr>
                <a:defRPr/>
              </a:pPr>
              <a:t>‹#›</a:t>
            </a:fld>
            <a:endParaRPr lang="en-US" altLang="en-US" sz="1400">
              <a:effectLst>
                <a:outerShdw blurRad="38100" dist="38100" dir="2700000" algn="tl">
                  <a:srgbClr val="C0C0C0"/>
                </a:outerShdw>
              </a:effectLst>
              <a:latin typeface="Arial" panose="020B0604020202020204" pitchFamily="34" charset="0"/>
            </a:endParaRPr>
          </a:p>
        </p:txBody>
      </p:sp>
    </p:spTree>
    <p:extLst>
      <p:ext uri="{BB962C8B-B14F-4D97-AF65-F5344CB8AC3E}">
        <p14:creationId xmlns:p14="http://schemas.microsoft.com/office/powerpoint/2010/main" val="28270449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2782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651000" y="617538"/>
            <a:ext cx="3981450" cy="2654300"/>
          </a:xfrm>
          <a:ln/>
        </p:spPr>
      </p:sp>
      <p:sp>
        <p:nvSpPr>
          <p:cNvPr id="21507" name="Rectangle 3"/>
          <p:cNvSpPr>
            <a:spLocks noGrp="1" noChangeArrowheads="1"/>
          </p:cNvSpPr>
          <p:nvPr>
            <p:ph type="body" idx="1"/>
          </p:nvPr>
        </p:nvSpPr>
        <p:spPr>
          <a:xfrm>
            <a:off x="622300" y="3595688"/>
            <a:ext cx="5919788" cy="5235575"/>
          </a:xfrm>
          <a:noFill/>
        </p:spPr>
        <p:txBody>
          <a:bodyPr/>
          <a:lstStyle/>
          <a:p>
            <a:endParaRPr lang="en-US" altLang="en-US" dirty="0"/>
          </a:p>
        </p:txBody>
      </p:sp>
    </p:spTree>
    <p:extLst>
      <p:ext uri="{BB962C8B-B14F-4D97-AF65-F5344CB8AC3E}">
        <p14:creationId xmlns:p14="http://schemas.microsoft.com/office/powerpoint/2010/main" val="26970656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890588" y="696913"/>
            <a:ext cx="5229225" cy="3486150"/>
          </a:xfrm>
          <a:ln/>
        </p:spPr>
      </p:sp>
      <p:sp>
        <p:nvSpPr>
          <p:cNvPr id="198659"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5940522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890588" y="696913"/>
            <a:ext cx="5229225" cy="3486150"/>
          </a:xfrm>
          <a:ln/>
        </p:spPr>
      </p:sp>
      <p:sp>
        <p:nvSpPr>
          <p:cNvPr id="200707" name="Rectangle 3"/>
          <p:cNvSpPr>
            <a:spLocks noGrp="1" noChangeArrowheads="1"/>
          </p:cNvSpPr>
          <p:nvPr>
            <p:ph type="body" idx="1"/>
          </p:nvPr>
        </p:nvSpPr>
        <p:spPr>
          <a:xfrm>
            <a:off x="701675" y="4416425"/>
            <a:ext cx="5607050" cy="4183063"/>
          </a:xfrm>
          <a:noFill/>
        </p:spPr>
        <p:txBody>
          <a:bodyPr/>
          <a:lstStyle/>
          <a:p>
            <a:endParaRPr lang="en-US" altLang="en-US"/>
          </a:p>
        </p:txBody>
      </p:sp>
    </p:spTree>
    <p:extLst>
      <p:ext uri="{BB962C8B-B14F-4D97-AF65-F5344CB8AC3E}">
        <p14:creationId xmlns:p14="http://schemas.microsoft.com/office/powerpoint/2010/main" val="31894883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xfrm>
            <a:off x="895350" y="696913"/>
            <a:ext cx="5227638" cy="3484562"/>
          </a:xfrm>
          <a:ln/>
        </p:spPr>
      </p:sp>
      <p:sp>
        <p:nvSpPr>
          <p:cNvPr id="202755" name="Rectangle 3"/>
          <p:cNvSpPr>
            <a:spLocks noGrp="1" noChangeArrowheads="1"/>
          </p:cNvSpPr>
          <p:nvPr>
            <p:ph type="body" idx="1"/>
          </p:nvPr>
        </p:nvSpPr>
        <p:spPr>
          <a:xfrm>
            <a:off x="933450" y="4697413"/>
            <a:ext cx="5576888" cy="4184650"/>
          </a:xfrm>
          <a:noFill/>
        </p:spPr>
        <p:txBody>
          <a:bodyPr/>
          <a:lstStyle/>
          <a:p>
            <a:endParaRPr lang="en-US" altLang="en-US"/>
          </a:p>
        </p:txBody>
      </p:sp>
    </p:spTree>
    <p:extLst>
      <p:ext uri="{BB962C8B-B14F-4D97-AF65-F5344CB8AC3E}">
        <p14:creationId xmlns:p14="http://schemas.microsoft.com/office/powerpoint/2010/main" val="41302082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xfrm>
            <a:off x="882650" y="684213"/>
            <a:ext cx="5248275" cy="3498850"/>
          </a:xfrm>
          <a:ln cap="flat"/>
        </p:spPr>
      </p:sp>
      <p:sp>
        <p:nvSpPr>
          <p:cNvPr id="206851"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a:p>
        </p:txBody>
      </p:sp>
    </p:spTree>
    <p:extLst>
      <p:ext uri="{BB962C8B-B14F-4D97-AF65-F5344CB8AC3E}">
        <p14:creationId xmlns:p14="http://schemas.microsoft.com/office/powerpoint/2010/main" val="25389399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xfrm>
            <a:off x="893763" y="698500"/>
            <a:ext cx="5227637" cy="3484563"/>
          </a:xfrm>
          <a:ln/>
        </p:spPr>
      </p:sp>
      <p:sp>
        <p:nvSpPr>
          <p:cNvPr id="204803" name="Rectangle 3"/>
          <p:cNvSpPr>
            <a:spLocks noGrp="1" noChangeArrowheads="1"/>
          </p:cNvSpPr>
          <p:nvPr>
            <p:ph type="body" idx="1"/>
          </p:nvPr>
        </p:nvSpPr>
        <p:spPr>
          <a:noFill/>
        </p:spPr>
        <p:txBody>
          <a:bodyPr/>
          <a:lstStyle/>
          <a:p>
            <a:pPr algn="ctr"/>
            <a:endParaRPr lang="en-US" altLang="en-US" sz="2800" b="1">
              <a:latin typeface="Arial" panose="020B0604020202020204" pitchFamily="34" charset="0"/>
            </a:endParaRPr>
          </a:p>
        </p:txBody>
      </p:sp>
    </p:spTree>
    <p:extLst>
      <p:ext uri="{BB962C8B-B14F-4D97-AF65-F5344CB8AC3E}">
        <p14:creationId xmlns:p14="http://schemas.microsoft.com/office/powerpoint/2010/main" val="585722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17352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889000" y="695325"/>
            <a:ext cx="5232400" cy="3487738"/>
          </a:xfrm>
          <a:ln/>
        </p:spPr>
      </p:sp>
      <p:sp>
        <p:nvSpPr>
          <p:cNvPr id="26627" name="Rectangle 3"/>
          <p:cNvSpPr>
            <a:spLocks noGrp="1" noChangeArrowheads="1"/>
          </p:cNvSpPr>
          <p:nvPr>
            <p:ph type="body" idx="1"/>
          </p:nvPr>
        </p:nvSpPr>
        <p:spPr>
          <a:xfrm>
            <a:off x="933450" y="4416425"/>
            <a:ext cx="5143500" cy="4184650"/>
          </a:xfrm>
          <a:noFill/>
        </p:spPr>
        <p:txBody>
          <a:bodyPr lIns="91414" tIns="45706" rIns="91414" bIns="45706"/>
          <a:lstStyle/>
          <a:p>
            <a:endParaRPr lang="en-US" altLang="en-US" dirty="0"/>
          </a:p>
        </p:txBody>
      </p:sp>
    </p:spTree>
    <p:extLst>
      <p:ext uri="{BB962C8B-B14F-4D97-AF65-F5344CB8AC3E}">
        <p14:creationId xmlns:p14="http://schemas.microsoft.com/office/powerpoint/2010/main" val="2785499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890588" y="696913"/>
            <a:ext cx="5229225" cy="3486150"/>
          </a:xfrm>
          <a:ln/>
        </p:spPr>
      </p:sp>
      <p:sp>
        <p:nvSpPr>
          <p:cNvPr id="28675"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1298135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893763" y="698500"/>
            <a:ext cx="5227637" cy="3484563"/>
          </a:xfrm>
          <a:ln/>
        </p:spPr>
      </p:sp>
      <p:sp>
        <p:nvSpPr>
          <p:cNvPr id="30723" name="Rectangle 3"/>
          <p:cNvSpPr>
            <a:spLocks noGrp="1" noChangeArrowheads="1"/>
          </p:cNvSpPr>
          <p:nvPr>
            <p:ph type="body" idx="1"/>
          </p:nvPr>
        </p:nvSpPr>
        <p:spPr>
          <a:noFill/>
        </p:spPr>
        <p:txBody>
          <a:bodyPr/>
          <a:lstStyle/>
          <a:p>
            <a:pPr algn="ctr"/>
            <a:endParaRPr lang="en-US" altLang="en-US" sz="2800" b="1">
              <a:latin typeface="Arial" panose="020B0604020202020204" pitchFamily="34" charset="0"/>
            </a:endParaRPr>
          </a:p>
        </p:txBody>
      </p:sp>
    </p:spTree>
    <p:extLst>
      <p:ext uri="{BB962C8B-B14F-4D97-AF65-F5344CB8AC3E}">
        <p14:creationId xmlns:p14="http://schemas.microsoft.com/office/powerpoint/2010/main" val="1614552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893763" y="698500"/>
            <a:ext cx="5227637" cy="3484563"/>
          </a:xfrm>
          <a:ln/>
        </p:spPr>
      </p:sp>
      <p:sp>
        <p:nvSpPr>
          <p:cNvPr id="32771"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1677337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893763" y="698500"/>
            <a:ext cx="5222875" cy="3481388"/>
          </a:xfrm>
          <a:ln/>
        </p:spPr>
      </p:sp>
      <p:sp>
        <p:nvSpPr>
          <p:cNvPr id="34819" name="Rectangle 3"/>
          <p:cNvSpPr>
            <a:spLocks noGrp="1" noChangeArrowheads="1"/>
          </p:cNvSpPr>
          <p:nvPr>
            <p:ph type="body" idx="1"/>
          </p:nvPr>
        </p:nvSpPr>
        <p:spPr>
          <a:xfrm>
            <a:off x="933450" y="4416425"/>
            <a:ext cx="5143500" cy="4183063"/>
          </a:xfrm>
          <a:noFill/>
          <a:extLst>
            <a:ext uri="{909E8E84-426E-40DD-AFC4-6F175D3DCCD1}">
              <a14:hiddenFill xmlns:a14="http://schemas.microsoft.com/office/drawing/2010/main">
                <a:solidFill>
                  <a:schemeClr val="accent1"/>
                </a:solidFill>
              </a14:hiddenFill>
            </a:ext>
          </a:extLst>
        </p:spPr>
        <p:txBody>
          <a:bodyPr lIns="91867" tIns="45128" rIns="91867" bIns="45128"/>
          <a:lstStyle/>
          <a:p>
            <a:endParaRPr lang="en-US" altLang="en-US" dirty="0"/>
          </a:p>
        </p:txBody>
      </p:sp>
    </p:spTree>
    <p:extLst>
      <p:ext uri="{BB962C8B-B14F-4D97-AF65-F5344CB8AC3E}">
        <p14:creationId xmlns:p14="http://schemas.microsoft.com/office/powerpoint/2010/main" val="29684572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893763" y="698500"/>
            <a:ext cx="5222875" cy="3481388"/>
          </a:xfrm>
          <a:ln/>
        </p:spPr>
      </p:sp>
      <p:sp>
        <p:nvSpPr>
          <p:cNvPr id="36867" name="Rectangle 3"/>
          <p:cNvSpPr>
            <a:spLocks noGrp="1" noChangeArrowheads="1"/>
          </p:cNvSpPr>
          <p:nvPr>
            <p:ph type="body" idx="1"/>
          </p:nvPr>
        </p:nvSpPr>
        <p:spPr>
          <a:xfrm>
            <a:off x="933450" y="4416425"/>
            <a:ext cx="5143500" cy="4183063"/>
          </a:xfrm>
          <a:noFill/>
          <a:extLst>
            <a:ext uri="{909E8E84-426E-40DD-AFC4-6F175D3DCCD1}">
              <a14:hiddenFill xmlns:a14="http://schemas.microsoft.com/office/drawing/2010/main">
                <a:solidFill>
                  <a:schemeClr val="accent1"/>
                </a:solidFill>
              </a14:hiddenFill>
            </a:ext>
          </a:extLst>
        </p:spPr>
        <p:txBody>
          <a:bodyPr lIns="91867" tIns="45128" rIns="91867" bIns="45128"/>
          <a:lstStyle/>
          <a:p>
            <a:endParaRPr lang="en-US" altLang="en-US"/>
          </a:p>
        </p:txBody>
      </p:sp>
    </p:spTree>
    <p:extLst>
      <p:ext uri="{BB962C8B-B14F-4D97-AF65-F5344CB8AC3E}">
        <p14:creationId xmlns:p14="http://schemas.microsoft.com/office/powerpoint/2010/main" val="3728055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5818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802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893763" y="698500"/>
            <a:ext cx="5222875" cy="3481388"/>
          </a:xfrm>
          <a:ln/>
        </p:spPr>
      </p:sp>
      <p:sp>
        <p:nvSpPr>
          <p:cNvPr id="5123" name="Rectangle 3"/>
          <p:cNvSpPr>
            <a:spLocks noGrp="1" noChangeArrowheads="1"/>
          </p:cNvSpPr>
          <p:nvPr>
            <p:ph type="body" idx="1"/>
          </p:nvPr>
        </p:nvSpPr>
        <p:spPr>
          <a:xfrm>
            <a:off x="933450" y="4416425"/>
            <a:ext cx="5143500" cy="4183063"/>
          </a:xfrm>
          <a:noFill/>
        </p:spPr>
        <p:txBody>
          <a:bodyPr/>
          <a:lstStyle/>
          <a:p>
            <a:endParaRPr lang="en-US" altLang="en-US" dirty="0"/>
          </a:p>
        </p:txBody>
      </p:sp>
    </p:spTree>
    <p:extLst>
      <p:ext uri="{BB962C8B-B14F-4D97-AF65-F5344CB8AC3E}">
        <p14:creationId xmlns:p14="http://schemas.microsoft.com/office/powerpoint/2010/main" val="1177872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583248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556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882650" y="684213"/>
            <a:ext cx="5248275" cy="3498850"/>
          </a:xfrm>
          <a:ln cap="flat"/>
        </p:spPr>
      </p:sp>
      <p:sp>
        <p:nvSpPr>
          <p:cNvPr id="46083"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sz="2800" dirty="0"/>
          </a:p>
        </p:txBody>
      </p:sp>
    </p:spTree>
    <p:extLst>
      <p:ext uri="{BB962C8B-B14F-4D97-AF65-F5344CB8AC3E}">
        <p14:creationId xmlns:p14="http://schemas.microsoft.com/office/powerpoint/2010/main" val="532321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362075" y="307975"/>
            <a:ext cx="3965575" cy="2643188"/>
          </a:xfrm>
          <a:ln/>
        </p:spPr>
      </p:sp>
      <p:sp>
        <p:nvSpPr>
          <p:cNvPr id="49155" name="Rectangle 3"/>
          <p:cNvSpPr>
            <a:spLocks noGrp="1" noChangeArrowheads="1"/>
          </p:cNvSpPr>
          <p:nvPr>
            <p:ph type="body" idx="1"/>
          </p:nvPr>
        </p:nvSpPr>
        <p:spPr>
          <a:xfrm>
            <a:off x="541338" y="3217863"/>
            <a:ext cx="5969000" cy="5664200"/>
          </a:xfrm>
          <a:noFill/>
        </p:spPr>
        <p:txBody>
          <a:bodyPr/>
          <a:lstStyle/>
          <a:p>
            <a:endParaRPr lang="en-US" altLang="en-US"/>
          </a:p>
        </p:txBody>
      </p:sp>
    </p:spTree>
    <p:extLst>
      <p:ext uri="{BB962C8B-B14F-4D97-AF65-F5344CB8AC3E}">
        <p14:creationId xmlns:p14="http://schemas.microsoft.com/office/powerpoint/2010/main" val="3017368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439863" y="382588"/>
            <a:ext cx="3968750" cy="2644775"/>
          </a:xfrm>
          <a:ln/>
        </p:spPr>
      </p:sp>
      <p:sp>
        <p:nvSpPr>
          <p:cNvPr id="51203" name="Rectangle 3"/>
          <p:cNvSpPr>
            <a:spLocks noGrp="1" noChangeArrowheads="1"/>
          </p:cNvSpPr>
          <p:nvPr>
            <p:ph type="body" idx="1"/>
          </p:nvPr>
        </p:nvSpPr>
        <p:spPr>
          <a:xfrm>
            <a:off x="541338" y="3217863"/>
            <a:ext cx="5969000" cy="5664200"/>
          </a:xfrm>
          <a:noFill/>
        </p:spPr>
        <p:txBody>
          <a:bodyPr/>
          <a:lstStyle/>
          <a:p>
            <a:endParaRPr lang="en-US" altLang="en-US"/>
          </a:p>
        </p:txBody>
      </p:sp>
    </p:spTree>
    <p:extLst>
      <p:ext uri="{BB962C8B-B14F-4D97-AF65-F5344CB8AC3E}">
        <p14:creationId xmlns:p14="http://schemas.microsoft.com/office/powerpoint/2010/main" val="1324190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701675" y="3406775"/>
            <a:ext cx="5842000" cy="4652963"/>
          </a:xfrm>
          <a:noFill/>
        </p:spPr>
        <p:txBody>
          <a:bodyPr lIns="67691" tIns="32235" rIns="67691" bIns="32235"/>
          <a:lstStyle/>
          <a:p>
            <a:endParaRPr lang="en-US" altLang="en-US" dirty="0"/>
          </a:p>
        </p:txBody>
      </p:sp>
      <p:sp>
        <p:nvSpPr>
          <p:cNvPr id="53251" name="Rectangle 3"/>
          <p:cNvSpPr>
            <a:spLocks noGrp="1" noRot="1" noChangeAspect="1" noChangeArrowheads="1" noTextEdit="1"/>
          </p:cNvSpPr>
          <p:nvPr>
            <p:ph type="sldImg"/>
          </p:nvPr>
        </p:nvSpPr>
        <p:spPr>
          <a:xfrm>
            <a:off x="1436688" y="387350"/>
            <a:ext cx="4298950" cy="2865438"/>
          </a:xfrm>
          <a:ln cap="flat"/>
        </p:spPr>
      </p:sp>
    </p:spTree>
    <p:extLst>
      <p:ext uri="{BB962C8B-B14F-4D97-AF65-F5344CB8AC3E}">
        <p14:creationId xmlns:p14="http://schemas.microsoft.com/office/powerpoint/2010/main" val="4238854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890588" y="696913"/>
            <a:ext cx="5229225" cy="3486150"/>
          </a:xfrm>
          <a:ln/>
        </p:spPr>
      </p:sp>
      <p:sp>
        <p:nvSpPr>
          <p:cNvPr id="55299"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1798838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893763" y="698500"/>
            <a:ext cx="5222875" cy="3481388"/>
          </a:xfrm>
          <a:ln/>
        </p:spPr>
      </p:sp>
      <p:sp>
        <p:nvSpPr>
          <p:cNvPr id="58371" name="Rectangle 3"/>
          <p:cNvSpPr>
            <a:spLocks noGrp="1" noChangeArrowheads="1"/>
          </p:cNvSpPr>
          <p:nvPr>
            <p:ph type="body" idx="1"/>
          </p:nvPr>
        </p:nvSpPr>
        <p:spPr>
          <a:xfrm>
            <a:off x="506413" y="4416425"/>
            <a:ext cx="5938837" cy="4337050"/>
          </a:xfrm>
          <a:noFill/>
        </p:spPr>
        <p:txBody>
          <a:bodyPr lIns="78974" tIns="38680" rIns="78974" bIns="38680"/>
          <a:lstStyle/>
          <a:p>
            <a:endParaRPr lang="en-US" altLang="en-US" dirty="0"/>
          </a:p>
        </p:txBody>
      </p:sp>
    </p:spTree>
    <p:extLst>
      <p:ext uri="{BB962C8B-B14F-4D97-AF65-F5344CB8AC3E}">
        <p14:creationId xmlns:p14="http://schemas.microsoft.com/office/powerpoint/2010/main" val="23980528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917700" y="465138"/>
            <a:ext cx="3255963" cy="2170112"/>
          </a:xfrm>
          <a:ln/>
        </p:spPr>
      </p:sp>
      <p:sp>
        <p:nvSpPr>
          <p:cNvPr id="60419" name="Rectangle 3"/>
          <p:cNvSpPr>
            <a:spLocks noGrp="1" noChangeArrowheads="1"/>
          </p:cNvSpPr>
          <p:nvPr>
            <p:ph type="body" idx="1"/>
          </p:nvPr>
        </p:nvSpPr>
        <p:spPr>
          <a:xfrm>
            <a:off x="623888" y="2711450"/>
            <a:ext cx="5997575" cy="6119813"/>
          </a:xfrm>
          <a:noFill/>
        </p:spPr>
        <p:txBody>
          <a:bodyPr lIns="92835" tIns="46418" rIns="92835" bIns="46418"/>
          <a:lstStyle/>
          <a:p>
            <a:endParaRPr lang="en-US" altLang="en-US" dirty="0"/>
          </a:p>
        </p:txBody>
      </p:sp>
    </p:spTree>
    <p:extLst>
      <p:ext uri="{BB962C8B-B14F-4D97-AF65-F5344CB8AC3E}">
        <p14:creationId xmlns:p14="http://schemas.microsoft.com/office/powerpoint/2010/main" val="4231093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895350" y="698500"/>
            <a:ext cx="5222875" cy="3481388"/>
          </a:xfrm>
          <a:ln/>
        </p:spPr>
      </p:sp>
      <p:sp>
        <p:nvSpPr>
          <p:cNvPr id="62467" name="Rectangle 3"/>
          <p:cNvSpPr>
            <a:spLocks noGrp="1" noChangeArrowheads="1"/>
          </p:cNvSpPr>
          <p:nvPr>
            <p:ph type="body" idx="1"/>
          </p:nvPr>
        </p:nvSpPr>
        <p:spPr>
          <a:xfrm>
            <a:off x="933450" y="4416425"/>
            <a:ext cx="5143500" cy="4183063"/>
          </a:xfrm>
          <a:noFill/>
          <a:extLst>
            <a:ext uri="{909E8E84-426E-40DD-AFC4-6F175D3DCCD1}">
              <a14:hiddenFill xmlns:a14="http://schemas.microsoft.com/office/drawing/2010/main">
                <a:solidFill>
                  <a:schemeClr val="accent1"/>
                </a:solidFill>
              </a14:hiddenFill>
            </a:ext>
          </a:extLst>
        </p:spPr>
        <p:txBody>
          <a:bodyPr lIns="91128" tIns="44763" rIns="91128" bIns="44763"/>
          <a:lstStyle/>
          <a:p>
            <a:endParaRPr lang="en-US" altLang="en-US"/>
          </a:p>
        </p:txBody>
      </p:sp>
    </p:spTree>
    <p:extLst>
      <p:ext uri="{BB962C8B-B14F-4D97-AF65-F5344CB8AC3E}">
        <p14:creationId xmlns:p14="http://schemas.microsoft.com/office/powerpoint/2010/main" val="2258806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6323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895350" y="698500"/>
            <a:ext cx="5222875" cy="3481388"/>
          </a:xfrm>
          <a:ln/>
        </p:spPr>
      </p:sp>
      <p:sp>
        <p:nvSpPr>
          <p:cNvPr id="64515" name="Rectangle 3"/>
          <p:cNvSpPr>
            <a:spLocks noGrp="1" noChangeArrowheads="1"/>
          </p:cNvSpPr>
          <p:nvPr>
            <p:ph type="body" idx="1"/>
          </p:nvPr>
        </p:nvSpPr>
        <p:spPr>
          <a:xfrm>
            <a:off x="933450" y="4416425"/>
            <a:ext cx="5143500" cy="4183063"/>
          </a:xfrm>
          <a:noFill/>
          <a:extLst>
            <a:ext uri="{909E8E84-426E-40DD-AFC4-6F175D3DCCD1}">
              <a14:hiddenFill xmlns:a14="http://schemas.microsoft.com/office/drawing/2010/main">
                <a:solidFill>
                  <a:schemeClr val="accent1"/>
                </a:solidFill>
              </a14:hiddenFill>
            </a:ext>
          </a:extLst>
        </p:spPr>
        <p:txBody>
          <a:bodyPr lIns="91128" tIns="44763" rIns="91128" bIns="44763"/>
          <a:lstStyle/>
          <a:p>
            <a:endParaRPr lang="en-US" altLang="en-US" dirty="0"/>
          </a:p>
        </p:txBody>
      </p:sp>
    </p:spTree>
    <p:extLst>
      <p:ext uri="{BB962C8B-B14F-4D97-AF65-F5344CB8AC3E}">
        <p14:creationId xmlns:p14="http://schemas.microsoft.com/office/powerpoint/2010/main" val="2975353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890588" y="696913"/>
            <a:ext cx="5229225" cy="3486150"/>
          </a:xfrm>
          <a:ln/>
        </p:spPr>
      </p:sp>
      <p:sp>
        <p:nvSpPr>
          <p:cNvPr id="66563"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1058104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889000" y="695325"/>
            <a:ext cx="5232400" cy="3487738"/>
          </a:xfrm>
          <a:ln/>
        </p:spPr>
      </p:sp>
      <p:sp>
        <p:nvSpPr>
          <p:cNvPr id="68611" name="Rectangle 3"/>
          <p:cNvSpPr>
            <a:spLocks noGrp="1" noChangeArrowheads="1"/>
          </p:cNvSpPr>
          <p:nvPr>
            <p:ph type="body" idx="1"/>
          </p:nvPr>
        </p:nvSpPr>
        <p:spPr>
          <a:xfrm>
            <a:off x="933450" y="4416425"/>
            <a:ext cx="5143500" cy="4184650"/>
          </a:xfrm>
          <a:noFill/>
        </p:spPr>
        <p:txBody>
          <a:bodyPr lIns="91414" tIns="45706" rIns="91414" bIns="45706"/>
          <a:lstStyle/>
          <a:p>
            <a:endParaRPr lang="en-US" altLang="en-US" dirty="0"/>
          </a:p>
        </p:txBody>
      </p:sp>
    </p:spTree>
    <p:extLst>
      <p:ext uri="{BB962C8B-B14F-4D97-AF65-F5344CB8AC3E}">
        <p14:creationId xmlns:p14="http://schemas.microsoft.com/office/powerpoint/2010/main" val="40758509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7252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62397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882650" y="684213"/>
            <a:ext cx="5248275" cy="3498850"/>
          </a:xfrm>
          <a:ln cap="flat"/>
        </p:spPr>
      </p:sp>
      <p:sp>
        <p:nvSpPr>
          <p:cNvPr id="72707"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dirty="0"/>
          </a:p>
        </p:txBody>
      </p:sp>
    </p:spTree>
    <p:extLst>
      <p:ext uri="{BB962C8B-B14F-4D97-AF65-F5344CB8AC3E}">
        <p14:creationId xmlns:p14="http://schemas.microsoft.com/office/powerpoint/2010/main" val="3150583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889000" y="696913"/>
            <a:ext cx="5229225" cy="3486150"/>
          </a:xfrm>
          <a:ln/>
        </p:spPr>
      </p:sp>
      <p:sp>
        <p:nvSpPr>
          <p:cNvPr id="74755" name="Rectangle 3"/>
          <p:cNvSpPr>
            <a:spLocks noGrp="1" noChangeArrowheads="1"/>
          </p:cNvSpPr>
          <p:nvPr>
            <p:ph type="body" idx="1"/>
          </p:nvPr>
        </p:nvSpPr>
        <p:spPr>
          <a:xfrm>
            <a:off x="933450" y="4416425"/>
            <a:ext cx="5143500" cy="4183063"/>
          </a:xfrm>
          <a:noFill/>
        </p:spPr>
        <p:txBody>
          <a:bodyPr/>
          <a:lstStyle/>
          <a:p>
            <a:endParaRPr lang="en-US" altLang="en-US" dirty="0"/>
          </a:p>
        </p:txBody>
      </p:sp>
    </p:spTree>
    <p:extLst>
      <p:ext uri="{BB962C8B-B14F-4D97-AF65-F5344CB8AC3E}">
        <p14:creationId xmlns:p14="http://schemas.microsoft.com/office/powerpoint/2010/main" val="2242459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96203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p:spPr>
        <p:txBody>
          <a:bodyPr/>
          <a:lstStyle/>
          <a:p>
            <a:pPr>
              <a:lnSpc>
                <a:spcPct val="90000"/>
              </a:lnSpc>
            </a:pPr>
            <a:endParaRPr lang="en-US" altLang="en-US" dirty="0"/>
          </a:p>
        </p:txBody>
      </p:sp>
    </p:spTree>
    <p:extLst>
      <p:ext uri="{BB962C8B-B14F-4D97-AF65-F5344CB8AC3E}">
        <p14:creationId xmlns:p14="http://schemas.microsoft.com/office/powerpoint/2010/main" val="24961944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373188" y="304800"/>
            <a:ext cx="3946525" cy="2630488"/>
          </a:xfrm>
          <a:ln/>
        </p:spPr>
      </p:sp>
      <p:sp>
        <p:nvSpPr>
          <p:cNvPr id="79875" name="Rectangle 3"/>
          <p:cNvSpPr>
            <a:spLocks noGrp="1" noChangeArrowheads="1"/>
          </p:cNvSpPr>
          <p:nvPr>
            <p:ph type="body" idx="1"/>
          </p:nvPr>
        </p:nvSpPr>
        <p:spPr>
          <a:xfrm>
            <a:off x="623888" y="3595688"/>
            <a:ext cx="5919787" cy="5235575"/>
          </a:xfrm>
          <a:noFill/>
        </p:spPr>
        <p:txBody>
          <a:bodyPr lIns="92835" tIns="46418" rIns="92835" bIns="46418"/>
          <a:lstStyle/>
          <a:p>
            <a:endParaRPr lang="en-US" altLang="en-US" dirty="0"/>
          </a:p>
        </p:txBody>
      </p:sp>
    </p:spTree>
    <p:extLst>
      <p:ext uri="{BB962C8B-B14F-4D97-AF65-F5344CB8AC3E}">
        <p14:creationId xmlns:p14="http://schemas.microsoft.com/office/powerpoint/2010/main" val="2706637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14697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646238" y="619125"/>
            <a:ext cx="3976687" cy="2651125"/>
          </a:xfrm>
          <a:ln/>
        </p:spPr>
      </p:sp>
      <p:sp>
        <p:nvSpPr>
          <p:cNvPr id="81923" name="Rectangle 3"/>
          <p:cNvSpPr>
            <a:spLocks noGrp="1" noChangeArrowheads="1"/>
          </p:cNvSpPr>
          <p:nvPr>
            <p:ph type="body" idx="1"/>
          </p:nvPr>
        </p:nvSpPr>
        <p:spPr>
          <a:xfrm>
            <a:off x="623888" y="3905250"/>
            <a:ext cx="5919787" cy="4565650"/>
          </a:xfrm>
          <a:noFill/>
        </p:spPr>
        <p:txBody>
          <a:bodyPr lIns="92835" tIns="46418" rIns="92835" bIns="46418"/>
          <a:lstStyle/>
          <a:p>
            <a:endParaRPr lang="en-US" altLang="en-US" dirty="0"/>
          </a:p>
        </p:txBody>
      </p:sp>
    </p:spTree>
    <p:extLst>
      <p:ext uri="{BB962C8B-B14F-4D97-AF65-F5344CB8AC3E}">
        <p14:creationId xmlns:p14="http://schemas.microsoft.com/office/powerpoint/2010/main" val="19188062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428796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704051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56197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81779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149169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36371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2240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893763" y="698500"/>
            <a:ext cx="5222875" cy="3481388"/>
          </a:xfrm>
          <a:ln/>
        </p:spPr>
      </p:sp>
      <p:sp>
        <p:nvSpPr>
          <p:cNvPr id="91139" name="Rectangle 3"/>
          <p:cNvSpPr>
            <a:spLocks noGrp="1" noChangeArrowheads="1"/>
          </p:cNvSpPr>
          <p:nvPr>
            <p:ph type="body" idx="1"/>
          </p:nvPr>
        </p:nvSpPr>
        <p:spPr>
          <a:xfrm>
            <a:off x="933450" y="4416425"/>
            <a:ext cx="5143500" cy="4183063"/>
          </a:xfrm>
          <a:noFill/>
        </p:spPr>
        <p:txBody>
          <a:bodyPr/>
          <a:lstStyle/>
          <a:p>
            <a:endParaRPr lang="en-US" altLang="en-US"/>
          </a:p>
        </p:txBody>
      </p:sp>
    </p:spTree>
    <p:extLst>
      <p:ext uri="{BB962C8B-B14F-4D97-AF65-F5344CB8AC3E}">
        <p14:creationId xmlns:p14="http://schemas.microsoft.com/office/powerpoint/2010/main" val="33754207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893763" y="698500"/>
            <a:ext cx="5222875" cy="3481388"/>
          </a:xfrm>
          <a:ln/>
        </p:spPr>
      </p:sp>
      <p:sp>
        <p:nvSpPr>
          <p:cNvPr id="93187" name="Rectangle 3"/>
          <p:cNvSpPr>
            <a:spLocks noGrp="1" noChangeArrowheads="1"/>
          </p:cNvSpPr>
          <p:nvPr>
            <p:ph type="body" idx="1"/>
          </p:nvPr>
        </p:nvSpPr>
        <p:spPr>
          <a:xfrm>
            <a:off x="933450" y="4416425"/>
            <a:ext cx="5143500" cy="4183063"/>
          </a:xfrm>
          <a:noFill/>
        </p:spPr>
        <p:txBody>
          <a:bodyPr/>
          <a:lstStyle/>
          <a:p>
            <a:endParaRPr lang="en-US" altLang="en-US" dirty="0"/>
          </a:p>
        </p:txBody>
      </p:sp>
    </p:spTree>
    <p:extLst>
      <p:ext uri="{BB962C8B-B14F-4D97-AF65-F5344CB8AC3E}">
        <p14:creationId xmlns:p14="http://schemas.microsoft.com/office/powerpoint/2010/main" val="1407512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xfrm>
            <a:off x="882650" y="684213"/>
            <a:ext cx="5248275" cy="3498850"/>
          </a:xfrm>
          <a:ln cap="flat"/>
        </p:spPr>
      </p:sp>
      <p:sp>
        <p:nvSpPr>
          <p:cNvPr id="12291"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dirty="0"/>
          </a:p>
        </p:txBody>
      </p:sp>
    </p:spTree>
    <p:extLst>
      <p:ext uri="{BB962C8B-B14F-4D97-AF65-F5344CB8AC3E}">
        <p14:creationId xmlns:p14="http://schemas.microsoft.com/office/powerpoint/2010/main" val="608481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35784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05056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893763" y="698500"/>
            <a:ext cx="5227637" cy="3484563"/>
          </a:xfrm>
          <a:ln/>
        </p:spPr>
      </p:sp>
      <p:sp>
        <p:nvSpPr>
          <p:cNvPr id="98307"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11796057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xfrm>
            <a:off x="893763" y="698500"/>
            <a:ext cx="5227637" cy="3484563"/>
          </a:xfrm>
          <a:ln/>
        </p:spPr>
      </p:sp>
      <p:sp>
        <p:nvSpPr>
          <p:cNvPr id="101379"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27767465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893763" y="698500"/>
            <a:ext cx="5227637" cy="3484563"/>
          </a:xfrm>
          <a:ln/>
        </p:spPr>
      </p:sp>
      <p:sp>
        <p:nvSpPr>
          <p:cNvPr id="104451"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726681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75729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893763" y="698500"/>
            <a:ext cx="5227637" cy="3484563"/>
          </a:xfrm>
          <a:ln/>
        </p:spPr>
      </p:sp>
      <p:sp>
        <p:nvSpPr>
          <p:cNvPr id="107523"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27507438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890588" y="696913"/>
            <a:ext cx="5229225" cy="3486150"/>
          </a:xfrm>
          <a:ln/>
        </p:spPr>
      </p:sp>
      <p:sp>
        <p:nvSpPr>
          <p:cNvPr id="109571"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24346446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045105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890588" y="696913"/>
            <a:ext cx="5229225" cy="3486150"/>
          </a:xfrm>
          <a:ln/>
        </p:spPr>
      </p:sp>
      <p:sp>
        <p:nvSpPr>
          <p:cNvPr id="112643"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3096027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xfrm>
            <a:off x="890588" y="696913"/>
            <a:ext cx="5229225" cy="3486150"/>
          </a:xfrm>
          <a:ln/>
        </p:spPr>
      </p:sp>
      <p:sp>
        <p:nvSpPr>
          <p:cNvPr id="10243"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27520349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890588" y="696913"/>
            <a:ext cx="5229225" cy="3486150"/>
          </a:xfrm>
          <a:ln/>
        </p:spPr>
      </p:sp>
      <p:sp>
        <p:nvSpPr>
          <p:cNvPr id="114691" name="Rectangle 3"/>
          <p:cNvSpPr>
            <a:spLocks noGrp="1" noChangeArrowheads="1"/>
          </p:cNvSpPr>
          <p:nvPr>
            <p:ph type="body" idx="1"/>
          </p:nvPr>
        </p:nvSpPr>
        <p:spPr>
          <a:xfrm>
            <a:off x="701675" y="4416425"/>
            <a:ext cx="5607050" cy="4183063"/>
          </a:xfrm>
          <a:noFill/>
        </p:spPr>
        <p:txBody>
          <a:bodyPr/>
          <a:lstStyle/>
          <a:p>
            <a:endParaRPr lang="en-US" altLang="en-US"/>
          </a:p>
        </p:txBody>
      </p:sp>
    </p:spTree>
    <p:extLst>
      <p:ext uri="{BB962C8B-B14F-4D97-AF65-F5344CB8AC3E}">
        <p14:creationId xmlns:p14="http://schemas.microsoft.com/office/powerpoint/2010/main" val="42555072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506413" y="4672013"/>
            <a:ext cx="5938837" cy="3567112"/>
          </a:xfrm>
          <a:noFill/>
        </p:spPr>
        <p:txBody>
          <a:bodyPr/>
          <a:lstStyle/>
          <a:p>
            <a:endParaRPr lang="en-US" altLang="en-US"/>
          </a:p>
        </p:txBody>
      </p:sp>
    </p:spTree>
    <p:extLst>
      <p:ext uri="{BB962C8B-B14F-4D97-AF65-F5344CB8AC3E}">
        <p14:creationId xmlns:p14="http://schemas.microsoft.com/office/powerpoint/2010/main" val="41635917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470744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8391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480364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550320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46219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28787512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890588" y="696913"/>
            <a:ext cx="5229225" cy="3486150"/>
          </a:xfrm>
          <a:ln/>
        </p:spPr>
      </p:sp>
      <p:sp>
        <p:nvSpPr>
          <p:cNvPr id="126979" name="Rectangle 3"/>
          <p:cNvSpPr>
            <a:spLocks noGrp="1" noChangeArrowheads="1"/>
          </p:cNvSpPr>
          <p:nvPr>
            <p:ph type="body" idx="1"/>
          </p:nvPr>
        </p:nvSpPr>
        <p:spPr>
          <a:xfrm>
            <a:off x="701675" y="4416425"/>
            <a:ext cx="5607050" cy="4183063"/>
          </a:xfrm>
          <a:noFill/>
        </p:spPr>
        <p:txBody>
          <a:bodyPr/>
          <a:lstStyle/>
          <a:p>
            <a:endParaRPr lang="en-US" altLang="en-US"/>
          </a:p>
        </p:txBody>
      </p:sp>
    </p:spTree>
    <p:extLst>
      <p:ext uri="{BB962C8B-B14F-4D97-AF65-F5344CB8AC3E}">
        <p14:creationId xmlns:p14="http://schemas.microsoft.com/office/powerpoint/2010/main" val="42837623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xfrm>
            <a:off x="1647825" y="619125"/>
            <a:ext cx="3976688" cy="2651125"/>
          </a:xfrm>
          <a:ln/>
        </p:spPr>
      </p:sp>
      <p:sp>
        <p:nvSpPr>
          <p:cNvPr id="129027" name="Rectangle 3"/>
          <p:cNvSpPr>
            <a:spLocks noGrp="1" noChangeArrowheads="1"/>
          </p:cNvSpPr>
          <p:nvPr>
            <p:ph type="body" idx="1"/>
          </p:nvPr>
        </p:nvSpPr>
        <p:spPr>
          <a:xfrm>
            <a:off x="623888" y="3595688"/>
            <a:ext cx="5919787" cy="5235575"/>
          </a:xfrm>
          <a:noFill/>
        </p:spPr>
        <p:txBody>
          <a:bodyPr lIns="92835" tIns="46418" rIns="92835" bIns="46418"/>
          <a:lstStyle/>
          <a:p>
            <a:endParaRPr lang="en-US" altLang="en-US"/>
          </a:p>
        </p:txBody>
      </p:sp>
    </p:spTree>
    <p:extLst>
      <p:ext uri="{BB962C8B-B14F-4D97-AF65-F5344CB8AC3E}">
        <p14:creationId xmlns:p14="http://schemas.microsoft.com/office/powerpoint/2010/main" val="2007110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882650" y="684213"/>
            <a:ext cx="5248275" cy="3498850"/>
          </a:xfrm>
          <a:ln cap="flat"/>
        </p:spPr>
      </p:sp>
      <p:sp>
        <p:nvSpPr>
          <p:cNvPr id="14339"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dirty="0"/>
          </a:p>
        </p:txBody>
      </p:sp>
    </p:spTree>
    <p:extLst>
      <p:ext uri="{BB962C8B-B14F-4D97-AF65-F5344CB8AC3E}">
        <p14:creationId xmlns:p14="http://schemas.microsoft.com/office/powerpoint/2010/main" val="19505154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27289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00004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889000" y="696913"/>
            <a:ext cx="5229225" cy="3486150"/>
          </a:xfrm>
          <a:ln/>
        </p:spPr>
      </p:sp>
      <p:sp>
        <p:nvSpPr>
          <p:cNvPr id="134147" name="Rectangle 3"/>
          <p:cNvSpPr>
            <a:spLocks noGrp="1" noChangeArrowheads="1"/>
          </p:cNvSpPr>
          <p:nvPr>
            <p:ph type="body" idx="1"/>
          </p:nvPr>
        </p:nvSpPr>
        <p:spPr>
          <a:xfrm>
            <a:off x="933450" y="4416425"/>
            <a:ext cx="5143500" cy="4183063"/>
          </a:xfrm>
          <a:noFill/>
        </p:spPr>
        <p:txBody>
          <a:bodyPr/>
          <a:lstStyle/>
          <a:p>
            <a:endParaRPr lang="en-US" altLang="en-US" dirty="0"/>
          </a:p>
        </p:txBody>
      </p:sp>
    </p:spTree>
    <p:extLst>
      <p:ext uri="{BB962C8B-B14F-4D97-AF65-F5344CB8AC3E}">
        <p14:creationId xmlns:p14="http://schemas.microsoft.com/office/powerpoint/2010/main" val="23768112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xfrm>
            <a:off x="1362075" y="307975"/>
            <a:ext cx="3965575" cy="2643188"/>
          </a:xfrm>
          <a:ln/>
        </p:spPr>
      </p:sp>
      <p:sp>
        <p:nvSpPr>
          <p:cNvPr id="136195" name="Rectangle 3"/>
          <p:cNvSpPr>
            <a:spLocks noGrp="1" noChangeArrowheads="1"/>
          </p:cNvSpPr>
          <p:nvPr>
            <p:ph type="body" idx="1"/>
          </p:nvPr>
        </p:nvSpPr>
        <p:spPr>
          <a:xfrm>
            <a:off x="542925" y="3217863"/>
            <a:ext cx="5967413" cy="5662612"/>
          </a:xfrm>
          <a:noFill/>
        </p:spPr>
        <p:txBody>
          <a:bodyPr/>
          <a:lstStyle/>
          <a:p>
            <a:endParaRPr lang="en-US" altLang="en-US"/>
          </a:p>
        </p:txBody>
      </p:sp>
    </p:spTree>
    <p:extLst>
      <p:ext uri="{BB962C8B-B14F-4D97-AF65-F5344CB8AC3E}">
        <p14:creationId xmlns:p14="http://schemas.microsoft.com/office/powerpoint/2010/main" val="9021285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xfrm>
            <a:off x="892175" y="696913"/>
            <a:ext cx="5229225" cy="3486150"/>
          </a:xfrm>
          <a:ln/>
        </p:spPr>
      </p:sp>
      <p:sp>
        <p:nvSpPr>
          <p:cNvPr id="138243"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chemeClr val="accent1"/>
                </a:solidFill>
              </a14:hiddenFill>
            </a:ext>
          </a:extLst>
        </p:spPr>
        <p:txBody>
          <a:bodyPr lIns="92837" tIns="46419" rIns="92837" bIns="46419"/>
          <a:lstStyle/>
          <a:p>
            <a:endParaRPr lang="en-US" altLang="en-US" dirty="0"/>
          </a:p>
        </p:txBody>
      </p:sp>
    </p:spTree>
    <p:extLst>
      <p:ext uri="{BB962C8B-B14F-4D97-AF65-F5344CB8AC3E}">
        <p14:creationId xmlns:p14="http://schemas.microsoft.com/office/powerpoint/2010/main" val="2642183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xfrm>
            <a:off x="890588" y="696913"/>
            <a:ext cx="5229225" cy="3486150"/>
          </a:xfrm>
          <a:ln/>
        </p:spPr>
      </p:sp>
      <p:sp>
        <p:nvSpPr>
          <p:cNvPr id="142339"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204996157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xfrm>
            <a:off x="890588" y="696913"/>
            <a:ext cx="5229225" cy="3486150"/>
          </a:xfrm>
          <a:ln/>
        </p:spPr>
      </p:sp>
      <p:sp>
        <p:nvSpPr>
          <p:cNvPr id="144387"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33732230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xfrm>
            <a:off x="890588" y="696913"/>
            <a:ext cx="5229225" cy="3486150"/>
          </a:xfrm>
          <a:ln/>
        </p:spPr>
      </p:sp>
      <p:sp>
        <p:nvSpPr>
          <p:cNvPr id="148483"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21457289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xfrm>
            <a:off x="890588" y="696913"/>
            <a:ext cx="5229225" cy="3486150"/>
          </a:xfrm>
          <a:ln/>
        </p:spPr>
      </p:sp>
      <p:sp>
        <p:nvSpPr>
          <p:cNvPr id="151555"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26917407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890588" y="696913"/>
            <a:ext cx="5229225" cy="3486150"/>
          </a:xfrm>
          <a:ln/>
        </p:spPr>
      </p:sp>
      <p:sp>
        <p:nvSpPr>
          <p:cNvPr id="153603"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1054286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xfrm>
            <a:off x="890588" y="696913"/>
            <a:ext cx="5229225" cy="3486150"/>
          </a:xfrm>
          <a:ln/>
        </p:spPr>
      </p:sp>
      <p:sp>
        <p:nvSpPr>
          <p:cNvPr id="17411" name="Rectangle 3"/>
          <p:cNvSpPr>
            <a:spLocks noGrp="1" noChangeArrowheads="1"/>
          </p:cNvSpPr>
          <p:nvPr>
            <p:ph type="body" idx="1"/>
          </p:nvPr>
        </p:nvSpPr>
        <p:spPr>
          <a:xfrm>
            <a:off x="701675" y="4416425"/>
            <a:ext cx="5607050" cy="4183063"/>
          </a:xfrm>
          <a:noFill/>
        </p:spPr>
        <p:txBody>
          <a:bodyPr/>
          <a:lstStyle/>
          <a:p>
            <a:endParaRPr lang="en-US" altLang="en-US" dirty="0"/>
          </a:p>
        </p:txBody>
      </p:sp>
    </p:spTree>
    <p:extLst>
      <p:ext uri="{BB962C8B-B14F-4D97-AF65-F5344CB8AC3E}">
        <p14:creationId xmlns:p14="http://schemas.microsoft.com/office/powerpoint/2010/main" val="42411632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xfrm>
            <a:off x="890588" y="696913"/>
            <a:ext cx="5229225" cy="3486150"/>
          </a:xfrm>
          <a:ln/>
        </p:spPr>
      </p:sp>
      <p:sp>
        <p:nvSpPr>
          <p:cNvPr id="155651"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26064253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xfrm>
            <a:off x="890588" y="696913"/>
            <a:ext cx="5229225" cy="3486150"/>
          </a:xfrm>
          <a:ln/>
        </p:spPr>
      </p:sp>
      <p:sp>
        <p:nvSpPr>
          <p:cNvPr id="157699"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204710365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xfrm>
            <a:off x="890588" y="696913"/>
            <a:ext cx="5229225" cy="3486150"/>
          </a:xfrm>
          <a:ln/>
        </p:spPr>
      </p:sp>
      <p:sp>
        <p:nvSpPr>
          <p:cNvPr id="159747"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33401590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xfrm>
            <a:off x="890588" y="696913"/>
            <a:ext cx="5229225" cy="3486150"/>
          </a:xfrm>
          <a:ln/>
        </p:spPr>
      </p:sp>
      <p:sp>
        <p:nvSpPr>
          <p:cNvPr id="161795"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12281045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xfrm>
            <a:off x="890588" y="696913"/>
            <a:ext cx="5229225" cy="3486150"/>
          </a:xfrm>
          <a:ln/>
        </p:spPr>
      </p:sp>
      <p:sp>
        <p:nvSpPr>
          <p:cNvPr id="163843"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36320709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xfrm>
            <a:off x="890588" y="696913"/>
            <a:ext cx="5229225" cy="3486150"/>
          </a:xfrm>
          <a:ln/>
        </p:spPr>
      </p:sp>
      <p:sp>
        <p:nvSpPr>
          <p:cNvPr id="165891"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154438415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xfrm>
            <a:off x="890588" y="696913"/>
            <a:ext cx="5229225" cy="3486150"/>
          </a:xfrm>
          <a:ln/>
        </p:spPr>
      </p:sp>
      <p:sp>
        <p:nvSpPr>
          <p:cNvPr id="168963" name="Rectangle 3"/>
          <p:cNvSpPr>
            <a:spLocks noGrp="1" noChangeArrowheads="1"/>
          </p:cNvSpPr>
          <p:nvPr>
            <p:ph type="body" idx="1"/>
          </p:nvPr>
        </p:nvSpPr>
        <p:spPr>
          <a:xfrm>
            <a:off x="935038" y="4416425"/>
            <a:ext cx="5140325" cy="4183063"/>
          </a:xfrm>
          <a:noFill/>
        </p:spPr>
        <p:txBody>
          <a:bodyPr/>
          <a:lstStyle/>
          <a:p>
            <a:endParaRPr lang="en-US" altLang="en-US"/>
          </a:p>
        </p:txBody>
      </p:sp>
    </p:spTree>
    <p:extLst>
      <p:ext uri="{BB962C8B-B14F-4D97-AF65-F5344CB8AC3E}">
        <p14:creationId xmlns:p14="http://schemas.microsoft.com/office/powerpoint/2010/main" val="31990285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882650" y="684213"/>
            <a:ext cx="5248275" cy="3498850"/>
          </a:xfrm>
          <a:ln cap="flat"/>
        </p:spPr>
      </p:sp>
      <p:sp>
        <p:nvSpPr>
          <p:cNvPr id="171011"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sz="2800" dirty="0"/>
          </a:p>
        </p:txBody>
      </p:sp>
    </p:spTree>
    <p:extLst>
      <p:ext uri="{BB962C8B-B14F-4D97-AF65-F5344CB8AC3E}">
        <p14:creationId xmlns:p14="http://schemas.microsoft.com/office/powerpoint/2010/main" val="23512443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xfrm>
            <a:off x="893763" y="698500"/>
            <a:ext cx="5227637" cy="3484563"/>
          </a:xfrm>
          <a:ln/>
        </p:spPr>
      </p:sp>
      <p:sp>
        <p:nvSpPr>
          <p:cNvPr id="173059"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40051100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xfrm>
            <a:off x="882650" y="684213"/>
            <a:ext cx="5248275" cy="3498850"/>
          </a:xfrm>
          <a:ln cap="flat"/>
        </p:spPr>
      </p:sp>
      <p:sp>
        <p:nvSpPr>
          <p:cNvPr id="175107"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sz="2800" dirty="0"/>
          </a:p>
        </p:txBody>
      </p:sp>
    </p:spTree>
    <p:extLst>
      <p:ext uri="{BB962C8B-B14F-4D97-AF65-F5344CB8AC3E}">
        <p14:creationId xmlns:p14="http://schemas.microsoft.com/office/powerpoint/2010/main" val="1978705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889000" y="695325"/>
            <a:ext cx="5232400" cy="3487738"/>
          </a:xfrm>
          <a:ln/>
        </p:spPr>
      </p:sp>
      <p:sp>
        <p:nvSpPr>
          <p:cNvPr id="19459" name="Rectangle 3"/>
          <p:cNvSpPr>
            <a:spLocks noGrp="1" noChangeArrowheads="1"/>
          </p:cNvSpPr>
          <p:nvPr>
            <p:ph type="body" idx="1"/>
          </p:nvPr>
        </p:nvSpPr>
        <p:spPr>
          <a:xfrm>
            <a:off x="933450" y="4416425"/>
            <a:ext cx="5143500" cy="4184650"/>
          </a:xfrm>
          <a:noFill/>
        </p:spPr>
        <p:txBody>
          <a:bodyPr lIns="91414" tIns="45706" rIns="91414" bIns="45706"/>
          <a:lstStyle/>
          <a:p>
            <a:endParaRPr lang="en-US" altLang="en-US" dirty="0"/>
          </a:p>
        </p:txBody>
      </p:sp>
    </p:spTree>
    <p:extLst>
      <p:ext uri="{BB962C8B-B14F-4D97-AF65-F5344CB8AC3E}">
        <p14:creationId xmlns:p14="http://schemas.microsoft.com/office/powerpoint/2010/main" val="33320502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xfrm>
            <a:off x="890588" y="696913"/>
            <a:ext cx="5229225" cy="3486150"/>
          </a:xfrm>
          <a:ln/>
        </p:spPr>
      </p:sp>
      <p:sp>
        <p:nvSpPr>
          <p:cNvPr id="178179" name="Rectangle 3"/>
          <p:cNvSpPr>
            <a:spLocks noGrp="1" noChangeArrowheads="1"/>
          </p:cNvSpPr>
          <p:nvPr>
            <p:ph type="body" idx="1"/>
          </p:nvPr>
        </p:nvSpPr>
        <p:spPr>
          <a:xfrm>
            <a:off x="933450" y="4416425"/>
            <a:ext cx="5143500" cy="4183063"/>
          </a:xfrm>
          <a:noFill/>
        </p:spPr>
        <p:txBody>
          <a:bodyPr/>
          <a:lstStyle/>
          <a:p>
            <a:endParaRPr lang="en-US" altLang="en-US"/>
          </a:p>
        </p:txBody>
      </p:sp>
    </p:spTree>
    <p:extLst>
      <p:ext uri="{BB962C8B-B14F-4D97-AF65-F5344CB8AC3E}">
        <p14:creationId xmlns:p14="http://schemas.microsoft.com/office/powerpoint/2010/main" val="116653249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xfrm>
            <a:off x="890588" y="696913"/>
            <a:ext cx="5229225" cy="3486150"/>
          </a:xfrm>
          <a:ln/>
        </p:spPr>
      </p:sp>
      <p:sp>
        <p:nvSpPr>
          <p:cNvPr id="180227" name="Rectangle 3"/>
          <p:cNvSpPr>
            <a:spLocks noGrp="1" noChangeArrowheads="1"/>
          </p:cNvSpPr>
          <p:nvPr>
            <p:ph type="body" idx="1"/>
          </p:nvPr>
        </p:nvSpPr>
        <p:spPr>
          <a:xfrm>
            <a:off x="933450" y="4416425"/>
            <a:ext cx="5143500" cy="4183063"/>
          </a:xfrm>
          <a:noFill/>
        </p:spPr>
        <p:txBody>
          <a:bodyPr/>
          <a:lstStyle/>
          <a:p>
            <a:endParaRPr lang="en-US" altLang="en-US"/>
          </a:p>
        </p:txBody>
      </p:sp>
    </p:spTree>
    <p:extLst>
      <p:ext uri="{BB962C8B-B14F-4D97-AF65-F5344CB8AC3E}">
        <p14:creationId xmlns:p14="http://schemas.microsoft.com/office/powerpoint/2010/main" val="3667421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890588" y="696913"/>
            <a:ext cx="5229225" cy="3486150"/>
          </a:xfrm>
          <a:ln/>
        </p:spPr>
      </p:sp>
      <p:sp>
        <p:nvSpPr>
          <p:cNvPr id="182275" name="Rectangle 3"/>
          <p:cNvSpPr>
            <a:spLocks noGrp="1" noChangeArrowheads="1"/>
          </p:cNvSpPr>
          <p:nvPr>
            <p:ph type="body" idx="1"/>
          </p:nvPr>
        </p:nvSpPr>
        <p:spPr>
          <a:xfrm>
            <a:off x="933450" y="4416425"/>
            <a:ext cx="5143500" cy="4183063"/>
          </a:xfrm>
          <a:noFill/>
        </p:spPr>
        <p:txBody>
          <a:bodyPr/>
          <a:lstStyle/>
          <a:p>
            <a:endParaRPr lang="en-US" altLang="en-US"/>
          </a:p>
        </p:txBody>
      </p:sp>
    </p:spTree>
    <p:extLst>
      <p:ext uri="{BB962C8B-B14F-4D97-AF65-F5344CB8AC3E}">
        <p14:creationId xmlns:p14="http://schemas.microsoft.com/office/powerpoint/2010/main" val="39301474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890588" y="696913"/>
            <a:ext cx="5229225" cy="3486150"/>
          </a:xfrm>
          <a:ln/>
        </p:spPr>
      </p:sp>
      <p:sp>
        <p:nvSpPr>
          <p:cNvPr id="184323" name="Rectangle 3"/>
          <p:cNvSpPr>
            <a:spLocks noGrp="1" noChangeArrowheads="1"/>
          </p:cNvSpPr>
          <p:nvPr>
            <p:ph type="body" idx="1"/>
          </p:nvPr>
        </p:nvSpPr>
        <p:spPr>
          <a:xfrm>
            <a:off x="933450" y="4416425"/>
            <a:ext cx="5143500" cy="4183063"/>
          </a:xfrm>
          <a:noFill/>
        </p:spPr>
        <p:txBody>
          <a:bodyPr/>
          <a:lstStyle/>
          <a:p>
            <a:endParaRPr lang="en-US" altLang="en-US"/>
          </a:p>
        </p:txBody>
      </p:sp>
    </p:spTree>
    <p:extLst>
      <p:ext uri="{BB962C8B-B14F-4D97-AF65-F5344CB8AC3E}">
        <p14:creationId xmlns:p14="http://schemas.microsoft.com/office/powerpoint/2010/main" val="106367575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xfrm>
            <a:off x="893763" y="698500"/>
            <a:ext cx="5227637" cy="3484563"/>
          </a:xfrm>
          <a:ln/>
        </p:spPr>
      </p:sp>
      <p:sp>
        <p:nvSpPr>
          <p:cNvPr id="186371"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7822798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xfrm>
            <a:off x="893763" y="698500"/>
            <a:ext cx="5227637" cy="3484563"/>
          </a:xfrm>
          <a:ln/>
        </p:spPr>
      </p:sp>
      <p:sp>
        <p:nvSpPr>
          <p:cNvPr id="188419" name="Rectangle 3"/>
          <p:cNvSpPr>
            <a:spLocks noGrp="1" noChangeArrowheads="1"/>
          </p:cNvSpPr>
          <p:nvPr>
            <p:ph type="body" idx="1"/>
          </p:nvPr>
        </p:nvSpPr>
        <p:spPr>
          <a:noFill/>
        </p:spPr>
        <p:txBody>
          <a:bodyPr/>
          <a:lstStyle/>
          <a:p>
            <a:pPr algn="ctr"/>
            <a:endParaRPr lang="en-US" altLang="en-US" sz="2800" b="1">
              <a:latin typeface="Arial" panose="020B0604020202020204" pitchFamily="34" charset="0"/>
            </a:endParaRPr>
          </a:p>
        </p:txBody>
      </p:sp>
    </p:spTree>
    <p:extLst>
      <p:ext uri="{BB962C8B-B14F-4D97-AF65-F5344CB8AC3E}">
        <p14:creationId xmlns:p14="http://schemas.microsoft.com/office/powerpoint/2010/main" val="208886698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xfrm>
            <a:off x="893763" y="698500"/>
            <a:ext cx="5227637" cy="3484563"/>
          </a:xfrm>
          <a:ln/>
        </p:spPr>
      </p:sp>
      <p:sp>
        <p:nvSpPr>
          <p:cNvPr id="190467"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30882993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xfrm>
            <a:off x="882650" y="684213"/>
            <a:ext cx="5248275" cy="3498850"/>
          </a:xfrm>
          <a:ln cap="flat"/>
        </p:spPr>
      </p:sp>
      <p:sp>
        <p:nvSpPr>
          <p:cNvPr id="192515" name="Rectangle 3"/>
          <p:cNvSpPr>
            <a:spLocks noGrp="1" noChangeArrowheads="1"/>
          </p:cNvSpPr>
          <p:nvPr>
            <p:ph type="body" idx="1"/>
          </p:nvPr>
        </p:nvSpPr>
        <p:spPr>
          <a:xfrm>
            <a:off x="904875" y="4419600"/>
            <a:ext cx="5200650" cy="4195763"/>
          </a:xfrm>
          <a:noFill/>
        </p:spPr>
        <p:txBody>
          <a:bodyPr lIns="93109" tIns="46554" rIns="93109" bIns="46554"/>
          <a:lstStyle/>
          <a:p>
            <a:endParaRPr lang="en-US" altLang="en-US" sz="2800" dirty="0"/>
          </a:p>
        </p:txBody>
      </p:sp>
    </p:spTree>
    <p:extLst>
      <p:ext uri="{BB962C8B-B14F-4D97-AF65-F5344CB8AC3E}">
        <p14:creationId xmlns:p14="http://schemas.microsoft.com/office/powerpoint/2010/main" val="272692857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xfrm>
            <a:off x="893763" y="698500"/>
            <a:ext cx="5227637" cy="3484563"/>
          </a:xfrm>
          <a:ln/>
        </p:spPr>
      </p:sp>
      <p:sp>
        <p:nvSpPr>
          <p:cNvPr id="194563"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40193832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a:xfrm>
            <a:off x="893763" y="698500"/>
            <a:ext cx="5227637" cy="3484563"/>
          </a:xfrm>
          <a:ln/>
        </p:spPr>
      </p:sp>
      <p:sp>
        <p:nvSpPr>
          <p:cNvPr id="196611" name="Rectangle 3"/>
          <p:cNvSpPr>
            <a:spLocks noGrp="1" noChangeArrowheads="1"/>
          </p:cNvSpPr>
          <p:nvPr>
            <p:ph type="body" idx="1"/>
          </p:nvPr>
        </p:nvSpPr>
        <p:spPr>
          <a:noFill/>
        </p:spPr>
        <p:txBody>
          <a:bodyPr/>
          <a:lstStyle/>
          <a:p>
            <a:pPr algn="l"/>
            <a:endParaRPr lang="en-US" altLang="en-US" dirty="0"/>
          </a:p>
        </p:txBody>
      </p:sp>
    </p:spTree>
    <p:extLst>
      <p:ext uri="{BB962C8B-B14F-4D97-AF65-F5344CB8AC3E}">
        <p14:creationId xmlns:p14="http://schemas.microsoft.com/office/powerpoint/2010/main" val="1901260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85875" y="1122363"/>
            <a:ext cx="771525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285875" y="3602038"/>
            <a:ext cx="771525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49698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9923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5575" y="255588"/>
            <a:ext cx="2279650" cy="6107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255588"/>
            <a:ext cx="6691312" cy="6107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5435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00200" y="255588"/>
            <a:ext cx="8455025" cy="755650"/>
          </a:xfrm>
        </p:spPr>
        <p:txBody>
          <a:bodyPr/>
          <a:lstStyle/>
          <a:p>
            <a:r>
              <a:rPr lang="en-US"/>
              <a:t>Click to edit Master title style</a:t>
            </a:r>
          </a:p>
        </p:txBody>
      </p:sp>
      <p:sp>
        <p:nvSpPr>
          <p:cNvPr id="3" name="Table Placeholder 2"/>
          <p:cNvSpPr>
            <a:spLocks noGrp="1"/>
          </p:cNvSpPr>
          <p:nvPr>
            <p:ph type="tbl" idx="1"/>
          </p:nvPr>
        </p:nvSpPr>
        <p:spPr>
          <a:xfrm>
            <a:off x="931863" y="1660525"/>
            <a:ext cx="8528050" cy="4702175"/>
          </a:xfrm>
        </p:spPr>
        <p:txBody>
          <a:bodyPr/>
          <a:lstStyle/>
          <a:p>
            <a:pPr lvl="0"/>
            <a:endParaRPr lang="en-US" noProof="0"/>
          </a:p>
        </p:txBody>
      </p:sp>
    </p:spTree>
    <p:extLst>
      <p:ext uri="{BB962C8B-B14F-4D97-AF65-F5344CB8AC3E}">
        <p14:creationId xmlns:p14="http://schemas.microsoft.com/office/powerpoint/2010/main" val="4114892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5705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01675" y="1709738"/>
            <a:ext cx="8872538"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701675" y="4589463"/>
            <a:ext cx="8872538"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589463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31863" y="1660525"/>
            <a:ext cx="4187825"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72088" y="1660525"/>
            <a:ext cx="4187825"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841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8025" y="365125"/>
            <a:ext cx="8872538" cy="1325563"/>
          </a:xfrm>
        </p:spPr>
        <p:txBody>
          <a:bodyPr/>
          <a:lstStyle/>
          <a:p>
            <a:r>
              <a:rPr lang="en-US"/>
              <a:t>Click to edit Master title style</a:t>
            </a:r>
          </a:p>
        </p:txBody>
      </p:sp>
      <p:sp>
        <p:nvSpPr>
          <p:cNvPr id="3" name="Text Placeholder 2"/>
          <p:cNvSpPr>
            <a:spLocks noGrp="1"/>
          </p:cNvSpPr>
          <p:nvPr>
            <p:ph type="body" idx="1"/>
          </p:nvPr>
        </p:nvSpPr>
        <p:spPr>
          <a:xfrm>
            <a:off x="708025" y="1681163"/>
            <a:ext cx="435292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08025" y="2505075"/>
            <a:ext cx="435292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08588" y="1681163"/>
            <a:ext cx="43719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08588" y="2505075"/>
            <a:ext cx="437197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4028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3155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513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025" y="457200"/>
            <a:ext cx="33178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4373563" y="987425"/>
            <a:ext cx="52070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08025" y="2057400"/>
            <a:ext cx="33178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90318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025" y="457200"/>
            <a:ext cx="33178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4373563" y="987425"/>
            <a:ext cx="52070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708025" y="2057400"/>
            <a:ext cx="33178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28538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21245"/>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0200" y="255588"/>
            <a:ext cx="8455025" cy="755650"/>
          </a:xfrm>
          <a:prstGeom prst="rect">
            <a:avLst/>
          </a:prstGeom>
          <a:noFill/>
          <a:ln>
            <a:noFill/>
          </a:ln>
          <a:effectLst>
            <a:outerShdw dist="71842" dir="2700000" algn="ctr" rotWithShape="0">
              <a:srgbClr val="00000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931863" y="1660525"/>
            <a:ext cx="8528050" cy="4702175"/>
          </a:xfrm>
          <a:prstGeom prst="rect">
            <a:avLst/>
          </a:prstGeom>
          <a:noFill/>
          <a:ln>
            <a:noFill/>
          </a:ln>
          <a:effectLst>
            <a:outerShdw dist="17961" dir="135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b="1" i="1" kern="1200">
          <a:solidFill>
            <a:srgbClr val="FAFD00"/>
          </a:solidFill>
          <a:latin typeface="+mj-lt"/>
          <a:ea typeface="+mj-ea"/>
          <a:cs typeface="+mj-cs"/>
        </a:defRPr>
      </a:lvl1pPr>
      <a:lvl2pPr algn="ctr" rtl="0" eaLnBrk="0" fontAlgn="base" hangingPunct="0">
        <a:spcBef>
          <a:spcPct val="0"/>
        </a:spcBef>
        <a:spcAft>
          <a:spcPct val="0"/>
        </a:spcAft>
        <a:defRPr sz="4400" b="1" i="1">
          <a:solidFill>
            <a:srgbClr val="FAFD00"/>
          </a:solidFill>
          <a:latin typeface="Arial" panose="020B0604020202020204" pitchFamily="34" charset="0"/>
        </a:defRPr>
      </a:lvl2pPr>
      <a:lvl3pPr algn="ctr" rtl="0" eaLnBrk="0" fontAlgn="base" hangingPunct="0">
        <a:spcBef>
          <a:spcPct val="0"/>
        </a:spcBef>
        <a:spcAft>
          <a:spcPct val="0"/>
        </a:spcAft>
        <a:defRPr sz="4400" b="1" i="1">
          <a:solidFill>
            <a:srgbClr val="FAFD00"/>
          </a:solidFill>
          <a:latin typeface="Arial" panose="020B0604020202020204" pitchFamily="34" charset="0"/>
        </a:defRPr>
      </a:lvl3pPr>
      <a:lvl4pPr algn="ctr" rtl="0" eaLnBrk="0" fontAlgn="base" hangingPunct="0">
        <a:spcBef>
          <a:spcPct val="0"/>
        </a:spcBef>
        <a:spcAft>
          <a:spcPct val="0"/>
        </a:spcAft>
        <a:defRPr sz="4400" b="1" i="1">
          <a:solidFill>
            <a:srgbClr val="FAFD00"/>
          </a:solidFill>
          <a:latin typeface="Arial" panose="020B0604020202020204" pitchFamily="34" charset="0"/>
        </a:defRPr>
      </a:lvl4pPr>
      <a:lvl5pPr algn="ctr" rtl="0" eaLnBrk="0" fontAlgn="base" hangingPunct="0">
        <a:spcBef>
          <a:spcPct val="0"/>
        </a:spcBef>
        <a:spcAft>
          <a:spcPct val="0"/>
        </a:spcAft>
        <a:defRPr sz="4400" b="1" i="1">
          <a:solidFill>
            <a:srgbClr val="FAFD00"/>
          </a:solidFill>
          <a:latin typeface="Arial" panose="020B0604020202020204" pitchFamily="34" charset="0"/>
        </a:defRPr>
      </a:lvl5pPr>
      <a:lvl6pPr marL="457200" algn="ctr" rtl="0" eaLnBrk="0" fontAlgn="base" hangingPunct="0">
        <a:spcBef>
          <a:spcPct val="0"/>
        </a:spcBef>
        <a:spcAft>
          <a:spcPct val="0"/>
        </a:spcAft>
        <a:defRPr sz="4400" b="1" i="1">
          <a:solidFill>
            <a:srgbClr val="FAFD00"/>
          </a:solidFill>
          <a:latin typeface="Arial" panose="020B0604020202020204" pitchFamily="34" charset="0"/>
        </a:defRPr>
      </a:lvl6pPr>
      <a:lvl7pPr marL="914400" algn="ctr" rtl="0" eaLnBrk="0" fontAlgn="base" hangingPunct="0">
        <a:spcBef>
          <a:spcPct val="0"/>
        </a:spcBef>
        <a:spcAft>
          <a:spcPct val="0"/>
        </a:spcAft>
        <a:defRPr sz="4400" b="1" i="1">
          <a:solidFill>
            <a:srgbClr val="FAFD00"/>
          </a:solidFill>
          <a:latin typeface="Arial" panose="020B0604020202020204" pitchFamily="34" charset="0"/>
        </a:defRPr>
      </a:lvl7pPr>
      <a:lvl8pPr marL="1371600" algn="ctr" rtl="0" eaLnBrk="0" fontAlgn="base" hangingPunct="0">
        <a:spcBef>
          <a:spcPct val="0"/>
        </a:spcBef>
        <a:spcAft>
          <a:spcPct val="0"/>
        </a:spcAft>
        <a:defRPr sz="4400" b="1" i="1">
          <a:solidFill>
            <a:srgbClr val="FAFD00"/>
          </a:solidFill>
          <a:latin typeface="Arial" panose="020B0604020202020204" pitchFamily="34" charset="0"/>
        </a:defRPr>
      </a:lvl8pPr>
      <a:lvl9pPr marL="1828800" algn="ctr" rtl="0" eaLnBrk="0" fontAlgn="base" hangingPunct="0">
        <a:spcBef>
          <a:spcPct val="0"/>
        </a:spcBef>
        <a:spcAft>
          <a:spcPct val="0"/>
        </a:spcAft>
        <a:defRPr sz="4400" b="1" i="1">
          <a:solidFill>
            <a:srgbClr val="FAFD00"/>
          </a:solidFill>
          <a:latin typeface="Arial" panose="020B0604020202020204" pitchFamily="34" charset="0"/>
        </a:defRPr>
      </a:lvl9pPr>
    </p:titleStyle>
    <p:bodyStyle>
      <a:lvl1pPr marL="342900" indent="-342900" algn="l" rtl="0" eaLnBrk="0" fontAlgn="base" hangingPunct="0">
        <a:spcBef>
          <a:spcPct val="20000"/>
        </a:spcBef>
        <a:spcAft>
          <a:spcPct val="0"/>
        </a:spcAft>
        <a:buClr>
          <a:srgbClr val="CC0000"/>
        </a:buClr>
        <a:buFont typeface="Monotype Sorts" pitchFamily="2" charset="2"/>
        <a:buChar char="u"/>
        <a:defRPr sz="3200" b="1" kern="1200">
          <a:solidFill>
            <a:srgbClr val="FAFD00"/>
          </a:solidFill>
          <a:latin typeface="+mn-lt"/>
          <a:ea typeface="+mn-ea"/>
          <a:cs typeface="+mn-cs"/>
        </a:defRPr>
      </a:lvl1pPr>
      <a:lvl2pPr marL="742950" indent="-285750" algn="l" rtl="0" eaLnBrk="0" fontAlgn="base" hangingPunct="0">
        <a:spcBef>
          <a:spcPct val="20000"/>
        </a:spcBef>
        <a:spcAft>
          <a:spcPct val="0"/>
        </a:spcAft>
        <a:buClr>
          <a:srgbClr val="CC0000"/>
        </a:buClr>
        <a:buFont typeface="Monotype Sorts" pitchFamily="2" charset="2"/>
        <a:buChar char="u"/>
        <a:defRPr sz="2800" b="1" kern="1200">
          <a:solidFill>
            <a:srgbClr val="FAFD00"/>
          </a:solidFill>
          <a:latin typeface="+mn-lt"/>
          <a:ea typeface="+mn-ea"/>
          <a:cs typeface="+mn-cs"/>
        </a:defRPr>
      </a:lvl2pPr>
      <a:lvl3pPr marL="1143000" indent="-228600" algn="l" rtl="0" eaLnBrk="0" fontAlgn="base" hangingPunct="0">
        <a:spcBef>
          <a:spcPct val="20000"/>
        </a:spcBef>
        <a:spcAft>
          <a:spcPct val="0"/>
        </a:spcAft>
        <a:buClr>
          <a:srgbClr val="CC0000"/>
        </a:buClr>
        <a:buFont typeface="Monotype Sorts" pitchFamily="2" charset="2"/>
        <a:buChar char="u"/>
        <a:defRPr sz="2400" b="1" kern="1200">
          <a:solidFill>
            <a:srgbClr val="FAFD00"/>
          </a:solidFill>
          <a:latin typeface="+mn-lt"/>
          <a:ea typeface="+mn-ea"/>
          <a:cs typeface="+mn-cs"/>
        </a:defRPr>
      </a:lvl3pPr>
      <a:lvl4pPr marL="1600200" indent="-228600" algn="l" rtl="0" eaLnBrk="0" fontAlgn="base" hangingPunct="0">
        <a:spcBef>
          <a:spcPct val="20000"/>
        </a:spcBef>
        <a:spcAft>
          <a:spcPct val="0"/>
        </a:spcAft>
        <a:buClr>
          <a:srgbClr val="CC0000"/>
        </a:buClr>
        <a:buFont typeface="Monotype Sorts" pitchFamily="2" charset="2"/>
        <a:buChar char="u"/>
        <a:defRPr sz="2000" b="1" kern="1200">
          <a:solidFill>
            <a:srgbClr val="FAFD00"/>
          </a:solidFill>
          <a:latin typeface="+mn-lt"/>
          <a:ea typeface="+mn-ea"/>
          <a:cs typeface="+mn-cs"/>
        </a:defRPr>
      </a:lvl4pPr>
      <a:lvl5pPr marL="2057400" indent="-228600" algn="l" rtl="0" eaLnBrk="0" fontAlgn="base" hangingPunct="0">
        <a:spcBef>
          <a:spcPct val="20000"/>
        </a:spcBef>
        <a:spcAft>
          <a:spcPct val="0"/>
        </a:spcAft>
        <a:buClr>
          <a:srgbClr val="CC0000"/>
        </a:buClr>
        <a:buFont typeface="Monotype Sorts" pitchFamily="2" charset="2"/>
        <a:buChar char="u"/>
        <a:defRPr sz="2000" b="1" kern="1200">
          <a:solidFill>
            <a:srgbClr val="FAFD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64.emf"/></Relationships>
</file>

<file path=ppt/slides/_rels/slide10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92.xml"/><Relationship Id="rId1" Type="http://schemas.openxmlformats.org/officeDocument/2006/relationships/slideLayout" Target="../slideLayouts/slideLayout6.xml"/><Relationship Id="rId4" Type="http://schemas.openxmlformats.org/officeDocument/2006/relationships/image" Target="../media/image67.emf"/></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93.xml"/><Relationship Id="rId1" Type="http://schemas.openxmlformats.org/officeDocument/2006/relationships/slideLayout" Target="../slideLayouts/slideLayout6.xml"/><Relationship Id="rId4" Type="http://schemas.openxmlformats.org/officeDocument/2006/relationships/image" Target="../media/image68.emf"/></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69.emf"/></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70.emf"/></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71.emf"/></Relationships>
</file>

<file path=ppt/slides/_rels/slide11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image" Target="../media/image73.emf"/></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74.emf"/></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104.xml"/><Relationship Id="rId1" Type="http://schemas.openxmlformats.org/officeDocument/2006/relationships/slideLayout" Target="../slideLayouts/slideLayout7.xml"/><Relationship Id="rId4" Type="http://schemas.openxmlformats.org/officeDocument/2006/relationships/image" Target="../media/image77.emf"/></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8.wmf"/><Relationship Id="rId5" Type="http://schemas.openxmlformats.org/officeDocument/2006/relationships/oleObject" Target="../embeddings/oleObject3.bin"/><Relationship Id="rId4" Type="http://schemas.openxmlformats.org/officeDocument/2006/relationships/image" Target="../media/image27.wmf"/></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43.emf"/></Relationships>
</file>

<file path=ppt/slides/_rels/slide6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45.emf"/></Relationships>
</file>

<file path=ppt/slides/_rels/slide6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7.emf"/></Relationships>
</file>

<file path=ppt/slides/_rels/slide6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49.emf"/></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6914" name="Rectangle 2"/>
          <p:cNvSpPr>
            <a:spLocks noGrp="1" noChangeArrowheads="1"/>
          </p:cNvSpPr>
          <p:nvPr>
            <p:ph type="title"/>
          </p:nvPr>
        </p:nvSpPr>
        <p:spPr>
          <a:xfrm>
            <a:off x="2209800" y="539750"/>
            <a:ext cx="5676900"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Effect of Title V</a:t>
            </a:r>
          </a:p>
        </p:txBody>
      </p:sp>
      <p:sp>
        <p:nvSpPr>
          <p:cNvPr id="1446915" name="Rectangle 3"/>
          <p:cNvSpPr>
            <a:spLocks noGrp="1" noChangeArrowheads="1"/>
          </p:cNvSpPr>
          <p:nvPr>
            <p:ph type="body" idx="1"/>
          </p:nvPr>
        </p:nvSpPr>
        <p:spPr>
          <a:xfrm>
            <a:off x="190500" y="1600200"/>
            <a:ext cx="7978775" cy="3625850"/>
          </a:xfrm>
          <a:effectLst>
            <a:outerShdw dist="35921" dir="2700000" algn="ctr" rotWithShape="0">
              <a:schemeClr val="bg2"/>
            </a:outerShdw>
          </a:effectLst>
        </p:spPr>
        <p:txBody>
          <a:bodyPr/>
          <a:lstStyle/>
          <a:p>
            <a:pPr>
              <a:defRPr/>
            </a:pPr>
            <a:r>
              <a:rPr lang="en-US" altLang="en-US">
                <a:effectLst>
                  <a:outerShdw blurRad="38100" dist="38100" dir="2700000" algn="tl">
                    <a:srgbClr val="000000"/>
                  </a:outerShdw>
                </a:effectLst>
              </a:rPr>
              <a:t>Required “continuous” monitoring of many sources</a:t>
            </a:r>
          </a:p>
          <a:p>
            <a:pPr>
              <a:defRPr/>
            </a:pPr>
            <a:r>
              <a:rPr lang="en-US" altLang="en-US">
                <a:effectLst>
                  <a:outerShdw blurRad="38100" dist="38100" dir="2700000" algn="tl">
                    <a:srgbClr val="000000"/>
                  </a:outerShdw>
                </a:effectLst>
              </a:rPr>
              <a:t>Standard CEM is impractical for most small sources.</a:t>
            </a:r>
          </a:p>
          <a:p>
            <a:pPr>
              <a:defRPr/>
            </a:pPr>
            <a:r>
              <a:rPr lang="en-US" altLang="en-US">
                <a:effectLst>
                  <a:outerShdw blurRad="38100" dist="38100" dir="2700000" algn="tl">
                    <a:srgbClr val="000000"/>
                  </a:outerShdw>
                </a:effectLst>
              </a:rPr>
              <a:t>No CEM exists for                           some pollutants</a:t>
            </a:r>
          </a:p>
          <a:p>
            <a:pPr lvl="1">
              <a:buFont typeface="Monotype Sorts" pitchFamily="2" charset="2"/>
              <a:buNone/>
              <a:defRPr/>
            </a:pPr>
            <a:endParaRPr lang="en-US" altLang="en-US" sz="3200">
              <a:effectLst>
                <a:outerShdw blurRad="38100" dist="38100" dir="2700000" algn="tl">
                  <a:srgbClr val="000000"/>
                </a:outerShdw>
              </a:effectLst>
            </a:endParaRPr>
          </a:p>
          <a:p>
            <a:pPr>
              <a:defRPr/>
            </a:pPr>
            <a:r>
              <a:rPr lang="en-US" altLang="en-US">
                <a:effectLst>
                  <a:outerShdw blurRad="38100" dist="38100" dir="2700000" algn="tl">
                    <a:srgbClr val="000000"/>
                  </a:outerShdw>
                </a:effectLst>
              </a:rPr>
              <a:t>This forced a new                     approach to monitoring</a:t>
            </a:r>
          </a:p>
          <a:p>
            <a:pPr>
              <a:buFont typeface="Monotype Sorts" pitchFamily="2" charset="2"/>
              <a:buNone/>
              <a:defRPr/>
            </a:pPr>
            <a:endParaRPr lang="en-US" altLang="en-US">
              <a:effectLst>
                <a:outerShdw blurRad="38100" dist="38100" dir="2700000" algn="tl">
                  <a:srgbClr val="000000"/>
                </a:outerShdw>
              </a:effectLst>
            </a:endParaRPr>
          </a:p>
        </p:txBody>
      </p:sp>
      <p:pic>
        <p:nvPicPr>
          <p:cNvPr id="6148" name="Picture 4" descr="DSCN11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2100" y="3322638"/>
            <a:ext cx="4686300" cy="327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931863" y="1524000"/>
            <a:ext cx="8528050" cy="4702175"/>
          </a:xfrm>
          <a:effectLst>
            <a:outerShdw dist="35921" dir="2700000" algn="ctr" rotWithShape="0">
              <a:schemeClr val="bg2"/>
            </a:outerShdw>
          </a:effectLst>
        </p:spPr>
        <p:txBody>
          <a:bodyPr/>
          <a:lstStyle/>
          <a:p>
            <a:r>
              <a:rPr lang="en-US" altLang="en-US"/>
              <a:t>Targets facilities with add-on control devices</a:t>
            </a:r>
          </a:p>
          <a:p>
            <a:r>
              <a:rPr lang="en-US" altLang="en-US"/>
              <a:t>"assure that control measures...are properly operated and maintained so that they do not deteriorate to the point where the owner/operator fails to remain in compliance...“</a:t>
            </a:r>
          </a:p>
          <a:p>
            <a:r>
              <a:rPr lang="en-US" altLang="en-US"/>
              <a:t>"long-term, significant loss of control efficiency that can occur without complete failure of a control device"</a:t>
            </a:r>
          </a:p>
        </p:txBody>
      </p:sp>
      <p:sp>
        <p:nvSpPr>
          <p:cNvPr id="1221637" name="Rectangle 5"/>
          <p:cNvSpPr>
            <a:spLocks noGrp="1" noChangeArrowheads="1"/>
          </p:cNvSpPr>
          <p:nvPr>
            <p:ph type="title"/>
          </p:nvPr>
        </p:nvSpPr>
        <p:spPr>
          <a:xfrm>
            <a:off x="876300" y="381000"/>
            <a:ext cx="8455025" cy="75565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CAM Background</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1543050" y="281940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58723" name="AutoShape 3"/>
          <p:cNvSpPr>
            <a:spLocks noChangeArrowheads="1"/>
          </p:cNvSpPr>
          <p:nvPr/>
        </p:nvSpPr>
        <p:spPr bwMode="auto">
          <a:xfrm>
            <a:off x="1543050" y="3752850"/>
            <a:ext cx="1093788" cy="935038"/>
          </a:xfrm>
          <a:prstGeom prst="can">
            <a:avLst>
              <a:gd name="adj" fmla="val 250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58724" name="AutoShape 4"/>
          <p:cNvSpPr>
            <a:spLocks noChangeArrowheads="1"/>
          </p:cNvSpPr>
          <p:nvPr/>
        </p:nvSpPr>
        <p:spPr bwMode="auto">
          <a:xfrm>
            <a:off x="7543800" y="3810000"/>
            <a:ext cx="1093788" cy="935038"/>
          </a:xfrm>
          <a:prstGeom prst="can">
            <a:avLst>
              <a:gd name="adj" fmla="val 25000"/>
            </a:avLst>
          </a:prstGeom>
          <a:solidFill>
            <a:srgbClr val="CC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58725" name="Freeform 5"/>
          <p:cNvSpPr>
            <a:spLocks/>
          </p:cNvSpPr>
          <p:nvPr/>
        </p:nvSpPr>
        <p:spPr bwMode="auto">
          <a:xfrm rot="-5400000">
            <a:off x="4626769" y="2647156"/>
            <a:ext cx="622300" cy="312738"/>
          </a:xfrm>
          <a:custGeom>
            <a:avLst/>
            <a:gdLst>
              <a:gd name="T0" fmla="*/ 2147483646 w 392"/>
              <a:gd name="T1" fmla="*/ 2147483646 h 175"/>
              <a:gd name="T2" fmla="*/ 2147483646 w 392"/>
              <a:gd name="T3" fmla="*/ 2147483646 h 175"/>
              <a:gd name="T4" fmla="*/ 2147483646 w 392"/>
              <a:gd name="T5" fmla="*/ 2147483646 h 175"/>
              <a:gd name="T6" fmla="*/ 2147483646 w 392"/>
              <a:gd name="T7" fmla="*/ 2147483646 h 175"/>
              <a:gd name="T8" fmla="*/ 2147483646 w 392"/>
              <a:gd name="T9" fmla="*/ 2147483646 h 175"/>
              <a:gd name="T10" fmla="*/ 2147483646 w 392"/>
              <a:gd name="T11" fmla="*/ 2147483646 h 1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2" h="175">
                <a:moveTo>
                  <a:pt x="388" y="76"/>
                </a:moveTo>
                <a:cubicBezTo>
                  <a:pt x="384" y="50"/>
                  <a:pt x="297" y="0"/>
                  <a:pt x="252" y="8"/>
                </a:cubicBezTo>
                <a:cubicBezTo>
                  <a:pt x="207" y="16"/>
                  <a:pt x="154" y="103"/>
                  <a:pt x="116" y="122"/>
                </a:cubicBezTo>
                <a:cubicBezTo>
                  <a:pt x="78" y="141"/>
                  <a:pt x="0" y="115"/>
                  <a:pt x="26" y="122"/>
                </a:cubicBezTo>
                <a:cubicBezTo>
                  <a:pt x="52" y="129"/>
                  <a:pt x="215" y="175"/>
                  <a:pt x="275" y="167"/>
                </a:cubicBezTo>
                <a:cubicBezTo>
                  <a:pt x="335" y="159"/>
                  <a:pt x="392" y="102"/>
                  <a:pt x="388" y="76"/>
                </a:cubicBezTo>
                <a:close/>
              </a:path>
            </a:pathLst>
          </a:custGeom>
          <a:solidFill>
            <a:srgbClr val="CC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26" name="AutoShape 6"/>
          <p:cNvSpPr>
            <a:spLocks noChangeArrowheads="1"/>
          </p:cNvSpPr>
          <p:nvPr/>
        </p:nvSpPr>
        <p:spPr bwMode="auto">
          <a:xfrm flipH="1">
            <a:off x="4740275" y="2132013"/>
            <a:ext cx="404813" cy="360362"/>
          </a:xfrm>
          <a:custGeom>
            <a:avLst/>
            <a:gdLst>
              <a:gd name="T0" fmla="*/ 124412341 w 21600"/>
              <a:gd name="T1" fmla="*/ 50150979 h 21600"/>
              <a:gd name="T2" fmla="*/ 71093015 w 21600"/>
              <a:gd name="T3" fmla="*/ 100301975 h 21600"/>
              <a:gd name="T4" fmla="*/ 17773334 w 21600"/>
              <a:gd name="T5" fmla="*/ 50150979 h 21600"/>
              <a:gd name="T6" fmla="*/ 71093015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bg2"/>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7879" name="Rectangle 7"/>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
        <p:nvSpPr>
          <p:cNvPr id="1487880" name="Text Box 8"/>
          <p:cNvSpPr txBox="1">
            <a:spLocks noChangeArrowheads="1"/>
          </p:cNvSpPr>
          <p:nvPr/>
        </p:nvSpPr>
        <p:spPr bwMode="auto">
          <a:xfrm>
            <a:off x="3771900" y="4419600"/>
            <a:ext cx="2530475" cy="1063625"/>
          </a:xfrm>
          <a:prstGeom prst="rect">
            <a:avLst/>
          </a:prstGeom>
          <a:solidFill>
            <a:srgbClr val="FF9900"/>
          </a:solidFill>
          <a:ln w="5715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000" b="1">
                <a:solidFill>
                  <a:srgbClr val="CC0000"/>
                </a:solidFill>
                <a:effectLst>
                  <a:outerShdw blurRad="38100" dist="38100" dir="2700000" algn="tl">
                    <a:srgbClr val="000000"/>
                  </a:outerShdw>
                </a:effectLst>
              </a:rPr>
              <a:t>SECOND HALF OF VALVE CYCLE </a:t>
            </a:r>
          </a:p>
        </p:txBody>
      </p:sp>
      <p:sp>
        <p:nvSpPr>
          <p:cNvPr id="158729" name="Text Box 9"/>
          <p:cNvSpPr txBox="1">
            <a:spLocks noChangeArrowheads="1"/>
          </p:cNvSpPr>
          <p:nvPr/>
        </p:nvSpPr>
        <p:spPr bwMode="auto">
          <a:xfrm>
            <a:off x="7629525" y="4175125"/>
            <a:ext cx="841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chemeClr val="tx1"/>
                </a:solidFill>
              </a:rPr>
              <a:t>HOT</a:t>
            </a:r>
          </a:p>
        </p:txBody>
      </p:sp>
      <p:sp>
        <p:nvSpPr>
          <p:cNvPr id="158730" name="Text Box 10"/>
          <p:cNvSpPr txBox="1">
            <a:spLocks noChangeArrowheads="1"/>
          </p:cNvSpPr>
          <p:nvPr/>
        </p:nvSpPr>
        <p:spPr bwMode="auto">
          <a:xfrm>
            <a:off x="1457325" y="4098925"/>
            <a:ext cx="1184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chemeClr val="tx1"/>
                </a:solidFill>
              </a:rPr>
              <a:t>COLD</a:t>
            </a:r>
          </a:p>
        </p:txBody>
      </p:sp>
      <p:grpSp>
        <p:nvGrpSpPr>
          <p:cNvPr id="1487883" name="Group 11"/>
          <p:cNvGrpSpPr>
            <a:grpSpLocks/>
          </p:cNvGrpSpPr>
          <p:nvPr/>
        </p:nvGrpSpPr>
        <p:grpSpPr bwMode="auto">
          <a:xfrm>
            <a:off x="7543800" y="4724400"/>
            <a:ext cx="1539875" cy="1685925"/>
            <a:chOff x="4224" y="2976"/>
            <a:chExt cx="862" cy="1062"/>
          </a:xfrm>
        </p:grpSpPr>
        <p:sp>
          <p:nvSpPr>
            <p:cNvPr id="158741" name="AutoShape 12"/>
            <p:cNvSpPr>
              <a:spLocks noChangeArrowheads="1"/>
            </p:cNvSpPr>
            <p:nvPr/>
          </p:nvSpPr>
          <p:spPr bwMode="auto">
            <a:xfrm rot="5400000" flipH="1" flipV="1">
              <a:off x="4433" y="2959"/>
              <a:ext cx="533" cy="56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41 w 21600"/>
                <a:gd name="T13" fmla="*/ 2895 h 21600"/>
                <a:gd name="T14" fmla="*/ 18236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742" name="Text Box 13"/>
            <p:cNvSpPr txBox="1">
              <a:spLocks noChangeArrowheads="1"/>
            </p:cNvSpPr>
            <p:nvPr/>
          </p:nvSpPr>
          <p:spPr bwMode="auto">
            <a:xfrm>
              <a:off x="4224" y="3744"/>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100 </a:t>
              </a:r>
              <a:r>
                <a:rPr lang="en-US" altLang="en-US" sz="2400" baseline="30000">
                  <a:solidFill>
                    <a:srgbClr val="00CCFF"/>
                  </a:solidFill>
                </a:rPr>
                <a:t>o</a:t>
              </a:r>
              <a:r>
                <a:rPr lang="en-US" altLang="en-US" sz="2400">
                  <a:solidFill>
                    <a:srgbClr val="00CCFF"/>
                  </a:solidFill>
                </a:rPr>
                <a:t>F</a:t>
              </a:r>
            </a:p>
          </p:txBody>
        </p:sp>
      </p:grpSp>
      <p:grpSp>
        <p:nvGrpSpPr>
          <p:cNvPr id="1487886" name="Group 14"/>
          <p:cNvGrpSpPr>
            <a:grpSpLocks/>
          </p:cNvGrpSpPr>
          <p:nvPr/>
        </p:nvGrpSpPr>
        <p:grpSpPr bwMode="auto">
          <a:xfrm>
            <a:off x="1200150" y="4797425"/>
            <a:ext cx="1539875" cy="1689100"/>
            <a:chOff x="672" y="3022"/>
            <a:chExt cx="862" cy="1064"/>
          </a:xfrm>
        </p:grpSpPr>
        <p:sp>
          <p:nvSpPr>
            <p:cNvPr id="158739" name="AutoShape 15"/>
            <p:cNvSpPr>
              <a:spLocks noChangeArrowheads="1"/>
            </p:cNvSpPr>
            <p:nvPr/>
          </p:nvSpPr>
          <p:spPr bwMode="auto">
            <a:xfrm flipH="1" flipV="1">
              <a:off x="715" y="3022"/>
              <a:ext cx="533" cy="56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41 w 21600"/>
                <a:gd name="T13" fmla="*/ 2895 h 21600"/>
                <a:gd name="T14" fmla="*/ 18236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740" name="Text Box 16"/>
            <p:cNvSpPr txBox="1">
              <a:spLocks noChangeArrowheads="1"/>
            </p:cNvSpPr>
            <p:nvPr/>
          </p:nvSpPr>
          <p:spPr bwMode="auto">
            <a:xfrm>
              <a:off x="672" y="3792"/>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200 </a:t>
              </a:r>
              <a:r>
                <a:rPr lang="en-US" altLang="en-US" sz="2400" baseline="30000">
                  <a:solidFill>
                    <a:srgbClr val="00CCFF"/>
                  </a:solidFill>
                </a:rPr>
                <a:t>o</a:t>
              </a:r>
              <a:r>
                <a:rPr lang="en-US" altLang="en-US" sz="2400">
                  <a:solidFill>
                    <a:srgbClr val="00CCFF"/>
                  </a:solidFill>
                </a:rPr>
                <a:t>F</a:t>
              </a:r>
            </a:p>
          </p:txBody>
        </p:sp>
      </p:grpSp>
      <p:grpSp>
        <p:nvGrpSpPr>
          <p:cNvPr id="1487889" name="Group 17"/>
          <p:cNvGrpSpPr>
            <a:grpSpLocks/>
          </p:cNvGrpSpPr>
          <p:nvPr/>
        </p:nvGrpSpPr>
        <p:grpSpPr bwMode="auto">
          <a:xfrm>
            <a:off x="1800225" y="2819400"/>
            <a:ext cx="2825750" cy="1060450"/>
            <a:chOff x="1008" y="1776"/>
            <a:chExt cx="1582" cy="668"/>
          </a:xfrm>
        </p:grpSpPr>
        <p:sp>
          <p:nvSpPr>
            <p:cNvPr id="158737" name="AutoShape 18"/>
            <p:cNvSpPr>
              <a:spLocks noChangeArrowheads="1"/>
            </p:cNvSpPr>
            <p:nvPr/>
          </p:nvSpPr>
          <p:spPr bwMode="auto">
            <a:xfrm rot="16200000" flipH="1">
              <a:off x="1025" y="1894"/>
              <a:ext cx="533" cy="56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41 w 21600"/>
                <a:gd name="T13" fmla="*/ 2895 h 21600"/>
                <a:gd name="T14" fmla="*/ 18236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738" name="Text Box 19"/>
            <p:cNvSpPr txBox="1">
              <a:spLocks noChangeArrowheads="1"/>
            </p:cNvSpPr>
            <p:nvPr/>
          </p:nvSpPr>
          <p:spPr bwMode="auto">
            <a:xfrm>
              <a:off x="1728" y="1776"/>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1500 </a:t>
              </a:r>
              <a:r>
                <a:rPr lang="en-US" altLang="en-US" sz="2400" baseline="30000">
                  <a:solidFill>
                    <a:srgbClr val="FF3300"/>
                  </a:solidFill>
                </a:rPr>
                <a:t>o</a:t>
              </a:r>
              <a:r>
                <a:rPr lang="en-US" altLang="en-US" sz="2400">
                  <a:solidFill>
                    <a:srgbClr val="FF3300"/>
                  </a:solidFill>
                </a:rPr>
                <a:t>F</a:t>
              </a:r>
            </a:p>
          </p:txBody>
        </p:sp>
      </p:grpSp>
      <p:grpSp>
        <p:nvGrpSpPr>
          <p:cNvPr id="1487892" name="Group 20"/>
          <p:cNvGrpSpPr>
            <a:grpSpLocks/>
          </p:cNvGrpSpPr>
          <p:nvPr/>
        </p:nvGrpSpPr>
        <p:grpSpPr bwMode="auto">
          <a:xfrm>
            <a:off x="5486400" y="2819400"/>
            <a:ext cx="2828925" cy="1042988"/>
            <a:chOff x="3072" y="1776"/>
            <a:chExt cx="1584" cy="657"/>
          </a:xfrm>
        </p:grpSpPr>
        <p:sp>
          <p:nvSpPr>
            <p:cNvPr id="158735" name="AutoShape 21"/>
            <p:cNvSpPr>
              <a:spLocks noChangeArrowheads="1"/>
            </p:cNvSpPr>
            <p:nvPr/>
          </p:nvSpPr>
          <p:spPr bwMode="auto">
            <a:xfrm flipH="1">
              <a:off x="4123" y="1866"/>
              <a:ext cx="533" cy="56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41 w 21600"/>
                <a:gd name="T13" fmla="*/ 2895 h 21600"/>
                <a:gd name="T14" fmla="*/ 18236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736" name="Text Box 22"/>
            <p:cNvSpPr txBox="1">
              <a:spLocks noChangeArrowheads="1"/>
            </p:cNvSpPr>
            <p:nvPr/>
          </p:nvSpPr>
          <p:spPr bwMode="auto">
            <a:xfrm>
              <a:off x="3072" y="1776"/>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1300 </a:t>
              </a:r>
              <a:r>
                <a:rPr lang="en-US" altLang="en-US" sz="2400" baseline="30000">
                  <a:solidFill>
                    <a:srgbClr val="FF3300"/>
                  </a:solidFill>
                </a:rPr>
                <a:t>o</a:t>
              </a:r>
              <a:r>
                <a:rPr lang="en-US" altLang="en-US" sz="2400">
                  <a:solidFill>
                    <a:srgbClr val="FF3300"/>
                  </a:solidFill>
                </a:rPr>
                <a:t>F</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7883"/>
                                        </p:tgtEl>
                                        <p:attrNameLst>
                                          <p:attrName>style.visibility</p:attrName>
                                        </p:attrNameLst>
                                      </p:cBhvr>
                                      <p:to>
                                        <p:strVal val="visible"/>
                                      </p:to>
                                    </p:set>
                                    <p:anim calcmode="lin" valueType="num">
                                      <p:cBhvr additive="base">
                                        <p:cTn id="7" dur="500" fill="hold"/>
                                        <p:tgtEl>
                                          <p:spTgt spid="1487883"/>
                                        </p:tgtEl>
                                        <p:attrNameLst>
                                          <p:attrName>ppt_x</p:attrName>
                                        </p:attrNameLst>
                                      </p:cBhvr>
                                      <p:tavLst>
                                        <p:tav tm="0">
                                          <p:val>
                                            <p:strVal val="#ppt_x"/>
                                          </p:val>
                                        </p:tav>
                                        <p:tav tm="100000">
                                          <p:val>
                                            <p:strVal val="#ppt_x"/>
                                          </p:val>
                                        </p:tav>
                                      </p:tavLst>
                                    </p:anim>
                                    <p:anim calcmode="lin" valueType="num">
                                      <p:cBhvr additive="base">
                                        <p:cTn id="8" dur="500" fill="hold"/>
                                        <p:tgtEl>
                                          <p:spTgt spid="14878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87892"/>
                                        </p:tgtEl>
                                        <p:attrNameLst>
                                          <p:attrName>style.visibility</p:attrName>
                                        </p:attrNameLst>
                                      </p:cBhvr>
                                      <p:to>
                                        <p:strVal val="visible"/>
                                      </p:to>
                                    </p:set>
                                    <p:anim calcmode="lin" valueType="num">
                                      <p:cBhvr additive="base">
                                        <p:cTn id="13" dur="500" fill="hold"/>
                                        <p:tgtEl>
                                          <p:spTgt spid="1487892"/>
                                        </p:tgtEl>
                                        <p:attrNameLst>
                                          <p:attrName>ppt_x</p:attrName>
                                        </p:attrNameLst>
                                      </p:cBhvr>
                                      <p:tavLst>
                                        <p:tav tm="0">
                                          <p:val>
                                            <p:strVal val="#ppt_x"/>
                                          </p:val>
                                        </p:tav>
                                        <p:tav tm="100000">
                                          <p:val>
                                            <p:strVal val="#ppt_x"/>
                                          </p:val>
                                        </p:tav>
                                      </p:tavLst>
                                    </p:anim>
                                    <p:anim calcmode="lin" valueType="num">
                                      <p:cBhvr additive="base">
                                        <p:cTn id="14" dur="500" fill="hold"/>
                                        <p:tgtEl>
                                          <p:spTgt spid="148789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1487889"/>
                                        </p:tgtEl>
                                        <p:attrNameLst>
                                          <p:attrName>style.visibility</p:attrName>
                                        </p:attrNameLst>
                                      </p:cBhvr>
                                      <p:to>
                                        <p:strVal val="visible"/>
                                      </p:to>
                                    </p:set>
                                    <p:anim calcmode="lin" valueType="num">
                                      <p:cBhvr additive="base">
                                        <p:cTn id="19" dur="500" fill="hold"/>
                                        <p:tgtEl>
                                          <p:spTgt spid="1487889"/>
                                        </p:tgtEl>
                                        <p:attrNameLst>
                                          <p:attrName>ppt_x</p:attrName>
                                        </p:attrNameLst>
                                      </p:cBhvr>
                                      <p:tavLst>
                                        <p:tav tm="0">
                                          <p:val>
                                            <p:strVal val="#ppt_x"/>
                                          </p:val>
                                        </p:tav>
                                        <p:tav tm="100000">
                                          <p:val>
                                            <p:strVal val="#ppt_x"/>
                                          </p:val>
                                        </p:tav>
                                      </p:tavLst>
                                    </p:anim>
                                    <p:anim calcmode="lin" valueType="num">
                                      <p:cBhvr additive="base">
                                        <p:cTn id="20" dur="500" fill="hold"/>
                                        <p:tgtEl>
                                          <p:spTgt spid="1487889"/>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nodeType="clickEffect">
                                  <p:stCondLst>
                                    <p:cond delay="0"/>
                                  </p:stCondLst>
                                  <p:childTnLst>
                                    <p:set>
                                      <p:cBhvr>
                                        <p:cTn id="24" dur="1" fill="hold">
                                          <p:stCondLst>
                                            <p:cond delay="0"/>
                                          </p:stCondLst>
                                        </p:cTn>
                                        <p:tgtEl>
                                          <p:spTgt spid="1487886"/>
                                        </p:tgtEl>
                                        <p:attrNameLst>
                                          <p:attrName>style.visibility</p:attrName>
                                        </p:attrNameLst>
                                      </p:cBhvr>
                                      <p:to>
                                        <p:strVal val="visible"/>
                                      </p:to>
                                    </p:set>
                                    <p:anim calcmode="lin" valueType="num">
                                      <p:cBhvr additive="base">
                                        <p:cTn id="25" dur="500" fill="hold"/>
                                        <p:tgtEl>
                                          <p:spTgt spid="1487886"/>
                                        </p:tgtEl>
                                        <p:attrNameLst>
                                          <p:attrName>ppt_x</p:attrName>
                                        </p:attrNameLst>
                                      </p:cBhvr>
                                      <p:tavLst>
                                        <p:tav tm="0">
                                          <p:val>
                                            <p:strVal val="#ppt_x"/>
                                          </p:val>
                                        </p:tav>
                                        <p:tav tm="100000">
                                          <p:val>
                                            <p:strVal val="#ppt_x"/>
                                          </p:val>
                                        </p:tav>
                                      </p:tavLst>
                                    </p:anim>
                                    <p:anim calcmode="lin" valueType="num">
                                      <p:cBhvr additive="base">
                                        <p:cTn id="26" dur="500" fill="hold"/>
                                        <p:tgtEl>
                                          <p:spTgt spid="148788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89922" name="AutoShape 2"/>
          <p:cNvSpPr>
            <a:spLocks noChangeArrowheads="1"/>
          </p:cNvSpPr>
          <p:nvPr/>
        </p:nvSpPr>
        <p:spPr bwMode="auto">
          <a:xfrm rot="-6468384">
            <a:off x="6489701" y="4878387"/>
            <a:ext cx="400050" cy="803275"/>
          </a:xfrm>
          <a:prstGeom prst="can">
            <a:avLst>
              <a:gd name="adj" fmla="val 50198"/>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89923" name="AutoShape 3"/>
          <p:cNvSpPr>
            <a:spLocks noChangeArrowheads="1"/>
          </p:cNvSpPr>
          <p:nvPr/>
        </p:nvSpPr>
        <p:spPr bwMode="auto">
          <a:xfrm rot="-6468384">
            <a:off x="5010151" y="4238625"/>
            <a:ext cx="400050" cy="803275"/>
          </a:xfrm>
          <a:prstGeom prst="can">
            <a:avLst>
              <a:gd name="adj" fmla="val 50198"/>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489924" name="Group 4"/>
          <p:cNvGrpSpPr>
            <a:grpSpLocks/>
          </p:cNvGrpSpPr>
          <p:nvPr/>
        </p:nvGrpSpPr>
        <p:grpSpPr bwMode="auto">
          <a:xfrm>
            <a:off x="3713163" y="4295775"/>
            <a:ext cx="2905125" cy="1643063"/>
            <a:chOff x="3249" y="2622"/>
            <a:chExt cx="1627" cy="1035"/>
          </a:xfrm>
        </p:grpSpPr>
        <p:sp>
          <p:nvSpPr>
            <p:cNvPr id="160810" name="AutoShape 5"/>
            <p:cNvSpPr>
              <a:spLocks noChangeArrowheads="1"/>
            </p:cNvSpPr>
            <p:nvPr/>
          </p:nvSpPr>
          <p:spPr bwMode="auto">
            <a:xfrm rot="16200000" flipH="1">
              <a:off x="3970" y="302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1" name="AutoShape 6"/>
            <p:cNvSpPr>
              <a:spLocks noChangeArrowheads="1"/>
            </p:cNvSpPr>
            <p:nvPr/>
          </p:nvSpPr>
          <p:spPr bwMode="auto">
            <a:xfrm rot="5400000">
              <a:off x="4378" y="302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2" name="AutoShape 7"/>
            <p:cNvSpPr>
              <a:spLocks noChangeArrowheads="1"/>
            </p:cNvSpPr>
            <p:nvPr/>
          </p:nvSpPr>
          <p:spPr bwMode="auto">
            <a:xfrm rot="5400000">
              <a:off x="3970" y="315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3" name="AutoShape 8"/>
            <p:cNvSpPr>
              <a:spLocks noChangeArrowheads="1"/>
            </p:cNvSpPr>
            <p:nvPr/>
          </p:nvSpPr>
          <p:spPr bwMode="auto">
            <a:xfrm rot="16200000" flipH="1">
              <a:off x="4378" y="315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4" name="AutoShape 9"/>
            <p:cNvSpPr>
              <a:spLocks noChangeArrowheads="1"/>
            </p:cNvSpPr>
            <p:nvPr/>
          </p:nvSpPr>
          <p:spPr bwMode="auto">
            <a:xfrm rot="16200000" flipH="1">
              <a:off x="3159" y="2733"/>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5" name="AutoShape 10"/>
            <p:cNvSpPr>
              <a:spLocks noChangeArrowheads="1"/>
            </p:cNvSpPr>
            <p:nvPr/>
          </p:nvSpPr>
          <p:spPr bwMode="auto">
            <a:xfrm rot="5400000">
              <a:off x="3567" y="2733"/>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6" name="AutoShape 11"/>
            <p:cNvSpPr>
              <a:spLocks noChangeArrowheads="1"/>
            </p:cNvSpPr>
            <p:nvPr/>
          </p:nvSpPr>
          <p:spPr bwMode="auto">
            <a:xfrm rot="5400000">
              <a:off x="3159" y="287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7" name="AutoShape 12"/>
            <p:cNvSpPr>
              <a:spLocks noChangeArrowheads="1"/>
            </p:cNvSpPr>
            <p:nvPr/>
          </p:nvSpPr>
          <p:spPr bwMode="auto">
            <a:xfrm rot="16200000" flipH="1">
              <a:off x="3567" y="287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18" name="Line 13"/>
            <p:cNvSpPr>
              <a:spLocks noChangeShapeType="1"/>
            </p:cNvSpPr>
            <p:nvPr/>
          </p:nvSpPr>
          <p:spPr bwMode="auto">
            <a:xfrm flipV="1">
              <a:off x="3252" y="2622"/>
              <a:ext cx="402" cy="15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819" name="Line 14"/>
            <p:cNvSpPr>
              <a:spLocks noChangeShapeType="1"/>
            </p:cNvSpPr>
            <p:nvPr/>
          </p:nvSpPr>
          <p:spPr bwMode="auto">
            <a:xfrm flipV="1">
              <a:off x="4079" y="2909"/>
              <a:ext cx="402" cy="15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820" name="Line 15"/>
            <p:cNvSpPr>
              <a:spLocks noChangeShapeType="1"/>
            </p:cNvSpPr>
            <p:nvPr/>
          </p:nvSpPr>
          <p:spPr bwMode="auto">
            <a:xfrm>
              <a:off x="3648" y="2622"/>
              <a:ext cx="426" cy="162"/>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821" name="Line 16"/>
            <p:cNvSpPr>
              <a:spLocks noChangeShapeType="1"/>
            </p:cNvSpPr>
            <p:nvPr/>
          </p:nvSpPr>
          <p:spPr bwMode="auto">
            <a:xfrm>
              <a:off x="4487" y="2909"/>
              <a:ext cx="378" cy="156"/>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0773" name="Rectangle 17"/>
          <p:cNvSpPr>
            <a:spLocks noChangeArrowheads="1"/>
          </p:cNvSpPr>
          <p:nvPr/>
        </p:nvSpPr>
        <p:spPr bwMode="auto">
          <a:xfrm>
            <a:off x="2754313" y="314325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60774" name="AutoShape 18"/>
          <p:cNvSpPr>
            <a:spLocks noChangeArrowheads="1"/>
          </p:cNvSpPr>
          <p:nvPr/>
        </p:nvSpPr>
        <p:spPr bwMode="auto">
          <a:xfrm rot="16200000" flipH="1">
            <a:off x="3634582" y="3728243"/>
            <a:ext cx="933450" cy="728663"/>
          </a:xfrm>
          <a:prstGeom prst="parallelogram">
            <a:avLst>
              <a:gd name="adj" fmla="val 32026"/>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75" name="AutoShape 19"/>
          <p:cNvSpPr>
            <a:spLocks noChangeArrowheads="1"/>
          </p:cNvSpPr>
          <p:nvPr/>
        </p:nvSpPr>
        <p:spPr bwMode="auto">
          <a:xfrm rot="5400000">
            <a:off x="4363244" y="3728244"/>
            <a:ext cx="933450" cy="728662"/>
          </a:xfrm>
          <a:prstGeom prst="parallelogram">
            <a:avLst>
              <a:gd name="adj" fmla="val 32026"/>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76" name="AutoShape 20"/>
          <p:cNvSpPr>
            <a:spLocks noChangeArrowheads="1"/>
          </p:cNvSpPr>
          <p:nvPr/>
        </p:nvSpPr>
        <p:spPr bwMode="auto">
          <a:xfrm rot="5400000">
            <a:off x="3634582" y="3947318"/>
            <a:ext cx="933450" cy="728663"/>
          </a:xfrm>
          <a:prstGeom prst="parallelogram">
            <a:avLst>
              <a:gd name="adj" fmla="val 32026"/>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77" name="AutoShape 21"/>
          <p:cNvSpPr>
            <a:spLocks noChangeArrowheads="1"/>
          </p:cNvSpPr>
          <p:nvPr/>
        </p:nvSpPr>
        <p:spPr bwMode="auto">
          <a:xfrm rot="16200000" flipH="1">
            <a:off x="4363244" y="3947319"/>
            <a:ext cx="933450" cy="728662"/>
          </a:xfrm>
          <a:prstGeom prst="parallelogram">
            <a:avLst>
              <a:gd name="adj" fmla="val 32026"/>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78" name="AutoShape 22"/>
          <p:cNvSpPr>
            <a:spLocks noChangeArrowheads="1"/>
          </p:cNvSpPr>
          <p:nvPr/>
        </p:nvSpPr>
        <p:spPr bwMode="auto">
          <a:xfrm rot="16200000" flipH="1">
            <a:off x="5082382" y="4194968"/>
            <a:ext cx="933450" cy="728663"/>
          </a:xfrm>
          <a:prstGeom prst="parallelogram">
            <a:avLst>
              <a:gd name="adj" fmla="val 32026"/>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79" name="AutoShape 23"/>
          <p:cNvSpPr>
            <a:spLocks noChangeArrowheads="1"/>
          </p:cNvSpPr>
          <p:nvPr/>
        </p:nvSpPr>
        <p:spPr bwMode="auto">
          <a:xfrm rot="5400000">
            <a:off x="5811044" y="4194969"/>
            <a:ext cx="933450" cy="728662"/>
          </a:xfrm>
          <a:prstGeom prst="parallelogram">
            <a:avLst>
              <a:gd name="adj" fmla="val 32026"/>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80" name="AutoShape 24"/>
          <p:cNvSpPr>
            <a:spLocks noChangeArrowheads="1"/>
          </p:cNvSpPr>
          <p:nvPr/>
        </p:nvSpPr>
        <p:spPr bwMode="auto">
          <a:xfrm rot="5400000">
            <a:off x="5082382" y="4414043"/>
            <a:ext cx="933450" cy="728663"/>
          </a:xfrm>
          <a:prstGeom prst="parallelogram">
            <a:avLst>
              <a:gd name="adj" fmla="val 32026"/>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81" name="AutoShape 25"/>
          <p:cNvSpPr>
            <a:spLocks noChangeArrowheads="1"/>
          </p:cNvSpPr>
          <p:nvPr/>
        </p:nvSpPr>
        <p:spPr bwMode="auto">
          <a:xfrm rot="16200000" flipH="1">
            <a:off x="5811044" y="4414044"/>
            <a:ext cx="933450" cy="728662"/>
          </a:xfrm>
          <a:prstGeom prst="parallelogram">
            <a:avLst>
              <a:gd name="adj" fmla="val 32026"/>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82" name="AutoShape 26"/>
          <p:cNvSpPr>
            <a:spLocks noChangeArrowheads="1"/>
          </p:cNvSpPr>
          <p:nvPr/>
        </p:nvSpPr>
        <p:spPr bwMode="auto">
          <a:xfrm rot="16200000" flipH="1">
            <a:off x="3621882" y="3031331"/>
            <a:ext cx="933450" cy="728663"/>
          </a:xfrm>
          <a:prstGeom prst="parallelogram">
            <a:avLst>
              <a:gd name="adj" fmla="val 32026"/>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783" name="AutoShape 27"/>
          <p:cNvSpPr>
            <a:spLocks noChangeArrowheads="1"/>
          </p:cNvSpPr>
          <p:nvPr/>
        </p:nvSpPr>
        <p:spPr bwMode="auto">
          <a:xfrm rot="16200000" flipH="1">
            <a:off x="5074444" y="3490119"/>
            <a:ext cx="933450" cy="728662"/>
          </a:xfrm>
          <a:prstGeom prst="parallelogram">
            <a:avLst>
              <a:gd name="adj" fmla="val 32026"/>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489948" name="Group 28"/>
          <p:cNvGrpSpPr>
            <a:grpSpLocks/>
          </p:cNvGrpSpPr>
          <p:nvPr/>
        </p:nvGrpSpPr>
        <p:grpSpPr bwMode="auto">
          <a:xfrm>
            <a:off x="3733800" y="2870200"/>
            <a:ext cx="2919413" cy="1660525"/>
            <a:chOff x="3201" y="1490"/>
            <a:chExt cx="1634" cy="1046"/>
          </a:xfrm>
        </p:grpSpPr>
        <p:grpSp>
          <p:nvGrpSpPr>
            <p:cNvPr id="160795" name="Group 29"/>
            <p:cNvGrpSpPr>
              <a:grpSpLocks/>
            </p:cNvGrpSpPr>
            <p:nvPr/>
          </p:nvGrpSpPr>
          <p:grpSpPr bwMode="auto">
            <a:xfrm>
              <a:off x="3201" y="1490"/>
              <a:ext cx="1634" cy="1046"/>
              <a:chOff x="1413" y="1610"/>
              <a:chExt cx="1634" cy="1046"/>
            </a:xfrm>
          </p:grpSpPr>
          <p:sp>
            <p:nvSpPr>
              <p:cNvPr id="160798" name="Line 30"/>
              <p:cNvSpPr>
                <a:spLocks noChangeShapeType="1"/>
              </p:cNvSpPr>
              <p:nvPr/>
            </p:nvSpPr>
            <p:spPr bwMode="auto">
              <a:xfrm>
                <a:off x="1732" y="1610"/>
                <a:ext cx="1315" cy="458"/>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799" name="AutoShape 31"/>
              <p:cNvSpPr>
                <a:spLocks noChangeArrowheads="1"/>
              </p:cNvSpPr>
              <p:nvPr/>
            </p:nvSpPr>
            <p:spPr bwMode="auto">
              <a:xfrm rot="5400000">
                <a:off x="1731" y="173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0" name="AutoShape 32"/>
              <p:cNvSpPr>
                <a:spLocks noChangeArrowheads="1"/>
              </p:cNvSpPr>
              <p:nvPr/>
            </p:nvSpPr>
            <p:spPr bwMode="auto">
              <a:xfrm rot="5400000">
                <a:off x="1323" y="186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60801" name="Group 33"/>
              <p:cNvGrpSpPr>
                <a:grpSpLocks/>
              </p:cNvGrpSpPr>
              <p:nvPr/>
            </p:nvGrpSpPr>
            <p:grpSpPr bwMode="auto">
              <a:xfrm>
                <a:off x="1817" y="1787"/>
                <a:ext cx="816" cy="726"/>
                <a:chOff x="2200" y="2137"/>
                <a:chExt cx="816" cy="726"/>
              </a:xfrm>
            </p:grpSpPr>
            <p:sp>
              <p:nvSpPr>
                <p:cNvPr id="160806" name="AutoShape 34"/>
                <p:cNvSpPr>
                  <a:spLocks noChangeArrowheads="1"/>
                </p:cNvSpPr>
                <p:nvPr/>
              </p:nvSpPr>
              <p:spPr bwMode="auto">
                <a:xfrm rot="16200000" flipH="1">
                  <a:off x="2110" y="2227"/>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7" name="AutoShape 35"/>
                <p:cNvSpPr>
                  <a:spLocks noChangeArrowheads="1"/>
                </p:cNvSpPr>
                <p:nvPr/>
              </p:nvSpPr>
              <p:spPr bwMode="auto">
                <a:xfrm rot="5400000">
                  <a:off x="2518" y="2227"/>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8" name="AutoShape 36"/>
                <p:cNvSpPr>
                  <a:spLocks noChangeArrowheads="1"/>
                </p:cNvSpPr>
                <p:nvPr/>
              </p:nvSpPr>
              <p:spPr bwMode="auto">
                <a:xfrm rot="5400000">
                  <a:off x="2110" y="2365"/>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9" name="AutoShape 37"/>
                <p:cNvSpPr>
                  <a:spLocks noChangeArrowheads="1"/>
                </p:cNvSpPr>
                <p:nvPr/>
              </p:nvSpPr>
              <p:spPr bwMode="auto">
                <a:xfrm rot="16200000" flipH="1">
                  <a:off x="2518" y="2365"/>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sp>
            <p:nvSpPr>
              <p:cNvPr id="160802" name="AutoShape 38"/>
              <p:cNvSpPr>
                <a:spLocks noChangeArrowheads="1"/>
              </p:cNvSpPr>
              <p:nvPr/>
            </p:nvSpPr>
            <p:spPr bwMode="auto">
              <a:xfrm rot="5400000">
                <a:off x="2539" y="2020"/>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3" name="AutoShape 39"/>
              <p:cNvSpPr>
                <a:spLocks noChangeArrowheads="1"/>
              </p:cNvSpPr>
              <p:nvPr/>
            </p:nvSpPr>
            <p:spPr bwMode="auto">
              <a:xfrm rot="5400000">
                <a:off x="2137" y="2158"/>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4" name="AutoShape 40"/>
              <p:cNvSpPr>
                <a:spLocks noChangeArrowheads="1"/>
              </p:cNvSpPr>
              <p:nvPr/>
            </p:nvSpPr>
            <p:spPr bwMode="auto">
              <a:xfrm rot="16200000" flipH="1">
                <a:off x="2545" y="2158"/>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0805" name="Line 41"/>
              <p:cNvSpPr>
                <a:spLocks noChangeShapeType="1"/>
              </p:cNvSpPr>
              <p:nvPr/>
            </p:nvSpPr>
            <p:spPr bwMode="auto">
              <a:xfrm flipV="1">
                <a:off x="1416" y="1611"/>
                <a:ext cx="321" cy="159"/>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0796" name="Line 42"/>
            <p:cNvSpPr>
              <a:spLocks noChangeShapeType="1"/>
            </p:cNvSpPr>
            <p:nvPr/>
          </p:nvSpPr>
          <p:spPr bwMode="auto">
            <a:xfrm>
              <a:off x="3834" y="1830"/>
              <a:ext cx="0" cy="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797" name="Line 43"/>
            <p:cNvSpPr>
              <a:spLocks noChangeShapeType="1"/>
            </p:cNvSpPr>
            <p:nvPr/>
          </p:nvSpPr>
          <p:spPr bwMode="auto">
            <a:xfrm flipV="1">
              <a:off x="3588" y="1638"/>
              <a:ext cx="330" cy="168"/>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89964" name="Freeform 44"/>
          <p:cNvSpPr>
            <a:spLocks/>
          </p:cNvSpPr>
          <p:nvPr/>
        </p:nvSpPr>
        <p:spPr bwMode="auto">
          <a:xfrm rot="125337" flipH="1" flipV="1">
            <a:off x="4337050" y="3578225"/>
            <a:ext cx="174625" cy="1085850"/>
          </a:xfrm>
          <a:custGeom>
            <a:avLst/>
            <a:gdLst>
              <a:gd name="T0" fmla="*/ 0 w 92"/>
              <a:gd name="T1" fmla="*/ 2147483646 h 750"/>
              <a:gd name="T2" fmla="*/ 2147483646 w 92"/>
              <a:gd name="T3" fmla="*/ 2147483646 h 750"/>
              <a:gd name="T4" fmla="*/ 2147483646 w 92"/>
              <a:gd name="T5" fmla="*/ 2147483646 h 750"/>
              <a:gd name="T6" fmla="*/ 2147483646 w 92"/>
              <a:gd name="T7" fmla="*/ 0 h 7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750">
                <a:moveTo>
                  <a:pt x="0" y="750"/>
                </a:moveTo>
                <a:cubicBezTo>
                  <a:pt x="28" y="747"/>
                  <a:pt x="57" y="745"/>
                  <a:pt x="72" y="714"/>
                </a:cubicBezTo>
                <a:cubicBezTo>
                  <a:pt x="87" y="683"/>
                  <a:pt x="88" y="683"/>
                  <a:pt x="90" y="564"/>
                </a:cubicBezTo>
                <a:cubicBezTo>
                  <a:pt x="92" y="445"/>
                  <a:pt x="88" y="222"/>
                  <a:pt x="84" y="0"/>
                </a:cubicBezTo>
              </a:path>
            </a:pathLst>
          </a:custGeom>
          <a:noFill/>
          <a:ln w="76200" cap="flat" cmpd="sng">
            <a:solidFill>
              <a:srgbClr val="FFFF00"/>
            </a:solidFill>
            <a:prstDash val="sysDot"/>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9965" name="Freeform 45"/>
          <p:cNvSpPr>
            <a:spLocks/>
          </p:cNvSpPr>
          <p:nvPr/>
        </p:nvSpPr>
        <p:spPr bwMode="auto">
          <a:xfrm rot="-4239060">
            <a:off x="5196681" y="3099594"/>
            <a:ext cx="93663" cy="1476375"/>
          </a:xfrm>
          <a:custGeom>
            <a:avLst/>
            <a:gdLst>
              <a:gd name="T0" fmla="*/ 0 w 92"/>
              <a:gd name="T1" fmla="*/ 2147483646 h 750"/>
              <a:gd name="T2" fmla="*/ 2147483646 w 92"/>
              <a:gd name="T3" fmla="*/ 2147483646 h 750"/>
              <a:gd name="T4" fmla="*/ 2147483646 w 92"/>
              <a:gd name="T5" fmla="*/ 2147483646 h 750"/>
              <a:gd name="T6" fmla="*/ 2147483646 w 92"/>
              <a:gd name="T7" fmla="*/ 0 h 7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750">
                <a:moveTo>
                  <a:pt x="0" y="750"/>
                </a:moveTo>
                <a:cubicBezTo>
                  <a:pt x="28" y="747"/>
                  <a:pt x="57" y="745"/>
                  <a:pt x="72" y="714"/>
                </a:cubicBezTo>
                <a:cubicBezTo>
                  <a:pt x="87" y="683"/>
                  <a:pt x="88" y="683"/>
                  <a:pt x="90" y="564"/>
                </a:cubicBezTo>
                <a:cubicBezTo>
                  <a:pt x="92" y="445"/>
                  <a:pt x="88" y="222"/>
                  <a:pt x="84" y="0"/>
                </a:cubicBezTo>
              </a:path>
            </a:pathLst>
          </a:custGeom>
          <a:noFill/>
          <a:ln w="76200" cap="flat" cmpd="sng">
            <a:solidFill>
              <a:srgbClr val="FFFF00"/>
            </a:solidFill>
            <a:prstDash val="sysDot"/>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9966" name="AutoShape 46"/>
          <p:cNvSpPr>
            <a:spLocks noChangeArrowheads="1"/>
          </p:cNvSpPr>
          <p:nvPr/>
        </p:nvSpPr>
        <p:spPr bwMode="auto">
          <a:xfrm rot="-6468384">
            <a:off x="5116513" y="5219700"/>
            <a:ext cx="400050" cy="803275"/>
          </a:xfrm>
          <a:prstGeom prst="can">
            <a:avLst>
              <a:gd name="adj" fmla="val 50198"/>
            </a:avLst>
          </a:prstGeom>
          <a:solidFill>
            <a:schemeClr val="bg2"/>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89967" name="AutoShape 47"/>
          <p:cNvSpPr>
            <a:spLocks noChangeArrowheads="1"/>
          </p:cNvSpPr>
          <p:nvPr/>
        </p:nvSpPr>
        <p:spPr bwMode="auto">
          <a:xfrm rot="-6468384">
            <a:off x="3587751" y="4689475"/>
            <a:ext cx="400050" cy="803275"/>
          </a:xfrm>
          <a:prstGeom prst="can">
            <a:avLst>
              <a:gd name="adj" fmla="val 50198"/>
            </a:avLst>
          </a:prstGeom>
          <a:solidFill>
            <a:schemeClr val="bg2"/>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89968" name="Line 48"/>
          <p:cNvSpPr>
            <a:spLocks noChangeShapeType="1"/>
          </p:cNvSpPr>
          <p:nvPr/>
        </p:nvSpPr>
        <p:spPr bwMode="auto">
          <a:xfrm rot="10800000" flipV="1">
            <a:off x="7094538" y="4953000"/>
            <a:ext cx="631825" cy="200025"/>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9969" name="Freeform 49"/>
          <p:cNvSpPr>
            <a:spLocks/>
          </p:cNvSpPr>
          <p:nvPr/>
        </p:nvSpPr>
        <p:spPr bwMode="auto">
          <a:xfrm>
            <a:off x="3686175" y="4724400"/>
            <a:ext cx="700088" cy="390525"/>
          </a:xfrm>
          <a:custGeom>
            <a:avLst/>
            <a:gdLst>
              <a:gd name="T0" fmla="*/ 2147483646 w 392"/>
              <a:gd name="T1" fmla="*/ 0 h 246"/>
              <a:gd name="T2" fmla="*/ 2147483646 w 392"/>
              <a:gd name="T3" fmla="*/ 2147483646 h 246"/>
              <a:gd name="T4" fmla="*/ 2147483646 w 392"/>
              <a:gd name="T5" fmla="*/ 2147483646 h 246"/>
              <a:gd name="T6" fmla="*/ 0 w 392"/>
              <a:gd name="T7" fmla="*/ 2147483646 h 2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2" h="246">
                <a:moveTo>
                  <a:pt x="378" y="0"/>
                </a:moveTo>
                <a:cubicBezTo>
                  <a:pt x="379" y="38"/>
                  <a:pt x="380" y="77"/>
                  <a:pt x="372" y="102"/>
                </a:cubicBezTo>
                <a:cubicBezTo>
                  <a:pt x="364" y="127"/>
                  <a:pt x="392" y="126"/>
                  <a:pt x="330" y="150"/>
                </a:cubicBezTo>
                <a:cubicBezTo>
                  <a:pt x="268" y="174"/>
                  <a:pt x="134" y="210"/>
                  <a:pt x="0" y="246"/>
                </a:cubicBezTo>
              </a:path>
            </a:pathLst>
          </a:custGeom>
          <a:noFill/>
          <a:ln w="76200" cap="flat" cmpd="sng">
            <a:solidFill>
              <a:srgbClr val="FFFF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9970" name="Line 50"/>
          <p:cNvSpPr>
            <a:spLocks noChangeShapeType="1"/>
          </p:cNvSpPr>
          <p:nvPr/>
        </p:nvSpPr>
        <p:spPr bwMode="auto">
          <a:xfrm rot="10734575" flipV="1">
            <a:off x="2613025" y="5160963"/>
            <a:ext cx="985838" cy="295275"/>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9971" name="Freeform 51"/>
          <p:cNvSpPr>
            <a:spLocks/>
          </p:cNvSpPr>
          <p:nvPr/>
        </p:nvSpPr>
        <p:spPr bwMode="auto">
          <a:xfrm>
            <a:off x="5915025" y="4133850"/>
            <a:ext cx="1114425" cy="1265238"/>
          </a:xfrm>
          <a:custGeom>
            <a:avLst/>
            <a:gdLst>
              <a:gd name="T0" fmla="*/ 2147483646 w 624"/>
              <a:gd name="T1" fmla="*/ 0 h 797"/>
              <a:gd name="T2" fmla="*/ 2147483646 w 624"/>
              <a:gd name="T3" fmla="*/ 2147483646 h 797"/>
              <a:gd name="T4" fmla="*/ 2147483646 w 624"/>
              <a:gd name="T5" fmla="*/ 2147483646 h 797"/>
              <a:gd name="T6" fmla="*/ 2147483646 w 624"/>
              <a:gd name="T7" fmla="*/ 2147483646 h 797"/>
              <a:gd name="T8" fmla="*/ 2147483646 w 624"/>
              <a:gd name="T9" fmla="*/ 2147483646 h 7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4" h="797">
                <a:moveTo>
                  <a:pt x="12" y="0"/>
                </a:moveTo>
                <a:cubicBezTo>
                  <a:pt x="6" y="253"/>
                  <a:pt x="0" y="507"/>
                  <a:pt x="12" y="636"/>
                </a:cubicBezTo>
                <a:cubicBezTo>
                  <a:pt x="24" y="765"/>
                  <a:pt x="39" y="751"/>
                  <a:pt x="84" y="774"/>
                </a:cubicBezTo>
                <a:cubicBezTo>
                  <a:pt x="129" y="797"/>
                  <a:pt x="192" y="793"/>
                  <a:pt x="282" y="774"/>
                </a:cubicBezTo>
                <a:cubicBezTo>
                  <a:pt x="372" y="755"/>
                  <a:pt x="498" y="707"/>
                  <a:pt x="624" y="660"/>
                </a:cubicBezTo>
              </a:path>
            </a:pathLst>
          </a:custGeom>
          <a:noFill/>
          <a:ln w="76200" cap="flat" cmpd="sng">
            <a:solidFill>
              <a:srgbClr val="FFFF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793" name="Text Box 52"/>
          <p:cNvSpPr txBox="1">
            <a:spLocks noChangeArrowheads="1"/>
          </p:cNvSpPr>
          <p:nvPr/>
        </p:nvSpPr>
        <p:spPr bwMode="auto">
          <a:xfrm>
            <a:off x="1558925" y="2478088"/>
            <a:ext cx="145891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FIRST HALF OF VALVE CYCLE </a:t>
            </a:r>
          </a:p>
        </p:txBody>
      </p:sp>
      <p:sp>
        <p:nvSpPr>
          <p:cNvPr id="1489973" name="Rectangle 53"/>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489948"/>
                                        </p:tgtEl>
                                        <p:attrNameLst>
                                          <p:attrName>style.visibility</p:attrName>
                                        </p:attrNameLst>
                                      </p:cBhvr>
                                      <p:to>
                                        <p:strVal val="visible"/>
                                      </p:to>
                                    </p:set>
                                    <p:anim calcmode="lin" valueType="num">
                                      <p:cBhvr additive="base">
                                        <p:cTn id="7" dur="500" fill="hold"/>
                                        <p:tgtEl>
                                          <p:spTgt spid="1489948"/>
                                        </p:tgtEl>
                                        <p:attrNameLst>
                                          <p:attrName>ppt_x</p:attrName>
                                        </p:attrNameLst>
                                      </p:cBhvr>
                                      <p:tavLst>
                                        <p:tav tm="0">
                                          <p:val>
                                            <p:strVal val="1+#ppt_w/2"/>
                                          </p:val>
                                        </p:tav>
                                        <p:tav tm="100000">
                                          <p:val>
                                            <p:strVal val="#ppt_x"/>
                                          </p:val>
                                        </p:tav>
                                      </p:tavLst>
                                    </p:anim>
                                    <p:anim calcmode="lin" valueType="num">
                                      <p:cBhvr additive="base">
                                        <p:cTn id="8" dur="500" fill="hold"/>
                                        <p:tgtEl>
                                          <p:spTgt spid="148994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89924"/>
                                        </p:tgtEl>
                                        <p:attrNameLst>
                                          <p:attrName>style.visibility</p:attrName>
                                        </p:attrNameLst>
                                      </p:cBhvr>
                                      <p:to>
                                        <p:strVal val="visible"/>
                                      </p:to>
                                    </p:set>
                                    <p:anim calcmode="lin" valueType="num">
                                      <p:cBhvr additive="base">
                                        <p:cTn id="13" dur="500" fill="hold"/>
                                        <p:tgtEl>
                                          <p:spTgt spid="1489924"/>
                                        </p:tgtEl>
                                        <p:attrNameLst>
                                          <p:attrName>ppt_x</p:attrName>
                                        </p:attrNameLst>
                                      </p:cBhvr>
                                      <p:tavLst>
                                        <p:tav tm="0">
                                          <p:val>
                                            <p:strVal val="#ppt_x"/>
                                          </p:val>
                                        </p:tav>
                                        <p:tav tm="100000">
                                          <p:val>
                                            <p:strVal val="#ppt_x"/>
                                          </p:val>
                                        </p:tav>
                                      </p:tavLst>
                                    </p:anim>
                                    <p:anim calcmode="lin" valueType="num">
                                      <p:cBhvr additive="base">
                                        <p:cTn id="14" dur="500" fill="hold"/>
                                        <p:tgtEl>
                                          <p:spTgt spid="148992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89967"/>
                                        </p:tgtEl>
                                        <p:attrNameLst>
                                          <p:attrName>style.visibility</p:attrName>
                                        </p:attrNameLst>
                                      </p:cBhvr>
                                      <p:to>
                                        <p:strVal val="visible"/>
                                      </p:to>
                                    </p:set>
                                    <p:anim calcmode="lin" valueType="num">
                                      <p:cBhvr additive="base">
                                        <p:cTn id="19" dur="500" fill="hold"/>
                                        <p:tgtEl>
                                          <p:spTgt spid="1489967"/>
                                        </p:tgtEl>
                                        <p:attrNameLst>
                                          <p:attrName>ppt_x</p:attrName>
                                        </p:attrNameLst>
                                      </p:cBhvr>
                                      <p:tavLst>
                                        <p:tav tm="0">
                                          <p:val>
                                            <p:strVal val="#ppt_x"/>
                                          </p:val>
                                        </p:tav>
                                        <p:tav tm="100000">
                                          <p:val>
                                            <p:strVal val="#ppt_x"/>
                                          </p:val>
                                        </p:tav>
                                      </p:tavLst>
                                    </p:anim>
                                    <p:anim calcmode="lin" valueType="num">
                                      <p:cBhvr additive="base">
                                        <p:cTn id="20" dur="500" fill="hold"/>
                                        <p:tgtEl>
                                          <p:spTgt spid="148996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1489966"/>
                                        </p:tgtEl>
                                        <p:attrNameLst>
                                          <p:attrName>style.visibility</p:attrName>
                                        </p:attrNameLst>
                                      </p:cBhvr>
                                      <p:to>
                                        <p:strVal val="visible"/>
                                      </p:to>
                                    </p:set>
                                    <p:anim calcmode="lin" valueType="num">
                                      <p:cBhvr additive="base">
                                        <p:cTn id="24" dur="500" fill="hold"/>
                                        <p:tgtEl>
                                          <p:spTgt spid="1489966"/>
                                        </p:tgtEl>
                                        <p:attrNameLst>
                                          <p:attrName>ppt_x</p:attrName>
                                        </p:attrNameLst>
                                      </p:cBhvr>
                                      <p:tavLst>
                                        <p:tav tm="0">
                                          <p:val>
                                            <p:strVal val="#ppt_x"/>
                                          </p:val>
                                        </p:tav>
                                        <p:tav tm="100000">
                                          <p:val>
                                            <p:strVal val="#ppt_x"/>
                                          </p:val>
                                        </p:tav>
                                      </p:tavLst>
                                    </p:anim>
                                    <p:anim calcmode="lin" valueType="num">
                                      <p:cBhvr additive="base">
                                        <p:cTn id="25" dur="500" fill="hold"/>
                                        <p:tgtEl>
                                          <p:spTgt spid="1489966"/>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489923"/>
                                        </p:tgtEl>
                                        <p:attrNameLst>
                                          <p:attrName>style.visibility</p:attrName>
                                        </p:attrNameLst>
                                      </p:cBhvr>
                                      <p:to>
                                        <p:strVal val="visible"/>
                                      </p:to>
                                    </p:set>
                                    <p:anim calcmode="lin" valueType="num">
                                      <p:cBhvr additive="base">
                                        <p:cTn id="29" dur="500" fill="hold"/>
                                        <p:tgtEl>
                                          <p:spTgt spid="1489923"/>
                                        </p:tgtEl>
                                        <p:attrNameLst>
                                          <p:attrName>ppt_x</p:attrName>
                                        </p:attrNameLst>
                                      </p:cBhvr>
                                      <p:tavLst>
                                        <p:tav tm="0">
                                          <p:val>
                                            <p:strVal val="#ppt_x"/>
                                          </p:val>
                                        </p:tav>
                                        <p:tav tm="100000">
                                          <p:val>
                                            <p:strVal val="#ppt_x"/>
                                          </p:val>
                                        </p:tav>
                                      </p:tavLst>
                                    </p:anim>
                                    <p:anim calcmode="lin" valueType="num">
                                      <p:cBhvr additive="base">
                                        <p:cTn id="30" dur="500" fill="hold"/>
                                        <p:tgtEl>
                                          <p:spTgt spid="1489923"/>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489922"/>
                                        </p:tgtEl>
                                        <p:attrNameLst>
                                          <p:attrName>style.visibility</p:attrName>
                                        </p:attrNameLst>
                                      </p:cBhvr>
                                      <p:to>
                                        <p:strVal val="visible"/>
                                      </p:to>
                                    </p:set>
                                    <p:anim calcmode="lin" valueType="num">
                                      <p:cBhvr additive="base">
                                        <p:cTn id="34" dur="500" fill="hold"/>
                                        <p:tgtEl>
                                          <p:spTgt spid="1489922"/>
                                        </p:tgtEl>
                                        <p:attrNameLst>
                                          <p:attrName>ppt_x</p:attrName>
                                        </p:attrNameLst>
                                      </p:cBhvr>
                                      <p:tavLst>
                                        <p:tav tm="0">
                                          <p:val>
                                            <p:strVal val="#ppt_x"/>
                                          </p:val>
                                        </p:tav>
                                        <p:tav tm="100000">
                                          <p:val>
                                            <p:strVal val="#ppt_x"/>
                                          </p:val>
                                        </p:tav>
                                      </p:tavLst>
                                    </p:anim>
                                    <p:anim calcmode="lin" valueType="num">
                                      <p:cBhvr additive="base">
                                        <p:cTn id="35" dur="500" fill="hold"/>
                                        <p:tgtEl>
                                          <p:spTgt spid="148992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489968"/>
                                        </p:tgtEl>
                                        <p:attrNameLst>
                                          <p:attrName>style.visibility</p:attrName>
                                        </p:attrNameLst>
                                      </p:cBhvr>
                                      <p:to>
                                        <p:strVal val="visible"/>
                                      </p:to>
                                    </p:set>
                                    <p:animEffect transition="in" filter="wipe(right)">
                                      <p:cBhvr>
                                        <p:cTn id="40" dur="500"/>
                                        <p:tgtEl>
                                          <p:spTgt spid="148996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489971"/>
                                        </p:tgtEl>
                                        <p:attrNameLst>
                                          <p:attrName>style.visibility</p:attrName>
                                        </p:attrNameLst>
                                      </p:cBhvr>
                                      <p:to>
                                        <p:strVal val="visible"/>
                                      </p:to>
                                    </p:set>
                                    <p:animEffect transition="in" filter="wipe(down)">
                                      <p:cBhvr>
                                        <p:cTn id="45" dur="500"/>
                                        <p:tgtEl>
                                          <p:spTgt spid="148997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489965"/>
                                        </p:tgtEl>
                                        <p:attrNameLst>
                                          <p:attrName>style.visibility</p:attrName>
                                        </p:attrNameLst>
                                      </p:cBhvr>
                                      <p:to>
                                        <p:strVal val="visible"/>
                                      </p:to>
                                    </p:set>
                                    <p:animEffect transition="in" filter="wipe(down)">
                                      <p:cBhvr>
                                        <p:cTn id="50" dur="500"/>
                                        <p:tgtEl>
                                          <p:spTgt spid="148996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489964"/>
                                        </p:tgtEl>
                                        <p:attrNameLst>
                                          <p:attrName>style.visibility</p:attrName>
                                        </p:attrNameLst>
                                      </p:cBhvr>
                                      <p:to>
                                        <p:strVal val="visible"/>
                                      </p:to>
                                    </p:set>
                                    <p:animEffect transition="in" filter="wipe(up)">
                                      <p:cBhvr>
                                        <p:cTn id="55" dur="500"/>
                                        <p:tgtEl>
                                          <p:spTgt spid="148996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1489969"/>
                                        </p:tgtEl>
                                        <p:attrNameLst>
                                          <p:attrName>style.visibility</p:attrName>
                                        </p:attrNameLst>
                                      </p:cBhvr>
                                      <p:to>
                                        <p:strVal val="visible"/>
                                      </p:to>
                                    </p:set>
                                    <p:animEffect transition="in" filter="wipe(right)">
                                      <p:cBhvr>
                                        <p:cTn id="60" dur="500"/>
                                        <p:tgtEl>
                                          <p:spTgt spid="1489969"/>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2" fill="hold" grpId="0" nodeType="clickEffect">
                                  <p:stCondLst>
                                    <p:cond delay="0"/>
                                  </p:stCondLst>
                                  <p:childTnLst>
                                    <p:set>
                                      <p:cBhvr>
                                        <p:cTn id="64" dur="1" fill="hold">
                                          <p:stCondLst>
                                            <p:cond delay="0"/>
                                          </p:stCondLst>
                                        </p:cTn>
                                        <p:tgtEl>
                                          <p:spTgt spid="1489970"/>
                                        </p:tgtEl>
                                        <p:attrNameLst>
                                          <p:attrName>style.visibility</p:attrName>
                                        </p:attrNameLst>
                                      </p:cBhvr>
                                      <p:to>
                                        <p:strVal val="visible"/>
                                      </p:to>
                                    </p:set>
                                    <p:animEffect transition="in" filter="wipe(right)">
                                      <p:cBhvr>
                                        <p:cTn id="65" dur="500"/>
                                        <p:tgtEl>
                                          <p:spTgt spid="1489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9922" grpId="0" animBg="1"/>
      <p:bldP spid="1489923" grpId="0" animBg="1"/>
      <p:bldP spid="1489964" grpId="0" animBg="1"/>
      <p:bldP spid="1489965" grpId="0" animBg="1"/>
      <p:bldP spid="1489966" grpId="0" animBg="1"/>
      <p:bldP spid="1489967" grpId="0" animBg="1"/>
      <p:bldP spid="1489968" grpId="0" animBg="1"/>
      <p:bldP spid="1489969" grpId="0" animBg="1"/>
      <p:bldP spid="1489970" grpId="0" animBg="1"/>
      <p:bldP spid="1489971"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62818" name="AutoShape 2"/>
          <p:cNvSpPr>
            <a:spLocks noChangeArrowheads="1"/>
          </p:cNvSpPr>
          <p:nvPr/>
        </p:nvSpPr>
        <p:spPr bwMode="auto">
          <a:xfrm rot="-6468384">
            <a:off x="6629401" y="4754562"/>
            <a:ext cx="400050" cy="803275"/>
          </a:xfrm>
          <a:prstGeom prst="can">
            <a:avLst>
              <a:gd name="adj" fmla="val 50198"/>
            </a:avLst>
          </a:prstGeom>
          <a:solidFill>
            <a:schemeClr val="bg2"/>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19" name="AutoShape 3"/>
          <p:cNvSpPr>
            <a:spLocks noChangeArrowheads="1"/>
          </p:cNvSpPr>
          <p:nvPr/>
        </p:nvSpPr>
        <p:spPr bwMode="auto">
          <a:xfrm rot="-6468384">
            <a:off x="5149057" y="4114006"/>
            <a:ext cx="400050" cy="804863"/>
          </a:xfrm>
          <a:prstGeom prst="can">
            <a:avLst>
              <a:gd name="adj" fmla="val 50298"/>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62820" name="Group 4"/>
          <p:cNvGrpSpPr>
            <a:grpSpLocks/>
          </p:cNvGrpSpPr>
          <p:nvPr/>
        </p:nvGrpSpPr>
        <p:grpSpPr bwMode="auto">
          <a:xfrm>
            <a:off x="3884613" y="4171950"/>
            <a:ext cx="2905125" cy="1643063"/>
            <a:chOff x="3249" y="2622"/>
            <a:chExt cx="1627" cy="1035"/>
          </a:xfrm>
        </p:grpSpPr>
        <p:sp>
          <p:nvSpPr>
            <p:cNvPr id="162856" name="AutoShape 5"/>
            <p:cNvSpPr>
              <a:spLocks noChangeArrowheads="1"/>
            </p:cNvSpPr>
            <p:nvPr/>
          </p:nvSpPr>
          <p:spPr bwMode="auto">
            <a:xfrm rot="16200000" flipH="1">
              <a:off x="3970" y="302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7" name="AutoShape 6"/>
            <p:cNvSpPr>
              <a:spLocks noChangeArrowheads="1"/>
            </p:cNvSpPr>
            <p:nvPr/>
          </p:nvSpPr>
          <p:spPr bwMode="auto">
            <a:xfrm rot="5400000">
              <a:off x="4378" y="302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8" name="AutoShape 7"/>
            <p:cNvSpPr>
              <a:spLocks noChangeArrowheads="1"/>
            </p:cNvSpPr>
            <p:nvPr/>
          </p:nvSpPr>
          <p:spPr bwMode="auto">
            <a:xfrm rot="5400000">
              <a:off x="3970" y="315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9" name="AutoShape 8"/>
            <p:cNvSpPr>
              <a:spLocks noChangeArrowheads="1"/>
            </p:cNvSpPr>
            <p:nvPr/>
          </p:nvSpPr>
          <p:spPr bwMode="auto">
            <a:xfrm rot="16200000" flipH="1">
              <a:off x="4378" y="315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60" name="AutoShape 9"/>
            <p:cNvSpPr>
              <a:spLocks noChangeArrowheads="1"/>
            </p:cNvSpPr>
            <p:nvPr/>
          </p:nvSpPr>
          <p:spPr bwMode="auto">
            <a:xfrm rot="16200000" flipH="1">
              <a:off x="3159" y="2733"/>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61" name="AutoShape 10"/>
            <p:cNvSpPr>
              <a:spLocks noChangeArrowheads="1"/>
            </p:cNvSpPr>
            <p:nvPr/>
          </p:nvSpPr>
          <p:spPr bwMode="auto">
            <a:xfrm rot="5400000">
              <a:off x="3567" y="2733"/>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62" name="AutoShape 11"/>
            <p:cNvSpPr>
              <a:spLocks noChangeArrowheads="1"/>
            </p:cNvSpPr>
            <p:nvPr/>
          </p:nvSpPr>
          <p:spPr bwMode="auto">
            <a:xfrm rot="5400000">
              <a:off x="3159" y="287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63" name="AutoShape 12"/>
            <p:cNvSpPr>
              <a:spLocks noChangeArrowheads="1"/>
            </p:cNvSpPr>
            <p:nvPr/>
          </p:nvSpPr>
          <p:spPr bwMode="auto">
            <a:xfrm rot="16200000" flipH="1">
              <a:off x="3567" y="287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64" name="Line 13"/>
            <p:cNvSpPr>
              <a:spLocks noChangeShapeType="1"/>
            </p:cNvSpPr>
            <p:nvPr/>
          </p:nvSpPr>
          <p:spPr bwMode="auto">
            <a:xfrm flipV="1">
              <a:off x="3252" y="2622"/>
              <a:ext cx="402" cy="15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65" name="Line 14"/>
            <p:cNvSpPr>
              <a:spLocks noChangeShapeType="1"/>
            </p:cNvSpPr>
            <p:nvPr/>
          </p:nvSpPr>
          <p:spPr bwMode="auto">
            <a:xfrm flipV="1">
              <a:off x="4079" y="2909"/>
              <a:ext cx="402" cy="15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66" name="Line 15"/>
            <p:cNvSpPr>
              <a:spLocks noChangeShapeType="1"/>
            </p:cNvSpPr>
            <p:nvPr/>
          </p:nvSpPr>
          <p:spPr bwMode="auto">
            <a:xfrm>
              <a:off x="3648" y="2622"/>
              <a:ext cx="426" cy="162"/>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67" name="Line 16"/>
            <p:cNvSpPr>
              <a:spLocks noChangeShapeType="1"/>
            </p:cNvSpPr>
            <p:nvPr/>
          </p:nvSpPr>
          <p:spPr bwMode="auto">
            <a:xfrm>
              <a:off x="4487" y="2909"/>
              <a:ext cx="378" cy="156"/>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2821" name="Rectangle 17"/>
          <p:cNvSpPr>
            <a:spLocks noChangeArrowheads="1"/>
          </p:cNvSpPr>
          <p:nvPr/>
        </p:nvSpPr>
        <p:spPr bwMode="auto">
          <a:xfrm>
            <a:off x="2894013" y="3019425"/>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grpSp>
        <p:nvGrpSpPr>
          <p:cNvPr id="162822" name="Group 18"/>
          <p:cNvGrpSpPr>
            <a:grpSpLocks/>
          </p:cNvGrpSpPr>
          <p:nvPr/>
        </p:nvGrpSpPr>
        <p:grpSpPr bwMode="auto">
          <a:xfrm>
            <a:off x="3875088" y="3502025"/>
            <a:ext cx="1457325" cy="1152525"/>
            <a:chOff x="2200" y="2137"/>
            <a:chExt cx="816" cy="726"/>
          </a:xfrm>
        </p:grpSpPr>
        <p:sp>
          <p:nvSpPr>
            <p:cNvPr id="162852" name="AutoShape 19"/>
            <p:cNvSpPr>
              <a:spLocks noChangeArrowheads="1"/>
            </p:cNvSpPr>
            <p:nvPr/>
          </p:nvSpPr>
          <p:spPr bwMode="auto">
            <a:xfrm rot="16200000" flipH="1">
              <a:off x="2110" y="2227"/>
              <a:ext cx="588" cy="408"/>
            </a:xfrm>
            <a:prstGeom prst="parallelogram">
              <a:avLst>
                <a:gd name="adj" fmla="val 36029"/>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3" name="AutoShape 20"/>
            <p:cNvSpPr>
              <a:spLocks noChangeArrowheads="1"/>
            </p:cNvSpPr>
            <p:nvPr/>
          </p:nvSpPr>
          <p:spPr bwMode="auto">
            <a:xfrm rot="5400000">
              <a:off x="2518" y="2227"/>
              <a:ext cx="588" cy="408"/>
            </a:xfrm>
            <a:prstGeom prst="parallelogram">
              <a:avLst>
                <a:gd name="adj" fmla="val 36029"/>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4" name="AutoShape 21"/>
            <p:cNvSpPr>
              <a:spLocks noChangeArrowheads="1"/>
            </p:cNvSpPr>
            <p:nvPr/>
          </p:nvSpPr>
          <p:spPr bwMode="auto">
            <a:xfrm rot="5400000">
              <a:off x="2110" y="2365"/>
              <a:ext cx="588" cy="408"/>
            </a:xfrm>
            <a:prstGeom prst="parallelogram">
              <a:avLst>
                <a:gd name="adj" fmla="val 36029"/>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5" name="AutoShape 22"/>
            <p:cNvSpPr>
              <a:spLocks noChangeArrowheads="1"/>
            </p:cNvSpPr>
            <p:nvPr/>
          </p:nvSpPr>
          <p:spPr bwMode="auto">
            <a:xfrm rot="16200000" flipH="1">
              <a:off x="2518" y="2365"/>
              <a:ext cx="588" cy="408"/>
            </a:xfrm>
            <a:prstGeom prst="parallelogram">
              <a:avLst>
                <a:gd name="adj" fmla="val 36029"/>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grpSp>
        <p:nvGrpSpPr>
          <p:cNvPr id="162823" name="Group 23"/>
          <p:cNvGrpSpPr>
            <a:grpSpLocks/>
          </p:cNvGrpSpPr>
          <p:nvPr/>
        </p:nvGrpSpPr>
        <p:grpSpPr bwMode="auto">
          <a:xfrm>
            <a:off x="5324475" y="3968750"/>
            <a:ext cx="1457325" cy="1152525"/>
            <a:chOff x="2200" y="2137"/>
            <a:chExt cx="816" cy="726"/>
          </a:xfrm>
        </p:grpSpPr>
        <p:sp>
          <p:nvSpPr>
            <p:cNvPr id="162848" name="AutoShape 24"/>
            <p:cNvSpPr>
              <a:spLocks noChangeArrowheads="1"/>
            </p:cNvSpPr>
            <p:nvPr/>
          </p:nvSpPr>
          <p:spPr bwMode="auto">
            <a:xfrm rot="16200000" flipH="1">
              <a:off x="2110" y="2227"/>
              <a:ext cx="588" cy="408"/>
            </a:xfrm>
            <a:prstGeom prst="parallelogram">
              <a:avLst>
                <a:gd name="adj" fmla="val 36029"/>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9" name="AutoShape 25"/>
            <p:cNvSpPr>
              <a:spLocks noChangeArrowheads="1"/>
            </p:cNvSpPr>
            <p:nvPr/>
          </p:nvSpPr>
          <p:spPr bwMode="auto">
            <a:xfrm rot="5400000">
              <a:off x="2518" y="2227"/>
              <a:ext cx="588" cy="408"/>
            </a:xfrm>
            <a:prstGeom prst="parallelogram">
              <a:avLst>
                <a:gd name="adj" fmla="val 36029"/>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0" name="AutoShape 26"/>
            <p:cNvSpPr>
              <a:spLocks noChangeArrowheads="1"/>
            </p:cNvSpPr>
            <p:nvPr/>
          </p:nvSpPr>
          <p:spPr bwMode="auto">
            <a:xfrm rot="5400000">
              <a:off x="2110" y="2365"/>
              <a:ext cx="588" cy="408"/>
            </a:xfrm>
            <a:prstGeom prst="parallelogram">
              <a:avLst>
                <a:gd name="adj" fmla="val 36029"/>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51" name="AutoShape 27"/>
            <p:cNvSpPr>
              <a:spLocks noChangeArrowheads="1"/>
            </p:cNvSpPr>
            <p:nvPr/>
          </p:nvSpPr>
          <p:spPr bwMode="auto">
            <a:xfrm rot="16200000" flipH="1">
              <a:off x="2518" y="2365"/>
              <a:ext cx="588" cy="408"/>
            </a:xfrm>
            <a:prstGeom prst="parallelogram">
              <a:avLst>
                <a:gd name="adj" fmla="val 36029"/>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sp>
        <p:nvSpPr>
          <p:cNvPr id="162824" name="AutoShape 28"/>
          <p:cNvSpPr>
            <a:spLocks noChangeArrowheads="1"/>
          </p:cNvSpPr>
          <p:nvPr/>
        </p:nvSpPr>
        <p:spPr bwMode="auto">
          <a:xfrm rot="16200000" flipH="1">
            <a:off x="3759994" y="2907507"/>
            <a:ext cx="933450" cy="728662"/>
          </a:xfrm>
          <a:prstGeom prst="parallelogram">
            <a:avLst>
              <a:gd name="adj" fmla="val 32026"/>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25" name="AutoShape 29"/>
          <p:cNvSpPr>
            <a:spLocks noChangeArrowheads="1"/>
          </p:cNvSpPr>
          <p:nvPr/>
        </p:nvSpPr>
        <p:spPr bwMode="auto">
          <a:xfrm rot="16200000" flipH="1">
            <a:off x="5214144" y="3366294"/>
            <a:ext cx="933450" cy="728662"/>
          </a:xfrm>
          <a:prstGeom prst="parallelogram">
            <a:avLst>
              <a:gd name="adj" fmla="val 32026"/>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62826" name="Group 30"/>
          <p:cNvGrpSpPr>
            <a:grpSpLocks/>
          </p:cNvGrpSpPr>
          <p:nvPr/>
        </p:nvGrpSpPr>
        <p:grpSpPr bwMode="auto">
          <a:xfrm>
            <a:off x="3873500" y="2746375"/>
            <a:ext cx="2917825" cy="1660525"/>
            <a:chOff x="3201" y="1490"/>
            <a:chExt cx="1634" cy="1046"/>
          </a:xfrm>
        </p:grpSpPr>
        <p:grpSp>
          <p:nvGrpSpPr>
            <p:cNvPr id="162833" name="Group 31"/>
            <p:cNvGrpSpPr>
              <a:grpSpLocks/>
            </p:cNvGrpSpPr>
            <p:nvPr/>
          </p:nvGrpSpPr>
          <p:grpSpPr bwMode="auto">
            <a:xfrm>
              <a:off x="3201" y="1490"/>
              <a:ext cx="1634" cy="1046"/>
              <a:chOff x="1413" y="1610"/>
              <a:chExt cx="1634" cy="1046"/>
            </a:xfrm>
          </p:grpSpPr>
          <p:sp>
            <p:nvSpPr>
              <p:cNvPr id="162836" name="Line 32"/>
              <p:cNvSpPr>
                <a:spLocks noChangeShapeType="1"/>
              </p:cNvSpPr>
              <p:nvPr/>
            </p:nvSpPr>
            <p:spPr bwMode="auto">
              <a:xfrm>
                <a:off x="1732" y="1610"/>
                <a:ext cx="1315" cy="458"/>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37" name="AutoShape 33"/>
              <p:cNvSpPr>
                <a:spLocks noChangeArrowheads="1"/>
              </p:cNvSpPr>
              <p:nvPr/>
            </p:nvSpPr>
            <p:spPr bwMode="auto">
              <a:xfrm rot="5400000">
                <a:off x="1731" y="1731"/>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38" name="AutoShape 34"/>
              <p:cNvSpPr>
                <a:spLocks noChangeArrowheads="1"/>
              </p:cNvSpPr>
              <p:nvPr/>
            </p:nvSpPr>
            <p:spPr bwMode="auto">
              <a:xfrm rot="5400000">
                <a:off x="1323" y="1869"/>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62839" name="Group 35"/>
              <p:cNvGrpSpPr>
                <a:grpSpLocks/>
              </p:cNvGrpSpPr>
              <p:nvPr/>
            </p:nvGrpSpPr>
            <p:grpSpPr bwMode="auto">
              <a:xfrm>
                <a:off x="1817" y="1787"/>
                <a:ext cx="816" cy="726"/>
                <a:chOff x="2200" y="2137"/>
                <a:chExt cx="816" cy="726"/>
              </a:xfrm>
            </p:grpSpPr>
            <p:sp>
              <p:nvSpPr>
                <p:cNvPr id="162844" name="AutoShape 36"/>
                <p:cNvSpPr>
                  <a:spLocks noChangeArrowheads="1"/>
                </p:cNvSpPr>
                <p:nvPr/>
              </p:nvSpPr>
              <p:spPr bwMode="auto">
                <a:xfrm rot="16200000" flipH="1">
                  <a:off x="2110" y="2227"/>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5" name="AutoShape 37"/>
                <p:cNvSpPr>
                  <a:spLocks noChangeArrowheads="1"/>
                </p:cNvSpPr>
                <p:nvPr/>
              </p:nvSpPr>
              <p:spPr bwMode="auto">
                <a:xfrm rot="5400000">
                  <a:off x="2518" y="2227"/>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6" name="AutoShape 38"/>
                <p:cNvSpPr>
                  <a:spLocks noChangeArrowheads="1"/>
                </p:cNvSpPr>
                <p:nvPr/>
              </p:nvSpPr>
              <p:spPr bwMode="auto">
                <a:xfrm rot="5400000">
                  <a:off x="2110" y="2365"/>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7" name="AutoShape 39"/>
                <p:cNvSpPr>
                  <a:spLocks noChangeArrowheads="1"/>
                </p:cNvSpPr>
                <p:nvPr/>
              </p:nvSpPr>
              <p:spPr bwMode="auto">
                <a:xfrm rot="16200000" flipH="1">
                  <a:off x="2518" y="2365"/>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sp>
            <p:nvSpPr>
              <p:cNvPr id="162840" name="AutoShape 40"/>
              <p:cNvSpPr>
                <a:spLocks noChangeArrowheads="1"/>
              </p:cNvSpPr>
              <p:nvPr/>
            </p:nvSpPr>
            <p:spPr bwMode="auto">
              <a:xfrm rot="5400000">
                <a:off x="2539" y="2020"/>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1" name="AutoShape 41"/>
              <p:cNvSpPr>
                <a:spLocks noChangeArrowheads="1"/>
              </p:cNvSpPr>
              <p:nvPr/>
            </p:nvSpPr>
            <p:spPr bwMode="auto">
              <a:xfrm rot="5400000">
                <a:off x="2137" y="2158"/>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2" name="AutoShape 42"/>
              <p:cNvSpPr>
                <a:spLocks noChangeArrowheads="1"/>
              </p:cNvSpPr>
              <p:nvPr/>
            </p:nvSpPr>
            <p:spPr bwMode="auto">
              <a:xfrm rot="16200000" flipH="1">
                <a:off x="2545" y="2158"/>
                <a:ext cx="588" cy="408"/>
              </a:xfrm>
              <a:prstGeom prst="parallelogram">
                <a:avLst>
                  <a:gd name="adj" fmla="val 36029"/>
                </a:avLst>
              </a:prstGeom>
              <a:solidFill>
                <a:schemeClr val="bg1"/>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43" name="Line 43"/>
              <p:cNvSpPr>
                <a:spLocks noChangeShapeType="1"/>
              </p:cNvSpPr>
              <p:nvPr/>
            </p:nvSpPr>
            <p:spPr bwMode="auto">
              <a:xfrm flipV="1">
                <a:off x="1416" y="1611"/>
                <a:ext cx="321" cy="159"/>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2834" name="Line 44"/>
            <p:cNvSpPr>
              <a:spLocks noChangeShapeType="1"/>
            </p:cNvSpPr>
            <p:nvPr/>
          </p:nvSpPr>
          <p:spPr bwMode="auto">
            <a:xfrm>
              <a:off x="3834" y="1830"/>
              <a:ext cx="0" cy="0"/>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35" name="Line 45"/>
            <p:cNvSpPr>
              <a:spLocks noChangeShapeType="1"/>
            </p:cNvSpPr>
            <p:nvPr/>
          </p:nvSpPr>
          <p:spPr bwMode="auto">
            <a:xfrm flipV="1">
              <a:off x="3588" y="1638"/>
              <a:ext cx="330" cy="168"/>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2827" name="AutoShape 46"/>
          <p:cNvSpPr>
            <a:spLocks noChangeArrowheads="1"/>
          </p:cNvSpPr>
          <p:nvPr/>
        </p:nvSpPr>
        <p:spPr bwMode="auto">
          <a:xfrm rot="-6468384">
            <a:off x="5256213" y="5095875"/>
            <a:ext cx="400050" cy="803275"/>
          </a:xfrm>
          <a:prstGeom prst="can">
            <a:avLst>
              <a:gd name="adj" fmla="val 50198"/>
            </a:avLst>
          </a:prstGeom>
          <a:solidFill>
            <a:schemeClr val="bg2"/>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28" name="AutoShape 47"/>
          <p:cNvSpPr>
            <a:spLocks noChangeArrowheads="1"/>
          </p:cNvSpPr>
          <p:nvPr/>
        </p:nvSpPr>
        <p:spPr bwMode="auto">
          <a:xfrm rot="-6468384">
            <a:off x="3727451" y="4565650"/>
            <a:ext cx="400050" cy="803275"/>
          </a:xfrm>
          <a:prstGeom prst="can">
            <a:avLst>
              <a:gd name="adj" fmla="val 50198"/>
            </a:avLst>
          </a:prstGeom>
          <a:solidFill>
            <a:schemeClr val="bg2"/>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2829" name="Line 48"/>
          <p:cNvSpPr>
            <a:spLocks noChangeShapeType="1"/>
          </p:cNvSpPr>
          <p:nvPr/>
        </p:nvSpPr>
        <p:spPr bwMode="auto">
          <a:xfrm rot="10734575" flipV="1">
            <a:off x="4219575" y="5599113"/>
            <a:ext cx="985838" cy="295275"/>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30" name="Text Box 49"/>
          <p:cNvSpPr txBox="1">
            <a:spLocks noChangeArrowheads="1"/>
          </p:cNvSpPr>
          <p:nvPr/>
        </p:nvSpPr>
        <p:spPr bwMode="auto">
          <a:xfrm>
            <a:off x="1698625" y="2354263"/>
            <a:ext cx="145891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SECOND HALF OF VALVE CYCLE </a:t>
            </a:r>
          </a:p>
        </p:txBody>
      </p:sp>
      <p:sp>
        <p:nvSpPr>
          <p:cNvPr id="162831" name="Freeform 50"/>
          <p:cNvSpPr>
            <a:spLocks/>
          </p:cNvSpPr>
          <p:nvPr/>
        </p:nvSpPr>
        <p:spPr bwMode="auto">
          <a:xfrm>
            <a:off x="4875213" y="3529013"/>
            <a:ext cx="1279525" cy="2052637"/>
          </a:xfrm>
          <a:custGeom>
            <a:avLst/>
            <a:gdLst>
              <a:gd name="T0" fmla="*/ 2147483646 w 716"/>
              <a:gd name="T1" fmla="*/ 2147483646 h 1293"/>
              <a:gd name="T2" fmla="*/ 2147483646 w 716"/>
              <a:gd name="T3" fmla="*/ 2147483646 h 1293"/>
              <a:gd name="T4" fmla="*/ 2147483646 w 716"/>
              <a:gd name="T5" fmla="*/ 2147483646 h 1293"/>
              <a:gd name="T6" fmla="*/ 2147483646 w 716"/>
              <a:gd name="T7" fmla="*/ 2147483646 h 1293"/>
              <a:gd name="T8" fmla="*/ 2147483646 w 716"/>
              <a:gd name="T9" fmla="*/ 2147483646 h 1293"/>
              <a:gd name="T10" fmla="*/ 2147483646 w 716"/>
              <a:gd name="T11" fmla="*/ 2147483646 h 1293"/>
              <a:gd name="T12" fmla="*/ 2147483646 w 716"/>
              <a:gd name="T13" fmla="*/ 2147483646 h 1293"/>
              <a:gd name="T14" fmla="*/ 2147483646 w 716"/>
              <a:gd name="T15" fmla="*/ 2147483646 h 1293"/>
              <a:gd name="T16" fmla="*/ 2147483646 w 716"/>
              <a:gd name="T17" fmla="*/ 2147483646 h 1293"/>
              <a:gd name="T18" fmla="*/ 2147483646 w 716"/>
              <a:gd name="T19" fmla="*/ 2147483646 h 1293"/>
              <a:gd name="T20" fmla="*/ 2147483646 w 716"/>
              <a:gd name="T21" fmla="*/ 2147483646 h 1293"/>
              <a:gd name="T22" fmla="*/ 2147483646 w 716"/>
              <a:gd name="T23" fmla="*/ 2147483646 h 1293"/>
              <a:gd name="T24" fmla="*/ 2147483646 w 716"/>
              <a:gd name="T25" fmla="*/ 2147483646 h 1293"/>
              <a:gd name="T26" fmla="*/ 2147483646 w 716"/>
              <a:gd name="T27" fmla="*/ 2147483646 h 12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16" h="1293">
                <a:moveTo>
                  <a:pt x="192" y="783"/>
                </a:moveTo>
                <a:cubicBezTo>
                  <a:pt x="172" y="796"/>
                  <a:pt x="153" y="809"/>
                  <a:pt x="132" y="813"/>
                </a:cubicBezTo>
                <a:cubicBezTo>
                  <a:pt x="111" y="817"/>
                  <a:pt x="83" y="821"/>
                  <a:pt x="66" y="807"/>
                </a:cubicBezTo>
                <a:cubicBezTo>
                  <a:pt x="49" y="793"/>
                  <a:pt x="38" y="824"/>
                  <a:pt x="30" y="729"/>
                </a:cubicBezTo>
                <a:cubicBezTo>
                  <a:pt x="22" y="634"/>
                  <a:pt x="21" y="348"/>
                  <a:pt x="18" y="237"/>
                </a:cubicBezTo>
                <a:cubicBezTo>
                  <a:pt x="15" y="126"/>
                  <a:pt x="0" y="99"/>
                  <a:pt x="12" y="63"/>
                </a:cubicBezTo>
                <a:cubicBezTo>
                  <a:pt x="24" y="27"/>
                  <a:pt x="0" y="0"/>
                  <a:pt x="90" y="21"/>
                </a:cubicBezTo>
                <a:cubicBezTo>
                  <a:pt x="180" y="42"/>
                  <a:pt x="452" y="145"/>
                  <a:pt x="552" y="189"/>
                </a:cubicBezTo>
                <a:cubicBezTo>
                  <a:pt x="652" y="233"/>
                  <a:pt x="664" y="196"/>
                  <a:pt x="690" y="285"/>
                </a:cubicBezTo>
                <a:cubicBezTo>
                  <a:pt x="716" y="374"/>
                  <a:pt x="706" y="608"/>
                  <a:pt x="708" y="723"/>
                </a:cubicBezTo>
                <a:cubicBezTo>
                  <a:pt x="710" y="838"/>
                  <a:pt x="703" y="911"/>
                  <a:pt x="702" y="975"/>
                </a:cubicBezTo>
                <a:cubicBezTo>
                  <a:pt x="701" y="1039"/>
                  <a:pt x="714" y="1079"/>
                  <a:pt x="702" y="1107"/>
                </a:cubicBezTo>
                <a:cubicBezTo>
                  <a:pt x="690" y="1135"/>
                  <a:pt x="707" y="1112"/>
                  <a:pt x="630" y="1143"/>
                </a:cubicBezTo>
                <a:cubicBezTo>
                  <a:pt x="553" y="1174"/>
                  <a:pt x="396" y="1233"/>
                  <a:pt x="240" y="1293"/>
                </a:cubicBezTo>
              </a:path>
            </a:pathLst>
          </a:custGeom>
          <a:noFill/>
          <a:ln w="76200" cap="flat" cmpd="sng">
            <a:solidFill>
              <a:srgbClr val="FFFF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2019" name="Rectangle 51"/>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64866" name="Rectangle 2"/>
          <p:cNvSpPr>
            <a:spLocks noChangeArrowheads="1"/>
          </p:cNvSpPr>
          <p:nvPr/>
        </p:nvSpPr>
        <p:spPr bwMode="auto">
          <a:xfrm>
            <a:off x="1543050" y="281940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64867" name="Rectangle 3"/>
          <p:cNvSpPr>
            <a:spLocks noChangeArrowheads="1"/>
          </p:cNvSpPr>
          <p:nvPr/>
        </p:nvSpPr>
        <p:spPr bwMode="auto">
          <a:xfrm>
            <a:off x="4265613" y="3714750"/>
            <a:ext cx="1714500" cy="1123950"/>
          </a:xfrm>
          <a:prstGeom prst="rect">
            <a:avLst/>
          </a:prstGeom>
          <a:solidFill>
            <a:srgbClr val="CC0000"/>
          </a:solidFill>
          <a:ln w="9525"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68" name="Rectangle 4"/>
          <p:cNvSpPr>
            <a:spLocks noChangeArrowheads="1"/>
          </p:cNvSpPr>
          <p:nvPr/>
        </p:nvSpPr>
        <p:spPr bwMode="auto">
          <a:xfrm>
            <a:off x="4273550" y="2598738"/>
            <a:ext cx="1714500" cy="1123950"/>
          </a:xfrm>
          <a:prstGeom prst="rect">
            <a:avLst/>
          </a:prstGeom>
          <a:solidFill>
            <a:schemeClr val="bg1"/>
          </a:solidFill>
          <a:ln w="9525"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69" name="Rectangle 5"/>
          <p:cNvSpPr>
            <a:spLocks noChangeArrowheads="1"/>
          </p:cNvSpPr>
          <p:nvPr/>
        </p:nvSpPr>
        <p:spPr bwMode="auto">
          <a:xfrm>
            <a:off x="4273550" y="4846638"/>
            <a:ext cx="1714500" cy="1123950"/>
          </a:xfrm>
          <a:prstGeom prst="rect">
            <a:avLst/>
          </a:prstGeom>
          <a:solidFill>
            <a:schemeClr val="bg1"/>
          </a:solidFill>
          <a:ln w="9525"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70" name="Rectangle 6"/>
          <p:cNvSpPr>
            <a:spLocks noChangeArrowheads="1"/>
          </p:cNvSpPr>
          <p:nvPr/>
        </p:nvSpPr>
        <p:spPr bwMode="auto">
          <a:xfrm>
            <a:off x="3551238" y="5181600"/>
            <a:ext cx="728662" cy="485775"/>
          </a:xfrm>
          <a:prstGeom prst="rect">
            <a:avLst/>
          </a:prstGeom>
          <a:solidFill>
            <a:schemeClr val="bg1"/>
          </a:solidFill>
          <a:ln w="9525"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71" name="Rectangle 7"/>
          <p:cNvSpPr>
            <a:spLocks noChangeArrowheads="1"/>
          </p:cNvSpPr>
          <p:nvPr/>
        </p:nvSpPr>
        <p:spPr bwMode="auto">
          <a:xfrm>
            <a:off x="5988050" y="5189538"/>
            <a:ext cx="728663" cy="485775"/>
          </a:xfrm>
          <a:prstGeom prst="rect">
            <a:avLst/>
          </a:prstGeom>
          <a:solidFill>
            <a:schemeClr val="bg1"/>
          </a:solidFill>
          <a:ln w="9525" algn="ctr">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nvGrpSpPr>
          <p:cNvPr id="164872" name="Group 8"/>
          <p:cNvGrpSpPr>
            <a:grpSpLocks/>
          </p:cNvGrpSpPr>
          <p:nvPr/>
        </p:nvGrpSpPr>
        <p:grpSpPr bwMode="auto">
          <a:xfrm>
            <a:off x="3789363" y="5191125"/>
            <a:ext cx="104775" cy="466725"/>
            <a:chOff x="2116" y="3270"/>
            <a:chExt cx="58" cy="294"/>
          </a:xfrm>
        </p:grpSpPr>
        <p:sp>
          <p:nvSpPr>
            <p:cNvPr id="164888" name="Rectangle 9"/>
            <p:cNvSpPr>
              <a:spLocks noChangeArrowheads="1"/>
            </p:cNvSpPr>
            <p:nvPr/>
          </p:nvSpPr>
          <p:spPr bwMode="auto">
            <a:xfrm>
              <a:off x="2116" y="3270"/>
              <a:ext cx="56" cy="294"/>
            </a:xfrm>
            <a:prstGeom prst="rect">
              <a:avLst/>
            </a:prstGeom>
            <a:solidFill>
              <a:schemeClr val="bg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89" name="Oval 10"/>
            <p:cNvSpPr>
              <a:spLocks noChangeArrowheads="1"/>
            </p:cNvSpPr>
            <p:nvPr/>
          </p:nvSpPr>
          <p:spPr bwMode="auto">
            <a:xfrm>
              <a:off x="2118" y="3396"/>
              <a:ext cx="56" cy="56"/>
            </a:xfrm>
            <a:prstGeom prst="ellipse">
              <a:avLst/>
            </a:prstGeom>
            <a:solidFill>
              <a:schemeClr val="bg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grpSp>
        <p:nvGrpSpPr>
          <p:cNvPr id="164873" name="Group 11"/>
          <p:cNvGrpSpPr>
            <a:grpSpLocks/>
          </p:cNvGrpSpPr>
          <p:nvPr/>
        </p:nvGrpSpPr>
        <p:grpSpPr bwMode="auto">
          <a:xfrm rot="5400000">
            <a:off x="6311900" y="5170488"/>
            <a:ext cx="92075" cy="523875"/>
            <a:chOff x="2116" y="3270"/>
            <a:chExt cx="58" cy="294"/>
          </a:xfrm>
        </p:grpSpPr>
        <p:sp>
          <p:nvSpPr>
            <p:cNvPr id="164886" name="Rectangle 12"/>
            <p:cNvSpPr>
              <a:spLocks noChangeArrowheads="1"/>
            </p:cNvSpPr>
            <p:nvPr/>
          </p:nvSpPr>
          <p:spPr bwMode="auto">
            <a:xfrm>
              <a:off x="2116" y="3270"/>
              <a:ext cx="56" cy="294"/>
            </a:xfrm>
            <a:prstGeom prst="rect">
              <a:avLst/>
            </a:prstGeom>
            <a:solidFill>
              <a:schemeClr val="bg2"/>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64887" name="Oval 13"/>
            <p:cNvSpPr>
              <a:spLocks noChangeArrowheads="1"/>
            </p:cNvSpPr>
            <p:nvPr/>
          </p:nvSpPr>
          <p:spPr bwMode="auto">
            <a:xfrm>
              <a:off x="2118" y="3396"/>
              <a:ext cx="56" cy="56"/>
            </a:xfrm>
            <a:prstGeom prst="ellipse">
              <a:avLst/>
            </a:prstGeom>
            <a:solidFill>
              <a:schemeClr val="bg2"/>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grpSp>
      <p:sp>
        <p:nvSpPr>
          <p:cNvPr id="164874" name="AutoShape 14"/>
          <p:cNvSpPr>
            <a:spLocks noChangeArrowheads="1"/>
          </p:cNvSpPr>
          <p:nvPr/>
        </p:nvSpPr>
        <p:spPr bwMode="auto">
          <a:xfrm rot="-5400000">
            <a:off x="5022850" y="4783138"/>
            <a:ext cx="638175" cy="765175"/>
          </a:xfrm>
          <a:custGeom>
            <a:avLst/>
            <a:gdLst>
              <a:gd name="T0" fmla="*/ 390105830 w 21600"/>
              <a:gd name="T1" fmla="*/ 0 h 21600"/>
              <a:gd name="T2" fmla="*/ 390105830 w 21600"/>
              <a:gd name="T3" fmla="*/ 540484018 h 21600"/>
              <a:gd name="T4" fmla="*/ 83483867 w 21600"/>
              <a:gd name="T5" fmla="*/ 960228983 h 21600"/>
              <a:gd name="T6" fmla="*/ 557072678 w 21600"/>
              <a:gd name="T7" fmla="*/ 27024202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875" name="AutoShape 15"/>
          <p:cNvSpPr>
            <a:spLocks noChangeArrowheads="1"/>
          </p:cNvSpPr>
          <p:nvPr/>
        </p:nvSpPr>
        <p:spPr bwMode="auto">
          <a:xfrm>
            <a:off x="6761163" y="5229225"/>
            <a:ext cx="836612" cy="369888"/>
          </a:xfrm>
          <a:prstGeom prst="leftArrow">
            <a:avLst>
              <a:gd name="adj1" fmla="val 50000"/>
              <a:gd name="adj2" fmla="val 56545"/>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94032" name="AutoShape 16"/>
          <p:cNvSpPr>
            <a:spLocks noChangeArrowheads="1"/>
          </p:cNvSpPr>
          <p:nvPr/>
        </p:nvSpPr>
        <p:spPr bwMode="auto">
          <a:xfrm rot="5400000">
            <a:off x="4576763" y="3849687"/>
            <a:ext cx="1149350" cy="415925"/>
          </a:xfrm>
          <a:prstGeom prst="leftArrow">
            <a:avLst>
              <a:gd name="adj1" fmla="val 50000"/>
              <a:gd name="adj2" fmla="val 69084"/>
            </a:avLst>
          </a:prstGeom>
          <a:gradFill rotWithShape="1">
            <a:gsLst>
              <a:gs pos="0">
                <a:schemeClr val="bg1"/>
              </a:gs>
              <a:gs pos="100000">
                <a:schemeClr val="bg1">
                  <a:gamma/>
                  <a:shade val="46275"/>
                  <a:invGamma/>
                </a:schemeClr>
              </a:gs>
            </a:gsLst>
            <a:lin ang="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a:p>
        </p:txBody>
      </p:sp>
      <p:sp>
        <p:nvSpPr>
          <p:cNvPr id="164877" name="Text Box 17"/>
          <p:cNvSpPr txBox="1">
            <a:spLocks noChangeArrowheads="1"/>
          </p:cNvSpPr>
          <p:nvPr/>
        </p:nvSpPr>
        <p:spPr bwMode="auto">
          <a:xfrm>
            <a:off x="1328738" y="5969000"/>
            <a:ext cx="18859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1400">
                <a:solidFill>
                  <a:srgbClr val="FFFF00"/>
                </a:solidFill>
              </a:rPr>
              <a:t>VALVE CLOSED</a:t>
            </a:r>
          </a:p>
        </p:txBody>
      </p:sp>
      <p:sp>
        <p:nvSpPr>
          <p:cNvPr id="164878" name="Freeform 18"/>
          <p:cNvSpPr>
            <a:spLocks/>
          </p:cNvSpPr>
          <p:nvPr/>
        </p:nvSpPr>
        <p:spPr bwMode="auto">
          <a:xfrm>
            <a:off x="3086100" y="5715000"/>
            <a:ext cx="685800" cy="393700"/>
          </a:xfrm>
          <a:custGeom>
            <a:avLst/>
            <a:gdLst>
              <a:gd name="T0" fmla="*/ 0 w 384"/>
              <a:gd name="T1" fmla="*/ 2147483646 h 248"/>
              <a:gd name="T2" fmla="*/ 2147483646 w 384"/>
              <a:gd name="T3" fmla="*/ 2147483646 h 248"/>
              <a:gd name="T4" fmla="*/ 2147483646 w 384"/>
              <a:gd name="T5" fmla="*/ 2147483646 h 248"/>
              <a:gd name="T6" fmla="*/ 2147483646 w 384"/>
              <a:gd name="T7" fmla="*/ 2147483646 h 248"/>
              <a:gd name="T8" fmla="*/ 2147483646 w 384"/>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4" h="248">
                <a:moveTo>
                  <a:pt x="0" y="248"/>
                </a:moveTo>
                <a:cubicBezTo>
                  <a:pt x="25" y="212"/>
                  <a:pt x="51" y="177"/>
                  <a:pt x="80" y="152"/>
                </a:cubicBezTo>
                <a:cubicBezTo>
                  <a:pt x="109" y="127"/>
                  <a:pt x="141" y="89"/>
                  <a:pt x="176" y="96"/>
                </a:cubicBezTo>
                <a:cubicBezTo>
                  <a:pt x="211" y="103"/>
                  <a:pt x="253" y="208"/>
                  <a:pt x="288" y="192"/>
                </a:cubicBezTo>
                <a:cubicBezTo>
                  <a:pt x="323" y="176"/>
                  <a:pt x="353" y="88"/>
                  <a:pt x="384" y="0"/>
                </a:cubicBezTo>
              </a:path>
            </a:pathLst>
          </a:custGeom>
          <a:noFill/>
          <a:ln w="28575" cap="flat" cmpd="sng">
            <a:solidFill>
              <a:srgbClr val="FFFF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879" name="Text Box 19"/>
          <p:cNvSpPr txBox="1">
            <a:spLocks noChangeArrowheads="1"/>
          </p:cNvSpPr>
          <p:nvPr/>
        </p:nvSpPr>
        <p:spPr bwMode="auto">
          <a:xfrm>
            <a:off x="7031038" y="5919788"/>
            <a:ext cx="18859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1400">
                <a:solidFill>
                  <a:srgbClr val="FFFF00"/>
                </a:solidFill>
              </a:rPr>
              <a:t>VALVE OPEN</a:t>
            </a:r>
          </a:p>
        </p:txBody>
      </p:sp>
      <p:sp>
        <p:nvSpPr>
          <p:cNvPr id="164880" name="Freeform 20"/>
          <p:cNvSpPr>
            <a:spLocks/>
          </p:cNvSpPr>
          <p:nvPr/>
        </p:nvSpPr>
        <p:spPr bwMode="auto">
          <a:xfrm flipH="1">
            <a:off x="6545263" y="5716588"/>
            <a:ext cx="685800" cy="393700"/>
          </a:xfrm>
          <a:custGeom>
            <a:avLst/>
            <a:gdLst>
              <a:gd name="T0" fmla="*/ 0 w 384"/>
              <a:gd name="T1" fmla="*/ 2147483646 h 248"/>
              <a:gd name="T2" fmla="*/ 2147483646 w 384"/>
              <a:gd name="T3" fmla="*/ 2147483646 h 248"/>
              <a:gd name="T4" fmla="*/ 2147483646 w 384"/>
              <a:gd name="T5" fmla="*/ 2147483646 h 248"/>
              <a:gd name="T6" fmla="*/ 2147483646 w 384"/>
              <a:gd name="T7" fmla="*/ 2147483646 h 248"/>
              <a:gd name="T8" fmla="*/ 2147483646 w 384"/>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4" h="248">
                <a:moveTo>
                  <a:pt x="0" y="248"/>
                </a:moveTo>
                <a:cubicBezTo>
                  <a:pt x="25" y="212"/>
                  <a:pt x="51" y="177"/>
                  <a:pt x="80" y="152"/>
                </a:cubicBezTo>
                <a:cubicBezTo>
                  <a:pt x="109" y="127"/>
                  <a:pt x="141" y="89"/>
                  <a:pt x="176" y="96"/>
                </a:cubicBezTo>
                <a:cubicBezTo>
                  <a:pt x="211" y="103"/>
                  <a:pt x="253" y="208"/>
                  <a:pt x="288" y="192"/>
                </a:cubicBezTo>
                <a:cubicBezTo>
                  <a:pt x="323" y="176"/>
                  <a:pt x="353" y="88"/>
                  <a:pt x="384" y="0"/>
                </a:cubicBezTo>
              </a:path>
            </a:pathLst>
          </a:custGeom>
          <a:noFill/>
          <a:ln w="28575" cap="flat" cmpd="sng">
            <a:solidFill>
              <a:srgbClr val="FFFF00"/>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4037" name="Rectangle 21"/>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45791" dir="2021404"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
        <p:nvSpPr>
          <p:cNvPr id="1494038" name="Text Box 22"/>
          <p:cNvSpPr txBox="1">
            <a:spLocks noChangeArrowheads="1"/>
          </p:cNvSpPr>
          <p:nvPr/>
        </p:nvSpPr>
        <p:spPr bwMode="auto">
          <a:xfrm>
            <a:off x="7002463" y="3430588"/>
            <a:ext cx="2573337" cy="1063625"/>
          </a:xfrm>
          <a:prstGeom prst="rect">
            <a:avLst/>
          </a:prstGeom>
          <a:solidFill>
            <a:srgbClr val="FF9900"/>
          </a:solidFill>
          <a:ln w="5715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000" b="1">
                <a:solidFill>
                  <a:srgbClr val="CC0000"/>
                </a:solidFill>
                <a:effectLst>
                  <a:outerShdw blurRad="38100" dist="38100" dir="2700000" algn="tl">
                    <a:srgbClr val="000000"/>
                  </a:outerShdw>
                </a:effectLst>
              </a:rPr>
              <a:t>Add Thermocouple to Monitor </a:t>
            </a:r>
          </a:p>
        </p:txBody>
      </p:sp>
      <p:sp>
        <p:nvSpPr>
          <p:cNvPr id="1494039" name="Text Box 23"/>
          <p:cNvSpPr txBox="1">
            <a:spLocks noChangeArrowheads="1"/>
          </p:cNvSpPr>
          <p:nvPr/>
        </p:nvSpPr>
        <p:spPr bwMode="auto">
          <a:xfrm>
            <a:off x="615950" y="3506788"/>
            <a:ext cx="2573338" cy="1063625"/>
          </a:xfrm>
          <a:prstGeom prst="rect">
            <a:avLst/>
          </a:prstGeom>
          <a:solidFill>
            <a:srgbClr val="FF9900"/>
          </a:solidFill>
          <a:ln w="5715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000" b="1">
                <a:solidFill>
                  <a:srgbClr val="CC0000"/>
                </a:solidFill>
                <a:effectLst>
                  <a:outerShdw blurRad="38100" dist="38100" dir="2700000" algn="tl">
                    <a:srgbClr val="000000"/>
                  </a:outerShdw>
                </a:effectLst>
              </a:rPr>
              <a:t>Add Thermocouple to Monitor </a:t>
            </a:r>
          </a:p>
        </p:txBody>
      </p:sp>
      <p:sp>
        <p:nvSpPr>
          <p:cNvPr id="1494040" name="Line 24"/>
          <p:cNvSpPr>
            <a:spLocks noChangeShapeType="1"/>
          </p:cNvSpPr>
          <p:nvPr/>
        </p:nvSpPr>
        <p:spPr bwMode="auto">
          <a:xfrm>
            <a:off x="1822450" y="4705350"/>
            <a:ext cx="1485900" cy="781050"/>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6796" dir="6993903" algn="ctr" rotWithShape="0">
                    <a:schemeClr val="tx1"/>
                  </a:outerShdw>
                </a:effectLst>
              </a14:hiddenEffects>
            </a:ext>
          </a:extLst>
        </p:spPr>
        <p:txBody>
          <a:bodyPr wrap="none" anchor="ctr"/>
          <a:lstStyle/>
          <a:p>
            <a:endParaRPr lang="en-US"/>
          </a:p>
        </p:txBody>
      </p:sp>
      <p:sp>
        <p:nvSpPr>
          <p:cNvPr id="1494041" name="Line 25"/>
          <p:cNvSpPr>
            <a:spLocks noChangeShapeType="1"/>
          </p:cNvSpPr>
          <p:nvPr/>
        </p:nvSpPr>
        <p:spPr bwMode="auto">
          <a:xfrm flipH="1">
            <a:off x="7294563" y="4629150"/>
            <a:ext cx="1192212" cy="476250"/>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6796" dir="6993903" algn="ctr" rotWithShape="0">
                    <a:schemeClr val="tx1"/>
                  </a:outerShdw>
                </a:effectLst>
              </a14:hiddenEffects>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494039"/>
                                        </p:tgtEl>
                                        <p:attrNameLst>
                                          <p:attrName>style.visibility</p:attrName>
                                        </p:attrNameLst>
                                      </p:cBhvr>
                                      <p:to>
                                        <p:strVal val="visible"/>
                                      </p:to>
                                    </p:set>
                                    <p:anim calcmode="lin" valueType="num">
                                      <p:cBhvr additive="base">
                                        <p:cTn id="7" dur="500" fill="hold"/>
                                        <p:tgtEl>
                                          <p:spTgt spid="1494039"/>
                                        </p:tgtEl>
                                        <p:attrNameLst>
                                          <p:attrName>ppt_x</p:attrName>
                                        </p:attrNameLst>
                                      </p:cBhvr>
                                      <p:tavLst>
                                        <p:tav tm="0">
                                          <p:val>
                                            <p:strVal val="0-#ppt_w/2"/>
                                          </p:val>
                                        </p:tav>
                                        <p:tav tm="100000">
                                          <p:val>
                                            <p:strVal val="#ppt_x"/>
                                          </p:val>
                                        </p:tav>
                                      </p:tavLst>
                                    </p:anim>
                                    <p:anim calcmode="lin" valueType="num">
                                      <p:cBhvr additive="base">
                                        <p:cTn id="8" dur="500" fill="hold"/>
                                        <p:tgtEl>
                                          <p:spTgt spid="149403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1494040"/>
                                        </p:tgtEl>
                                        <p:attrNameLst>
                                          <p:attrName>style.visibility</p:attrName>
                                        </p:attrNameLst>
                                      </p:cBhvr>
                                      <p:to>
                                        <p:strVal val="visible"/>
                                      </p:to>
                                    </p:set>
                                    <p:anim calcmode="lin" valueType="num">
                                      <p:cBhvr additive="base">
                                        <p:cTn id="12" dur="500" fill="hold"/>
                                        <p:tgtEl>
                                          <p:spTgt spid="1494040"/>
                                        </p:tgtEl>
                                        <p:attrNameLst>
                                          <p:attrName>ppt_x</p:attrName>
                                        </p:attrNameLst>
                                      </p:cBhvr>
                                      <p:tavLst>
                                        <p:tav tm="0">
                                          <p:val>
                                            <p:strVal val="0-#ppt_w/2"/>
                                          </p:val>
                                        </p:tav>
                                        <p:tav tm="100000">
                                          <p:val>
                                            <p:strVal val="#ppt_x"/>
                                          </p:val>
                                        </p:tav>
                                      </p:tavLst>
                                    </p:anim>
                                    <p:anim calcmode="lin" valueType="num">
                                      <p:cBhvr additive="base">
                                        <p:cTn id="13" dur="500" fill="hold"/>
                                        <p:tgtEl>
                                          <p:spTgt spid="149404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1494038"/>
                                        </p:tgtEl>
                                        <p:attrNameLst>
                                          <p:attrName>style.visibility</p:attrName>
                                        </p:attrNameLst>
                                      </p:cBhvr>
                                      <p:to>
                                        <p:strVal val="visible"/>
                                      </p:to>
                                    </p:set>
                                    <p:anim calcmode="lin" valueType="num">
                                      <p:cBhvr additive="base">
                                        <p:cTn id="17" dur="500" fill="hold"/>
                                        <p:tgtEl>
                                          <p:spTgt spid="1494038"/>
                                        </p:tgtEl>
                                        <p:attrNameLst>
                                          <p:attrName>ppt_x</p:attrName>
                                        </p:attrNameLst>
                                      </p:cBhvr>
                                      <p:tavLst>
                                        <p:tav tm="0">
                                          <p:val>
                                            <p:strVal val="1+#ppt_w/2"/>
                                          </p:val>
                                        </p:tav>
                                        <p:tav tm="100000">
                                          <p:val>
                                            <p:strVal val="#ppt_x"/>
                                          </p:val>
                                        </p:tav>
                                      </p:tavLst>
                                    </p:anim>
                                    <p:anim calcmode="lin" valueType="num">
                                      <p:cBhvr additive="base">
                                        <p:cTn id="18" dur="500" fill="hold"/>
                                        <p:tgtEl>
                                          <p:spTgt spid="1494038"/>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1494041"/>
                                        </p:tgtEl>
                                        <p:attrNameLst>
                                          <p:attrName>style.visibility</p:attrName>
                                        </p:attrNameLst>
                                      </p:cBhvr>
                                      <p:to>
                                        <p:strVal val="visible"/>
                                      </p:to>
                                    </p:set>
                                    <p:anim calcmode="lin" valueType="num">
                                      <p:cBhvr additive="base">
                                        <p:cTn id="22" dur="500" fill="hold"/>
                                        <p:tgtEl>
                                          <p:spTgt spid="1494041"/>
                                        </p:tgtEl>
                                        <p:attrNameLst>
                                          <p:attrName>ppt_x</p:attrName>
                                        </p:attrNameLst>
                                      </p:cBhvr>
                                      <p:tavLst>
                                        <p:tav tm="0">
                                          <p:val>
                                            <p:strVal val="1+#ppt_w/2"/>
                                          </p:val>
                                        </p:tav>
                                        <p:tav tm="100000">
                                          <p:val>
                                            <p:strVal val="#ppt_x"/>
                                          </p:val>
                                        </p:tav>
                                      </p:tavLst>
                                    </p:anim>
                                    <p:anim calcmode="lin" valueType="num">
                                      <p:cBhvr additive="base">
                                        <p:cTn id="23" dur="500" fill="hold"/>
                                        <p:tgtEl>
                                          <p:spTgt spid="14940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038" grpId="0" animBg="1"/>
      <p:bldP spid="1494039" grpId="0" animBg="1"/>
      <p:bldP spid="1494040" grpId="0" animBg="1"/>
      <p:bldP spid="1494041"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body" idx="1"/>
          </p:nvPr>
        </p:nvSpPr>
        <p:spPr>
          <a:xfrm>
            <a:off x="922338" y="2309813"/>
            <a:ext cx="8680450" cy="3565525"/>
          </a:xfrm>
          <a:effectLst>
            <a:outerShdw dist="35921" dir="2700000" algn="ctr" rotWithShape="0">
              <a:schemeClr val="bg2"/>
            </a:outerShdw>
          </a:effectLst>
        </p:spPr>
        <p:txBody>
          <a:bodyPr/>
          <a:lstStyle/>
          <a:p>
            <a:r>
              <a:rPr lang="en-US" altLang="en-US"/>
              <a:t>Key Factors to Consider When Monitoring a Regenerative HX:</a:t>
            </a:r>
          </a:p>
          <a:p>
            <a:pPr lvl="1"/>
            <a:r>
              <a:rPr lang="en-US" altLang="en-US" sz="3200"/>
              <a:t>Assessment of proper closure of valves: Annual inspection/testing</a:t>
            </a:r>
          </a:p>
          <a:p>
            <a:pPr lvl="1"/>
            <a:r>
              <a:rPr lang="en-US" altLang="en-US" sz="3200"/>
              <a:t>Annual documentation of valve timing control system parameters</a:t>
            </a:r>
          </a:p>
        </p:txBody>
      </p:sp>
      <p:sp>
        <p:nvSpPr>
          <p:cNvPr id="1496067" name="Rectangle 3"/>
          <p:cNvSpPr>
            <a:spLocks noChangeArrowheads="1"/>
          </p:cNvSpPr>
          <p:nvPr/>
        </p:nvSpPr>
        <p:spPr bwMode="auto">
          <a:xfrm>
            <a:off x="1403350" y="365125"/>
            <a:ext cx="7459663" cy="1265238"/>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HX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Monitoring Approach</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7090" name="Rectangle 2"/>
          <p:cNvSpPr>
            <a:spLocks noGrp="1" noChangeArrowheads="1"/>
          </p:cNvSpPr>
          <p:nvPr>
            <p:ph type="title"/>
          </p:nvPr>
        </p:nvSpPr>
        <p:spPr>
          <a:xfrm>
            <a:off x="879475" y="539750"/>
            <a:ext cx="8455025"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Heat Exchange Problems</a:t>
            </a:r>
          </a:p>
        </p:txBody>
      </p:sp>
      <p:sp>
        <p:nvSpPr>
          <p:cNvPr id="167939" name="Rectangle 3"/>
          <p:cNvSpPr>
            <a:spLocks noGrp="1" noChangeArrowheads="1"/>
          </p:cNvSpPr>
          <p:nvPr>
            <p:ph type="body" idx="1"/>
          </p:nvPr>
        </p:nvSpPr>
        <p:spPr>
          <a:xfrm>
            <a:off x="514350" y="2005013"/>
            <a:ext cx="9153525" cy="4098925"/>
          </a:xfrm>
          <a:effectLst>
            <a:outerShdw dist="35921" dir="2700000" algn="ctr" rotWithShape="0">
              <a:schemeClr val="bg2"/>
            </a:outerShdw>
          </a:effectLst>
        </p:spPr>
        <p:txBody>
          <a:bodyPr/>
          <a:lstStyle/>
          <a:p>
            <a:r>
              <a:rPr lang="en-US" altLang="en-US"/>
              <a:t>Any cracks or leaks in a recuperative HX will bleed emissions into the clean side</a:t>
            </a:r>
          </a:p>
          <a:p>
            <a:r>
              <a:rPr lang="en-US" altLang="en-US"/>
              <a:t>Uncoordinated valves in a regenerative HX will transfer emissions into the clean air.</a:t>
            </a:r>
          </a:p>
          <a:p>
            <a:r>
              <a:rPr lang="en-US" altLang="en-US"/>
              <a:t>A regenerative HX usually burps some emissions into the clean air each time the valves switch the flow.</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9986" name="Picture 13" descr="Mt Whitne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76200"/>
            <a:ext cx="10591800"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3679" name="Rectangle 15"/>
          <p:cNvSpPr>
            <a:spLocks noGrp="1" noChangeArrowheads="1"/>
          </p:cNvSpPr>
          <p:nvPr>
            <p:ph type="title"/>
          </p:nvPr>
        </p:nvSpPr>
        <p:spPr>
          <a:xfrm>
            <a:off x="1562100" y="4495800"/>
            <a:ext cx="7162800" cy="21272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br>
              <a:rPr lang="en-US" altLang="en-US"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Monitoring Approach–</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Example: </a:t>
            </a:r>
            <a:r>
              <a:rPr lang="en-US" altLang="en-US" sz="4000" i="0" u="sng">
                <a:solidFill>
                  <a:srgbClr val="CC0000"/>
                </a:solidFill>
                <a:effectLst>
                  <a:outerShdw blurRad="38100" dist="38100" dir="2700000" algn="tl">
                    <a:srgbClr val="000000"/>
                  </a:outerShdw>
                </a:effectLst>
              </a:rPr>
              <a:t>VOC CONTROL: </a:t>
            </a:r>
            <a:br>
              <a:rPr lang="en-US" altLang="en-US" sz="4000" i="0" u="sng">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Thermal Incinerator</a:t>
            </a:r>
            <a:br>
              <a:rPr lang="en-US" altLang="en-US" sz="4000" i="0">
                <a:solidFill>
                  <a:srgbClr val="CC0000"/>
                </a:solidFill>
                <a:effectLst>
                  <a:outerShdw blurRad="38100" dist="38100" dir="2700000" algn="tl">
                    <a:srgbClr val="000000"/>
                  </a:outerShdw>
                </a:effectLst>
              </a:rPr>
            </a:br>
            <a:endParaRPr lang="en-US" altLang="en-US" sz="4000" i="0">
              <a:solidFill>
                <a:srgbClr val="CC0000"/>
              </a:solidFill>
              <a:effectLst>
                <a:outerShdw blurRad="38100" dist="38100" dir="2700000" algn="tl">
                  <a:srgbClr val="000000"/>
                </a:outerShdw>
              </a:effectLst>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172034" name="Object 2"/>
          <p:cNvGraphicFramePr>
            <a:graphicFrameLocks noChangeAspect="1"/>
          </p:cNvGraphicFramePr>
          <p:nvPr/>
        </p:nvGraphicFramePr>
        <p:xfrm>
          <a:off x="930275" y="-15875"/>
          <a:ext cx="8229600" cy="7848600"/>
        </p:xfrm>
        <a:graphic>
          <a:graphicData uri="http://schemas.openxmlformats.org/presentationml/2006/ole">
            <mc:AlternateContent xmlns:mc="http://schemas.openxmlformats.org/markup-compatibility/2006">
              <mc:Choice xmlns:v="urn:schemas-microsoft-com:vml" Requires="v">
                <p:oleObj name="Document" r:id="rId3" imgW="8404905" imgH="8002798" progId="Word.Document.8">
                  <p:embed/>
                </p:oleObj>
              </mc:Choice>
              <mc:Fallback>
                <p:oleObj name="Document" r:id="rId3" imgW="8404905" imgH="8002798" progId="Word.Document.8">
                  <p:embed/>
                  <p:pic>
                    <p:nvPicPr>
                      <p:cNvPr id="17203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275" y="-15875"/>
                        <a:ext cx="8229600" cy="784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82" name="Picture 2" descr="dcp002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00" y="20638"/>
            <a:ext cx="73914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3171" name="Rectangle 3"/>
          <p:cNvSpPr>
            <a:spLocks noChangeArrowheads="1"/>
          </p:cNvSpPr>
          <p:nvPr/>
        </p:nvSpPr>
        <p:spPr bwMode="auto">
          <a:xfrm>
            <a:off x="342900" y="762000"/>
            <a:ext cx="4953000" cy="31972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a:spAutoFit/>
          </a:bodyPr>
          <a:lstStyle/>
          <a:p>
            <a:pPr algn="ctr">
              <a:defRPr/>
            </a:pPr>
            <a:r>
              <a:rPr lang="en-US" altLang="en-US" sz="4000" b="1">
                <a:solidFill>
                  <a:srgbClr val="BE0000"/>
                </a:solidFill>
                <a:effectLst>
                  <a:outerShdw blurRad="38100" dist="38100" dir="2700000" algn="tl">
                    <a:srgbClr val="000000"/>
                  </a:outerShdw>
                </a:effectLst>
              </a:rPr>
              <a:t>Monitoring </a:t>
            </a:r>
          </a:p>
          <a:p>
            <a:pPr algn="ctr">
              <a:defRPr/>
            </a:pPr>
            <a:r>
              <a:rPr lang="en-US" altLang="en-US" sz="4000" b="1">
                <a:solidFill>
                  <a:srgbClr val="BE0000"/>
                </a:solidFill>
                <a:effectLst>
                  <a:outerShdw blurRad="38100" dist="38100" dir="2700000" algn="tl">
                    <a:srgbClr val="000000"/>
                  </a:outerShdw>
                </a:effectLst>
              </a:rPr>
              <a:t>Approach</a:t>
            </a:r>
          </a:p>
          <a:p>
            <a:pPr algn="ctr">
              <a:defRPr/>
            </a:pPr>
            <a:r>
              <a:rPr lang="en-US" altLang="en-US" sz="4000" b="1">
                <a:solidFill>
                  <a:srgbClr val="BE0000"/>
                </a:solidFill>
                <a:effectLst>
                  <a:outerShdw blurRad="38100" dist="38100" dir="2700000" algn="tl">
                    <a:srgbClr val="000000"/>
                  </a:outerShdw>
                </a:effectLst>
              </a:rPr>
              <a:t> PM Control -</a:t>
            </a:r>
          </a:p>
          <a:p>
            <a:pPr algn="ctr">
              <a:defRPr/>
            </a:pPr>
            <a:r>
              <a:rPr lang="en-US" altLang="en-US" sz="4000" b="1">
                <a:solidFill>
                  <a:srgbClr val="BE0000"/>
                </a:solidFill>
                <a:effectLst>
                  <a:outerShdw blurRad="38100" dist="38100" dir="2700000" algn="tl">
                    <a:srgbClr val="000000"/>
                  </a:outerShdw>
                </a:effectLst>
              </a:rPr>
              <a:t>Venturi Scrubber:</a:t>
            </a:r>
          </a:p>
          <a:p>
            <a:pPr algn="ctr">
              <a:defRPr/>
            </a:pPr>
            <a:endParaRPr lang="en-US" altLang="en-US" sz="4000" b="1">
              <a:solidFill>
                <a:srgbClr val="BE0000"/>
              </a:solidFill>
              <a:effectLst>
                <a:outerShdw blurRad="38100" dist="38100" dir="2700000" algn="tl">
                  <a:srgbClr val="000000"/>
                </a:outerShdw>
              </a:effectLst>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6130" name="Picture 2" descr="EVERGREEN PULP 1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7219" name="Rectangle 3"/>
          <p:cNvSpPr>
            <a:spLocks noChangeArrowheads="1"/>
          </p:cNvSpPr>
          <p:nvPr/>
        </p:nvSpPr>
        <p:spPr bwMode="auto">
          <a:xfrm>
            <a:off x="6862763" y="3181350"/>
            <a:ext cx="3149600" cy="1500188"/>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ts val="5000"/>
              </a:lnSpc>
              <a:buClr>
                <a:srgbClr val="000000"/>
              </a:buClr>
              <a:buFont typeface="Arial" panose="020B0604020202020204" pitchFamily="34" charset="0"/>
              <a:buNone/>
              <a:defRPr/>
            </a:pPr>
            <a:r>
              <a:rPr lang="en-US" altLang="en-US" sz="4000" b="1">
                <a:solidFill>
                  <a:srgbClr val="CC0000"/>
                </a:solidFill>
                <a:effectLst>
                  <a:outerShdw blurRad="38100" dist="38100" dir="2700000" algn="tl">
                    <a:srgbClr val="000000"/>
                  </a:outerShdw>
                </a:effectLst>
                <a:latin typeface="Arial" panose="020B0604020202020204" pitchFamily="34" charset="0"/>
              </a:rPr>
              <a:t>Venturi</a:t>
            </a:r>
          </a:p>
          <a:p>
            <a:pPr algn="ctr">
              <a:lnSpc>
                <a:spcPts val="5000"/>
              </a:lnSpc>
              <a:buClr>
                <a:srgbClr val="000000"/>
              </a:buClr>
              <a:buFont typeface="Arial" panose="020B0604020202020204" pitchFamily="34" charset="0"/>
              <a:buNone/>
              <a:defRPr/>
            </a:pPr>
            <a:r>
              <a:rPr lang="en-US" altLang="en-US" sz="4000" b="1">
                <a:solidFill>
                  <a:srgbClr val="CC0000"/>
                </a:solidFill>
                <a:effectLst>
                  <a:outerShdw blurRad="38100" dist="38100" dir="2700000" algn="tl">
                    <a:srgbClr val="000000"/>
                  </a:outerShdw>
                </a:effectLst>
                <a:latin typeface="Arial" panose="020B0604020202020204" pitchFamily="34" charset="0"/>
              </a:rPr>
              <a:t>Scrubber</a:t>
            </a:r>
            <a:endParaRPr lang="en-US" altLang="en-US" sz="4000" b="1">
              <a:solidFill>
                <a:srgbClr val="00FFFF"/>
              </a:solidFill>
              <a:latin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395" name="Rectangle 3"/>
          <p:cNvSpPr>
            <a:spLocks noGrp="1" noChangeArrowheads="1"/>
          </p:cNvSpPr>
          <p:nvPr>
            <p:ph type="title"/>
          </p:nvPr>
        </p:nvSpPr>
        <p:spPr>
          <a:xfrm>
            <a:off x="114300" y="533400"/>
            <a:ext cx="4038600" cy="755650"/>
          </a:xfrm>
          <a:solidFill>
            <a:srgbClr val="FF9900"/>
          </a:solidFill>
          <a:ln w="57150">
            <a:solidFill>
              <a:srgbClr val="CC0000"/>
            </a:solidFill>
            <a:miter lim="800000"/>
            <a:headEnd/>
            <a:tailEnd/>
          </a:ln>
        </p:spPr>
        <p:txBody>
          <a:bodyPr/>
          <a:lstStyle/>
          <a:p>
            <a:pPr>
              <a:defRPr/>
            </a:pPr>
            <a:r>
              <a:rPr lang="en-US" altLang="en-US" sz="3600" i="0">
                <a:solidFill>
                  <a:srgbClr val="CC0000"/>
                </a:solidFill>
                <a:effectLst>
                  <a:outerShdw blurRad="38100" dist="38100" dir="2700000" algn="tl">
                    <a:srgbClr val="000000"/>
                  </a:outerShdw>
                </a:effectLst>
              </a:rPr>
              <a:t>Purpose of CAM</a:t>
            </a:r>
          </a:p>
        </p:txBody>
      </p:sp>
      <p:sp>
        <p:nvSpPr>
          <p:cNvPr id="18435" name="Rectangle 4"/>
          <p:cNvSpPr>
            <a:spLocks noGrp="1" noChangeArrowheads="1"/>
          </p:cNvSpPr>
          <p:nvPr>
            <p:ph type="body" idx="1"/>
          </p:nvPr>
        </p:nvSpPr>
        <p:spPr>
          <a:xfrm>
            <a:off x="-114300" y="1752600"/>
            <a:ext cx="6934200" cy="4800600"/>
          </a:xfrm>
          <a:noFill/>
          <a:effectLst>
            <a:outerShdw dist="35921" dir="2700000" algn="ctr" rotWithShape="0">
              <a:schemeClr val="bg2"/>
            </a:outerShdw>
          </a:effectLst>
        </p:spPr>
        <p:txBody>
          <a:bodyPr/>
          <a:lstStyle/>
          <a:p>
            <a:pPr>
              <a:buFont typeface="Monotype Sorts" pitchFamily="2" charset="2"/>
              <a:buNone/>
            </a:pPr>
            <a:r>
              <a:rPr lang="en-US" altLang="en-US" sz="3000"/>
              <a:t>		 Intended to provide a “reasonable assurance of compliance" with applicable requirements for large emission units with add-on controls</a:t>
            </a:r>
          </a:p>
          <a:p>
            <a:pPr>
              <a:buFont typeface="Monotype Sorts" pitchFamily="2" charset="2"/>
              <a:buNone/>
            </a:pPr>
            <a:r>
              <a:rPr lang="en-US" altLang="en-US" sz="3000"/>
              <a:t>		</a:t>
            </a:r>
          </a:p>
          <a:p>
            <a:pPr>
              <a:buFont typeface="Monotype Sorts" pitchFamily="2" charset="2"/>
              <a:buNone/>
            </a:pPr>
            <a:r>
              <a:rPr lang="en-US" altLang="en-US" sz="3000"/>
              <a:t>		  Monitoring is conducted to determine that control measures are properly operated &amp; maintained</a:t>
            </a:r>
          </a:p>
        </p:txBody>
      </p:sp>
      <p:sp>
        <p:nvSpPr>
          <p:cNvPr id="1339397" name="Line 5"/>
          <p:cNvSpPr>
            <a:spLocks noChangeShapeType="1"/>
          </p:cNvSpPr>
          <p:nvPr/>
        </p:nvSpPr>
        <p:spPr bwMode="auto">
          <a:xfrm>
            <a:off x="1905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39398" name="Line 6"/>
          <p:cNvSpPr>
            <a:spLocks noChangeShapeType="1"/>
          </p:cNvSpPr>
          <p:nvPr/>
        </p:nvSpPr>
        <p:spPr bwMode="auto">
          <a:xfrm>
            <a:off x="190500" y="4953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pic>
        <p:nvPicPr>
          <p:cNvPr id="18438" name="Picture 7" descr="EVERGREEN PULP 0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0300" y="0"/>
            <a:ext cx="4191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9397"/>
                                        </p:tgtEl>
                                        <p:attrNameLst>
                                          <p:attrName>style.visibility</p:attrName>
                                        </p:attrNameLst>
                                      </p:cBhvr>
                                      <p:to>
                                        <p:strVal val="visible"/>
                                      </p:to>
                                    </p:set>
                                    <p:anim calcmode="lin" valueType="num">
                                      <p:cBhvr additive="base">
                                        <p:cTn id="7" dur="500" fill="hold"/>
                                        <p:tgtEl>
                                          <p:spTgt spid="1339397"/>
                                        </p:tgtEl>
                                        <p:attrNameLst>
                                          <p:attrName>ppt_x</p:attrName>
                                        </p:attrNameLst>
                                      </p:cBhvr>
                                      <p:tavLst>
                                        <p:tav tm="0">
                                          <p:val>
                                            <p:strVal val="0-#ppt_w/2"/>
                                          </p:val>
                                        </p:tav>
                                        <p:tav tm="100000">
                                          <p:val>
                                            <p:strVal val="#ppt_x"/>
                                          </p:val>
                                        </p:tav>
                                      </p:tavLst>
                                    </p:anim>
                                    <p:anim calcmode="lin" valueType="num">
                                      <p:cBhvr additive="base">
                                        <p:cTn id="8" dur="500" fill="hold"/>
                                        <p:tgtEl>
                                          <p:spTgt spid="133939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39398"/>
                                        </p:tgtEl>
                                        <p:attrNameLst>
                                          <p:attrName>style.visibility</p:attrName>
                                        </p:attrNameLst>
                                      </p:cBhvr>
                                      <p:to>
                                        <p:strVal val="visible"/>
                                      </p:to>
                                    </p:set>
                                    <p:anim calcmode="lin" valueType="num">
                                      <p:cBhvr additive="base">
                                        <p:cTn id="12" dur="500" fill="hold"/>
                                        <p:tgtEl>
                                          <p:spTgt spid="1339398"/>
                                        </p:tgtEl>
                                        <p:attrNameLst>
                                          <p:attrName>ppt_x</p:attrName>
                                        </p:attrNameLst>
                                      </p:cBhvr>
                                      <p:tavLst>
                                        <p:tav tm="0">
                                          <p:val>
                                            <p:strVal val="0-#ppt_w/2"/>
                                          </p:val>
                                        </p:tav>
                                        <p:tav tm="100000">
                                          <p:val>
                                            <p:strVal val="#ppt_x"/>
                                          </p:val>
                                        </p:tav>
                                      </p:tavLst>
                                    </p:anim>
                                    <p:anim calcmode="lin" valueType="num">
                                      <p:cBhvr additive="base">
                                        <p:cTn id="13" dur="500" fill="hold"/>
                                        <p:tgtEl>
                                          <p:spTgt spid="133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9397" grpId="0" animBg="1"/>
      <p:bldP spid="1339398" grpId="0" animBg="1"/>
    </p:bldLst>
  </p:timing>
</p:sld>
</file>

<file path=ppt/slides/slide110.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177154" name="Picture 2" descr="Image of Schematic Diagrams of Dust Removal of Venturi Scrubb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622300"/>
            <a:ext cx="9001125"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5" name="Rectangle 3"/>
          <p:cNvSpPr>
            <a:spLocks noChangeArrowheads="1"/>
          </p:cNvSpPr>
          <p:nvPr/>
        </p:nvSpPr>
        <p:spPr bwMode="auto">
          <a:xfrm flipV="1">
            <a:off x="1371600" y="2590800"/>
            <a:ext cx="952500"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800" b="0">
              <a:solidFill>
                <a:schemeClr val="tx1"/>
              </a:solidFill>
            </a:endParaRPr>
          </a:p>
        </p:txBody>
      </p:sp>
      <p:sp>
        <p:nvSpPr>
          <p:cNvPr id="177156" name="Rectangle 4"/>
          <p:cNvSpPr>
            <a:spLocks noChangeArrowheads="1"/>
          </p:cNvSpPr>
          <p:nvPr/>
        </p:nvSpPr>
        <p:spPr bwMode="auto">
          <a:xfrm flipV="1">
            <a:off x="6000750" y="5105400"/>
            <a:ext cx="1885950"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57" name="Rectangle 5"/>
          <p:cNvSpPr>
            <a:spLocks noChangeArrowheads="1"/>
          </p:cNvSpPr>
          <p:nvPr/>
        </p:nvSpPr>
        <p:spPr bwMode="auto">
          <a:xfrm flipV="1">
            <a:off x="5753100" y="1371600"/>
            <a:ext cx="1285875"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58" name="Rectangle 6"/>
          <p:cNvSpPr>
            <a:spLocks noChangeArrowheads="1"/>
          </p:cNvSpPr>
          <p:nvPr/>
        </p:nvSpPr>
        <p:spPr bwMode="auto">
          <a:xfrm flipV="1">
            <a:off x="7200900" y="1247775"/>
            <a:ext cx="1285875"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59" name="Rectangle 7"/>
          <p:cNvSpPr>
            <a:spLocks noChangeArrowheads="1"/>
          </p:cNvSpPr>
          <p:nvPr/>
        </p:nvSpPr>
        <p:spPr bwMode="auto">
          <a:xfrm flipV="1">
            <a:off x="4400550" y="2949575"/>
            <a:ext cx="1285875"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60" name="Rectangle 8"/>
          <p:cNvSpPr>
            <a:spLocks noChangeArrowheads="1"/>
          </p:cNvSpPr>
          <p:nvPr/>
        </p:nvSpPr>
        <p:spPr bwMode="auto">
          <a:xfrm flipV="1">
            <a:off x="4333875" y="2486025"/>
            <a:ext cx="1285875"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61" name="Rectangle 9"/>
          <p:cNvSpPr>
            <a:spLocks noChangeArrowheads="1"/>
          </p:cNvSpPr>
          <p:nvPr/>
        </p:nvSpPr>
        <p:spPr bwMode="auto">
          <a:xfrm flipV="1">
            <a:off x="2743200" y="1143000"/>
            <a:ext cx="1285875" cy="228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62" name="Rectangle 10"/>
          <p:cNvSpPr>
            <a:spLocks noChangeArrowheads="1"/>
          </p:cNvSpPr>
          <p:nvPr/>
        </p:nvSpPr>
        <p:spPr bwMode="auto">
          <a:xfrm flipV="1">
            <a:off x="2705100" y="5715000"/>
            <a:ext cx="4495800" cy="304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77163" name="Rectangle 11"/>
          <p:cNvSpPr>
            <a:spLocks noChangeArrowheads="1"/>
          </p:cNvSpPr>
          <p:nvPr/>
        </p:nvSpPr>
        <p:spPr bwMode="auto">
          <a:xfrm flipV="1">
            <a:off x="7226300" y="2703513"/>
            <a:ext cx="917575" cy="1920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sp>
        <p:nvSpPr>
          <p:cNvPr id="1424386" name="Rectangle 2"/>
          <p:cNvSpPr>
            <a:spLocks noGrp="1" noChangeArrowheads="1"/>
          </p:cNvSpPr>
          <p:nvPr>
            <p:ph type="title"/>
          </p:nvPr>
        </p:nvSpPr>
        <p:spPr>
          <a:xfrm>
            <a:off x="2590800" y="152400"/>
            <a:ext cx="5143500" cy="6096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4000" i="0">
                <a:solidFill>
                  <a:srgbClr val="CC0000"/>
                </a:solidFill>
                <a:effectLst>
                  <a:outerShdw blurRad="38100" dist="38100" dir="2700000" algn="tl">
                    <a:srgbClr val="000000"/>
                  </a:outerShdw>
                </a:effectLst>
              </a:rPr>
              <a:t>Test Results</a:t>
            </a:r>
          </a:p>
        </p:txBody>
      </p:sp>
      <p:graphicFrame>
        <p:nvGraphicFramePr>
          <p:cNvPr id="1424799" name="Group 415"/>
          <p:cNvGraphicFramePr>
            <a:graphicFrameLocks noGrp="1"/>
          </p:cNvGraphicFramePr>
          <p:nvPr>
            <p:ph type="tbl" idx="1"/>
          </p:nvPr>
        </p:nvGraphicFramePr>
        <p:xfrm>
          <a:off x="419100" y="838200"/>
          <a:ext cx="9372600" cy="5989639"/>
        </p:xfrm>
        <a:graphic>
          <a:graphicData uri="http://schemas.openxmlformats.org/drawingml/2006/table">
            <a:tbl>
              <a:tblPr/>
              <a:tblGrid>
                <a:gridCol w="1827213">
                  <a:extLst>
                    <a:ext uri="{9D8B030D-6E8A-4147-A177-3AD203B41FA5}">
                      <a16:colId xmlns:a16="http://schemas.microsoft.com/office/drawing/2014/main" val="20000"/>
                    </a:ext>
                  </a:extLst>
                </a:gridCol>
                <a:gridCol w="1633537">
                  <a:extLst>
                    <a:ext uri="{9D8B030D-6E8A-4147-A177-3AD203B41FA5}">
                      <a16:colId xmlns:a16="http://schemas.microsoft.com/office/drawing/2014/main" val="20001"/>
                    </a:ext>
                  </a:extLst>
                </a:gridCol>
                <a:gridCol w="1225550">
                  <a:extLst>
                    <a:ext uri="{9D8B030D-6E8A-4147-A177-3AD203B41FA5}">
                      <a16:colId xmlns:a16="http://schemas.microsoft.com/office/drawing/2014/main" val="20002"/>
                    </a:ext>
                  </a:extLst>
                </a:gridCol>
                <a:gridCol w="1562100">
                  <a:extLst>
                    <a:ext uri="{9D8B030D-6E8A-4147-A177-3AD203B41FA5}">
                      <a16:colId xmlns:a16="http://schemas.microsoft.com/office/drawing/2014/main" val="20003"/>
                    </a:ext>
                  </a:extLst>
                </a:gridCol>
                <a:gridCol w="1562100">
                  <a:extLst>
                    <a:ext uri="{9D8B030D-6E8A-4147-A177-3AD203B41FA5}">
                      <a16:colId xmlns:a16="http://schemas.microsoft.com/office/drawing/2014/main" val="20004"/>
                    </a:ext>
                  </a:extLst>
                </a:gridCol>
                <a:gridCol w="1562100">
                  <a:extLst>
                    <a:ext uri="{9D8B030D-6E8A-4147-A177-3AD203B41FA5}">
                      <a16:colId xmlns:a16="http://schemas.microsoft.com/office/drawing/2014/main" val="20005"/>
                    </a:ext>
                  </a:extLst>
                </a:gridCol>
              </a:tblGrid>
              <a:tr h="1310779">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endParaRPr kumimoji="0" lang="en-US" altLang="en-US" sz="2000" b="1" i="0" u="none" strike="noStrike" cap="none" normalizeH="0" baseline="0">
                        <a:ln>
                          <a:noFill/>
                        </a:ln>
                        <a:solidFill>
                          <a:srgbClr val="FAFD00"/>
                        </a:solidFill>
                        <a:effectLst/>
                        <a:latin typeface="Arial" panose="020B0604020202020204" pitchFamily="34" charset="0"/>
                      </a:endParaRPr>
                    </a:p>
                  </a:txBody>
                  <a:tcPr marT="45725" marB="4572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Nominal steam generation rate (lb/hr)</a:t>
                      </a:r>
                    </a:p>
                  </a:txBody>
                  <a:tcPr marT="45725" marB="45725"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Venturi </a:t>
                      </a:r>
                      <a:r>
                        <a:rPr kumimoji="0" lang="en-US" altLang="en-US" sz="2000" b="1" i="0" u="none" strike="noStrike" cap="none" normalizeH="0" baseline="0">
                          <a:ln>
                            <a:noFill/>
                          </a:ln>
                          <a:solidFill>
                            <a:srgbClr val="FAFD00"/>
                          </a:solidFill>
                          <a:effectLst/>
                          <a:latin typeface="Arial" panose="020B0604020202020204" pitchFamily="34" charset="0"/>
                          <a:sym typeface="Symbol" panose="05050102010706020507" pitchFamily="18" charset="2"/>
                        </a:rPr>
                        <a:t></a:t>
                      </a:r>
                      <a:r>
                        <a:rPr kumimoji="0" lang="en-US" altLang="en-US" sz="2000" b="1" i="0" u="none" strike="noStrike" cap="none" normalizeH="0" baseline="0">
                          <a:ln>
                            <a:noFill/>
                          </a:ln>
                          <a:solidFill>
                            <a:srgbClr val="FAFD00"/>
                          </a:solidFill>
                          <a:effectLst/>
                          <a:latin typeface="Arial" panose="020B0604020202020204" pitchFamily="34" charset="0"/>
                          <a:sym typeface="WP Greek Helve" pitchFamily="2" charset="2"/>
                        </a:rPr>
                        <a:t>P (in. H</a:t>
                      </a:r>
                      <a:r>
                        <a:rPr kumimoji="0" lang="en-US" altLang="en-US" sz="2000" b="1" i="0" u="none" strike="noStrike" cap="none" normalizeH="0" baseline="-25000">
                          <a:ln>
                            <a:noFill/>
                          </a:ln>
                          <a:solidFill>
                            <a:srgbClr val="FAFD00"/>
                          </a:solidFill>
                          <a:effectLst/>
                          <a:latin typeface="Arial" panose="020B0604020202020204" pitchFamily="34" charset="0"/>
                          <a:sym typeface="WP Greek Helve" pitchFamily="2" charset="2"/>
                        </a:rPr>
                        <a:t>2</a:t>
                      </a:r>
                      <a:r>
                        <a:rPr kumimoji="0" lang="en-US" altLang="en-US" sz="2000" b="1" i="0" u="none" strike="noStrike" cap="none" normalizeH="0" baseline="0">
                          <a:ln>
                            <a:noFill/>
                          </a:ln>
                          <a:solidFill>
                            <a:srgbClr val="FAFD00"/>
                          </a:solidFill>
                          <a:effectLst/>
                          <a:latin typeface="Arial" panose="020B0604020202020204" pitchFamily="34" charset="0"/>
                          <a:sym typeface="WP Greek Helve" pitchFamily="2" charset="2"/>
                        </a:rPr>
                        <a:t>O)</a:t>
                      </a:r>
                      <a:endParaRPr kumimoji="0" lang="en-US" altLang="en-US" sz="2000" b="1" i="0" u="none" strike="noStrike" cap="none" normalizeH="0" baseline="0">
                        <a:ln>
                          <a:noFill/>
                        </a:ln>
                        <a:solidFill>
                          <a:srgbClr val="FAFD00"/>
                        </a:solidFill>
                        <a:effectLst/>
                        <a:latin typeface="Arial" panose="020B0604020202020204" pitchFamily="34" charset="0"/>
                      </a:endParaRPr>
                    </a:p>
                  </a:txBody>
                  <a:tcPr marT="45725" marB="45725"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Boiler O</a:t>
                      </a:r>
                      <a:r>
                        <a:rPr kumimoji="0" lang="en-US" altLang="en-US" sz="2000" b="1" i="0" u="none" strike="noStrike" cap="none" normalizeH="0" baseline="-25000">
                          <a:ln>
                            <a:noFill/>
                          </a:ln>
                          <a:solidFill>
                            <a:srgbClr val="FAFD00"/>
                          </a:solidFill>
                          <a:effectLst/>
                          <a:latin typeface="Arial" panose="020B0604020202020204" pitchFamily="34" charset="0"/>
                        </a:rPr>
                        <a:t>2</a:t>
                      </a:r>
                      <a:r>
                        <a:rPr kumimoji="0" lang="en-US" altLang="en-US" sz="2000" b="1" i="0" u="none" strike="noStrike" cap="none" normalizeH="0" baseline="0">
                          <a:ln>
                            <a:noFill/>
                          </a:ln>
                          <a:solidFill>
                            <a:srgbClr val="FAFD00"/>
                          </a:solidFill>
                          <a:effectLst/>
                          <a:latin typeface="Arial" panose="020B0604020202020204" pitchFamily="34" charset="0"/>
                        </a:rPr>
                        <a:t> (%)</a:t>
                      </a:r>
                    </a:p>
                  </a:txBody>
                  <a:tcPr marT="45725" marB="45725"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Measured particulate emissions (lb/MMBtu)</a:t>
                      </a:r>
                    </a:p>
                  </a:txBody>
                  <a:tcPr marT="45725" marB="45725"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Allowable particulate emissions (lb/MMBtu)</a:t>
                      </a:r>
                    </a:p>
                  </a:txBody>
                  <a:tcPr marT="45725" marB="45725" anchor="b"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extLst>
                  <a:ext uri="{0D108BD9-81ED-4DB2-BD59-A6C34878D82A}">
                    <a16:rowId xmlns:a16="http://schemas.microsoft.com/office/drawing/2014/main" val="10000"/>
                  </a:ext>
                </a:extLst>
              </a:tr>
              <a:tr h="530281">
                <a:tc rowSpan="9">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Boiler Results</a:t>
                      </a:r>
                    </a:p>
                  </a:txBody>
                  <a:tcPr marT="45725" marB="4572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33,000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15.0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0.081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0.25</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0281">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33,000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15.23</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0.062</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0.25</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0281">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33,000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16.17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0.077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0.25</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63623">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52,000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13.87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0.067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0.21</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8528">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52,000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13.37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0.056</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0.21</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98528">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52,000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14.43</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0.057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0.21</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25519">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77,000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11.77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0.045</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0.17</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00116">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77,000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13.33</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0.053</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0.17</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01703">
                <a:tc vMerge="1">
                  <a:txBody>
                    <a:bodyPr/>
                    <a:lstStyle/>
                    <a:p>
                      <a:endParaRPr lang="en-US"/>
                    </a:p>
                  </a:txBody>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77,000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12.0</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13.87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a:ln>
                            <a:noFill/>
                          </a:ln>
                          <a:solidFill>
                            <a:srgbClr val="FAFD00"/>
                          </a:solidFill>
                          <a:effectLst/>
                          <a:latin typeface="Arial" panose="020B0604020202020204" pitchFamily="34" charset="0"/>
                        </a:rPr>
                        <a:t>0.057</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algn="l">
                        <a:spcBef>
                          <a:spcPct val="20000"/>
                        </a:spcBef>
                        <a:buClr>
                          <a:srgbClr val="CC0000"/>
                        </a:buClr>
                        <a:buFont typeface="Monotype Sorts" pitchFamily="2" charset="2"/>
                        <a:defRPr b="1">
                          <a:solidFill>
                            <a:srgbClr val="FAFD00"/>
                          </a:solidFill>
                          <a:latin typeface="Arial" panose="020B0604020202020204" pitchFamily="34" charset="0"/>
                        </a:defRPr>
                      </a:lvl4pPr>
                      <a:lvl5pPr algn="l">
                        <a:spcBef>
                          <a:spcPct val="20000"/>
                        </a:spcBef>
                        <a:buClr>
                          <a:srgbClr val="CC0000"/>
                        </a:buClr>
                        <a:buFont typeface="Monotype Sorts" pitchFamily="2" charset="2"/>
                        <a:defRPr b="1">
                          <a:solidFill>
                            <a:srgbClr val="FAFD00"/>
                          </a:solidFill>
                          <a:latin typeface="Arial" panose="020B0604020202020204" pitchFamily="34" charset="0"/>
                        </a:defRPr>
                      </a:lvl5pPr>
                      <a:lvl6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000" b="1" i="0" u="none" strike="noStrike" cap="none" normalizeH="0" baseline="0" dirty="0">
                          <a:ln>
                            <a:noFill/>
                          </a:ln>
                          <a:solidFill>
                            <a:srgbClr val="FAFD00"/>
                          </a:solidFill>
                          <a:effectLst/>
                          <a:latin typeface="Arial" panose="020B0604020202020204" pitchFamily="34" charset="0"/>
                        </a:rPr>
                        <a:t>0.17</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81250" name="Object 2"/>
          <p:cNvGraphicFramePr>
            <a:graphicFrameLocks noChangeAspect="1"/>
          </p:cNvGraphicFramePr>
          <p:nvPr/>
        </p:nvGraphicFramePr>
        <p:xfrm>
          <a:off x="771525" y="1600200"/>
          <a:ext cx="8915400" cy="5257800"/>
        </p:xfrm>
        <a:graphic>
          <a:graphicData uri="http://schemas.openxmlformats.org/presentationml/2006/ole">
            <mc:AlternateContent xmlns:mc="http://schemas.openxmlformats.org/markup-compatibility/2006">
              <mc:Choice xmlns:v="urn:schemas-microsoft-com:vml" Requires="v">
                <p:oleObj name="Worksheet" r:id="rId3" imgW="6179881" imgH="3383189" progId="Excel.Sheet.8">
                  <p:embed/>
                </p:oleObj>
              </mc:Choice>
              <mc:Fallback>
                <p:oleObj name="Worksheet" r:id="rId3" imgW="6179881" imgH="3383189" progId="Excel.Sheet.8">
                  <p:embed/>
                  <p:pic>
                    <p:nvPicPr>
                      <p:cNvPr id="18125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525" y="1600200"/>
                        <a:ext cx="8915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20291" name="Rectangle 3"/>
          <p:cNvSpPr>
            <a:spLocks noGrp="1" noChangeArrowheads="1"/>
          </p:cNvSpPr>
          <p:nvPr>
            <p:ph type="title"/>
          </p:nvPr>
        </p:nvSpPr>
        <p:spPr>
          <a:xfrm>
            <a:off x="771525" y="304800"/>
            <a:ext cx="8867775" cy="11430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lnSpc>
                <a:spcPct val="90000"/>
              </a:lnSpc>
              <a:defRPr/>
            </a:pPr>
            <a:r>
              <a:rPr lang="en-US" altLang="en-US" sz="3600" i="0">
                <a:solidFill>
                  <a:srgbClr val="CC0000"/>
                </a:solidFill>
                <a:effectLst>
                  <a:outerShdw blurRad="38100" dist="38100" dir="2700000" algn="tl">
                    <a:srgbClr val="000000"/>
                  </a:outerShdw>
                </a:effectLst>
              </a:rPr>
              <a:t>Particulate Emissions vs.</a:t>
            </a:r>
            <a:br>
              <a:rPr lang="en-US" altLang="en-US" sz="3600" i="0">
                <a:solidFill>
                  <a:srgbClr val="CC0000"/>
                </a:solidFill>
                <a:effectLst>
                  <a:outerShdw blurRad="38100" dist="38100" dir="2700000" algn="tl">
                    <a:srgbClr val="000000"/>
                  </a:outerShdw>
                </a:effectLst>
              </a:rPr>
            </a:br>
            <a:r>
              <a:rPr lang="en-US" altLang="en-US" sz="3600" i="0">
                <a:solidFill>
                  <a:srgbClr val="CC0000"/>
                </a:solidFill>
                <a:effectLst>
                  <a:outerShdw blurRad="38100" dist="38100" dir="2700000" algn="tl">
                    <a:srgbClr val="000000"/>
                  </a:outerShdw>
                </a:effectLst>
              </a:rPr>
              <a:t>Steam Flow Rate</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sp>
        <p:nvSpPr>
          <p:cNvPr id="1422338" name="Rectangle 2"/>
          <p:cNvSpPr>
            <a:spLocks noGrp="1" noChangeArrowheads="1"/>
          </p:cNvSpPr>
          <p:nvPr>
            <p:ph type="title"/>
          </p:nvPr>
        </p:nvSpPr>
        <p:spPr>
          <a:xfrm>
            <a:off x="771525" y="381000"/>
            <a:ext cx="8867775" cy="9906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lnSpc>
                <a:spcPct val="90000"/>
              </a:lnSpc>
              <a:defRPr/>
            </a:pPr>
            <a:r>
              <a:rPr lang="en-US" altLang="en-US" sz="3600" i="0">
                <a:solidFill>
                  <a:srgbClr val="CC0000"/>
                </a:solidFill>
                <a:effectLst>
                  <a:outerShdw blurRad="38100" dist="38100" dir="2700000" algn="tl">
                    <a:srgbClr val="000000"/>
                  </a:outerShdw>
                </a:effectLst>
              </a:rPr>
              <a:t>Particulate Emissions vs.</a:t>
            </a:r>
            <a:br>
              <a:rPr lang="en-US" altLang="en-US" sz="3600" i="0">
                <a:solidFill>
                  <a:srgbClr val="CC0000"/>
                </a:solidFill>
                <a:effectLst>
                  <a:outerShdw blurRad="38100" dist="38100" dir="2700000" algn="tl">
                    <a:srgbClr val="000000"/>
                  </a:outerShdw>
                </a:effectLst>
              </a:rPr>
            </a:br>
            <a:r>
              <a:rPr lang="en-US" altLang="en-US" sz="3600" i="0">
                <a:solidFill>
                  <a:srgbClr val="CC0000"/>
                </a:solidFill>
                <a:effectLst>
                  <a:outerShdw blurRad="38100" dist="38100" dir="2700000" algn="tl">
                    <a:srgbClr val="000000"/>
                  </a:outerShdw>
                </a:effectLst>
              </a:rPr>
              <a:t>Exhaust Oxygen Level</a:t>
            </a:r>
          </a:p>
        </p:txBody>
      </p:sp>
      <p:graphicFrame>
        <p:nvGraphicFramePr>
          <p:cNvPr id="183299" name="Object 3"/>
          <p:cNvGraphicFramePr>
            <a:graphicFrameLocks noChangeAspect="1"/>
          </p:cNvGraphicFramePr>
          <p:nvPr/>
        </p:nvGraphicFramePr>
        <p:xfrm>
          <a:off x="555625" y="1600200"/>
          <a:ext cx="9131300" cy="5257800"/>
        </p:xfrm>
        <a:graphic>
          <a:graphicData uri="http://schemas.openxmlformats.org/presentationml/2006/ole">
            <mc:AlternateContent xmlns:mc="http://schemas.openxmlformats.org/markup-compatibility/2006">
              <mc:Choice xmlns:v="urn:schemas-microsoft-com:vml" Requires="v">
                <p:oleObj name="Worksheet" r:id="rId3" imgW="5737951" imgH="3337651" progId="Excel.Sheet.8">
                  <p:embed/>
                </p:oleObj>
              </mc:Choice>
              <mc:Fallback>
                <p:oleObj name="Worksheet" r:id="rId3" imgW="5737951" imgH="3337651" progId="Excel.Sheet.8">
                  <p:embed/>
                  <p:pic>
                    <p:nvPicPr>
                      <p:cNvPr id="183299"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 y="1600200"/>
                        <a:ext cx="91313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85346" name="Object 2"/>
          <p:cNvGraphicFramePr>
            <a:graphicFrameLocks noChangeAspect="1"/>
          </p:cNvGraphicFramePr>
          <p:nvPr/>
        </p:nvGraphicFramePr>
        <p:xfrm>
          <a:off x="122238" y="288925"/>
          <a:ext cx="9813925" cy="7467600"/>
        </p:xfrm>
        <a:graphic>
          <a:graphicData uri="http://schemas.openxmlformats.org/presentationml/2006/ole">
            <mc:AlternateContent xmlns:mc="http://schemas.openxmlformats.org/markup-compatibility/2006">
              <mc:Choice xmlns:v="urn:schemas-microsoft-com:vml" Requires="v">
                <p:oleObj name="Document" r:id="rId3" imgW="10447834" imgH="7945622" progId="Word.Document.8">
                  <p:embed/>
                </p:oleObj>
              </mc:Choice>
              <mc:Fallback>
                <p:oleObj name="Document" r:id="rId3" imgW="10447834" imgH="7945622" progId="Word.Document.8">
                  <p:embed/>
                  <p:pic>
                    <p:nvPicPr>
                      <p:cNvPr id="18534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8" y="288925"/>
                        <a:ext cx="9813925" cy="746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87394" name="Object 2"/>
          <p:cNvGraphicFramePr>
            <a:graphicFrameLocks noChangeAspect="1"/>
          </p:cNvGraphicFramePr>
          <p:nvPr/>
        </p:nvGraphicFramePr>
        <p:xfrm>
          <a:off x="122238" y="288925"/>
          <a:ext cx="9813925" cy="7467600"/>
        </p:xfrm>
        <a:graphic>
          <a:graphicData uri="http://schemas.openxmlformats.org/presentationml/2006/ole">
            <mc:AlternateContent xmlns:mc="http://schemas.openxmlformats.org/markup-compatibility/2006">
              <mc:Choice xmlns:v="urn:schemas-microsoft-com:vml" Requires="v">
                <p:oleObj name="Document" r:id="rId3" imgW="10447834" imgH="7945622" progId="Word.Document.8">
                  <p:embed/>
                </p:oleObj>
              </mc:Choice>
              <mc:Fallback>
                <p:oleObj name="Document" r:id="rId3" imgW="10447834" imgH="7945622" progId="Word.Document.8">
                  <p:embed/>
                  <p:pic>
                    <p:nvPicPr>
                      <p:cNvPr id="18739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8" y="288925"/>
                        <a:ext cx="9813925" cy="746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89442" name="Object 2"/>
          <p:cNvGraphicFramePr>
            <a:graphicFrameLocks noChangeAspect="1"/>
          </p:cNvGraphicFramePr>
          <p:nvPr/>
        </p:nvGraphicFramePr>
        <p:xfrm>
          <a:off x="122238" y="288925"/>
          <a:ext cx="9813925" cy="7467600"/>
        </p:xfrm>
        <a:graphic>
          <a:graphicData uri="http://schemas.openxmlformats.org/presentationml/2006/ole">
            <mc:AlternateContent xmlns:mc="http://schemas.openxmlformats.org/markup-compatibility/2006">
              <mc:Choice xmlns:v="urn:schemas-microsoft-com:vml" Requires="v">
                <p:oleObj name="Document" r:id="rId3" imgW="10447834" imgH="7936273" progId="Word.Document.8">
                  <p:embed/>
                </p:oleObj>
              </mc:Choice>
              <mc:Fallback>
                <p:oleObj name="Document" r:id="rId3" imgW="10447834" imgH="7936273" progId="Word.Document.8">
                  <p:embed/>
                  <p:pic>
                    <p:nvPicPr>
                      <p:cNvPr id="18944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8" y="288925"/>
                        <a:ext cx="9813925" cy="746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0531" name="Rectangle 3"/>
          <p:cNvSpPr>
            <a:spLocks noChangeArrowheads="1"/>
          </p:cNvSpPr>
          <p:nvPr/>
        </p:nvSpPr>
        <p:spPr bwMode="auto">
          <a:xfrm>
            <a:off x="2247900" y="1143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Exhaust O</a:t>
            </a:r>
            <a:r>
              <a:rPr lang="en-US" altLang="en-US" sz="1800" i="0" baseline="-25000">
                <a:solidFill>
                  <a:srgbClr val="CC0000"/>
                </a:solidFill>
                <a:effectLst>
                  <a:outerShdw blurRad="38100" dist="38100" dir="2700000" algn="tl">
                    <a:srgbClr val="000000"/>
                  </a:outerShdw>
                </a:effectLst>
              </a:rPr>
              <a:t>2</a:t>
            </a:r>
            <a:r>
              <a:rPr lang="en-US" altLang="en-US" sz="1800" i="0">
                <a:solidFill>
                  <a:srgbClr val="CC0000"/>
                </a:solidFill>
                <a:effectLst>
                  <a:outerShdw blurRad="38100" dist="38100" dir="2700000" algn="tl">
                    <a:srgbClr val="000000"/>
                  </a:outerShdw>
                </a:effectLst>
              </a:rPr>
              <a:t> conc.</a:t>
            </a:r>
          </a:p>
        </p:txBody>
      </p:sp>
      <p:sp>
        <p:nvSpPr>
          <p:cNvPr id="1430532" name="Rectangle 4"/>
          <p:cNvSpPr>
            <a:spLocks noChangeArrowheads="1"/>
          </p:cNvSpPr>
          <p:nvPr/>
        </p:nvSpPr>
        <p:spPr bwMode="auto">
          <a:xfrm>
            <a:off x="2247900" y="1905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Excursion &lt;11% or &gt;16%</a:t>
            </a:r>
          </a:p>
        </p:txBody>
      </p:sp>
      <p:sp>
        <p:nvSpPr>
          <p:cNvPr id="1430533" name="Rectangle 5"/>
          <p:cNvSpPr>
            <a:spLocks noChangeArrowheads="1"/>
          </p:cNvSpPr>
          <p:nvPr/>
        </p:nvSpPr>
        <p:spPr bwMode="auto">
          <a:xfrm>
            <a:off x="2247900" y="2590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O</a:t>
            </a:r>
            <a:r>
              <a:rPr lang="en-US" altLang="en-US" sz="1800" i="0" baseline="-25000">
                <a:solidFill>
                  <a:srgbClr val="CC0000"/>
                </a:solidFill>
                <a:effectLst>
                  <a:outerShdw blurRad="38100" dist="38100" dir="2700000" algn="tl">
                    <a:srgbClr val="000000"/>
                  </a:outerShdw>
                </a:effectLst>
              </a:rPr>
              <a:t>2</a:t>
            </a:r>
            <a:r>
              <a:rPr lang="en-US" altLang="en-US" sz="1800" i="0">
                <a:solidFill>
                  <a:srgbClr val="CC0000"/>
                </a:solidFill>
                <a:effectLst>
                  <a:outerShdw blurRad="38100" dist="38100" dir="2700000" algn="tl">
                    <a:srgbClr val="000000"/>
                  </a:outerShdw>
                </a:effectLst>
              </a:rPr>
              <a:t> trim system</a:t>
            </a:r>
            <a:endParaRPr lang="en-US" altLang="en-US" sz="1800" i="0" baseline="-25000">
              <a:solidFill>
                <a:srgbClr val="CC0000"/>
              </a:solidFill>
              <a:effectLst>
                <a:outerShdw blurRad="38100" dist="38100" dir="2700000" algn="tl">
                  <a:srgbClr val="000000"/>
                </a:outerShdw>
              </a:effectLst>
            </a:endParaRPr>
          </a:p>
        </p:txBody>
      </p:sp>
      <p:sp>
        <p:nvSpPr>
          <p:cNvPr id="1430534" name="Rectangle 6"/>
          <p:cNvSpPr>
            <a:spLocks noChangeArrowheads="1"/>
          </p:cNvSpPr>
          <p:nvPr/>
        </p:nvSpPr>
        <p:spPr bwMode="auto">
          <a:xfrm>
            <a:off x="2247900" y="3352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Daily zero/span</a:t>
            </a:r>
            <a:br>
              <a:rPr lang="en-US" altLang="en-US" sz="1800" i="0">
                <a:solidFill>
                  <a:srgbClr val="CC0000"/>
                </a:solidFill>
                <a:effectLst>
                  <a:outerShdw blurRad="38100" dist="38100" dir="2700000" algn="tl">
                    <a:srgbClr val="000000"/>
                  </a:outerShdw>
                </a:effectLst>
              </a:rPr>
            </a:br>
            <a:r>
              <a:rPr lang="en-US" altLang="en-US" sz="1800" i="0">
                <a:solidFill>
                  <a:srgbClr val="CC0000"/>
                </a:solidFill>
                <a:effectLst>
                  <a:outerShdw blurRad="38100" dist="38100" dir="2700000" algn="tl">
                    <a:srgbClr val="000000"/>
                  </a:outerShdw>
                </a:effectLst>
              </a:rPr>
              <a:t>Adjust drift &gt;0.5%</a:t>
            </a:r>
          </a:p>
        </p:txBody>
      </p:sp>
      <p:sp>
        <p:nvSpPr>
          <p:cNvPr id="1430535" name="Rectangle 7"/>
          <p:cNvSpPr>
            <a:spLocks noChangeArrowheads="1"/>
          </p:cNvSpPr>
          <p:nvPr/>
        </p:nvSpPr>
        <p:spPr bwMode="auto">
          <a:xfrm>
            <a:off x="2247900" y="39624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15 second compute 1min avg</a:t>
            </a:r>
          </a:p>
        </p:txBody>
      </p:sp>
      <p:sp>
        <p:nvSpPr>
          <p:cNvPr id="1430536" name="Rectangle 8"/>
          <p:cNvSpPr>
            <a:spLocks noChangeArrowheads="1"/>
          </p:cNvSpPr>
          <p:nvPr/>
        </p:nvSpPr>
        <p:spPr bwMode="auto">
          <a:xfrm>
            <a:off x="2247900" y="4572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1-min avg. by DAS</a:t>
            </a:r>
          </a:p>
        </p:txBody>
      </p:sp>
      <p:sp>
        <p:nvSpPr>
          <p:cNvPr id="1430537" name="Rectangle 9"/>
          <p:cNvSpPr>
            <a:spLocks noChangeArrowheads="1"/>
          </p:cNvSpPr>
          <p:nvPr/>
        </p:nvSpPr>
        <p:spPr bwMode="auto">
          <a:xfrm>
            <a:off x="2247900" y="5257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One hour</a:t>
            </a:r>
          </a:p>
        </p:txBody>
      </p:sp>
      <p:sp>
        <p:nvSpPr>
          <p:cNvPr id="1430538" name="Rectangle 10"/>
          <p:cNvSpPr>
            <a:spLocks noChangeArrowheads="1"/>
          </p:cNvSpPr>
          <p:nvPr/>
        </p:nvSpPr>
        <p:spPr bwMode="auto">
          <a:xfrm>
            <a:off x="2247900" y="6019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&lt;6 excursions</a:t>
            </a:r>
            <a:br>
              <a:rPr lang="en-US" altLang="en-US" sz="1800" i="0">
                <a:solidFill>
                  <a:srgbClr val="CC0000"/>
                </a:solidFill>
                <a:effectLst>
                  <a:outerShdw blurRad="38100" dist="38100" dir="2700000" algn="tl">
                    <a:srgbClr val="000000"/>
                  </a:outerShdw>
                </a:effectLst>
              </a:rPr>
            </a:br>
            <a:r>
              <a:rPr lang="en-US" altLang="en-US" sz="1800" i="0">
                <a:solidFill>
                  <a:srgbClr val="CC0000"/>
                </a:solidFill>
                <a:effectLst>
                  <a:outerShdw blurRad="38100" dist="38100" dir="2700000" algn="tl">
                    <a:srgbClr val="000000"/>
                  </a:outerShdw>
                </a:effectLst>
              </a:rPr>
              <a:t>Semi annual</a:t>
            </a:r>
          </a:p>
        </p:txBody>
      </p:sp>
      <p:sp>
        <p:nvSpPr>
          <p:cNvPr id="1430539" name="Rectangle 11"/>
          <p:cNvSpPr>
            <a:spLocks noChangeArrowheads="1"/>
          </p:cNvSpPr>
          <p:nvPr/>
        </p:nvSpPr>
        <p:spPr bwMode="auto">
          <a:xfrm>
            <a:off x="4762500" y="1143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sym typeface="Symbol" panose="05050102010706020507" pitchFamily="18" charset="2"/>
              </a:rPr>
              <a:t>P transducer</a:t>
            </a:r>
          </a:p>
        </p:txBody>
      </p:sp>
      <p:sp>
        <p:nvSpPr>
          <p:cNvPr id="1430540" name="Rectangle 12"/>
          <p:cNvSpPr>
            <a:spLocks noChangeArrowheads="1"/>
          </p:cNvSpPr>
          <p:nvPr/>
        </p:nvSpPr>
        <p:spPr bwMode="auto">
          <a:xfrm>
            <a:off x="4686300" y="1905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Excursion &lt;10</a:t>
            </a:r>
            <a:br>
              <a:rPr lang="en-US" altLang="en-US" sz="1800" i="0">
                <a:solidFill>
                  <a:srgbClr val="CC0000"/>
                </a:solidFill>
                <a:effectLst>
                  <a:outerShdw blurRad="38100" dist="38100" dir="2700000" algn="tl">
                    <a:srgbClr val="000000"/>
                  </a:outerShdw>
                </a:effectLst>
              </a:rPr>
            </a:br>
            <a:r>
              <a:rPr lang="en-US" altLang="en-US" sz="1800" i="0">
                <a:solidFill>
                  <a:srgbClr val="CC0000"/>
                </a:solidFill>
                <a:effectLst>
                  <a:outerShdw blurRad="38100" dist="38100" dir="2700000" algn="tl">
                    <a:srgbClr val="000000"/>
                  </a:outerShdw>
                </a:effectLst>
              </a:rPr>
              <a:t>Inch w.c.</a:t>
            </a:r>
          </a:p>
        </p:txBody>
      </p:sp>
      <p:sp>
        <p:nvSpPr>
          <p:cNvPr id="1430541" name="Rectangle 13"/>
          <p:cNvSpPr>
            <a:spLocks noChangeArrowheads="1"/>
          </p:cNvSpPr>
          <p:nvPr/>
        </p:nvSpPr>
        <p:spPr bwMode="auto">
          <a:xfrm>
            <a:off x="4686300" y="2590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Inlet &amp; outlet of venturi</a:t>
            </a:r>
          </a:p>
        </p:txBody>
      </p:sp>
      <p:sp>
        <p:nvSpPr>
          <p:cNvPr id="1430542" name="Rectangle 14"/>
          <p:cNvSpPr>
            <a:spLocks noChangeArrowheads="1"/>
          </p:cNvSpPr>
          <p:nvPr/>
        </p:nvSpPr>
        <p:spPr bwMode="auto">
          <a:xfrm>
            <a:off x="4686300" y="32766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Calibrate to manometer</a:t>
            </a:r>
          </a:p>
        </p:txBody>
      </p:sp>
      <p:sp>
        <p:nvSpPr>
          <p:cNvPr id="1430543" name="Rectangle 15"/>
          <p:cNvSpPr>
            <a:spLocks noChangeArrowheads="1"/>
          </p:cNvSpPr>
          <p:nvPr/>
        </p:nvSpPr>
        <p:spPr bwMode="auto">
          <a:xfrm>
            <a:off x="4686300" y="39624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At least 1 point   15 minutes</a:t>
            </a:r>
          </a:p>
        </p:txBody>
      </p:sp>
      <p:sp>
        <p:nvSpPr>
          <p:cNvPr id="1430544" name="Rectangle 16"/>
          <p:cNvSpPr>
            <a:spLocks noChangeArrowheads="1"/>
          </p:cNvSpPr>
          <p:nvPr/>
        </p:nvSpPr>
        <p:spPr bwMode="auto">
          <a:xfrm>
            <a:off x="4686300" y="4572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1-hr avg. by DAS</a:t>
            </a:r>
          </a:p>
        </p:txBody>
      </p:sp>
      <p:sp>
        <p:nvSpPr>
          <p:cNvPr id="1430545" name="Rectangle 17"/>
          <p:cNvSpPr>
            <a:spLocks noChangeArrowheads="1"/>
          </p:cNvSpPr>
          <p:nvPr/>
        </p:nvSpPr>
        <p:spPr bwMode="auto">
          <a:xfrm>
            <a:off x="4686300" y="5257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One hour</a:t>
            </a:r>
            <a:endParaRPr lang="en-US" altLang="en-US" sz="2400" i="0">
              <a:solidFill>
                <a:srgbClr val="CC0000"/>
              </a:solidFill>
              <a:effectLst>
                <a:outerShdw blurRad="38100" dist="38100" dir="2700000" algn="tl">
                  <a:srgbClr val="000000"/>
                </a:outerShdw>
              </a:effectLst>
            </a:endParaRPr>
          </a:p>
        </p:txBody>
      </p:sp>
      <p:sp>
        <p:nvSpPr>
          <p:cNvPr id="1430546" name="Rectangle 18"/>
          <p:cNvSpPr>
            <a:spLocks noChangeArrowheads="1"/>
          </p:cNvSpPr>
          <p:nvPr/>
        </p:nvSpPr>
        <p:spPr bwMode="auto">
          <a:xfrm>
            <a:off x="4762500" y="6019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&lt;10 excursions</a:t>
            </a:r>
            <a:br>
              <a:rPr lang="en-US" altLang="en-US" sz="1800" i="0">
                <a:solidFill>
                  <a:srgbClr val="CC0000"/>
                </a:solidFill>
                <a:effectLst>
                  <a:outerShdw blurRad="38100" dist="38100" dir="2700000" algn="tl">
                    <a:srgbClr val="000000"/>
                  </a:outerShdw>
                </a:effectLst>
              </a:rPr>
            </a:br>
            <a:r>
              <a:rPr lang="en-US" altLang="en-US" sz="1800" i="0">
                <a:solidFill>
                  <a:srgbClr val="CC0000"/>
                </a:solidFill>
                <a:effectLst>
                  <a:outerShdw blurRad="38100" dist="38100" dir="2700000" algn="tl">
                    <a:srgbClr val="000000"/>
                  </a:outerShdw>
                </a:effectLst>
              </a:rPr>
              <a:t>Semi annual</a:t>
            </a:r>
          </a:p>
        </p:txBody>
      </p:sp>
      <p:sp>
        <p:nvSpPr>
          <p:cNvPr id="1430547" name="Rectangle 19"/>
          <p:cNvSpPr>
            <a:spLocks noChangeArrowheads="1"/>
          </p:cNvSpPr>
          <p:nvPr/>
        </p:nvSpPr>
        <p:spPr bwMode="auto">
          <a:xfrm>
            <a:off x="7277100" y="1143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Flow monitor</a:t>
            </a:r>
          </a:p>
        </p:txBody>
      </p:sp>
      <p:sp>
        <p:nvSpPr>
          <p:cNvPr id="1430548" name="Rectangle 20"/>
          <p:cNvSpPr>
            <a:spLocks noChangeArrowheads="1"/>
          </p:cNvSpPr>
          <p:nvPr/>
        </p:nvSpPr>
        <p:spPr bwMode="auto">
          <a:xfrm>
            <a:off x="7277100" y="1905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dirty="0">
                <a:solidFill>
                  <a:srgbClr val="CC0000"/>
                </a:solidFill>
                <a:effectLst>
                  <a:outerShdw blurRad="38100" dist="38100" dir="2700000" algn="tl">
                    <a:srgbClr val="000000"/>
                  </a:outerShdw>
                </a:effectLst>
              </a:rPr>
              <a:t>Excursion: &lt;175</a:t>
            </a:r>
            <a:br>
              <a:rPr lang="en-US" altLang="en-US" sz="1800" i="0" dirty="0">
                <a:solidFill>
                  <a:srgbClr val="CC0000"/>
                </a:solidFill>
                <a:effectLst>
                  <a:outerShdw blurRad="38100" dist="38100" dir="2700000" algn="tl">
                    <a:srgbClr val="000000"/>
                  </a:outerShdw>
                </a:effectLst>
              </a:rPr>
            </a:br>
            <a:r>
              <a:rPr lang="en-US" altLang="en-US" sz="1800" i="0" dirty="0">
                <a:solidFill>
                  <a:srgbClr val="CC0000"/>
                </a:solidFill>
                <a:effectLst>
                  <a:outerShdw blurRad="38100" dist="38100" dir="2700000" algn="tl">
                    <a:srgbClr val="000000"/>
                  </a:outerShdw>
                </a:effectLst>
              </a:rPr>
              <a:t>reporting</a:t>
            </a:r>
          </a:p>
        </p:txBody>
      </p:sp>
      <p:sp>
        <p:nvSpPr>
          <p:cNvPr id="1430549" name="Rectangle 21"/>
          <p:cNvSpPr>
            <a:spLocks noChangeArrowheads="1"/>
          </p:cNvSpPr>
          <p:nvPr/>
        </p:nvSpPr>
        <p:spPr bwMode="auto">
          <a:xfrm>
            <a:off x="7277100" y="2590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Inlet throat to venturi</a:t>
            </a:r>
          </a:p>
        </p:txBody>
      </p:sp>
      <p:sp>
        <p:nvSpPr>
          <p:cNvPr id="1430550" name="Rectangle 22"/>
          <p:cNvSpPr>
            <a:spLocks noChangeArrowheads="1"/>
          </p:cNvSpPr>
          <p:nvPr/>
        </p:nvSpPr>
        <p:spPr bwMode="auto">
          <a:xfrm>
            <a:off x="7277100" y="32766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Calibrate to primary</a:t>
            </a:r>
          </a:p>
        </p:txBody>
      </p:sp>
      <p:sp>
        <p:nvSpPr>
          <p:cNvPr id="1430551" name="Rectangle 23"/>
          <p:cNvSpPr>
            <a:spLocks noChangeArrowheads="1"/>
          </p:cNvSpPr>
          <p:nvPr/>
        </p:nvSpPr>
        <p:spPr bwMode="auto">
          <a:xfrm>
            <a:off x="7277100" y="39624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At least 1 point   15 minutes</a:t>
            </a:r>
          </a:p>
        </p:txBody>
      </p:sp>
      <p:sp>
        <p:nvSpPr>
          <p:cNvPr id="1430552" name="Rectangle 24"/>
          <p:cNvSpPr>
            <a:spLocks noChangeArrowheads="1"/>
          </p:cNvSpPr>
          <p:nvPr/>
        </p:nvSpPr>
        <p:spPr bwMode="auto">
          <a:xfrm>
            <a:off x="7277100" y="4572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1-hr avg. by DAS</a:t>
            </a:r>
          </a:p>
        </p:txBody>
      </p:sp>
      <p:sp>
        <p:nvSpPr>
          <p:cNvPr id="1430553" name="Rectangle 25"/>
          <p:cNvSpPr>
            <a:spLocks noChangeArrowheads="1"/>
          </p:cNvSpPr>
          <p:nvPr/>
        </p:nvSpPr>
        <p:spPr bwMode="auto">
          <a:xfrm>
            <a:off x="7277100" y="5257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One hour</a:t>
            </a:r>
            <a:endParaRPr lang="en-US" altLang="en-US" sz="2400" i="0">
              <a:solidFill>
                <a:srgbClr val="CC0000"/>
              </a:solidFill>
              <a:effectLst>
                <a:outerShdw blurRad="38100" dist="38100" dir="2700000" algn="tl">
                  <a:srgbClr val="000000"/>
                </a:outerShdw>
              </a:effectLst>
            </a:endParaRPr>
          </a:p>
        </p:txBody>
      </p:sp>
      <p:sp>
        <p:nvSpPr>
          <p:cNvPr id="1430554" name="Rectangle 26"/>
          <p:cNvSpPr>
            <a:spLocks noChangeArrowheads="1"/>
          </p:cNvSpPr>
          <p:nvPr/>
        </p:nvSpPr>
        <p:spPr bwMode="auto">
          <a:xfrm>
            <a:off x="7277100" y="6019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1800" i="0">
                <a:solidFill>
                  <a:srgbClr val="CC0000"/>
                </a:solidFill>
                <a:effectLst>
                  <a:outerShdw blurRad="38100" dist="38100" dir="2700000" algn="tl">
                    <a:srgbClr val="000000"/>
                  </a:outerShdw>
                </a:effectLst>
              </a:rPr>
              <a:t>&lt;10 excursions</a:t>
            </a:r>
            <a:br>
              <a:rPr lang="en-US" altLang="en-US" sz="1800" i="0">
                <a:solidFill>
                  <a:srgbClr val="CC0000"/>
                </a:solidFill>
                <a:effectLst>
                  <a:outerShdw blurRad="38100" dist="38100" dir="2700000" algn="tl">
                    <a:srgbClr val="000000"/>
                  </a:outerShdw>
                </a:effectLst>
              </a:rPr>
            </a:br>
            <a:r>
              <a:rPr lang="en-US" altLang="en-US" sz="1800" i="0">
                <a:solidFill>
                  <a:srgbClr val="CC0000"/>
                </a:solidFill>
                <a:effectLst>
                  <a:outerShdw blurRad="38100" dist="38100" dir="2700000" algn="tl">
                    <a:srgbClr val="000000"/>
                  </a:outerShdw>
                </a:effectLst>
              </a:rPr>
              <a:t>Semi annual</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05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053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053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053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053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3053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3053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3053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3053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30540"/>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3054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30542"/>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30543"/>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3054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30545"/>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30546"/>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430547"/>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30548"/>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0549"/>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30550"/>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30551"/>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430552"/>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430553"/>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430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0531" grpId="0" animBg="1"/>
      <p:bldP spid="1430532" grpId="0" animBg="1"/>
      <p:bldP spid="1430533" grpId="0" animBg="1"/>
      <p:bldP spid="1430534" grpId="0" animBg="1"/>
      <p:bldP spid="1430535" grpId="0" animBg="1"/>
      <p:bldP spid="1430536" grpId="0" animBg="1"/>
      <p:bldP spid="1430537" grpId="0" animBg="1"/>
      <p:bldP spid="1430538" grpId="0" animBg="1"/>
      <p:bldP spid="1430539" grpId="0" animBg="1"/>
      <p:bldP spid="1430540" grpId="0" animBg="1"/>
      <p:bldP spid="1430541" grpId="0" animBg="1"/>
      <p:bldP spid="1430542" grpId="0" animBg="1"/>
      <p:bldP spid="1430543" grpId="0" animBg="1"/>
      <p:bldP spid="1430544" grpId="0" animBg="1"/>
      <p:bldP spid="1430545" grpId="0" animBg="1"/>
      <p:bldP spid="1430546" grpId="0" animBg="1"/>
      <p:bldP spid="1430547" grpId="0" animBg="1"/>
      <p:bldP spid="1430548" grpId="0" animBg="1"/>
      <p:bldP spid="1430549" grpId="0" animBg="1"/>
      <p:bldP spid="1430550" grpId="0" animBg="1"/>
      <p:bldP spid="1430551" grpId="0" animBg="1"/>
      <p:bldP spid="1430552" grpId="0" animBg="1"/>
      <p:bldP spid="1430553" grpId="0" animBg="1"/>
      <p:bldP spid="1430554" grpId="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1490" name="Picture 4" descr="Conway Summit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13" y="-1066800"/>
            <a:ext cx="10514013" cy="788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1797" name="Rectangle 5"/>
          <p:cNvSpPr>
            <a:spLocks noGrp="1" noChangeArrowheads="1"/>
          </p:cNvSpPr>
          <p:nvPr>
            <p:ph type="title"/>
          </p:nvPr>
        </p:nvSpPr>
        <p:spPr>
          <a:xfrm>
            <a:off x="1562100" y="4495800"/>
            <a:ext cx="7162800" cy="21272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Monitoring Approach–</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Exercise: </a:t>
            </a:r>
            <a:r>
              <a:rPr lang="en-US" altLang="en-US" sz="4000" i="0" u="sng">
                <a:solidFill>
                  <a:srgbClr val="CC0000"/>
                </a:solidFill>
                <a:effectLst>
                  <a:outerShdw blurRad="38100" dist="38100" dir="2700000" algn="tl">
                    <a:srgbClr val="000000"/>
                  </a:outerShdw>
                </a:effectLst>
              </a:rPr>
              <a:t>PM10 CONTROL: </a:t>
            </a:r>
            <a:br>
              <a:rPr lang="en-US" altLang="en-US" sz="4000" i="0" u="sng">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Baghouse</a:t>
            </a:r>
            <a:br>
              <a:rPr lang="en-US" altLang="en-US" sz="4000" i="0">
                <a:solidFill>
                  <a:srgbClr val="CC0000"/>
                </a:solidFill>
                <a:effectLst>
                  <a:outerShdw blurRad="38100" dist="38100" dir="2700000" algn="tl">
                    <a:srgbClr val="000000"/>
                  </a:outerShdw>
                </a:effectLst>
              </a:rPr>
            </a:br>
            <a:endParaRPr lang="en-US" altLang="en-US" sz="4000" i="0">
              <a:solidFill>
                <a:srgbClr val="CC0000"/>
              </a:solidFill>
              <a:effectLst>
                <a:outerShdw blurRad="38100" dist="38100" dir="2700000" algn="tl">
                  <a:srgbClr val="000000"/>
                </a:outerShdw>
              </a:effectLst>
            </a:endParaRP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93538" name="Object 2"/>
          <p:cNvGraphicFramePr>
            <a:graphicFrameLocks noChangeAspect="1"/>
          </p:cNvGraphicFramePr>
          <p:nvPr/>
        </p:nvGraphicFramePr>
        <p:xfrm>
          <a:off x="936625" y="-30163"/>
          <a:ext cx="8321675" cy="7954963"/>
        </p:xfrm>
        <a:graphic>
          <a:graphicData uri="http://schemas.openxmlformats.org/presentationml/2006/ole">
            <mc:AlternateContent xmlns:mc="http://schemas.openxmlformats.org/markup-compatibility/2006">
              <mc:Choice xmlns:v="urn:schemas-microsoft-com:vml" Requires="v">
                <p:oleObj name="Document" r:id="rId3" imgW="8404905" imgH="8031206" progId="Word.Document.8">
                  <p:embed/>
                </p:oleObj>
              </mc:Choice>
              <mc:Fallback>
                <p:oleObj name="Document" r:id="rId3" imgW="8404905" imgH="8031206" progId="Word.Document.8">
                  <p:embed/>
                  <p:pic>
                    <p:nvPicPr>
                      <p:cNvPr id="19353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625" y="-30163"/>
                        <a:ext cx="8321675" cy="795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graphicFrame>
        <p:nvGraphicFramePr>
          <p:cNvPr id="195586" name="Object 2"/>
          <p:cNvGraphicFramePr>
            <a:graphicFrameLocks noChangeAspect="1"/>
          </p:cNvGraphicFramePr>
          <p:nvPr/>
        </p:nvGraphicFramePr>
        <p:xfrm>
          <a:off x="952500" y="0"/>
          <a:ext cx="8299450" cy="7931150"/>
        </p:xfrm>
        <a:graphic>
          <a:graphicData uri="http://schemas.openxmlformats.org/presentationml/2006/ole">
            <mc:AlternateContent xmlns:mc="http://schemas.openxmlformats.org/markup-compatibility/2006">
              <mc:Choice xmlns:v="urn:schemas-microsoft-com:vml" Requires="v">
                <p:oleObj name="Document" r:id="rId3" imgW="8407189" imgH="8012147" progId="Word.Document.8">
                  <p:embed/>
                </p:oleObj>
              </mc:Choice>
              <mc:Fallback>
                <p:oleObj name="Document" r:id="rId3" imgW="8407189" imgH="8012147" progId="Word.Document.8">
                  <p:embed/>
                  <p:pic>
                    <p:nvPicPr>
                      <p:cNvPr id="19558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0"/>
                        <a:ext cx="8299450" cy="793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SCN43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388"/>
            <a:ext cx="10363200" cy="688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2709" name="Rectangle 5"/>
          <p:cNvSpPr>
            <a:spLocks noChangeArrowheads="1"/>
          </p:cNvSpPr>
          <p:nvPr/>
        </p:nvSpPr>
        <p:spPr bwMode="auto">
          <a:xfrm>
            <a:off x="1104900" y="46355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Part 64 (CAM) design principles</a:t>
            </a:r>
          </a:p>
        </p:txBody>
      </p:sp>
      <p:sp>
        <p:nvSpPr>
          <p:cNvPr id="1352710" name="Rectangle 6"/>
          <p:cNvSpPr>
            <a:spLocks noChangeArrowheads="1"/>
          </p:cNvSpPr>
          <p:nvPr/>
        </p:nvSpPr>
        <p:spPr bwMode="auto">
          <a:xfrm>
            <a:off x="730250" y="4724400"/>
            <a:ext cx="8528050" cy="1920875"/>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buFont typeface="Monotype Sorts" pitchFamily="2" charset="2"/>
              <a:buNone/>
              <a:defRPr/>
            </a:pPr>
            <a:r>
              <a:rPr lang="en-US" altLang="en-US" sz="3000">
                <a:solidFill>
                  <a:srgbClr val="CC0000"/>
                </a:solidFill>
                <a:effectLst>
                  <a:outerShdw blurRad="38100" dist="38100" dir="2700000" algn="tl">
                    <a:srgbClr val="000000"/>
                  </a:outerShdw>
                </a:effectLst>
              </a:rPr>
              <a:t>	Monitoring sufficient to also ensure operators pay the same level of attention to pollution control measures as to production activities.</a:t>
            </a: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6146" name="Rectangle 2"/>
          <p:cNvSpPr>
            <a:spLocks noGrp="1" noChangeArrowheads="1"/>
          </p:cNvSpPr>
          <p:nvPr>
            <p:ph type="title"/>
          </p:nvPr>
        </p:nvSpPr>
        <p:spPr>
          <a:xfrm>
            <a:off x="723900" y="255588"/>
            <a:ext cx="9331325" cy="1268412"/>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Enforcement Authority §64.7(d)</a:t>
            </a:r>
          </a:p>
        </p:txBody>
      </p:sp>
      <p:sp>
        <p:nvSpPr>
          <p:cNvPr id="1286147" name="Rectangle 3"/>
          <p:cNvSpPr>
            <a:spLocks noGrp="1" noChangeArrowheads="1"/>
          </p:cNvSpPr>
          <p:nvPr>
            <p:ph type="body" idx="1"/>
          </p:nvPr>
        </p:nvSpPr>
        <p:spPr>
          <a:xfrm>
            <a:off x="723900" y="2133600"/>
            <a:ext cx="8528050" cy="3902075"/>
          </a:xfrm>
          <a:effectLst>
            <a:outerShdw dist="35921" dir="2700000" algn="ctr" rotWithShape="0">
              <a:srgbClr val="000000"/>
            </a:outerShdw>
          </a:effectLst>
        </p:spPr>
        <p:txBody>
          <a:bodyPr/>
          <a:lstStyle/>
          <a:p>
            <a:pPr>
              <a:defRPr/>
            </a:pPr>
            <a:r>
              <a:rPr lang="en-US" altLang="en-US" sz="2800">
                <a:effectLst>
                  <a:outerShdw blurRad="38100" dist="38100" dir="2700000" algn="tl">
                    <a:srgbClr val="000000"/>
                  </a:outerShdw>
                </a:effectLst>
              </a:rPr>
              <a:t>"Upon detecting an excursion or exceedance, the owner or operator shall restore operation of the pollutant-specific emissions unit (including the control device and associated capture system) to its normal or usual manner of operation as expeditiously as practicable </a:t>
            </a:r>
            <a:r>
              <a:rPr lang="en-US" altLang="en-US" sz="2800" u="sng">
                <a:effectLst>
                  <a:outerShdw blurRad="38100" dist="38100" dir="2700000" algn="tl">
                    <a:srgbClr val="000000"/>
                  </a:outerShdw>
                </a:effectLst>
              </a:rPr>
              <a:t>in accordance with good air pollution control practices for minimizing emissions</a:t>
            </a:r>
            <a:r>
              <a:rPr lang="en-US" altLang="en-US" sz="2800">
                <a:effectLst>
                  <a:outerShdw blurRad="38100" dist="38100" dir="2700000" algn="tl">
                    <a:srgbClr val="000000"/>
                  </a:outerShdw>
                </a:effectLst>
              </a:rPr>
              <a:t>." </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8194" name="Rectangle 2"/>
          <p:cNvSpPr>
            <a:spLocks noGrp="1" noChangeArrowheads="1"/>
          </p:cNvSpPr>
          <p:nvPr>
            <p:ph type="title"/>
          </p:nvPr>
        </p:nvSpPr>
        <p:spPr>
          <a:xfrm>
            <a:off x="419100" y="304800"/>
            <a:ext cx="9407525" cy="1420813"/>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Relationship of CAM to Other </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Title V Monitoring</a:t>
            </a:r>
          </a:p>
        </p:txBody>
      </p:sp>
      <p:sp>
        <p:nvSpPr>
          <p:cNvPr id="1288195" name="Rectangle 3"/>
          <p:cNvSpPr>
            <a:spLocks noGrp="1" noChangeArrowheads="1"/>
          </p:cNvSpPr>
          <p:nvPr>
            <p:ph type="body" idx="1"/>
          </p:nvPr>
        </p:nvSpPr>
        <p:spPr>
          <a:xfrm>
            <a:off x="723900" y="2514600"/>
            <a:ext cx="8528050" cy="3749675"/>
          </a:xfrm>
          <a:effectLst>
            <a:outerShdw dist="45791" dir="3378596" algn="ctr" rotWithShape="0">
              <a:schemeClr val="bg2"/>
            </a:outerShdw>
          </a:effectLst>
        </p:spPr>
        <p:txBody>
          <a:bodyPr/>
          <a:lstStyle/>
          <a:p>
            <a:pPr>
              <a:defRPr/>
            </a:pPr>
            <a:r>
              <a:rPr lang="en-US" altLang="en-US">
                <a:effectLst>
                  <a:outerShdw blurRad="38100" dist="38100" dir="2700000" algn="tl">
                    <a:srgbClr val="000000"/>
                  </a:outerShdw>
                </a:effectLst>
              </a:rPr>
              <a:t>PSEUs not subject to CAM are subject to periodic monitoring</a:t>
            </a:r>
          </a:p>
          <a:p>
            <a:pPr>
              <a:defRPr/>
            </a:pPr>
            <a:r>
              <a:rPr lang="en-US" altLang="en-US">
                <a:effectLst>
                  <a:outerShdw blurRad="38100" dist="38100" dir="2700000" algn="tl">
                    <a:srgbClr val="000000"/>
                  </a:outerShdw>
                </a:effectLst>
              </a:rPr>
              <a:t>Periodic monitoring similar but less detailed approach than CAM</a:t>
            </a:r>
          </a:p>
          <a:p>
            <a:pPr>
              <a:defRPr/>
            </a:pPr>
            <a:r>
              <a:rPr lang="en-US" altLang="en-US">
                <a:effectLst>
                  <a:outerShdw blurRad="38100" dist="38100" dir="2700000" algn="tl">
                    <a:srgbClr val="000000"/>
                  </a:outerShdw>
                </a:effectLst>
              </a:rPr>
              <a:t>Periodic monitoring could be used to develop data to support proposed CAM plan</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44175" cy="6858000"/>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0180" name="Rectangle 4"/>
          <p:cNvSpPr>
            <a:spLocks noChangeArrowheads="1"/>
          </p:cNvSpPr>
          <p:nvPr/>
        </p:nvSpPr>
        <p:spPr bwMode="auto">
          <a:xfrm>
            <a:off x="800100" y="407988"/>
            <a:ext cx="8721725" cy="887412"/>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Review of Key Concepts</a:t>
            </a:r>
          </a:p>
        </p:txBody>
      </p:sp>
      <p:sp>
        <p:nvSpPr>
          <p:cNvPr id="1330181" name="Rectangle 5"/>
          <p:cNvSpPr>
            <a:spLocks noChangeArrowheads="1"/>
          </p:cNvSpPr>
          <p:nvPr/>
        </p:nvSpPr>
        <p:spPr bwMode="auto">
          <a:xfrm>
            <a:off x="266700" y="2667000"/>
            <a:ext cx="7162800" cy="3902075"/>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nSpc>
                <a:spcPct val="90000"/>
              </a:lnSpc>
              <a:buFont typeface="Monotype Sorts" pitchFamily="2" charset="2"/>
              <a:buNone/>
              <a:defRPr/>
            </a:pPr>
            <a:r>
              <a:rPr lang="en-US" altLang="en-US" sz="2800">
                <a:solidFill>
                  <a:srgbClr val="CC0000"/>
                </a:solidFill>
                <a:effectLst>
                  <a:outerShdw blurRad="38100" dist="38100" dir="2700000" algn="tl">
                    <a:srgbClr val="000000"/>
                  </a:outerShdw>
                </a:effectLst>
              </a:rPr>
              <a:t>CAM applies if PSEU has control device </a:t>
            </a:r>
          </a:p>
          <a:p>
            <a:pPr>
              <a:lnSpc>
                <a:spcPct val="90000"/>
              </a:lnSpc>
              <a:buFont typeface="Monotype Sorts" pitchFamily="2" charset="2"/>
              <a:buNone/>
              <a:defRPr/>
            </a:pPr>
            <a:r>
              <a:rPr lang="en-US" altLang="en-US" sz="2800">
                <a:solidFill>
                  <a:srgbClr val="CC0000"/>
                </a:solidFill>
                <a:effectLst>
                  <a:outerShdw blurRad="38100" dist="38100" dir="2700000" algn="tl">
                    <a:srgbClr val="000000"/>
                  </a:outerShdw>
                </a:effectLst>
              </a:rPr>
              <a:t>	New concepts in CAM</a:t>
            </a:r>
          </a:p>
          <a:p>
            <a:pPr lvl="1">
              <a:lnSpc>
                <a:spcPct val="90000"/>
              </a:lnSpc>
              <a:buFont typeface="Monotype Sorts" pitchFamily="2" charset="2"/>
              <a:buNone/>
              <a:defRPr/>
            </a:pPr>
            <a:r>
              <a:rPr lang="en-US" altLang="en-US" sz="2400">
                <a:solidFill>
                  <a:srgbClr val="CC0000"/>
                </a:solidFill>
                <a:effectLst>
                  <a:outerShdw blurRad="38100" dist="38100" dir="2700000" algn="tl">
                    <a:srgbClr val="000000"/>
                  </a:outerShdw>
                </a:effectLst>
              </a:rPr>
              <a:t>	Pre-control PTE</a:t>
            </a:r>
          </a:p>
          <a:p>
            <a:pPr lvl="1">
              <a:lnSpc>
                <a:spcPct val="90000"/>
              </a:lnSpc>
              <a:buFont typeface="Monotype Sorts" pitchFamily="2" charset="2"/>
              <a:buNone/>
              <a:defRPr/>
            </a:pPr>
            <a:r>
              <a:rPr lang="en-US" altLang="en-US" sz="2400">
                <a:solidFill>
                  <a:srgbClr val="CC0000"/>
                </a:solidFill>
                <a:effectLst>
                  <a:outerShdw blurRad="38100" dist="38100" dir="2700000" algn="tl">
                    <a:srgbClr val="000000"/>
                  </a:outerShdw>
                </a:effectLst>
              </a:rPr>
              <a:t>	PSEU</a:t>
            </a:r>
          </a:p>
          <a:p>
            <a:pPr lvl="1">
              <a:lnSpc>
                <a:spcPct val="90000"/>
              </a:lnSpc>
              <a:buFont typeface="Monotype Sorts" pitchFamily="2" charset="2"/>
              <a:buNone/>
              <a:defRPr/>
            </a:pPr>
            <a:r>
              <a:rPr lang="en-US" altLang="en-US" sz="2400">
                <a:solidFill>
                  <a:srgbClr val="CC0000"/>
                </a:solidFill>
                <a:effectLst>
                  <a:outerShdw blurRad="38100" dist="38100" dir="2700000" algn="tl">
                    <a:srgbClr val="000000"/>
                  </a:outerShdw>
                </a:effectLst>
              </a:rPr>
              <a:t>	Excursion and exceedance</a:t>
            </a:r>
          </a:p>
          <a:p>
            <a:pPr>
              <a:lnSpc>
                <a:spcPct val="90000"/>
              </a:lnSpc>
              <a:buFont typeface="Monotype Sorts" pitchFamily="2" charset="2"/>
              <a:buNone/>
              <a:defRPr/>
            </a:pPr>
            <a:r>
              <a:rPr lang="en-US" altLang="en-US" sz="2800">
                <a:solidFill>
                  <a:srgbClr val="CC0000"/>
                </a:solidFill>
                <a:effectLst>
                  <a:outerShdw blurRad="38100" dist="38100" dir="2700000" algn="tl">
                    <a:srgbClr val="000000"/>
                  </a:outerShdw>
                </a:effectLst>
              </a:rPr>
              <a:t>Data collection to ensure control device operating properly</a:t>
            </a:r>
          </a:p>
          <a:p>
            <a:pPr lvl="1">
              <a:lnSpc>
                <a:spcPct val="90000"/>
              </a:lnSpc>
              <a:buFont typeface="Monotype Sorts" pitchFamily="2" charset="2"/>
              <a:buNone/>
              <a:defRPr/>
            </a:pPr>
            <a:r>
              <a:rPr lang="en-US" altLang="en-US" sz="2400">
                <a:solidFill>
                  <a:srgbClr val="CC0000"/>
                </a:solidFill>
                <a:effectLst>
                  <a:outerShdw blurRad="38100" dist="38100" dir="2700000" algn="tl">
                    <a:srgbClr val="000000"/>
                  </a:outerShdw>
                </a:effectLst>
              </a:rPr>
              <a:t>	sources that don't address problems      subject to enforcement</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5826" name="Picture 4" descr="Desert View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990600"/>
            <a:ext cx="10590213"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749" name="Rectangle 5"/>
          <p:cNvSpPr>
            <a:spLocks noChangeArrowheads="1"/>
          </p:cNvSpPr>
          <p:nvPr/>
        </p:nvSpPr>
        <p:spPr bwMode="auto">
          <a:xfrm>
            <a:off x="495300" y="381000"/>
            <a:ext cx="3276600" cy="10668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Thank You</a:t>
            </a:r>
          </a:p>
        </p:txBody>
      </p:sp>
      <p:sp>
        <p:nvSpPr>
          <p:cNvPr id="1439750" name="Rectangle 6"/>
          <p:cNvSpPr>
            <a:spLocks noChangeArrowheads="1"/>
          </p:cNvSpPr>
          <p:nvPr/>
        </p:nvSpPr>
        <p:spPr bwMode="auto">
          <a:xfrm>
            <a:off x="5524500" y="5029200"/>
            <a:ext cx="4419600" cy="13716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200" i="0">
                <a:solidFill>
                  <a:srgbClr val="CC0000"/>
                </a:solidFill>
                <a:effectLst>
                  <a:outerShdw blurRad="38100" dist="38100" dir="2700000" algn="tl">
                    <a:srgbClr val="000000"/>
                  </a:outerShdw>
                </a:effectLst>
              </a:rPr>
              <a:t>Photo Credits:</a:t>
            </a:r>
            <a:br>
              <a:rPr lang="en-US" altLang="en-US" sz="3200" i="0">
                <a:solidFill>
                  <a:srgbClr val="CC0000"/>
                </a:solidFill>
                <a:effectLst>
                  <a:outerShdw blurRad="38100" dist="38100" dir="2700000" algn="tl">
                    <a:srgbClr val="000000"/>
                  </a:outerShdw>
                </a:effectLst>
              </a:rPr>
            </a:br>
            <a:r>
              <a:rPr lang="en-US" altLang="en-US" sz="3200" i="0">
                <a:solidFill>
                  <a:srgbClr val="CC0000"/>
                </a:solidFill>
                <a:effectLst>
                  <a:outerShdw blurRad="38100" dist="38100" dir="2700000" algn="tl">
                    <a:srgbClr val="000000"/>
                  </a:outerShdw>
                </a:effectLst>
              </a:rPr>
              <a:t>www.jasonbranz.com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439749"/>
                                        </p:tgtEl>
                                        <p:attrNameLst>
                                          <p:attrName>style.visibility</p:attrName>
                                        </p:attrNameLst>
                                      </p:cBhvr>
                                      <p:to>
                                        <p:strVal val="visible"/>
                                      </p:to>
                                    </p:set>
                                    <p:anim calcmode="lin" valueType="num">
                                      <p:cBhvr additive="base">
                                        <p:cTn id="7" dur="5000" fill="hold"/>
                                        <p:tgtEl>
                                          <p:spTgt spid="1439749"/>
                                        </p:tgtEl>
                                        <p:attrNameLst>
                                          <p:attrName>ppt_x</p:attrName>
                                        </p:attrNameLst>
                                      </p:cBhvr>
                                      <p:tavLst>
                                        <p:tav tm="0">
                                          <p:val>
                                            <p:strVal val="#ppt_x"/>
                                          </p:val>
                                        </p:tav>
                                        <p:tav tm="100000">
                                          <p:val>
                                            <p:strVal val="#ppt_x"/>
                                          </p:val>
                                        </p:tav>
                                      </p:tavLst>
                                    </p:anim>
                                    <p:anim calcmode="lin" valueType="num">
                                      <p:cBhvr additive="base">
                                        <p:cTn id="8" dur="5000" fill="hold"/>
                                        <p:tgtEl>
                                          <p:spTgt spid="1439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9749" grpId="0" animBg="1"/>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203778" name="Object 2"/>
          <p:cNvGraphicFramePr>
            <a:graphicFrameLocks noChangeAspect="1"/>
          </p:cNvGraphicFramePr>
          <p:nvPr/>
        </p:nvGraphicFramePr>
        <p:xfrm>
          <a:off x="495300" y="933450"/>
          <a:ext cx="9124950" cy="8286750"/>
        </p:xfrm>
        <a:graphic>
          <a:graphicData uri="http://schemas.openxmlformats.org/presentationml/2006/ole">
            <mc:AlternateContent xmlns:mc="http://schemas.openxmlformats.org/markup-compatibility/2006">
              <mc:Choice xmlns:v="urn:schemas-microsoft-com:vml" Requires="v">
                <p:oleObj name="Document" r:id="rId3" imgW="8777935" imgH="7972349" progId="Word.Document.8">
                  <p:embed/>
                </p:oleObj>
              </mc:Choice>
              <mc:Fallback>
                <p:oleObj name="Document" r:id="rId3" imgW="8777935" imgH="7972349" progId="Word.Document.8">
                  <p:embed/>
                  <p:pic>
                    <p:nvPicPr>
                      <p:cNvPr id="20377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 y="933450"/>
                        <a:ext cx="9124950" cy="828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7395" name="Rectangle 3"/>
          <p:cNvSpPr>
            <a:spLocks noChangeArrowheads="1"/>
          </p:cNvSpPr>
          <p:nvPr/>
        </p:nvSpPr>
        <p:spPr bwMode="auto">
          <a:xfrm>
            <a:off x="1257300" y="152400"/>
            <a:ext cx="7883525" cy="5826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600" i="0">
                <a:solidFill>
                  <a:srgbClr val="CC0000"/>
                </a:solidFill>
                <a:effectLst>
                  <a:outerShdw blurRad="38100" dist="38100" dir="2700000" algn="tl">
                    <a:srgbClr val="000000"/>
                  </a:outerShdw>
                </a:effectLst>
              </a:rPr>
              <a:t>Recap: Elements of CAM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en-US" altLang="en-US"/>
          </a:p>
        </p:txBody>
      </p:sp>
      <p:sp>
        <p:nvSpPr>
          <p:cNvPr id="23555" name="Rectangle 3"/>
          <p:cNvSpPr>
            <a:spLocks noGrp="1" noChangeArrowheads="1"/>
          </p:cNvSpPr>
          <p:nvPr>
            <p:ph type="body" idx="1"/>
          </p:nvPr>
        </p:nvSpPr>
        <p:spPr/>
        <p:txBody>
          <a:bodyPr/>
          <a:lstStyle/>
          <a:p>
            <a:endParaRPr lang="en-US" altLang="en-US"/>
          </a:p>
        </p:txBody>
      </p:sp>
      <p:pic>
        <p:nvPicPr>
          <p:cNvPr id="23556" name="Picture 4" descr="EVERGREEN II 0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7831" name="Rectangle 7"/>
          <p:cNvSpPr>
            <a:spLocks noChangeArrowheads="1"/>
          </p:cNvSpPr>
          <p:nvPr/>
        </p:nvSpPr>
        <p:spPr bwMode="auto">
          <a:xfrm>
            <a:off x="1104900" y="311150"/>
            <a:ext cx="8455025" cy="75565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What are CAM design criteria?</a:t>
            </a:r>
          </a:p>
        </p:txBody>
      </p:sp>
      <p:sp>
        <p:nvSpPr>
          <p:cNvPr id="1357832" name="Rectangle 8"/>
          <p:cNvSpPr>
            <a:spLocks noChangeArrowheads="1"/>
          </p:cNvSpPr>
          <p:nvPr/>
        </p:nvSpPr>
        <p:spPr bwMode="auto">
          <a:xfrm>
            <a:off x="809625" y="4267200"/>
            <a:ext cx="8829675" cy="23622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lnSpc>
                <a:spcPct val="90000"/>
              </a:lnSpc>
              <a:buFont typeface="Monotype Sorts" pitchFamily="2" charset="2"/>
              <a:buNone/>
              <a:defRPr/>
            </a:pPr>
            <a:r>
              <a:rPr lang="en-US" altLang="en-US" sz="3000" u="sng">
                <a:solidFill>
                  <a:srgbClr val="CC0000"/>
                </a:solidFill>
                <a:effectLst>
                  <a:outerShdw blurRad="38100" dist="38100" dir="2700000" algn="tl">
                    <a:srgbClr val="000000"/>
                  </a:outerShdw>
                </a:effectLst>
              </a:rPr>
              <a:t>Build on current requirements and practices:</a:t>
            </a:r>
          </a:p>
          <a:p>
            <a:pPr>
              <a:lnSpc>
                <a:spcPct val="90000"/>
              </a:lnSpc>
              <a:defRPr/>
            </a:pPr>
            <a:r>
              <a:rPr lang="en-US" altLang="en-US" sz="3000">
                <a:solidFill>
                  <a:srgbClr val="CC0000"/>
                </a:solidFill>
                <a:effectLst>
                  <a:outerShdw blurRad="38100" dist="38100" dir="2700000" algn="tl">
                    <a:srgbClr val="000000"/>
                  </a:outerShdw>
                </a:effectLst>
              </a:rPr>
              <a:t>Select representative control device operational parameters (e.g., temperature, flow, pressure drop, electrical voltages, component concentration);</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6802" name="Rectangle 2"/>
          <p:cNvSpPr>
            <a:spLocks noGrp="1" noChangeArrowheads="1"/>
          </p:cNvSpPr>
          <p:nvPr>
            <p:ph type="title"/>
          </p:nvPr>
        </p:nvSpPr>
        <p:spPr>
          <a:xfrm>
            <a:off x="1104900" y="311150"/>
            <a:ext cx="8455025"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What are CAM design criteria?</a:t>
            </a:r>
          </a:p>
        </p:txBody>
      </p:sp>
      <p:sp>
        <p:nvSpPr>
          <p:cNvPr id="24579" name="Rectangle 3"/>
          <p:cNvSpPr>
            <a:spLocks noGrp="1" noChangeArrowheads="1"/>
          </p:cNvSpPr>
          <p:nvPr>
            <p:ph type="body" idx="1"/>
          </p:nvPr>
        </p:nvSpPr>
        <p:spPr>
          <a:xfrm>
            <a:off x="723900" y="1524000"/>
            <a:ext cx="8829675" cy="5029200"/>
          </a:xfrm>
          <a:effectLst>
            <a:outerShdw dist="35921" dir="2700000" algn="ctr" rotWithShape="0">
              <a:schemeClr val="bg2"/>
            </a:outerShdw>
          </a:effectLst>
        </p:spPr>
        <p:txBody>
          <a:bodyPr/>
          <a:lstStyle/>
          <a:p>
            <a:pPr>
              <a:lnSpc>
                <a:spcPct val="90000"/>
              </a:lnSpc>
            </a:pPr>
            <a:r>
              <a:rPr lang="en-US" altLang="en-US"/>
              <a:t>Establish </a:t>
            </a:r>
            <a:r>
              <a:rPr lang="en-US" altLang="en-US" i="1" u="sng"/>
              <a:t>indicator ranges</a:t>
            </a:r>
            <a:r>
              <a:rPr lang="en-US" altLang="en-US"/>
              <a:t> for reasonable assurance of compliance</a:t>
            </a:r>
          </a:p>
          <a:p>
            <a:pPr lvl="1">
              <a:lnSpc>
                <a:spcPct val="90000"/>
              </a:lnSpc>
            </a:pPr>
            <a:r>
              <a:rPr lang="en-US" altLang="en-US" sz="3200"/>
              <a:t>Accounting for site-specific factors such as margin of compliance, emissions control variability, correlation with emissions,</a:t>
            </a:r>
          </a:p>
          <a:p>
            <a:pPr lvl="1">
              <a:lnSpc>
                <a:spcPct val="90000"/>
              </a:lnSpc>
            </a:pPr>
            <a:r>
              <a:rPr lang="en-US" altLang="en-US" sz="3200"/>
              <a:t>Relying on design information, historical data, similar sources, test data; and</a:t>
            </a:r>
          </a:p>
          <a:p>
            <a:pPr>
              <a:lnSpc>
                <a:spcPct val="90000"/>
              </a:lnSpc>
            </a:pPr>
            <a:r>
              <a:rPr lang="en-US" altLang="en-US"/>
              <a:t>Establish data collection method and averaging time.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42" name="Rectangle 2"/>
          <p:cNvSpPr>
            <a:spLocks noGrp="1" noChangeArrowheads="1"/>
          </p:cNvSpPr>
          <p:nvPr>
            <p:ph type="title"/>
          </p:nvPr>
        </p:nvSpPr>
        <p:spPr>
          <a:xfrm>
            <a:off x="114300" y="533400"/>
            <a:ext cx="4038600" cy="755650"/>
          </a:xfrm>
          <a:solidFill>
            <a:srgbClr val="FF9900"/>
          </a:solidFill>
          <a:ln w="57150">
            <a:solidFill>
              <a:srgbClr val="CC0000"/>
            </a:solidFill>
            <a:miter lim="800000"/>
            <a:headEnd/>
            <a:tailEnd/>
          </a:ln>
        </p:spPr>
        <p:txBody>
          <a:bodyPr/>
          <a:lstStyle/>
          <a:p>
            <a:pPr>
              <a:defRPr/>
            </a:pPr>
            <a:r>
              <a:rPr lang="en-US" altLang="en-US" sz="3600" i="0">
                <a:solidFill>
                  <a:srgbClr val="CC0000"/>
                </a:solidFill>
                <a:effectLst>
                  <a:outerShdw blurRad="38100" dist="38100" dir="2700000" algn="tl">
                    <a:srgbClr val="000000"/>
                  </a:outerShdw>
                </a:effectLst>
              </a:rPr>
              <a:t>CAM Monitoring</a:t>
            </a:r>
          </a:p>
        </p:txBody>
      </p:sp>
      <p:sp>
        <p:nvSpPr>
          <p:cNvPr id="25603" name="Rectangle 3"/>
          <p:cNvSpPr>
            <a:spLocks noGrp="1" noChangeArrowheads="1"/>
          </p:cNvSpPr>
          <p:nvPr>
            <p:ph type="body" idx="1"/>
          </p:nvPr>
        </p:nvSpPr>
        <p:spPr>
          <a:xfrm>
            <a:off x="-114300" y="1752600"/>
            <a:ext cx="6172200" cy="4800600"/>
          </a:xfrm>
          <a:noFill/>
          <a:effectLst>
            <a:outerShdw dist="35921" dir="2700000" algn="ctr" rotWithShape="0">
              <a:schemeClr val="bg2"/>
            </a:outerShdw>
          </a:effectLst>
        </p:spPr>
        <p:txBody>
          <a:bodyPr/>
          <a:lstStyle/>
          <a:p>
            <a:pPr>
              <a:buFont typeface="Monotype Sorts" pitchFamily="2" charset="2"/>
              <a:buNone/>
            </a:pPr>
            <a:r>
              <a:rPr lang="en-US" altLang="en-US" sz="3000"/>
              <a:t>		 Documenting continued operation of add-on controls  within </a:t>
            </a:r>
            <a:r>
              <a:rPr lang="en-US" altLang="en-US" sz="3000" i="1" u="sng"/>
              <a:t>ranges</a:t>
            </a:r>
            <a:r>
              <a:rPr lang="en-US" altLang="en-US" sz="3000"/>
              <a:t> of specified indicators of performance</a:t>
            </a:r>
          </a:p>
          <a:p>
            <a:pPr>
              <a:buFont typeface="Monotype Sorts" pitchFamily="2" charset="2"/>
              <a:buNone/>
            </a:pPr>
            <a:r>
              <a:rPr lang="en-US" altLang="en-US" sz="3000"/>
              <a:t>		</a:t>
            </a:r>
          </a:p>
          <a:p>
            <a:pPr>
              <a:buFont typeface="Monotype Sorts" pitchFamily="2" charset="2"/>
              <a:buNone/>
            </a:pPr>
            <a:r>
              <a:rPr lang="en-US" altLang="en-US" sz="3000"/>
              <a:t>		  Indicating excursions from ranges</a:t>
            </a:r>
          </a:p>
          <a:p>
            <a:pPr>
              <a:buFont typeface="Monotype Sorts" pitchFamily="2" charset="2"/>
              <a:buNone/>
            </a:pPr>
            <a:endParaRPr lang="en-US" altLang="en-US" sz="3000"/>
          </a:p>
          <a:p>
            <a:pPr>
              <a:buFont typeface="Monotype Sorts" pitchFamily="2" charset="2"/>
              <a:buNone/>
            </a:pPr>
            <a:r>
              <a:rPr lang="en-US" altLang="en-US" sz="3000"/>
              <a:t>		  Correcting of excursions</a:t>
            </a:r>
          </a:p>
        </p:txBody>
      </p:sp>
      <p:sp>
        <p:nvSpPr>
          <p:cNvPr id="1341444" name="Line 4"/>
          <p:cNvSpPr>
            <a:spLocks noChangeShapeType="1"/>
          </p:cNvSpPr>
          <p:nvPr/>
        </p:nvSpPr>
        <p:spPr bwMode="auto">
          <a:xfrm>
            <a:off x="1905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41445" name="Line 5"/>
          <p:cNvSpPr>
            <a:spLocks noChangeShapeType="1"/>
          </p:cNvSpPr>
          <p:nvPr/>
        </p:nvSpPr>
        <p:spPr bwMode="auto">
          <a:xfrm>
            <a:off x="190500" y="4572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41447" name="Line 7"/>
          <p:cNvSpPr>
            <a:spLocks noChangeShapeType="1"/>
          </p:cNvSpPr>
          <p:nvPr/>
        </p:nvSpPr>
        <p:spPr bwMode="auto">
          <a:xfrm>
            <a:off x="190500" y="6096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pic>
        <p:nvPicPr>
          <p:cNvPr id="25607" name="Picture 8" descr="DSCN92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900" y="-76200"/>
            <a:ext cx="54864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444"/>
                                        </p:tgtEl>
                                        <p:attrNameLst>
                                          <p:attrName>style.visibility</p:attrName>
                                        </p:attrNameLst>
                                      </p:cBhvr>
                                      <p:to>
                                        <p:strVal val="visible"/>
                                      </p:to>
                                    </p:set>
                                    <p:anim calcmode="lin" valueType="num">
                                      <p:cBhvr additive="base">
                                        <p:cTn id="7" dur="500" fill="hold"/>
                                        <p:tgtEl>
                                          <p:spTgt spid="1341444"/>
                                        </p:tgtEl>
                                        <p:attrNameLst>
                                          <p:attrName>ppt_x</p:attrName>
                                        </p:attrNameLst>
                                      </p:cBhvr>
                                      <p:tavLst>
                                        <p:tav tm="0">
                                          <p:val>
                                            <p:strVal val="0-#ppt_w/2"/>
                                          </p:val>
                                        </p:tav>
                                        <p:tav tm="100000">
                                          <p:val>
                                            <p:strVal val="#ppt_x"/>
                                          </p:val>
                                        </p:tav>
                                      </p:tavLst>
                                    </p:anim>
                                    <p:anim calcmode="lin" valueType="num">
                                      <p:cBhvr additive="base">
                                        <p:cTn id="8" dur="500" fill="hold"/>
                                        <p:tgtEl>
                                          <p:spTgt spid="134144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41445"/>
                                        </p:tgtEl>
                                        <p:attrNameLst>
                                          <p:attrName>style.visibility</p:attrName>
                                        </p:attrNameLst>
                                      </p:cBhvr>
                                      <p:to>
                                        <p:strVal val="visible"/>
                                      </p:to>
                                    </p:set>
                                    <p:anim calcmode="lin" valueType="num">
                                      <p:cBhvr additive="base">
                                        <p:cTn id="12" dur="500" fill="hold"/>
                                        <p:tgtEl>
                                          <p:spTgt spid="1341445"/>
                                        </p:tgtEl>
                                        <p:attrNameLst>
                                          <p:attrName>ppt_x</p:attrName>
                                        </p:attrNameLst>
                                      </p:cBhvr>
                                      <p:tavLst>
                                        <p:tav tm="0">
                                          <p:val>
                                            <p:strVal val="0-#ppt_w/2"/>
                                          </p:val>
                                        </p:tav>
                                        <p:tav tm="100000">
                                          <p:val>
                                            <p:strVal val="#ppt_x"/>
                                          </p:val>
                                        </p:tav>
                                      </p:tavLst>
                                    </p:anim>
                                    <p:anim calcmode="lin" valueType="num">
                                      <p:cBhvr additive="base">
                                        <p:cTn id="13" dur="500" fill="hold"/>
                                        <p:tgtEl>
                                          <p:spTgt spid="134144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41447"/>
                                        </p:tgtEl>
                                        <p:attrNameLst>
                                          <p:attrName>style.visibility</p:attrName>
                                        </p:attrNameLst>
                                      </p:cBhvr>
                                      <p:to>
                                        <p:strVal val="visible"/>
                                      </p:to>
                                    </p:set>
                                    <p:anim calcmode="lin" valueType="num">
                                      <p:cBhvr additive="base">
                                        <p:cTn id="17" dur="500" fill="hold"/>
                                        <p:tgtEl>
                                          <p:spTgt spid="1341447"/>
                                        </p:tgtEl>
                                        <p:attrNameLst>
                                          <p:attrName>ppt_x</p:attrName>
                                        </p:attrNameLst>
                                      </p:cBhvr>
                                      <p:tavLst>
                                        <p:tav tm="0">
                                          <p:val>
                                            <p:strVal val="0-#ppt_w/2"/>
                                          </p:val>
                                        </p:tav>
                                        <p:tav tm="100000">
                                          <p:val>
                                            <p:strVal val="#ppt_x"/>
                                          </p:val>
                                        </p:tav>
                                      </p:tavLst>
                                    </p:anim>
                                    <p:anim calcmode="lin" valueType="num">
                                      <p:cBhvr additive="base">
                                        <p:cTn id="18" dur="500" fill="hold"/>
                                        <p:tgtEl>
                                          <p:spTgt spid="13414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44" grpId="0" animBg="1"/>
      <p:bldP spid="1341445" grpId="0" animBg="1"/>
      <p:bldP spid="13414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5730" name="Rectangle 2"/>
          <p:cNvSpPr>
            <a:spLocks noGrp="1" noChangeArrowheads="1"/>
          </p:cNvSpPr>
          <p:nvPr>
            <p:ph type="title"/>
          </p:nvPr>
        </p:nvSpPr>
        <p:spPr>
          <a:xfrm>
            <a:off x="1333500" y="381000"/>
            <a:ext cx="7543800" cy="144780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Who will be affected by</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CAM (§64.2)</a:t>
            </a:r>
          </a:p>
        </p:txBody>
      </p:sp>
      <p:sp>
        <p:nvSpPr>
          <p:cNvPr id="27651" name="Rectangle 3"/>
          <p:cNvSpPr>
            <a:spLocks noGrp="1" noChangeArrowheads="1"/>
          </p:cNvSpPr>
          <p:nvPr>
            <p:ph type="body" idx="1"/>
          </p:nvPr>
        </p:nvSpPr>
        <p:spPr>
          <a:xfrm>
            <a:off x="723900" y="2079625"/>
            <a:ext cx="8707438" cy="4702175"/>
          </a:xfrm>
          <a:effectLst>
            <a:outerShdw dist="35921" dir="2700000" algn="ctr" rotWithShape="0">
              <a:schemeClr val="bg2"/>
            </a:outerShdw>
          </a:effectLst>
        </p:spPr>
        <p:txBody>
          <a:bodyPr/>
          <a:lstStyle/>
          <a:p>
            <a:r>
              <a:rPr lang="en-US" altLang="en-US" dirty="0"/>
              <a:t>An emission unit (except some backup utility power emission units)  &amp;</a:t>
            </a:r>
          </a:p>
          <a:p>
            <a:r>
              <a:rPr lang="en-US" altLang="en-US" dirty="0"/>
              <a:t>With an emission limit or standard </a:t>
            </a:r>
          </a:p>
          <a:p>
            <a:r>
              <a:rPr lang="en-US" altLang="en-US" dirty="0"/>
              <a:t>With a control device  &amp;</a:t>
            </a:r>
          </a:p>
          <a:p>
            <a:r>
              <a:rPr lang="en-US" altLang="en-US" dirty="0"/>
              <a:t>With pre-control emissions greater than major source thresholds &amp;</a:t>
            </a:r>
          </a:p>
          <a:p>
            <a:r>
              <a:rPr lang="en-US" altLang="en-US" dirty="0"/>
              <a:t>At a major source subject to title V permitting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29698" name="Object 2"/>
          <p:cNvGraphicFramePr>
            <a:graphicFrameLocks noChangeAspect="1"/>
          </p:cNvGraphicFramePr>
          <p:nvPr/>
        </p:nvGraphicFramePr>
        <p:xfrm>
          <a:off x="419100" y="1828800"/>
          <a:ext cx="9464675" cy="8526463"/>
        </p:xfrm>
        <a:graphic>
          <a:graphicData uri="http://schemas.openxmlformats.org/presentationml/2006/ole">
            <mc:AlternateContent xmlns:mc="http://schemas.openxmlformats.org/markup-compatibility/2006">
              <mc:Choice xmlns:v="urn:schemas-microsoft-com:vml" Requires="v">
                <p:oleObj name="Document" r:id="rId3" imgW="8783980" imgH="7906067" progId="Word.Document.8">
                  <p:embed/>
                </p:oleObj>
              </mc:Choice>
              <mc:Fallback>
                <p:oleObj name="Document" r:id="rId3" imgW="8783980" imgH="7906067" progId="Word.Document.8">
                  <p:embed/>
                  <p:pic>
                    <p:nvPicPr>
                      <p:cNvPr id="296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1828800"/>
                        <a:ext cx="9464675" cy="8526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91619" name="AutoShape 3"/>
          <p:cNvSpPr>
            <a:spLocks noChangeArrowheads="1"/>
          </p:cNvSpPr>
          <p:nvPr/>
        </p:nvSpPr>
        <p:spPr bwMode="auto">
          <a:xfrm>
            <a:off x="190500" y="228600"/>
            <a:ext cx="9867900" cy="1371600"/>
          </a:xfrm>
          <a:prstGeom prst="roundRect">
            <a:avLst>
              <a:gd name="adj" fmla="val 21667"/>
            </a:avLst>
          </a:prstGeom>
          <a:solidFill>
            <a:srgbClr val="FF9900"/>
          </a:solidFill>
          <a:ln w="57150">
            <a:solidFill>
              <a:srgbClr val="CC0000"/>
            </a:solidFill>
            <a:round/>
            <a:headEnd/>
            <a:tailEnd/>
          </a:ln>
          <a:effectLst>
            <a:outerShdw dist="35921" dir="2700000" algn="ctr" rotWithShape="0">
              <a:schemeClr val="bg2"/>
            </a:outerShdw>
          </a:effectLst>
        </p:spPr>
        <p:txBody>
          <a:bodyPr anchor="b"/>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Part 64 applicability examples</a:t>
            </a:r>
            <a:br>
              <a:rPr lang="en-US" altLang="en-US" i="0">
                <a:solidFill>
                  <a:srgbClr val="CC0000"/>
                </a:solidFill>
                <a:effectLst>
                  <a:outerShdw blurRad="38100" dist="38100" dir="2700000" algn="tl">
                    <a:srgbClr val="000000"/>
                  </a:outerShdw>
                </a:effectLst>
              </a:rPr>
            </a:br>
            <a:r>
              <a:rPr lang="en-US" altLang="en-US" sz="2800" i="0">
                <a:solidFill>
                  <a:srgbClr val="CC0000"/>
                </a:solidFill>
                <a:effectLst>
                  <a:outerShdw blurRad="38100" dist="38100" dir="2700000" algn="tl">
                    <a:srgbClr val="000000"/>
                  </a:outerShdw>
                </a:effectLst>
              </a:rPr>
              <a:t>Major source threshold = 100 t/y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nvGraphicFramePr>
        <p:xfrm>
          <a:off x="419100" y="1828800"/>
          <a:ext cx="9464675" cy="8526463"/>
        </p:xfrm>
        <a:graphic>
          <a:graphicData uri="http://schemas.openxmlformats.org/presentationml/2006/ole">
            <mc:AlternateContent xmlns:mc="http://schemas.openxmlformats.org/markup-compatibility/2006">
              <mc:Choice xmlns:v="urn:schemas-microsoft-com:vml" Requires="v">
                <p:oleObj name="Document" r:id="rId3" imgW="8783980" imgH="7906067" progId="Word.Document.8">
                  <p:embed/>
                </p:oleObj>
              </mc:Choice>
              <mc:Fallback>
                <p:oleObj name="Document" r:id="rId3" imgW="8783980" imgH="7906067" progId="Word.Document.8">
                  <p:embed/>
                  <p:pic>
                    <p:nvPicPr>
                      <p:cNvPr id="3174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1828800"/>
                        <a:ext cx="9464675" cy="8526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51012" name="Rectangle 4"/>
          <p:cNvSpPr>
            <a:spLocks noChangeArrowheads="1"/>
          </p:cNvSpPr>
          <p:nvPr/>
        </p:nvSpPr>
        <p:spPr bwMode="auto">
          <a:xfrm>
            <a:off x="7124700" y="3810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2400" i="0">
                <a:solidFill>
                  <a:srgbClr val="CC0000"/>
                </a:solidFill>
                <a:effectLst>
                  <a:outerShdw blurRad="38100" dist="38100" dir="2700000" algn="tl">
                    <a:srgbClr val="000000"/>
                  </a:outerShdw>
                </a:effectLst>
              </a:rPr>
              <a:t>YES</a:t>
            </a:r>
          </a:p>
        </p:txBody>
      </p:sp>
      <p:sp>
        <p:nvSpPr>
          <p:cNvPr id="1451013" name="Rectangle 5"/>
          <p:cNvSpPr>
            <a:spLocks noChangeArrowheads="1"/>
          </p:cNvSpPr>
          <p:nvPr/>
        </p:nvSpPr>
        <p:spPr bwMode="auto">
          <a:xfrm>
            <a:off x="7124700" y="45720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2400" i="0">
                <a:solidFill>
                  <a:srgbClr val="CC0000"/>
                </a:solidFill>
                <a:effectLst>
                  <a:outerShdw blurRad="38100" dist="38100" dir="2700000" algn="tl">
                    <a:srgbClr val="000000"/>
                  </a:outerShdw>
                </a:effectLst>
              </a:rPr>
              <a:t>YES</a:t>
            </a:r>
          </a:p>
        </p:txBody>
      </p:sp>
      <p:sp>
        <p:nvSpPr>
          <p:cNvPr id="1451014" name="Rectangle 6"/>
          <p:cNvSpPr>
            <a:spLocks noChangeArrowheads="1"/>
          </p:cNvSpPr>
          <p:nvPr/>
        </p:nvSpPr>
        <p:spPr bwMode="auto">
          <a:xfrm>
            <a:off x="7124700" y="52578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2400" i="0">
                <a:solidFill>
                  <a:srgbClr val="CC0000"/>
                </a:solidFill>
                <a:effectLst>
                  <a:outerShdw blurRad="38100" dist="38100" dir="2700000" algn="tl">
                    <a:srgbClr val="000000"/>
                  </a:outerShdw>
                </a:effectLst>
              </a:rPr>
              <a:t>NO</a:t>
            </a:r>
          </a:p>
        </p:txBody>
      </p:sp>
      <p:sp>
        <p:nvSpPr>
          <p:cNvPr id="1451015" name="Rectangle 7"/>
          <p:cNvSpPr>
            <a:spLocks noChangeArrowheads="1"/>
          </p:cNvSpPr>
          <p:nvPr/>
        </p:nvSpPr>
        <p:spPr bwMode="auto">
          <a:xfrm>
            <a:off x="7124700" y="59436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2400" i="0">
                <a:solidFill>
                  <a:srgbClr val="CC0000"/>
                </a:solidFill>
                <a:effectLst>
                  <a:outerShdw blurRad="38100" dist="38100" dir="2700000" algn="tl">
                    <a:srgbClr val="000000"/>
                  </a:outerShdw>
                </a:effectLst>
              </a:rPr>
              <a:t>NO</a:t>
            </a:r>
          </a:p>
        </p:txBody>
      </p:sp>
      <p:sp>
        <p:nvSpPr>
          <p:cNvPr id="1451016" name="AutoShape 8"/>
          <p:cNvSpPr>
            <a:spLocks noChangeArrowheads="1"/>
          </p:cNvSpPr>
          <p:nvPr/>
        </p:nvSpPr>
        <p:spPr bwMode="auto">
          <a:xfrm>
            <a:off x="190500" y="228600"/>
            <a:ext cx="9867900" cy="1371600"/>
          </a:xfrm>
          <a:prstGeom prst="roundRect">
            <a:avLst>
              <a:gd name="adj" fmla="val 21667"/>
            </a:avLst>
          </a:prstGeom>
          <a:solidFill>
            <a:srgbClr val="FF9900"/>
          </a:solidFill>
          <a:ln w="57150">
            <a:solidFill>
              <a:srgbClr val="CC0000"/>
            </a:solidFill>
            <a:round/>
            <a:headEnd/>
            <a:tailEnd/>
          </a:ln>
          <a:effectLst>
            <a:outerShdw dist="35921" dir="2700000" algn="ctr" rotWithShape="0">
              <a:schemeClr val="bg2"/>
            </a:outerShdw>
          </a:effectLst>
        </p:spPr>
        <p:txBody>
          <a:bodyPr anchor="b"/>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Part 64 applicability examples</a:t>
            </a:r>
            <a:br>
              <a:rPr lang="en-US" altLang="en-US" i="0">
                <a:solidFill>
                  <a:srgbClr val="CC0000"/>
                </a:solidFill>
                <a:effectLst>
                  <a:outerShdw blurRad="38100" dist="38100" dir="2700000" algn="tl">
                    <a:srgbClr val="000000"/>
                  </a:outerShdw>
                </a:effectLst>
              </a:rPr>
            </a:br>
            <a:r>
              <a:rPr lang="en-US" altLang="en-US" sz="2800" i="0">
                <a:solidFill>
                  <a:srgbClr val="CC0000"/>
                </a:solidFill>
                <a:effectLst>
                  <a:outerShdw blurRad="38100" dist="38100" dir="2700000" algn="tl">
                    <a:srgbClr val="000000"/>
                  </a:outerShdw>
                </a:effectLst>
              </a:rPr>
              <a:t>Major source threshold = 100 t/y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10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510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510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510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1012" grpId="0" animBg="1"/>
      <p:bldP spid="1451013" grpId="0" animBg="1"/>
      <p:bldP spid="1451014" grpId="0" animBg="1"/>
      <p:bldP spid="14510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EM PIC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507"/>
            <a:ext cx="10287000" cy="708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4"/>
          <p:cNvSpPr>
            <a:spLocks noChangeArrowheads="1"/>
          </p:cNvSpPr>
          <p:nvPr/>
        </p:nvSpPr>
        <p:spPr bwMode="auto">
          <a:xfrm>
            <a:off x="865188" y="1255713"/>
            <a:ext cx="8469312" cy="3959225"/>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r>
              <a:rPr lang="en-US" altLang="en-US" sz="3600">
                <a:solidFill>
                  <a:srgbClr val="FF9900"/>
                </a:solidFill>
              </a:rPr>
              <a:t>Pollutant Specific Emissions Unit            (PSEU) </a:t>
            </a:r>
          </a:p>
          <a:p>
            <a:r>
              <a:rPr lang="en-US" altLang="en-US" sz="3600">
                <a:solidFill>
                  <a:srgbClr val="FF9900"/>
                </a:solidFill>
              </a:rPr>
              <a:t>Pre-control Potential to Emit</a:t>
            </a:r>
          </a:p>
          <a:p>
            <a:r>
              <a:rPr lang="en-US" altLang="en-US" sz="3600">
                <a:solidFill>
                  <a:srgbClr val="FF9900"/>
                </a:solidFill>
              </a:rPr>
              <a:t>Excursion </a:t>
            </a:r>
          </a:p>
          <a:p>
            <a:r>
              <a:rPr lang="en-US" altLang="en-US" sz="3600">
                <a:solidFill>
                  <a:srgbClr val="FF9900"/>
                </a:solidFill>
              </a:rPr>
              <a:t>Exceedances</a:t>
            </a:r>
          </a:p>
        </p:txBody>
      </p:sp>
      <p:sp>
        <p:nvSpPr>
          <p:cNvPr id="1326085" name="Rectangle 5"/>
          <p:cNvSpPr>
            <a:spLocks noChangeArrowheads="1"/>
          </p:cNvSpPr>
          <p:nvPr/>
        </p:nvSpPr>
        <p:spPr bwMode="auto">
          <a:xfrm>
            <a:off x="1104900" y="586740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Some New Concepts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SCN10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747" y="-262647"/>
            <a:ext cx="104775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6628" name="Rectangle 4"/>
          <p:cNvSpPr>
            <a:spLocks noChangeArrowheads="1"/>
          </p:cNvSpPr>
          <p:nvPr/>
        </p:nvSpPr>
        <p:spPr bwMode="auto">
          <a:xfrm>
            <a:off x="419100" y="3810000"/>
            <a:ext cx="3124200" cy="27432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defRPr/>
            </a:pPr>
            <a:r>
              <a:rPr lang="en-US" altLang="en-US" sz="4000" i="0">
                <a:solidFill>
                  <a:srgbClr val="CC0000"/>
                </a:solidFill>
                <a:effectLst>
                  <a:outerShdw blurRad="38100" dist="38100" dir="2700000" algn="tl">
                    <a:srgbClr val="000000"/>
                  </a:outerShdw>
                </a:effectLst>
              </a:rPr>
              <a:t>Compliance</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Assurance</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Monitoring </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(CAM)</a:t>
            </a:r>
          </a:p>
        </p:txBody>
      </p:sp>
      <p:sp>
        <p:nvSpPr>
          <p:cNvPr id="1306629" name="Rectangle 5"/>
          <p:cNvSpPr>
            <a:spLocks noChangeArrowheads="1"/>
          </p:cNvSpPr>
          <p:nvPr/>
        </p:nvSpPr>
        <p:spPr bwMode="auto">
          <a:xfrm>
            <a:off x="800100" y="304800"/>
            <a:ext cx="3276600" cy="769938"/>
          </a:xfrm>
          <a:prstGeom prst="rect">
            <a:avLst/>
          </a:prstGeom>
          <a:solidFill>
            <a:srgbClr val="FF9900"/>
          </a:solidFill>
          <a:ln w="57150">
            <a:solidFill>
              <a:srgbClr val="CC0000"/>
            </a:solidFill>
            <a:miter lim="800000"/>
            <a:headEnd/>
            <a:tailEnd/>
          </a:ln>
          <a:effectLst>
            <a:outerShdw dist="81320" dir="3080412" algn="ctr" rotWithShape="0">
              <a:srgbClr val="000000"/>
            </a:outerShdw>
          </a:effectLst>
        </p:spPr>
        <p:txBody>
          <a:bodyPr>
            <a:spAutoFit/>
          </a:bodyPr>
          <a:lstStyle/>
          <a:p>
            <a:pPr algn="ctr">
              <a:defRPr/>
            </a:pPr>
            <a:r>
              <a:rPr lang="en-US" altLang="en-US" sz="4400" b="1">
                <a:solidFill>
                  <a:srgbClr val="CC0000"/>
                </a:solidFill>
                <a:effectLst>
                  <a:outerShdw blurRad="38100" dist="38100" dir="2700000" algn="tl">
                    <a:srgbClr val="000000"/>
                  </a:outerShdw>
                </a:effectLst>
              </a:rPr>
              <a:t>NACT 220</a:t>
            </a:r>
            <a:r>
              <a:rPr lang="en-US" altLang="en-US" b="1">
                <a:solidFill>
                  <a:srgbClr val="CC0000"/>
                </a:solidFill>
                <a:effectLst>
                  <a:outerShdw blurRad="38100" dist="38100" dir="2700000" algn="tl">
                    <a:srgbClr val="000000"/>
                  </a:outerShdw>
                </a:effectLst>
              </a:rPr>
              <a:t>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Rectangle 3"/>
          <p:cNvSpPr>
            <a:spLocks noChangeArrowheads="1"/>
          </p:cNvSpPr>
          <p:nvPr/>
        </p:nvSpPr>
        <p:spPr bwMode="auto">
          <a:xfrm>
            <a:off x="865188" y="1255713"/>
            <a:ext cx="8469312" cy="3959225"/>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r>
              <a:rPr lang="en-US" altLang="en-US" sz="3600">
                <a:solidFill>
                  <a:srgbClr val="FF9900"/>
                </a:solidFill>
              </a:rPr>
              <a:t>Pollutant Specific Emissions Unit            (PSEU) </a:t>
            </a:r>
          </a:p>
          <a:p>
            <a:r>
              <a:rPr lang="en-US" altLang="en-US" sz="3600">
                <a:solidFill>
                  <a:srgbClr val="FF9900"/>
                </a:solidFill>
              </a:rPr>
              <a:t>Pre-control Potential to Emit</a:t>
            </a:r>
          </a:p>
          <a:p>
            <a:r>
              <a:rPr lang="en-US" altLang="en-US" sz="3600">
                <a:solidFill>
                  <a:srgbClr val="FF9900"/>
                </a:solidFill>
              </a:rPr>
              <a:t>Excursion </a:t>
            </a:r>
          </a:p>
          <a:p>
            <a:r>
              <a:rPr lang="en-US" altLang="en-US" sz="3600">
                <a:solidFill>
                  <a:srgbClr val="FF9900"/>
                </a:solidFill>
              </a:rPr>
              <a:t>Exceedances</a:t>
            </a:r>
          </a:p>
        </p:txBody>
      </p:sp>
      <p:sp>
        <p:nvSpPr>
          <p:cNvPr id="1526788" name="Rectangle 4"/>
          <p:cNvSpPr>
            <a:spLocks noChangeArrowheads="1"/>
          </p:cNvSpPr>
          <p:nvPr/>
        </p:nvSpPr>
        <p:spPr bwMode="auto">
          <a:xfrm>
            <a:off x="1104900" y="586740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Some New Concepts</a:t>
            </a:r>
          </a:p>
        </p:txBody>
      </p:sp>
      <p:sp>
        <p:nvSpPr>
          <p:cNvPr id="1526789" name="Rectangle 5"/>
          <p:cNvSpPr>
            <a:spLocks noChangeArrowheads="1"/>
          </p:cNvSpPr>
          <p:nvPr/>
        </p:nvSpPr>
        <p:spPr bwMode="auto">
          <a:xfrm>
            <a:off x="7124700" y="4648200"/>
            <a:ext cx="2286000" cy="533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2400" i="0">
                <a:solidFill>
                  <a:srgbClr val="CC0000"/>
                </a:solidFill>
                <a:effectLst>
                  <a:outerShdw blurRad="38100" dist="38100" dir="2700000" algn="tl">
                    <a:srgbClr val="000000"/>
                  </a:outerShdw>
                </a:effectLst>
              </a:rPr>
              <a:t>Handout #2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67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678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8850" name="Rectangle 2"/>
          <p:cNvSpPr>
            <a:spLocks noGrp="1" noChangeArrowheads="1"/>
          </p:cNvSpPr>
          <p:nvPr>
            <p:ph type="title"/>
          </p:nvPr>
        </p:nvSpPr>
        <p:spPr>
          <a:xfrm>
            <a:off x="495300" y="407988"/>
            <a:ext cx="9559925" cy="10398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4000" i="0">
                <a:solidFill>
                  <a:srgbClr val="CC0000"/>
                </a:solidFill>
                <a:effectLst>
                  <a:outerShdw blurRad="38100" dist="38100" dir="2700000" algn="tl">
                    <a:srgbClr val="000000"/>
                  </a:outerShdw>
                </a:effectLst>
              </a:rPr>
              <a:t>Defining Excursions &amp; Exceedances</a:t>
            </a:r>
          </a:p>
        </p:txBody>
      </p:sp>
      <p:sp>
        <p:nvSpPr>
          <p:cNvPr id="1358851" name="Rectangle 3"/>
          <p:cNvSpPr>
            <a:spLocks noGrp="1" noChangeArrowheads="1"/>
          </p:cNvSpPr>
          <p:nvPr>
            <p:ph type="body" idx="1"/>
          </p:nvPr>
        </p:nvSpPr>
        <p:spPr>
          <a:xfrm>
            <a:off x="647700" y="1752600"/>
            <a:ext cx="5659438" cy="4702175"/>
          </a:xfrm>
          <a:effectLst>
            <a:outerShdw dist="35921" dir="2700000" algn="ctr" rotWithShape="0">
              <a:schemeClr val="bg2"/>
            </a:outerShdw>
          </a:effectLst>
        </p:spPr>
        <p:txBody>
          <a:bodyPr/>
          <a:lstStyle/>
          <a:p>
            <a:pPr>
              <a:buFont typeface="Monotype Sorts" pitchFamily="2" charset="2"/>
              <a:buNone/>
              <a:defRPr/>
            </a:pPr>
            <a:r>
              <a:rPr lang="en-US" altLang="en-US">
                <a:effectLst>
                  <a:outerShdw blurRad="38100" dist="38100" dir="2700000" algn="tl">
                    <a:srgbClr val="000000"/>
                  </a:outerShdw>
                </a:effectLst>
              </a:rPr>
              <a:t>	</a:t>
            </a:r>
            <a:r>
              <a:rPr lang="en-US" altLang="en-US" u="sng">
                <a:effectLst>
                  <a:outerShdw blurRad="38100" dist="38100" dir="2700000" algn="tl">
                    <a:srgbClr val="000000"/>
                  </a:outerShdw>
                </a:effectLst>
              </a:rPr>
              <a:t>Exceedance</a:t>
            </a:r>
            <a:r>
              <a:rPr lang="en-US" altLang="en-US">
                <a:effectLst>
                  <a:outerShdw blurRad="38100" dist="38100" dir="2700000" algn="tl">
                    <a:srgbClr val="000000"/>
                  </a:outerShdw>
                </a:effectLst>
              </a:rPr>
              <a:t> – condition detected by monitoring (in units of pollutant emissions) that emissions are beyond </a:t>
            </a:r>
            <a:r>
              <a:rPr lang="en-US" altLang="en-US" i="1" u="sng">
                <a:effectLst>
                  <a:outerShdw blurRad="38100" dist="38100" dir="2700000" algn="tl">
                    <a:srgbClr val="000000"/>
                  </a:outerShdw>
                </a:effectLst>
              </a:rPr>
              <a:t>permit</a:t>
            </a:r>
            <a:r>
              <a:rPr lang="en-US" altLang="en-US">
                <a:effectLst>
                  <a:outerShdw blurRad="38100" dist="38100" dir="2700000" algn="tl">
                    <a:srgbClr val="000000"/>
                  </a:outerShdw>
                </a:effectLst>
              </a:rPr>
              <a:t> limit</a:t>
            </a:r>
          </a:p>
          <a:p>
            <a:pPr>
              <a:buFont typeface="Monotype Sorts" pitchFamily="2" charset="2"/>
              <a:buNone/>
              <a:defRPr/>
            </a:pPr>
            <a:r>
              <a:rPr lang="en-US" altLang="en-US">
                <a:effectLst>
                  <a:outerShdw blurRad="38100" dist="38100" dir="2700000" algn="tl">
                    <a:srgbClr val="000000"/>
                  </a:outerShdw>
                </a:effectLst>
              </a:rPr>
              <a:t>	</a:t>
            </a:r>
            <a:r>
              <a:rPr lang="en-US" altLang="en-US" u="sng">
                <a:effectLst>
                  <a:outerShdw blurRad="38100" dist="38100" dir="2700000" algn="tl">
                    <a:srgbClr val="000000"/>
                  </a:outerShdw>
                </a:effectLst>
              </a:rPr>
              <a:t>Excursion</a:t>
            </a:r>
            <a:r>
              <a:rPr lang="en-US" altLang="en-US">
                <a:effectLst>
                  <a:outerShdw blurRad="38100" dist="38100" dir="2700000" algn="tl">
                    <a:srgbClr val="000000"/>
                  </a:outerShdw>
                </a:effectLst>
              </a:rPr>
              <a:t> – departure from indicator range established in accordance with part 64</a:t>
            </a:r>
          </a:p>
        </p:txBody>
      </p:sp>
      <p:pic>
        <p:nvPicPr>
          <p:cNvPr id="37892" name="Picture 4" descr="CPP &amp; Old Glory 0807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2700" y="2743200"/>
            <a:ext cx="38481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8853" name="Line 5"/>
          <p:cNvSpPr>
            <a:spLocks noChangeShapeType="1"/>
          </p:cNvSpPr>
          <p:nvPr/>
        </p:nvSpPr>
        <p:spPr bwMode="auto">
          <a:xfrm>
            <a:off x="1905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58854" name="Line 6"/>
          <p:cNvSpPr>
            <a:spLocks noChangeShapeType="1"/>
          </p:cNvSpPr>
          <p:nvPr/>
        </p:nvSpPr>
        <p:spPr bwMode="auto">
          <a:xfrm>
            <a:off x="190500" y="4572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58853"/>
                                        </p:tgtEl>
                                        <p:attrNameLst>
                                          <p:attrName>style.visibility</p:attrName>
                                        </p:attrNameLst>
                                      </p:cBhvr>
                                      <p:to>
                                        <p:strVal val="visible"/>
                                      </p:to>
                                    </p:set>
                                    <p:anim calcmode="lin" valueType="num">
                                      <p:cBhvr additive="base">
                                        <p:cTn id="7" dur="500" fill="hold"/>
                                        <p:tgtEl>
                                          <p:spTgt spid="1358853"/>
                                        </p:tgtEl>
                                        <p:attrNameLst>
                                          <p:attrName>ppt_x</p:attrName>
                                        </p:attrNameLst>
                                      </p:cBhvr>
                                      <p:tavLst>
                                        <p:tav tm="0">
                                          <p:val>
                                            <p:strVal val="0-#ppt_w/2"/>
                                          </p:val>
                                        </p:tav>
                                        <p:tav tm="100000">
                                          <p:val>
                                            <p:strVal val="#ppt_x"/>
                                          </p:val>
                                        </p:tav>
                                      </p:tavLst>
                                    </p:anim>
                                    <p:anim calcmode="lin" valueType="num">
                                      <p:cBhvr additive="base">
                                        <p:cTn id="8" dur="500" fill="hold"/>
                                        <p:tgtEl>
                                          <p:spTgt spid="135885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58854"/>
                                        </p:tgtEl>
                                        <p:attrNameLst>
                                          <p:attrName>style.visibility</p:attrName>
                                        </p:attrNameLst>
                                      </p:cBhvr>
                                      <p:to>
                                        <p:strVal val="visible"/>
                                      </p:to>
                                    </p:set>
                                    <p:anim calcmode="lin" valueType="num">
                                      <p:cBhvr additive="base">
                                        <p:cTn id="12" dur="500" fill="hold"/>
                                        <p:tgtEl>
                                          <p:spTgt spid="1358854"/>
                                        </p:tgtEl>
                                        <p:attrNameLst>
                                          <p:attrName>ppt_x</p:attrName>
                                        </p:attrNameLst>
                                      </p:cBhvr>
                                      <p:tavLst>
                                        <p:tav tm="0">
                                          <p:val>
                                            <p:strVal val="0-#ppt_w/2"/>
                                          </p:val>
                                        </p:tav>
                                        <p:tav tm="100000">
                                          <p:val>
                                            <p:strVal val="#ppt_x"/>
                                          </p:val>
                                        </p:tav>
                                      </p:tavLst>
                                    </p:anim>
                                    <p:anim calcmode="lin" valueType="num">
                                      <p:cBhvr additive="base">
                                        <p:cTn id="13" dur="500" fill="hold"/>
                                        <p:tgtEl>
                                          <p:spTgt spid="13588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8853" grpId="0" animBg="1"/>
      <p:bldP spid="135885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299" name="AutoShape 3"/>
          <p:cNvSpPr>
            <a:spLocks noChangeArrowheads="1"/>
          </p:cNvSpPr>
          <p:nvPr/>
        </p:nvSpPr>
        <p:spPr bwMode="auto">
          <a:xfrm>
            <a:off x="1285875" y="4343400"/>
            <a:ext cx="2228850" cy="1600200"/>
          </a:xfrm>
          <a:prstGeom prst="cube">
            <a:avLst>
              <a:gd name="adj" fmla="val 25000"/>
            </a:avLst>
          </a:prstGeom>
          <a:solidFill>
            <a:schemeClr val="accent1"/>
          </a:solidFill>
          <a:ln w="9525">
            <a:solidFill>
              <a:schemeClr val="tx1"/>
            </a:solidFill>
            <a:miter lim="800000"/>
            <a:headEnd/>
            <a:tailEnd/>
          </a:ln>
          <a:effectLst>
            <a:outerShdw dist="35921" dir="2700000" algn="ctr" rotWithShape="0">
              <a:schemeClr val="bg2"/>
            </a:outerShdw>
          </a:effectLst>
        </p:spPr>
        <p:txBody>
          <a:bodyPr wrap="none" anchor="ctr"/>
          <a:lstStyle/>
          <a:p>
            <a:pPr algn="ctr">
              <a:defRPr/>
            </a:pPr>
            <a:r>
              <a:rPr lang="en-US" altLang="en-US" b="1">
                <a:solidFill>
                  <a:srgbClr val="CC0000"/>
                </a:solidFill>
                <a:effectLst>
                  <a:outerShdw blurRad="38100" dist="38100" dir="2700000" algn="tl">
                    <a:srgbClr val="000000"/>
                  </a:outerShdw>
                </a:effectLst>
                <a:latin typeface="Comic Sans MS" panose="030F0702030302020204" pitchFamily="66" charset="0"/>
              </a:rPr>
              <a:t>PSEU</a:t>
            </a:r>
          </a:p>
        </p:txBody>
      </p:sp>
      <p:sp>
        <p:nvSpPr>
          <p:cNvPr id="1335300" name="AutoShape 4"/>
          <p:cNvSpPr>
            <a:spLocks noChangeArrowheads="1"/>
          </p:cNvSpPr>
          <p:nvPr/>
        </p:nvSpPr>
        <p:spPr bwMode="auto">
          <a:xfrm>
            <a:off x="5400675" y="4191000"/>
            <a:ext cx="1966913" cy="1214438"/>
          </a:xfrm>
          <a:prstGeom prst="cube">
            <a:avLst>
              <a:gd name="adj" fmla="val 25000"/>
            </a:avLst>
          </a:prstGeom>
          <a:solidFill>
            <a:srgbClr val="800080"/>
          </a:solidFill>
          <a:ln w="9525">
            <a:solidFill>
              <a:schemeClr val="tx1"/>
            </a:solidFill>
            <a:miter lim="800000"/>
            <a:headEnd/>
            <a:tailEnd/>
          </a:ln>
          <a:effectLst>
            <a:outerShdw dist="35921" dir="2700000" algn="ctr" rotWithShape="0">
              <a:schemeClr val="bg2"/>
            </a:outerShdw>
          </a:effectLst>
        </p:spPr>
        <p:txBody>
          <a:bodyPr wrap="none" anchor="ctr"/>
          <a:lstStyle/>
          <a:p>
            <a:pPr algn="ctr">
              <a:defRPr/>
            </a:pPr>
            <a:r>
              <a:rPr lang="en-US" altLang="en-US" b="1">
                <a:solidFill>
                  <a:srgbClr val="FF9900"/>
                </a:solidFill>
                <a:effectLst>
                  <a:outerShdw blurRad="38100" dist="38100" dir="2700000" algn="tl">
                    <a:srgbClr val="000000"/>
                  </a:outerShdw>
                </a:effectLst>
                <a:latin typeface="Comic Sans MS" panose="030F0702030302020204" pitchFamily="66" charset="0"/>
              </a:rPr>
              <a:t>Control</a:t>
            </a:r>
          </a:p>
          <a:p>
            <a:pPr algn="ctr">
              <a:defRPr/>
            </a:pPr>
            <a:r>
              <a:rPr lang="en-US" altLang="en-US" b="1">
                <a:solidFill>
                  <a:srgbClr val="FF9900"/>
                </a:solidFill>
                <a:effectLst>
                  <a:outerShdw blurRad="38100" dist="38100" dir="2700000" algn="tl">
                    <a:srgbClr val="000000"/>
                  </a:outerShdw>
                </a:effectLst>
                <a:latin typeface="Comic Sans MS" panose="030F0702030302020204" pitchFamily="66" charset="0"/>
              </a:rPr>
              <a:t>Device</a:t>
            </a:r>
          </a:p>
        </p:txBody>
      </p:sp>
      <p:sp>
        <p:nvSpPr>
          <p:cNvPr id="38916" name="AutoShape 5"/>
          <p:cNvSpPr>
            <a:spLocks noChangeArrowheads="1"/>
          </p:cNvSpPr>
          <p:nvPr/>
        </p:nvSpPr>
        <p:spPr bwMode="auto">
          <a:xfrm>
            <a:off x="6172200" y="5410200"/>
            <a:ext cx="771525" cy="685800"/>
          </a:xfrm>
          <a:prstGeom prst="flowChartMerge">
            <a:avLst/>
          </a:prstGeom>
          <a:solidFill>
            <a:srgbClr val="800080"/>
          </a:solidFill>
          <a:ln w="9525">
            <a:solidFill>
              <a:schemeClr val="tx1"/>
            </a:solidFill>
            <a:miter lim="800000"/>
            <a:headEnd/>
            <a:tailEnd/>
          </a:ln>
          <a:effectLst>
            <a:outerShdw dist="35921" dir="2700000" algn="ctr" rotWithShape="0">
              <a:schemeClr val="bg2"/>
            </a:outerShdw>
          </a:effec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38917" name="AutoShape 6"/>
          <p:cNvSpPr>
            <a:spLocks noChangeArrowheads="1"/>
          </p:cNvSpPr>
          <p:nvPr/>
        </p:nvSpPr>
        <p:spPr bwMode="auto">
          <a:xfrm>
            <a:off x="5486400" y="5410200"/>
            <a:ext cx="771525" cy="685800"/>
          </a:xfrm>
          <a:prstGeom prst="flowChartMerge">
            <a:avLst/>
          </a:prstGeom>
          <a:solidFill>
            <a:srgbClr val="800080"/>
          </a:solidFill>
          <a:ln w="9525">
            <a:solidFill>
              <a:schemeClr val="tx1"/>
            </a:solidFill>
            <a:miter lim="800000"/>
            <a:headEnd/>
            <a:tailEnd/>
          </a:ln>
          <a:effectLst>
            <a:outerShdw dist="35921" dir="2700000" algn="ctr" rotWithShape="0">
              <a:schemeClr val="bg2"/>
            </a:outerShdw>
          </a:effec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38918" name="AutoShape 7"/>
          <p:cNvSpPr>
            <a:spLocks noChangeArrowheads="1"/>
          </p:cNvSpPr>
          <p:nvPr/>
        </p:nvSpPr>
        <p:spPr bwMode="auto">
          <a:xfrm>
            <a:off x="3257550" y="4953000"/>
            <a:ext cx="2143125" cy="485775"/>
          </a:xfrm>
          <a:custGeom>
            <a:avLst/>
            <a:gdLst>
              <a:gd name="T0" fmla="*/ 2147483646 w 21600"/>
              <a:gd name="T1" fmla="*/ 0 h 21600"/>
              <a:gd name="T2" fmla="*/ 0 w 21600"/>
              <a:gd name="T3" fmla="*/ 122848224 h 21600"/>
              <a:gd name="T4" fmla="*/ 2147483646 w 21600"/>
              <a:gd name="T5" fmla="*/ 245695932 h 21600"/>
              <a:gd name="T6" fmla="*/ 2147483646 w 21600"/>
              <a:gd name="T7" fmla="*/ 122848224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3333"/>
          </a:solidFill>
          <a:ln w="9525">
            <a:solidFill>
              <a:schemeClr val="tx1"/>
            </a:solidFill>
            <a:miter lim="800000"/>
            <a:headEnd/>
            <a:tailEnd/>
          </a:ln>
          <a:effectLst>
            <a:outerShdw dist="35921" dir="2700000" algn="ctr" rotWithShape="0">
              <a:schemeClr val="bg2"/>
            </a:outerShdw>
          </a:effectLst>
        </p:spPr>
        <p:txBody>
          <a:bodyPr wrap="none" anchor="ctr"/>
          <a:lstStyle/>
          <a:p>
            <a:endParaRPr lang="en-US"/>
          </a:p>
        </p:txBody>
      </p:sp>
      <p:sp>
        <p:nvSpPr>
          <p:cNvPr id="38919" name="AutoShape 8"/>
          <p:cNvSpPr>
            <a:spLocks noChangeArrowheads="1"/>
          </p:cNvSpPr>
          <p:nvPr/>
        </p:nvSpPr>
        <p:spPr bwMode="auto">
          <a:xfrm>
            <a:off x="7286625" y="4191000"/>
            <a:ext cx="958850" cy="733425"/>
          </a:xfrm>
          <a:custGeom>
            <a:avLst/>
            <a:gdLst>
              <a:gd name="T0" fmla="*/ 1349673176 w 21600"/>
              <a:gd name="T1" fmla="*/ 0 h 21600"/>
              <a:gd name="T2" fmla="*/ 809768046 w 21600"/>
              <a:gd name="T3" fmla="*/ 281863207 h 21600"/>
              <a:gd name="T4" fmla="*/ 0 w 21600"/>
              <a:gd name="T5" fmla="*/ 704696607 h 21600"/>
              <a:gd name="T6" fmla="*/ 809768046 w 21600"/>
              <a:gd name="T7" fmla="*/ 845589587 h 21600"/>
              <a:gd name="T8" fmla="*/ 1619538046 w 21600"/>
              <a:gd name="T9" fmla="*/ 587215096 h 21600"/>
              <a:gd name="T10" fmla="*/ 1889489656 w 21600"/>
              <a:gd name="T11" fmla="*/ 28186320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C0C0C0"/>
          </a:solidFill>
          <a:ln w="9525">
            <a:solidFill>
              <a:schemeClr val="tx1"/>
            </a:solidFill>
            <a:miter lim="800000"/>
            <a:headEnd/>
            <a:tailEnd/>
          </a:ln>
          <a:effectLst>
            <a:outerShdw dist="35921" dir="2700000" algn="ctr" rotWithShape="0">
              <a:schemeClr val="bg2"/>
            </a:outerShdw>
          </a:effectLst>
        </p:spPr>
        <p:txBody>
          <a:bodyPr wrap="none" anchor="ctr"/>
          <a:lstStyle/>
          <a:p>
            <a:endParaRPr lang="en-US"/>
          </a:p>
        </p:txBody>
      </p:sp>
      <p:sp>
        <p:nvSpPr>
          <p:cNvPr id="1335305" name="Text Box 9"/>
          <p:cNvSpPr txBox="1">
            <a:spLocks noChangeArrowheads="1"/>
          </p:cNvSpPr>
          <p:nvPr/>
        </p:nvSpPr>
        <p:spPr bwMode="auto">
          <a:xfrm>
            <a:off x="3162300" y="3200400"/>
            <a:ext cx="2333625" cy="87947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a:spAutoFit/>
          </a:bodyPr>
          <a:lstStyle/>
          <a:p>
            <a:pPr>
              <a:defRPr/>
            </a:pPr>
            <a:r>
              <a:rPr lang="en-US" altLang="en-US" b="1">
                <a:solidFill>
                  <a:srgbClr val="CC0000"/>
                </a:solidFill>
                <a:effectLst>
                  <a:outerShdw blurRad="38100" dist="38100" dir="2700000" algn="tl">
                    <a:srgbClr val="000000"/>
                  </a:outerShdw>
                </a:effectLst>
              </a:rPr>
              <a:t>Pre-controlled</a:t>
            </a:r>
          </a:p>
          <a:p>
            <a:pPr>
              <a:defRPr/>
            </a:pPr>
            <a:r>
              <a:rPr lang="en-US" altLang="en-US" b="1">
                <a:solidFill>
                  <a:srgbClr val="CC0000"/>
                </a:solidFill>
                <a:effectLst>
                  <a:outerShdw blurRad="38100" dist="38100" dir="2700000" algn="tl">
                    <a:srgbClr val="000000"/>
                  </a:outerShdw>
                </a:effectLst>
              </a:rPr>
              <a:t>Emissions</a:t>
            </a:r>
          </a:p>
        </p:txBody>
      </p:sp>
      <p:sp>
        <p:nvSpPr>
          <p:cNvPr id="38921" name="Line 10"/>
          <p:cNvSpPr>
            <a:spLocks noChangeShapeType="1"/>
          </p:cNvSpPr>
          <p:nvPr/>
        </p:nvSpPr>
        <p:spPr bwMode="auto">
          <a:xfrm>
            <a:off x="4152900" y="4191000"/>
            <a:ext cx="342900" cy="762000"/>
          </a:xfrm>
          <a:prstGeom prst="line">
            <a:avLst/>
          </a:prstGeom>
          <a:noFill/>
          <a:ln w="57150">
            <a:solidFill>
              <a:srgbClr val="FF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5307" name="Text Box 11"/>
          <p:cNvSpPr txBox="1">
            <a:spLocks noChangeArrowheads="1"/>
          </p:cNvSpPr>
          <p:nvPr/>
        </p:nvSpPr>
        <p:spPr bwMode="auto">
          <a:xfrm>
            <a:off x="342900" y="1828800"/>
            <a:ext cx="9220200" cy="557213"/>
          </a:xfrm>
          <a:prstGeom prst="rect">
            <a:avLst/>
          </a:prstGeom>
          <a:solidFill>
            <a:srgbClr val="FF9900"/>
          </a:solidFill>
          <a:ln w="38100">
            <a:solidFill>
              <a:srgbClr val="CC0000"/>
            </a:solidFill>
            <a:miter lim="800000"/>
            <a:headEnd/>
            <a:tailEnd/>
          </a:ln>
          <a:effectLst>
            <a:outerShdw dist="35921" dir="2700000" algn="ctr" rotWithShape="0">
              <a:schemeClr val="bg2"/>
            </a:outerShdw>
          </a:effectLst>
        </p:spPr>
        <p:txBody>
          <a:bodyPr>
            <a:spAutoFit/>
          </a:bodyPr>
          <a:lstStyle/>
          <a:p>
            <a:pPr>
              <a:defRPr/>
            </a:pPr>
            <a:r>
              <a:rPr lang="en-US" altLang="en-US" sz="2800" b="1">
                <a:solidFill>
                  <a:srgbClr val="CC0000"/>
                </a:solidFill>
                <a:effectLst>
                  <a:outerShdw blurRad="38100" dist="38100" dir="2700000" algn="tl">
                    <a:srgbClr val="000000"/>
                  </a:outerShdw>
                </a:effectLst>
              </a:rPr>
              <a:t>Annual emissions = Control Device X Emission Rate</a:t>
            </a:r>
          </a:p>
        </p:txBody>
      </p:sp>
      <p:sp>
        <p:nvSpPr>
          <p:cNvPr id="1335308" name="Text Box 12"/>
          <p:cNvSpPr txBox="1">
            <a:spLocks noChangeArrowheads="1"/>
          </p:cNvSpPr>
          <p:nvPr/>
        </p:nvSpPr>
        <p:spPr bwMode="auto">
          <a:xfrm>
            <a:off x="7658100" y="3216275"/>
            <a:ext cx="2076450" cy="87947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a:spAutoFit/>
          </a:bodyPr>
          <a:lstStyle/>
          <a:p>
            <a:pPr>
              <a:defRPr/>
            </a:pPr>
            <a:r>
              <a:rPr lang="en-US" altLang="en-US" b="1">
                <a:solidFill>
                  <a:srgbClr val="CC0000"/>
                </a:solidFill>
                <a:effectLst>
                  <a:outerShdw blurRad="38100" dist="38100" dir="2700000" algn="tl">
                    <a:srgbClr val="000000"/>
                  </a:outerShdw>
                </a:effectLst>
              </a:rPr>
              <a:t>Post-control</a:t>
            </a:r>
          </a:p>
          <a:p>
            <a:pPr>
              <a:defRPr/>
            </a:pPr>
            <a:r>
              <a:rPr lang="en-US" altLang="en-US" b="1">
                <a:solidFill>
                  <a:srgbClr val="CC0000"/>
                </a:solidFill>
                <a:effectLst>
                  <a:outerShdw blurRad="38100" dist="38100" dir="2700000" algn="tl">
                    <a:srgbClr val="000000"/>
                  </a:outerShdw>
                </a:effectLst>
              </a:rPr>
              <a:t>Emissions</a:t>
            </a:r>
          </a:p>
        </p:txBody>
      </p:sp>
      <p:sp>
        <p:nvSpPr>
          <p:cNvPr id="1335309" name="Rectangle 13"/>
          <p:cNvSpPr>
            <a:spLocks noChangeArrowheads="1"/>
          </p:cNvSpPr>
          <p:nvPr/>
        </p:nvSpPr>
        <p:spPr bwMode="auto">
          <a:xfrm>
            <a:off x="952500" y="53340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Pre-Control Emissions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9874" name="Rectangle 2"/>
          <p:cNvSpPr>
            <a:spLocks noGrp="1" noChangeArrowheads="1"/>
          </p:cNvSpPr>
          <p:nvPr>
            <p:ph type="title"/>
          </p:nvPr>
        </p:nvSpPr>
        <p:spPr>
          <a:xfrm>
            <a:off x="495300" y="304800"/>
            <a:ext cx="8455025"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Determining Emissions Rates</a:t>
            </a:r>
          </a:p>
        </p:txBody>
      </p:sp>
      <p:sp>
        <p:nvSpPr>
          <p:cNvPr id="1359875" name="Rectangle 3"/>
          <p:cNvSpPr>
            <a:spLocks noGrp="1" noChangeArrowheads="1"/>
          </p:cNvSpPr>
          <p:nvPr>
            <p:ph type="body" idx="1"/>
          </p:nvPr>
        </p:nvSpPr>
        <p:spPr>
          <a:xfrm>
            <a:off x="190500" y="1774825"/>
            <a:ext cx="8528050" cy="4702175"/>
          </a:xfrm>
          <a:effectLst>
            <a:outerShdw dist="35921" dir="2700000" algn="ctr" rotWithShape="0">
              <a:schemeClr val="bg2"/>
            </a:outerShdw>
          </a:effectLst>
        </p:spPr>
        <p:txBody>
          <a:bodyPr/>
          <a:lstStyle/>
          <a:p>
            <a:pPr>
              <a:defRPr/>
            </a:pPr>
            <a:r>
              <a:rPr lang="en-US" altLang="en-US">
                <a:effectLst>
                  <a:outerShdw blurRad="38100" dist="38100" dir="2700000" algn="tl">
                    <a:srgbClr val="000000"/>
                  </a:outerShdw>
                </a:effectLst>
              </a:rPr>
              <a:t>Emissions testing</a:t>
            </a:r>
          </a:p>
          <a:p>
            <a:pPr lvl="1">
              <a:defRPr/>
            </a:pPr>
            <a:r>
              <a:rPr lang="en-US" altLang="en-US">
                <a:effectLst>
                  <a:outerShdw blurRad="38100" dist="38100" dir="2700000" algn="tl">
                    <a:srgbClr val="000000"/>
                  </a:outerShdw>
                </a:effectLst>
              </a:rPr>
              <a:t>EPA test methods</a:t>
            </a:r>
          </a:p>
          <a:p>
            <a:pPr lvl="1">
              <a:defRPr/>
            </a:pPr>
            <a:r>
              <a:rPr lang="en-US" altLang="en-US">
                <a:effectLst>
                  <a:outerShdw blurRad="38100" dist="38100" dir="2700000" algn="tl">
                    <a:srgbClr val="000000"/>
                  </a:outerShdw>
                </a:effectLst>
              </a:rPr>
              <a:t>Control device inlet and outlet</a:t>
            </a:r>
          </a:p>
          <a:p>
            <a:pPr>
              <a:defRPr/>
            </a:pPr>
            <a:r>
              <a:rPr lang="en-US" altLang="en-US">
                <a:effectLst>
                  <a:outerShdw blurRad="38100" dist="38100" dir="2700000" algn="tl">
                    <a:srgbClr val="000000"/>
                  </a:outerShdw>
                </a:effectLst>
              </a:rPr>
              <a:t>Mass balance measurements</a:t>
            </a:r>
          </a:p>
          <a:p>
            <a:pPr lvl="1">
              <a:defRPr/>
            </a:pPr>
            <a:r>
              <a:rPr lang="en-US" altLang="en-US">
                <a:effectLst>
                  <a:outerShdw blurRad="38100" dist="38100" dir="2700000" algn="tl">
                    <a:srgbClr val="000000"/>
                  </a:outerShdw>
                </a:effectLst>
              </a:rPr>
              <a:t>e.g., VOC from solvents</a:t>
            </a:r>
          </a:p>
          <a:p>
            <a:pPr lvl="1">
              <a:defRPr/>
            </a:pPr>
            <a:r>
              <a:rPr lang="en-US" altLang="en-US">
                <a:effectLst>
                  <a:outerShdw blurRad="38100" dist="38100" dir="2700000" algn="tl">
                    <a:srgbClr val="000000"/>
                  </a:outerShdw>
                </a:effectLst>
              </a:rPr>
              <a:t>Chemical reactions</a:t>
            </a:r>
          </a:p>
          <a:p>
            <a:pPr>
              <a:defRPr/>
            </a:pPr>
            <a:r>
              <a:rPr lang="en-US" altLang="en-US">
                <a:effectLst>
                  <a:outerShdw blurRad="38100" dist="38100" dir="2700000" algn="tl">
                    <a:srgbClr val="000000"/>
                  </a:outerShdw>
                </a:effectLst>
              </a:rPr>
              <a:t>Emissions factors X throughput</a:t>
            </a:r>
          </a:p>
          <a:p>
            <a:pPr>
              <a:defRPr/>
            </a:pPr>
            <a:r>
              <a:rPr lang="en-US" altLang="en-US">
                <a:effectLst>
                  <a:outerShdw blurRad="38100" dist="38100" dir="2700000" algn="tl">
                    <a:srgbClr val="000000"/>
                  </a:outerShdw>
                </a:effectLst>
              </a:rPr>
              <a:t>Industry standards</a:t>
            </a:r>
          </a:p>
        </p:txBody>
      </p:sp>
      <p:pic>
        <p:nvPicPr>
          <p:cNvPr id="39940"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143000"/>
            <a:ext cx="3848100" cy="2209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1"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3352800"/>
            <a:ext cx="2476500" cy="3505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DSCN08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363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4995" name="Rectangle 3"/>
          <p:cNvSpPr>
            <a:spLocks noChangeArrowheads="1"/>
          </p:cNvSpPr>
          <p:nvPr/>
        </p:nvSpPr>
        <p:spPr bwMode="auto">
          <a:xfrm>
            <a:off x="1790700" y="4953000"/>
            <a:ext cx="6477000" cy="1524000"/>
          </a:xfrm>
          <a:prstGeom prst="rect">
            <a:avLst/>
          </a:prstGeom>
          <a:solidFill>
            <a:schemeClr val="accent2"/>
          </a:solidFill>
          <a:ln w="57150">
            <a:solidFill>
              <a:srgbClr val="BE0000"/>
            </a:solidFill>
            <a:miter lim="800000"/>
            <a:headEnd/>
            <a:tailEnd/>
          </a:ln>
          <a:effectLst>
            <a:outerShdw dist="35921" dir="2700000" algn="ctr" rotWithShape="0">
              <a:srgbClr val="000000"/>
            </a:outerShdw>
          </a:effectLst>
        </p:spPr>
        <p:txBody>
          <a:bodyPr wrap="none" anchor="ctr"/>
          <a:lstStyle/>
          <a:p>
            <a:pPr algn="ctr">
              <a:defRPr/>
            </a:pPr>
            <a:r>
              <a:rPr lang="en-US" altLang="en-US" sz="4000" b="1">
                <a:solidFill>
                  <a:srgbClr val="BE0000"/>
                </a:solidFill>
                <a:effectLst>
                  <a:outerShdw blurRad="38100" dist="38100" dir="2700000" algn="tl">
                    <a:srgbClr val="000000"/>
                  </a:outerShdw>
                </a:effectLst>
              </a:rPr>
              <a:t>Let’s discuss Mass </a:t>
            </a:r>
          </a:p>
          <a:p>
            <a:pPr algn="ctr">
              <a:defRPr/>
            </a:pPr>
            <a:r>
              <a:rPr lang="en-US" altLang="en-US" sz="4000" b="1">
                <a:solidFill>
                  <a:srgbClr val="BE0000"/>
                </a:solidFill>
                <a:effectLst>
                  <a:outerShdw blurRad="38100" dist="38100" dir="2700000" algn="tl">
                    <a:srgbClr val="000000"/>
                  </a:outerShdw>
                </a:effectLst>
              </a:rPr>
              <a:t>Balance Calculations</a:t>
            </a:r>
            <a:endParaRPr lang="en-US" altLang="en-US" sz="4000" b="1">
              <a:solidFill>
                <a:srgbClr val="BE0000"/>
              </a:solidFill>
              <a:effectLst>
                <a:outerShdw blurRad="38100" dist="38100" dir="2700000" algn="tl">
                  <a:srgbClr val="000000"/>
                </a:outerShdw>
              </a:effectLst>
              <a:latin typeface="Arial Black" panose="020B0A040201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8066" name="Rectangle 2"/>
          <p:cNvSpPr>
            <a:spLocks noGrp="1" noChangeArrowheads="1"/>
          </p:cNvSpPr>
          <p:nvPr>
            <p:ph type="title"/>
          </p:nvPr>
        </p:nvSpPr>
        <p:spPr>
          <a:xfrm>
            <a:off x="1028700" y="255588"/>
            <a:ext cx="9026525" cy="12684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Mass balance example: </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coal-fired boiler</a:t>
            </a:r>
          </a:p>
        </p:txBody>
      </p:sp>
      <p:sp>
        <p:nvSpPr>
          <p:cNvPr id="1368067" name="Rectangle 3"/>
          <p:cNvSpPr>
            <a:spLocks noGrp="1" noChangeArrowheads="1"/>
          </p:cNvSpPr>
          <p:nvPr>
            <p:ph type="body" idx="1"/>
          </p:nvPr>
        </p:nvSpPr>
        <p:spPr>
          <a:xfrm>
            <a:off x="866775" y="2667000"/>
            <a:ext cx="7858125" cy="4038600"/>
          </a:xfrm>
          <a:effectLst>
            <a:outerShdw dist="53882" dir="2700000" algn="ctr" rotWithShape="0">
              <a:schemeClr val="bg2"/>
            </a:outerShdw>
          </a:effectLst>
        </p:spPr>
        <p:txBody>
          <a:bodyPr/>
          <a:lstStyle/>
          <a:p>
            <a:pPr>
              <a:buFont typeface="Monotype Sorts" pitchFamily="2" charset="2"/>
              <a:buNone/>
              <a:defRPr/>
            </a:pPr>
            <a:r>
              <a:rPr lang="en-US" altLang="en-US">
                <a:effectLst>
                  <a:outerShdw blurRad="38100" dist="38100" dir="2700000" algn="tl">
                    <a:srgbClr val="000000"/>
                  </a:outerShdw>
                </a:effectLst>
              </a:rPr>
              <a:t>Coal-fired boiler</a:t>
            </a:r>
          </a:p>
          <a:p>
            <a:pPr lvl="1">
              <a:defRPr/>
            </a:pPr>
            <a:r>
              <a:rPr lang="en-US" altLang="en-US" sz="3200">
                <a:effectLst>
                  <a:outerShdw blurRad="38100" dist="38100" dir="2700000" algn="tl">
                    <a:srgbClr val="000000"/>
                  </a:outerShdw>
                </a:effectLst>
              </a:rPr>
              <a:t>9% ash</a:t>
            </a:r>
          </a:p>
          <a:p>
            <a:pPr lvl="1">
              <a:defRPr/>
            </a:pPr>
            <a:r>
              <a:rPr lang="en-US" altLang="en-US" sz="3200">
                <a:effectLst>
                  <a:outerShdw blurRad="38100" dist="38100" dir="2700000" algn="tl">
                    <a:srgbClr val="000000"/>
                  </a:outerShdw>
                </a:effectLst>
              </a:rPr>
              <a:t>12,000 Btu/lb coal</a:t>
            </a:r>
          </a:p>
          <a:p>
            <a:pPr>
              <a:buFont typeface="Monotype Sorts" pitchFamily="2" charset="2"/>
              <a:buNone/>
              <a:defRPr/>
            </a:pPr>
            <a:r>
              <a:rPr lang="en-US" altLang="en-US">
                <a:effectLst>
                  <a:outerShdw blurRad="38100" dist="38100" dir="2700000" algn="tl">
                    <a:srgbClr val="000000"/>
                  </a:outerShdw>
                </a:effectLst>
              </a:rPr>
              <a:t>Calculate precontrol </a:t>
            </a:r>
          </a:p>
          <a:p>
            <a:pPr>
              <a:buFont typeface="Monotype Sorts" pitchFamily="2" charset="2"/>
              <a:buNone/>
              <a:defRPr/>
            </a:pPr>
            <a:r>
              <a:rPr lang="en-US" altLang="en-US">
                <a:effectLst>
                  <a:outerShdw blurRad="38100" dist="38100" dir="2700000" algn="tl">
                    <a:srgbClr val="000000"/>
                  </a:outerShdw>
                </a:effectLst>
              </a:rPr>
              <a:t>	emissions:</a:t>
            </a:r>
          </a:p>
          <a:p>
            <a:pPr>
              <a:buFont typeface="Monotype Sorts" pitchFamily="2" charset="2"/>
              <a:buNone/>
              <a:defRPr/>
            </a:pPr>
            <a:r>
              <a:rPr lang="en-US" altLang="en-US">
                <a:effectLst>
                  <a:outerShdw blurRad="38100" dist="38100" dir="2700000" algn="tl">
                    <a:srgbClr val="000000"/>
                  </a:outerShdw>
                </a:effectLst>
              </a:rPr>
              <a:t>    </a:t>
            </a:r>
            <a:r>
              <a:rPr lang="en-US" altLang="en-US" u="sng">
                <a:effectLst>
                  <a:outerShdw blurRad="38100" dist="38100" dir="2700000" algn="tl">
                    <a:srgbClr val="000000"/>
                  </a:outerShdw>
                </a:effectLst>
              </a:rPr>
              <a:t>0.09 lb ash/lb coal</a:t>
            </a:r>
            <a:r>
              <a:rPr lang="en-US" altLang="en-US">
                <a:effectLst>
                  <a:outerShdw blurRad="38100" dist="38100" dir="2700000" algn="tl">
                    <a:srgbClr val="000000"/>
                  </a:outerShdw>
                </a:effectLst>
              </a:rPr>
              <a:t>       = 7.5 lb/mmBtu 0.012mmBtu/lb coal</a:t>
            </a:r>
          </a:p>
        </p:txBody>
      </p:sp>
      <p:pic>
        <p:nvPicPr>
          <p:cNvPr id="41988"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900" y="1752600"/>
            <a:ext cx="4343400" cy="36576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368071" name="Line 7"/>
          <p:cNvSpPr>
            <a:spLocks noChangeShapeType="1"/>
          </p:cNvSpPr>
          <p:nvPr/>
        </p:nvSpPr>
        <p:spPr bwMode="auto">
          <a:xfrm>
            <a:off x="114300" y="29718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68072" name="Line 8"/>
          <p:cNvSpPr>
            <a:spLocks noChangeShapeType="1"/>
          </p:cNvSpPr>
          <p:nvPr/>
        </p:nvSpPr>
        <p:spPr bwMode="auto">
          <a:xfrm>
            <a:off x="114300" y="4724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68071"/>
                                        </p:tgtEl>
                                        <p:attrNameLst>
                                          <p:attrName>style.visibility</p:attrName>
                                        </p:attrNameLst>
                                      </p:cBhvr>
                                      <p:to>
                                        <p:strVal val="visible"/>
                                      </p:to>
                                    </p:set>
                                    <p:anim calcmode="lin" valueType="num">
                                      <p:cBhvr additive="base">
                                        <p:cTn id="7" dur="500" fill="hold"/>
                                        <p:tgtEl>
                                          <p:spTgt spid="1368071"/>
                                        </p:tgtEl>
                                        <p:attrNameLst>
                                          <p:attrName>ppt_x</p:attrName>
                                        </p:attrNameLst>
                                      </p:cBhvr>
                                      <p:tavLst>
                                        <p:tav tm="0">
                                          <p:val>
                                            <p:strVal val="0-#ppt_w/2"/>
                                          </p:val>
                                        </p:tav>
                                        <p:tav tm="100000">
                                          <p:val>
                                            <p:strVal val="#ppt_x"/>
                                          </p:val>
                                        </p:tav>
                                      </p:tavLst>
                                    </p:anim>
                                    <p:anim calcmode="lin" valueType="num">
                                      <p:cBhvr additive="base">
                                        <p:cTn id="8" dur="500" fill="hold"/>
                                        <p:tgtEl>
                                          <p:spTgt spid="136807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68072"/>
                                        </p:tgtEl>
                                        <p:attrNameLst>
                                          <p:attrName>style.visibility</p:attrName>
                                        </p:attrNameLst>
                                      </p:cBhvr>
                                      <p:to>
                                        <p:strVal val="visible"/>
                                      </p:to>
                                    </p:set>
                                    <p:anim calcmode="lin" valueType="num">
                                      <p:cBhvr additive="base">
                                        <p:cTn id="12" dur="500" fill="hold"/>
                                        <p:tgtEl>
                                          <p:spTgt spid="1368072"/>
                                        </p:tgtEl>
                                        <p:attrNameLst>
                                          <p:attrName>ppt_x</p:attrName>
                                        </p:attrNameLst>
                                      </p:cBhvr>
                                      <p:tavLst>
                                        <p:tav tm="0">
                                          <p:val>
                                            <p:strVal val="0-#ppt_w/2"/>
                                          </p:val>
                                        </p:tav>
                                        <p:tav tm="100000">
                                          <p:val>
                                            <p:strVal val="#ppt_x"/>
                                          </p:val>
                                        </p:tav>
                                      </p:tavLst>
                                    </p:anim>
                                    <p:anim calcmode="lin" valueType="num">
                                      <p:cBhvr additive="base">
                                        <p:cTn id="13" dur="500" fill="hold"/>
                                        <p:tgtEl>
                                          <p:spTgt spid="13680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8071" grpId="0" animBg="1"/>
      <p:bldP spid="136807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AutoShape 3"/>
          <p:cNvSpPr>
            <a:spLocks noChangeArrowheads="1"/>
          </p:cNvSpPr>
          <p:nvPr/>
        </p:nvSpPr>
        <p:spPr bwMode="auto">
          <a:xfrm>
            <a:off x="1885950" y="2971800"/>
            <a:ext cx="1366838" cy="685800"/>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r>
              <a:rPr lang="en-US" altLang="en-US" sz="2400">
                <a:solidFill>
                  <a:schemeClr val="tx1"/>
                </a:solidFill>
                <a:latin typeface="Comic Sans MS" panose="030F0702030302020204" pitchFamily="66" charset="0"/>
              </a:rPr>
              <a:t>source</a:t>
            </a:r>
          </a:p>
        </p:txBody>
      </p:sp>
      <p:sp>
        <p:nvSpPr>
          <p:cNvPr id="43011" name="AutoShape 4"/>
          <p:cNvSpPr>
            <a:spLocks noChangeArrowheads="1"/>
          </p:cNvSpPr>
          <p:nvPr/>
        </p:nvSpPr>
        <p:spPr bwMode="auto">
          <a:xfrm>
            <a:off x="1885950" y="3886200"/>
            <a:ext cx="1366838" cy="685800"/>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12" name="AutoShape 5"/>
          <p:cNvSpPr>
            <a:spLocks noChangeArrowheads="1"/>
          </p:cNvSpPr>
          <p:nvPr/>
        </p:nvSpPr>
        <p:spPr bwMode="auto">
          <a:xfrm>
            <a:off x="4714875" y="4114800"/>
            <a:ext cx="685800" cy="685800"/>
          </a:xfrm>
          <a:prstGeom prst="flowChartMerge">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13" name="AutoShape 6"/>
          <p:cNvSpPr>
            <a:spLocks noChangeArrowheads="1"/>
          </p:cNvSpPr>
          <p:nvPr/>
        </p:nvSpPr>
        <p:spPr bwMode="auto">
          <a:xfrm>
            <a:off x="4714875" y="2971800"/>
            <a:ext cx="685800" cy="1214438"/>
          </a:xfrm>
          <a:prstGeom prst="can">
            <a:avLst>
              <a:gd name="adj" fmla="val 44271"/>
            </a:avLst>
          </a:prstGeom>
          <a:solidFill>
            <a:srgbClr val="80008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14" name="Line 7"/>
          <p:cNvSpPr>
            <a:spLocks noChangeShapeType="1"/>
          </p:cNvSpPr>
          <p:nvPr/>
        </p:nvSpPr>
        <p:spPr bwMode="auto">
          <a:xfrm flipV="1">
            <a:off x="3171825" y="3276600"/>
            <a:ext cx="154305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5" name="Line 8"/>
          <p:cNvSpPr>
            <a:spLocks noChangeShapeType="1"/>
          </p:cNvSpPr>
          <p:nvPr/>
        </p:nvSpPr>
        <p:spPr bwMode="auto">
          <a:xfrm>
            <a:off x="5057775" y="47244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6" name="Line 9"/>
          <p:cNvSpPr>
            <a:spLocks noChangeShapeType="1"/>
          </p:cNvSpPr>
          <p:nvPr/>
        </p:nvSpPr>
        <p:spPr bwMode="auto">
          <a:xfrm flipH="1">
            <a:off x="1457325" y="4876800"/>
            <a:ext cx="36004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7" name="Line 10"/>
          <p:cNvSpPr>
            <a:spLocks noChangeShapeType="1"/>
          </p:cNvSpPr>
          <p:nvPr/>
        </p:nvSpPr>
        <p:spPr bwMode="auto">
          <a:xfrm flipV="1">
            <a:off x="1457325" y="4267200"/>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8" name="Line 11"/>
          <p:cNvSpPr>
            <a:spLocks noChangeShapeType="1"/>
          </p:cNvSpPr>
          <p:nvPr/>
        </p:nvSpPr>
        <p:spPr bwMode="auto">
          <a:xfrm>
            <a:off x="1457325" y="4267200"/>
            <a:ext cx="4286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9" name="Line 12"/>
          <p:cNvSpPr>
            <a:spLocks noChangeShapeType="1"/>
          </p:cNvSpPr>
          <p:nvPr/>
        </p:nvSpPr>
        <p:spPr bwMode="auto">
          <a:xfrm flipV="1">
            <a:off x="5057775" y="2590800"/>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0" name="AutoShape 13"/>
          <p:cNvSpPr>
            <a:spLocks noChangeArrowheads="1"/>
          </p:cNvSpPr>
          <p:nvPr/>
        </p:nvSpPr>
        <p:spPr bwMode="auto">
          <a:xfrm>
            <a:off x="6429375" y="2590800"/>
            <a:ext cx="2143125" cy="914400"/>
          </a:xfrm>
          <a:prstGeom prst="cube">
            <a:avLst>
              <a:gd name="adj" fmla="val 25000"/>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21" name="AutoShape 14"/>
          <p:cNvSpPr>
            <a:spLocks noChangeArrowheads="1"/>
          </p:cNvSpPr>
          <p:nvPr/>
        </p:nvSpPr>
        <p:spPr bwMode="auto">
          <a:xfrm>
            <a:off x="6515100" y="3505200"/>
            <a:ext cx="771525" cy="685800"/>
          </a:xfrm>
          <a:prstGeom prst="flowChartMerge">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22" name="AutoShape 15"/>
          <p:cNvSpPr>
            <a:spLocks noChangeArrowheads="1"/>
          </p:cNvSpPr>
          <p:nvPr/>
        </p:nvSpPr>
        <p:spPr bwMode="auto">
          <a:xfrm>
            <a:off x="7543800" y="3505200"/>
            <a:ext cx="771525" cy="685800"/>
          </a:xfrm>
          <a:prstGeom prst="flowChartMerge">
            <a:avLst/>
          </a:prstGeom>
          <a:solidFill>
            <a:srgbClr val="3333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43023" name="Line 16"/>
          <p:cNvSpPr>
            <a:spLocks noChangeShapeType="1"/>
          </p:cNvSpPr>
          <p:nvPr/>
        </p:nvSpPr>
        <p:spPr bwMode="auto">
          <a:xfrm>
            <a:off x="5057775" y="2590800"/>
            <a:ext cx="13716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4" name="AutoShape 17"/>
          <p:cNvSpPr>
            <a:spLocks noChangeArrowheads="1"/>
          </p:cNvSpPr>
          <p:nvPr/>
        </p:nvSpPr>
        <p:spPr bwMode="auto">
          <a:xfrm>
            <a:off x="8572500" y="2362200"/>
            <a:ext cx="958850" cy="733425"/>
          </a:xfrm>
          <a:custGeom>
            <a:avLst/>
            <a:gdLst>
              <a:gd name="T0" fmla="*/ 1349673176 w 21600"/>
              <a:gd name="T1" fmla="*/ 0 h 21600"/>
              <a:gd name="T2" fmla="*/ 809768046 w 21600"/>
              <a:gd name="T3" fmla="*/ 281863207 h 21600"/>
              <a:gd name="T4" fmla="*/ 0 w 21600"/>
              <a:gd name="T5" fmla="*/ 704696607 h 21600"/>
              <a:gd name="T6" fmla="*/ 809768046 w 21600"/>
              <a:gd name="T7" fmla="*/ 845589587 h 21600"/>
              <a:gd name="T8" fmla="*/ 1619538046 w 21600"/>
              <a:gd name="T9" fmla="*/ 587215096 h 21600"/>
              <a:gd name="T10" fmla="*/ 1889489656 w 21600"/>
              <a:gd name="T11" fmla="*/ 28186320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5" name="Line 18"/>
          <p:cNvSpPr>
            <a:spLocks noChangeShapeType="1"/>
          </p:cNvSpPr>
          <p:nvPr/>
        </p:nvSpPr>
        <p:spPr bwMode="auto">
          <a:xfrm flipV="1">
            <a:off x="1457325" y="3276600"/>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6" name="Line 19"/>
          <p:cNvSpPr>
            <a:spLocks noChangeShapeType="1"/>
          </p:cNvSpPr>
          <p:nvPr/>
        </p:nvSpPr>
        <p:spPr bwMode="auto">
          <a:xfrm>
            <a:off x="1457325" y="3276600"/>
            <a:ext cx="4286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7" name="Line 20"/>
          <p:cNvSpPr>
            <a:spLocks noChangeShapeType="1"/>
          </p:cNvSpPr>
          <p:nvPr/>
        </p:nvSpPr>
        <p:spPr bwMode="auto">
          <a:xfrm>
            <a:off x="3171825" y="3276600"/>
            <a:ext cx="162877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8" name="Text Box 21"/>
          <p:cNvSpPr txBox="1">
            <a:spLocks noChangeArrowheads="1"/>
          </p:cNvSpPr>
          <p:nvPr/>
        </p:nvSpPr>
        <p:spPr bwMode="auto">
          <a:xfrm>
            <a:off x="2125663" y="2327275"/>
            <a:ext cx="206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spcBef>
                <a:spcPct val="0"/>
              </a:spcBef>
              <a:buClrTx/>
              <a:buFontTx/>
              <a:buNone/>
            </a:pPr>
            <a:endParaRPr lang="en-US" altLang="en-US" sz="2400" b="0">
              <a:solidFill>
                <a:schemeClr val="tx1"/>
              </a:solidFill>
              <a:latin typeface="Times New Roman" panose="02020603050405020304" pitchFamily="18" charset="0"/>
            </a:endParaRPr>
          </a:p>
        </p:txBody>
      </p:sp>
      <p:sp>
        <p:nvSpPr>
          <p:cNvPr id="43029" name="Rectangle 22"/>
          <p:cNvSpPr>
            <a:spLocks noChangeArrowheads="1"/>
          </p:cNvSpPr>
          <p:nvPr/>
        </p:nvSpPr>
        <p:spPr bwMode="auto">
          <a:xfrm>
            <a:off x="1885950" y="4114800"/>
            <a:ext cx="1265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spcBef>
                <a:spcPct val="0"/>
              </a:spcBef>
              <a:buClrTx/>
              <a:buFontTx/>
              <a:buNone/>
            </a:pPr>
            <a:r>
              <a:rPr lang="en-US" altLang="en-US" sz="2400">
                <a:solidFill>
                  <a:schemeClr val="tx1"/>
                </a:solidFill>
                <a:latin typeface="Comic Sans MS" panose="030F0702030302020204" pitchFamily="66" charset="0"/>
              </a:rPr>
              <a:t>source</a:t>
            </a:r>
          </a:p>
        </p:txBody>
      </p:sp>
      <p:sp>
        <p:nvSpPr>
          <p:cNvPr id="43030" name="Text Box 23"/>
          <p:cNvSpPr txBox="1">
            <a:spLocks noChangeArrowheads="1"/>
          </p:cNvSpPr>
          <p:nvPr/>
        </p:nvSpPr>
        <p:spPr bwMode="auto">
          <a:xfrm>
            <a:off x="6365875" y="1981200"/>
            <a:ext cx="2206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spcBef>
                <a:spcPct val="0"/>
              </a:spcBef>
              <a:buClrTx/>
              <a:buFontTx/>
              <a:buNone/>
            </a:pPr>
            <a:r>
              <a:rPr lang="en-US" altLang="en-US" sz="2400">
                <a:solidFill>
                  <a:schemeClr val="tx1"/>
                </a:solidFill>
                <a:latin typeface="Comic Sans MS" panose="030F0702030302020204" pitchFamily="66" charset="0"/>
              </a:rPr>
              <a:t>dust collector</a:t>
            </a:r>
            <a:endParaRPr lang="en-US" altLang="en-US" sz="2400" b="0">
              <a:solidFill>
                <a:schemeClr val="tx1"/>
              </a:solidFill>
              <a:latin typeface="Times New Roman" panose="02020603050405020304" pitchFamily="18" charset="0"/>
            </a:endParaRPr>
          </a:p>
        </p:txBody>
      </p:sp>
      <p:sp>
        <p:nvSpPr>
          <p:cNvPr id="43031" name="Text Box 24"/>
          <p:cNvSpPr txBox="1">
            <a:spLocks noChangeArrowheads="1"/>
          </p:cNvSpPr>
          <p:nvPr/>
        </p:nvSpPr>
        <p:spPr bwMode="auto">
          <a:xfrm>
            <a:off x="9155113" y="1951038"/>
            <a:ext cx="5413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spcBef>
                <a:spcPct val="0"/>
              </a:spcBef>
              <a:buClrTx/>
              <a:buFontTx/>
              <a:buNone/>
            </a:pPr>
            <a:r>
              <a:rPr lang="en-US" altLang="en-US" sz="2400">
                <a:solidFill>
                  <a:schemeClr val="tx1"/>
                </a:solidFill>
                <a:latin typeface="Comic Sans MS" panose="030F0702030302020204" pitchFamily="66" charset="0"/>
              </a:rPr>
              <a:t>E</a:t>
            </a:r>
            <a:r>
              <a:rPr lang="en-US" altLang="en-US" sz="2400" baseline="-25000">
                <a:solidFill>
                  <a:schemeClr val="tx1"/>
                </a:solidFill>
                <a:latin typeface="Comic Sans MS" panose="030F0702030302020204" pitchFamily="66" charset="0"/>
              </a:rPr>
              <a:t>o</a:t>
            </a:r>
            <a:endParaRPr lang="en-US" altLang="en-US" sz="2400" b="0">
              <a:solidFill>
                <a:schemeClr val="tx1"/>
              </a:solidFill>
              <a:latin typeface="Times New Roman" panose="02020603050405020304" pitchFamily="18" charset="0"/>
            </a:endParaRPr>
          </a:p>
        </p:txBody>
      </p:sp>
      <p:sp>
        <p:nvSpPr>
          <p:cNvPr id="43032" name="Text Box 25"/>
          <p:cNvSpPr txBox="1">
            <a:spLocks noChangeArrowheads="1"/>
          </p:cNvSpPr>
          <p:nvPr/>
        </p:nvSpPr>
        <p:spPr bwMode="auto">
          <a:xfrm>
            <a:off x="5486400" y="2286000"/>
            <a:ext cx="485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spcBef>
                <a:spcPct val="0"/>
              </a:spcBef>
              <a:buClrTx/>
              <a:buFontTx/>
              <a:buNone/>
            </a:pPr>
            <a:r>
              <a:rPr lang="en-US" altLang="en-US" sz="2400">
                <a:solidFill>
                  <a:schemeClr val="tx1"/>
                </a:solidFill>
                <a:latin typeface="Comic Sans MS" panose="030F0702030302020204" pitchFamily="66" charset="0"/>
              </a:rPr>
              <a:t>E</a:t>
            </a:r>
            <a:r>
              <a:rPr lang="en-US" altLang="en-US" sz="2400" baseline="-25000">
                <a:solidFill>
                  <a:schemeClr val="tx1"/>
                </a:solidFill>
                <a:latin typeface="Comic Sans MS" panose="030F0702030302020204" pitchFamily="66" charset="0"/>
              </a:rPr>
              <a:t>i</a:t>
            </a:r>
            <a:endParaRPr lang="en-US" altLang="en-US" sz="2400" b="0">
              <a:solidFill>
                <a:schemeClr val="tx1"/>
              </a:solidFill>
              <a:latin typeface="Times New Roman" panose="02020603050405020304" pitchFamily="18" charset="0"/>
            </a:endParaRPr>
          </a:p>
        </p:txBody>
      </p:sp>
      <p:sp>
        <p:nvSpPr>
          <p:cNvPr id="1369114" name="Text Box 26"/>
          <p:cNvSpPr txBox="1">
            <a:spLocks noChangeArrowheads="1"/>
          </p:cNvSpPr>
          <p:nvPr/>
        </p:nvSpPr>
        <p:spPr bwMode="auto">
          <a:xfrm>
            <a:off x="266700" y="5105400"/>
            <a:ext cx="5589588" cy="160972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wrap="none">
            <a:spAutoFit/>
          </a:bodyPr>
          <a:lstStyle/>
          <a:p>
            <a:pPr>
              <a:defRPr/>
            </a:pPr>
            <a:r>
              <a:rPr lang="en-US" altLang="en-US" b="1" err="1">
                <a:solidFill>
                  <a:srgbClr val="CC0000"/>
                </a:solidFill>
                <a:effectLst>
                  <a:outerShdw blurRad="38100" dist="38100" dir="2700000" algn="tl">
                    <a:srgbClr val="000000"/>
                  </a:outerShdw>
                </a:effectLst>
              </a:rPr>
              <a:t>E</a:t>
            </a:r>
            <a:r>
              <a:rPr lang="en-US" altLang="en-US" b="1" baseline="-25000" err="1">
                <a:solidFill>
                  <a:srgbClr val="CC0000"/>
                </a:solidFill>
                <a:effectLst>
                  <a:outerShdw blurRad="38100" dist="38100" dir="2700000" algn="tl">
                    <a:srgbClr val="000000"/>
                  </a:outerShdw>
                </a:effectLst>
              </a:rPr>
              <a:t>o</a:t>
            </a:r>
            <a:r>
              <a:rPr lang="en-US" altLang="en-US" b="1">
                <a:solidFill>
                  <a:srgbClr val="CC0000"/>
                </a:solidFill>
                <a:effectLst>
                  <a:outerShdw blurRad="38100" dist="38100" dir="2700000" algn="tl">
                    <a:srgbClr val="000000"/>
                  </a:outerShdw>
                </a:effectLst>
              </a:rPr>
              <a:t> = 8 T/Y (measured via source test)</a:t>
            </a:r>
          </a:p>
          <a:p>
            <a:pPr>
              <a:defRPr/>
            </a:pPr>
            <a:r>
              <a:rPr lang="en-US" altLang="en-US" b="1">
                <a:solidFill>
                  <a:srgbClr val="CC0000"/>
                </a:solidFill>
                <a:effectLst>
                  <a:outerShdw blurRad="38100" dist="38100" dir="2700000" algn="tl">
                    <a:srgbClr val="000000"/>
                  </a:outerShdw>
                </a:effectLst>
              </a:rPr>
              <a:t>Control Eff = 90%</a:t>
            </a:r>
          </a:p>
          <a:p>
            <a:pPr>
              <a:defRPr/>
            </a:pPr>
            <a:r>
              <a:rPr lang="en-US" altLang="en-US" b="1" err="1">
                <a:solidFill>
                  <a:srgbClr val="CC0000"/>
                </a:solidFill>
                <a:effectLst>
                  <a:outerShdw blurRad="38100" dist="38100" dir="2700000" algn="tl">
                    <a:srgbClr val="000000"/>
                  </a:outerShdw>
                </a:effectLst>
              </a:rPr>
              <a:t>E</a:t>
            </a:r>
            <a:r>
              <a:rPr lang="en-US" altLang="en-US" b="1" baseline="-25000" err="1">
                <a:solidFill>
                  <a:srgbClr val="CC0000"/>
                </a:solidFill>
                <a:effectLst>
                  <a:outerShdw blurRad="38100" dist="38100" dir="2700000" algn="tl">
                    <a:srgbClr val="000000"/>
                  </a:outerShdw>
                </a:effectLst>
              </a:rPr>
              <a:t>i</a:t>
            </a:r>
            <a:r>
              <a:rPr lang="en-US" altLang="en-US" b="1">
                <a:solidFill>
                  <a:srgbClr val="CC0000"/>
                </a:solidFill>
                <a:effectLst>
                  <a:outerShdw blurRad="38100" dist="38100" dir="2700000" algn="tl">
                    <a:srgbClr val="000000"/>
                  </a:outerShdw>
                </a:effectLst>
              </a:rPr>
              <a:t> (T/Y)  x   (1 - 90/100) = 8 T/Y</a:t>
            </a:r>
          </a:p>
          <a:p>
            <a:pPr>
              <a:defRPr/>
            </a:pPr>
            <a:r>
              <a:rPr lang="en-US" altLang="en-US" b="1" err="1">
                <a:solidFill>
                  <a:srgbClr val="CC0000"/>
                </a:solidFill>
                <a:effectLst>
                  <a:outerShdw blurRad="38100" dist="38100" dir="2700000" algn="tl">
                    <a:srgbClr val="000000"/>
                  </a:outerShdw>
                </a:effectLst>
              </a:rPr>
              <a:t>E</a:t>
            </a:r>
            <a:r>
              <a:rPr lang="en-US" altLang="en-US" b="1" baseline="-25000" err="1">
                <a:solidFill>
                  <a:srgbClr val="CC0000"/>
                </a:solidFill>
                <a:effectLst>
                  <a:outerShdw blurRad="38100" dist="38100" dir="2700000" algn="tl">
                    <a:srgbClr val="000000"/>
                  </a:outerShdw>
                </a:effectLst>
              </a:rPr>
              <a:t>i</a:t>
            </a:r>
            <a:r>
              <a:rPr lang="en-US" altLang="en-US" b="1" baseline="-25000">
                <a:solidFill>
                  <a:srgbClr val="CC0000"/>
                </a:solidFill>
                <a:effectLst>
                  <a:outerShdw blurRad="38100" dist="38100" dir="2700000" algn="tl">
                    <a:srgbClr val="000000"/>
                  </a:outerShdw>
                </a:effectLst>
              </a:rPr>
              <a:t>  </a:t>
            </a:r>
            <a:r>
              <a:rPr lang="en-US" altLang="en-US" b="1">
                <a:solidFill>
                  <a:srgbClr val="CC0000"/>
                </a:solidFill>
                <a:effectLst>
                  <a:outerShdw blurRad="38100" dist="38100" dir="2700000" algn="tl">
                    <a:srgbClr val="000000"/>
                  </a:outerShdw>
                </a:effectLst>
              </a:rPr>
              <a:t>=  80 T/Y </a:t>
            </a:r>
          </a:p>
        </p:txBody>
      </p:sp>
      <p:sp>
        <p:nvSpPr>
          <p:cNvPr id="1369116" name="Rectangle 28"/>
          <p:cNvSpPr>
            <a:spLocks noGrp="1" noChangeArrowheads="1"/>
          </p:cNvSpPr>
          <p:nvPr>
            <p:ph type="title"/>
          </p:nvPr>
        </p:nvSpPr>
        <p:spPr>
          <a:xfrm>
            <a:off x="1028700" y="255588"/>
            <a:ext cx="9026525" cy="12684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Mass balance example: </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wood-working facility</a:t>
            </a:r>
          </a:p>
        </p:txBody>
      </p:sp>
      <p:pic>
        <p:nvPicPr>
          <p:cNvPr id="43035" name="Picture 29" descr="Picture 0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4267200"/>
            <a:ext cx="33147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44034" name="Picture 2" descr="EVERGREEN II 0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20638"/>
            <a:ext cx="10287000" cy="685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9635" name="Rectangle 3"/>
          <p:cNvSpPr>
            <a:spLocks noChangeArrowheads="1"/>
          </p:cNvSpPr>
          <p:nvPr/>
        </p:nvSpPr>
        <p:spPr bwMode="auto">
          <a:xfrm>
            <a:off x="495300" y="5087938"/>
            <a:ext cx="9372600" cy="1389062"/>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lIns="19050" tIns="26988" rIns="19050" bIns="26988" anchor="t"/>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129668"/>
              </a:lnSpc>
              <a:buClr>
                <a:srgbClr val="000000"/>
              </a:buClr>
              <a:buFont typeface="Arial" panose="020B0604020202020204" pitchFamily="34" charset="0"/>
              <a:buNone/>
              <a:defRPr/>
            </a:pPr>
            <a:r>
              <a:rPr lang="en-US" altLang="en-US" sz="3600" b="1">
                <a:solidFill>
                  <a:srgbClr val="CC0000"/>
                </a:solidFill>
                <a:effectLst>
                  <a:outerShdw blurRad="38100" dist="38100" dir="2700000" algn="tl">
                    <a:srgbClr val="000000"/>
                  </a:outerShdw>
                </a:effectLst>
                <a:latin typeface="Arial" panose="020B0604020202020204" pitchFamily="34" charset="0"/>
              </a:rPr>
              <a:t>Note: CAM applicability is made on a </a:t>
            </a:r>
            <a:endParaRPr lang="en-US"/>
          </a:p>
          <a:p>
            <a:pPr algn="ctr">
              <a:lnSpc>
                <a:spcPct val="129668"/>
              </a:lnSpc>
              <a:buClr>
                <a:srgbClr val="000000"/>
              </a:buClr>
              <a:buFont typeface="Arial" panose="020B0604020202020204" pitchFamily="34" charset="0"/>
              <a:buNone/>
              <a:defRPr/>
            </a:pPr>
            <a:r>
              <a:rPr lang="en-US" altLang="en-US" sz="3600" b="1">
                <a:solidFill>
                  <a:srgbClr val="CC0000"/>
                </a:solidFill>
                <a:effectLst>
                  <a:outerShdw blurRad="38100" dist="38100" dir="2700000" algn="tl">
                    <a:srgbClr val="000000"/>
                  </a:outerShdw>
                </a:effectLst>
                <a:latin typeface="Arial" panose="020B0604020202020204" pitchFamily="34" charset="0"/>
              </a:rPr>
              <a:t>pollutant-by-pollutant basis for each unit</a:t>
            </a:r>
            <a:endParaRPr lang="en-US" altLang="en-US" sz="3600" b="1">
              <a:solidFill>
                <a:srgbClr val="00FFFF"/>
              </a:solidFill>
              <a:latin typeface="Arial" panose="020B0604020202020204" pitchFamily="34" charset="0"/>
              <a:cs typeface="Arial" panose="020B0604020202020204" pitchFamily="34" charset="0"/>
            </a:endParaRPr>
          </a:p>
        </p:txBody>
      </p:sp>
      <p:sp>
        <p:nvSpPr>
          <p:cNvPr id="1349636" name="Rectangle 4"/>
          <p:cNvSpPr>
            <a:spLocks noChangeArrowheads="1"/>
          </p:cNvSpPr>
          <p:nvPr/>
        </p:nvSpPr>
        <p:spPr bwMode="auto">
          <a:xfrm>
            <a:off x="342900" y="463550"/>
            <a:ext cx="5257800" cy="75565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600" i="0">
                <a:solidFill>
                  <a:srgbClr val="CC0000"/>
                </a:solidFill>
                <a:effectLst>
                  <a:outerShdw blurRad="38100" dist="38100" dir="2700000" algn="tl">
                    <a:srgbClr val="000000"/>
                  </a:outerShdw>
                </a:effectLst>
              </a:rPr>
              <a:t>Exercise: Handout #3</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45058" name="Picture 4" descr="Wilson Range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1011238"/>
            <a:ext cx="10591800" cy="794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5717" name="Rectangle 5"/>
          <p:cNvSpPr>
            <a:spLocks noGrp="1" noChangeArrowheads="1"/>
          </p:cNvSpPr>
          <p:nvPr>
            <p:ph type="title"/>
          </p:nvPr>
        </p:nvSpPr>
        <p:spPr>
          <a:xfrm>
            <a:off x="1028700" y="5568950"/>
            <a:ext cx="8455025" cy="75565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Definition of Control Device</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47106" name="Picture 2" descr="Picture 0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26988"/>
            <a:ext cx="10287000" cy="685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9460" name="Rectangle 4"/>
          <p:cNvSpPr>
            <a:spLocks noGrp="1" noChangeArrowheads="1"/>
          </p:cNvSpPr>
          <p:nvPr>
            <p:ph type="title"/>
          </p:nvPr>
        </p:nvSpPr>
        <p:spPr>
          <a:xfrm>
            <a:off x="1104900" y="311150"/>
            <a:ext cx="8455025" cy="75565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Definition of Control Device</a:t>
            </a:r>
          </a:p>
        </p:txBody>
      </p:sp>
      <p:sp>
        <p:nvSpPr>
          <p:cNvPr id="1299461" name="Rectangle 5"/>
          <p:cNvSpPr>
            <a:spLocks noGrp="1" noChangeArrowheads="1"/>
          </p:cNvSpPr>
          <p:nvPr>
            <p:ph type="body" idx="1"/>
          </p:nvPr>
        </p:nvSpPr>
        <p:spPr>
          <a:xfrm>
            <a:off x="6227763" y="3429000"/>
            <a:ext cx="3868737" cy="3124200"/>
          </a:xfrm>
          <a:solidFill>
            <a:srgbClr val="FF9900"/>
          </a:solidFill>
          <a:ln w="57150">
            <a:solidFill>
              <a:srgbClr val="CC0000"/>
            </a:solidFill>
            <a:miter lim="800000"/>
            <a:headEnd/>
            <a:tailEnd/>
          </a:ln>
          <a:effectLst>
            <a:outerShdw dist="35921" dir="2700000" algn="ctr" rotWithShape="0">
              <a:schemeClr val="bg2"/>
            </a:outerShdw>
          </a:effectLst>
        </p:spPr>
        <p:txBody>
          <a:bodyPr/>
          <a:lstStyle/>
          <a:p>
            <a:pPr>
              <a:lnSpc>
                <a:spcPct val="80000"/>
              </a:lnSpc>
              <a:defRPr/>
            </a:pPr>
            <a:r>
              <a:rPr lang="en-US" altLang="en-US" sz="2400">
                <a:solidFill>
                  <a:srgbClr val="CC0000"/>
                </a:solidFill>
                <a:effectLst>
                  <a:outerShdw blurRad="38100" dist="38100" dir="2700000" algn="tl">
                    <a:srgbClr val="000000"/>
                  </a:outerShdw>
                </a:effectLst>
              </a:rPr>
              <a:t>Equipment used to destroy or remove pollutants</a:t>
            </a:r>
          </a:p>
          <a:p>
            <a:pPr lvl="1">
              <a:lnSpc>
                <a:spcPct val="80000"/>
              </a:lnSpc>
              <a:defRPr/>
            </a:pPr>
            <a:r>
              <a:rPr lang="en-US" altLang="en-US" sz="2400">
                <a:solidFill>
                  <a:srgbClr val="CC0000"/>
                </a:solidFill>
                <a:effectLst>
                  <a:outerShdw blurRad="38100" dist="38100" dir="2700000" algn="tl">
                    <a:srgbClr val="000000"/>
                  </a:outerShdw>
                </a:effectLst>
              </a:rPr>
              <a:t>End of pipe controls</a:t>
            </a:r>
          </a:p>
          <a:p>
            <a:pPr lvl="1">
              <a:lnSpc>
                <a:spcPct val="80000"/>
              </a:lnSpc>
              <a:defRPr/>
            </a:pPr>
            <a:r>
              <a:rPr lang="en-US" altLang="en-US" sz="2400">
                <a:solidFill>
                  <a:srgbClr val="CC0000"/>
                </a:solidFill>
                <a:effectLst>
                  <a:outerShdw blurRad="38100" dist="38100" dir="2700000" algn="tl">
                    <a:srgbClr val="000000"/>
                  </a:outerShdw>
                </a:effectLst>
              </a:rPr>
              <a:t>Scrubber</a:t>
            </a:r>
          </a:p>
          <a:p>
            <a:pPr lvl="1">
              <a:lnSpc>
                <a:spcPct val="80000"/>
              </a:lnSpc>
              <a:defRPr/>
            </a:pPr>
            <a:r>
              <a:rPr lang="en-US" altLang="en-US" sz="2400">
                <a:solidFill>
                  <a:srgbClr val="CC0000"/>
                </a:solidFill>
                <a:effectLst>
                  <a:outerShdw blurRad="38100" dist="38100" dir="2700000" algn="tl">
                    <a:srgbClr val="000000"/>
                  </a:outerShdw>
                </a:effectLst>
              </a:rPr>
              <a:t>ESP</a:t>
            </a:r>
          </a:p>
          <a:p>
            <a:pPr lvl="1">
              <a:lnSpc>
                <a:spcPct val="80000"/>
              </a:lnSpc>
              <a:defRPr/>
            </a:pPr>
            <a:r>
              <a:rPr lang="en-US" altLang="en-US" sz="2400">
                <a:solidFill>
                  <a:srgbClr val="CC0000"/>
                </a:solidFill>
                <a:effectLst>
                  <a:outerShdw blurRad="38100" dist="38100" dir="2700000" algn="tl">
                    <a:srgbClr val="000000"/>
                  </a:outerShdw>
                </a:effectLst>
              </a:rPr>
              <a:t>Baghouse</a:t>
            </a:r>
          </a:p>
          <a:p>
            <a:pPr lvl="1">
              <a:lnSpc>
                <a:spcPct val="80000"/>
              </a:lnSpc>
              <a:defRPr/>
            </a:pPr>
            <a:r>
              <a:rPr lang="en-US" altLang="en-US" sz="2400">
                <a:solidFill>
                  <a:srgbClr val="CC0000"/>
                </a:solidFill>
                <a:effectLst>
                  <a:outerShdw blurRad="38100" dist="38100" dir="2700000" algn="tl">
                    <a:srgbClr val="000000"/>
                  </a:outerShdw>
                </a:effectLst>
              </a:rPr>
              <a:t>Incinerator</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7938" name="Rectangle 2"/>
          <p:cNvSpPr>
            <a:spLocks noGrp="1" noChangeArrowheads="1"/>
          </p:cNvSpPr>
          <p:nvPr>
            <p:ph type="body" idx="1"/>
          </p:nvPr>
        </p:nvSpPr>
        <p:spPr>
          <a:xfrm>
            <a:off x="623888" y="469900"/>
            <a:ext cx="9039225" cy="808038"/>
          </a:xfrm>
          <a:solidFill>
            <a:srgbClr val="FF9900"/>
          </a:solidFill>
          <a:ln w="57150">
            <a:solidFill>
              <a:srgbClr val="CC0000"/>
            </a:solidFill>
            <a:miter lim="800000"/>
            <a:headEnd/>
            <a:tailEnd/>
          </a:ln>
          <a:effectLst>
            <a:outerShdw dist="35921" dir="2700000" algn="ctr" rotWithShape="0">
              <a:schemeClr val="bg2"/>
            </a:outerShdw>
          </a:effectLst>
        </p:spPr>
        <p:txBody>
          <a:bodyPr lIns="0" tIns="0" rIns="0" bIns="0" anchor="b"/>
          <a:lstStyle/>
          <a:p>
            <a:pPr marL="0" indent="0" algn="ctr" defTabSz="382588">
              <a:spcBef>
                <a:spcPct val="0"/>
              </a:spcBef>
              <a:buClr>
                <a:srgbClr val="6000A1"/>
              </a:buClr>
              <a:buFont typeface="Monotype Sorts" pitchFamily="2" charset="2"/>
              <a:buNone/>
              <a:defRPr/>
            </a:pPr>
            <a:r>
              <a:rPr lang="en-US" altLang="en-US" sz="3700">
                <a:solidFill>
                  <a:srgbClr val="CC0000"/>
                </a:solidFill>
                <a:effectLst>
                  <a:outerShdw blurRad="38100" dist="38100" dir="2700000" algn="tl">
                    <a:srgbClr val="000000"/>
                  </a:outerShdw>
                </a:effectLst>
                <a:latin typeface="Lydian" pitchFamily="34" charset="0"/>
              </a:rPr>
              <a:t>Pre-CAM MONITORING ALTERNATIVES</a:t>
            </a:r>
            <a:endParaRPr lang="en-US" altLang="en-US" sz="2800">
              <a:solidFill>
                <a:srgbClr val="CC0000"/>
              </a:solidFill>
              <a:effectLst>
                <a:outerShdw blurRad="38100" dist="38100" dir="2700000" algn="tl">
                  <a:srgbClr val="000000"/>
                </a:outerShdw>
              </a:effectLst>
            </a:endParaRPr>
          </a:p>
        </p:txBody>
      </p:sp>
      <p:sp>
        <p:nvSpPr>
          <p:cNvPr id="1447939" name="Text Box 3"/>
          <p:cNvSpPr txBox="1">
            <a:spLocks noChangeArrowheads="1"/>
          </p:cNvSpPr>
          <p:nvPr/>
        </p:nvSpPr>
        <p:spPr bwMode="auto">
          <a:xfrm>
            <a:off x="571500" y="1600200"/>
            <a:ext cx="9118600" cy="42799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algn="l" defTabSz="382588">
              <a:defRPr sz="2400">
                <a:solidFill>
                  <a:schemeClr val="tx1"/>
                </a:solidFill>
                <a:latin typeface="Times New Roman" panose="02020603050405020304" pitchFamily="18" charset="0"/>
              </a:defRPr>
            </a:lvl1pPr>
            <a:lvl2pPr marL="114300" indent="342900" algn="l" defTabSz="382588">
              <a:defRPr sz="2400">
                <a:solidFill>
                  <a:schemeClr val="tx1"/>
                </a:solidFill>
                <a:latin typeface="Times New Roman" panose="02020603050405020304" pitchFamily="18" charset="0"/>
              </a:defRPr>
            </a:lvl2pPr>
            <a:lvl3pPr marL="571500" indent="342900" algn="l" defTabSz="382588">
              <a:defRPr sz="2400">
                <a:solidFill>
                  <a:schemeClr val="tx1"/>
                </a:solidFill>
                <a:latin typeface="Times New Roman" panose="02020603050405020304" pitchFamily="18" charset="0"/>
              </a:defRPr>
            </a:lvl3pPr>
            <a:lvl4pPr marL="1028700" indent="342900" algn="l" defTabSz="382588">
              <a:defRPr sz="2400">
                <a:solidFill>
                  <a:schemeClr val="tx1"/>
                </a:solidFill>
                <a:latin typeface="Times New Roman" panose="02020603050405020304" pitchFamily="18" charset="0"/>
              </a:defRPr>
            </a:lvl4pPr>
            <a:lvl5pPr algn="l" defTabSz="382588">
              <a:defRPr sz="2400">
                <a:solidFill>
                  <a:schemeClr val="tx1"/>
                </a:solidFill>
                <a:latin typeface="Times New Roman" panose="02020603050405020304" pitchFamily="18" charset="0"/>
              </a:defRPr>
            </a:lvl5pPr>
            <a:lvl6pPr defTabSz="382588" eaLnBrk="0" fontAlgn="base" hangingPunct="0">
              <a:spcBef>
                <a:spcPct val="0"/>
              </a:spcBef>
              <a:spcAft>
                <a:spcPct val="0"/>
              </a:spcAft>
              <a:defRPr sz="2400">
                <a:solidFill>
                  <a:schemeClr val="tx1"/>
                </a:solidFill>
                <a:latin typeface="Times New Roman" panose="02020603050405020304" pitchFamily="18" charset="0"/>
              </a:defRPr>
            </a:lvl6pPr>
            <a:lvl7pPr defTabSz="382588" eaLnBrk="0" fontAlgn="base" hangingPunct="0">
              <a:spcBef>
                <a:spcPct val="0"/>
              </a:spcBef>
              <a:spcAft>
                <a:spcPct val="0"/>
              </a:spcAft>
              <a:defRPr sz="2400">
                <a:solidFill>
                  <a:schemeClr val="tx1"/>
                </a:solidFill>
                <a:latin typeface="Times New Roman" panose="02020603050405020304" pitchFamily="18" charset="0"/>
              </a:defRPr>
            </a:lvl7pPr>
            <a:lvl8pPr defTabSz="382588" eaLnBrk="0" fontAlgn="base" hangingPunct="0">
              <a:spcBef>
                <a:spcPct val="0"/>
              </a:spcBef>
              <a:spcAft>
                <a:spcPct val="0"/>
              </a:spcAft>
              <a:defRPr sz="2400">
                <a:solidFill>
                  <a:schemeClr val="tx1"/>
                </a:solidFill>
                <a:latin typeface="Times New Roman" panose="02020603050405020304" pitchFamily="18" charset="0"/>
              </a:defRPr>
            </a:lvl8pPr>
            <a:lvl9pPr defTabSz="3825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CC0000"/>
              </a:buClr>
              <a:buSzPct val="90000"/>
              <a:buFont typeface="Monotype Sorts" pitchFamily="2" charset="2"/>
              <a:buChar char="u"/>
              <a:defRPr/>
            </a:pPr>
            <a:r>
              <a:rPr lang="en-US" altLang="en-US" sz="2800" b="1" dirty="0">
                <a:solidFill>
                  <a:srgbClr val="FAFD00"/>
                </a:solidFill>
                <a:effectLst>
                  <a:outerShdw blurRad="38100" dist="38100" dir="2700000" algn="tl">
                    <a:srgbClr val="000000"/>
                  </a:outerShdw>
                </a:effectLst>
                <a:latin typeface="Lydian" pitchFamily="34" charset="0"/>
              </a:rPr>
              <a:t>  Emissions data for some smaller sources limited to occasional "stack tests".</a:t>
            </a:r>
          </a:p>
          <a:p>
            <a:pPr eaLnBrk="1" hangingPunct="1">
              <a:buClr>
                <a:srgbClr val="6000A1"/>
              </a:buClr>
              <a:buSzPct val="90000"/>
              <a:buFont typeface="Monotype Sorts" pitchFamily="2" charset="2"/>
              <a:buNone/>
              <a:defRPr/>
            </a:pPr>
            <a:r>
              <a:rPr lang="en-US" altLang="en-US" sz="2800" b="1" dirty="0">
                <a:solidFill>
                  <a:srgbClr val="FAFD00"/>
                </a:solidFill>
                <a:effectLst>
                  <a:outerShdw blurRad="38100" dist="38100" dir="2700000" algn="tl">
                    <a:srgbClr val="000000"/>
                  </a:outerShdw>
                </a:effectLst>
                <a:latin typeface="Lydian" pitchFamily="34" charset="0"/>
              </a:rPr>
              <a:t>	</a:t>
            </a:r>
          </a:p>
          <a:p>
            <a:pPr eaLnBrk="1" hangingPunct="1">
              <a:buClr>
                <a:srgbClr val="CC0000"/>
              </a:buClr>
              <a:buSzPct val="90000"/>
              <a:buFont typeface="Monotype Sorts" pitchFamily="2" charset="2"/>
              <a:buChar char="u"/>
              <a:defRPr/>
            </a:pPr>
            <a:r>
              <a:rPr lang="en-US" altLang="en-US" sz="2800" b="1" dirty="0">
                <a:solidFill>
                  <a:srgbClr val="FAFD00"/>
                </a:solidFill>
                <a:effectLst>
                  <a:outerShdw blurRad="38100" dist="38100" dir="2700000" algn="tl">
                    <a:srgbClr val="000000"/>
                  </a:outerShdw>
                </a:effectLst>
                <a:latin typeface="Lydian" pitchFamily="34" charset="0"/>
              </a:rPr>
              <a:t>  Instrumental CEMs are expensive ==&gt; limited to big sources</a:t>
            </a:r>
          </a:p>
          <a:p>
            <a:pPr eaLnBrk="1" hangingPunct="1">
              <a:buClr>
                <a:srgbClr val="6000A1"/>
              </a:buClr>
              <a:buSzPct val="90000"/>
              <a:buFont typeface="Monotype Sorts" pitchFamily="2" charset="2"/>
              <a:buNone/>
              <a:defRPr/>
            </a:pPr>
            <a:endParaRPr lang="en-US" altLang="en-US" sz="2800" b="1" dirty="0">
              <a:solidFill>
                <a:srgbClr val="FAFD00"/>
              </a:solidFill>
              <a:effectLst>
                <a:outerShdw blurRad="38100" dist="38100" dir="2700000" algn="tl">
                  <a:srgbClr val="000000"/>
                </a:outerShdw>
              </a:effectLst>
              <a:latin typeface="Lydian" pitchFamily="34" charset="0"/>
            </a:endParaRPr>
          </a:p>
          <a:p>
            <a:pPr eaLnBrk="1" hangingPunct="1">
              <a:buClr>
                <a:srgbClr val="CC0000"/>
              </a:buClr>
              <a:buSzPct val="90000"/>
              <a:buFont typeface="Monotype Sorts" pitchFamily="2" charset="2"/>
              <a:buChar char="u"/>
              <a:defRPr/>
            </a:pPr>
            <a:r>
              <a:rPr lang="en-US" altLang="en-US" sz="2800" b="1" dirty="0">
                <a:solidFill>
                  <a:srgbClr val="FAFD00"/>
                </a:solidFill>
                <a:effectLst>
                  <a:outerShdw blurRad="38100" dist="38100" dir="2700000" algn="tl">
                    <a:srgbClr val="000000"/>
                  </a:outerShdw>
                </a:effectLst>
                <a:latin typeface="Lydian" pitchFamily="34" charset="0"/>
              </a:rPr>
              <a:t>  Indirect monitoring holds promise, but was 	unproven.</a:t>
            </a:r>
          </a:p>
          <a:p>
            <a:pPr eaLnBrk="1" hangingPunct="1">
              <a:buClr>
                <a:srgbClr val="6000A1"/>
              </a:buClr>
              <a:buSzPct val="90000"/>
              <a:buFont typeface="Monotype Sorts" pitchFamily="2" charset="2"/>
              <a:buNone/>
              <a:defRPr/>
            </a:pPr>
            <a:endParaRPr lang="en-US" altLang="en-US" sz="2800" b="1" dirty="0">
              <a:solidFill>
                <a:srgbClr val="FAFD00"/>
              </a:solidFill>
              <a:effectLst>
                <a:outerShdw blurRad="38100" dist="38100" dir="2700000" algn="tl">
                  <a:srgbClr val="000000"/>
                </a:outerShdw>
              </a:effectLst>
              <a:latin typeface="Lydian" pitchFamily="34" charset="0"/>
            </a:endParaRPr>
          </a:p>
          <a:p>
            <a:pPr eaLnBrk="1" hangingPunct="1">
              <a:buClr>
                <a:srgbClr val="CC0000"/>
              </a:buClr>
              <a:buSzPct val="90000"/>
              <a:buFont typeface="Monotype Sorts" pitchFamily="2" charset="2"/>
              <a:buChar char="u"/>
              <a:defRPr/>
            </a:pPr>
            <a:r>
              <a:rPr lang="en-US" altLang="en-US" sz="2800" b="1" dirty="0">
                <a:solidFill>
                  <a:srgbClr val="FAFD00"/>
                </a:solidFill>
                <a:effectLst>
                  <a:outerShdw blurRad="38100" dist="38100" dir="2700000" algn="tl">
                    <a:srgbClr val="000000"/>
                  </a:outerShdw>
                </a:effectLst>
                <a:latin typeface="Lydian" pitchFamily="34" charset="0"/>
              </a:rPr>
              <a:t>  AQMD/APCD permits required various data 	recorded that define or imply compliance for non Title V sources.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48130" name="Picture 2" descr="DSCN34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 y="53975"/>
            <a:ext cx="10271125" cy="68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484" name="Rectangle 4"/>
          <p:cNvSpPr>
            <a:spLocks noChangeArrowheads="1"/>
          </p:cNvSpPr>
          <p:nvPr/>
        </p:nvSpPr>
        <p:spPr bwMode="auto">
          <a:xfrm>
            <a:off x="952500" y="571500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Definition of Control Device</a:t>
            </a:r>
          </a:p>
        </p:txBody>
      </p:sp>
      <p:sp>
        <p:nvSpPr>
          <p:cNvPr id="1300485" name="Rectangle 5"/>
          <p:cNvSpPr>
            <a:spLocks noChangeArrowheads="1"/>
          </p:cNvSpPr>
          <p:nvPr/>
        </p:nvSpPr>
        <p:spPr bwMode="auto">
          <a:xfrm>
            <a:off x="6362700" y="228600"/>
            <a:ext cx="3868738" cy="38100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nSpc>
                <a:spcPct val="80000"/>
              </a:lnSpc>
              <a:defRPr/>
            </a:pPr>
            <a:r>
              <a:rPr lang="en-US" altLang="en-US" sz="2400">
                <a:solidFill>
                  <a:srgbClr val="CC0000"/>
                </a:solidFill>
                <a:effectLst>
                  <a:outerShdw blurRad="38100" dist="38100" dir="2700000" algn="tl">
                    <a:srgbClr val="000000"/>
                  </a:outerShdw>
                </a:effectLst>
              </a:rPr>
              <a:t>Equipment used to destroy or remove pollutants</a:t>
            </a:r>
          </a:p>
          <a:p>
            <a:pPr lvl="1">
              <a:lnSpc>
                <a:spcPct val="80000"/>
              </a:lnSpc>
              <a:defRPr/>
            </a:pPr>
            <a:r>
              <a:rPr lang="en-US" altLang="en-US" sz="2400">
                <a:solidFill>
                  <a:srgbClr val="CC0000"/>
                </a:solidFill>
                <a:effectLst>
                  <a:outerShdw blurRad="38100" dist="38100" dir="2700000" algn="tl">
                    <a:srgbClr val="000000"/>
                  </a:outerShdw>
                </a:effectLst>
              </a:rPr>
              <a:t>In-process controls where treatment can be adjusted to control emissions</a:t>
            </a:r>
          </a:p>
          <a:p>
            <a:pPr lvl="1">
              <a:lnSpc>
                <a:spcPct val="80000"/>
              </a:lnSpc>
              <a:defRPr/>
            </a:pPr>
            <a:r>
              <a:rPr lang="en-US" altLang="en-US" sz="2400">
                <a:solidFill>
                  <a:srgbClr val="CC0000"/>
                </a:solidFill>
                <a:effectLst>
                  <a:outerShdw blurRad="38100" dist="38100" dir="2700000" algn="tl">
                    <a:srgbClr val="000000"/>
                  </a:outerShdw>
                </a:effectLst>
              </a:rPr>
              <a:t>Steam/water injection on turbines</a:t>
            </a:r>
          </a:p>
          <a:p>
            <a:pPr lvl="1">
              <a:lnSpc>
                <a:spcPct val="80000"/>
              </a:lnSpc>
              <a:defRPr/>
            </a:pPr>
            <a:r>
              <a:rPr lang="en-US" altLang="en-US" sz="2400">
                <a:solidFill>
                  <a:srgbClr val="CC0000"/>
                </a:solidFill>
                <a:effectLst>
                  <a:outerShdw blurRad="38100" dist="38100" dir="2700000" algn="tl">
                    <a:srgbClr val="000000"/>
                  </a:outerShdw>
                </a:effectLst>
              </a:rPr>
              <a:t>FGR for boiler</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50178" name="Picture 2" descr="DSCN12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88900"/>
            <a:ext cx="10287000" cy="706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2531" name="Rectangle 3"/>
          <p:cNvSpPr>
            <a:spLocks noChangeArrowheads="1"/>
          </p:cNvSpPr>
          <p:nvPr/>
        </p:nvSpPr>
        <p:spPr bwMode="auto">
          <a:xfrm>
            <a:off x="5397500" y="519113"/>
            <a:ext cx="4327525"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a:spAutoFit/>
          </a:bodyPr>
          <a:lstStyle/>
          <a:p>
            <a:pPr algn="ctr">
              <a:defRPr/>
            </a:pPr>
            <a:r>
              <a:rPr lang="en-US" altLang="en-US" sz="3600" b="1">
                <a:solidFill>
                  <a:srgbClr val="CC0000"/>
                </a:solidFill>
                <a:effectLst>
                  <a:outerShdw blurRad="38100" dist="38100" dir="2700000" algn="tl">
                    <a:srgbClr val="000000"/>
                  </a:outerShdw>
                </a:effectLst>
              </a:rPr>
              <a:t>Steam/Water Injection</a:t>
            </a:r>
          </a:p>
        </p:txBody>
      </p:sp>
      <p:sp>
        <p:nvSpPr>
          <p:cNvPr id="1302532" name="Line 4"/>
          <p:cNvSpPr>
            <a:spLocks noChangeShapeType="1"/>
          </p:cNvSpPr>
          <p:nvPr/>
        </p:nvSpPr>
        <p:spPr bwMode="auto">
          <a:xfrm flipH="1">
            <a:off x="2771775" y="1473200"/>
            <a:ext cx="2193925" cy="922338"/>
          </a:xfrm>
          <a:prstGeom prst="line">
            <a:avLst/>
          </a:prstGeom>
          <a:noFill/>
          <a:ln w="76200">
            <a:solidFill>
              <a:srgbClr val="CC0000"/>
            </a:solidFill>
            <a:round/>
            <a:headEnd/>
            <a:tailEnd type="triangle" w="med" len="med"/>
          </a:ln>
          <a:effectLst>
            <a:outerShdw dist="71842"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02533" name="Rectangle 5"/>
          <p:cNvSpPr>
            <a:spLocks noChangeArrowheads="1"/>
          </p:cNvSpPr>
          <p:nvPr/>
        </p:nvSpPr>
        <p:spPr bwMode="auto">
          <a:xfrm>
            <a:off x="952500" y="5715000"/>
            <a:ext cx="8455025" cy="75565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Definition of Control Device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302532"/>
                                        </p:tgtEl>
                                        <p:attrNameLst>
                                          <p:attrName>style.visibility</p:attrName>
                                        </p:attrNameLst>
                                      </p:cBhvr>
                                      <p:to>
                                        <p:strVal val="visible"/>
                                      </p:to>
                                    </p:set>
                                    <p:anim calcmode="lin" valueType="num">
                                      <p:cBhvr additive="base">
                                        <p:cTn id="7" dur="500" fill="hold"/>
                                        <p:tgtEl>
                                          <p:spTgt spid="1302532"/>
                                        </p:tgtEl>
                                        <p:attrNameLst>
                                          <p:attrName>ppt_x</p:attrName>
                                        </p:attrNameLst>
                                      </p:cBhvr>
                                      <p:tavLst>
                                        <p:tav tm="0">
                                          <p:val>
                                            <p:strVal val="1+#ppt_w/2"/>
                                          </p:val>
                                        </p:tav>
                                        <p:tav tm="100000">
                                          <p:val>
                                            <p:strVal val="#ppt_x"/>
                                          </p:val>
                                        </p:tav>
                                      </p:tavLst>
                                    </p:anim>
                                    <p:anim calcmode="lin" valueType="num">
                                      <p:cBhvr additive="base">
                                        <p:cTn id="8" dur="500" fill="hold"/>
                                        <p:tgtEl>
                                          <p:spTgt spid="13025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253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2226" name="Picture 3" descr="Coen QLN"/>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86" t="2400" r="2115" b="2368"/>
          <a:stretch>
            <a:fillRect/>
          </a:stretch>
        </p:blipFill>
        <p:spPr bwMode="auto">
          <a:xfrm>
            <a:off x="2857500" y="1296988"/>
            <a:ext cx="7391400" cy="545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4581" name="Rectangle 5"/>
          <p:cNvSpPr>
            <a:spLocks noChangeArrowheads="1"/>
          </p:cNvSpPr>
          <p:nvPr/>
        </p:nvSpPr>
        <p:spPr bwMode="auto">
          <a:xfrm>
            <a:off x="1257300" y="304800"/>
            <a:ext cx="7848600" cy="914400"/>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200" i="0">
                <a:solidFill>
                  <a:srgbClr val="CC0000"/>
                </a:solidFill>
                <a:effectLst>
                  <a:outerShdw blurRad="38100" dist="38100" dir="2700000" algn="tl">
                    <a:srgbClr val="000000"/>
                  </a:outerShdw>
                </a:effectLst>
              </a:rPr>
              <a:t>Control Devices Do NOT Include:</a:t>
            </a:r>
          </a:p>
        </p:txBody>
      </p:sp>
      <p:sp>
        <p:nvSpPr>
          <p:cNvPr id="1304582" name="Rectangle 6"/>
          <p:cNvSpPr>
            <a:spLocks noChangeArrowheads="1"/>
          </p:cNvSpPr>
          <p:nvPr/>
        </p:nvSpPr>
        <p:spPr bwMode="auto">
          <a:xfrm>
            <a:off x="266700" y="1981200"/>
            <a:ext cx="4648200" cy="32766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sz="2800">
                <a:solidFill>
                  <a:srgbClr val="CC0000"/>
                </a:solidFill>
                <a:effectLst>
                  <a:outerShdw blurRad="38100" dist="38100" dir="2700000" algn="tl">
                    <a:srgbClr val="000000"/>
                  </a:outerShdw>
                </a:effectLst>
              </a:rPr>
              <a:t>Combustion or other </a:t>
            </a:r>
          </a:p>
          <a:p>
            <a:pPr>
              <a:buFont typeface="Monotype Sorts" pitchFamily="2" charset="2"/>
              <a:buNone/>
              <a:defRPr/>
            </a:pPr>
            <a:r>
              <a:rPr lang="en-US" altLang="en-US" sz="2800">
                <a:solidFill>
                  <a:srgbClr val="CC0000"/>
                </a:solidFill>
                <a:effectLst>
                  <a:outerShdw blurRad="38100" dist="38100" dir="2700000" algn="tl">
                    <a:srgbClr val="000000"/>
                  </a:outerShdw>
                </a:effectLst>
              </a:rPr>
              <a:t>process design  features</a:t>
            </a:r>
          </a:p>
          <a:p>
            <a:pPr>
              <a:buFont typeface="Monotype Sorts" pitchFamily="2" charset="2"/>
              <a:buNone/>
              <a:defRPr/>
            </a:pPr>
            <a:r>
              <a:rPr lang="en-US" altLang="en-US" sz="2800">
                <a:solidFill>
                  <a:srgbClr val="CC0000"/>
                </a:solidFill>
                <a:effectLst>
                  <a:outerShdw blurRad="38100" dist="38100" dir="2700000" algn="tl">
                    <a:srgbClr val="000000"/>
                  </a:outerShdw>
                </a:effectLst>
              </a:rPr>
              <a:t>		Low NOx Burners</a:t>
            </a:r>
          </a:p>
          <a:p>
            <a:pPr>
              <a:buFont typeface="Monotype Sorts" pitchFamily="2" charset="2"/>
              <a:buNone/>
              <a:defRPr/>
            </a:pPr>
            <a:r>
              <a:rPr lang="en-US" altLang="en-US" sz="2800">
                <a:solidFill>
                  <a:srgbClr val="CC0000"/>
                </a:solidFill>
                <a:effectLst>
                  <a:outerShdw blurRad="38100" dist="38100" dir="2700000" algn="tl">
                    <a:srgbClr val="000000"/>
                  </a:outerShdw>
                </a:effectLst>
              </a:rPr>
              <a:t>Passive control measures</a:t>
            </a:r>
          </a:p>
          <a:p>
            <a:pPr>
              <a:buFont typeface="Monotype Sorts" pitchFamily="2" charset="2"/>
              <a:buNone/>
              <a:defRPr/>
            </a:pPr>
            <a:r>
              <a:rPr lang="en-US" altLang="en-US" sz="2800">
                <a:solidFill>
                  <a:srgbClr val="CC0000"/>
                </a:solidFill>
                <a:effectLst>
                  <a:outerShdw blurRad="38100" dist="38100" dir="2700000" algn="tl">
                    <a:srgbClr val="000000"/>
                  </a:outerShdw>
                </a:effectLst>
              </a:rPr>
              <a:t>		Seals &amp; lids</a:t>
            </a:r>
          </a:p>
          <a:p>
            <a:pPr>
              <a:buFont typeface="Monotype Sorts" pitchFamily="2" charset="2"/>
              <a:buNone/>
              <a:defRPr/>
            </a:pPr>
            <a:r>
              <a:rPr lang="en-US" altLang="en-US" sz="2800">
                <a:solidFill>
                  <a:srgbClr val="CC0000"/>
                </a:solidFill>
                <a:effectLst>
                  <a:outerShdw blurRad="38100" dist="38100" dir="2700000" algn="tl">
                    <a:srgbClr val="000000"/>
                  </a:outerShdw>
                </a:effectLst>
              </a:rPr>
              <a:t>		Low sulfur fuel</a:t>
            </a:r>
          </a:p>
        </p:txBody>
      </p:sp>
      <p:sp>
        <p:nvSpPr>
          <p:cNvPr id="1304583" name="Line 7"/>
          <p:cNvSpPr>
            <a:spLocks noChangeShapeType="1"/>
          </p:cNvSpPr>
          <p:nvPr/>
        </p:nvSpPr>
        <p:spPr bwMode="auto">
          <a:xfrm flipV="1">
            <a:off x="419100" y="4343400"/>
            <a:ext cx="685800" cy="0"/>
          </a:xfrm>
          <a:prstGeom prst="line">
            <a:avLst/>
          </a:prstGeom>
          <a:noFill/>
          <a:ln w="76200">
            <a:solidFill>
              <a:srgbClr val="CC0000"/>
            </a:solidFill>
            <a:round/>
            <a:headEnd/>
            <a:tailEnd type="triangle" w="med" len="med"/>
          </a:ln>
          <a:effectLst>
            <a:outerShdw dist="71842"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04584" name="Line 8"/>
          <p:cNvSpPr>
            <a:spLocks noChangeShapeType="1"/>
          </p:cNvSpPr>
          <p:nvPr/>
        </p:nvSpPr>
        <p:spPr bwMode="auto">
          <a:xfrm flipV="1">
            <a:off x="419100" y="4876800"/>
            <a:ext cx="762000" cy="0"/>
          </a:xfrm>
          <a:prstGeom prst="line">
            <a:avLst/>
          </a:prstGeom>
          <a:noFill/>
          <a:ln w="76200">
            <a:solidFill>
              <a:srgbClr val="CC0000"/>
            </a:solidFill>
            <a:round/>
            <a:headEnd/>
            <a:tailEnd type="triangle" w="med" len="med"/>
          </a:ln>
          <a:effectLst>
            <a:outerShdw dist="71842"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04585" name="Line 9"/>
          <p:cNvSpPr>
            <a:spLocks noChangeShapeType="1"/>
          </p:cNvSpPr>
          <p:nvPr/>
        </p:nvSpPr>
        <p:spPr bwMode="auto">
          <a:xfrm flipV="1">
            <a:off x="419100" y="3276600"/>
            <a:ext cx="762000" cy="0"/>
          </a:xfrm>
          <a:prstGeom prst="line">
            <a:avLst/>
          </a:prstGeom>
          <a:noFill/>
          <a:ln w="76200">
            <a:solidFill>
              <a:srgbClr val="CC0000"/>
            </a:solidFill>
            <a:round/>
            <a:headEnd/>
            <a:tailEnd type="triangle" w="med" len="med"/>
          </a:ln>
          <a:effectLst>
            <a:outerShdw dist="71842"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04585"/>
                                        </p:tgtEl>
                                        <p:attrNameLst>
                                          <p:attrName>style.visibility</p:attrName>
                                        </p:attrNameLst>
                                      </p:cBhvr>
                                      <p:to>
                                        <p:strVal val="visible"/>
                                      </p:to>
                                    </p:set>
                                    <p:anim calcmode="lin" valueType="num">
                                      <p:cBhvr additive="base">
                                        <p:cTn id="7" dur="500" fill="hold"/>
                                        <p:tgtEl>
                                          <p:spTgt spid="1304585"/>
                                        </p:tgtEl>
                                        <p:attrNameLst>
                                          <p:attrName>ppt_x</p:attrName>
                                        </p:attrNameLst>
                                      </p:cBhvr>
                                      <p:tavLst>
                                        <p:tav tm="0">
                                          <p:val>
                                            <p:strVal val="0-#ppt_w/2"/>
                                          </p:val>
                                        </p:tav>
                                        <p:tav tm="100000">
                                          <p:val>
                                            <p:strVal val="#ppt_x"/>
                                          </p:val>
                                        </p:tav>
                                      </p:tavLst>
                                    </p:anim>
                                    <p:anim calcmode="lin" valueType="num">
                                      <p:cBhvr additive="base">
                                        <p:cTn id="8" dur="500" fill="hold"/>
                                        <p:tgtEl>
                                          <p:spTgt spid="130458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04583"/>
                                        </p:tgtEl>
                                        <p:attrNameLst>
                                          <p:attrName>style.visibility</p:attrName>
                                        </p:attrNameLst>
                                      </p:cBhvr>
                                      <p:to>
                                        <p:strVal val="visible"/>
                                      </p:to>
                                    </p:set>
                                    <p:anim calcmode="lin" valueType="num">
                                      <p:cBhvr additive="base">
                                        <p:cTn id="12" dur="500" fill="hold"/>
                                        <p:tgtEl>
                                          <p:spTgt spid="1304583"/>
                                        </p:tgtEl>
                                        <p:attrNameLst>
                                          <p:attrName>ppt_x</p:attrName>
                                        </p:attrNameLst>
                                      </p:cBhvr>
                                      <p:tavLst>
                                        <p:tav tm="0">
                                          <p:val>
                                            <p:strVal val="0-#ppt_w/2"/>
                                          </p:val>
                                        </p:tav>
                                        <p:tav tm="100000">
                                          <p:val>
                                            <p:strVal val="#ppt_x"/>
                                          </p:val>
                                        </p:tav>
                                      </p:tavLst>
                                    </p:anim>
                                    <p:anim calcmode="lin" valueType="num">
                                      <p:cBhvr additive="base">
                                        <p:cTn id="13" dur="500" fill="hold"/>
                                        <p:tgtEl>
                                          <p:spTgt spid="130458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04584"/>
                                        </p:tgtEl>
                                        <p:attrNameLst>
                                          <p:attrName>style.visibility</p:attrName>
                                        </p:attrNameLst>
                                      </p:cBhvr>
                                      <p:to>
                                        <p:strVal val="visible"/>
                                      </p:to>
                                    </p:set>
                                    <p:anim calcmode="lin" valueType="num">
                                      <p:cBhvr additive="base">
                                        <p:cTn id="17" dur="500" fill="hold"/>
                                        <p:tgtEl>
                                          <p:spTgt spid="1304584"/>
                                        </p:tgtEl>
                                        <p:attrNameLst>
                                          <p:attrName>ppt_x</p:attrName>
                                        </p:attrNameLst>
                                      </p:cBhvr>
                                      <p:tavLst>
                                        <p:tav tm="0">
                                          <p:val>
                                            <p:strVal val="0-#ppt_w/2"/>
                                          </p:val>
                                        </p:tav>
                                        <p:tav tm="100000">
                                          <p:val>
                                            <p:strVal val="#ppt_x"/>
                                          </p:val>
                                        </p:tav>
                                      </p:tavLst>
                                    </p:anim>
                                    <p:anim calcmode="lin" valueType="num">
                                      <p:cBhvr additive="base">
                                        <p:cTn id="18" dur="500" fill="hold"/>
                                        <p:tgtEl>
                                          <p:spTgt spid="13045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4583" grpId="0" animBg="1"/>
      <p:bldP spid="1304584" grpId="0" animBg="1"/>
      <p:bldP spid="130458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3922" name="Rectangle 2"/>
          <p:cNvSpPr>
            <a:spLocks noGrp="1" noChangeArrowheads="1"/>
          </p:cNvSpPr>
          <p:nvPr>
            <p:ph type="title"/>
          </p:nvPr>
        </p:nvSpPr>
        <p:spPr>
          <a:xfrm>
            <a:off x="571500" y="533400"/>
            <a:ext cx="9255125" cy="990600"/>
          </a:xfrm>
          <a:solidFill>
            <a:srgbClr val="FF9900"/>
          </a:solidFill>
          <a:ln w="57150">
            <a:solidFill>
              <a:srgbClr val="CC0000"/>
            </a:solidFill>
            <a:miter lim="800000"/>
            <a:headEnd/>
            <a:tailEnd/>
          </a:ln>
        </p:spPr>
        <p:txBody>
          <a:bodyPr/>
          <a:lstStyle/>
          <a:p>
            <a:pPr>
              <a:defRPr/>
            </a:pPr>
            <a:r>
              <a:rPr lang="en-US" altLang="en-US" sz="4700" i="0">
                <a:solidFill>
                  <a:srgbClr val="CC0000"/>
                </a:solidFill>
                <a:effectLst>
                  <a:outerShdw blurRad="38100" dist="38100" dir="2700000" algn="tl">
                    <a:srgbClr val="000000"/>
                  </a:outerShdw>
                </a:effectLst>
              </a:rPr>
              <a:t>Who is exempt from </a:t>
            </a:r>
            <a:r>
              <a:rPr lang="en-US" altLang="en-US" i="0">
                <a:solidFill>
                  <a:srgbClr val="CC0000"/>
                </a:solidFill>
                <a:effectLst>
                  <a:outerShdw blurRad="38100" dist="38100" dir="2700000" algn="tl">
                    <a:srgbClr val="000000"/>
                  </a:outerShdw>
                </a:effectLst>
              </a:rPr>
              <a:t>CAM?</a:t>
            </a:r>
          </a:p>
        </p:txBody>
      </p:sp>
      <p:sp>
        <p:nvSpPr>
          <p:cNvPr id="54275" name="Rectangle 3"/>
          <p:cNvSpPr>
            <a:spLocks noGrp="1" noChangeArrowheads="1"/>
          </p:cNvSpPr>
          <p:nvPr>
            <p:ph type="body" idx="1"/>
          </p:nvPr>
        </p:nvSpPr>
        <p:spPr>
          <a:xfrm>
            <a:off x="342900" y="2193925"/>
            <a:ext cx="9563100" cy="4283075"/>
          </a:xfrm>
          <a:effectLst>
            <a:outerShdw dist="35921" dir="2700000" algn="ctr" rotWithShape="0">
              <a:schemeClr val="bg2"/>
            </a:outerShdw>
          </a:effectLst>
        </p:spPr>
        <p:txBody>
          <a:bodyPr/>
          <a:lstStyle/>
          <a:p>
            <a:pPr>
              <a:lnSpc>
                <a:spcPct val="90000"/>
              </a:lnSpc>
            </a:pPr>
            <a:r>
              <a:rPr lang="en-US" altLang="en-US"/>
              <a:t>Post-1990 NSPS and NESHAP emission limits </a:t>
            </a:r>
            <a:r>
              <a:rPr lang="en-US" altLang="en-US" sz="2400"/>
              <a:t>(does not include rules amended after Nov 15, 1990)(example)</a:t>
            </a:r>
          </a:p>
          <a:p>
            <a:pPr>
              <a:lnSpc>
                <a:spcPct val="90000"/>
              </a:lnSpc>
            </a:pPr>
            <a:r>
              <a:rPr lang="en-US" altLang="en-US"/>
              <a:t>CFC rules</a:t>
            </a:r>
          </a:p>
          <a:p>
            <a:pPr>
              <a:lnSpc>
                <a:spcPct val="90000"/>
              </a:lnSpc>
            </a:pPr>
            <a:r>
              <a:rPr lang="en-US" altLang="en-US"/>
              <a:t>Acid Rain requirements</a:t>
            </a:r>
          </a:p>
          <a:p>
            <a:pPr>
              <a:lnSpc>
                <a:spcPct val="90000"/>
              </a:lnSpc>
            </a:pPr>
            <a:r>
              <a:rPr lang="en-US" altLang="en-US"/>
              <a:t>Emissions trading programs</a:t>
            </a:r>
          </a:p>
          <a:p>
            <a:pPr>
              <a:lnSpc>
                <a:spcPct val="90000"/>
              </a:lnSpc>
            </a:pPr>
            <a:r>
              <a:rPr lang="en-US" altLang="en-US"/>
              <a:t>Emission caps</a:t>
            </a:r>
          </a:p>
          <a:p>
            <a:pPr>
              <a:lnSpc>
                <a:spcPct val="90000"/>
              </a:lnSpc>
            </a:pPr>
            <a:r>
              <a:rPr lang="en-US" altLang="en-US"/>
              <a:t>Title V permit requiring continuous compliance determination method (CEM)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DSCN34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
            <a:ext cx="10363200" cy="705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3973" name="Rectangle 5"/>
          <p:cNvSpPr>
            <a:spLocks noChangeArrowheads="1"/>
          </p:cNvSpPr>
          <p:nvPr/>
        </p:nvSpPr>
        <p:spPr bwMode="auto">
          <a:xfrm>
            <a:off x="571500" y="533400"/>
            <a:ext cx="9255125" cy="9906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700" i="0">
                <a:solidFill>
                  <a:srgbClr val="CC0000"/>
                </a:solidFill>
                <a:effectLst>
                  <a:outerShdw blurRad="38100" dist="38100" dir="2700000" algn="tl">
                    <a:srgbClr val="000000"/>
                  </a:outerShdw>
                </a:effectLst>
              </a:rPr>
              <a:t>Who is exempt from </a:t>
            </a:r>
            <a:r>
              <a:rPr lang="en-US" altLang="en-US" i="0">
                <a:solidFill>
                  <a:srgbClr val="CC0000"/>
                </a:solidFill>
                <a:effectLst>
                  <a:outerShdw blurRad="38100" dist="38100" dir="2700000" algn="tl">
                    <a:srgbClr val="000000"/>
                  </a:outerShdw>
                </a:effectLst>
              </a:rPr>
              <a:t>CAM?</a:t>
            </a:r>
          </a:p>
        </p:txBody>
      </p:sp>
      <p:sp>
        <p:nvSpPr>
          <p:cNvPr id="1363974" name="Rectangle 6"/>
          <p:cNvSpPr>
            <a:spLocks noChangeArrowheads="1"/>
          </p:cNvSpPr>
          <p:nvPr/>
        </p:nvSpPr>
        <p:spPr bwMode="auto">
          <a:xfrm>
            <a:off x="800100" y="4556125"/>
            <a:ext cx="8528050" cy="214947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a:solidFill>
                  <a:srgbClr val="CC0000"/>
                </a:solidFill>
                <a:effectLst>
                  <a:outerShdw blurRad="38100" dist="38100" dir="2700000" algn="tl">
                    <a:srgbClr val="000000"/>
                  </a:outerShdw>
                </a:effectLst>
              </a:rPr>
              <a:t>Exemptions are by </a:t>
            </a:r>
            <a:r>
              <a:rPr lang="en-US" altLang="en-US" u="sng">
                <a:solidFill>
                  <a:srgbClr val="CC0000"/>
                </a:solidFill>
                <a:effectLst>
                  <a:outerShdw blurRad="38100" dist="38100" dir="2700000" algn="tl">
                    <a:srgbClr val="000000"/>
                  </a:outerShdw>
                </a:effectLst>
              </a:rPr>
              <a:t>rule</a:t>
            </a:r>
            <a:r>
              <a:rPr lang="en-US" altLang="en-US">
                <a:solidFill>
                  <a:srgbClr val="CC0000"/>
                </a:solidFill>
                <a:effectLst>
                  <a:outerShdw blurRad="38100" dist="38100" dir="2700000" algn="tl">
                    <a:srgbClr val="000000"/>
                  </a:outerShdw>
                </a:effectLst>
              </a:rPr>
              <a:t> type, not facility type:</a:t>
            </a:r>
          </a:p>
          <a:p>
            <a:pPr lvl="1">
              <a:defRPr/>
            </a:pPr>
            <a:r>
              <a:rPr lang="en-US" altLang="en-US">
                <a:solidFill>
                  <a:srgbClr val="CC0000"/>
                </a:solidFill>
                <a:effectLst>
                  <a:outerShdw blurRad="38100" dist="38100" dir="2700000" algn="tl">
                    <a:srgbClr val="000000"/>
                  </a:outerShdw>
                </a:effectLst>
              </a:rPr>
              <a:t>Acid rain rules,  Post-1990 EPA rules,</a:t>
            </a:r>
          </a:p>
          <a:p>
            <a:pPr lvl="1">
              <a:defRPr/>
            </a:pPr>
            <a:r>
              <a:rPr lang="en-US" altLang="en-US">
                <a:solidFill>
                  <a:srgbClr val="CC0000"/>
                </a:solidFill>
                <a:effectLst>
                  <a:outerShdw blurRad="38100" dist="38100" dir="2700000" algn="tl">
                    <a:srgbClr val="000000"/>
                  </a:outerShdw>
                </a:effectLst>
              </a:rPr>
              <a:t>Rules requiring CEMs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57346" name="Picture 2" descr="DSCN11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363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8675" name="Rectangle 3"/>
          <p:cNvSpPr>
            <a:spLocks noChangeArrowheads="1"/>
          </p:cNvSpPr>
          <p:nvPr/>
        </p:nvSpPr>
        <p:spPr bwMode="auto">
          <a:xfrm>
            <a:off x="266700" y="1981200"/>
            <a:ext cx="2857500" cy="1408113"/>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p>
            <a:pPr algn="ctr">
              <a:defRPr/>
            </a:pPr>
            <a:r>
              <a:rPr lang="en-US" altLang="en-US" sz="3200" b="1">
                <a:solidFill>
                  <a:srgbClr val="CC0000"/>
                </a:solidFill>
                <a:effectLst>
                  <a:outerShdw blurRad="38100" dist="38100" dir="2700000" algn="tl">
                    <a:srgbClr val="000000"/>
                  </a:outerShdw>
                </a:effectLst>
              </a:rPr>
              <a:t>CEM &amp; PEMS</a:t>
            </a:r>
          </a:p>
          <a:p>
            <a:pPr algn="ctr">
              <a:defRPr/>
            </a:pPr>
            <a:r>
              <a:rPr lang="en-US" altLang="en-US" sz="3200" b="1">
                <a:solidFill>
                  <a:srgbClr val="CC0000"/>
                </a:solidFill>
                <a:effectLst>
                  <a:outerShdw blurRad="38100" dist="38100" dir="2700000" algn="tl">
                    <a:srgbClr val="000000"/>
                  </a:outerShdw>
                </a:effectLst>
              </a:rPr>
              <a:t>Monitors</a:t>
            </a:r>
            <a:endParaRPr lang="en-US" altLang="en-US" sz="3200" b="1" i="1">
              <a:solidFill>
                <a:srgbClr val="CC0000"/>
              </a:solidFill>
              <a:effectLst>
                <a:outerShdw blurRad="38100" dist="38100" dir="2700000" algn="tl">
                  <a:srgbClr val="000000"/>
                </a:outerShdw>
              </a:effectLst>
              <a:latin typeface="Times New Roman" panose="02020603050405020304" pitchFamily="18" charset="0"/>
            </a:endParaRPr>
          </a:p>
        </p:txBody>
      </p:sp>
      <p:sp>
        <p:nvSpPr>
          <p:cNvPr id="1308677" name="Rectangle 5"/>
          <p:cNvSpPr>
            <a:spLocks noChangeArrowheads="1"/>
          </p:cNvSpPr>
          <p:nvPr/>
        </p:nvSpPr>
        <p:spPr bwMode="auto">
          <a:xfrm>
            <a:off x="5981700" y="288925"/>
            <a:ext cx="4152900" cy="2682875"/>
          </a:xfrm>
          <a:prstGeom prst="rect">
            <a:avLst/>
          </a:prstGeom>
          <a:solidFill>
            <a:srgbClr val="FF9900"/>
          </a:solidFill>
          <a:ln w="57150">
            <a:solidFill>
              <a:srgbClr val="CC0000"/>
            </a:solidFill>
            <a:miter lim="800000"/>
            <a:headEnd/>
            <a:tailEnd/>
          </a:ln>
          <a:effectLst>
            <a:outerShdw dist="74053" dir="3542175" algn="ctr" rotWithShape="0">
              <a:srgbClr val="000000"/>
            </a:outerShdw>
          </a:effectLst>
        </p:spPr>
        <p:txBody>
          <a:bodyPr lIns="90488" tIns="44450" rIns="90488" bIns="44450"/>
          <a:lstStyle>
            <a:lvl1pPr marL="342900" indent="-342900" algn="l">
              <a:defRPr sz="2400">
                <a:solidFill>
                  <a:schemeClr val="tx1"/>
                </a:solidFill>
                <a:latin typeface="Times New Roman" panose="02020603050405020304" pitchFamily="18" charset="0"/>
              </a:defRPr>
            </a:lvl1pPr>
            <a:lvl2pPr marL="742950" indent="-285750" algn="l">
              <a:defRPr sz="2400">
                <a:solidFill>
                  <a:schemeClr val="tx1"/>
                </a:solidFill>
                <a:latin typeface="Times New Roman" panose="02020603050405020304" pitchFamily="18" charset="0"/>
              </a:defRPr>
            </a:lvl2pPr>
            <a:lvl3pPr marL="1143000" indent="-228600" algn="l">
              <a:defRPr sz="2400">
                <a:solidFill>
                  <a:schemeClr val="tx1"/>
                </a:solidFill>
                <a:latin typeface="Times New Roman" panose="02020603050405020304" pitchFamily="18" charset="0"/>
              </a:defRPr>
            </a:lvl3pPr>
            <a:lvl4pPr marL="1600200" indent="-228600" algn="l">
              <a:defRPr sz="2400">
                <a:solidFill>
                  <a:schemeClr val="tx1"/>
                </a:solidFill>
                <a:latin typeface="Times New Roman" panose="02020603050405020304" pitchFamily="18" charset="0"/>
              </a:defRPr>
            </a:lvl4pPr>
            <a:lvl5pPr marL="2057400" indent="-228600" algn="l">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buClr>
                <a:srgbClr val="FAFD00"/>
              </a:buClr>
              <a:buSzPct val="75000"/>
              <a:buFont typeface="Monotype Sorts" pitchFamily="2" charset="2"/>
              <a:buNone/>
              <a:defRPr/>
            </a:pPr>
            <a:r>
              <a:rPr lang="en-US" altLang="en-US" sz="2800" b="1">
                <a:solidFill>
                  <a:srgbClr val="CC0000"/>
                </a:solidFill>
                <a:effectLst>
                  <a:outerShdw blurRad="38100" dist="38100" dir="2700000" algn="tl">
                    <a:srgbClr val="000000"/>
                  </a:outerShdw>
                </a:effectLst>
                <a:latin typeface="Arial" panose="020B0604020202020204" pitchFamily="34" charset="0"/>
              </a:rPr>
              <a:t>CEMS is a subset</a:t>
            </a:r>
          </a:p>
          <a:p>
            <a:pPr>
              <a:spcBef>
                <a:spcPct val="20000"/>
              </a:spcBef>
              <a:buClr>
                <a:srgbClr val="FAFD00"/>
              </a:buClr>
              <a:buSzPct val="75000"/>
              <a:buFont typeface="Monotype Sorts" pitchFamily="2" charset="2"/>
              <a:buNone/>
              <a:defRPr/>
            </a:pPr>
            <a:r>
              <a:rPr lang="en-US" altLang="en-US" sz="2800" b="1">
                <a:solidFill>
                  <a:srgbClr val="CC0000"/>
                </a:solidFill>
                <a:effectLst>
                  <a:outerShdw blurRad="38100" dist="38100" dir="2700000" algn="tl">
                    <a:srgbClr val="000000"/>
                  </a:outerShdw>
                </a:effectLst>
                <a:latin typeface="Arial" panose="020B0604020202020204" pitchFamily="34" charset="0"/>
              </a:rPr>
              <a:t>Also includes PEMS</a:t>
            </a:r>
          </a:p>
          <a:p>
            <a:pPr>
              <a:spcBef>
                <a:spcPct val="20000"/>
              </a:spcBef>
              <a:buClr>
                <a:srgbClr val="FAFD00"/>
              </a:buClr>
              <a:buSzPct val="75000"/>
              <a:buFont typeface="Monotype Sorts" pitchFamily="2" charset="2"/>
              <a:buNone/>
              <a:defRPr/>
            </a:pPr>
            <a:endParaRPr lang="en-US" altLang="en-US" sz="2800" b="1">
              <a:solidFill>
                <a:srgbClr val="CC0000"/>
              </a:solidFill>
              <a:effectLst>
                <a:outerShdw blurRad="38100" dist="38100" dir="2700000" algn="tl">
                  <a:srgbClr val="000000"/>
                </a:outerShdw>
              </a:effectLst>
              <a:latin typeface="Arial" panose="020B0604020202020204" pitchFamily="34" charset="0"/>
            </a:endParaRPr>
          </a:p>
          <a:p>
            <a:pPr>
              <a:spcBef>
                <a:spcPct val="20000"/>
              </a:spcBef>
              <a:buClr>
                <a:srgbClr val="FAFD00"/>
              </a:buClr>
              <a:buSzPct val="75000"/>
              <a:buFont typeface="Monotype Sorts" pitchFamily="2" charset="2"/>
              <a:buNone/>
              <a:defRPr/>
            </a:pPr>
            <a:r>
              <a:rPr lang="en-US" altLang="en-US" sz="2800" b="1">
                <a:solidFill>
                  <a:srgbClr val="CC0000"/>
                </a:solidFill>
                <a:effectLst>
                  <a:outerShdw blurRad="38100" dist="38100" dir="2700000" algn="tl">
                    <a:srgbClr val="000000"/>
                  </a:outerShdw>
                </a:effectLst>
                <a:latin typeface="Arial" panose="020B0604020202020204" pitchFamily="34" charset="0"/>
              </a:rPr>
              <a:t>	CEMS not required if not already present</a:t>
            </a:r>
          </a:p>
        </p:txBody>
      </p:sp>
      <p:sp>
        <p:nvSpPr>
          <p:cNvPr id="1308681" name="Rectangle 9"/>
          <p:cNvSpPr>
            <a:spLocks noChangeArrowheads="1"/>
          </p:cNvSpPr>
          <p:nvPr/>
        </p:nvSpPr>
        <p:spPr bwMode="auto">
          <a:xfrm>
            <a:off x="1181100" y="3962400"/>
            <a:ext cx="8528050" cy="2590800"/>
          </a:xfrm>
          <a:prstGeom prst="rect">
            <a:avLst/>
          </a:prstGeom>
          <a:solidFill>
            <a:srgbClr val="FF9900"/>
          </a:solidFill>
          <a:ln w="57150">
            <a:solidFill>
              <a:srgbClr val="CC0000"/>
            </a:solidFill>
            <a:miter lim="800000"/>
            <a:headEnd/>
            <a:tailEnd/>
          </a:ln>
          <a:effectLst>
            <a:outerShdw dist="17961" dir="135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a:solidFill>
                  <a:srgbClr val="CC0000"/>
                </a:solidFill>
                <a:effectLst>
                  <a:outerShdw blurRad="38100" dist="38100" dir="2700000" algn="tl">
                    <a:srgbClr val="000000"/>
                  </a:outerShdw>
                </a:effectLst>
              </a:rPr>
              <a:t>PSEU with CEMS not automatically exempt</a:t>
            </a:r>
          </a:p>
          <a:p>
            <a:pPr lvl="1">
              <a:defRPr/>
            </a:pPr>
            <a:r>
              <a:rPr lang="en-US" altLang="en-US">
                <a:solidFill>
                  <a:srgbClr val="CC0000"/>
                </a:solidFill>
                <a:effectLst>
                  <a:outerShdw blurRad="38100" dist="38100" dir="2700000" algn="tl">
                    <a:srgbClr val="000000"/>
                  </a:outerShdw>
                </a:effectLst>
              </a:rPr>
              <a:t>only if Title V permit specifies as compliance determination method</a:t>
            </a:r>
          </a:p>
          <a:p>
            <a:pPr lvl="1">
              <a:defRPr/>
            </a:pPr>
            <a:r>
              <a:rPr lang="en-US" altLang="en-US">
                <a:solidFill>
                  <a:srgbClr val="CC0000"/>
                </a:solidFill>
                <a:effectLst>
                  <a:outerShdw blurRad="38100" dist="38100" dir="2700000" algn="tl">
                    <a:srgbClr val="000000"/>
                  </a:outerShdw>
                </a:effectLst>
              </a:rPr>
              <a:t>if not exempt, CEMS is CAM monitoring</a:t>
            </a:r>
          </a:p>
        </p:txBody>
      </p:sp>
      <p:sp>
        <p:nvSpPr>
          <p:cNvPr id="1308682" name="Line 10"/>
          <p:cNvSpPr>
            <a:spLocks noChangeShapeType="1"/>
          </p:cNvSpPr>
          <p:nvPr/>
        </p:nvSpPr>
        <p:spPr bwMode="auto">
          <a:xfrm flipV="1">
            <a:off x="3390900" y="1600200"/>
            <a:ext cx="2362200" cy="914400"/>
          </a:xfrm>
          <a:prstGeom prst="line">
            <a:avLst/>
          </a:prstGeom>
          <a:noFill/>
          <a:ln w="76200">
            <a:solidFill>
              <a:srgbClr val="B60000"/>
            </a:solidFill>
            <a:round/>
            <a:headEnd/>
            <a:tailEnd type="triangle" w="med" len="med"/>
          </a:ln>
          <a:effectLst>
            <a:outerShdw dist="64758" dir="4721404"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08683" name="Line 11"/>
          <p:cNvSpPr>
            <a:spLocks noChangeShapeType="1"/>
          </p:cNvSpPr>
          <p:nvPr/>
        </p:nvSpPr>
        <p:spPr bwMode="auto">
          <a:xfrm>
            <a:off x="3467100" y="2743200"/>
            <a:ext cx="2057400" cy="990600"/>
          </a:xfrm>
          <a:prstGeom prst="line">
            <a:avLst/>
          </a:prstGeom>
          <a:noFill/>
          <a:ln w="76200">
            <a:solidFill>
              <a:srgbClr val="B60000"/>
            </a:solidFill>
            <a:round/>
            <a:headEnd/>
            <a:tailEnd type="triangle" w="med" len="med"/>
          </a:ln>
          <a:effectLst>
            <a:outerShdw dist="64758" dir="4721404"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308682"/>
                                        </p:tgtEl>
                                        <p:attrNameLst>
                                          <p:attrName>style.visibility</p:attrName>
                                        </p:attrNameLst>
                                      </p:cBhvr>
                                      <p:to>
                                        <p:strVal val="visible"/>
                                      </p:to>
                                    </p:set>
                                    <p:anim calcmode="lin" valueType="num">
                                      <p:cBhvr additive="base">
                                        <p:cTn id="7" dur="500" fill="hold"/>
                                        <p:tgtEl>
                                          <p:spTgt spid="1308682"/>
                                        </p:tgtEl>
                                        <p:attrNameLst>
                                          <p:attrName>ppt_x</p:attrName>
                                        </p:attrNameLst>
                                      </p:cBhvr>
                                      <p:tavLst>
                                        <p:tav tm="0">
                                          <p:val>
                                            <p:strVal val="0-#ppt_w/2"/>
                                          </p:val>
                                        </p:tav>
                                        <p:tav tm="100000">
                                          <p:val>
                                            <p:strVal val="#ppt_x"/>
                                          </p:val>
                                        </p:tav>
                                      </p:tavLst>
                                    </p:anim>
                                    <p:anim calcmode="lin" valueType="num">
                                      <p:cBhvr additive="base">
                                        <p:cTn id="8" dur="500" fill="hold"/>
                                        <p:tgtEl>
                                          <p:spTgt spid="130868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1308683"/>
                                        </p:tgtEl>
                                        <p:attrNameLst>
                                          <p:attrName>style.visibility</p:attrName>
                                        </p:attrNameLst>
                                      </p:cBhvr>
                                      <p:to>
                                        <p:strVal val="visible"/>
                                      </p:to>
                                    </p:set>
                                    <p:anim calcmode="lin" valueType="num">
                                      <p:cBhvr additive="base">
                                        <p:cTn id="12" dur="500" fill="hold"/>
                                        <p:tgtEl>
                                          <p:spTgt spid="1308683"/>
                                        </p:tgtEl>
                                        <p:attrNameLst>
                                          <p:attrName>ppt_x</p:attrName>
                                        </p:attrNameLst>
                                      </p:cBhvr>
                                      <p:tavLst>
                                        <p:tav tm="0">
                                          <p:val>
                                            <p:strVal val="0-#ppt_w/2"/>
                                          </p:val>
                                        </p:tav>
                                        <p:tav tm="100000">
                                          <p:val>
                                            <p:strVal val="#ppt_x"/>
                                          </p:val>
                                        </p:tav>
                                      </p:tavLst>
                                    </p:anim>
                                    <p:anim calcmode="lin" valueType="num">
                                      <p:cBhvr additive="base">
                                        <p:cTn id="13" dur="500" fill="hold"/>
                                        <p:tgtEl>
                                          <p:spTgt spid="13086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8682" grpId="0" animBg="1"/>
      <p:bldP spid="130868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2"/>
        </a:solidFill>
        <a:effectLst/>
      </p:bgPr>
    </p:bg>
    <p:spTree>
      <p:nvGrpSpPr>
        <p:cNvPr id="1" name=""/>
        <p:cNvGrpSpPr/>
        <p:nvPr/>
      </p:nvGrpSpPr>
      <p:grpSpPr>
        <a:xfrm>
          <a:off x="0" y="0"/>
          <a:ext cx="0" cy="0"/>
          <a:chOff x="0" y="0"/>
          <a:chExt cx="0" cy="0"/>
        </a:xfrm>
      </p:grpSpPr>
      <p:sp>
        <p:nvSpPr>
          <p:cNvPr id="1310722" name="Rectangle 2"/>
          <p:cNvSpPr>
            <a:spLocks noGrp="1" noChangeArrowheads="1"/>
          </p:cNvSpPr>
          <p:nvPr>
            <p:ph type="title"/>
          </p:nvPr>
        </p:nvSpPr>
        <p:spPr>
          <a:xfrm>
            <a:off x="342900" y="304800"/>
            <a:ext cx="9753600" cy="914400"/>
          </a:xfrm>
          <a:solidFill>
            <a:schemeClr val="accent2"/>
          </a:solidFill>
          <a:ln w="57150">
            <a:solidFill>
              <a:srgbClr val="B60000"/>
            </a:solidFill>
            <a:miter lim="800000"/>
            <a:headEnd/>
            <a:tailEnd/>
          </a:ln>
        </p:spPr>
        <p:txBody>
          <a:bodyPr/>
          <a:lstStyle/>
          <a:p>
            <a:pPr>
              <a:defRPr/>
            </a:pPr>
            <a:r>
              <a:rPr lang="en-US" altLang="en-US" sz="3600" i="0">
                <a:solidFill>
                  <a:srgbClr val="CC0000"/>
                </a:solidFill>
                <a:effectLst>
                  <a:outerShdw blurRad="38100" dist="38100" dir="2700000" algn="tl">
                    <a:srgbClr val="000000"/>
                  </a:outerShdw>
                </a:effectLst>
              </a:rPr>
              <a:t>Exemption for Backup Utility Power Plants</a:t>
            </a:r>
          </a:p>
        </p:txBody>
      </p:sp>
      <p:sp>
        <p:nvSpPr>
          <p:cNvPr id="1310723" name="Rectangle 3"/>
          <p:cNvSpPr>
            <a:spLocks noGrp="1" noChangeArrowheads="1"/>
          </p:cNvSpPr>
          <p:nvPr>
            <p:ph type="body" idx="1"/>
          </p:nvPr>
        </p:nvSpPr>
        <p:spPr>
          <a:xfrm>
            <a:off x="466725" y="1447800"/>
            <a:ext cx="9324975" cy="2438400"/>
          </a:xfrm>
          <a:effectLst>
            <a:outerShdw dist="68392" dir="4091915" algn="ctr" rotWithShape="0">
              <a:schemeClr val="bg2"/>
            </a:outerShdw>
          </a:effectLst>
        </p:spPr>
        <p:txBody>
          <a:bodyPr/>
          <a:lstStyle/>
          <a:p>
            <a:pPr>
              <a:lnSpc>
                <a:spcPct val="90000"/>
              </a:lnSpc>
              <a:buFont typeface="Monotype Sorts" pitchFamily="2" charset="2"/>
              <a:buNone/>
              <a:defRPr/>
            </a:pPr>
            <a:r>
              <a:rPr lang="en-US" altLang="en-US" sz="2800">
                <a:effectLst>
                  <a:outerShdw blurRad="38100" dist="38100" dir="2700000" algn="tl">
                    <a:srgbClr val="000000"/>
                  </a:outerShdw>
                </a:effectLst>
              </a:rPr>
              <a:t>		Municipally owned  &amp;</a:t>
            </a:r>
          </a:p>
          <a:p>
            <a:pPr>
              <a:lnSpc>
                <a:spcPct val="90000"/>
              </a:lnSpc>
              <a:buFont typeface="Monotype Sorts" pitchFamily="2" charset="2"/>
              <a:buNone/>
              <a:defRPr/>
            </a:pPr>
            <a:r>
              <a:rPr lang="en-US" altLang="en-US" sz="2800">
                <a:effectLst>
                  <a:outerShdw blurRad="38100" dist="38100" dir="2700000" algn="tl">
                    <a:srgbClr val="000000"/>
                  </a:outerShdw>
                </a:effectLst>
              </a:rPr>
              <a:t>		Exempt from Part 75 monitoring  &amp;</a:t>
            </a:r>
          </a:p>
          <a:p>
            <a:pPr>
              <a:lnSpc>
                <a:spcPct val="90000"/>
              </a:lnSpc>
              <a:buFont typeface="Monotype Sorts" pitchFamily="2" charset="2"/>
              <a:buNone/>
              <a:defRPr/>
            </a:pPr>
            <a:r>
              <a:rPr lang="en-US" altLang="en-US" sz="2800">
                <a:effectLst>
                  <a:outerShdw blurRad="38100" dist="38100" dir="2700000" algn="tl">
                    <a:srgbClr val="000000"/>
                  </a:outerShdw>
                </a:effectLst>
              </a:rPr>
              <a:t>		Peaking unit throughout Title V permit term  &amp;</a:t>
            </a:r>
          </a:p>
          <a:p>
            <a:pPr>
              <a:lnSpc>
                <a:spcPct val="90000"/>
              </a:lnSpc>
              <a:buFont typeface="Monotype Sorts" pitchFamily="2" charset="2"/>
              <a:buNone/>
              <a:defRPr/>
            </a:pPr>
            <a:r>
              <a:rPr lang="en-US" altLang="en-US" sz="2800">
                <a:effectLst>
                  <a:outerShdw blurRad="38100" dist="38100" dir="2700000" algn="tl">
                    <a:srgbClr val="000000"/>
                  </a:outerShdw>
                </a:effectLst>
              </a:rPr>
              <a:t>		Actual emissions over last 3 years &lt; 50% of 	major source threshold </a:t>
            </a:r>
          </a:p>
        </p:txBody>
      </p:sp>
      <p:graphicFrame>
        <p:nvGraphicFramePr>
          <p:cNvPr id="59396" name="Object 4"/>
          <p:cNvGraphicFramePr>
            <a:graphicFrameLocks noChangeAspect="1"/>
          </p:cNvGraphicFramePr>
          <p:nvPr/>
        </p:nvGraphicFramePr>
        <p:xfrm>
          <a:off x="439738" y="3810000"/>
          <a:ext cx="4437062" cy="2957513"/>
        </p:xfrm>
        <a:graphic>
          <a:graphicData uri="http://schemas.openxmlformats.org/presentationml/2006/ole">
            <mc:AlternateContent xmlns:mc="http://schemas.openxmlformats.org/markup-compatibility/2006">
              <mc:Choice xmlns:v="urn:schemas-microsoft-com:vml" Requires="v">
                <p:oleObj name="Slide" r:id="rId3" imgW="5143500" imgH="3429000" progId="PowerPoint.Slide.8">
                  <p:embed/>
                </p:oleObj>
              </mc:Choice>
              <mc:Fallback>
                <p:oleObj name="Slide" r:id="rId3" imgW="5143500" imgH="3429000" progId="PowerPoint.Slide.8">
                  <p:embed/>
                  <p:pic>
                    <p:nvPicPr>
                      <p:cNvPr id="5939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738" y="3810000"/>
                        <a:ext cx="4437062"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9397" name="Object 5"/>
          <p:cNvGraphicFramePr>
            <a:graphicFrameLocks noChangeAspect="1"/>
          </p:cNvGraphicFramePr>
          <p:nvPr/>
        </p:nvGraphicFramePr>
        <p:xfrm>
          <a:off x="5486400" y="3821113"/>
          <a:ext cx="4440238" cy="2960687"/>
        </p:xfrm>
        <a:graphic>
          <a:graphicData uri="http://schemas.openxmlformats.org/presentationml/2006/ole">
            <mc:AlternateContent xmlns:mc="http://schemas.openxmlformats.org/markup-compatibility/2006">
              <mc:Choice xmlns:v="urn:schemas-microsoft-com:vml" Requires="v">
                <p:oleObj name="Slide" r:id="rId5" imgW="5143500" imgH="3429000" progId="PowerPoint.Slide.8">
                  <p:embed/>
                </p:oleObj>
              </mc:Choice>
              <mc:Fallback>
                <p:oleObj name="Slide" r:id="rId5" imgW="5143500" imgH="3429000" progId="PowerPoint.Slide.8">
                  <p:embed/>
                  <p:pic>
                    <p:nvPicPr>
                      <p:cNvPr id="59397"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3821113"/>
                        <a:ext cx="4440238" cy="296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10726" name="Line 6"/>
          <p:cNvSpPr>
            <a:spLocks noChangeShapeType="1"/>
          </p:cNvSpPr>
          <p:nvPr/>
        </p:nvSpPr>
        <p:spPr bwMode="auto">
          <a:xfrm>
            <a:off x="533400" y="1676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10727" name="Line 7"/>
          <p:cNvSpPr>
            <a:spLocks noChangeShapeType="1"/>
          </p:cNvSpPr>
          <p:nvPr/>
        </p:nvSpPr>
        <p:spPr bwMode="auto">
          <a:xfrm>
            <a:off x="533400" y="22098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10728" name="Line 8"/>
          <p:cNvSpPr>
            <a:spLocks noChangeShapeType="1"/>
          </p:cNvSpPr>
          <p:nvPr/>
        </p:nvSpPr>
        <p:spPr bwMode="auto">
          <a:xfrm>
            <a:off x="533400" y="2743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10729" name="Line 9"/>
          <p:cNvSpPr>
            <a:spLocks noChangeShapeType="1"/>
          </p:cNvSpPr>
          <p:nvPr/>
        </p:nvSpPr>
        <p:spPr bwMode="auto">
          <a:xfrm>
            <a:off x="533400" y="32766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10726"/>
                                        </p:tgtEl>
                                        <p:attrNameLst>
                                          <p:attrName>style.visibility</p:attrName>
                                        </p:attrNameLst>
                                      </p:cBhvr>
                                      <p:to>
                                        <p:strVal val="visible"/>
                                      </p:to>
                                    </p:set>
                                    <p:anim calcmode="lin" valueType="num">
                                      <p:cBhvr additive="base">
                                        <p:cTn id="7" dur="500" fill="hold"/>
                                        <p:tgtEl>
                                          <p:spTgt spid="1310726"/>
                                        </p:tgtEl>
                                        <p:attrNameLst>
                                          <p:attrName>ppt_x</p:attrName>
                                        </p:attrNameLst>
                                      </p:cBhvr>
                                      <p:tavLst>
                                        <p:tav tm="0">
                                          <p:val>
                                            <p:strVal val="0-#ppt_w/2"/>
                                          </p:val>
                                        </p:tav>
                                        <p:tav tm="100000">
                                          <p:val>
                                            <p:strVal val="#ppt_x"/>
                                          </p:val>
                                        </p:tav>
                                      </p:tavLst>
                                    </p:anim>
                                    <p:anim calcmode="lin" valueType="num">
                                      <p:cBhvr additive="base">
                                        <p:cTn id="8" dur="500" fill="hold"/>
                                        <p:tgtEl>
                                          <p:spTgt spid="131072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10727"/>
                                        </p:tgtEl>
                                        <p:attrNameLst>
                                          <p:attrName>style.visibility</p:attrName>
                                        </p:attrNameLst>
                                      </p:cBhvr>
                                      <p:to>
                                        <p:strVal val="visible"/>
                                      </p:to>
                                    </p:set>
                                    <p:anim calcmode="lin" valueType="num">
                                      <p:cBhvr additive="base">
                                        <p:cTn id="12" dur="500" fill="hold"/>
                                        <p:tgtEl>
                                          <p:spTgt spid="1310727"/>
                                        </p:tgtEl>
                                        <p:attrNameLst>
                                          <p:attrName>ppt_x</p:attrName>
                                        </p:attrNameLst>
                                      </p:cBhvr>
                                      <p:tavLst>
                                        <p:tav tm="0">
                                          <p:val>
                                            <p:strVal val="0-#ppt_w/2"/>
                                          </p:val>
                                        </p:tav>
                                        <p:tav tm="100000">
                                          <p:val>
                                            <p:strVal val="#ppt_x"/>
                                          </p:val>
                                        </p:tav>
                                      </p:tavLst>
                                    </p:anim>
                                    <p:anim calcmode="lin" valueType="num">
                                      <p:cBhvr additive="base">
                                        <p:cTn id="13" dur="500" fill="hold"/>
                                        <p:tgtEl>
                                          <p:spTgt spid="1310727"/>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10728"/>
                                        </p:tgtEl>
                                        <p:attrNameLst>
                                          <p:attrName>style.visibility</p:attrName>
                                        </p:attrNameLst>
                                      </p:cBhvr>
                                      <p:to>
                                        <p:strVal val="visible"/>
                                      </p:to>
                                    </p:set>
                                    <p:anim calcmode="lin" valueType="num">
                                      <p:cBhvr additive="base">
                                        <p:cTn id="17" dur="500" fill="hold"/>
                                        <p:tgtEl>
                                          <p:spTgt spid="1310728"/>
                                        </p:tgtEl>
                                        <p:attrNameLst>
                                          <p:attrName>ppt_x</p:attrName>
                                        </p:attrNameLst>
                                      </p:cBhvr>
                                      <p:tavLst>
                                        <p:tav tm="0">
                                          <p:val>
                                            <p:strVal val="0-#ppt_w/2"/>
                                          </p:val>
                                        </p:tav>
                                        <p:tav tm="100000">
                                          <p:val>
                                            <p:strVal val="#ppt_x"/>
                                          </p:val>
                                        </p:tav>
                                      </p:tavLst>
                                    </p:anim>
                                    <p:anim calcmode="lin" valueType="num">
                                      <p:cBhvr additive="base">
                                        <p:cTn id="18" dur="500" fill="hold"/>
                                        <p:tgtEl>
                                          <p:spTgt spid="131072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10729"/>
                                        </p:tgtEl>
                                        <p:attrNameLst>
                                          <p:attrName>style.visibility</p:attrName>
                                        </p:attrNameLst>
                                      </p:cBhvr>
                                      <p:to>
                                        <p:strVal val="visible"/>
                                      </p:to>
                                    </p:set>
                                    <p:anim calcmode="lin" valueType="num">
                                      <p:cBhvr additive="base">
                                        <p:cTn id="22" dur="500" fill="hold"/>
                                        <p:tgtEl>
                                          <p:spTgt spid="1310729"/>
                                        </p:tgtEl>
                                        <p:attrNameLst>
                                          <p:attrName>ppt_x</p:attrName>
                                        </p:attrNameLst>
                                      </p:cBhvr>
                                      <p:tavLst>
                                        <p:tav tm="0">
                                          <p:val>
                                            <p:strVal val="0-#ppt_w/2"/>
                                          </p:val>
                                        </p:tav>
                                        <p:tav tm="100000">
                                          <p:val>
                                            <p:strVal val="#ppt_x"/>
                                          </p:val>
                                        </p:tav>
                                      </p:tavLst>
                                    </p:anim>
                                    <p:anim calcmode="lin" valueType="num">
                                      <p:cBhvr additive="base">
                                        <p:cTn id="23" dur="500" fill="hold"/>
                                        <p:tgtEl>
                                          <p:spTgt spid="13107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26" grpId="0" animBg="1"/>
      <p:bldP spid="1310727" grpId="0" animBg="1"/>
      <p:bldP spid="1310728" grpId="0" animBg="1"/>
      <p:bldP spid="13107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EM PIC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4613"/>
            <a:ext cx="10287000" cy="708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7587" name="Rectangle 3"/>
          <p:cNvSpPr>
            <a:spLocks noChangeArrowheads="1"/>
          </p:cNvSpPr>
          <p:nvPr/>
        </p:nvSpPr>
        <p:spPr bwMode="auto">
          <a:xfrm>
            <a:off x="1114425" y="5826125"/>
            <a:ext cx="8067675" cy="706438"/>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800" i="0">
                <a:solidFill>
                  <a:srgbClr val="CC0000"/>
                </a:solidFill>
                <a:effectLst>
                  <a:outerShdw blurRad="38100" dist="38100" dir="2700000" algn="tl">
                    <a:srgbClr val="000000"/>
                  </a:outerShdw>
                </a:effectLst>
              </a:rPr>
              <a:t>CAM Process  +  RECAP</a:t>
            </a:r>
          </a:p>
        </p:txBody>
      </p:sp>
      <p:sp>
        <p:nvSpPr>
          <p:cNvPr id="61444" name="Rectangle 4"/>
          <p:cNvSpPr>
            <a:spLocks noChangeArrowheads="1"/>
          </p:cNvSpPr>
          <p:nvPr/>
        </p:nvSpPr>
        <p:spPr bwMode="auto">
          <a:xfrm>
            <a:off x="865188" y="1255713"/>
            <a:ext cx="8926512" cy="3959225"/>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r>
              <a:rPr lang="en-US" altLang="en-US" sz="4000">
                <a:solidFill>
                  <a:srgbClr val="CC0000"/>
                </a:solidFill>
              </a:rPr>
              <a:t> CAM applicability determination</a:t>
            </a:r>
            <a:endParaRPr lang="en-US" altLang="en-US" sz="4000">
              <a:solidFill>
                <a:srgbClr val="CC0000"/>
              </a:solidFill>
              <a:cs typeface="Arial" panose="020B0604020202020204" pitchFamily="34" charset="0"/>
            </a:endParaRPr>
          </a:p>
          <a:p>
            <a:r>
              <a:rPr lang="en-US" altLang="en-US" sz="4000">
                <a:solidFill>
                  <a:srgbClr val="CC0000"/>
                </a:solidFill>
              </a:rPr>
              <a:t> CAM submittal</a:t>
            </a:r>
          </a:p>
          <a:p>
            <a:r>
              <a:rPr lang="en-US" altLang="en-US" sz="4000">
                <a:solidFill>
                  <a:srgbClr val="CC0000"/>
                </a:solidFill>
              </a:rPr>
              <a:t> Review &amp; approval of CAM           submittal</a:t>
            </a:r>
          </a:p>
          <a:p>
            <a:r>
              <a:rPr lang="en-US" altLang="en-US" sz="4000">
                <a:solidFill>
                  <a:srgbClr val="CC0000"/>
                </a:solidFill>
              </a:rPr>
              <a:t> CAM implementation</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28835" name="Rectangle 3"/>
          <p:cNvSpPr>
            <a:spLocks noChangeArrowheads="1"/>
          </p:cNvSpPr>
          <p:nvPr/>
        </p:nvSpPr>
        <p:spPr bwMode="auto">
          <a:xfrm>
            <a:off x="1114425" y="5826125"/>
            <a:ext cx="8067675" cy="706438"/>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3800" i="0">
                <a:solidFill>
                  <a:srgbClr val="CC0000"/>
                </a:solidFill>
                <a:effectLst>
                  <a:outerShdw blurRad="38100" dist="38100" dir="2700000" algn="tl">
                    <a:srgbClr val="000000"/>
                  </a:outerShdw>
                </a:effectLst>
              </a:rPr>
              <a:t>CAM Process  +  RECAP</a:t>
            </a:r>
          </a:p>
        </p:txBody>
      </p:sp>
      <p:sp>
        <p:nvSpPr>
          <p:cNvPr id="63491" name="Rectangle 4"/>
          <p:cNvSpPr>
            <a:spLocks noChangeArrowheads="1"/>
          </p:cNvSpPr>
          <p:nvPr/>
        </p:nvSpPr>
        <p:spPr bwMode="auto">
          <a:xfrm>
            <a:off x="865188" y="1255713"/>
            <a:ext cx="8926512" cy="3959225"/>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Clr>
                <a:srgbClr val="FFFF00"/>
              </a:buClr>
            </a:pPr>
            <a:r>
              <a:rPr lang="en-US" altLang="en-US" sz="4000">
                <a:solidFill>
                  <a:srgbClr val="CC0000"/>
                </a:solidFill>
              </a:rPr>
              <a:t> </a:t>
            </a:r>
            <a:r>
              <a:rPr lang="en-US" altLang="en-US" sz="4000">
                <a:solidFill>
                  <a:srgbClr val="FFFF00"/>
                </a:solidFill>
              </a:rPr>
              <a:t>CAM applicability determination</a:t>
            </a:r>
            <a:endParaRPr lang="en-US" altLang="en-US" sz="4000">
              <a:solidFill>
                <a:srgbClr val="FFFF00"/>
              </a:solidFill>
              <a:cs typeface="Arial" panose="020B0604020202020204" pitchFamily="34" charset="0"/>
            </a:endParaRPr>
          </a:p>
          <a:p>
            <a:pPr>
              <a:buClr>
                <a:srgbClr val="FFFF00"/>
              </a:buClr>
            </a:pPr>
            <a:r>
              <a:rPr lang="en-US" altLang="en-US" sz="4000">
                <a:solidFill>
                  <a:srgbClr val="FFFF00"/>
                </a:solidFill>
              </a:rPr>
              <a:t> CAM submittal</a:t>
            </a:r>
          </a:p>
          <a:p>
            <a:pPr>
              <a:buClr>
                <a:srgbClr val="FFFF00"/>
              </a:buClr>
            </a:pPr>
            <a:r>
              <a:rPr lang="en-US" altLang="en-US" sz="4000">
                <a:solidFill>
                  <a:srgbClr val="FFFF00"/>
                </a:solidFill>
              </a:rPr>
              <a:t> Review &amp; approach of CAM           submittal</a:t>
            </a:r>
          </a:p>
          <a:p>
            <a:r>
              <a:rPr lang="en-US" altLang="en-US" sz="4000">
                <a:solidFill>
                  <a:srgbClr val="FFFF00"/>
                </a:solidFill>
              </a:rPr>
              <a:t> CAM implementation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2114" name="Rectangle 2"/>
          <p:cNvSpPr>
            <a:spLocks noGrp="1" noChangeArrowheads="1"/>
          </p:cNvSpPr>
          <p:nvPr>
            <p:ph type="title"/>
          </p:nvPr>
        </p:nvSpPr>
        <p:spPr>
          <a:xfrm>
            <a:off x="1866900" y="304800"/>
            <a:ext cx="6400800" cy="106680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CAM Timing (§64.5)</a:t>
            </a:r>
            <a:endParaRPr lang="en-US" altLang="en-US" sz="3600" i="0">
              <a:solidFill>
                <a:srgbClr val="CC0000"/>
              </a:solidFill>
              <a:effectLst>
                <a:outerShdw blurRad="38100" dist="38100" dir="2700000" algn="tl">
                  <a:srgbClr val="000000"/>
                </a:outerShdw>
              </a:effectLst>
            </a:endParaRPr>
          </a:p>
        </p:txBody>
      </p:sp>
      <p:sp>
        <p:nvSpPr>
          <p:cNvPr id="1242115" name="Rectangle 3"/>
          <p:cNvSpPr>
            <a:spLocks noGrp="1" noChangeArrowheads="1"/>
          </p:cNvSpPr>
          <p:nvPr>
            <p:ph type="body" idx="1"/>
          </p:nvPr>
        </p:nvSpPr>
        <p:spPr>
          <a:xfrm>
            <a:off x="800100" y="5334000"/>
            <a:ext cx="8528050" cy="1600200"/>
          </a:xfrm>
        </p:spPr>
        <p:txBody>
          <a:bodyPr/>
          <a:lstStyle/>
          <a:p>
            <a:pPr>
              <a:defRPr/>
            </a:pPr>
            <a:r>
              <a:rPr lang="en-US" altLang="en-US" sz="2600">
                <a:effectLst>
                  <a:outerShdw blurRad="38100" dist="38100" dir="2700000" algn="tl">
                    <a:srgbClr val="000000"/>
                  </a:outerShdw>
                </a:effectLst>
              </a:rPr>
              <a:t>"</a:t>
            </a:r>
            <a:r>
              <a:rPr lang="en-US" altLang="en-US" sz="2600" u="sng">
                <a:effectLst>
                  <a:outerShdw blurRad="38100" dist="38100" dir="2700000" algn="tl">
                    <a:srgbClr val="000000"/>
                  </a:outerShdw>
                </a:effectLst>
              </a:rPr>
              <a:t>Other</a:t>
            </a:r>
            <a:r>
              <a:rPr lang="en-US" altLang="en-US" sz="2600">
                <a:effectLst>
                  <a:outerShdw blurRad="38100" dist="38100" dir="2700000" algn="tl">
                    <a:srgbClr val="000000"/>
                  </a:outerShdw>
                </a:effectLst>
              </a:rPr>
              <a:t>" units: post-control PTE LESS than major source thresholds</a:t>
            </a:r>
          </a:p>
          <a:p>
            <a:pPr lvl="1">
              <a:defRPr/>
            </a:pPr>
            <a:r>
              <a:rPr lang="en-US" altLang="en-US" sz="2600">
                <a:effectLst>
                  <a:outerShdw blurRad="38100" dist="38100" dir="2700000" algn="tl">
                    <a:srgbClr val="000000"/>
                  </a:outerShdw>
                </a:effectLst>
              </a:rPr>
              <a:t>CAM must be addressed at permit renewal</a:t>
            </a:r>
          </a:p>
        </p:txBody>
      </p:sp>
      <p:sp>
        <p:nvSpPr>
          <p:cNvPr id="1242116" name="Rectangle 4"/>
          <p:cNvSpPr>
            <a:spLocks noChangeArrowheads="1"/>
          </p:cNvSpPr>
          <p:nvPr/>
        </p:nvSpPr>
        <p:spPr bwMode="auto">
          <a:xfrm>
            <a:off x="806450" y="1660525"/>
            <a:ext cx="8528050" cy="3521075"/>
          </a:xfrm>
          <a:prstGeom prst="rect">
            <a:avLst/>
          </a:prstGeom>
          <a:noFill/>
          <a:ln>
            <a:noFill/>
          </a:ln>
          <a:effectLst>
            <a:outerShdw dist="17961" dir="135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nSpc>
                <a:spcPct val="90000"/>
              </a:lnSpc>
              <a:defRPr/>
            </a:pPr>
            <a:r>
              <a:rPr lang="en-US" altLang="en-US" sz="2600">
                <a:effectLst>
                  <a:outerShdw blurRad="38100" dist="38100" dir="2700000" algn="tl">
                    <a:srgbClr val="000000"/>
                  </a:outerShdw>
                </a:effectLst>
              </a:rPr>
              <a:t>"</a:t>
            </a:r>
            <a:r>
              <a:rPr lang="en-US" altLang="en-US" sz="2600" u="sng">
                <a:effectLst>
                  <a:outerShdw blurRad="38100" dist="38100" dir="2700000" algn="tl">
                    <a:srgbClr val="000000"/>
                  </a:outerShdw>
                </a:effectLst>
              </a:rPr>
              <a:t>Large</a:t>
            </a:r>
            <a:r>
              <a:rPr lang="en-US" altLang="en-US" sz="2600">
                <a:effectLst>
                  <a:outerShdw blurRad="38100" dist="38100" dir="2700000" algn="tl">
                    <a:srgbClr val="000000"/>
                  </a:outerShdw>
                </a:effectLst>
              </a:rPr>
              <a:t>" units:  post-control PTE GREATER than major source threshold</a:t>
            </a:r>
          </a:p>
          <a:p>
            <a:pPr lvl="1">
              <a:lnSpc>
                <a:spcPct val="90000"/>
              </a:lnSpc>
              <a:defRPr/>
            </a:pPr>
            <a:r>
              <a:rPr lang="en-US" altLang="en-US" sz="2600">
                <a:effectLst>
                  <a:outerShdw blurRad="38100" dist="38100" dir="2700000" algn="tl">
                    <a:srgbClr val="000000"/>
                  </a:outerShdw>
                </a:effectLst>
              </a:rPr>
              <a:t>CAM addressed at initial permit issuance if source had not submitted application (or if PA did not determine application complete) by 4/20/98  (Rule effective date of Nov 21, 1997)</a:t>
            </a:r>
          </a:p>
          <a:p>
            <a:pPr lvl="1">
              <a:lnSpc>
                <a:spcPct val="90000"/>
              </a:lnSpc>
              <a:defRPr/>
            </a:pPr>
            <a:r>
              <a:rPr lang="en-US" altLang="en-US" sz="2600">
                <a:effectLst>
                  <a:outerShdw blurRad="38100" dist="38100" dir="2700000" algn="tl">
                    <a:srgbClr val="000000"/>
                  </a:outerShdw>
                </a:effectLst>
              </a:rPr>
              <a:t>When the unit becomes subject to a significant modification</a:t>
            </a:r>
          </a:p>
          <a:p>
            <a:pPr lvl="1">
              <a:lnSpc>
                <a:spcPct val="90000"/>
              </a:lnSpc>
              <a:defRPr/>
            </a:pPr>
            <a:r>
              <a:rPr lang="en-US" altLang="en-US" sz="2600">
                <a:effectLst>
                  <a:outerShdw blurRad="38100" dist="38100" dir="2700000" algn="tl">
                    <a:srgbClr val="000000"/>
                  </a:outerShdw>
                </a:effectLst>
              </a:rPr>
              <a:t>Otherwise, at permit renewal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8962" name="Rectangle 2"/>
          <p:cNvSpPr>
            <a:spLocks noGrp="1" noChangeArrowheads="1"/>
          </p:cNvSpPr>
          <p:nvPr>
            <p:ph type="body" idx="1"/>
          </p:nvPr>
        </p:nvSpPr>
        <p:spPr>
          <a:xfrm>
            <a:off x="1379538" y="381000"/>
            <a:ext cx="7581900" cy="782638"/>
          </a:xfrm>
          <a:solidFill>
            <a:srgbClr val="FF9900"/>
          </a:solidFill>
          <a:ln w="57150">
            <a:solidFill>
              <a:srgbClr val="CC0000"/>
            </a:solidFill>
            <a:miter lim="800000"/>
            <a:headEnd/>
            <a:tailEnd/>
          </a:ln>
          <a:effectLst>
            <a:outerShdw dist="35921" dir="2700000" algn="ctr" rotWithShape="0">
              <a:schemeClr val="bg2"/>
            </a:outerShdw>
          </a:effectLst>
        </p:spPr>
        <p:txBody>
          <a:bodyPr lIns="0" tIns="0" rIns="0" bIns="0" anchor="b"/>
          <a:lstStyle/>
          <a:p>
            <a:pPr marL="0" indent="0" algn="ctr" defTabSz="382588">
              <a:spcBef>
                <a:spcPct val="0"/>
              </a:spcBef>
              <a:buClr>
                <a:srgbClr val="6000A1"/>
              </a:buClr>
              <a:buFont typeface="Monotype Sorts" pitchFamily="2" charset="2"/>
              <a:buNone/>
              <a:defRPr/>
            </a:pPr>
            <a:r>
              <a:rPr lang="en-US" altLang="en-US" sz="4100">
                <a:solidFill>
                  <a:srgbClr val="CC0000"/>
                </a:solidFill>
                <a:effectLst>
                  <a:outerShdw blurRad="38100" dist="38100" dir="2700000" algn="tl">
                    <a:srgbClr val="000000"/>
                  </a:outerShdw>
                </a:effectLst>
              </a:rPr>
              <a:t>CONCEPTS BEHIND CAM</a:t>
            </a:r>
            <a:endParaRPr lang="en-US" altLang="en-US">
              <a:solidFill>
                <a:srgbClr val="CC0000"/>
              </a:solidFill>
              <a:effectLst>
                <a:outerShdw blurRad="38100" dist="38100" dir="2700000" algn="tl">
                  <a:srgbClr val="000000"/>
                </a:outerShdw>
              </a:effectLst>
            </a:endParaRPr>
          </a:p>
        </p:txBody>
      </p:sp>
      <p:sp>
        <p:nvSpPr>
          <p:cNvPr id="1448963" name="Text Box 3"/>
          <p:cNvSpPr txBox="1">
            <a:spLocks noChangeArrowheads="1"/>
          </p:cNvSpPr>
          <p:nvPr/>
        </p:nvSpPr>
        <p:spPr bwMode="auto">
          <a:xfrm>
            <a:off x="495300" y="1524000"/>
            <a:ext cx="9448800" cy="44196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algn="l" defTabSz="382588">
              <a:defRPr sz="2400">
                <a:solidFill>
                  <a:schemeClr val="tx1"/>
                </a:solidFill>
                <a:latin typeface="Times New Roman" panose="02020603050405020304" pitchFamily="18" charset="0"/>
              </a:defRPr>
            </a:lvl1pPr>
            <a:lvl2pPr marL="114300" indent="342900" algn="l" defTabSz="382588">
              <a:defRPr sz="2400">
                <a:solidFill>
                  <a:schemeClr val="tx1"/>
                </a:solidFill>
                <a:latin typeface="Times New Roman" panose="02020603050405020304" pitchFamily="18" charset="0"/>
              </a:defRPr>
            </a:lvl2pPr>
            <a:lvl3pPr marL="571500" indent="342900" algn="l" defTabSz="382588">
              <a:defRPr sz="2400">
                <a:solidFill>
                  <a:schemeClr val="tx1"/>
                </a:solidFill>
                <a:latin typeface="Times New Roman" panose="02020603050405020304" pitchFamily="18" charset="0"/>
              </a:defRPr>
            </a:lvl3pPr>
            <a:lvl4pPr marL="1028700" indent="342900" algn="l" defTabSz="382588">
              <a:defRPr sz="2400">
                <a:solidFill>
                  <a:schemeClr val="tx1"/>
                </a:solidFill>
                <a:latin typeface="Times New Roman" panose="02020603050405020304" pitchFamily="18" charset="0"/>
              </a:defRPr>
            </a:lvl4pPr>
            <a:lvl5pPr algn="l" defTabSz="382588">
              <a:defRPr sz="2400">
                <a:solidFill>
                  <a:schemeClr val="tx1"/>
                </a:solidFill>
                <a:latin typeface="Times New Roman" panose="02020603050405020304" pitchFamily="18" charset="0"/>
              </a:defRPr>
            </a:lvl5pPr>
            <a:lvl6pPr defTabSz="382588" eaLnBrk="0" fontAlgn="base" hangingPunct="0">
              <a:spcBef>
                <a:spcPct val="0"/>
              </a:spcBef>
              <a:spcAft>
                <a:spcPct val="0"/>
              </a:spcAft>
              <a:defRPr sz="2400">
                <a:solidFill>
                  <a:schemeClr val="tx1"/>
                </a:solidFill>
                <a:latin typeface="Times New Roman" panose="02020603050405020304" pitchFamily="18" charset="0"/>
              </a:defRPr>
            </a:lvl6pPr>
            <a:lvl7pPr defTabSz="382588" eaLnBrk="0" fontAlgn="base" hangingPunct="0">
              <a:spcBef>
                <a:spcPct val="0"/>
              </a:spcBef>
              <a:spcAft>
                <a:spcPct val="0"/>
              </a:spcAft>
              <a:defRPr sz="2400">
                <a:solidFill>
                  <a:schemeClr val="tx1"/>
                </a:solidFill>
                <a:latin typeface="Times New Roman" panose="02020603050405020304" pitchFamily="18" charset="0"/>
              </a:defRPr>
            </a:lvl7pPr>
            <a:lvl8pPr defTabSz="382588" eaLnBrk="0" fontAlgn="base" hangingPunct="0">
              <a:spcBef>
                <a:spcPct val="0"/>
              </a:spcBef>
              <a:spcAft>
                <a:spcPct val="0"/>
              </a:spcAft>
              <a:defRPr sz="2400">
                <a:solidFill>
                  <a:schemeClr val="tx1"/>
                </a:solidFill>
                <a:latin typeface="Times New Roman" panose="02020603050405020304" pitchFamily="18" charset="0"/>
              </a:defRPr>
            </a:lvl8pPr>
            <a:lvl9pPr defTabSz="38258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Clr>
                <a:srgbClr val="CC0000"/>
              </a:buClr>
              <a:buSzPct val="90000"/>
              <a:buFont typeface="Monotype Sorts" pitchFamily="2" charset="2"/>
              <a:buChar char="u"/>
              <a:defRPr/>
            </a:pPr>
            <a:r>
              <a:rPr lang="en-US" altLang="en-US" sz="2800" b="1">
                <a:solidFill>
                  <a:srgbClr val="FAFD00"/>
                </a:solidFill>
                <a:effectLst>
                  <a:outerShdw blurRad="38100" dist="38100" dir="2700000" algn="tl">
                    <a:srgbClr val="000000"/>
                  </a:outerShdw>
                </a:effectLst>
                <a:latin typeface="Arial" panose="020B0604020202020204" pitchFamily="34" charset="0"/>
              </a:rPr>
              <a:t> If the emissions control system is working properly, 	there is "</a:t>
            </a:r>
            <a:r>
              <a:rPr lang="en-US" altLang="en-US" sz="2800" b="1" i="1" u="sng">
                <a:solidFill>
                  <a:srgbClr val="FAFD00"/>
                </a:solidFill>
                <a:effectLst>
                  <a:outerShdw blurRad="38100" dist="38100" dir="2700000" algn="tl">
                    <a:srgbClr val="000000"/>
                  </a:outerShdw>
                </a:effectLst>
                <a:latin typeface="Arial" panose="020B0604020202020204" pitchFamily="34" charset="0"/>
              </a:rPr>
              <a:t>reasonable assurance of compliance</a:t>
            </a:r>
            <a:r>
              <a:rPr lang="en-US" altLang="en-US" sz="2800" b="1">
                <a:solidFill>
                  <a:srgbClr val="FAFD00"/>
                </a:solidFill>
                <a:effectLst>
                  <a:outerShdw blurRad="38100" dist="38100" dir="2700000" algn="tl">
                    <a:srgbClr val="000000"/>
                  </a:outerShdw>
                </a:effectLst>
                <a:latin typeface="Arial" panose="020B0604020202020204" pitchFamily="34" charset="0"/>
              </a:rPr>
              <a:t>".</a:t>
            </a:r>
          </a:p>
          <a:p>
            <a:pPr eaLnBrk="1" hangingPunct="1">
              <a:buClr>
                <a:srgbClr val="6000A1"/>
              </a:buClr>
              <a:buSzPct val="90000"/>
              <a:buFont typeface="Monotype Sorts" pitchFamily="2" charset="2"/>
              <a:buNone/>
              <a:defRPr/>
            </a:pPr>
            <a:endParaRPr lang="en-US" altLang="en-US" sz="2800" b="1">
              <a:solidFill>
                <a:srgbClr val="FAFD00"/>
              </a:solidFill>
              <a:effectLst>
                <a:outerShdw blurRad="38100" dist="38100" dir="2700000" algn="tl">
                  <a:srgbClr val="000000"/>
                </a:outerShdw>
              </a:effectLst>
              <a:latin typeface="Arial" panose="020B0604020202020204" pitchFamily="34" charset="0"/>
            </a:endParaRPr>
          </a:p>
          <a:p>
            <a:pPr eaLnBrk="1" hangingPunct="1">
              <a:buClr>
                <a:srgbClr val="CC0000"/>
              </a:buClr>
              <a:buSzPct val="90000"/>
              <a:buFont typeface="Monotype Sorts" pitchFamily="2" charset="2"/>
              <a:buChar char="u"/>
              <a:defRPr/>
            </a:pPr>
            <a:r>
              <a:rPr lang="en-US" altLang="en-US" sz="2800" b="1">
                <a:solidFill>
                  <a:srgbClr val="FAFD00"/>
                </a:solidFill>
                <a:effectLst>
                  <a:outerShdw blurRad="38100" dist="38100" dir="2700000" algn="tl">
                    <a:srgbClr val="000000"/>
                  </a:outerShdw>
                </a:effectLst>
                <a:latin typeface="Arial" panose="020B0604020202020204" pitchFamily="34" charset="0"/>
              </a:rPr>
              <a:t> Monitoring the control system is more practical than 	monitoring emissions - e.g. instruments for 	temperature, flow, volts, etc. are much cheaper and 	more reliable than CEM systems.  </a:t>
            </a:r>
            <a:r>
              <a:rPr lang="en-US" altLang="en-US" sz="3200" b="1">
                <a:solidFill>
                  <a:schemeClr val="accent2"/>
                </a:solidFill>
                <a:effectLst>
                  <a:outerShdw blurRad="38100" dist="38100" dir="2700000" algn="tl">
                    <a:srgbClr val="000000"/>
                  </a:outerShdw>
                </a:effectLst>
                <a:latin typeface="Arial" panose="020B0604020202020204" pitchFamily="34" charset="0"/>
                <a:sym typeface="Monotype Sorts" pitchFamily="2" charset="2"/>
              </a:rPr>
              <a:t></a:t>
            </a:r>
            <a:r>
              <a:rPr lang="en-US" altLang="en-US" sz="2800" b="1">
                <a:solidFill>
                  <a:srgbClr val="FAFD00"/>
                </a:solidFill>
                <a:effectLst>
                  <a:outerShdw blurRad="38100" dist="38100" dir="2700000" algn="tl">
                    <a:srgbClr val="000000"/>
                  </a:outerShdw>
                </a:effectLst>
                <a:latin typeface="Arial" panose="020B0604020202020204" pitchFamily="34" charset="0"/>
                <a:sym typeface="Monotype Sorts" pitchFamily="2" charset="2"/>
              </a:rPr>
              <a:t> </a:t>
            </a:r>
            <a:r>
              <a:rPr lang="en-US" altLang="en-US" sz="2800" b="1">
                <a:solidFill>
                  <a:srgbClr val="FAFD00"/>
                </a:solidFill>
                <a:effectLst>
                  <a:outerShdw blurRad="38100" dist="38100" dir="2700000" algn="tl">
                    <a:srgbClr val="000000"/>
                  </a:outerShdw>
                </a:effectLst>
                <a:latin typeface="Arial" panose="020B0604020202020204" pitchFamily="34" charset="0"/>
              </a:rPr>
              <a:t>FLEXIBILITY</a:t>
            </a:r>
          </a:p>
          <a:p>
            <a:pPr eaLnBrk="1" hangingPunct="1">
              <a:buClr>
                <a:srgbClr val="6000A1"/>
              </a:buClr>
              <a:buSzPct val="90000"/>
              <a:buFont typeface="Monotype Sorts" pitchFamily="2" charset="2"/>
              <a:buNone/>
              <a:defRPr/>
            </a:pPr>
            <a:endParaRPr lang="en-US" altLang="en-US" sz="2800" b="1">
              <a:solidFill>
                <a:srgbClr val="FAFD00"/>
              </a:solidFill>
              <a:effectLst>
                <a:outerShdw blurRad="38100" dist="38100" dir="2700000" algn="tl">
                  <a:srgbClr val="000000"/>
                </a:outerShdw>
              </a:effectLst>
              <a:latin typeface="Arial" panose="020B0604020202020204" pitchFamily="34" charset="0"/>
            </a:endParaRPr>
          </a:p>
          <a:p>
            <a:pPr eaLnBrk="1" hangingPunct="1">
              <a:buClr>
                <a:srgbClr val="CC0000"/>
              </a:buClr>
              <a:buSzPct val="90000"/>
              <a:buFont typeface="Monotype Sorts" pitchFamily="2" charset="2"/>
              <a:buChar char="u"/>
              <a:defRPr/>
            </a:pPr>
            <a:r>
              <a:rPr lang="en-US" altLang="en-US" sz="2800" b="1">
                <a:solidFill>
                  <a:srgbClr val="FAFD00"/>
                </a:solidFill>
                <a:effectLst>
                  <a:outerShdw blurRad="38100" dist="38100" dir="2700000" algn="tl">
                    <a:srgbClr val="000000"/>
                  </a:outerShdw>
                </a:effectLst>
                <a:latin typeface="Arial" panose="020B0604020202020204" pitchFamily="34" charset="0"/>
              </a:rPr>
              <a:t>  So - relate control system indicators to compliance.</a:t>
            </a:r>
          </a:p>
          <a:p>
            <a:pPr eaLnBrk="1" hangingPunct="1">
              <a:buClr>
                <a:srgbClr val="6000A1"/>
              </a:buClr>
              <a:buSzPct val="90000"/>
              <a:buFont typeface="Monotype Sorts" pitchFamily="2" charset="2"/>
              <a:buNone/>
              <a:defRPr/>
            </a:pPr>
            <a:r>
              <a:rPr lang="en-US" altLang="en-US" sz="2800" b="1">
                <a:solidFill>
                  <a:srgbClr val="FAFD00"/>
                </a:solidFill>
                <a:effectLst>
                  <a:outerShdw blurRad="38100" dist="38100" dir="2700000" algn="tl">
                    <a:srgbClr val="000000"/>
                  </a:outerShdw>
                </a:effectLst>
                <a:latin typeface="Arial" panose="020B0604020202020204" pitchFamily="34" charset="0"/>
              </a:rPr>
              <a:t>                                     </a:t>
            </a:r>
          </a:p>
          <a:p>
            <a:pPr eaLnBrk="1" hangingPunct="1">
              <a:buClr>
                <a:srgbClr val="CC0000"/>
              </a:buClr>
              <a:buSzPct val="90000"/>
              <a:buFont typeface="Monotype Sorts" pitchFamily="2" charset="2"/>
              <a:buChar char="u"/>
              <a:defRPr/>
            </a:pPr>
            <a:r>
              <a:rPr lang="en-US" altLang="en-US" sz="2800" b="1">
                <a:solidFill>
                  <a:srgbClr val="FAFD00"/>
                </a:solidFill>
                <a:effectLst>
                  <a:outerShdw blurRad="38100" dist="38100" dir="2700000" algn="tl">
                    <a:srgbClr val="000000"/>
                  </a:outerShdw>
                </a:effectLst>
                <a:latin typeface="Arial" panose="020B0604020202020204" pitchFamily="34" charset="0"/>
              </a:rPr>
              <a:t> Many sources with no active emission controls can 	be monitored in other ways.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3" descr="Untitled-1"/>
          <p:cNvPicPr>
            <a:picLocks noChangeAspect="1" noChangeArrowheads="1"/>
          </p:cNvPicPr>
          <p:nvPr/>
        </p:nvPicPr>
        <p:blipFill>
          <a:blip r:embed="rId3" cstate="print">
            <a:lum bright="12000" contrast="6000"/>
            <a:extLst>
              <a:ext uri="{28A0092B-C50C-407E-A947-70E740481C1C}">
                <a14:useLocalDpi xmlns:a14="http://schemas.microsoft.com/office/drawing/2010/main" val="0"/>
              </a:ext>
            </a:extLst>
          </a:blip>
          <a:srcRect/>
          <a:stretch>
            <a:fillRect/>
          </a:stretch>
        </p:blipFill>
        <p:spPr bwMode="auto">
          <a:xfrm>
            <a:off x="6819900" y="1371600"/>
            <a:ext cx="394335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3798" name="Rectangle 6"/>
          <p:cNvSpPr>
            <a:spLocks noGrp="1" noChangeArrowheads="1"/>
          </p:cNvSpPr>
          <p:nvPr>
            <p:ph type="title"/>
          </p:nvPr>
        </p:nvSpPr>
        <p:spPr>
          <a:xfrm>
            <a:off x="2171700" y="533400"/>
            <a:ext cx="5257800" cy="75565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Source's Role</a:t>
            </a:r>
          </a:p>
        </p:txBody>
      </p:sp>
      <p:sp>
        <p:nvSpPr>
          <p:cNvPr id="1313800" name="Rectangle 8"/>
          <p:cNvSpPr>
            <a:spLocks noGrp="1" noChangeArrowheads="1"/>
          </p:cNvSpPr>
          <p:nvPr>
            <p:ph type="body" idx="1"/>
          </p:nvPr>
        </p:nvSpPr>
        <p:spPr>
          <a:xfrm>
            <a:off x="-114300" y="1752600"/>
            <a:ext cx="6934200" cy="4800600"/>
          </a:xfrm>
        </p:spPr>
        <p:txBody>
          <a:bodyPr/>
          <a:lstStyle/>
          <a:p>
            <a:pPr>
              <a:buFont typeface="Monotype Sorts" pitchFamily="2" charset="2"/>
              <a:buNone/>
              <a:defRPr/>
            </a:pPr>
            <a:r>
              <a:rPr lang="en-US" altLang="en-US" sz="2800"/>
              <a:t>		 </a:t>
            </a:r>
            <a:r>
              <a:rPr lang="en-US" altLang="en-US" sz="2800">
                <a:effectLst>
                  <a:outerShdw blurRad="38100" dist="38100" dir="2700000" algn="tl">
                    <a:srgbClr val="000000"/>
                  </a:outerShdw>
                </a:effectLst>
              </a:rPr>
              <a:t> Develop and propose monitoring in permit application (</a:t>
            </a:r>
            <a:r>
              <a:rPr lang="en-US" altLang="en-US" sz="2800" i="1" u="sng">
                <a:effectLst>
                  <a:outerShdw blurRad="38100" dist="38100" dir="2700000" algn="tl">
                    <a:srgbClr val="000000"/>
                  </a:outerShdw>
                </a:effectLst>
              </a:rPr>
              <a:t>CAM Plan</a:t>
            </a:r>
            <a:r>
              <a:rPr lang="en-US" altLang="en-US" sz="2800">
                <a:effectLst>
                  <a:outerShdw blurRad="38100" dist="38100" dir="2700000" algn="tl">
                    <a:srgbClr val="000000"/>
                  </a:outerShdw>
                </a:effectLst>
              </a:rPr>
              <a:t>)</a:t>
            </a:r>
          </a:p>
          <a:p>
            <a:pPr>
              <a:buFont typeface="Monotype Sorts" pitchFamily="2" charset="2"/>
              <a:buNone/>
              <a:defRPr/>
            </a:pPr>
            <a:r>
              <a:rPr lang="en-US" altLang="en-US" sz="2800">
                <a:effectLst>
                  <a:outerShdw blurRad="38100" dist="38100" dir="2700000" algn="tl">
                    <a:srgbClr val="000000"/>
                  </a:outerShdw>
                </a:effectLst>
              </a:rPr>
              <a:t>	</a:t>
            </a:r>
          </a:p>
          <a:p>
            <a:pPr>
              <a:buFont typeface="Monotype Sorts" pitchFamily="2" charset="2"/>
              <a:buNone/>
              <a:defRPr/>
            </a:pPr>
            <a:r>
              <a:rPr lang="en-US" altLang="en-US" sz="2800">
                <a:effectLst>
                  <a:outerShdw blurRad="38100" dist="38100" dir="2700000" algn="tl">
                    <a:srgbClr val="000000"/>
                  </a:outerShdw>
                </a:effectLst>
              </a:rPr>
              <a:t>	</a:t>
            </a:r>
          </a:p>
          <a:p>
            <a:pPr>
              <a:buFont typeface="Monotype Sorts" pitchFamily="2" charset="2"/>
              <a:buNone/>
              <a:defRPr/>
            </a:pPr>
            <a:r>
              <a:rPr lang="en-US" altLang="en-US" sz="2800">
                <a:effectLst>
                  <a:outerShdw blurRad="38100" dist="38100" dir="2700000" algn="tl">
                    <a:srgbClr val="000000"/>
                  </a:outerShdw>
                </a:effectLst>
              </a:rPr>
              <a:t>		  Monitoring in CAM Plan must "</a:t>
            </a:r>
            <a:r>
              <a:rPr lang="en-US" altLang="en-US" sz="2800" i="1" u="sng">
                <a:effectLst>
                  <a:outerShdw blurRad="38100" dist="38100" dir="2700000" algn="tl">
                    <a:srgbClr val="000000"/>
                  </a:outerShdw>
                </a:effectLst>
              </a:rPr>
              <a:t>provide a reasonable assurance of compliance</a:t>
            </a:r>
            <a:r>
              <a:rPr lang="en-US" altLang="en-US" sz="2800">
                <a:effectLst>
                  <a:outerShdw blurRad="38100" dist="38100" dir="2700000" algn="tl">
                    <a:srgbClr val="000000"/>
                  </a:outerShdw>
                </a:effectLst>
              </a:rPr>
              <a:t>" to provide a basis for certifying compliance with applicable requirements for PSEUs with add-on control devices</a:t>
            </a:r>
          </a:p>
        </p:txBody>
      </p:sp>
      <p:sp>
        <p:nvSpPr>
          <p:cNvPr id="1313801" name="Line 9"/>
          <p:cNvSpPr>
            <a:spLocks noChangeShapeType="1"/>
          </p:cNvSpPr>
          <p:nvPr/>
        </p:nvSpPr>
        <p:spPr bwMode="auto">
          <a:xfrm>
            <a:off x="1905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13802" name="Line 10"/>
          <p:cNvSpPr>
            <a:spLocks noChangeShapeType="1"/>
          </p:cNvSpPr>
          <p:nvPr/>
        </p:nvSpPr>
        <p:spPr bwMode="auto">
          <a:xfrm>
            <a:off x="190500" y="3962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13801"/>
                                        </p:tgtEl>
                                        <p:attrNameLst>
                                          <p:attrName>style.visibility</p:attrName>
                                        </p:attrNameLst>
                                      </p:cBhvr>
                                      <p:to>
                                        <p:strVal val="visible"/>
                                      </p:to>
                                    </p:set>
                                    <p:anim calcmode="lin" valueType="num">
                                      <p:cBhvr additive="base">
                                        <p:cTn id="7" dur="500" fill="hold"/>
                                        <p:tgtEl>
                                          <p:spTgt spid="1313801"/>
                                        </p:tgtEl>
                                        <p:attrNameLst>
                                          <p:attrName>ppt_x</p:attrName>
                                        </p:attrNameLst>
                                      </p:cBhvr>
                                      <p:tavLst>
                                        <p:tav tm="0">
                                          <p:val>
                                            <p:strVal val="0-#ppt_w/2"/>
                                          </p:val>
                                        </p:tav>
                                        <p:tav tm="100000">
                                          <p:val>
                                            <p:strVal val="#ppt_x"/>
                                          </p:val>
                                        </p:tav>
                                      </p:tavLst>
                                    </p:anim>
                                    <p:anim calcmode="lin" valueType="num">
                                      <p:cBhvr additive="base">
                                        <p:cTn id="8" dur="500" fill="hold"/>
                                        <p:tgtEl>
                                          <p:spTgt spid="131380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13802"/>
                                        </p:tgtEl>
                                        <p:attrNameLst>
                                          <p:attrName>style.visibility</p:attrName>
                                        </p:attrNameLst>
                                      </p:cBhvr>
                                      <p:to>
                                        <p:strVal val="visible"/>
                                      </p:to>
                                    </p:set>
                                    <p:anim calcmode="lin" valueType="num">
                                      <p:cBhvr additive="base">
                                        <p:cTn id="12" dur="500" fill="hold"/>
                                        <p:tgtEl>
                                          <p:spTgt spid="1313802"/>
                                        </p:tgtEl>
                                        <p:attrNameLst>
                                          <p:attrName>ppt_x</p:attrName>
                                        </p:attrNameLst>
                                      </p:cBhvr>
                                      <p:tavLst>
                                        <p:tav tm="0">
                                          <p:val>
                                            <p:strVal val="0-#ppt_w/2"/>
                                          </p:val>
                                        </p:tav>
                                        <p:tav tm="100000">
                                          <p:val>
                                            <p:strVal val="#ppt_x"/>
                                          </p:val>
                                        </p:tav>
                                      </p:tavLst>
                                    </p:anim>
                                    <p:anim calcmode="lin" valueType="num">
                                      <p:cBhvr additive="base">
                                        <p:cTn id="13" dur="500" fill="hold"/>
                                        <p:tgtEl>
                                          <p:spTgt spid="1313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3801" grpId="0" animBg="1"/>
      <p:bldP spid="1313802"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69634" name="Picture 2" descr="PICT02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9525"/>
            <a:ext cx="10287000" cy="709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2275" name="Rectangle 3"/>
          <p:cNvSpPr>
            <a:spLocks noChangeArrowheads="1"/>
          </p:cNvSpPr>
          <p:nvPr/>
        </p:nvSpPr>
        <p:spPr bwMode="auto">
          <a:xfrm>
            <a:off x="1181100" y="304800"/>
            <a:ext cx="7696200" cy="14970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Monitoring Approach</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(CAM) Objectives </a:t>
            </a:r>
          </a:p>
        </p:txBody>
      </p:sp>
      <p:sp>
        <p:nvSpPr>
          <p:cNvPr id="69636" name="Rectangle 4"/>
          <p:cNvSpPr>
            <a:spLocks noChangeArrowheads="1"/>
          </p:cNvSpPr>
          <p:nvPr/>
        </p:nvSpPr>
        <p:spPr bwMode="auto">
          <a:xfrm>
            <a:off x="-114300" y="1981200"/>
            <a:ext cx="9906000" cy="48006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pPr>
            <a:r>
              <a:rPr lang="en-US" altLang="en-US" sz="3600">
                <a:solidFill>
                  <a:srgbClr val="CC0000"/>
                </a:solidFill>
              </a:rPr>
              <a:t>		  Identify the indicators of performance 	  of the control device</a:t>
            </a:r>
          </a:p>
          <a:p>
            <a:pPr>
              <a:buFont typeface="Monotype Sorts" pitchFamily="2" charset="2"/>
              <a:buNone/>
            </a:pPr>
            <a:r>
              <a:rPr lang="en-US" altLang="en-US" sz="3600">
                <a:solidFill>
                  <a:srgbClr val="CC0000"/>
                </a:solidFill>
              </a:rPr>
              <a:t>		</a:t>
            </a:r>
          </a:p>
          <a:p>
            <a:pPr>
              <a:buFont typeface="Monotype Sorts" pitchFamily="2" charset="2"/>
              <a:buNone/>
            </a:pPr>
            <a:r>
              <a:rPr lang="en-US" altLang="en-US" sz="3600">
                <a:solidFill>
                  <a:srgbClr val="CC0000"/>
                </a:solidFill>
              </a:rPr>
              <a:t>		  Identify the ranges to be maintained</a:t>
            </a:r>
          </a:p>
          <a:p>
            <a:pPr>
              <a:buFont typeface="Monotype Sorts" pitchFamily="2" charset="2"/>
              <a:buNone/>
            </a:pPr>
            <a:endParaRPr lang="en-US" altLang="en-US" sz="3600">
              <a:solidFill>
                <a:srgbClr val="CC0000"/>
              </a:solidFill>
            </a:endParaRPr>
          </a:p>
          <a:p>
            <a:pPr>
              <a:buFont typeface="Monotype Sorts" pitchFamily="2" charset="2"/>
              <a:buNone/>
            </a:pPr>
            <a:r>
              <a:rPr lang="en-US" altLang="en-US" sz="3600">
                <a:solidFill>
                  <a:srgbClr val="CC0000"/>
                </a:solidFill>
              </a:rPr>
              <a:t>		  Rationale for selecting the indicators &amp; 	  ranges</a:t>
            </a:r>
          </a:p>
        </p:txBody>
      </p:sp>
      <p:sp>
        <p:nvSpPr>
          <p:cNvPr id="1462280" name="Line 8"/>
          <p:cNvSpPr>
            <a:spLocks noChangeShapeType="1"/>
          </p:cNvSpPr>
          <p:nvPr/>
        </p:nvSpPr>
        <p:spPr bwMode="auto">
          <a:xfrm>
            <a:off x="190500" y="2286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2281" name="Line 9"/>
          <p:cNvSpPr>
            <a:spLocks noChangeShapeType="1"/>
          </p:cNvSpPr>
          <p:nvPr/>
        </p:nvSpPr>
        <p:spPr bwMode="auto">
          <a:xfrm>
            <a:off x="190500" y="4191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2282" name="Line 10"/>
          <p:cNvSpPr>
            <a:spLocks noChangeShapeType="1"/>
          </p:cNvSpPr>
          <p:nvPr/>
        </p:nvSpPr>
        <p:spPr bwMode="auto">
          <a:xfrm>
            <a:off x="190500" y="5486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62280"/>
                                        </p:tgtEl>
                                        <p:attrNameLst>
                                          <p:attrName>style.visibility</p:attrName>
                                        </p:attrNameLst>
                                      </p:cBhvr>
                                      <p:to>
                                        <p:strVal val="visible"/>
                                      </p:to>
                                    </p:set>
                                    <p:anim calcmode="lin" valueType="num">
                                      <p:cBhvr additive="base">
                                        <p:cTn id="7" dur="500" fill="hold"/>
                                        <p:tgtEl>
                                          <p:spTgt spid="1462280"/>
                                        </p:tgtEl>
                                        <p:attrNameLst>
                                          <p:attrName>ppt_x</p:attrName>
                                        </p:attrNameLst>
                                      </p:cBhvr>
                                      <p:tavLst>
                                        <p:tav tm="0">
                                          <p:val>
                                            <p:strVal val="0-#ppt_w/2"/>
                                          </p:val>
                                        </p:tav>
                                        <p:tav tm="100000">
                                          <p:val>
                                            <p:strVal val="#ppt_x"/>
                                          </p:val>
                                        </p:tav>
                                      </p:tavLst>
                                    </p:anim>
                                    <p:anim calcmode="lin" valueType="num">
                                      <p:cBhvr additive="base">
                                        <p:cTn id="8" dur="500" fill="hold"/>
                                        <p:tgtEl>
                                          <p:spTgt spid="146228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62281"/>
                                        </p:tgtEl>
                                        <p:attrNameLst>
                                          <p:attrName>style.visibility</p:attrName>
                                        </p:attrNameLst>
                                      </p:cBhvr>
                                      <p:to>
                                        <p:strVal val="visible"/>
                                      </p:to>
                                    </p:set>
                                    <p:anim calcmode="lin" valueType="num">
                                      <p:cBhvr additive="base">
                                        <p:cTn id="12" dur="500" fill="hold"/>
                                        <p:tgtEl>
                                          <p:spTgt spid="1462281"/>
                                        </p:tgtEl>
                                        <p:attrNameLst>
                                          <p:attrName>ppt_x</p:attrName>
                                        </p:attrNameLst>
                                      </p:cBhvr>
                                      <p:tavLst>
                                        <p:tav tm="0">
                                          <p:val>
                                            <p:strVal val="0-#ppt_w/2"/>
                                          </p:val>
                                        </p:tav>
                                        <p:tav tm="100000">
                                          <p:val>
                                            <p:strVal val="#ppt_x"/>
                                          </p:val>
                                        </p:tav>
                                      </p:tavLst>
                                    </p:anim>
                                    <p:anim calcmode="lin" valueType="num">
                                      <p:cBhvr additive="base">
                                        <p:cTn id="13" dur="500" fill="hold"/>
                                        <p:tgtEl>
                                          <p:spTgt spid="146228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62282"/>
                                        </p:tgtEl>
                                        <p:attrNameLst>
                                          <p:attrName>style.visibility</p:attrName>
                                        </p:attrNameLst>
                                      </p:cBhvr>
                                      <p:to>
                                        <p:strVal val="visible"/>
                                      </p:to>
                                    </p:set>
                                    <p:anim calcmode="lin" valueType="num">
                                      <p:cBhvr additive="base">
                                        <p:cTn id="17" dur="500" fill="hold"/>
                                        <p:tgtEl>
                                          <p:spTgt spid="1462282"/>
                                        </p:tgtEl>
                                        <p:attrNameLst>
                                          <p:attrName>ppt_x</p:attrName>
                                        </p:attrNameLst>
                                      </p:cBhvr>
                                      <p:tavLst>
                                        <p:tav tm="0">
                                          <p:val>
                                            <p:strVal val="0-#ppt_w/2"/>
                                          </p:val>
                                        </p:tav>
                                        <p:tav tm="100000">
                                          <p:val>
                                            <p:strVal val="#ppt_x"/>
                                          </p:val>
                                        </p:tav>
                                      </p:tavLst>
                                    </p:anim>
                                    <p:anim calcmode="lin" valueType="num">
                                      <p:cBhvr additive="base">
                                        <p:cTn id="18" dur="500" fill="hold"/>
                                        <p:tgtEl>
                                          <p:spTgt spid="14622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2280" grpId="0" animBg="1"/>
      <p:bldP spid="1462281" grpId="0" animBg="1"/>
      <p:bldP spid="146228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0883" name="Rectangle 3"/>
          <p:cNvSpPr>
            <a:spLocks noChangeArrowheads="1"/>
          </p:cNvSpPr>
          <p:nvPr/>
        </p:nvSpPr>
        <p:spPr bwMode="auto">
          <a:xfrm>
            <a:off x="1181100" y="304800"/>
            <a:ext cx="7696200" cy="14970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Monitoring Approach</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(CAM) Objectives </a:t>
            </a:r>
          </a:p>
        </p:txBody>
      </p:sp>
      <p:sp>
        <p:nvSpPr>
          <p:cNvPr id="70659" name="Rectangle 4"/>
          <p:cNvSpPr>
            <a:spLocks noChangeArrowheads="1"/>
          </p:cNvSpPr>
          <p:nvPr/>
        </p:nvSpPr>
        <p:spPr bwMode="auto">
          <a:xfrm>
            <a:off x="-114300" y="1981200"/>
            <a:ext cx="9906000" cy="48006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pPr>
            <a:r>
              <a:rPr lang="en-US" altLang="en-US" sz="3600">
                <a:solidFill>
                  <a:srgbClr val="CC0000"/>
                </a:solidFill>
              </a:rPr>
              <a:t>		  </a:t>
            </a:r>
            <a:r>
              <a:rPr lang="en-US" altLang="en-US" sz="3600">
                <a:solidFill>
                  <a:srgbClr val="FFFF00"/>
                </a:solidFill>
              </a:rPr>
              <a:t>Identify the indicators of performance 	  of the control device</a:t>
            </a:r>
          </a:p>
          <a:p>
            <a:pPr>
              <a:buFont typeface="Monotype Sorts" pitchFamily="2" charset="2"/>
              <a:buNone/>
            </a:pPr>
            <a:r>
              <a:rPr lang="en-US" altLang="en-US" sz="3600">
                <a:solidFill>
                  <a:srgbClr val="FFFF00"/>
                </a:solidFill>
              </a:rPr>
              <a:t>		</a:t>
            </a:r>
          </a:p>
          <a:p>
            <a:pPr>
              <a:buFont typeface="Monotype Sorts" pitchFamily="2" charset="2"/>
              <a:buNone/>
            </a:pPr>
            <a:r>
              <a:rPr lang="en-US" altLang="en-US" sz="3600">
                <a:solidFill>
                  <a:srgbClr val="FFFF00"/>
                </a:solidFill>
              </a:rPr>
              <a:t>		  Identify the ranges to be maintained</a:t>
            </a:r>
          </a:p>
          <a:p>
            <a:pPr>
              <a:buFont typeface="Monotype Sorts" pitchFamily="2" charset="2"/>
              <a:buNone/>
            </a:pPr>
            <a:endParaRPr lang="en-US" altLang="en-US" sz="3600">
              <a:solidFill>
                <a:srgbClr val="FFFF00"/>
              </a:solidFill>
            </a:endParaRPr>
          </a:p>
          <a:p>
            <a:pPr>
              <a:buFont typeface="Monotype Sorts" pitchFamily="2" charset="2"/>
              <a:buNone/>
            </a:pPr>
            <a:r>
              <a:rPr lang="en-US" altLang="en-US" sz="3600">
                <a:solidFill>
                  <a:srgbClr val="FFFF00"/>
                </a:solidFill>
              </a:rPr>
              <a:t>		  Rationale for selecting the indicators &amp; 	  ranges</a:t>
            </a:r>
          </a:p>
        </p:txBody>
      </p:sp>
      <p:sp>
        <p:nvSpPr>
          <p:cNvPr id="1530885" name="Line 5"/>
          <p:cNvSpPr>
            <a:spLocks noChangeShapeType="1"/>
          </p:cNvSpPr>
          <p:nvPr/>
        </p:nvSpPr>
        <p:spPr bwMode="auto">
          <a:xfrm>
            <a:off x="190500" y="2286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530886" name="Line 6"/>
          <p:cNvSpPr>
            <a:spLocks noChangeShapeType="1"/>
          </p:cNvSpPr>
          <p:nvPr/>
        </p:nvSpPr>
        <p:spPr bwMode="auto">
          <a:xfrm>
            <a:off x="190500" y="4191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530887" name="Line 7"/>
          <p:cNvSpPr>
            <a:spLocks noChangeShapeType="1"/>
          </p:cNvSpPr>
          <p:nvPr/>
        </p:nvSpPr>
        <p:spPr bwMode="auto">
          <a:xfrm>
            <a:off x="190500" y="5486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0885"/>
                                        </p:tgtEl>
                                        <p:attrNameLst>
                                          <p:attrName>style.visibility</p:attrName>
                                        </p:attrNameLst>
                                      </p:cBhvr>
                                      <p:to>
                                        <p:strVal val="visible"/>
                                      </p:to>
                                    </p:set>
                                    <p:anim calcmode="lin" valueType="num">
                                      <p:cBhvr additive="base">
                                        <p:cTn id="7" dur="500" fill="hold"/>
                                        <p:tgtEl>
                                          <p:spTgt spid="1530885"/>
                                        </p:tgtEl>
                                        <p:attrNameLst>
                                          <p:attrName>ppt_x</p:attrName>
                                        </p:attrNameLst>
                                      </p:cBhvr>
                                      <p:tavLst>
                                        <p:tav tm="0">
                                          <p:val>
                                            <p:strVal val="0-#ppt_w/2"/>
                                          </p:val>
                                        </p:tav>
                                        <p:tav tm="100000">
                                          <p:val>
                                            <p:strVal val="#ppt_x"/>
                                          </p:val>
                                        </p:tav>
                                      </p:tavLst>
                                    </p:anim>
                                    <p:anim calcmode="lin" valueType="num">
                                      <p:cBhvr additive="base">
                                        <p:cTn id="8" dur="500" fill="hold"/>
                                        <p:tgtEl>
                                          <p:spTgt spid="153088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30886"/>
                                        </p:tgtEl>
                                        <p:attrNameLst>
                                          <p:attrName>style.visibility</p:attrName>
                                        </p:attrNameLst>
                                      </p:cBhvr>
                                      <p:to>
                                        <p:strVal val="visible"/>
                                      </p:to>
                                    </p:set>
                                    <p:anim calcmode="lin" valueType="num">
                                      <p:cBhvr additive="base">
                                        <p:cTn id="12" dur="500" fill="hold"/>
                                        <p:tgtEl>
                                          <p:spTgt spid="1530886"/>
                                        </p:tgtEl>
                                        <p:attrNameLst>
                                          <p:attrName>ppt_x</p:attrName>
                                        </p:attrNameLst>
                                      </p:cBhvr>
                                      <p:tavLst>
                                        <p:tav tm="0">
                                          <p:val>
                                            <p:strVal val="0-#ppt_w/2"/>
                                          </p:val>
                                        </p:tav>
                                        <p:tav tm="100000">
                                          <p:val>
                                            <p:strVal val="#ppt_x"/>
                                          </p:val>
                                        </p:tav>
                                      </p:tavLst>
                                    </p:anim>
                                    <p:anim calcmode="lin" valueType="num">
                                      <p:cBhvr additive="base">
                                        <p:cTn id="13" dur="500" fill="hold"/>
                                        <p:tgtEl>
                                          <p:spTgt spid="153088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30887"/>
                                        </p:tgtEl>
                                        <p:attrNameLst>
                                          <p:attrName>style.visibility</p:attrName>
                                        </p:attrNameLst>
                                      </p:cBhvr>
                                      <p:to>
                                        <p:strVal val="visible"/>
                                      </p:to>
                                    </p:set>
                                    <p:anim calcmode="lin" valueType="num">
                                      <p:cBhvr additive="base">
                                        <p:cTn id="17" dur="500" fill="hold"/>
                                        <p:tgtEl>
                                          <p:spTgt spid="1530887"/>
                                        </p:tgtEl>
                                        <p:attrNameLst>
                                          <p:attrName>ppt_x</p:attrName>
                                        </p:attrNameLst>
                                      </p:cBhvr>
                                      <p:tavLst>
                                        <p:tav tm="0">
                                          <p:val>
                                            <p:strVal val="0-#ppt_w/2"/>
                                          </p:val>
                                        </p:tav>
                                        <p:tav tm="100000">
                                          <p:val>
                                            <p:strVal val="#ppt_x"/>
                                          </p:val>
                                        </p:tav>
                                      </p:tavLst>
                                    </p:anim>
                                    <p:anim calcmode="lin" valueType="num">
                                      <p:cBhvr additive="base">
                                        <p:cTn id="18" dur="500" fill="hold"/>
                                        <p:tgtEl>
                                          <p:spTgt spid="15308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0885" grpId="0" animBg="1"/>
      <p:bldP spid="1530886" grpId="0" animBg="1"/>
      <p:bldP spid="153088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dcp002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00" y="20638"/>
            <a:ext cx="73914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5219" name="Rectangle 3"/>
          <p:cNvSpPr>
            <a:spLocks noChangeArrowheads="1"/>
          </p:cNvSpPr>
          <p:nvPr/>
        </p:nvSpPr>
        <p:spPr bwMode="auto">
          <a:xfrm>
            <a:off x="342900" y="762000"/>
            <a:ext cx="4184650" cy="38068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a:spAutoFit/>
          </a:bodyPr>
          <a:lstStyle/>
          <a:p>
            <a:pPr algn="ctr">
              <a:defRPr/>
            </a:pPr>
            <a:r>
              <a:rPr lang="en-US" altLang="en-US" sz="4000" b="1">
                <a:solidFill>
                  <a:srgbClr val="BE0000"/>
                </a:solidFill>
                <a:effectLst>
                  <a:outerShdw blurRad="38100" dist="38100" dir="2700000" algn="tl">
                    <a:srgbClr val="000000"/>
                  </a:outerShdw>
                </a:effectLst>
              </a:rPr>
              <a:t>Monitoring </a:t>
            </a:r>
          </a:p>
          <a:p>
            <a:pPr algn="ctr">
              <a:defRPr/>
            </a:pPr>
            <a:r>
              <a:rPr lang="en-US" altLang="en-US" sz="4000" b="1">
                <a:solidFill>
                  <a:srgbClr val="BE0000"/>
                </a:solidFill>
                <a:effectLst>
                  <a:outerShdw blurRad="38100" dist="38100" dir="2700000" algn="tl">
                    <a:srgbClr val="000000"/>
                  </a:outerShdw>
                </a:effectLst>
              </a:rPr>
              <a:t>Approach</a:t>
            </a:r>
          </a:p>
          <a:p>
            <a:pPr algn="ctr">
              <a:defRPr/>
            </a:pPr>
            <a:r>
              <a:rPr lang="en-US" altLang="en-US" sz="4000" b="1">
                <a:solidFill>
                  <a:srgbClr val="BE0000"/>
                </a:solidFill>
                <a:effectLst>
                  <a:outerShdw blurRad="38100" dist="38100" dir="2700000" algn="tl">
                    <a:srgbClr val="000000"/>
                  </a:outerShdw>
                </a:effectLst>
              </a:rPr>
              <a:t> SOx Control -</a:t>
            </a:r>
          </a:p>
          <a:p>
            <a:pPr algn="ctr">
              <a:defRPr/>
            </a:pPr>
            <a:r>
              <a:rPr lang="en-US" altLang="en-US" sz="4000" b="1">
                <a:solidFill>
                  <a:srgbClr val="BE0000"/>
                </a:solidFill>
                <a:effectLst>
                  <a:outerShdw blurRad="38100" dist="38100" dir="2700000" algn="tl">
                    <a:srgbClr val="000000"/>
                  </a:outerShdw>
                </a:effectLst>
              </a:rPr>
              <a:t>Wet Scrubber:</a:t>
            </a:r>
          </a:p>
          <a:p>
            <a:pPr algn="ctr">
              <a:defRPr/>
            </a:pPr>
            <a:endParaRPr lang="en-US" altLang="en-US" sz="4000" b="1">
              <a:solidFill>
                <a:srgbClr val="BE0000"/>
              </a:solidFill>
              <a:effectLst>
                <a:outerShdw blurRad="38100" dist="38100" dir="2700000" algn="tl">
                  <a:srgbClr val="000000"/>
                </a:outerShdw>
              </a:effectLst>
            </a:endParaRPr>
          </a:p>
          <a:p>
            <a:pPr algn="ctr">
              <a:defRPr/>
            </a:pPr>
            <a:r>
              <a:rPr lang="en-US" altLang="en-US" sz="4000" b="1">
                <a:solidFill>
                  <a:srgbClr val="BE0000"/>
                </a:solidFill>
                <a:effectLst>
                  <a:outerShdw blurRad="38100" dist="38100" dir="2700000" algn="tl">
                    <a:srgbClr val="000000"/>
                  </a:outerShdw>
                </a:effectLst>
              </a:rPr>
              <a:t>Case Study </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63298" name="Rectangle 2"/>
          <p:cNvSpPr>
            <a:spLocks noGrp="1" noChangeArrowheads="1"/>
          </p:cNvSpPr>
          <p:nvPr>
            <p:ph type="title"/>
          </p:nvPr>
        </p:nvSpPr>
        <p:spPr>
          <a:xfrm>
            <a:off x="1104900" y="228600"/>
            <a:ext cx="8455025"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Monitoring Approach – SO</a:t>
            </a:r>
            <a:r>
              <a:rPr lang="en-US" altLang="en-US" i="0" baseline="-25000">
                <a:solidFill>
                  <a:srgbClr val="CC0000"/>
                </a:solidFill>
                <a:effectLst>
                  <a:outerShdw blurRad="38100" dist="38100" dir="2700000" algn="tl">
                    <a:srgbClr val="000000"/>
                  </a:outerShdw>
                </a:effectLst>
              </a:rPr>
              <a:t>2</a:t>
            </a:r>
            <a:endParaRPr lang="en-US" altLang="en-US" i="0">
              <a:solidFill>
                <a:srgbClr val="CC0000"/>
              </a:solidFill>
              <a:effectLst>
                <a:outerShdw blurRad="38100" dist="38100" dir="2700000" algn="tl">
                  <a:srgbClr val="000000"/>
                </a:outerShdw>
              </a:effectLst>
            </a:endParaRPr>
          </a:p>
        </p:txBody>
      </p:sp>
      <p:graphicFrame>
        <p:nvGraphicFramePr>
          <p:cNvPr id="1463299" name="Group 3"/>
          <p:cNvGraphicFramePr>
            <a:graphicFrameLocks noGrp="1"/>
          </p:cNvGraphicFramePr>
          <p:nvPr>
            <p:ph type="tbl" idx="1"/>
          </p:nvPr>
        </p:nvGraphicFramePr>
        <p:xfrm>
          <a:off x="514350" y="1219200"/>
          <a:ext cx="9582150" cy="5514976"/>
        </p:xfrm>
        <a:graphic>
          <a:graphicData uri="http://schemas.openxmlformats.org/drawingml/2006/table">
            <a:tbl>
              <a:tblPr/>
              <a:tblGrid>
                <a:gridCol w="3086100">
                  <a:extLst>
                    <a:ext uri="{9D8B030D-6E8A-4147-A177-3AD203B41FA5}">
                      <a16:colId xmlns:a16="http://schemas.microsoft.com/office/drawing/2014/main" val="20000"/>
                    </a:ext>
                  </a:extLst>
                </a:gridCol>
                <a:gridCol w="3086100">
                  <a:extLst>
                    <a:ext uri="{9D8B030D-6E8A-4147-A177-3AD203B41FA5}">
                      <a16:colId xmlns:a16="http://schemas.microsoft.com/office/drawing/2014/main" val="20001"/>
                    </a:ext>
                  </a:extLst>
                </a:gridCol>
                <a:gridCol w="3409950">
                  <a:extLst>
                    <a:ext uri="{9D8B030D-6E8A-4147-A177-3AD203B41FA5}">
                      <a16:colId xmlns:a16="http://schemas.microsoft.com/office/drawing/2014/main" val="20002"/>
                    </a:ext>
                  </a:extLst>
                </a:gridCol>
              </a:tblGrid>
              <a:tr h="660400">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Indicator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Slurry pH</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Slurry flow rate gpm</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00"/>
                    </a:solidFill>
                  </a:tcPr>
                </a:tc>
                <a:extLst>
                  <a:ext uri="{0D108BD9-81ED-4DB2-BD59-A6C34878D82A}">
                    <a16:rowId xmlns:a16="http://schemas.microsoft.com/office/drawing/2014/main" val="10000"/>
                  </a:ext>
                </a:extLst>
              </a:tr>
              <a:tr h="973138">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Indicator range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&lt;9.0 - corrective action, reporting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&lt;175 – corrective action, reporting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73138">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Measurement location</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Recirculation line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Recirculation line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75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QA/QC</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Annual cal.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Annual cal.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33400">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Frequency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Once /15 minutes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Once /15 minutes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Data Collection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pH monitor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Flow rate monitor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Averaging time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hourly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hourly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QIP Threshold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 10 excursions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dirty="0">
                          <a:ln>
                            <a:noFill/>
                          </a:ln>
                          <a:solidFill>
                            <a:srgbClr val="FAFD00"/>
                          </a:solidFill>
                          <a:effectLst/>
                          <a:latin typeface="Arial" panose="020B0604020202020204" pitchFamily="34" charset="0"/>
                        </a:rPr>
                        <a:t>&lt; 6 excursions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5346" name="Rectangle 2"/>
          <p:cNvSpPr>
            <a:spLocks noGrp="1" noChangeArrowheads="1"/>
          </p:cNvSpPr>
          <p:nvPr>
            <p:ph type="title"/>
          </p:nvPr>
        </p:nvSpPr>
        <p:spPr>
          <a:xfrm>
            <a:off x="955675" y="463550"/>
            <a:ext cx="8150225" cy="1136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3600" i="0">
                <a:solidFill>
                  <a:srgbClr val="CC0000"/>
                </a:solidFill>
                <a:effectLst>
                  <a:outerShdw blurRad="38100" dist="38100" dir="2700000" algn="tl">
                    <a:srgbClr val="000000"/>
                  </a:outerShdw>
                </a:effectLst>
              </a:rPr>
              <a:t>Examples of Indicators of   Performance of  Control Device</a:t>
            </a:r>
          </a:p>
        </p:txBody>
      </p:sp>
      <p:sp>
        <p:nvSpPr>
          <p:cNvPr id="1465347" name="Rectangle 3"/>
          <p:cNvSpPr>
            <a:spLocks noGrp="1" noChangeArrowheads="1"/>
          </p:cNvSpPr>
          <p:nvPr>
            <p:ph type="body" idx="1"/>
          </p:nvPr>
        </p:nvSpPr>
        <p:spPr>
          <a:xfrm>
            <a:off x="190500" y="1774825"/>
            <a:ext cx="9296400" cy="4702175"/>
          </a:xfrm>
          <a:effectLst>
            <a:outerShdw dist="35921" dir="2700000" algn="ctr" rotWithShape="0">
              <a:schemeClr val="bg2"/>
            </a:outerShdw>
          </a:effectLst>
        </p:spPr>
        <p:txBody>
          <a:bodyPr/>
          <a:lstStyle/>
          <a:p>
            <a:pPr>
              <a:lnSpc>
                <a:spcPct val="90000"/>
              </a:lnSpc>
              <a:defRPr/>
            </a:pPr>
            <a:r>
              <a:rPr lang="en-US" altLang="en-US" sz="2800">
                <a:effectLst>
                  <a:outerShdw blurRad="38100" dist="38100" dir="2700000" algn="tl">
                    <a:srgbClr val="000000"/>
                  </a:outerShdw>
                </a:effectLst>
              </a:rPr>
              <a:t>Measured Indicators</a:t>
            </a:r>
          </a:p>
          <a:p>
            <a:pPr lvl="1">
              <a:lnSpc>
                <a:spcPct val="90000"/>
              </a:lnSpc>
              <a:defRPr/>
            </a:pPr>
            <a:r>
              <a:rPr lang="en-US" altLang="en-US" sz="2400">
                <a:effectLst>
                  <a:outerShdw blurRad="38100" dist="38100" dir="2700000" algn="tl">
                    <a:srgbClr val="000000"/>
                  </a:outerShdw>
                </a:effectLst>
              </a:rPr>
              <a:t>NOx conc., Opacity or VEE</a:t>
            </a:r>
          </a:p>
          <a:p>
            <a:pPr lvl="1">
              <a:lnSpc>
                <a:spcPct val="90000"/>
              </a:lnSpc>
              <a:defRPr/>
            </a:pPr>
            <a:r>
              <a:rPr lang="en-US" altLang="en-US" sz="2400">
                <a:effectLst>
                  <a:outerShdw blurRad="38100" dist="38100" dir="2700000" algn="tl">
                    <a:srgbClr val="000000"/>
                  </a:outerShdw>
                </a:effectLst>
              </a:rPr>
              <a:t>Total HC conc.</a:t>
            </a:r>
          </a:p>
          <a:p>
            <a:pPr>
              <a:lnSpc>
                <a:spcPct val="90000"/>
              </a:lnSpc>
              <a:defRPr/>
            </a:pPr>
            <a:r>
              <a:rPr lang="en-US" altLang="en-US" sz="2800">
                <a:effectLst>
                  <a:outerShdw blurRad="38100" dist="38100" dir="2700000" algn="tl">
                    <a:srgbClr val="000000"/>
                  </a:outerShdw>
                </a:effectLst>
              </a:rPr>
              <a:t>Control Device Operating                               Indicators</a:t>
            </a:r>
          </a:p>
          <a:p>
            <a:pPr lvl="1">
              <a:lnSpc>
                <a:spcPct val="90000"/>
              </a:lnSpc>
              <a:defRPr/>
            </a:pPr>
            <a:r>
              <a:rPr lang="en-US" altLang="en-US" sz="2400">
                <a:effectLst>
                  <a:outerShdw blurRad="38100" dist="38100" dir="2700000" algn="tl">
                    <a:srgbClr val="000000"/>
                  </a:outerShdw>
                </a:effectLst>
              </a:rPr>
              <a:t>Temp., </a:t>
            </a:r>
            <a:r>
              <a:rPr lang="en-US" altLang="en-US" sz="2400">
                <a:effectLst>
                  <a:outerShdw blurRad="38100" dist="38100" dir="2700000" algn="tl">
                    <a:srgbClr val="000000"/>
                  </a:outerShdw>
                </a:effectLst>
                <a:sym typeface="Symbol" panose="05050102010706020507" pitchFamily="18" charset="2"/>
              </a:rPr>
              <a:t>P, pH, gallons/min</a:t>
            </a:r>
            <a:endParaRPr lang="en-US" altLang="en-US" sz="2400">
              <a:effectLst>
                <a:outerShdw blurRad="38100" dist="38100" dir="2700000" algn="tl">
                  <a:srgbClr val="000000"/>
                </a:outerShdw>
              </a:effectLst>
            </a:endParaRPr>
          </a:p>
          <a:p>
            <a:pPr>
              <a:lnSpc>
                <a:spcPct val="90000"/>
              </a:lnSpc>
              <a:defRPr/>
            </a:pPr>
            <a:r>
              <a:rPr lang="en-US" altLang="en-US" sz="2800">
                <a:effectLst>
                  <a:outerShdw blurRad="38100" dist="38100" dir="2700000" algn="tl">
                    <a:srgbClr val="000000"/>
                  </a:outerShdw>
                </a:effectLst>
              </a:rPr>
              <a:t>Process Operating Indicators</a:t>
            </a:r>
          </a:p>
          <a:p>
            <a:pPr lvl="1">
              <a:lnSpc>
                <a:spcPct val="90000"/>
              </a:lnSpc>
              <a:defRPr/>
            </a:pPr>
            <a:r>
              <a:rPr lang="en-US" altLang="en-US" sz="2400">
                <a:effectLst>
                  <a:outerShdw blurRad="38100" dist="38100" dir="2700000" algn="tl">
                    <a:srgbClr val="000000"/>
                  </a:outerShdw>
                </a:effectLst>
              </a:rPr>
              <a:t>Temperature or Flow</a:t>
            </a:r>
          </a:p>
          <a:p>
            <a:pPr>
              <a:lnSpc>
                <a:spcPct val="90000"/>
              </a:lnSpc>
              <a:defRPr/>
            </a:pPr>
            <a:r>
              <a:rPr lang="en-US" altLang="en-US" sz="2800">
                <a:effectLst>
                  <a:outerShdw blurRad="38100" dist="38100" dir="2700000" algn="tl">
                    <a:srgbClr val="000000"/>
                  </a:outerShdw>
                </a:effectLst>
              </a:rPr>
              <a:t>Record Keeping</a:t>
            </a:r>
          </a:p>
          <a:p>
            <a:pPr lvl="1">
              <a:lnSpc>
                <a:spcPct val="90000"/>
              </a:lnSpc>
              <a:defRPr/>
            </a:pPr>
            <a:r>
              <a:rPr lang="en-US" altLang="en-US" sz="2400" err="1">
                <a:effectLst>
                  <a:outerShdw blurRad="38100" dist="38100" dir="2700000" algn="tl">
                    <a:srgbClr val="000000"/>
                  </a:outerShdw>
                </a:effectLst>
              </a:rPr>
              <a:t>Lbs</a:t>
            </a:r>
            <a:r>
              <a:rPr lang="en-US" altLang="en-US" sz="2400">
                <a:effectLst>
                  <a:outerShdw blurRad="38100" dist="38100" dir="2700000" algn="tl">
                    <a:srgbClr val="000000"/>
                  </a:outerShdw>
                </a:effectLst>
              </a:rPr>
              <a:t> VOC/gal of coating</a:t>
            </a:r>
          </a:p>
          <a:p>
            <a:pPr lvl="1">
              <a:lnSpc>
                <a:spcPct val="90000"/>
              </a:lnSpc>
              <a:defRPr/>
            </a:pPr>
            <a:r>
              <a:rPr lang="en-US" altLang="en-US" sz="2400">
                <a:effectLst>
                  <a:outerShdw blurRad="38100" dist="38100" dir="2700000" algn="tl">
                    <a:srgbClr val="000000"/>
                  </a:outerShdw>
                </a:effectLst>
              </a:rPr>
              <a:t>Maintenance Activity @ fabric filter baghouse inspection</a:t>
            </a:r>
          </a:p>
        </p:txBody>
      </p:sp>
      <p:pic>
        <p:nvPicPr>
          <p:cNvPr id="75780" name="Picture 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900" y="2209800"/>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DSCN29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0"/>
            <a:ext cx="10629900" cy="708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6868" name="Rectangle 4"/>
          <p:cNvSpPr>
            <a:spLocks noChangeArrowheads="1"/>
          </p:cNvSpPr>
          <p:nvPr/>
        </p:nvSpPr>
        <p:spPr bwMode="auto">
          <a:xfrm>
            <a:off x="1181100" y="304800"/>
            <a:ext cx="7696200" cy="14970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CAM Monitoring </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Design Criteria (§64.3) </a:t>
            </a:r>
          </a:p>
        </p:txBody>
      </p:sp>
      <p:sp>
        <p:nvSpPr>
          <p:cNvPr id="1316869" name="Rectangle 5"/>
          <p:cNvSpPr>
            <a:spLocks noChangeArrowheads="1"/>
          </p:cNvSpPr>
          <p:nvPr/>
        </p:nvSpPr>
        <p:spPr bwMode="auto">
          <a:xfrm>
            <a:off x="952500" y="3581400"/>
            <a:ext cx="8528050" cy="31242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nSpc>
                <a:spcPct val="90000"/>
              </a:lnSpc>
              <a:defRPr/>
            </a:pPr>
            <a:r>
              <a:rPr lang="en-US" altLang="en-US" sz="2800">
                <a:solidFill>
                  <a:srgbClr val="CC0000"/>
                </a:solidFill>
                <a:effectLst>
                  <a:outerShdw blurRad="38100" dist="38100" dir="2700000" algn="tl">
                    <a:srgbClr val="000000"/>
                  </a:outerShdw>
                </a:effectLst>
              </a:rPr>
              <a:t>Select representative control device operational parameters </a:t>
            </a:r>
          </a:p>
          <a:p>
            <a:pPr>
              <a:lnSpc>
                <a:spcPct val="90000"/>
              </a:lnSpc>
              <a:defRPr/>
            </a:pPr>
            <a:r>
              <a:rPr lang="en-US" altLang="en-US" sz="2800">
                <a:solidFill>
                  <a:srgbClr val="CC0000"/>
                </a:solidFill>
                <a:effectLst>
                  <a:outerShdw blurRad="38100" dist="38100" dir="2700000" algn="tl">
                    <a:srgbClr val="000000"/>
                  </a:outerShdw>
                </a:effectLst>
              </a:rPr>
              <a:t>Establish indicator ranges for reasonable assurance of compliance</a:t>
            </a:r>
          </a:p>
          <a:p>
            <a:pPr>
              <a:lnSpc>
                <a:spcPct val="90000"/>
              </a:lnSpc>
              <a:defRPr/>
            </a:pPr>
            <a:r>
              <a:rPr lang="en-US" altLang="en-US" sz="2800">
                <a:solidFill>
                  <a:srgbClr val="CC0000"/>
                </a:solidFill>
                <a:effectLst>
                  <a:outerShdw blurRad="38100" dist="38100" dir="2700000" algn="tl">
                    <a:srgbClr val="000000"/>
                  </a:outerShdw>
                </a:effectLst>
              </a:rPr>
              <a:t>Single maximum or minimum value or multiple values</a:t>
            </a:r>
          </a:p>
          <a:p>
            <a:pPr>
              <a:lnSpc>
                <a:spcPct val="90000"/>
              </a:lnSpc>
              <a:defRPr/>
            </a:pPr>
            <a:r>
              <a:rPr lang="en-US" altLang="en-US" sz="2800">
                <a:solidFill>
                  <a:srgbClr val="CC0000"/>
                </a:solidFill>
                <a:effectLst>
                  <a:outerShdw blurRad="38100" dist="38100" dir="2700000" algn="tl">
                    <a:srgbClr val="000000"/>
                  </a:outerShdw>
                </a:effectLst>
              </a:rPr>
              <a:t>Ranges based on source testing ((§64.4(c)(1)))</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852488" y="255588"/>
            <a:ext cx="8447087" cy="755650"/>
          </a:xfrm>
          <a:noFill/>
          <a:effectLst>
            <a:outerShdw dist="107763" dir="2700000" algn="ctr" rotWithShape="0">
              <a:srgbClr val="000000"/>
            </a:outerShdw>
          </a:effectLst>
        </p:spPr>
        <p:txBody>
          <a:bodyPr/>
          <a:lstStyle/>
          <a:p>
            <a:r>
              <a:rPr lang="en-US" altLang="en-US"/>
              <a:t>   </a:t>
            </a:r>
          </a:p>
        </p:txBody>
      </p:sp>
      <p:pic>
        <p:nvPicPr>
          <p:cNvPr id="7885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10274300" cy="68453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17893" name="Rectangle 5"/>
          <p:cNvSpPr>
            <a:spLocks noChangeArrowheads="1"/>
          </p:cNvSpPr>
          <p:nvPr/>
        </p:nvSpPr>
        <p:spPr bwMode="auto">
          <a:xfrm>
            <a:off x="419100" y="228600"/>
            <a:ext cx="9144000" cy="8382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CAM Monitoring Design Criteria </a:t>
            </a:r>
          </a:p>
        </p:txBody>
      </p:sp>
      <p:sp>
        <p:nvSpPr>
          <p:cNvPr id="1317894" name="Rectangle 6"/>
          <p:cNvSpPr>
            <a:spLocks noChangeArrowheads="1"/>
          </p:cNvSpPr>
          <p:nvPr/>
        </p:nvSpPr>
        <p:spPr bwMode="auto">
          <a:xfrm>
            <a:off x="190500" y="3276600"/>
            <a:ext cx="5867400" cy="32766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sz="2400">
                <a:solidFill>
                  <a:srgbClr val="CC0000"/>
                </a:solidFill>
                <a:effectLst>
                  <a:outerShdw blurRad="38100" dist="38100" dir="2700000" algn="tl">
                    <a:srgbClr val="000000"/>
                  </a:outerShdw>
                </a:effectLst>
              </a:rPr>
              <a:t>Specify how data to be obtained:</a:t>
            </a:r>
          </a:p>
          <a:p>
            <a:pPr>
              <a:buFont typeface="Monotype Sorts" pitchFamily="2" charset="2"/>
              <a:buNone/>
              <a:defRPr/>
            </a:pPr>
            <a:r>
              <a:rPr lang="en-US" altLang="en-US" sz="2400">
                <a:solidFill>
                  <a:srgbClr val="CC0000"/>
                </a:solidFill>
                <a:effectLst>
                  <a:outerShdw blurRad="38100" dist="38100" dir="2700000" algn="tl">
                    <a:srgbClr val="000000"/>
                  </a:outerShdw>
                </a:effectLst>
              </a:rPr>
              <a:t>	e.g. location of pressure drop gauge</a:t>
            </a:r>
          </a:p>
          <a:p>
            <a:pPr>
              <a:defRPr/>
            </a:pPr>
            <a:r>
              <a:rPr lang="en-US" altLang="en-US" sz="2400">
                <a:solidFill>
                  <a:srgbClr val="CC0000"/>
                </a:solidFill>
                <a:effectLst>
                  <a:outerShdw blurRad="38100" dist="38100" dir="2700000" algn="tl">
                    <a:srgbClr val="000000"/>
                  </a:outerShdw>
                </a:effectLst>
              </a:rPr>
              <a:t>Verification procedures for new </a:t>
            </a:r>
          </a:p>
          <a:p>
            <a:pPr>
              <a:buFont typeface="Monotype Sorts" pitchFamily="2" charset="2"/>
              <a:buNone/>
              <a:defRPr/>
            </a:pPr>
            <a:r>
              <a:rPr lang="en-US" altLang="en-US" sz="2400">
                <a:solidFill>
                  <a:srgbClr val="CC0000"/>
                </a:solidFill>
                <a:effectLst>
                  <a:outerShdw blurRad="38100" dist="38100" dir="2700000" algn="tl">
                    <a:srgbClr val="000000"/>
                  </a:outerShdw>
                </a:effectLst>
              </a:rPr>
              <a:t>	or modified equipment</a:t>
            </a:r>
          </a:p>
          <a:p>
            <a:pPr>
              <a:defRPr/>
            </a:pPr>
            <a:r>
              <a:rPr lang="en-US" altLang="en-US" sz="2400">
                <a:solidFill>
                  <a:srgbClr val="CC0000"/>
                </a:solidFill>
                <a:effectLst>
                  <a:outerShdw blurRad="38100" dist="38100" dir="2700000" algn="tl">
                    <a:srgbClr val="000000"/>
                  </a:outerShdw>
                </a:effectLst>
              </a:rPr>
              <a:t>Quality assurance and control             practices to ensure validity of data</a:t>
            </a:r>
          </a:p>
          <a:p>
            <a:pPr>
              <a:defRPr/>
            </a:pPr>
            <a:r>
              <a:rPr lang="en-US" altLang="en-US" sz="2400">
                <a:solidFill>
                  <a:srgbClr val="CC0000"/>
                </a:solidFill>
                <a:effectLst>
                  <a:outerShdw blurRad="38100" dist="38100" dir="2700000" algn="tl">
                    <a:srgbClr val="000000"/>
                  </a:outerShdw>
                </a:effectLst>
              </a:rPr>
              <a:t>Frequency of monitoring</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DSCN11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5800"/>
            <a:ext cx="103632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9940" name="Rectangle 4"/>
          <p:cNvSpPr>
            <a:spLocks noChangeArrowheads="1"/>
          </p:cNvSpPr>
          <p:nvPr/>
        </p:nvSpPr>
        <p:spPr bwMode="auto">
          <a:xfrm>
            <a:off x="1028700" y="255588"/>
            <a:ext cx="9026525" cy="1116012"/>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Frequency of Monitoring (§64.3)</a:t>
            </a:r>
          </a:p>
        </p:txBody>
      </p:sp>
      <p:sp>
        <p:nvSpPr>
          <p:cNvPr id="1319941" name="Rectangle 5"/>
          <p:cNvSpPr>
            <a:spLocks noChangeArrowheads="1"/>
          </p:cNvSpPr>
          <p:nvPr/>
        </p:nvSpPr>
        <p:spPr bwMode="auto">
          <a:xfrm>
            <a:off x="419100" y="4343400"/>
            <a:ext cx="9448800" cy="22860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sz="2400">
                <a:solidFill>
                  <a:srgbClr val="CC0000"/>
                </a:solidFill>
                <a:effectLst>
                  <a:outerShdw blurRad="38100" dist="38100" dir="2700000" algn="tl">
                    <a:srgbClr val="000000"/>
                  </a:outerShdw>
                </a:effectLst>
              </a:rPr>
              <a:t>"Large" PSEUs</a:t>
            </a:r>
          </a:p>
          <a:p>
            <a:pPr lvl="1">
              <a:defRPr/>
            </a:pPr>
            <a:r>
              <a:rPr lang="en-US" altLang="en-US" sz="2400">
                <a:solidFill>
                  <a:srgbClr val="CC0000"/>
                </a:solidFill>
                <a:effectLst>
                  <a:outerShdw blurRad="38100" dist="38100" dir="2700000" algn="tl">
                    <a:srgbClr val="000000"/>
                  </a:outerShdw>
                </a:effectLst>
              </a:rPr>
              <a:t>for each parameter, collect 4 or more data values equally spaced over each hour</a:t>
            </a:r>
          </a:p>
          <a:p>
            <a:pPr>
              <a:defRPr/>
            </a:pPr>
            <a:r>
              <a:rPr lang="en-US" altLang="en-US" sz="2400">
                <a:solidFill>
                  <a:srgbClr val="CC0000"/>
                </a:solidFill>
                <a:effectLst>
                  <a:outerShdw blurRad="38100" dist="38100" dir="2700000" algn="tl">
                    <a:srgbClr val="000000"/>
                  </a:outerShdw>
                </a:effectLst>
              </a:rPr>
              <a:t>"Other" PSEUs</a:t>
            </a:r>
          </a:p>
          <a:p>
            <a:pPr lvl="1">
              <a:defRPr/>
            </a:pPr>
            <a:r>
              <a:rPr lang="en-US" altLang="en-US" sz="2400">
                <a:solidFill>
                  <a:srgbClr val="CC0000"/>
                </a:solidFill>
                <a:effectLst>
                  <a:outerShdw blurRad="38100" dist="38100" dir="2700000" algn="tl">
                    <a:srgbClr val="000000"/>
                  </a:outerShdw>
                </a:effectLst>
              </a:rPr>
              <a:t>some data collection at least once per 24-hour period</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810" name="Rectangle 2"/>
          <p:cNvSpPr>
            <a:spLocks noGrp="1" noChangeArrowheads="1"/>
          </p:cNvSpPr>
          <p:nvPr>
            <p:ph type="title"/>
          </p:nvPr>
        </p:nvSpPr>
        <p:spPr>
          <a:xfrm>
            <a:off x="1181100" y="463550"/>
            <a:ext cx="8534400" cy="83185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Design Evaluation Factors</a:t>
            </a:r>
          </a:p>
        </p:txBody>
      </p:sp>
      <p:sp>
        <p:nvSpPr>
          <p:cNvPr id="1399811" name="Rectangle 3"/>
          <p:cNvSpPr>
            <a:spLocks noGrp="1" noChangeArrowheads="1"/>
          </p:cNvSpPr>
          <p:nvPr>
            <p:ph type="body" idx="1"/>
          </p:nvPr>
        </p:nvSpPr>
        <p:spPr>
          <a:xfrm>
            <a:off x="342900" y="1447800"/>
            <a:ext cx="8528050" cy="4702175"/>
          </a:xfrm>
          <a:effectLst>
            <a:outerShdw dist="35921" dir="2700000" algn="ctr" rotWithShape="0">
              <a:schemeClr val="bg2"/>
            </a:outerShdw>
          </a:effectLst>
        </p:spPr>
        <p:txBody>
          <a:bodyPr/>
          <a:lstStyle/>
          <a:p>
            <a:pPr>
              <a:buFont typeface="Monotype Sorts" pitchFamily="2" charset="2"/>
              <a:buNone/>
              <a:defRPr/>
            </a:pPr>
            <a:r>
              <a:rPr lang="en-US" altLang="en-US" u="sng">
                <a:effectLst>
                  <a:outerShdw blurRad="38100" dist="38100" dir="2700000" algn="tl">
                    <a:srgbClr val="000000"/>
                  </a:outerShdw>
                </a:effectLst>
              </a:rPr>
              <a:t>Averaging periods:</a:t>
            </a:r>
          </a:p>
          <a:p>
            <a:pPr>
              <a:defRPr/>
            </a:pPr>
            <a:r>
              <a:rPr lang="en-US" altLang="en-US">
                <a:effectLst>
                  <a:outerShdw blurRad="38100" dist="38100" dir="2700000" algn="tl">
                    <a:srgbClr val="000000"/>
                  </a:outerShdw>
                </a:effectLst>
              </a:rPr>
              <a:t>Sufficient to detect control device or other potential compliance problems</a:t>
            </a:r>
          </a:p>
          <a:p>
            <a:pPr>
              <a:defRPr/>
            </a:pPr>
            <a:endParaRPr lang="en-US" altLang="en-US">
              <a:effectLst>
                <a:outerShdw blurRad="38100" dist="38100" dir="2700000" algn="tl">
                  <a:srgbClr val="000000"/>
                </a:outerShdw>
              </a:effectLst>
            </a:endParaRPr>
          </a:p>
          <a:p>
            <a:pPr>
              <a:defRPr/>
            </a:pPr>
            <a:r>
              <a:rPr lang="en-US" altLang="en-US">
                <a:effectLst>
                  <a:outerShdw blurRad="38100" dist="38100" dir="2700000" algn="tl">
                    <a:srgbClr val="000000"/>
                  </a:outerShdw>
                </a:effectLst>
              </a:rPr>
              <a:t>Not so short as                                          to flag minor                                 perturbations                                            as excursions</a:t>
            </a:r>
          </a:p>
        </p:txBody>
      </p:sp>
      <p:pic>
        <p:nvPicPr>
          <p:cNvPr id="82948" name="Picture 4" descr="EVERGREEN II 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3067050"/>
            <a:ext cx="548640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266" name="Picture 2" descr="Balanced Rock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0287000" cy="5604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3"/>
          <p:cNvSpPr>
            <a:spLocks noChangeArrowheads="1"/>
          </p:cNvSpPr>
          <p:nvPr/>
        </p:nvSpPr>
        <p:spPr bwMode="auto">
          <a:xfrm>
            <a:off x="419100" y="2689225"/>
            <a:ext cx="8528050" cy="38639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r>
              <a:rPr lang="en-US" altLang="en-US" dirty="0"/>
              <a:t>CAA Origins: Titles V &amp; VII </a:t>
            </a:r>
          </a:p>
          <a:p>
            <a:r>
              <a:rPr lang="en-US" altLang="en-US" dirty="0"/>
              <a:t>Promulgated 10/22/97</a:t>
            </a:r>
          </a:p>
          <a:p>
            <a:r>
              <a:rPr lang="en-US" altLang="en-US" dirty="0"/>
              <a:t>Codified in CFR, Part 64</a:t>
            </a:r>
          </a:p>
          <a:p>
            <a:r>
              <a:rPr lang="en-US" altLang="en-US" dirty="0"/>
              <a:t>Regulation implementing the Title V monitoring principle:</a:t>
            </a:r>
          </a:p>
          <a:p>
            <a:pPr lvl="1"/>
            <a:r>
              <a:rPr lang="en-US" altLang="en-US" dirty="0"/>
              <a:t>Implement monitoring for a reasonable assurance of compliance</a:t>
            </a:r>
          </a:p>
        </p:txBody>
      </p:sp>
      <p:sp>
        <p:nvSpPr>
          <p:cNvPr id="1444868" name="Rectangle 4"/>
          <p:cNvSpPr>
            <a:spLocks noGrp="1" noChangeArrowheads="1"/>
          </p:cNvSpPr>
          <p:nvPr>
            <p:ph type="title"/>
          </p:nvPr>
        </p:nvSpPr>
        <p:spPr>
          <a:xfrm>
            <a:off x="190500" y="533400"/>
            <a:ext cx="3352800" cy="1524000"/>
          </a:xfrm>
          <a:solidFill>
            <a:srgbClr val="FF9900"/>
          </a:solidFill>
          <a:ln w="57150">
            <a:solidFill>
              <a:srgbClr val="CC0000"/>
            </a:solidFill>
            <a:miter lim="800000"/>
            <a:headEnd/>
            <a:tailEnd/>
          </a:ln>
        </p:spPr>
        <p:txBody>
          <a:bodyPr/>
          <a:lstStyle/>
          <a:p>
            <a:pPr>
              <a:defRPr/>
            </a:pPr>
            <a:r>
              <a:rPr lang="en-US" altLang="en-US" sz="4000" i="0">
                <a:solidFill>
                  <a:srgbClr val="CC0000"/>
                </a:solidFill>
                <a:effectLst>
                  <a:outerShdw blurRad="38100" dist="38100" dir="2700000" algn="tl">
                    <a:srgbClr val="000000"/>
                  </a:outerShdw>
                </a:effectLst>
              </a:rPr>
              <a:t>CAM </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Background</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0835" name="Rectangle 3"/>
          <p:cNvSpPr>
            <a:spLocks noGrp="1" noChangeArrowheads="1"/>
          </p:cNvSpPr>
          <p:nvPr>
            <p:ph type="body" idx="1"/>
          </p:nvPr>
        </p:nvSpPr>
        <p:spPr>
          <a:xfrm>
            <a:off x="266700" y="1660525"/>
            <a:ext cx="8528050" cy="4702175"/>
          </a:xfrm>
          <a:effectLst>
            <a:outerShdw dist="35921" dir="2700000" algn="ctr" rotWithShape="0">
              <a:schemeClr val="bg2"/>
            </a:outerShdw>
          </a:effectLst>
        </p:spPr>
        <p:txBody>
          <a:bodyPr/>
          <a:lstStyle/>
          <a:p>
            <a:pPr>
              <a:buFont typeface="Monotype Sorts" pitchFamily="2" charset="2"/>
              <a:buNone/>
              <a:defRPr/>
            </a:pPr>
            <a:r>
              <a:rPr lang="en-US" altLang="en-US" sz="2800" u="sng">
                <a:effectLst>
                  <a:outerShdw blurRad="38100" dist="38100" dir="2700000" algn="tl">
                    <a:srgbClr val="000000"/>
                  </a:outerShdw>
                </a:effectLst>
              </a:rPr>
              <a:t>Level of confidence issues:</a:t>
            </a:r>
          </a:p>
          <a:p>
            <a:pPr>
              <a:defRPr/>
            </a:pPr>
            <a:r>
              <a:rPr lang="en-US" altLang="en-US" sz="2800">
                <a:effectLst>
                  <a:outerShdw blurRad="38100" dist="38100" dir="2700000" algn="tl">
                    <a:srgbClr val="000000"/>
                  </a:outerShdw>
                </a:effectLst>
              </a:rPr>
              <a:t>Subjective - provides reasonable assurance of proper operation                                              </a:t>
            </a:r>
            <a:r>
              <a:rPr lang="en-US" altLang="en-US" sz="2800" u="sng">
                <a:effectLst>
                  <a:outerShdw blurRad="38100" dist="38100" dir="2700000" algn="tl">
                    <a:srgbClr val="000000"/>
                  </a:outerShdw>
                </a:effectLst>
              </a:rPr>
              <a:t>and</a:t>
            </a:r>
            <a:r>
              <a:rPr lang="en-US" altLang="en-US" sz="2800">
                <a:effectLst>
                  <a:outerShdw blurRad="38100" dist="38100" dir="2700000" algn="tl">
                    <a:srgbClr val="000000"/>
                  </a:outerShdw>
                </a:effectLst>
              </a:rPr>
              <a:t> compliance</a:t>
            </a:r>
          </a:p>
          <a:p>
            <a:pPr>
              <a:buFont typeface="Monotype Sorts" pitchFamily="2" charset="2"/>
              <a:buNone/>
              <a:defRPr/>
            </a:pPr>
            <a:endParaRPr lang="en-US" altLang="en-US" sz="2800">
              <a:effectLst>
                <a:outerShdw blurRad="38100" dist="38100" dir="2700000" algn="tl">
                  <a:srgbClr val="000000"/>
                </a:outerShdw>
              </a:effectLst>
            </a:endParaRPr>
          </a:p>
          <a:p>
            <a:pPr>
              <a:defRPr/>
            </a:pPr>
            <a:r>
              <a:rPr lang="en-US" altLang="en-US" sz="2800">
                <a:effectLst>
                  <a:outerShdw blurRad="38100" dist="38100" dir="2700000" algn="tl">
                    <a:srgbClr val="000000"/>
                  </a:outerShdw>
                </a:effectLst>
              </a:rPr>
              <a:t>Permit application must                                     include justification </a:t>
            </a:r>
          </a:p>
          <a:p>
            <a:pPr>
              <a:buFont typeface="Monotype Sorts" pitchFamily="2" charset="2"/>
              <a:buNone/>
              <a:defRPr/>
            </a:pPr>
            <a:r>
              <a:rPr lang="en-US" altLang="en-US" sz="2800">
                <a:effectLst>
                  <a:outerShdw blurRad="38100" dist="38100" dir="2700000" algn="tl">
                    <a:srgbClr val="000000"/>
                  </a:outerShdw>
                </a:effectLst>
              </a:rPr>
              <a:t>	for selection</a:t>
            </a:r>
          </a:p>
        </p:txBody>
      </p:sp>
      <p:sp>
        <p:nvSpPr>
          <p:cNvPr id="1400837" name="Rectangle 5"/>
          <p:cNvSpPr>
            <a:spLocks noGrp="1" noChangeArrowheads="1"/>
          </p:cNvSpPr>
          <p:nvPr>
            <p:ph type="title"/>
          </p:nvPr>
        </p:nvSpPr>
        <p:spPr>
          <a:xfrm>
            <a:off x="1181100" y="463550"/>
            <a:ext cx="8534400" cy="83185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Design Evaluation Factors</a:t>
            </a:r>
          </a:p>
        </p:txBody>
      </p:sp>
      <p:pic>
        <p:nvPicPr>
          <p:cNvPr id="83972" name="Picture 7" descr="Sutter Energy N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3198813"/>
            <a:ext cx="4800600" cy="358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370" name="Rectangle 2"/>
          <p:cNvSpPr>
            <a:spLocks noGrp="1" noChangeArrowheads="1"/>
          </p:cNvSpPr>
          <p:nvPr>
            <p:ph type="body" idx="1"/>
          </p:nvPr>
        </p:nvSpPr>
        <p:spPr>
          <a:xfrm>
            <a:off x="266700" y="1660525"/>
            <a:ext cx="9753600" cy="4702175"/>
          </a:xfrm>
          <a:effectLst>
            <a:outerShdw dist="35921" dir="2700000" algn="ctr" rotWithShape="0">
              <a:schemeClr val="bg2"/>
            </a:outerShdw>
          </a:effectLst>
        </p:spPr>
        <p:txBody>
          <a:bodyPr/>
          <a:lstStyle/>
          <a:p>
            <a:pPr marL="609600" indent="-609600">
              <a:lnSpc>
                <a:spcPct val="80000"/>
              </a:lnSpc>
              <a:buFont typeface="Monotype Sorts" pitchFamily="2" charset="2"/>
              <a:buNone/>
              <a:defRPr/>
            </a:pPr>
            <a:r>
              <a:rPr lang="en-US" altLang="en-US" sz="2800" i="1" u="sng">
                <a:effectLst>
                  <a:outerShdw blurRad="38100" dist="38100" dir="2700000" algn="tl">
                    <a:srgbClr val="000000"/>
                  </a:outerShdw>
                </a:effectLst>
              </a:rPr>
              <a:t>Indicator</a:t>
            </a:r>
            <a:r>
              <a:rPr lang="en-US" altLang="en-US" sz="2800">
                <a:effectLst>
                  <a:outerShdw blurRad="38100" dist="38100" dir="2700000" algn="tl">
                    <a:srgbClr val="000000"/>
                  </a:outerShdw>
                </a:effectLst>
              </a:rPr>
              <a:t>				</a:t>
            </a:r>
            <a:r>
              <a:rPr lang="en-US" altLang="en-US" sz="2800" i="1" u="sng">
                <a:effectLst>
                  <a:outerShdw blurRad="38100" dist="38100" dir="2700000" algn="tl">
                    <a:srgbClr val="000000"/>
                  </a:outerShdw>
                </a:effectLst>
              </a:rPr>
              <a:t>Level of confidence </a:t>
            </a:r>
          </a:p>
          <a:p>
            <a:pPr marL="609600" indent="-609600">
              <a:lnSpc>
                <a:spcPct val="80000"/>
              </a:lnSpc>
              <a:buFont typeface="Monotype Sorts" pitchFamily="2" charset="2"/>
              <a:buNone/>
              <a:defRPr/>
            </a:pPr>
            <a:endParaRPr lang="en-US" altLang="en-US" sz="2800" i="1" u="sng">
              <a:effectLst>
                <a:outerShdw blurRad="38100" dist="38100" dir="2700000" algn="tl">
                  <a:srgbClr val="000000"/>
                </a:outerShdw>
              </a:effectLst>
            </a:endParaRP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1.	VEE					1.  Low</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2.	Aux. burner flame			2.  Low                                           inspection</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3.	Combustion temp.		3.  Low                          </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	daily monitoring</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4.	Combustion temp.		4.  Moderate                          </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	hourly monitoring</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5.	Combustion temp.		5.  Very high                          </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	hourly monitoring</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	+  CO monitoring</a:t>
            </a:r>
          </a:p>
          <a:p>
            <a:pPr marL="609600" indent="-609600">
              <a:lnSpc>
                <a:spcPct val="80000"/>
              </a:lnSpc>
              <a:buFont typeface="Monotype Sorts" pitchFamily="2" charset="2"/>
              <a:buNone/>
              <a:defRPr/>
            </a:pPr>
            <a:r>
              <a:rPr lang="en-US" altLang="en-US" sz="2800">
                <a:effectLst>
                  <a:outerShdw blurRad="38100" dist="38100" dir="2700000" algn="tl">
                    <a:srgbClr val="000000"/>
                  </a:outerShdw>
                </a:effectLst>
              </a:rPr>
              <a:t> </a:t>
            </a:r>
          </a:p>
        </p:txBody>
      </p:sp>
      <p:sp>
        <p:nvSpPr>
          <p:cNvPr id="1466371" name="Rectangle 3"/>
          <p:cNvSpPr>
            <a:spLocks noGrp="1" noChangeArrowheads="1"/>
          </p:cNvSpPr>
          <p:nvPr>
            <p:ph type="title"/>
          </p:nvPr>
        </p:nvSpPr>
        <p:spPr>
          <a:xfrm>
            <a:off x="1181100" y="463550"/>
            <a:ext cx="8534400" cy="83185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sz="3200" i="0">
                <a:solidFill>
                  <a:srgbClr val="CC0000"/>
                </a:solidFill>
                <a:effectLst>
                  <a:outerShdw blurRad="38100" dist="38100" dir="2700000" algn="tl">
                    <a:srgbClr val="000000"/>
                  </a:outerShdw>
                </a:effectLst>
              </a:rPr>
              <a:t>Example: Indicator Level of Confidence</a:t>
            </a:r>
          </a:p>
        </p:txBody>
      </p:sp>
      <p:sp>
        <p:nvSpPr>
          <p:cNvPr id="1466373" name="Line 5"/>
          <p:cNvSpPr>
            <a:spLocks noChangeShapeType="1"/>
          </p:cNvSpPr>
          <p:nvPr/>
        </p:nvSpPr>
        <p:spPr bwMode="auto">
          <a:xfrm>
            <a:off x="4610100" y="2743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6374" name="Line 6"/>
          <p:cNvSpPr>
            <a:spLocks noChangeShapeType="1"/>
          </p:cNvSpPr>
          <p:nvPr/>
        </p:nvSpPr>
        <p:spPr bwMode="auto">
          <a:xfrm>
            <a:off x="4610100" y="3124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6375" name="Line 7"/>
          <p:cNvSpPr>
            <a:spLocks noChangeShapeType="1"/>
          </p:cNvSpPr>
          <p:nvPr/>
        </p:nvSpPr>
        <p:spPr bwMode="auto">
          <a:xfrm>
            <a:off x="4610100" y="3886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6376" name="Line 8"/>
          <p:cNvSpPr>
            <a:spLocks noChangeShapeType="1"/>
          </p:cNvSpPr>
          <p:nvPr/>
        </p:nvSpPr>
        <p:spPr bwMode="auto">
          <a:xfrm>
            <a:off x="4610100" y="48006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466377" name="Line 9"/>
          <p:cNvSpPr>
            <a:spLocks noChangeShapeType="1"/>
          </p:cNvSpPr>
          <p:nvPr/>
        </p:nvSpPr>
        <p:spPr bwMode="auto">
          <a:xfrm>
            <a:off x="4610100" y="56388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66373"/>
                                        </p:tgtEl>
                                        <p:attrNameLst>
                                          <p:attrName>style.visibility</p:attrName>
                                        </p:attrNameLst>
                                      </p:cBhvr>
                                      <p:to>
                                        <p:strVal val="visible"/>
                                      </p:to>
                                    </p:set>
                                    <p:anim calcmode="lin" valueType="num">
                                      <p:cBhvr additive="base">
                                        <p:cTn id="7" dur="2000" fill="hold"/>
                                        <p:tgtEl>
                                          <p:spTgt spid="1466373"/>
                                        </p:tgtEl>
                                        <p:attrNameLst>
                                          <p:attrName>ppt_x</p:attrName>
                                        </p:attrNameLst>
                                      </p:cBhvr>
                                      <p:tavLst>
                                        <p:tav tm="0">
                                          <p:val>
                                            <p:strVal val="0-#ppt_w/2"/>
                                          </p:val>
                                        </p:tav>
                                        <p:tav tm="100000">
                                          <p:val>
                                            <p:strVal val="#ppt_x"/>
                                          </p:val>
                                        </p:tav>
                                      </p:tavLst>
                                    </p:anim>
                                    <p:anim calcmode="lin" valueType="num">
                                      <p:cBhvr additive="base">
                                        <p:cTn id="8" dur="2000" fill="hold"/>
                                        <p:tgtEl>
                                          <p:spTgt spid="146637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66374"/>
                                        </p:tgtEl>
                                        <p:attrNameLst>
                                          <p:attrName>style.visibility</p:attrName>
                                        </p:attrNameLst>
                                      </p:cBhvr>
                                      <p:to>
                                        <p:strVal val="visible"/>
                                      </p:to>
                                    </p:set>
                                    <p:anim calcmode="lin" valueType="num">
                                      <p:cBhvr additive="base">
                                        <p:cTn id="13" dur="1000" fill="hold"/>
                                        <p:tgtEl>
                                          <p:spTgt spid="1466374"/>
                                        </p:tgtEl>
                                        <p:attrNameLst>
                                          <p:attrName>ppt_x</p:attrName>
                                        </p:attrNameLst>
                                      </p:cBhvr>
                                      <p:tavLst>
                                        <p:tav tm="0">
                                          <p:val>
                                            <p:strVal val="0-#ppt_w/2"/>
                                          </p:val>
                                        </p:tav>
                                        <p:tav tm="100000">
                                          <p:val>
                                            <p:strVal val="#ppt_x"/>
                                          </p:val>
                                        </p:tav>
                                      </p:tavLst>
                                    </p:anim>
                                    <p:anim calcmode="lin" valueType="num">
                                      <p:cBhvr additive="base">
                                        <p:cTn id="14" dur="1000" fill="hold"/>
                                        <p:tgtEl>
                                          <p:spTgt spid="146637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66375"/>
                                        </p:tgtEl>
                                        <p:attrNameLst>
                                          <p:attrName>style.visibility</p:attrName>
                                        </p:attrNameLst>
                                      </p:cBhvr>
                                      <p:to>
                                        <p:strVal val="visible"/>
                                      </p:to>
                                    </p:set>
                                    <p:anim calcmode="lin" valueType="num">
                                      <p:cBhvr additive="base">
                                        <p:cTn id="19" dur="1000" fill="hold"/>
                                        <p:tgtEl>
                                          <p:spTgt spid="1466375"/>
                                        </p:tgtEl>
                                        <p:attrNameLst>
                                          <p:attrName>ppt_x</p:attrName>
                                        </p:attrNameLst>
                                      </p:cBhvr>
                                      <p:tavLst>
                                        <p:tav tm="0">
                                          <p:val>
                                            <p:strVal val="0-#ppt_w/2"/>
                                          </p:val>
                                        </p:tav>
                                        <p:tav tm="100000">
                                          <p:val>
                                            <p:strVal val="#ppt_x"/>
                                          </p:val>
                                        </p:tav>
                                      </p:tavLst>
                                    </p:anim>
                                    <p:anim calcmode="lin" valueType="num">
                                      <p:cBhvr additive="base">
                                        <p:cTn id="20" dur="1000" fill="hold"/>
                                        <p:tgtEl>
                                          <p:spTgt spid="146637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66376"/>
                                        </p:tgtEl>
                                        <p:attrNameLst>
                                          <p:attrName>style.visibility</p:attrName>
                                        </p:attrNameLst>
                                      </p:cBhvr>
                                      <p:to>
                                        <p:strVal val="visible"/>
                                      </p:to>
                                    </p:set>
                                    <p:anim calcmode="lin" valueType="num">
                                      <p:cBhvr additive="base">
                                        <p:cTn id="25" dur="1000" fill="hold"/>
                                        <p:tgtEl>
                                          <p:spTgt spid="1466376"/>
                                        </p:tgtEl>
                                        <p:attrNameLst>
                                          <p:attrName>ppt_x</p:attrName>
                                        </p:attrNameLst>
                                      </p:cBhvr>
                                      <p:tavLst>
                                        <p:tav tm="0">
                                          <p:val>
                                            <p:strVal val="0-#ppt_w/2"/>
                                          </p:val>
                                        </p:tav>
                                        <p:tav tm="100000">
                                          <p:val>
                                            <p:strVal val="#ppt_x"/>
                                          </p:val>
                                        </p:tav>
                                      </p:tavLst>
                                    </p:anim>
                                    <p:anim calcmode="lin" valueType="num">
                                      <p:cBhvr additive="base">
                                        <p:cTn id="26" dur="1000" fill="hold"/>
                                        <p:tgtEl>
                                          <p:spTgt spid="146637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66377"/>
                                        </p:tgtEl>
                                        <p:attrNameLst>
                                          <p:attrName>style.visibility</p:attrName>
                                        </p:attrNameLst>
                                      </p:cBhvr>
                                      <p:to>
                                        <p:strVal val="visible"/>
                                      </p:to>
                                    </p:set>
                                    <p:anim calcmode="lin" valueType="num">
                                      <p:cBhvr additive="base">
                                        <p:cTn id="31" dur="1000" fill="hold"/>
                                        <p:tgtEl>
                                          <p:spTgt spid="1466377"/>
                                        </p:tgtEl>
                                        <p:attrNameLst>
                                          <p:attrName>ppt_x</p:attrName>
                                        </p:attrNameLst>
                                      </p:cBhvr>
                                      <p:tavLst>
                                        <p:tav tm="0">
                                          <p:val>
                                            <p:strVal val="0-#ppt_w/2"/>
                                          </p:val>
                                        </p:tav>
                                        <p:tav tm="100000">
                                          <p:val>
                                            <p:strVal val="#ppt_x"/>
                                          </p:val>
                                        </p:tav>
                                      </p:tavLst>
                                    </p:anim>
                                    <p:anim calcmode="lin" valueType="num">
                                      <p:cBhvr additive="base">
                                        <p:cTn id="32" dur="1000" fill="hold"/>
                                        <p:tgtEl>
                                          <p:spTgt spid="1466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6373" grpId="0" animBg="1"/>
      <p:bldP spid="1466374" grpId="0" animBg="1"/>
      <p:bldP spid="1466375" grpId="0" animBg="1"/>
      <p:bldP spid="1466376" grpId="0" animBg="1"/>
      <p:bldP spid="146637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endParaRPr lang="en-US" altLang="en-US"/>
          </a:p>
        </p:txBody>
      </p:sp>
      <p:sp>
        <p:nvSpPr>
          <p:cNvPr id="86019" name="Rectangle 3"/>
          <p:cNvSpPr>
            <a:spLocks noGrp="1" noChangeArrowheads="1"/>
          </p:cNvSpPr>
          <p:nvPr>
            <p:ph type="body" idx="1"/>
          </p:nvPr>
        </p:nvSpPr>
        <p:spPr/>
        <p:txBody>
          <a:bodyPr/>
          <a:lstStyle/>
          <a:p>
            <a:endParaRPr lang="en-US" altLang="en-US"/>
          </a:p>
        </p:txBody>
      </p:sp>
      <p:pic>
        <p:nvPicPr>
          <p:cNvPr id="86020" name="Picture 4" descr="EVERGREEN II 1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59588"/>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6986" name="Rectangle 10"/>
          <p:cNvSpPr>
            <a:spLocks noChangeArrowheads="1"/>
          </p:cNvSpPr>
          <p:nvPr/>
        </p:nvSpPr>
        <p:spPr bwMode="auto">
          <a:xfrm>
            <a:off x="952500" y="5562600"/>
            <a:ext cx="8534400" cy="831850"/>
          </a:xfrm>
          <a:prstGeom prst="rect">
            <a:avLst/>
          </a:prstGeom>
          <a:solidFill>
            <a:srgbClr val="FF9900"/>
          </a:solidFill>
          <a:ln w="57150">
            <a:solidFill>
              <a:srgbClr val="CC0000"/>
            </a:solidFill>
            <a:miter lim="800000"/>
            <a:headEnd/>
            <a:tailEnd/>
          </a:ln>
          <a:effectLst>
            <a:outerShdw dist="5388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406987" name="Rectangle 11"/>
          <p:cNvSpPr>
            <a:spLocks noChangeArrowheads="1"/>
          </p:cNvSpPr>
          <p:nvPr/>
        </p:nvSpPr>
        <p:spPr bwMode="auto">
          <a:xfrm>
            <a:off x="1084263" y="1812925"/>
            <a:ext cx="852805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u="sng">
                <a:effectLst>
                  <a:outerShdw blurRad="38100" dist="38100" dir="2700000" algn="tl">
                    <a:srgbClr val="000000"/>
                  </a:outerShdw>
                </a:effectLst>
              </a:rPr>
              <a:t>Equipment needs - factors to consider</a:t>
            </a:r>
          </a:p>
          <a:p>
            <a:pPr>
              <a:defRPr/>
            </a:pPr>
            <a:r>
              <a:rPr lang="en-US" altLang="en-US">
                <a:effectLst>
                  <a:outerShdw blurRad="38100" dist="38100" dir="2700000" algn="tl">
                    <a:srgbClr val="000000"/>
                  </a:outerShdw>
                </a:effectLst>
              </a:rPr>
              <a:t>Location and installation logistics</a:t>
            </a:r>
          </a:p>
          <a:p>
            <a:pPr>
              <a:defRPr/>
            </a:pPr>
            <a:r>
              <a:rPr lang="en-US" altLang="en-US">
                <a:effectLst>
                  <a:outerShdw blurRad="38100" dist="38100" dir="2700000" algn="tl">
                    <a:srgbClr val="000000"/>
                  </a:outerShdw>
                </a:effectLst>
              </a:rPr>
              <a:t>Maintenance and training needs</a:t>
            </a:r>
          </a:p>
          <a:p>
            <a:pPr>
              <a:defRPr/>
            </a:pPr>
            <a:r>
              <a:rPr lang="en-US" altLang="en-US">
                <a:effectLst>
                  <a:outerShdw blurRad="38100" dist="38100" dir="2700000" algn="tl">
                    <a:srgbClr val="000000"/>
                  </a:outerShdw>
                </a:effectLst>
              </a:rPr>
              <a:t>Cost factors – inherent in source owner’s planning and design</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1909" name="Rectangle 5"/>
          <p:cNvSpPr>
            <a:spLocks noChangeArrowheads="1"/>
          </p:cNvSpPr>
          <p:nvPr/>
        </p:nvSpPr>
        <p:spPr bwMode="auto">
          <a:xfrm>
            <a:off x="952500" y="5562600"/>
            <a:ext cx="8534400" cy="831850"/>
          </a:xfrm>
          <a:prstGeom prst="rect">
            <a:avLst/>
          </a:prstGeom>
          <a:solidFill>
            <a:srgbClr val="FF9900"/>
          </a:solidFill>
          <a:ln w="57150">
            <a:solidFill>
              <a:srgbClr val="CC0000"/>
            </a:solidFill>
            <a:miter lim="800000"/>
            <a:headEnd/>
            <a:tailEnd/>
          </a:ln>
          <a:effectLst>
            <a:outerShdw dist="5388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531910" name="Rectangle 6"/>
          <p:cNvSpPr>
            <a:spLocks noChangeArrowheads="1"/>
          </p:cNvSpPr>
          <p:nvPr/>
        </p:nvSpPr>
        <p:spPr bwMode="auto">
          <a:xfrm>
            <a:off x="1084263" y="1812925"/>
            <a:ext cx="852805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u="sng">
                <a:effectLst>
                  <a:outerShdw blurRad="38100" dist="38100" dir="2700000" algn="tl">
                    <a:srgbClr val="000000"/>
                  </a:outerShdw>
                </a:effectLst>
              </a:rPr>
              <a:t>Equipment needs - factors to consider</a:t>
            </a:r>
          </a:p>
          <a:p>
            <a:pPr>
              <a:defRPr/>
            </a:pPr>
            <a:r>
              <a:rPr lang="en-US" altLang="en-US">
                <a:effectLst>
                  <a:outerShdw blurRad="38100" dist="38100" dir="2700000" algn="tl">
                    <a:srgbClr val="000000"/>
                  </a:outerShdw>
                </a:effectLst>
              </a:rPr>
              <a:t>Location and installation logistics</a:t>
            </a:r>
          </a:p>
          <a:p>
            <a:pPr>
              <a:defRPr/>
            </a:pPr>
            <a:r>
              <a:rPr lang="en-US" altLang="en-US">
                <a:effectLst>
                  <a:outerShdw blurRad="38100" dist="38100" dir="2700000" algn="tl">
                    <a:srgbClr val="000000"/>
                  </a:outerShdw>
                </a:effectLst>
              </a:rPr>
              <a:t>Maintenance and training needs</a:t>
            </a:r>
          </a:p>
          <a:p>
            <a:pPr>
              <a:defRPr/>
            </a:pPr>
            <a:r>
              <a:rPr lang="en-US" altLang="en-US">
                <a:effectLst>
                  <a:outerShdw blurRad="38100" dist="38100" dir="2700000" algn="tl">
                    <a:srgbClr val="000000"/>
                  </a:outerShdw>
                </a:effectLst>
              </a:rPr>
              <a:t>Cost factors – inherent in source owner’s planning and design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endParaRPr lang="en-US" altLang="en-US"/>
          </a:p>
        </p:txBody>
      </p:sp>
      <p:sp>
        <p:nvSpPr>
          <p:cNvPr id="88067" name="Rectangle 3"/>
          <p:cNvSpPr>
            <a:spLocks noGrp="1" noChangeArrowheads="1"/>
          </p:cNvSpPr>
          <p:nvPr>
            <p:ph type="body" idx="1"/>
          </p:nvPr>
        </p:nvSpPr>
        <p:spPr/>
        <p:txBody>
          <a:bodyPr/>
          <a:lstStyle/>
          <a:p>
            <a:endParaRPr lang="en-US" altLang="en-US"/>
          </a:p>
        </p:txBody>
      </p:sp>
      <p:pic>
        <p:nvPicPr>
          <p:cNvPr id="88068" name="Picture 4" descr="EVERGREEN II 1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8009" name="Rectangle 9"/>
          <p:cNvSpPr>
            <a:spLocks noChangeArrowheads="1"/>
          </p:cNvSpPr>
          <p:nvPr/>
        </p:nvSpPr>
        <p:spPr bwMode="auto">
          <a:xfrm>
            <a:off x="1028700" y="457200"/>
            <a:ext cx="8534400" cy="831850"/>
          </a:xfrm>
          <a:prstGeom prst="rect">
            <a:avLst/>
          </a:prstGeom>
          <a:solidFill>
            <a:srgbClr val="FF9900"/>
          </a:solidFill>
          <a:ln w="57150">
            <a:solidFill>
              <a:srgbClr val="CC0000"/>
            </a:solidFill>
            <a:miter lim="800000"/>
            <a:headEnd/>
            <a:tailEnd/>
          </a:ln>
          <a:effectLst>
            <a:outerShdw dist="5388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408010" name="Rectangle 10"/>
          <p:cNvSpPr>
            <a:spLocks noChangeArrowheads="1"/>
          </p:cNvSpPr>
          <p:nvPr/>
        </p:nvSpPr>
        <p:spPr bwMode="auto">
          <a:xfrm>
            <a:off x="228600" y="1812925"/>
            <a:ext cx="994410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u="sng">
                <a:effectLst>
                  <a:outerShdw blurRad="38100" dist="38100" dir="2700000" algn="tl">
                    <a:srgbClr val="000000"/>
                  </a:outerShdw>
                </a:effectLst>
              </a:rPr>
              <a:t>Selecting and justifying indicator ranges</a:t>
            </a:r>
            <a:r>
              <a:rPr lang="en-US" altLang="en-US">
                <a:effectLst>
                  <a:outerShdw blurRad="38100" dist="38100" dir="2700000" algn="tl">
                    <a:srgbClr val="000000"/>
                  </a:outerShdw>
                </a:effectLst>
              </a:rPr>
              <a:t> - define a basis:</a:t>
            </a:r>
          </a:p>
          <a:p>
            <a:pPr>
              <a:defRPr/>
            </a:pPr>
            <a:r>
              <a:rPr lang="en-US" altLang="en-US">
                <a:effectLst>
                  <a:outerShdw blurRad="38100" dist="38100" dir="2700000" algn="tl">
                    <a:srgbClr val="000000"/>
                  </a:outerShdw>
                </a:effectLst>
              </a:rPr>
              <a:t>Parameter data collected during testing</a:t>
            </a:r>
          </a:p>
          <a:p>
            <a:pPr>
              <a:defRPr/>
            </a:pPr>
            <a:r>
              <a:rPr lang="en-US" altLang="en-US">
                <a:effectLst>
                  <a:outerShdw blurRad="38100" dist="38100" dir="2700000" algn="tl">
                    <a:srgbClr val="000000"/>
                  </a:outerShdw>
                </a:effectLst>
              </a:rPr>
              <a:t>Historical data		Baseline Data </a:t>
            </a:r>
            <a:r>
              <a:rPr lang="en-US" altLang="en-US" sz="2800">
                <a:effectLst>
                  <a:outerShdw blurRad="38100" dist="38100" dir="2700000" algn="tl">
                    <a:srgbClr val="000000"/>
                  </a:outerShdw>
                </a:effectLst>
              </a:rPr>
              <a:t>(months/yrs)</a:t>
            </a:r>
          </a:p>
          <a:p>
            <a:pPr>
              <a:defRPr/>
            </a:pPr>
            <a:r>
              <a:rPr lang="en-US" altLang="en-US">
                <a:effectLst>
                  <a:outerShdw blurRad="38100" dist="38100" dir="2700000" algn="tl">
                    <a:srgbClr val="000000"/>
                  </a:outerShdw>
                </a:effectLst>
              </a:rPr>
              <a:t>Design or engineering data</a:t>
            </a:r>
          </a:p>
          <a:p>
            <a:pPr>
              <a:defRPr/>
            </a:pPr>
            <a:r>
              <a:rPr lang="en-US" altLang="en-US">
                <a:effectLst>
                  <a:outerShdw blurRad="38100" dist="38100" dir="2700000" algn="tl">
                    <a:srgbClr val="000000"/>
                  </a:outerShdw>
                </a:effectLst>
              </a:rPr>
              <a:t>From similar operations</a:t>
            </a:r>
          </a:p>
        </p:txBody>
      </p:sp>
      <p:sp>
        <p:nvSpPr>
          <p:cNvPr id="1408011" name="Line 11"/>
          <p:cNvSpPr>
            <a:spLocks noChangeShapeType="1"/>
          </p:cNvSpPr>
          <p:nvPr/>
        </p:nvSpPr>
        <p:spPr bwMode="auto">
          <a:xfrm>
            <a:off x="3848100" y="3810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08011"/>
                                        </p:tgtEl>
                                        <p:attrNameLst>
                                          <p:attrName>style.visibility</p:attrName>
                                        </p:attrNameLst>
                                      </p:cBhvr>
                                      <p:to>
                                        <p:strVal val="visible"/>
                                      </p:to>
                                    </p:set>
                                    <p:anim calcmode="lin" valueType="num">
                                      <p:cBhvr additive="base">
                                        <p:cTn id="7" dur="500" fill="hold"/>
                                        <p:tgtEl>
                                          <p:spTgt spid="1408011"/>
                                        </p:tgtEl>
                                        <p:attrNameLst>
                                          <p:attrName>ppt_x</p:attrName>
                                        </p:attrNameLst>
                                      </p:cBhvr>
                                      <p:tavLst>
                                        <p:tav tm="0">
                                          <p:val>
                                            <p:strVal val="0-#ppt_w/2"/>
                                          </p:val>
                                        </p:tav>
                                        <p:tav tm="100000">
                                          <p:val>
                                            <p:strVal val="#ppt_x"/>
                                          </p:val>
                                        </p:tav>
                                      </p:tavLst>
                                    </p:anim>
                                    <p:anim calcmode="lin" valueType="num">
                                      <p:cBhvr additive="base">
                                        <p:cTn id="8" dur="500" fill="hold"/>
                                        <p:tgtEl>
                                          <p:spTgt spid="14080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8011"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endParaRPr lang="en-US" altLang="en-US"/>
          </a:p>
        </p:txBody>
      </p:sp>
      <p:sp>
        <p:nvSpPr>
          <p:cNvPr id="1533957" name="Rectangle 5"/>
          <p:cNvSpPr>
            <a:spLocks noChangeArrowheads="1"/>
          </p:cNvSpPr>
          <p:nvPr/>
        </p:nvSpPr>
        <p:spPr bwMode="auto">
          <a:xfrm>
            <a:off x="1028700" y="457200"/>
            <a:ext cx="8534400" cy="831850"/>
          </a:xfrm>
          <a:prstGeom prst="rect">
            <a:avLst/>
          </a:prstGeom>
          <a:solidFill>
            <a:srgbClr val="FF9900"/>
          </a:solidFill>
          <a:ln w="57150">
            <a:solidFill>
              <a:srgbClr val="CC0000"/>
            </a:solidFill>
            <a:miter lim="800000"/>
            <a:headEnd/>
            <a:tailEnd/>
          </a:ln>
          <a:effectLst>
            <a:outerShdw dist="5388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533958" name="Rectangle 6"/>
          <p:cNvSpPr>
            <a:spLocks noChangeArrowheads="1"/>
          </p:cNvSpPr>
          <p:nvPr/>
        </p:nvSpPr>
        <p:spPr bwMode="auto">
          <a:xfrm>
            <a:off x="228600" y="1812925"/>
            <a:ext cx="994410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u="sng">
                <a:effectLst>
                  <a:outerShdw blurRad="38100" dist="38100" dir="2700000" algn="tl">
                    <a:srgbClr val="000000"/>
                  </a:outerShdw>
                </a:effectLst>
              </a:rPr>
              <a:t>Selecting and justifying indicator ranges</a:t>
            </a:r>
            <a:r>
              <a:rPr lang="en-US" altLang="en-US">
                <a:effectLst>
                  <a:outerShdw blurRad="38100" dist="38100" dir="2700000" algn="tl">
                    <a:srgbClr val="000000"/>
                  </a:outerShdw>
                </a:effectLst>
              </a:rPr>
              <a:t> - define a basis:</a:t>
            </a:r>
          </a:p>
          <a:p>
            <a:pPr>
              <a:defRPr/>
            </a:pPr>
            <a:r>
              <a:rPr lang="en-US" altLang="en-US">
                <a:effectLst>
                  <a:outerShdw blurRad="38100" dist="38100" dir="2700000" algn="tl">
                    <a:srgbClr val="000000"/>
                  </a:outerShdw>
                </a:effectLst>
              </a:rPr>
              <a:t>Parameter data collected during testing</a:t>
            </a:r>
          </a:p>
          <a:p>
            <a:pPr>
              <a:defRPr/>
            </a:pPr>
            <a:r>
              <a:rPr lang="en-US" altLang="en-US">
                <a:effectLst>
                  <a:outerShdw blurRad="38100" dist="38100" dir="2700000" algn="tl">
                    <a:srgbClr val="000000"/>
                  </a:outerShdw>
                </a:effectLst>
              </a:rPr>
              <a:t>Historical data		Baseline Data </a:t>
            </a:r>
            <a:r>
              <a:rPr lang="en-US" altLang="en-US" sz="2800">
                <a:effectLst>
                  <a:outerShdw blurRad="38100" dist="38100" dir="2700000" algn="tl">
                    <a:srgbClr val="000000"/>
                  </a:outerShdw>
                </a:effectLst>
              </a:rPr>
              <a:t>(months/yrs)</a:t>
            </a:r>
          </a:p>
          <a:p>
            <a:pPr>
              <a:defRPr/>
            </a:pPr>
            <a:r>
              <a:rPr lang="en-US" altLang="en-US">
                <a:effectLst>
                  <a:outerShdw blurRad="38100" dist="38100" dir="2700000" algn="tl">
                    <a:srgbClr val="000000"/>
                  </a:outerShdw>
                </a:effectLst>
              </a:rPr>
              <a:t>Design or engineering data</a:t>
            </a:r>
          </a:p>
          <a:p>
            <a:pPr>
              <a:defRPr/>
            </a:pPr>
            <a:r>
              <a:rPr lang="en-US" altLang="en-US">
                <a:effectLst>
                  <a:outerShdw blurRad="38100" dist="38100" dir="2700000" algn="tl">
                    <a:srgbClr val="000000"/>
                  </a:outerShdw>
                </a:effectLst>
              </a:rPr>
              <a:t>From similar operations</a:t>
            </a:r>
          </a:p>
        </p:txBody>
      </p:sp>
      <p:sp>
        <p:nvSpPr>
          <p:cNvPr id="1533959" name="Line 7"/>
          <p:cNvSpPr>
            <a:spLocks noChangeShapeType="1"/>
          </p:cNvSpPr>
          <p:nvPr/>
        </p:nvSpPr>
        <p:spPr bwMode="auto">
          <a:xfrm>
            <a:off x="3848100" y="3810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33959"/>
                                        </p:tgtEl>
                                        <p:attrNameLst>
                                          <p:attrName>style.visibility</p:attrName>
                                        </p:attrNameLst>
                                      </p:cBhvr>
                                      <p:to>
                                        <p:strVal val="visible"/>
                                      </p:to>
                                    </p:set>
                                    <p:anim calcmode="lin" valueType="num">
                                      <p:cBhvr additive="base">
                                        <p:cTn id="7" dur="500" fill="hold"/>
                                        <p:tgtEl>
                                          <p:spTgt spid="1533959"/>
                                        </p:tgtEl>
                                        <p:attrNameLst>
                                          <p:attrName>ppt_x</p:attrName>
                                        </p:attrNameLst>
                                      </p:cBhvr>
                                      <p:tavLst>
                                        <p:tav tm="0">
                                          <p:val>
                                            <p:strVal val="0-#ppt_w/2"/>
                                          </p:val>
                                        </p:tav>
                                        <p:tav tm="100000">
                                          <p:val>
                                            <p:strVal val="#ppt_x"/>
                                          </p:val>
                                        </p:tav>
                                      </p:tavLst>
                                    </p:anim>
                                    <p:anim calcmode="lin" valueType="num">
                                      <p:cBhvr additive="base">
                                        <p:cTn id="8" dur="500" fill="hold"/>
                                        <p:tgtEl>
                                          <p:spTgt spid="15339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395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CEM PIC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3632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9028" name="Rectangle 4"/>
          <p:cNvSpPr>
            <a:spLocks noChangeArrowheads="1"/>
          </p:cNvSpPr>
          <p:nvPr/>
        </p:nvSpPr>
        <p:spPr bwMode="auto">
          <a:xfrm>
            <a:off x="876300" y="5562600"/>
            <a:ext cx="8534400" cy="8318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409029" name="Rectangle 5"/>
          <p:cNvSpPr>
            <a:spLocks noChangeArrowheads="1"/>
          </p:cNvSpPr>
          <p:nvPr/>
        </p:nvSpPr>
        <p:spPr bwMode="auto">
          <a:xfrm>
            <a:off x="342900" y="174625"/>
            <a:ext cx="852805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a:solidFill>
                  <a:schemeClr val="accent2"/>
                </a:solidFill>
                <a:effectLst>
                  <a:outerShdw blurRad="38100" dist="38100" dir="2700000" algn="tl">
                    <a:srgbClr val="000000"/>
                  </a:outerShdw>
                </a:effectLst>
              </a:rPr>
              <a:t>Selecting &amp; justifying indicator ranges:</a:t>
            </a:r>
          </a:p>
          <a:p>
            <a:pPr>
              <a:defRPr/>
            </a:pPr>
            <a:r>
              <a:rPr lang="en-US" altLang="en-US">
                <a:solidFill>
                  <a:schemeClr val="accent2"/>
                </a:solidFill>
                <a:effectLst>
                  <a:outerShdw blurRad="38100" dist="38100" dir="2700000" algn="tl">
                    <a:srgbClr val="000000"/>
                  </a:outerShdw>
                </a:effectLst>
              </a:rPr>
              <a:t>Type of data                                                  (e.g., instrumental or manual)</a:t>
            </a:r>
          </a:p>
          <a:p>
            <a:pPr>
              <a:defRPr/>
            </a:pPr>
            <a:r>
              <a:rPr lang="en-US" altLang="en-US">
                <a:solidFill>
                  <a:schemeClr val="accent2"/>
                </a:solidFill>
                <a:effectLst>
                  <a:outerShdw blurRad="38100" dist="38100" dir="2700000" algn="tl">
                    <a:srgbClr val="000000"/>
                  </a:outerShdw>
                </a:effectLst>
              </a:rPr>
              <a:t>Frequency </a:t>
            </a:r>
            <a:r>
              <a:rPr lang="en-US" altLang="en-US" sz="2400">
                <a:solidFill>
                  <a:schemeClr val="accent2"/>
                </a:solidFill>
                <a:effectLst>
                  <a:outerShdw blurRad="38100" dist="38100" dir="2700000" algn="tl">
                    <a:srgbClr val="000000"/>
                  </a:outerShdw>
                </a:effectLst>
              </a:rPr>
              <a:t>(temp. @ 1/min  vs.  temp. @ 1/day)</a:t>
            </a:r>
            <a:endParaRPr lang="en-US" altLang="en-US">
              <a:solidFill>
                <a:schemeClr val="accent2"/>
              </a:solidFill>
              <a:effectLst>
                <a:outerShdw blurRad="38100" dist="38100" dir="2700000" algn="tl">
                  <a:srgbClr val="000000"/>
                </a:outerShdw>
              </a:effectLst>
            </a:endParaRPr>
          </a:p>
          <a:p>
            <a:pPr>
              <a:defRPr/>
            </a:pPr>
            <a:r>
              <a:rPr lang="en-US" altLang="en-US">
                <a:solidFill>
                  <a:schemeClr val="accent2"/>
                </a:solidFill>
                <a:effectLst>
                  <a:outerShdw blurRad="38100" dist="38100" dir="2700000" algn="tl">
                    <a:srgbClr val="000000"/>
                  </a:outerShdw>
                </a:effectLst>
              </a:rPr>
              <a:t>Quantity of data                                       for analysis </a:t>
            </a:r>
            <a:r>
              <a:rPr lang="en-US" altLang="en-US" sz="2400">
                <a:solidFill>
                  <a:schemeClr val="accent2"/>
                </a:solidFill>
                <a:effectLst>
                  <a:outerShdw blurRad="38100" dist="38100" dir="2700000" algn="tl">
                    <a:srgbClr val="000000"/>
                  </a:outerShdw>
                </a:effectLst>
              </a:rPr>
              <a:t>(temp. @ 1/min during 3 hour source test  vs.  temp. @ 1/min over 3 months)</a:t>
            </a:r>
            <a:endParaRPr lang="en-US" altLang="en-US">
              <a:solidFill>
                <a:schemeClr val="accent2"/>
              </a:solidFill>
              <a:effectLst>
                <a:outerShdw blurRad="38100" dist="38100" dir="2700000" algn="tl">
                  <a:srgbClr val="000000"/>
                </a:outerShdw>
              </a:effectLst>
            </a:endParaRPr>
          </a:p>
          <a:p>
            <a:pPr>
              <a:defRPr/>
            </a:pPr>
            <a:r>
              <a:rPr lang="en-US" altLang="en-US">
                <a:solidFill>
                  <a:schemeClr val="accent2"/>
                </a:solidFill>
                <a:effectLst>
                  <a:outerShdw blurRad="38100" dist="38100" dir="2700000" algn="tl">
                    <a:srgbClr val="000000"/>
                  </a:outerShdw>
                </a:effectLst>
              </a:rPr>
              <a:t>Data variability </a:t>
            </a:r>
            <a:r>
              <a:rPr lang="en-US" altLang="en-US" sz="2400">
                <a:solidFill>
                  <a:schemeClr val="accent2"/>
                </a:solidFill>
                <a:effectLst>
                  <a:outerShdw blurRad="38100" dist="38100" dir="2700000" algn="tl">
                    <a:srgbClr val="000000"/>
                  </a:outerShdw>
                </a:effectLst>
              </a:rPr>
              <a:t>(example:  pH between 9  &amp;  11)</a:t>
            </a:r>
            <a:r>
              <a:rPr lang="en-US" altLang="en-US">
                <a:solidFill>
                  <a:schemeClr val="accent2"/>
                </a:solidFill>
                <a:effectLst>
                  <a:outerShdw blurRad="38100" dist="38100" dir="2700000" algn="tl">
                    <a:srgbClr val="000000"/>
                  </a:outerShdw>
                </a:effectLst>
              </a:rPr>
              <a:t> </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4979" name="Rectangle 3"/>
          <p:cNvSpPr>
            <a:spLocks noChangeArrowheads="1"/>
          </p:cNvSpPr>
          <p:nvPr/>
        </p:nvSpPr>
        <p:spPr bwMode="auto">
          <a:xfrm>
            <a:off x="876300" y="5562600"/>
            <a:ext cx="8534400" cy="8318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Design Evaluation Factors</a:t>
            </a:r>
          </a:p>
        </p:txBody>
      </p:sp>
      <p:sp>
        <p:nvSpPr>
          <p:cNvPr id="1534980" name="Rectangle 4"/>
          <p:cNvSpPr>
            <a:spLocks noChangeArrowheads="1"/>
          </p:cNvSpPr>
          <p:nvPr/>
        </p:nvSpPr>
        <p:spPr bwMode="auto">
          <a:xfrm>
            <a:off x="342900" y="174625"/>
            <a:ext cx="852805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a:solidFill>
                  <a:schemeClr val="accent2"/>
                </a:solidFill>
                <a:effectLst>
                  <a:outerShdw blurRad="38100" dist="38100" dir="2700000" algn="tl">
                    <a:srgbClr val="000000"/>
                  </a:outerShdw>
                </a:effectLst>
              </a:rPr>
              <a:t>Selecting &amp; justifying indicator ranges:</a:t>
            </a:r>
          </a:p>
          <a:p>
            <a:pPr>
              <a:defRPr/>
            </a:pPr>
            <a:r>
              <a:rPr lang="en-US" altLang="en-US">
                <a:solidFill>
                  <a:schemeClr val="accent2"/>
                </a:solidFill>
                <a:effectLst>
                  <a:outerShdw blurRad="38100" dist="38100" dir="2700000" algn="tl">
                    <a:srgbClr val="000000"/>
                  </a:outerShdw>
                </a:effectLst>
              </a:rPr>
              <a:t>Type of data                                                  (e.g., instrumental or manual)</a:t>
            </a:r>
          </a:p>
          <a:p>
            <a:pPr>
              <a:defRPr/>
            </a:pPr>
            <a:r>
              <a:rPr lang="en-US" altLang="en-US">
                <a:solidFill>
                  <a:schemeClr val="accent2"/>
                </a:solidFill>
                <a:effectLst>
                  <a:outerShdw blurRad="38100" dist="38100" dir="2700000" algn="tl">
                    <a:srgbClr val="000000"/>
                  </a:outerShdw>
                </a:effectLst>
              </a:rPr>
              <a:t>Frequency </a:t>
            </a:r>
            <a:r>
              <a:rPr lang="en-US" altLang="en-US" sz="2400">
                <a:solidFill>
                  <a:schemeClr val="accent2"/>
                </a:solidFill>
                <a:effectLst>
                  <a:outerShdw blurRad="38100" dist="38100" dir="2700000" algn="tl">
                    <a:srgbClr val="000000"/>
                  </a:outerShdw>
                </a:effectLst>
              </a:rPr>
              <a:t>(temp. @ 1/min  vs.  temp. @ 1/day)</a:t>
            </a:r>
            <a:endParaRPr lang="en-US" altLang="en-US">
              <a:solidFill>
                <a:schemeClr val="accent2"/>
              </a:solidFill>
              <a:effectLst>
                <a:outerShdw blurRad="38100" dist="38100" dir="2700000" algn="tl">
                  <a:srgbClr val="000000"/>
                </a:outerShdw>
              </a:effectLst>
            </a:endParaRPr>
          </a:p>
          <a:p>
            <a:pPr>
              <a:defRPr/>
            </a:pPr>
            <a:r>
              <a:rPr lang="en-US" altLang="en-US">
                <a:solidFill>
                  <a:schemeClr val="accent2"/>
                </a:solidFill>
                <a:effectLst>
                  <a:outerShdw blurRad="38100" dist="38100" dir="2700000" algn="tl">
                    <a:srgbClr val="000000"/>
                  </a:outerShdw>
                </a:effectLst>
              </a:rPr>
              <a:t>Quantity of data                                       for analysis </a:t>
            </a:r>
            <a:r>
              <a:rPr lang="en-US" altLang="en-US" sz="2400">
                <a:solidFill>
                  <a:schemeClr val="accent2"/>
                </a:solidFill>
                <a:effectLst>
                  <a:outerShdw blurRad="38100" dist="38100" dir="2700000" algn="tl">
                    <a:srgbClr val="000000"/>
                  </a:outerShdw>
                </a:effectLst>
              </a:rPr>
              <a:t>(temp. @ 1/min during 3 hour source test  vs.  temp. @ 1/min over 3 months)</a:t>
            </a:r>
            <a:endParaRPr lang="en-US" altLang="en-US">
              <a:solidFill>
                <a:schemeClr val="accent2"/>
              </a:solidFill>
              <a:effectLst>
                <a:outerShdw blurRad="38100" dist="38100" dir="2700000" algn="tl">
                  <a:srgbClr val="000000"/>
                </a:outerShdw>
              </a:effectLst>
            </a:endParaRPr>
          </a:p>
          <a:p>
            <a:pPr>
              <a:defRPr/>
            </a:pPr>
            <a:r>
              <a:rPr lang="en-US" altLang="en-US">
                <a:solidFill>
                  <a:schemeClr val="accent2"/>
                </a:solidFill>
                <a:effectLst>
                  <a:outerShdw blurRad="38100" dist="38100" dir="2700000" algn="tl">
                    <a:srgbClr val="000000"/>
                  </a:outerShdw>
                </a:effectLst>
              </a:rPr>
              <a:t>Data variability </a:t>
            </a:r>
            <a:r>
              <a:rPr lang="en-US" altLang="en-US" sz="2400">
                <a:solidFill>
                  <a:schemeClr val="accent2"/>
                </a:solidFill>
                <a:effectLst>
                  <a:outerShdw blurRad="38100" dist="38100" dir="2700000" algn="tl">
                    <a:srgbClr val="000000"/>
                  </a:outerShdw>
                </a:effectLst>
              </a:rPr>
              <a:t>(example:  pH between 9  &amp;  11)</a:t>
            </a:r>
            <a:r>
              <a:rPr lang="en-US" altLang="en-US">
                <a:solidFill>
                  <a:schemeClr val="accent2"/>
                </a:solidFill>
                <a:effectLst>
                  <a:outerShdw blurRad="38100" dist="38100" dir="2700000" algn="tl">
                    <a:srgbClr val="000000"/>
                  </a:outerShdw>
                </a:effectLst>
              </a:rPr>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4931" name="Rectangle 3"/>
          <p:cNvSpPr>
            <a:spLocks noGrp="1" noChangeArrowheads="1"/>
          </p:cNvSpPr>
          <p:nvPr>
            <p:ph type="body" idx="1"/>
          </p:nvPr>
        </p:nvSpPr>
        <p:spPr>
          <a:xfrm>
            <a:off x="647700" y="1660525"/>
            <a:ext cx="8936038" cy="4702175"/>
          </a:xfrm>
          <a:effectLst>
            <a:outerShdw dist="35921" dir="2700000" algn="ctr" rotWithShape="0">
              <a:schemeClr val="bg2"/>
            </a:outerShdw>
          </a:effectLst>
        </p:spPr>
        <p:txBody>
          <a:bodyPr/>
          <a:lstStyle/>
          <a:p>
            <a:pPr>
              <a:lnSpc>
                <a:spcPct val="90000"/>
              </a:lnSpc>
              <a:buFont typeface="Monotype Sorts" pitchFamily="2" charset="2"/>
              <a:buNone/>
              <a:defRPr/>
            </a:pPr>
            <a:r>
              <a:rPr lang="en-US" altLang="en-US" sz="2800">
                <a:effectLst>
                  <a:outerShdw blurRad="38100" dist="38100" dir="2700000" algn="tl">
                    <a:srgbClr val="000000"/>
                  </a:outerShdw>
                </a:effectLst>
              </a:rPr>
              <a:t>Selecting and justifying indicator ranges (continued) - performance criteria:</a:t>
            </a:r>
          </a:p>
          <a:p>
            <a:pPr>
              <a:lnSpc>
                <a:spcPct val="90000"/>
              </a:lnSpc>
              <a:defRPr/>
            </a:pPr>
            <a:r>
              <a:rPr lang="en-US" altLang="en-US" sz="2800">
                <a:effectLst>
                  <a:outerShdw blurRad="38100" dist="38100" dir="2700000" algn="tl">
                    <a:srgbClr val="000000"/>
                  </a:outerShdw>
                </a:effectLst>
              </a:rPr>
              <a:t>Data measured during compliance test must fall within range</a:t>
            </a:r>
          </a:p>
          <a:p>
            <a:pPr>
              <a:lnSpc>
                <a:spcPct val="90000"/>
              </a:lnSpc>
              <a:defRPr/>
            </a:pPr>
            <a:r>
              <a:rPr lang="en-US" altLang="en-US" sz="2800">
                <a:effectLst>
                  <a:outerShdw blurRad="38100" dist="38100" dir="2700000" algn="tl">
                    <a:srgbClr val="000000"/>
                  </a:outerShdw>
                </a:effectLst>
              </a:rPr>
              <a:t>Range must be indicative of good operations and compliance performance</a:t>
            </a:r>
          </a:p>
          <a:p>
            <a:pPr>
              <a:lnSpc>
                <a:spcPct val="90000"/>
              </a:lnSpc>
              <a:defRPr/>
            </a:pPr>
            <a:r>
              <a:rPr lang="en-US" altLang="en-US" sz="2800">
                <a:effectLst>
                  <a:outerShdw blurRad="38100" dist="38100" dir="2700000" algn="tl">
                    <a:srgbClr val="000000"/>
                  </a:outerShdw>
                </a:effectLst>
              </a:rPr>
              <a:t>Range must be sensitive to control device changes</a:t>
            </a:r>
          </a:p>
          <a:p>
            <a:pPr>
              <a:lnSpc>
                <a:spcPct val="90000"/>
              </a:lnSpc>
              <a:defRPr/>
            </a:pPr>
            <a:r>
              <a:rPr lang="en-US" altLang="en-US" sz="2800">
                <a:effectLst>
                  <a:outerShdw blurRad="38100" dist="38100" dir="2700000" algn="tl">
                    <a:srgbClr val="000000"/>
                  </a:outerShdw>
                </a:effectLst>
              </a:rPr>
              <a:t>Range should account for normal operational variability </a:t>
            </a:r>
            <a:r>
              <a:rPr lang="en-US" altLang="en-US" sz="2000">
                <a:effectLst>
                  <a:outerShdw blurRad="38100" dist="38100" dir="2700000" algn="tl">
                    <a:srgbClr val="000000"/>
                  </a:outerShdw>
                </a:effectLst>
              </a:rPr>
              <a:t>(pulsejet cleaning cycle spike @ baghouse;  wet ESP flushing causes drop in KV) </a:t>
            </a:r>
            <a:endParaRPr lang="en-US" altLang="en-US" sz="2800">
              <a:effectLst>
                <a:outerShdw blurRad="38100" dist="38100" dir="2700000" algn="tl">
                  <a:srgbClr val="000000"/>
                </a:outerShdw>
              </a:effectLst>
            </a:endParaRPr>
          </a:p>
        </p:txBody>
      </p:sp>
      <p:sp>
        <p:nvSpPr>
          <p:cNvPr id="1404933" name="Rectangle 5"/>
          <p:cNvSpPr>
            <a:spLocks noGrp="1" noChangeArrowheads="1"/>
          </p:cNvSpPr>
          <p:nvPr>
            <p:ph type="title"/>
          </p:nvPr>
        </p:nvSpPr>
        <p:spPr>
          <a:xfrm>
            <a:off x="1181100" y="463550"/>
            <a:ext cx="8534400" cy="83185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Design Evaluation Factors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5955" name="Rectangle 3"/>
          <p:cNvSpPr>
            <a:spLocks noGrp="1" noChangeArrowheads="1"/>
          </p:cNvSpPr>
          <p:nvPr>
            <p:ph type="body" idx="1"/>
          </p:nvPr>
        </p:nvSpPr>
        <p:spPr>
          <a:xfrm>
            <a:off x="38100" y="1660525"/>
            <a:ext cx="10325100" cy="4702175"/>
          </a:xfrm>
          <a:effectLst>
            <a:outerShdw dist="35921" dir="2700000" algn="ctr" rotWithShape="0">
              <a:schemeClr val="bg2"/>
            </a:outerShdw>
          </a:effectLst>
        </p:spPr>
        <p:txBody>
          <a:bodyPr/>
          <a:lstStyle/>
          <a:p>
            <a:pPr>
              <a:lnSpc>
                <a:spcPct val="90000"/>
              </a:lnSpc>
              <a:buFont typeface="Monotype Sorts" pitchFamily="2" charset="2"/>
              <a:buNone/>
              <a:defRPr/>
            </a:pPr>
            <a:r>
              <a:rPr lang="en-US" altLang="en-US">
                <a:effectLst>
                  <a:outerShdw blurRad="38100" dist="38100" dir="2700000" algn="tl">
                    <a:srgbClr val="000000"/>
                  </a:outerShdw>
                </a:effectLst>
              </a:rPr>
              <a:t>Indicator range formats:</a:t>
            </a:r>
          </a:p>
          <a:p>
            <a:pPr>
              <a:lnSpc>
                <a:spcPct val="90000"/>
              </a:lnSpc>
              <a:defRPr/>
            </a:pPr>
            <a:r>
              <a:rPr lang="en-US" altLang="en-US">
                <a:effectLst>
                  <a:outerShdw blurRad="38100" dist="38100" dir="2700000" algn="tl">
                    <a:srgbClr val="000000"/>
                  </a:outerShdw>
                </a:effectLst>
              </a:rPr>
              <a:t>Mean value </a:t>
            </a:r>
            <a:r>
              <a:rPr lang="en-US" altLang="en-US" u="sng">
                <a:effectLst>
                  <a:outerShdw blurRad="38100" dist="38100" dir="2700000" algn="tl">
                    <a:srgbClr val="000000"/>
                  </a:outerShdw>
                </a:effectLst>
              </a:rPr>
              <a:t>+</a:t>
            </a:r>
            <a:r>
              <a:rPr lang="en-US" altLang="en-US">
                <a:effectLst>
                  <a:outerShdw blurRad="38100" dist="38100" dir="2700000" algn="tl">
                    <a:srgbClr val="000000"/>
                  </a:outerShdw>
                </a:effectLst>
              </a:rPr>
              <a:t> set value                                        (e.g., 1650 F </a:t>
            </a:r>
            <a:r>
              <a:rPr lang="en-US" altLang="en-US" u="sng">
                <a:effectLst>
                  <a:outerShdw blurRad="38100" dist="38100" dir="2700000" algn="tl">
                    <a:srgbClr val="000000"/>
                  </a:outerShdw>
                </a:effectLst>
              </a:rPr>
              <a:t>+</a:t>
            </a:r>
            <a:r>
              <a:rPr lang="en-US" altLang="en-US">
                <a:effectLst>
                  <a:outerShdw blurRad="38100" dist="38100" dir="2700000" algn="tl">
                    <a:srgbClr val="000000"/>
                  </a:outerShdw>
                </a:effectLst>
              </a:rPr>
              <a:t> 50  F)</a:t>
            </a:r>
          </a:p>
          <a:p>
            <a:pPr>
              <a:lnSpc>
                <a:spcPct val="90000"/>
              </a:lnSpc>
              <a:defRPr/>
            </a:pPr>
            <a:r>
              <a:rPr lang="en-US" altLang="en-US">
                <a:effectLst>
                  <a:outerShdw blurRad="38100" dist="38100" dir="2700000" algn="tl">
                    <a:srgbClr val="000000"/>
                  </a:outerShdw>
                </a:effectLst>
              </a:rPr>
              <a:t>Mean value </a:t>
            </a:r>
            <a:r>
              <a:rPr lang="en-US" altLang="en-US" u="sng">
                <a:effectLst>
                  <a:outerShdw blurRad="38100" dist="38100" dir="2700000" algn="tl">
                    <a:srgbClr val="000000"/>
                  </a:outerShdw>
                </a:effectLst>
              </a:rPr>
              <a:t>+</a:t>
            </a:r>
            <a:r>
              <a:rPr lang="en-US" altLang="en-US">
                <a:effectLst>
                  <a:outerShdw blurRad="38100" dist="38100" dir="2700000" algn="tl">
                    <a:srgbClr val="000000"/>
                  </a:outerShdw>
                </a:effectLst>
              </a:rPr>
              <a:t> percent of mean</a:t>
            </a:r>
          </a:p>
          <a:p>
            <a:pPr>
              <a:lnSpc>
                <a:spcPct val="90000"/>
              </a:lnSpc>
              <a:defRPr/>
            </a:pPr>
            <a:r>
              <a:rPr lang="en-US" altLang="en-US">
                <a:effectLst>
                  <a:outerShdw blurRad="38100" dist="38100" dir="2700000" algn="tl">
                    <a:srgbClr val="000000"/>
                  </a:outerShdw>
                </a:effectLst>
              </a:rPr>
              <a:t>Max/min value(s) observed</a:t>
            </a:r>
          </a:p>
          <a:p>
            <a:pPr>
              <a:lnSpc>
                <a:spcPct val="90000"/>
              </a:lnSpc>
              <a:defRPr/>
            </a:pPr>
            <a:r>
              <a:rPr lang="en-US" altLang="en-US">
                <a:effectLst>
                  <a:outerShdw blurRad="38100" dist="38100" dir="2700000" algn="tl">
                    <a:srgbClr val="000000"/>
                  </a:outerShdw>
                </a:effectLst>
              </a:rPr>
              <a:t>Max/min </a:t>
            </a:r>
            <a:r>
              <a:rPr lang="en-US" altLang="en-US" u="sng">
                <a:effectLst>
                  <a:outerShdw blurRad="38100" dist="38100" dir="2700000" algn="tl">
                    <a:srgbClr val="000000"/>
                  </a:outerShdw>
                </a:effectLst>
              </a:rPr>
              <a:t>+</a:t>
            </a:r>
            <a:r>
              <a:rPr lang="en-US" altLang="en-US">
                <a:effectLst>
                  <a:outerShdw blurRad="38100" dist="38100" dir="2700000" algn="tl">
                    <a:srgbClr val="000000"/>
                  </a:outerShdw>
                </a:effectLst>
              </a:rPr>
              <a:t> set value</a:t>
            </a:r>
          </a:p>
          <a:p>
            <a:pPr>
              <a:lnSpc>
                <a:spcPct val="90000"/>
              </a:lnSpc>
              <a:defRPr/>
            </a:pPr>
            <a:r>
              <a:rPr lang="en-US" altLang="en-US">
                <a:effectLst>
                  <a:outerShdw blurRad="38100" dist="38100" dir="2700000" algn="tl">
                    <a:srgbClr val="000000"/>
                  </a:outerShdw>
                </a:effectLst>
              </a:rPr>
              <a:t>Max/min values </a:t>
            </a:r>
            <a:r>
              <a:rPr lang="en-US" altLang="en-US" u="sng">
                <a:effectLst>
                  <a:outerShdw blurRad="38100" dist="38100" dir="2700000" algn="tl">
                    <a:srgbClr val="000000"/>
                  </a:outerShdw>
                </a:effectLst>
              </a:rPr>
              <a:t>+</a:t>
            </a:r>
            <a:r>
              <a:rPr lang="en-US" altLang="en-US">
                <a:effectLst>
                  <a:outerShdw blurRad="38100" dist="38100" dir="2700000" algn="tl">
                    <a:srgbClr val="000000"/>
                  </a:outerShdw>
                </a:effectLst>
              </a:rPr>
              <a:t> percent of mean (e.g. 11-15% O</a:t>
            </a:r>
            <a:r>
              <a:rPr lang="en-US" altLang="en-US" baseline="-25000">
                <a:effectLst>
                  <a:outerShdw blurRad="38100" dist="38100" dir="2700000" algn="tl">
                    <a:srgbClr val="000000"/>
                  </a:outerShdw>
                </a:effectLst>
              </a:rPr>
              <a:t>2</a:t>
            </a:r>
            <a:r>
              <a:rPr lang="en-US" altLang="en-US">
                <a:effectLst>
                  <a:outerShdw blurRad="38100" dist="38100" dir="2700000" algn="tl">
                    <a:srgbClr val="000000"/>
                  </a:outerShdw>
                </a:effectLst>
              </a:rPr>
              <a:t>)</a:t>
            </a:r>
          </a:p>
          <a:p>
            <a:pPr>
              <a:lnSpc>
                <a:spcPct val="90000"/>
              </a:lnSpc>
              <a:defRPr/>
            </a:pPr>
            <a:r>
              <a:rPr lang="en-US" altLang="en-US">
                <a:effectLst>
                  <a:outerShdw blurRad="38100" dist="38100" dir="2700000" algn="tl">
                    <a:srgbClr val="000000"/>
                  </a:outerShdw>
                </a:effectLst>
              </a:rPr>
              <a:t>Combination of more than one of above (e.g., if "x" and "y", then excursion) (e.g. </a:t>
            </a:r>
            <a:r>
              <a:rPr lang="en-US" altLang="en-US">
                <a:effectLst>
                  <a:outerShdw blurRad="38100" dist="38100" dir="2700000" algn="tl">
                    <a:srgbClr val="000000"/>
                  </a:outerShdw>
                </a:effectLst>
                <a:sym typeface="Symbol" panose="05050102010706020507" pitchFamily="18" charset="2"/>
              </a:rPr>
              <a:t>P : 3</a:t>
            </a:r>
            <a:r>
              <a:rPr lang="en-US" altLang="en-US">
                <a:effectLst>
                  <a:outerShdw blurRad="38100" dist="38100" dir="2700000" algn="tl">
                    <a:srgbClr val="000000"/>
                  </a:outerShdw>
                </a:effectLst>
              </a:rPr>
              <a:t>-5 in w.c.) </a:t>
            </a:r>
          </a:p>
        </p:txBody>
      </p:sp>
      <p:sp>
        <p:nvSpPr>
          <p:cNvPr id="1405957" name="Rectangle 5"/>
          <p:cNvSpPr>
            <a:spLocks noGrp="1" noChangeArrowheads="1"/>
          </p:cNvSpPr>
          <p:nvPr>
            <p:ph type="title"/>
          </p:nvPr>
        </p:nvSpPr>
        <p:spPr>
          <a:xfrm>
            <a:off x="1181100" y="463550"/>
            <a:ext cx="8534400" cy="831850"/>
          </a:xfrm>
          <a:solidFill>
            <a:srgbClr val="FF9900"/>
          </a:solidFill>
          <a:ln w="57150">
            <a:solidFill>
              <a:srgbClr val="CC0000"/>
            </a:solidFill>
            <a:miter lim="800000"/>
            <a:headEnd/>
            <a:tailEnd/>
          </a:ln>
          <a:effectLst>
            <a:outerShdw dist="53882"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Design Evaluation Factors</a:t>
            </a:r>
          </a:p>
        </p:txBody>
      </p:sp>
      <p:pic>
        <p:nvPicPr>
          <p:cNvPr id="95236" name="Picture 8" descr="EVERGREEN II 0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524000"/>
            <a:ext cx="4152900"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538" name="Rectangle 2"/>
          <p:cNvSpPr>
            <a:spLocks noGrp="1" noChangeArrowheads="1"/>
          </p:cNvSpPr>
          <p:nvPr>
            <p:ph type="title"/>
          </p:nvPr>
        </p:nvSpPr>
        <p:spPr>
          <a:xfrm>
            <a:off x="876300" y="457200"/>
            <a:ext cx="8455025" cy="75565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CAM Presentation Overview</a:t>
            </a:r>
          </a:p>
        </p:txBody>
      </p:sp>
      <p:sp>
        <p:nvSpPr>
          <p:cNvPr id="9219" name="Rectangle 3"/>
          <p:cNvSpPr>
            <a:spLocks noGrp="1" noChangeArrowheads="1"/>
          </p:cNvSpPr>
          <p:nvPr>
            <p:ph type="body" idx="1"/>
          </p:nvPr>
        </p:nvSpPr>
        <p:spPr>
          <a:xfrm>
            <a:off x="266700" y="2133600"/>
            <a:ext cx="8528050" cy="4092575"/>
          </a:xfrm>
          <a:effectLst>
            <a:outerShdw dist="35921" dir="2700000" algn="ctr" rotWithShape="0">
              <a:schemeClr val="bg2"/>
            </a:outerShdw>
          </a:effectLst>
        </p:spPr>
        <p:txBody>
          <a:bodyPr/>
          <a:lstStyle/>
          <a:p>
            <a:r>
              <a:rPr lang="en-US" altLang="en-US"/>
              <a:t>Background</a:t>
            </a:r>
          </a:p>
          <a:p>
            <a:r>
              <a:rPr lang="en-US" altLang="en-US"/>
              <a:t>Some New Concepts</a:t>
            </a:r>
          </a:p>
          <a:p>
            <a:r>
              <a:rPr lang="en-US" altLang="en-US"/>
              <a:t>Part 64 (CAM) applicability</a:t>
            </a:r>
          </a:p>
          <a:p>
            <a:r>
              <a:rPr lang="en-US" altLang="en-US"/>
              <a:t>Exemptions</a:t>
            </a:r>
          </a:p>
          <a:p>
            <a:r>
              <a:rPr lang="en-US" altLang="en-US"/>
              <a:t>CAM Monitoring Design Criteria</a:t>
            </a:r>
          </a:p>
          <a:p>
            <a:r>
              <a:rPr lang="en-US" altLang="en-US"/>
              <a:t>Source, District, and EPA Roles</a:t>
            </a:r>
          </a:p>
          <a:p>
            <a:r>
              <a:rPr lang="en-US" altLang="en-US"/>
              <a:t>Quality Improvement Plan</a:t>
            </a:r>
          </a:p>
        </p:txBody>
      </p:sp>
      <p:pic>
        <p:nvPicPr>
          <p:cNvPr id="9220" name="Picture 4" descr="EVERGREEN II 0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00" y="1524000"/>
            <a:ext cx="41529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WATERT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163" name="Rectangle 3"/>
          <p:cNvSpPr>
            <a:spLocks noChangeArrowheads="1"/>
          </p:cNvSpPr>
          <p:nvPr/>
        </p:nvSpPr>
        <p:spPr bwMode="auto">
          <a:xfrm>
            <a:off x="2182813" y="5132388"/>
            <a:ext cx="6113462"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defRPr/>
            </a:pPr>
            <a:r>
              <a:rPr lang="en-US" altLang="en-US" sz="4000" b="1">
                <a:solidFill>
                  <a:srgbClr val="BE0000"/>
                </a:solidFill>
                <a:effectLst>
                  <a:outerShdw blurRad="38100" dist="38100" dir="2700000" algn="tl">
                    <a:srgbClr val="000000"/>
                  </a:outerShdw>
                </a:effectLst>
              </a:rPr>
              <a:t>Let’s Discuss Submittal </a:t>
            </a:r>
          </a:p>
          <a:p>
            <a:pPr algn="ctr">
              <a:defRPr/>
            </a:pPr>
            <a:r>
              <a:rPr lang="en-US" altLang="en-US" sz="4000" b="1">
                <a:solidFill>
                  <a:srgbClr val="BE0000"/>
                </a:solidFill>
                <a:effectLst>
                  <a:outerShdw blurRad="38100" dist="38100" dir="2700000" algn="tl">
                    <a:srgbClr val="000000"/>
                  </a:outerShdw>
                </a:effectLst>
              </a:rPr>
              <a:t>Requirements for CAM</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97282" name="Object 2"/>
          <p:cNvGraphicFramePr>
            <a:graphicFrameLocks noChangeAspect="1"/>
          </p:cNvGraphicFramePr>
          <p:nvPr>
            <p:extLst>
              <p:ext uri="{D42A27DB-BD31-4B8C-83A1-F6EECF244321}">
                <p14:modId xmlns:p14="http://schemas.microsoft.com/office/powerpoint/2010/main" val="4189553622"/>
              </p:ext>
            </p:extLst>
          </p:nvPr>
        </p:nvGraphicFramePr>
        <p:xfrm>
          <a:off x="503238" y="274638"/>
          <a:ext cx="9212262" cy="8366125"/>
        </p:xfrm>
        <a:graphic>
          <a:graphicData uri="http://schemas.openxmlformats.org/presentationml/2006/ole">
            <mc:AlternateContent xmlns:mc="http://schemas.openxmlformats.org/markup-compatibility/2006">
              <mc:Choice xmlns:v="urn:schemas-microsoft-com:vml" Requires="v">
                <p:oleObj name="Document" r:id="rId3" imgW="8777125" imgH="7986383" progId="Word.Document.8">
                  <p:embed/>
                </p:oleObj>
              </mc:Choice>
              <mc:Fallback>
                <p:oleObj name="Document" r:id="rId3" imgW="8777125" imgH="7986383" progId="Word.Document.8">
                  <p:embed/>
                  <p:pic>
                    <p:nvPicPr>
                      <p:cNvPr id="97282" name="Object 2"/>
                      <p:cNvPicPr>
                        <a:picLocks noChangeAspect="1" noChangeArrowheads="1"/>
                      </p:cNvPicPr>
                      <p:nvPr/>
                    </p:nvPicPr>
                    <p:blipFill>
                      <a:blip r:embed="rId4"/>
                      <a:srcRect/>
                      <a:stretch>
                        <a:fillRect/>
                      </a:stretch>
                    </p:blipFill>
                    <p:spPr bwMode="auto">
                      <a:xfrm>
                        <a:off x="503238" y="274638"/>
                        <a:ext cx="9212262" cy="836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99330" name="Picture 4" descr="The Wave P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7200"/>
            <a:ext cx="1028700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725" name="Rectangle 5"/>
          <p:cNvSpPr>
            <a:spLocks noChangeArrowheads="1"/>
          </p:cNvSpPr>
          <p:nvPr/>
        </p:nvSpPr>
        <p:spPr bwMode="auto">
          <a:xfrm>
            <a:off x="2016125" y="76200"/>
            <a:ext cx="6732588"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defRPr/>
            </a:pPr>
            <a:r>
              <a:rPr lang="en-US" altLang="en-US" sz="4000" b="1">
                <a:solidFill>
                  <a:srgbClr val="BE0000"/>
                </a:solidFill>
                <a:effectLst>
                  <a:outerShdw blurRad="38100" dist="38100" dir="2700000" algn="tl">
                    <a:srgbClr val="000000"/>
                  </a:outerShdw>
                </a:effectLst>
              </a:rPr>
              <a:t>Let’s Discuss Required </a:t>
            </a:r>
          </a:p>
          <a:p>
            <a:pPr algn="ctr">
              <a:defRPr/>
            </a:pPr>
            <a:r>
              <a:rPr lang="en-US" altLang="en-US" sz="4000" b="1">
                <a:solidFill>
                  <a:srgbClr val="BE0000"/>
                </a:solidFill>
                <a:effectLst>
                  <a:outerShdw blurRad="38100" dist="38100" dir="2700000" algn="tl">
                    <a:srgbClr val="000000"/>
                  </a:outerShdw>
                </a:effectLst>
              </a:rPr>
              <a:t>Permit Conditions for CAM</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100354" name="Object 2"/>
          <p:cNvGraphicFramePr>
            <a:graphicFrameLocks noChangeAspect="1"/>
          </p:cNvGraphicFramePr>
          <p:nvPr/>
        </p:nvGraphicFramePr>
        <p:xfrm>
          <a:off x="876300" y="166688"/>
          <a:ext cx="8610600" cy="7815262"/>
        </p:xfrm>
        <a:graphic>
          <a:graphicData uri="http://schemas.openxmlformats.org/presentationml/2006/ole">
            <mc:AlternateContent xmlns:mc="http://schemas.openxmlformats.org/markup-compatibility/2006">
              <mc:Choice xmlns:v="urn:schemas-microsoft-com:vml" Requires="v">
                <p:oleObj name="Document" r:id="rId3" imgW="8783980" imgH="7953533" progId="Word.Document.8">
                  <p:embed/>
                </p:oleObj>
              </mc:Choice>
              <mc:Fallback>
                <p:oleObj name="Document" r:id="rId3" imgW="8783980" imgH="7953533" progId="Word.Document.8">
                  <p:embed/>
                  <p:pic>
                    <p:nvPicPr>
                      <p:cNvPr id="10035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300" y="166688"/>
                        <a:ext cx="8610600" cy="7815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RAINI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8308" name="Rectangle 4"/>
          <p:cNvSpPr>
            <a:spLocks noChangeArrowheads="1"/>
          </p:cNvSpPr>
          <p:nvPr/>
        </p:nvSpPr>
        <p:spPr bwMode="auto">
          <a:xfrm>
            <a:off x="1322388" y="5105400"/>
            <a:ext cx="7524750"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defRPr/>
            </a:pPr>
            <a:r>
              <a:rPr lang="en-US" altLang="en-US" sz="4000" b="1">
                <a:solidFill>
                  <a:srgbClr val="BE0000"/>
                </a:solidFill>
                <a:effectLst>
                  <a:outerShdw blurRad="38100" dist="38100" dir="2700000" algn="tl">
                    <a:srgbClr val="000000"/>
                  </a:outerShdw>
                </a:effectLst>
              </a:rPr>
              <a:t>Let’s Discuss Monitoring  </a:t>
            </a:r>
          </a:p>
          <a:p>
            <a:pPr algn="ctr">
              <a:defRPr/>
            </a:pPr>
            <a:r>
              <a:rPr lang="en-US" altLang="en-US" sz="4000" b="1">
                <a:solidFill>
                  <a:srgbClr val="BE0000"/>
                </a:solidFill>
                <a:effectLst>
                  <a:outerShdw blurRad="38100" dist="38100" dir="2700000" algn="tl">
                    <a:srgbClr val="000000"/>
                  </a:outerShdw>
                </a:effectLst>
              </a:rPr>
              <a:t>Report Requirements for CAM</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103426" name="Object 2"/>
          <p:cNvGraphicFramePr>
            <a:graphicFrameLocks noChangeAspect="1"/>
          </p:cNvGraphicFramePr>
          <p:nvPr/>
        </p:nvGraphicFramePr>
        <p:xfrm>
          <a:off x="228600" y="549275"/>
          <a:ext cx="9464675" cy="8572500"/>
        </p:xfrm>
        <a:graphic>
          <a:graphicData uri="http://schemas.openxmlformats.org/presentationml/2006/ole">
            <mc:AlternateContent xmlns:mc="http://schemas.openxmlformats.org/markup-compatibility/2006">
              <mc:Choice xmlns:v="urn:schemas-microsoft-com:vml" Requires="v">
                <p:oleObj name="Document" r:id="rId3" imgW="8783980" imgH="7934475" progId="Word.Document.8">
                  <p:embed/>
                </p:oleObj>
              </mc:Choice>
              <mc:Fallback>
                <p:oleObj name="Document" r:id="rId3" imgW="8783980" imgH="7934475" progId="Word.Document.8">
                  <p:embed/>
                  <p:pic>
                    <p:nvPicPr>
                      <p:cNvPr id="10342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49275"/>
                        <a:ext cx="9464675" cy="857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05474" name="Picture 4" descr="Lone Pine Pea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0"/>
            <a:ext cx="10591800"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1381" name="Rectangle 5"/>
          <p:cNvSpPr>
            <a:spLocks noChangeArrowheads="1"/>
          </p:cNvSpPr>
          <p:nvPr/>
        </p:nvSpPr>
        <p:spPr bwMode="auto">
          <a:xfrm>
            <a:off x="1425575" y="5105400"/>
            <a:ext cx="7324725"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defRPr/>
            </a:pPr>
            <a:r>
              <a:rPr lang="en-US" altLang="en-US" sz="4000" b="1">
                <a:solidFill>
                  <a:srgbClr val="BE0000"/>
                </a:solidFill>
                <a:effectLst>
                  <a:outerShdw blurRad="38100" dist="38100" dir="2700000" algn="tl">
                    <a:srgbClr val="000000"/>
                  </a:outerShdw>
                </a:effectLst>
              </a:rPr>
              <a:t>Let’s Discuss Recordkeeping</a:t>
            </a:r>
          </a:p>
          <a:p>
            <a:pPr algn="ctr">
              <a:defRPr/>
            </a:pPr>
            <a:r>
              <a:rPr lang="en-US" altLang="en-US" sz="4000" b="1">
                <a:solidFill>
                  <a:srgbClr val="BE0000"/>
                </a:solidFill>
                <a:effectLst>
                  <a:outerShdw blurRad="38100" dist="38100" dir="2700000" algn="tl">
                    <a:srgbClr val="000000"/>
                  </a:outerShdw>
                </a:effectLst>
              </a:rPr>
              <a:t> Requirements for CAM</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graphicFrame>
        <p:nvGraphicFramePr>
          <p:cNvPr id="106498" name="Object 2"/>
          <p:cNvGraphicFramePr>
            <a:graphicFrameLocks noChangeAspect="1"/>
          </p:cNvGraphicFramePr>
          <p:nvPr/>
        </p:nvGraphicFramePr>
        <p:xfrm>
          <a:off x="225425" y="552450"/>
          <a:ext cx="9413875" cy="8501063"/>
        </p:xfrm>
        <a:graphic>
          <a:graphicData uri="http://schemas.openxmlformats.org/presentationml/2006/ole">
            <mc:AlternateContent xmlns:mc="http://schemas.openxmlformats.org/markup-compatibility/2006">
              <mc:Choice xmlns:v="urn:schemas-microsoft-com:vml" Requires="v">
                <p:oleObj name="Document" r:id="rId3" imgW="8790672" imgH="7931709" progId="Word.Document.8">
                  <p:embed/>
                </p:oleObj>
              </mc:Choice>
              <mc:Fallback>
                <p:oleObj name="Document" r:id="rId3" imgW="8790672" imgH="7931709" progId="Word.Document.8">
                  <p:embed/>
                  <p:pic>
                    <p:nvPicPr>
                      <p:cNvPr id="1064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5" y="552450"/>
                        <a:ext cx="9413875" cy="8501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0546" name="Rectangle 2"/>
          <p:cNvSpPr>
            <a:spLocks noGrp="1" noChangeArrowheads="1"/>
          </p:cNvSpPr>
          <p:nvPr>
            <p:ph type="title"/>
          </p:nvPr>
        </p:nvSpPr>
        <p:spPr>
          <a:xfrm>
            <a:off x="612775" y="228600"/>
            <a:ext cx="9255125" cy="1497013"/>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What does source do </a:t>
            </a:r>
            <a:br>
              <a:rPr lang="en-US" altLang="en-US" i="0">
                <a:solidFill>
                  <a:srgbClr val="CC0000"/>
                </a:solidFill>
                <a:effectLst>
                  <a:outerShdw blurRad="38100" dist="38100" dir="2700000" algn="tl">
                    <a:srgbClr val="000000"/>
                  </a:outerShdw>
                </a:effectLst>
              </a:rPr>
            </a:br>
            <a:r>
              <a:rPr lang="en-US" altLang="en-US" i="0">
                <a:solidFill>
                  <a:srgbClr val="CC0000"/>
                </a:solidFill>
                <a:effectLst>
                  <a:outerShdw blurRad="38100" dist="38100" dir="2700000" algn="tl">
                    <a:srgbClr val="000000"/>
                  </a:outerShdw>
                </a:effectLst>
              </a:rPr>
              <a:t>with monitoring results?</a:t>
            </a:r>
          </a:p>
        </p:txBody>
      </p:sp>
      <p:sp>
        <p:nvSpPr>
          <p:cNvPr id="1260547" name="Rectangle 3"/>
          <p:cNvSpPr>
            <a:spLocks noGrp="1" noChangeArrowheads="1"/>
          </p:cNvSpPr>
          <p:nvPr>
            <p:ph type="body" idx="1"/>
          </p:nvPr>
        </p:nvSpPr>
        <p:spPr>
          <a:xfrm>
            <a:off x="1028700" y="2057400"/>
            <a:ext cx="9067800" cy="4114800"/>
          </a:xfrm>
          <a:effectLst>
            <a:outerShdw dist="35921" dir="2700000" algn="ctr" rotWithShape="0">
              <a:schemeClr val="bg2"/>
            </a:outerShdw>
          </a:effectLst>
        </p:spPr>
        <p:txBody>
          <a:bodyPr/>
          <a:lstStyle/>
          <a:p>
            <a:pPr>
              <a:buFont typeface="Monotype Sorts" pitchFamily="2" charset="2"/>
              <a:buNone/>
              <a:defRPr/>
            </a:pPr>
            <a:r>
              <a:rPr lang="en-US" altLang="en-US" sz="3000" dirty="0">
                <a:effectLst>
                  <a:outerShdw blurRad="38100" dist="38100" dir="2700000" algn="tl">
                    <a:srgbClr val="000000"/>
                  </a:outerShdw>
                </a:effectLst>
              </a:rPr>
              <a:t>	Report deviations, excursions &amp; exceedances in semi-annual monitoring reports</a:t>
            </a:r>
          </a:p>
          <a:p>
            <a:pPr lvl="1">
              <a:defRPr/>
            </a:pPr>
            <a:r>
              <a:rPr lang="en-US" altLang="en-US" sz="3000" dirty="0">
                <a:effectLst>
                  <a:outerShdw blurRad="38100" dist="38100" dir="2700000" algn="tl">
                    <a:srgbClr val="000000"/>
                  </a:outerShdw>
                </a:effectLst>
              </a:rPr>
              <a:t>date &amp; duration</a:t>
            </a:r>
          </a:p>
          <a:p>
            <a:pPr lvl="1">
              <a:defRPr/>
            </a:pPr>
            <a:r>
              <a:rPr lang="en-US" altLang="en-US" sz="3000" dirty="0">
                <a:effectLst>
                  <a:outerShdw blurRad="38100" dist="38100" dir="2700000" algn="tl">
                    <a:srgbClr val="000000"/>
                  </a:outerShdw>
                </a:effectLst>
              </a:rPr>
              <a:t>nature of corrective action</a:t>
            </a:r>
          </a:p>
          <a:p>
            <a:pPr lvl="1">
              <a:buFont typeface="Monotype Sorts" pitchFamily="2" charset="2"/>
              <a:buNone/>
              <a:defRPr/>
            </a:pPr>
            <a:endParaRPr lang="en-US" altLang="en-US" sz="3000" dirty="0">
              <a:effectLst>
                <a:outerShdw blurRad="38100" dist="38100" dir="2700000" algn="tl">
                  <a:srgbClr val="000000"/>
                </a:outerShdw>
              </a:effectLst>
            </a:endParaRPr>
          </a:p>
          <a:p>
            <a:pPr>
              <a:buFont typeface="Monotype Sorts" pitchFamily="2" charset="2"/>
              <a:buNone/>
              <a:defRPr/>
            </a:pPr>
            <a:r>
              <a:rPr lang="en-US" altLang="en-US" sz="3000" dirty="0">
                <a:effectLst>
                  <a:outerShdw blurRad="38100" dist="38100" dir="2700000" algn="tl">
                    <a:srgbClr val="000000"/>
                  </a:outerShdw>
                </a:effectLst>
              </a:rPr>
              <a:t>	Certify compliance status for each applicable requirement</a:t>
            </a:r>
          </a:p>
          <a:p>
            <a:pPr lvl="1">
              <a:defRPr/>
            </a:pPr>
            <a:r>
              <a:rPr lang="en-US" altLang="en-US" sz="3000" dirty="0">
                <a:effectLst>
                  <a:outerShdw blurRad="38100" dist="38100" dir="2700000" algn="tl">
                    <a:srgbClr val="000000"/>
                  </a:outerShdw>
                </a:effectLst>
              </a:rPr>
              <a:t>Operating control device(s) within designated CAM or other indicator ranges</a:t>
            </a:r>
          </a:p>
          <a:p>
            <a:pPr lvl="1">
              <a:defRPr/>
            </a:pPr>
            <a:endParaRPr lang="en-US" altLang="en-US" sz="3000" dirty="0">
              <a:effectLst>
                <a:outerShdw blurRad="38100" dist="38100" dir="2700000" algn="tl">
                  <a:srgbClr val="000000"/>
                </a:outerShdw>
              </a:effectLst>
            </a:endParaRPr>
          </a:p>
        </p:txBody>
      </p:sp>
      <p:sp>
        <p:nvSpPr>
          <p:cNvPr id="1260549" name="Line 5"/>
          <p:cNvSpPr>
            <a:spLocks noChangeShapeType="1"/>
          </p:cNvSpPr>
          <p:nvPr/>
        </p:nvSpPr>
        <p:spPr bwMode="auto">
          <a:xfrm>
            <a:off x="190500" y="2362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60550" name="Line 6"/>
          <p:cNvSpPr>
            <a:spLocks noChangeShapeType="1"/>
          </p:cNvSpPr>
          <p:nvPr/>
        </p:nvSpPr>
        <p:spPr bwMode="auto">
          <a:xfrm>
            <a:off x="190500" y="5029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60549"/>
                                        </p:tgtEl>
                                        <p:attrNameLst>
                                          <p:attrName>style.visibility</p:attrName>
                                        </p:attrNameLst>
                                      </p:cBhvr>
                                      <p:to>
                                        <p:strVal val="visible"/>
                                      </p:to>
                                    </p:set>
                                    <p:anim calcmode="lin" valueType="num">
                                      <p:cBhvr additive="base">
                                        <p:cTn id="7" dur="500" fill="hold"/>
                                        <p:tgtEl>
                                          <p:spTgt spid="1260549"/>
                                        </p:tgtEl>
                                        <p:attrNameLst>
                                          <p:attrName>ppt_x</p:attrName>
                                        </p:attrNameLst>
                                      </p:cBhvr>
                                      <p:tavLst>
                                        <p:tav tm="0">
                                          <p:val>
                                            <p:strVal val="0-#ppt_w/2"/>
                                          </p:val>
                                        </p:tav>
                                        <p:tav tm="100000">
                                          <p:val>
                                            <p:strVal val="#ppt_x"/>
                                          </p:val>
                                        </p:tav>
                                      </p:tavLst>
                                    </p:anim>
                                    <p:anim calcmode="lin" valueType="num">
                                      <p:cBhvr additive="base">
                                        <p:cTn id="8" dur="500" fill="hold"/>
                                        <p:tgtEl>
                                          <p:spTgt spid="126054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60550"/>
                                        </p:tgtEl>
                                        <p:attrNameLst>
                                          <p:attrName>style.visibility</p:attrName>
                                        </p:attrNameLst>
                                      </p:cBhvr>
                                      <p:to>
                                        <p:strVal val="visible"/>
                                      </p:to>
                                    </p:set>
                                    <p:anim calcmode="lin" valueType="num">
                                      <p:cBhvr additive="base">
                                        <p:cTn id="12" dur="500" fill="hold"/>
                                        <p:tgtEl>
                                          <p:spTgt spid="1260550"/>
                                        </p:tgtEl>
                                        <p:attrNameLst>
                                          <p:attrName>ppt_x</p:attrName>
                                        </p:attrNameLst>
                                      </p:cBhvr>
                                      <p:tavLst>
                                        <p:tav tm="0">
                                          <p:val>
                                            <p:strVal val="0-#ppt_w/2"/>
                                          </p:val>
                                        </p:tav>
                                        <p:tav tm="100000">
                                          <p:val>
                                            <p:strVal val="#ppt_x"/>
                                          </p:val>
                                        </p:tav>
                                      </p:tavLst>
                                    </p:anim>
                                    <p:anim calcmode="lin" valueType="num">
                                      <p:cBhvr additive="base">
                                        <p:cTn id="13" dur="500" fill="hold"/>
                                        <p:tgtEl>
                                          <p:spTgt spid="12605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549" grpId="0" animBg="1"/>
      <p:bldP spid="1260550"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0594" name="Picture 4" descr="Molas Lake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 y="-1058863"/>
            <a:ext cx="10553700" cy="791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5893" name="Rectangle 5"/>
          <p:cNvSpPr>
            <a:spLocks noChangeArrowheads="1"/>
          </p:cNvSpPr>
          <p:nvPr/>
        </p:nvSpPr>
        <p:spPr bwMode="auto">
          <a:xfrm>
            <a:off x="419100" y="5105400"/>
            <a:ext cx="5902325" cy="12954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Let’s Discuss Quality </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Improvement Plan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419100" y="2689225"/>
            <a:ext cx="8528050" cy="38639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lvl1pPr marL="342900" indent="-342900">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r>
              <a:rPr lang="en-US" altLang="en-US"/>
              <a:t>CAA Origins: Titles V &amp; VII </a:t>
            </a:r>
          </a:p>
          <a:p>
            <a:r>
              <a:rPr lang="en-US" altLang="en-US"/>
              <a:t>Promulgated 10/22/97</a:t>
            </a:r>
          </a:p>
          <a:p>
            <a:r>
              <a:rPr lang="en-US" altLang="en-US"/>
              <a:t>Codified in CFR, Part 64</a:t>
            </a:r>
          </a:p>
          <a:p>
            <a:r>
              <a:rPr lang="en-US" altLang="en-US"/>
              <a:t>Regulation implementing the Title V monitoring principle:</a:t>
            </a:r>
          </a:p>
          <a:p>
            <a:pPr lvl="1"/>
            <a:r>
              <a:rPr lang="en-US" altLang="en-US"/>
              <a:t>Implement monitoring for a reasonable assurance of compliance</a:t>
            </a:r>
          </a:p>
        </p:txBody>
      </p:sp>
      <p:sp>
        <p:nvSpPr>
          <p:cNvPr id="1524740" name="Rectangle 4"/>
          <p:cNvSpPr>
            <a:spLocks noGrp="1" noChangeArrowheads="1"/>
          </p:cNvSpPr>
          <p:nvPr>
            <p:ph type="title"/>
          </p:nvPr>
        </p:nvSpPr>
        <p:spPr>
          <a:xfrm>
            <a:off x="876300" y="533400"/>
            <a:ext cx="8686800" cy="91440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CAM  Background</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title"/>
          </p:nvPr>
        </p:nvSpPr>
        <p:spPr>
          <a:xfrm>
            <a:off x="612775" y="457200"/>
            <a:ext cx="9102725" cy="83820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Quality Improvement Plan (§64.8)</a:t>
            </a:r>
          </a:p>
        </p:txBody>
      </p:sp>
      <p:sp>
        <p:nvSpPr>
          <p:cNvPr id="1271811" name="Rectangle 3"/>
          <p:cNvSpPr>
            <a:spLocks noGrp="1" noChangeArrowheads="1"/>
          </p:cNvSpPr>
          <p:nvPr>
            <p:ph type="body" idx="1"/>
          </p:nvPr>
        </p:nvSpPr>
        <p:spPr>
          <a:xfrm>
            <a:off x="952500" y="1828800"/>
            <a:ext cx="8528050" cy="4511675"/>
          </a:xfrm>
          <a:effectLst>
            <a:outerShdw dist="35921" dir="2700000" algn="ctr" rotWithShape="0">
              <a:schemeClr val="bg2"/>
            </a:outerShdw>
          </a:effectLst>
        </p:spPr>
        <p:txBody>
          <a:bodyPr/>
          <a:lstStyle/>
          <a:p>
            <a:pPr>
              <a:lnSpc>
                <a:spcPct val="90000"/>
              </a:lnSpc>
              <a:buFont typeface="Monotype Sorts" pitchFamily="2" charset="2"/>
              <a:buNone/>
              <a:defRPr/>
            </a:pPr>
            <a:r>
              <a:rPr lang="en-US" altLang="en-US">
                <a:effectLst>
                  <a:outerShdw blurRad="38100" dist="38100" dir="2700000" algn="tl">
                    <a:srgbClr val="000000"/>
                  </a:outerShdw>
                </a:effectLst>
              </a:rPr>
              <a:t>	District or EPA can require</a:t>
            </a:r>
          </a:p>
          <a:p>
            <a:pPr>
              <a:lnSpc>
                <a:spcPct val="90000"/>
              </a:lnSpc>
              <a:buFont typeface="Monotype Sorts" pitchFamily="2" charset="2"/>
              <a:buNone/>
              <a:defRPr/>
            </a:pPr>
            <a:endParaRPr lang="en-US" altLang="en-US">
              <a:effectLst>
                <a:outerShdw blurRad="38100" dist="38100" dir="2700000" algn="tl">
                  <a:srgbClr val="000000"/>
                </a:outerShdw>
              </a:effectLst>
            </a:endParaRPr>
          </a:p>
          <a:p>
            <a:pPr>
              <a:lnSpc>
                <a:spcPct val="90000"/>
              </a:lnSpc>
              <a:buFont typeface="Monotype Sorts" pitchFamily="2" charset="2"/>
              <a:buNone/>
              <a:defRPr/>
            </a:pPr>
            <a:r>
              <a:rPr lang="en-US" altLang="en-US">
                <a:effectLst>
                  <a:outerShdw blurRad="38100" dist="38100" dir="2700000" algn="tl">
                    <a:srgbClr val="000000"/>
                  </a:outerShdw>
                </a:effectLst>
              </a:rPr>
              <a:t>	Permit may specify appropriate threshold, such as an accumulation of exceedances or excursions exceeding 5% of PSEUs operating time</a:t>
            </a:r>
          </a:p>
          <a:p>
            <a:pPr>
              <a:lnSpc>
                <a:spcPct val="90000"/>
              </a:lnSpc>
              <a:buFont typeface="Monotype Sorts" pitchFamily="2" charset="2"/>
              <a:buNone/>
              <a:defRPr/>
            </a:pPr>
            <a:endParaRPr lang="en-US" altLang="en-US">
              <a:effectLst>
                <a:outerShdw blurRad="38100" dist="38100" dir="2700000" algn="tl">
                  <a:srgbClr val="000000"/>
                </a:outerShdw>
              </a:effectLst>
            </a:endParaRPr>
          </a:p>
          <a:p>
            <a:pPr>
              <a:lnSpc>
                <a:spcPct val="90000"/>
              </a:lnSpc>
              <a:buFont typeface="Monotype Sorts" pitchFamily="2" charset="2"/>
              <a:buNone/>
              <a:defRPr/>
            </a:pPr>
            <a:r>
              <a:rPr lang="en-US" altLang="en-US">
                <a:effectLst>
                  <a:outerShdw blurRad="38100" dist="38100" dir="2700000" algn="tl">
                    <a:srgbClr val="000000"/>
                  </a:outerShdw>
                </a:effectLst>
              </a:rPr>
              <a:t>	Implementation of QIP does not shield source from noncompliance with emission limit</a:t>
            </a:r>
          </a:p>
        </p:txBody>
      </p:sp>
      <p:sp>
        <p:nvSpPr>
          <p:cNvPr id="1271812" name="Line 4"/>
          <p:cNvSpPr>
            <a:spLocks noChangeShapeType="1"/>
          </p:cNvSpPr>
          <p:nvPr/>
        </p:nvSpPr>
        <p:spPr bwMode="auto">
          <a:xfrm>
            <a:off x="3429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71813" name="Line 5"/>
          <p:cNvSpPr>
            <a:spLocks noChangeShapeType="1"/>
          </p:cNvSpPr>
          <p:nvPr/>
        </p:nvSpPr>
        <p:spPr bwMode="auto">
          <a:xfrm>
            <a:off x="342900" y="3124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71814" name="Line 6"/>
          <p:cNvSpPr>
            <a:spLocks noChangeShapeType="1"/>
          </p:cNvSpPr>
          <p:nvPr/>
        </p:nvSpPr>
        <p:spPr bwMode="auto">
          <a:xfrm>
            <a:off x="342900" y="55626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71812"/>
                                        </p:tgtEl>
                                        <p:attrNameLst>
                                          <p:attrName>style.visibility</p:attrName>
                                        </p:attrNameLst>
                                      </p:cBhvr>
                                      <p:to>
                                        <p:strVal val="visible"/>
                                      </p:to>
                                    </p:set>
                                    <p:anim calcmode="lin" valueType="num">
                                      <p:cBhvr additive="base">
                                        <p:cTn id="7" dur="500" fill="hold"/>
                                        <p:tgtEl>
                                          <p:spTgt spid="1271812"/>
                                        </p:tgtEl>
                                        <p:attrNameLst>
                                          <p:attrName>ppt_x</p:attrName>
                                        </p:attrNameLst>
                                      </p:cBhvr>
                                      <p:tavLst>
                                        <p:tav tm="0">
                                          <p:val>
                                            <p:strVal val="0-#ppt_w/2"/>
                                          </p:val>
                                        </p:tav>
                                        <p:tav tm="100000">
                                          <p:val>
                                            <p:strVal val="#ppt_x"/>
                                          </p:val>
                                        </p:tav>
                                      </p:tavLst>
                                    </p:anim>
                                    <p:anim calcmode="lin" valueType="num">
                                      <p:cBhvr additive="base">
                                        <p:cTn id="8" dur="500" fill="hold"/>
                                        <p:tgtEl>
                                          <p:spTgt spid="127181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71813"/>
                                        </p:tgtEl>
                                        <p:attrNameLst>
                                          <p:attrName>style.visibility</p:attrName>
                                        </p:attrNameLst>
                                      </p:cBhvr>
                                      <p:to>
                                        <p:strVal val="visible"/>
                                      </p:to>
                                    </p:set>
                                    <p:anim calcmode="lin" valueType="num">
                                      <p:cBhvr additive="base">
                                        <p:cTn id="12" dur="500" fill="hold"/>
                                        <p:tgtEl>
                                          <p:spTgt spid="1271813"/>
                                        </p:tgtEl>
                                        <p:attrNameLst>
                                          <p:attrName>ppt_x</p:attrName>
                                        </p:attrNameLst>
                                      </p:cBhvr>
                                      <p:tavLst>
                                        <p:tav tm="0">
                                          <p:val>
                                            <p:strVal val="0-#ppt_w/2"/>
                                          </p:val>
                                        </p:tav>
                                        <p:tav tm="100000">
                                          <p:val>
                                            <p:strVal val="#ppt_x"/>
                                          </p:val>
                                        </p:tav>
                                      </p:tavLst>
                                    </p:anim>
                                    <p:anim calcmode="lin" valueType="num">
                                      <p:cBhvr additive="base">
                                        <p:cTn id="13" dur="500" fill="hold"/>
                                        <p:tgtEl>
                                          <p:spTgt spid="127181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71814"/>
                                        </p:tgtEl>
                                        <p:attrNameLst>
                                          <p:attrName>style.visibility</p:attrName>
                                        </p:attrNameLst>
                                      </p:cBhvr>
                                      <p:to>
                                        <p:strVal val="visible"/>
                                      </p:to>
                                    </p:set>
                                    <p:anim calcmode="lin" valueType="num">
                                      <p:cBhvr additive="base">
                                        <p:cTn id="17" dur="500" fill="hold"/>
                                        <p:tgtEl>
                                          <p:spTgt spid="1271814"/>
                                        </p:tgtEl>
                                        <p:attrNameLst>
                                          <p:attrName>ppt_x</p:attrName>
                                        </p:attrNameLst>
                                      </p:cBhvr>
                                      <p:tavLst>
                                        <p:tav tm="0">
                                          <p:val>
                                            <p:strVal val="0-#ppt_w/2"/>
                                          </p:val>
                                        </p:tav>
                                        <p:tav tm="100000">
                                          <p:val>
                                            <p:strVal val="#ppt_x"/>
                                          </p:val>
                                        </p:tav>
                                      </p:tavLst>
                                    </p:anim>
                                    <p:anim calcmode="lin" valueType="num">
                                      <p:cBhvr additive="base">
                                        <p:cTn id="18" dur="500" fill="hold"/>
                                        <p:tgtEl>
                                          <p:spTgt spid="12718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1812" grpId="0" animBg="1"/>
      <p:bldP spid="1271813" grpId="0" animBg="1"/>
      <p:bldP spid="127181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3859" name="Rectangle 3"/>
          <p:cNvSpPr>
            <a:spLocks noGrp="1" noChangeArrowheads="1"/>
          </p:cNvSpPr>
          <p:nvPr>
            <p:ph type="body" idx="1"/>
          </p:nvPr>
        </p:nvSpPr>
        <p:spPr>
          <a:xfrm>
            <a:off x="952500" y="1828800"/>
            <a:ext cx="8915400" cy="4648200"/>
          </a:xfrm>
          <a:effectLst>
            <a:outerShdw dist="35921" dir="2700000" algn="ctr" rotWithShape="0">
              <a:schemeClr val="bg2"/>
            </a:outerShdw>
          </a:effectLst>
        </p:spPr>
        <p:txBody>
          <a:bodyPr/>
          <a:lstStyle/>
          <a:p>
            <a:pPr>
              <a:lnSpc>
                <a:spcPct val="90000"/>
              </a:lnSpc>
              <a:buFont typeface="Monotype Sorts" pitchFamily="2" charset="2"/>
              <a:buNone/>
              <a:defRPr/>
            </a:pPr>
            <a:r>
              <a:rPr lang="en-US" altLang="en-US" sz="3000">
                <a:effectLst>
                  <a:outerShdw blurRad="38100" dist="38100" dir="2700000" algn="tl">
                    <a:srgbClr val="000000"/>
                  </a:outerShdw>
                </a:effectLst>
              </a:rPr>
              <a:t>	Written QIP available for inspection</a:t>
            </a:r>
          </a:p>
          <a:p>
            <a:pPr>
              <a:lnSpc>
                <a:spcPct val="90000"/>
              </a:lnSpc>
              <a:buFont typeface="Monotype Sorts" pitchFamily="2" charset="2"/>
              <a:buNone/>
              <a:defRPr/>
            </a:pPr>
            <a:endParaRPr lang="en-US" altLang="en-US" sz="3000">
              <a:effectLst>
                <a:outerShdw blurRad="38100" dist="38100" dir="2700000" algn="tl">
                  <a:srgbClr val="000000"/>
                </a:outerShdw>
              </a:effectLst>
            </a:endParaRPr>
          </a:p>
          <a:p>
            <a:pPr>
              <a:lnSpc>
                <a:spcPct val="90000"/>
              </a:lnSpc>
              <a:buFont typeface="Monotype Sorts" pitchFamily="2" charset="2"/>
              <a:buNone/>
              <a:defRPr/>
            </a:pPr>
            <a:r>
              <a:rPr lang="en-US" altLang="en-US" sz="3000">
                <a:effectLst>
                  <a:outerShdw blurRad="38100" dist="38100" dir="2700000" algn="tl">
                    <a:srgbClr val="000000"/>
                  </a:outerShdw>
                </a:effectLst>
              </a:rPr>
              <a:t>	Evaluate performance problems</a:t>
            </a:r>
          </a:p>
          <a:p>
            <a:pPr>
              <a:lnSpc>
                <a:spcPct val="90000"/>
              </a:lnSpc>
              <a:buFont typeface="Monotype Sorts" pitchFamily="2" charset="2"/>
              <a:buNone/>
              <a:defRPr/>
            </a:pPr>
            <a:endParaRPr lang="en-US" altLang="en-US" sz="3000">
              <a:effectLst>
                <a:outerShdw blurRad="38100" dist="38100" dir="2700000" algn="tl">
                  <a:srgbClr val="000000"/>
                </a:outerShdw>
              </a:effectLst>
            </a:endParaRPr>
          </a:p>
          <a:p>
            <a:pPr>
              <a:lnSpc>
                <a:spcPct val="90000"/>
              </a:lnSpc>
              <a:buFont typeface="Monotype Sorts" pitchFamily="2" charset="2"/>
              <a:buNone/>
              <a:defRPr/>
            </a:pPr>
            <a:r>
              <a:rPr lang="en-US" altLang="en-US" sz="3000">
                <a:effectLst>
                  <a:outerShdw blurRad="38100" dist="38100" dir="2700000" algn="tl">
                    <a:srgbClr val="000000"/>
                  </a:outerShdw>
                </a:effectLst>
              </a:rPr>
              <a:t>	Modify QIP to include</a:t>
            </a:r>
          </a:p>
          <a:p>
            <a:pPr lvl="1">
              <a:lnSpc>
                <a:spcPct val="90000"/>
              </a:lnSpc>
              <a:defRPr/>
            </a:pPr>
            <a:r>
              <a:rPr lang="en-US" altLang="en-US" sz="3000">
                <a:effectLst>
                  <a:outerShdw blurRad="38100" dist="38100" dir="2700000" algn="tl">
                    <a:srgbClr val="000000"/>
                  </a:outerShdw>
                </a:effectLst>
              </a:rPr>
              <a:t>improved preventive maintenance practice</a:t>
            </a:r>
          </a:p>
          <a:p>
            <a:pPr lvl="1">
              <a:lnSpc>
                <a:spcPct val="90000"/>
              </a:lnSpc>
              <a:defRPr/>
            </a:pPr>
            <a:r>
              <a:rPr lang="en-US" altLang="en-US" sz="3000">
                <a:effectLst>
                  <a:outerShdw blurRad="38100" dist="38100" dir="2700000" algn="tl">
                    <a:srgbClr val="000000"/>
                  </a:outerShdw>
                </a:effectLst>
              </a:rPr>
              <a:t>process operation changes</a:t>
            </a:r>
          </a:p>
          <a:p>
            <a:pPr lvl="1">
              <a:lnSpc>
                <a:spcPct val="90000"/>
              </a:lnSpc>
              <a:defRPr/>
            </a:pPr>
            <a:r>
              <a:rPr lang="en-US" altLang="en-US" sz="3000">
                <a:effectLst>
                  <a:outerShdw blurRad="38100" dist="38100" dir="2700000" algn="tl">
                    <a:srgbClr val="000000"/>
                  </a:outerShdw>
                </a:effectLst>
              </a:rPr>
              <a:t>improvements to control methods</a:t>
            </a:r>
          </a:p>
          <a:p>
            <a:pPr lvl="1">
              <a:lnSpc>
                <a:spcPct val="90000"/>
              </a:lnSpc>
              <a:defRPr/>
            </a:pPr>
            <a:r>
              <a:rPr lang="en-US" altLang="en-US" sz="3000">
                <a:effectLst>
                  <a:outerShdw blurRad="38100" dist="38100" dir="2700000" algn="tl">
                    <a:srgbClr val="000000"/>
                  </a:outerShdw>
                </a:effectLst>
              </a:rPr>
              <a:t>more frequent or improved monitoring</a:t>
            </a:r>
          </a:p>
        </p:txBody>
      </p:sp>
      <p:sp>
        <p:nvSpPr>
          <p:cNvPr id="1273862" name="Line 6"/>
          <p:cNvSpPr>
            <a:spLocks noChangeShapeType="1"/>
          </p:cNvSpPr>
          <p:nvPr/>
        </p:nvSpPr>
        <p:spPr bwMode="auto">
          <a:xfrm>
            <a:off x="4191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73863" name="Line 7"/>
          <p:cNvSpPr>
            <a:spLocks noChangeShapeType="1"/>
          </p:cNvSpPr>
          <p:nvPr/>
        </p:nvSpPr>
        <p:spPr bwMode="auto">
          <a:xfrm>
            <a:off x="419100" y="3048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73864" name="Line 8"/>
          <p:cNvSpPr>
            <a:spLocks noChangeShapeType="1"/>
          </p:cNvSpPr>
          <p:nvPr/>
        </p:nvSpPr>
        <p:spPr bwMode="auto">
          <a:xfrm>
            <a:off x="342900" y="40386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273866" name="Rectangle 10"/>
          <p:cNvSpPr>
            <a:spLocks noGrp="1" noChangeArrowheads="1"/>
          </p:cNvSpPr>
          <p:nvPr>
            <p:ph type="title"/>
          </p:nvPr>
        </p:nvSpPr>
        <p:spPr>
          <a:xfrm>
            <a:off x="612775" y="457200"/>
            <a:ext cx="9102725" cy="838200"/>
          </a:xfrm>
          <a:solidFill>
            <a:srgbClr val="FF9900"/>
          </a:solidFill>
          <a:ln w="57150">
            <a:solidFill>
              <a:srgbClr val="CC0000"/>
            </a:solidFill>
            <a:miter lim="800000"/>
            <a:headEnd/>
            <a:tailEnd/>
          </a:ln>
        </p:spPr>
        <p:txBody>
          <a:bodyPr/>
          <a:lstStyle/>
          <a:p>
            <a:pPr>
              <a:defRPr/>
            </a:pPr>
            <a:r>
              <a:rPr lang="en-US" altLang="en-US" i="0">
                <a:solidFill>
                  <a:srgbClr val="CC0000"/>
                </a:solidFill>
                <a:effectLst>
                  <a:outerShdw blurRad="38100" dist="38100" dir="2700000" algn="tl">
                    <a:srgbClr val="000000"/>
                  </a:outerShdw>
                </a:effectLst>
              </a:rPr>
              <a:t>Quality Improvement Plan (§64.8)</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73862"/>
                                        </p:tgtEl>
                                        <p:attrNameLst>
                                          <p:attrName>style.visibility</p:attrName>
                                        </p:attrNameLst>
                                      </p:cBhvr>
                                      <p:to>
                                        <p:strVal val="visible"/>
                                      </p:to>
                                    </p:set>
                                    <p:anim calcmode="lin" valueType="num">
                                      <p:cBhvr additive="base">
                                        <p:cTn id="7" dur="500" fill="hold"/>
                                        <p:tgtEl>
                                          <p:spTgt spid="1273862"/>
                                        </p:tgtEl>
                                        <p:attrNameLst>
                                          <p:attrName>ppt_x</p:attrName>
                                        </p:attrNameLst>
                                      </p:cBhvr>
                                      <p:tavLst>
                                        <p:tav tm="0">
                                          <p:val>
                                            <p:strVal val="0-#ppt_w/2"/>
                                          </p:val>
                                        </p:tav>
                                        <p:tav tm="100000">
                                          <p:val>
                                            <p:strVal val="#ppt_x"/>
                                          </p:val>
                                        </p:tav>
                                      </p:tavLst>
                                    </p:anim>
                                    <p:anim calcmode="lin" valueType="num">
                                      <p:cBhvr additive="base">
                                        <p:cTn id="8" dur="500" fill="hold"/>
                                        <p:tgtEl>
                                          <p:spTgt spid="127386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73863"/>
                                        </p:tgtEl>
                                        <p:attrNameLst>
                                          <p:attrName>style.visibility</p:attrName>
                                        </p:attrNameLst>
                                      </p:cBhvr>
                                      <p:to>
                                        <p:strVal val="visible"/>
                                      </p:to>
                                    </p:set>
                                    <p:anim calcmode="lin" valueType="num">
                                      <p:cBhvr additive="base">
                                        <p:cTn id="12" dur="500" fill="hold"/>
                                        <p:tgtEl>
                                          <p:spTgt spid="1273863"/>
                                        </p:tgtEl>
                                        <p:attrNameLst>
                                          <p:attrName>ppt_x</p:attrName>
                                        </p:attrNameLst>
                                      </p:cBhvr>
                                      <p:tavLst>
                                        <p:tav tm="0">
                                          <p:val>
                                            <p:strVal val="0-#ppt_w/2"/>
                                          </p:val>
                                        </p:tav>
                                        <p:tav tm="100000">
                                          <p:val>
                                            <p:strVal val="#ppt_x"/>
                                          </p:val>
                                        </p:tav>
                                      </p:tavLst>
                                    </p:anim>
                                    <p:anim calcmode="lin" valueType="num">
                                      <p:cBhvr additive="base">
                                        <p:cTn id="13" dur="500" fill="hold"/>
                                        <p:tgtEl>
                                          <p:spTgt spid="1273863"/>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73864"/>
                                        </p:tgtEl>
                                        <p:attrNameLst>
                                          <p:attrName>style.visibility</p:attrName>
                                        </p:attrNameLst>
                                      </p:cBhvr>
                                      <p:to>
                                        <p:strVal val="visible"/>
                                      </p:to>
                                    </p:set>
                                    <p:anim calcmode="lin" valueType="num">
                                      <p:cBhvr additive="base">
                                        <p:cTn id="17" dur="500" fill="hold"/>
                                        <p:tgtEl>
                                          <p:spTgt spid="1273864"/>
                                        </p:tgtEl>
                                        <p:attrNameLst>
                                          <p:attrName>ppt_x</p:attrName>
                                        </p:attrNameLst>
                                      </p:cBhvr>
                                      <p:tavLst>
                                        <p:tav tm="0">
                                          <p:val>
                                            <p:strVal val="0-#ppt_w/2"/>
                                          </p:val>
                                        </p:tav>
                                        <p:tav tm="100000">
                                          <p:val>
                                            <p:strVal val="#ppt_x"/>
                                          </p:val>
                                        </p:tav>
                                      </p:tavLst>
                                    </p:anim>
                                    <p:anim calcmode="lin" valueType="num">
                                      <p:cBhvr additive="base">
                                        <p:cTn id="18" dur="500" fill="hold"/>
                                        <p:tgtEl>
                                          <p:spTgt spid="12738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3862" grpId="0" animBg="1"/>
      <p:bldP spid="1273863" grpId="0" animBg="1"/>
      <p:bldP spid="127386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GLC PARK MISC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3632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6019" name="Rectangle 3"/>
          <p:cNvSpPr>
            <a:spLocks noChangeArrowheads="1"/>
          </p:cNvSpPr>
          <p:nvPr/>
        </p:nvSpPr>
        <p:spPr bwMode="auto">
          <a:xfrm>
            <a:off x="1714500" y="5181600"/>
            <a:ext cx="6845300"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defRPr/>
            </a:pPr>
            <a:r>
              <a:rPr lang="en-US" altLang="en-US" sz="4000" b="1">
                <a:solidFill>
                  <a:srgbClr val="B60000"/>
                </a:solidFill>
                <a:effectLst>
                  <a:outerShdw blurRad="38100" dist="38100" dir="2700000" algn="tl">
                    <a:srgbClr val="000000"/>
                  </a:outerShdw>
                </a:effectLst>
              </a:rPr>
              <a:t>Status of Compliance for </a:t>
            </a:r>
          </a:p>
          <a:p>
            <a:pPr algn="ctr">
              <a:defRPr/>
            </a:pPr>
            <a:r>
              <a:rPr lang="en-US" altLang="en-US" sz="4000" b="1">
                <a:solidFill>
                  <a:srgbClr val="B60000"/>
                </a:solidFill>
                <a:effectLst>
                  <a:outerShdw blurRad="38100" dist="38100" dir="2700000" algn="tl">
                    <a:srgbClr val="000000"/>
                  </a:outerShdw>
                </a:effectLst>
              </a:rPr>
              <a:t>Exceedances &amp; Excursions</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4450" name="Rectangle 2"/>
          <p:cNvSpPr>
            <a:spLocks noGrp="1" noChangeArrowheads="1"/>
          </p:cNvSpPr>
          <p:nvPr>
            <p:ph type="title"/>
          </p:nvPr>
        </p:nvSpPr>
        <p:spPr>
          <a:xfrm>
            <a:off x="495300" y="407988"/>
            <a:ext cx="9559925" cy="10398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4000" i="0">
                <a:solidFill>
                  <a:srgbClr val="CC0000"/>
                </a:solidFill>
                <a:effectLst>
                  <a:outerShdw blurRad="38100" dist="38100" dir="2700000" algn="tl">
                    <a:srgbClr val="000000"/>
                  </a:outerShdw>
                </a:effectLst>
              </a:rPr>
              <a:t>Defining Excursions &amp; Exceedances</a:t>
            </a:r>
          </a:p>
        </p:txBody>
      </p:sp>
      <p:sp>
        <p:nvSpPr>
          <p:cNvPr id="1384451" name="Rectangle 3"/>
          <p:cNvSpPr>
            <a:spLocks noGrp="1" noChangeArrowheads="1"/>
          </p:cNvSpPr>
          <p:nvPr>
            <p:ph type="body" idx="1"/>
          </p:nvPr>
        </p:nvSpPr>
        <p:spPr>
          <a:xfrm>
            <a:off x="647700" y="1752600"/>
            <a:ext cx="5659438" cy="4702175"/>
          </a:xfrm>
          <a:effectLst>
            <a:outerShdw dist="35921" dir="2700000" algn="ctr" rotWithShape="0">
              <a:schemeClr val="bg2"/>
            </a:outerShdw>
          </a:effectLst>
        </p:spPr>
        <p:txBody>
          <a:bodyPr/>
          <a:lstStyle/>
          <a:p>
            <a:pPr>
              <a:buFont typeface="Monotype Sorts" pitchFamily="2" charset="2"/>
              <a:buNone/>
              <a:defRPr/>
            </a:pPr>
            <a:r>
              <a:rPr lang="en-US" altLang="en-US">
                <a:effectLst>
                  <a:outerShdw blurRad="38100" dist="38100" dir="2700000" algn="tl">
                    <a:srgbClr val="000000"/>
                  </a:outerShdw>
                </a:effectLst>
              </a:rPr>
              <a:t>	</a:t>
            </a:r>
            <a:r>
              <a:rPr lang="en-US" altLang="en-US" u="sng">
                <a:effectLst>
                  <a:outerShdw blurRad="38100" dist="38100" dir="2700000" algn="tl">
                    <a:srgbClr val="000000"/>
                  </a:outerShdw>
                </a:effectLst>
              </a:rPr>
              <a:t>Exceedance</a:t>
            </a:r>
            <a:r>
              <a:rPr lang="en-US" altLang="en-US">
                <a:effectLst>
                  <a:outerShdw blurRad="38100" dist="38100" dir="2700000" algn="tl">
                    <a:srgbClr val="000000"/>
                  </a:outerShdw>
                </a:effectLst>
              </a:rPr>
              <a:t> – condition detected by monitoring   in units of pollutant emissions) that emissions are beyond limit</a:t>
            </a:r>
          </a:p>
          <a:p>
            <a:pPr>
              <a:buFont typeface="Monotype Sorts" pitchFamily="2" charset="2"/>
              <a:buNone/>
              <a:defRPr/>
            </a:pPr>
            <a:r>
              <a:rPr lang="en-US" altLang="en-US">
                <a:effectLst>
                  <a:outerShdw blurRad="38100" dist="38100" dir="2700000" algn="tl">
                    <a:srgbClr val="000000"/>
                  </a:outerShdw>
                </a:effectLst>
              </a:rPr>
              <a:t>	</a:t>
            </a:r>
            <a:r>
              <a:rPr lang="en-US" altLang="en-US" u="sng">
                <a:effectLst>
                  <a:outerShdw blurRad="38100" dist="38100" dir="2700000" algn="tl">
                    <a:srgbClr val="000000"/>
                  </a:outerShdw>
                </a:effectLst>
              </a:rPr>
              <a:t>Excursion</a:t>
            </a:r>
            <a:r>
              <a:rPr lang="en-US" altLang="en-US">
                <a:effectLst>
                  <a:outerShdw blurRad="38100" dist="38100" dir="2700000" algn="tl">
                    <a:srgbClr val="000000"/>
                  </a:outerShdw>
                </a:effectLst>
              </a:rPr>
              <a:t> – departure from indicator range established in accordance with part 64</a:t>
            </a:r>
          </a:p>
        </p:txBody>
      </p:sp>
      <p:sp>
        <p:nvSpPr>
          <p:cNvPr id="1384453" name="Line 5"/>
          <p:cNvSpPr>
            <a:spLocks noChangeShapeType="1"/>
          </p:cNvSpPr>
          <p:nvPr/>
        </p:nvSpPr>
        <p:spPr bwMode="auto">
          <a:xfrm>
            <a:off x="190500" y="20574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84454" name="Line 6"/>
          <p:cNvSpPr>
            <a:spLocks noChangeShapeType="1"/>
          </p:cNvSpPr>
          <p:nvPr/>
        </p:nvSpPr>
        <p:spPr bwMode="auto">
          <a:xfrm>
            <a:off x="190500" y="4572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pic>
        <p:nvPicPr>
          <p:cNvPr id="117766" name="Picture 7" descr="OST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2209800"/>
            <a:ext cx="377190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84453"/>
                                        </p:tgtEl>
                                        <p:attrNameLst>
                                          <p:attrName>style.visibility</p:attrName>
                                        </p:attrNameLst>
                                      </p:cBhvr>
                                      <p:to>
                                        <p:strVal val="visible"/>
                                      </p:to>
                                    </p:set>
                                    <p:anim calcmode="lin" valueType="num">
                                      <p:cBhvr additive="base">
                                        <p:cTn id="7" dur="500" fill="hold"/>
                                        <p:tgtEl>
                                          <p:spTgt spid="1384453"/>
                                        </p:tgtEl>
                                        <p:attrNameLst>
                                          <p:attrName>ppt_x</p:attrName>
                                        </p:attrNameLst>
                                      </p:cBhvr>
                                      <p:tavLst>
                                        <p:tav tm="0">
                                          <p:val>
                                            <p:strVal val="0-#ppt_w/2"/>
                                          </p:val>
                                        </p:tav>
                                        <p:tav tm="100000">
                                          <p:val>
                                            <p:strVal val="#ppt_x"/>
                                          </p:val>
                                        </p:tav>
                                      </p:tavLst>
                                    </p:anim>
                                    <p:anim calcmode="lin" valueType="num">
                                      <p:cBhvr additive="base">
                                        <p:cTn id="8" dur="500" fill="hold"/>
                                        <p:tgtEl>
                                          <p:spTgt spid="138445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84454"/>
                                        </p:tgtEl>
                                        <p:attrNameLst>
                                          <p:attrName>style.visibility</p:attrName>
                                        </p:attrNameLst>
                                      </p:cBhvr>
                                      <p:to>
                                        <p:strVal val="visible"/>
                                      </p:to>
                                    </p:set>
                                    <p:anim calcmode="lin" valueType="num">
                                      <p:cBhvr additive="base">
                                        <p:cTn id="12" dur="500" fill="hold"/>
                                        <p:tgtEl>
                                          <p:spTgt spid="1384454"/>
                                        </p:tgtEl>
                                        <p:attrNameLst>
                                          <p:attrName>ppt_x</p:attrName>
                                        </p:attrNameLst>
                                      </p:cBhvr>
                                      <p:tavLst>
                                        <p:tav tm="0">
                                          <p:val>
                                            <p:strVal val="0-#ppt_w/2"/>
                                          </p:val>
                                        </p:tav>
                                        <p:tav tm="100000">
                                          <p:val>
                                            <p:strVal val="#ppt_x"/>
                                          </p:val>
                                        </p:tav>
                                      </p:tavLst>
                                    </p:anim>
                                    <p:anim calcmode="lin" valueType="num">
                                      <p:cBhvr additive="base">
                                        <p:cTn id="13" dur="500" fill="hold"/>
                                        <p:tgtEl>
                                          <p:spTgt spid="13844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4453" grpId="0" animBg="1"/>
      <p:bldP spid="138445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5474" name="Rectangle 2"/>
          <p:cNvSpPr>
            <a:spLocks noGrp="1" noChangeArrowheads="1"/>
          </p:cNvSpPr>
          <p:nvPr>
            <p:ph type="title"/>
          </p:nvPr>
        </p:nvSpPr>
        <p:spPr>
          <a:xfrm>
            <a:off x="952500" y="304800"/>
            <a:ext cx="8686800" cy="9144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4000" i="0">
                <a:solidFill>
                  <a:srgbClr val="CC0000"/>
                </a:solidFill>
                <a:effectLst>
                  <a:outerShdw blurRad="38100" dist="38100" dir="2700000" algn="tl">
                    <a:srgbClr val="000000"/>
                  </a:outerShdw>
                </a:effectLst>
              </a:rPr>
              <a:t>Status of Compliance: Excursions</a:t>
            </a:r>
          </a:p>
        </p:txBody>
      </p:sp>
      <p:sp>
        <p:nvSpPr>
          <p:cNvPr id="1385475" name="Rectangle 3"/>
          <p:cNvSpPr>
            <a:spLocks noGrp="1" noChangeArrowheads="1"/>
          </p:cNvSpPr>
          <p:nvPr>
            <p:ph type="body" idx="1"/>
          </p:nvPr>
        </p:nvSpPr>
        <p:spPr>
          <a:xfrm>
            <a:off x="44450" y="1447800"/>
            <a:ext cx="8528050" cy="4702175"/>
          </a:xfrm>
          <a:effectLst>
            <a:outerShdw dist="35921" dir="2700000" algn="ctr" rotWithShape="0">
              <a:schemeClr val="bg2"/>
            </a:outerShdw>
          </a:effectLst>
        </p:spPr>
        <p:txBody>
          <a:bodyPr/>
          <a:lstStyle/>
          <a:p>
            <a:pPr>
              <a:defRPr/>
            </a:pPr>
            <a:r>
              <a:rPr lang="en-US" altLang="en-US" sz="2800">
                <a:effectLst>
                  <a:outerShdw blurRad="38100" dist="38100" dir="2700000" algn="tl">
                    <a:srgbClr val="000000"/>
                  </a:outerShdw>
                </a:effectLst>
              </a:rPr>
              <a:t>Potential problem in the operation &amp; maintenance of the control device,</a:t>
            </a:r>
          </a:p>
          <a:p>
            <a:pPr>
              <a:defRPr/>
            </a:pPr>
            <a:endParaRPr lang="en-US" altLang="en-US" sz="2800">
              <a:effectLst>
                <a:outerShdw blurRad="38100" dist="38100" dir="2700000" algn="tl">
                  <a:srgbClr val="000000"/>
                </a:outerShdw>
              </a:effectLst>
            </a:endParaRPr>
          </a:p>
          <a:p>
            <a:pPr>
              <a:defRPr/>
            </a:pPr>
            <a:r>
              <a:rPr lang="en-US" altLang="en-US" sz="2800">
                <a:effectLst>
                  <a:outerShdw blurRad="38100" dist="38100" dir="2700000" algn="tl">
                    <a:srgbClr val="000000"/>
                  </a:outerShdw>
                </a:effectLst>
              </a:rPr>
              <a:t>Possible exception to compliance                 with applicable requirements,</a:t>
            </a:r>
          </a:p>
          <a:p>
            <a:pPr>
              <a:defRPr/>
            </a:pPr>
            <a:endParaRPr lang="en-US" altLang="en-US" sz="2800">
              <a:effectLst>
                <a:outerShdw blurRad="38100" dist="38100" dir="2700000" algn="tl">
                  <a:srgbClr val="000000"/>
                </a:outerShdw>
              </a:effectLst>
            </a:endParaRPr>
          </a:p>
          <a:p>
            <a:pPr>
              <a:defRPr/>
            </a:pPr>
            <a:r>
              <a:rPr lang="en-US" altLang="en-US" sz="2800">
                <a:effectLst>
                  <a:outerShdw blurRad="38100" dist="38100" dir="2700000" algn="tl">
                    <a:srgbClr val="000000"/>
                  </a:outerShdw>
                </a:effectLst>
              </a:rPr>
              <a:t>Owner or operator to take                   appropriate corrective action, but</a:t>
            </a:r>
          </a:p>
          <a:p>
            <a:pPr>
              <a:defRPr/>
            </a:pPr>
            <a:endParaRPr lang="en-US" altLang="en-US" sz="2800">
              <a:effectLst>
                <a:outerShdw blurRad="38100" dist="38100" dir="2700000" algn="tl">
                  <a:srgbClr val="000000"/>
                </a:outerShdw>
              </a:effectLst>
            </a:endParaRPr>
          </a:p>
          <a:p>
            <a:pPr>
              <a:defRPr/>
            </a:pPr>
            <a:r>
              <a:rPr lang="en-US" altLang="en-US" sz="2800">
                <a:effectLst>
                  <a:outerShdw blurRad="38100" dist="38100" dir="2700000" algn="tl">
                    <a:srgbClr val="000000"/>
                  </a:outerShdw>
                </a:effectLst>
              </a:rPr>
              <a:t>Not necessarily a failure to comply with the underlying emissions limitation or standard.</a:t>
            </a:r>
          </a:p>
        </p:txBody>
      </p:sp>
      <p:pic>
        <p:nvPicPr>
          <p:cNvPr id="118788" name="Picture 4" descr="EVERGREEN PULP 0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2465388"/>
            <a:ext cx="3924300" cy="294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6499" name="Rectangle 3"/>
          <p:cNvSpPr>
            <a:spLocks noGrp="1" noChangeArrowheads="1"/>
          </p:cNvSpPr>
          <p:nvPr>
            <p:ph type="body" idx="1"/>
          </p:nvPr>
        </p:nvSpPr>
        <p:spPr>
          <a:xfrm>
            <a:off x="342900" y="1447800"/>
            <a:ext cx="8528050" cy="4702175"/>
          </a:xfrm>
          <a:effectLst>
            <a:outerShdw dist="35921" dir="2700000" algn="ctr" rotWithShape="0">
              <a:schemeClr val="bg2"/>
            </a:outerShdw>
          </a:effectLst>
        </p:spPr>
        <p:txBody>
          <a:bodyPr/>
          <a:lstStyle/>
          <a:p>
            <a:pPr>
              <a:defRPr/>
            </a:pPr>
            <a:r>
              <a:rPr lang="en-US" altLang="en-US">
                <a:effectLst>
                  <a:outerShdw blurRad="38100" dist="38100" dir="2700000" algn="tl">
                    <a:srgbClr val="000000"/>
                  </a:outerShdw>
                </a:effectLst>
              </a:rPr>
              <a:t>Reporting requirements already established in existing requirements,</a:t>
            </a:r>
          </a:p>
          <a:p>
            <a:pPr>
              <a:defRPr/>
            </a:pPr>
            <a:endParaRPr lang="en-US" altLang="en-US">
              <a:effectLst>
                <a:outerShdw blurRad="38100" dist="38100" dir="2700000" algn="tl">
                  <a:srgbClr val="000000"/>
                </a:outerShdw>
              </a:effectLst>
            </a:endParaRPr>
          </a:p>
          <a:p>
            <a:pPr>
              <a:defRPr/>
            </a:pPr>
            <a:r>
              <a:rPr lang="en-US" altLang="en-US">
                <a:effectLst>
                  <a:outerShdw blurRad="38100" dist="38100" dir="2700000" algn="tl">
                    <a:srgbClr val="000000"/>
                  </a:outerShdw>
                </a:effectLst>
              </a:rPr>
              <a:t>May have to specify an appropriate time period for averaging data                         to report exceedances,</a:t>
            </a:r>
          </a:p>
          <a:p>
            <a:pPr>
              <a:defRPr/>
            </a:pPr>
            <a:endParaRPr lang="en-US" altLang="en-US">
              <a:effectLst>
                <a:outerShdw blurRad="38100" dist="38100" dir="2700000" algn="tl">
                  <a:srgbClr val="000000"/>
                </a:outerShdw>
              </a:effectLst>
            </a:endParaRPr>
          </a:p>
          <a:p>
            <a:pPr>
              <a:defRPr/>
            </a:pPr>
            <a:r>
              <a:rPr lang="en-US" altLang="en-US">
                <a:effectLst>
                  <a:outerShdw blurRad="38100" dist="38100" dir="2700000" algn="tl">
                    <a:srgbClr val="000000"/>
                  </a:outerShdw>
                </a:effectLst>
              </a:rPr>
              <a:t>Exceptions to compliance.</a:t>
            </a:r>
          </a:p>
        </p:txBody>
      </p:sp>
      <p:sp>
        <p:nvSpPr>
          <p:cNvPr id="1386501" name="Rectangle 5"/>
          <p:cNvSpPr>
            <a:spLocks noGrp="1" noChangeArrowheads="1"/>
          </p:cNvSpPr>
          <p:nvPr>
            <p:ph type="title"/>
          </p:nvPr>
        </p:nvSpPr>
        <p:spPr>
          <a:xfrm>
            <a:off x="495300" y="304800"/>
            <a:ext cx="9448800" cy="9144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Status of Compliance: Excursions</a:t>
            </a:r>
          </a:p>
        </p:txBody>
      </p:sp>
      <p:pic>
        <p:nvPicPr>
          <p:cNvPr id="119812" name="Picture 6" descr="DSCN29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100" y="373380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7523" name="Rectangle 3"/>
          <p:cNvSpPr>
            <a:spLocks noGrp="1" noChangeArrowheads="1"/>
          </p:cNvSpPr>
          <p:nvPr>
            <p:ph type="body" idx="1"/>
          </p:nvPr>
        </p:nvSpPr>
        <p:spPr>
          <a:xfrm>
            <a:off x="266700" y="1447800"/>
            <a:ext cx="8528050" cy="4702175"/>
          </a:xfrm>
          <a:effectLst>
            <a:outerShdw dist="35921" dir="2700000" algn="ctr" rotWithShape="0">
              <a:schemeClr val="bg2"/>
            </a:outerShdw>
          </a:effectLst>
        </p:spPr>
        <p:txBody>
          <a:bodyPr/>
          <a:lstStyle/>
          <a:p>
            <a:pPr>
              <a:defRPr/>
            </a:pPr>
            <a:r>
              <a:rPr lang="en-US" altLang="en-US">
                <a:effectLst>
                  <a:outerShdw blurRad="38100" dist="38100" dir="2700000" algn="tl">
                    <a:srgbClr val="000000"/>
                  </a:outerShdw>
                </a:effectLst>
              </a:rPr>
              <a:t>Certification of intermittent compliance is not necessarily a certification of noncompliance</a:t>
            </a:r>
          </a:p>
          <a:p>
            <a:pPr lvl="1">
              <a:defRPr/>
            </a:pPr>
            <a:r>
              <a:rPr lang="en-US" altLang="en-US">
                <a:effectLst>
                  <a:outerShdw blurRad="38100" dist="38100" dir="2700000" algn="tl">
                    <a:srgbClr val="000000"/>
                  </a:outerShdw>
                </a:effectLst>
              </a:rPr>
              <a:t>Periods for which one does not really know (e.g., excursions from operating conditions),</a:t>
            </a:r>
          </a:p>
          <a:p>
            <a:pPr lvl="1">
              <a:defRPr/>
            </a:pPr>
            <a:r>
              <a:rPr lang="en-US" altLang="en-US">
                <a:effectLst>
                  <a:outerShdw blurRad="38100" dist="38100" dir="2700000" algn="tl">
                    <a:srgbClr val="000000"/>
                  </a:outerShdw>
                </a:effectLst>
              </a:rPr>
              <a:t>Excused periods (e.g., SS&amp;M),</a:t>
            </a:r>
          </a:p>
          <a:p>
            <a:pPr lvl="1">
              <a:defRPr/>
            </a:pPr>
            <a:r>
              <a:rPr lang="en-US" altLang="en-US">
                <a:effectLst>
                  <a:outerShdw blurRad="38100" dist="38100" dir="2700000" algn="tl">
                    <a:srgbClr val="000000"/>
                  </a:outerShdw>
                </a:effectLst>
              </a:rPr>
              <a:t>Monitoring errors offset by                       other information                               indicating compliance.</a:t>
            </a:r>
          </a:p>
        </p:txBody>
      </p:sp>
      <p:sp>
        <p:nvSpPr>
          <p:cNvPr id="1387525" name="Rectangle 5"/>
          <p:cNvSpPr>
            <a:spLocks noGrp="1" noChangeArrowheads="1"/>
          </p:cNvSpPr>
          <p:nvPr>
            <p:ph type="title"/>
          </p:nvPr>
        </p:nvSpPr>
        <p:spPr>
          <a:xfrm>
            <a:off x="228600" y="304800"/>
            <a:ext cx="9944100" cy="91440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Status of Exception to Compliance</a:t>
            </a:r>
          </a:p>
        </p:txBody>
      </p:sp>
      <p:pic>
        <p:nvPicPr>
          <p:cNvPr id="120836" name="Picture 6" descr="DSCN89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2700" y="39624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8546" name="Rectangle 2"/>
          <p:cNvSpPr>
            <a:spLocks noGrp="1" noChangeArrowheads="1"/>
          </p:cNvSpPr>
          <p:nvPr>
            <p:ph type="title"/>
          </p:nvPr>
        </p:nvSpPr>
        <p:spPr>
          <a:xfrm>
            <a:off x="952500" y="255588"/>
            <a:ext cx="9102725" cy="12684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4000" i="0">
                <a:solidFill>
                  <a:srgbClr val="CC0000"/>
                </a:solidFill>
                <a:effectLst>
                  <a:outerShdw blurRad="38100" dist="38100" dir="2700000" algn="tl">
                    <a:srgbClr val="000000"/>
                  </a:outerShdw>
                </a:effectLst>
              </a:rPr>
              <a:t>What is required for </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compliance certification?</a:t>
            </a:r>
          </a:p>
        </p:txBody>
      </p:sp>
      <p:sp>
        <p:nvSpPr>
          <p:cNvPr id="121859" name="Rectangle 3"/>
          <p:cNvSpPr>
            <a:spLocks noGrp="1" noChangeArrowheads="1"/>
          </p:cNvSpPr>
          <p:nvPr>
            <p:ph type="body" idx="1"/>
          </p:nvPr>
        </p:nvSpPr>
        <p:spPr>
          <a:xfrm>
            <a:off x="419100" y="1660525"/>
            <a:ext cx="8528050" cy="4702175"/>
          </a:xfrm>
        </p:spPr>
        <p:txBody>
          <a:bodyPr/>
          <a:lstStyle/>
          <a:p>
            <a:pPr>
              <a:lnSpc>
                <a:spcPct val="90000"/>
              </a:lnSpc>
              <a:buFont typeface="Monotype Sorts" pitchFamily="2" charset="2"/>
              <a:buNone/>
            </a:pPr>
            <a:r>
              <a:rPr lang="en-US" altLang="en-US"/>
              <a:t>40 CFR 70.6(c)(5) - annual or more frequent certification requires the source owner (responsible official) to:</a:t>
            </a:r>
          </a:p>
          <a:p>
            <a:pPr>
              <a:lnSpc>
                <a:spcPct val="90000"/>
              </a:lnSpc>
            </a:pPr>
            <a:r>
              <a:rPr lang="en-US" altLang="en-US"/>
              <a:t>Certify as to status of compliance for each permit term or condition, &amp;</a:t>
            </a:r>
          </a:p>
          <a:p>
            <a:pPr>
              <a:lnSpc>
                <a:spcPct val="90000"/>
              </a:lnSpc>
            </a:pPr>
            <a:endParaRPr lang="en-US" altLang="en-US"/>
          </a:p>
          <a:p>
            <a:pPr>
              <a:lnSpc>
                <a:spcPct val="90000"/>
              </a:lnSpc>
            </a:pPr>
            <a:r>
              <a:rPr lang="en-US" altLang="en-US"/>
              <a:t>Indicate whether                             compliance is continuous                            or intermittent.</a:t>
            </a:r>
          </a:p>
        </p:txBody>
      </p:sp>
      <p:pic>
        <p:nvPicPr>
          <p:cNvPr id="121860" name="Picture 4" descr="DSCN24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100" y="4114800"/>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570" name="Rectangle 2"/>
          <p:cNvSpPr>
            <a:spLocks noGrp="1" noChangeArrowheads="1"/>
          </p:cNvSpPr>
          <p:nvPr>
            <p:ph type="title"/>
          </p:nvPr>
        </p:nvSpPr>
        <p:spPr>
          <a:xfrm>
            <a:off x="571500" y="255588"/>
            <a:ext cx="9483725" cy="11160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sz="3800" i="0">
                <a:solidFill>
                  <a:srgbClr val="CC0000"/>
                </a:solidFill>
                <a:effectLst>
                  <a:outerShdw blurRad="38100" dist="38100" dir="2700000" algn="tl">
                    <a:srgbClr val="000000"/>
                  </a:outerShdw>
                </a:effectLst>
              </a:rPr>
              <a:t>What constitutes continuous or intermittent compliance?</a:t>
            </a:r>
          </a:p>
        </p:txBody>
      </p:sp>
      <p:sp>
        <p:nvSpPr>
          <p:cNvPr id="1389571" name="Rectangle 3"/>
          <p:cNvSpPr>
            <a:spLocks noGrp="1" noChangeArrowheads="1"/>
          </p:cNvSpPr>
          <p:nvPr>
            <p:ph type="body" idx="1"/>
          </p:nvPr>
        </p:nvSpPr>
        <p:spPr>
          <a:xfrm>
            <a:off x="495300" y="1851025"/>
            <a:ext cx="9296400" cy="4702175"/>
          </a:xfrm>
          <a:effectLst>
            <a:outerShdw dist="35921" dir="2700000" algn="ctr" rotWithShape="0">
              <a:schemeClr val="bg2"/>
            </a:outerShdw>
          </a:effectLst>
        </p:spPr>
        <p:txBody>
          <a:bodyPr/>
          <a:lstStyle/>
          <a:p>
            <a:pPr>
              <a:lnSpc>
                <a:spcPct val="80000"/>
              </a:lnSpc>
              <a:defRPr/>
            </a:pPr>
            <a:r>
              <a:rPr lang="en-US" altLang="en-US" sz="2800">
                <a:effectLst>
                  <a:outerShdw blurRad="38100" dist="38100" dir="2700000" algn="tl">
                    <a:srgbClr val="000000"/>
                  </a:outerShdw>
                </a:effectLst>
              </a:rPr>
              <a:t>From preamble to part 70 revisions (06/27/03):</a:t>
            </a:r>
          </a:p>
          <a:p>
            <a:pPr lvl="1">
              <a:lnSpc>
                <a:spcPct val="80000"/>
              </a:lnSpc>
              <a:defRPr/>
            </a:pPr>
            <a:r>
              <a:rPr lang="en-US" altLang="en-US">
                <a:effectLst>
                  <a:outerShdw blurRad="38100" dist="38100" dir="2700000" algn="tl">
                    <a:srgbClr val="000000"/>
                  </a:outerShdw>
                </a:effectLst>
              </a:rPr>
              <a:t>Any failure to meet permit terms or conditions (e.g., deviations or possible exceptions to compliance as per part 64 excursions) will result in intermittent compliance certification;</a:t>
            </a:r>
          </a:p>
          <a:p>
            <a:pPr lvl="1">
              <a:lnSpc>
                <a:spcPct val="80000"/>
              </a:lnSpc>
              <a:defRPr/>
            </a:pPr>
            <a:endParaRPr lang="en-US" altLang="en-US">
              <a:effectLst>
                <a:outerShdw blurRad="38100" dist="38100" dir="2700000" algn="tl">
                  <a:srgbClr val="000000"/>
                </a:outerShdw>
              </a:effectLst>
            </a:endParaRPr>
          </a:p>
          <a:p>
            <a:pPr>
              <a:lnSpc>
                <a:spcPct val="80000"/>
              </a:lnSpc>
              <a:defRPr/>
            </a:pPr>
            <a:r>
              <a:rPr lang="en-US" altLang="en-US" sz="2800">
                <a:effectLst>
                  <a:outerShdw blurRad="38100" dist="38100" dir="2700000" algn="tl">
                    <a:srgbClr val="000000"/>
                  </a:outerShdw>
                </a:effectLst>
              </a:rPr>
              <a:t>From other EPA documents : Certification of intermittent compliance is not necessarily a certification of noncompliance:</a:t>
            </a:r>
          </a:p>
          <a:p>
            <a:pPr lvl="1">
              <a:lnSpc>
                <a:spcPct val="80000"/>
              </a:lnSpc>
              <a:defRPr/>
            </a:pPr>
            <a:r>
              <a:rPr lang="en-US" altLang="en-US" sz="2400">
                <a:effectLst>
                  <a:outerShdw blurRad="38100" dist="38100" dir="2700000" algn="tl">
                    <a:srgbClr val="000000"/>
                  </a:outerShdw>
                </a:effectLst>
              </a:rPr>
              <a:t>Periods for which one does not really know (e.g., excursions from CAM indicator ranges),</a:t>
            </a:r>
          </a:p>
          <a:p>
            <a:pPr lvl="1">
              <a:lnSpc>
                <a:spcPct val="80000"/>
              </a:lnSpc>
              <a:defRPr/>
            </a:pPr>
            <a:r>
              <a:rPr lang="en-US" altLang="en-US" sz="2400">
                <a:effectLst>
                  <a:outerShdw blurRad="38100" dist="38100" dir="2700000" algn="tl">
                    <a:srgbClr val="000000"/>
                  </a:outerShdw>
                </a:effectLst>
              </a:rPr>
              <a:t>Monitoring errors offset by other information indicating compliance</a:t>
            </a:r>
            <a:r>
              <a:rPr lang="en-US" altLang="en-US" sz="2400" i="1">
                <a:effectLst>
                  <a:outerShdw blurRad="38100" dist="38100" dir="2700000" algn="tl">
                    <a:srgbClr val="000000"/>
                  </a:outerShdw>
                </a:effectLst>
              </a:rPr>
              <a:t>.</a:t>
            </a:r>
          </a:p>
          <a:p>
            <a:pPr>
              <a:lnSpc>
                <a:spcPct val="80000"/>
              </a:lnSpc>
              <a:defRPr/>
            </a:pPr>
            <a:endParaRPr lang="en-US" altLang="en-US" sz="2400">
              <a:effectLst>
                <a:outerShdw blurRad="38100" dist="38100" dir="2700000" algn="tl">
                  <a:srgbClr val="000000"/>
                </a:outerShdw>
              </a:effectLs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endParaRPr lang="en-US" altLang="en-US"/>
          </a:p>
        </p:txBody>
      </p:sp>
      <p:sp>
        <p:nvSpPr>
          <p:cNvPr id="123907" name="Rectangle 3"/>
          <p:cNvSpPr>
            <a:spLocks noGrp="1" noChangeArrowheads="1"/>
          </p:cNvSpPr>
          <p:nvPr>
            <p:ph type="body" idx="1"/>
          </p:nvPr>
        </p:nvSpPr>
        <p:spPr/>
        <p:txBody>
          <a:bodyPr/>
          <a:lstStyle/>
          <a:p>
            <a:endParaRPr lang="en-US" altLang="en-US"/>
          </a:p>
        </p:txBody>
      </p:sp>
      <p:pic>
        <p:nvPicPr>
          <p:cNvPr id="123908" name="Picture 4" descr="EVERGREEN II 1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59588"/>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3016" name="Rectangle 8"/>
          <p:cNvSpPr>
            <a:spLocks noChangeArrowheads="1"/>
          </p:cNvSpPr>
          <p:nvPr/>
        </p:nvSpPr>
        <p:spPr bwMode="auto">
          <a:xfrm>
            <a:off x="114300" y="331788"/>
            <a:ext cx="7239000" cy="1497012"/>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Agency Role</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Evaluate source's CAM plan</a:t>
            </a:r>
            <a:r>
              <a:rPr lang="en-US" altLang="en-US" sz="4000">
                <a:solidFill>
                  <a:srgbClr val="CC0000"/>
                </a:solidFill>
              </a:rPr>
              <a:t> </a:t>
            </a:r>
          </a:p>
        </p:txBody>
      </p:sp>
      <p:sp>
        <p:nvSpPr>
          <p:cNvPr id="1323017" name="Rectangle 9"/>
          <p:cNvSpPr>
            <a:spLocks noChangeArrowheads="1"/>
          </p:cNvSpPr>
          <p:nvPr/>
        </p:nvSpPr>
        <p:spPr bwMode="auto">
          <a:xfrm>
            <a:off x="730250" y="4343400"/>
            <a:ext cx="8528050" cy="22860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a:solidFill>
                  <a:srgbClr val="CC0000"/>
                </a:solidFill>
                <a:effectLst>
                  <a:outerShdw blurRad="38100" dist="38100" dir="2700000" algn="tl">
                    <a:srgbClr val="000000"/>
                  </a:outerShdw>
                </a:effectLst>
              </a:rPr>
              <a:t>Disapprove submitted plan</a:t>
            </a:r>
          </a:p>
          <a:p>
            <a:pPr lvl="1">
              <a:defRPr/>
            </a:pPr>
            <a:r>
              <a:rPr lang="en-US" altLang="en-US">
                <a:solidFill>
                  <a:srgbClr val="CC0000"/>
                </a:solidFill>
                <a:effectLst>
                  <a:outerShdw blurRad="38100" dist="38100" dir="2700000" algn="tl">
                    <a:srgbClr val="000000"/>
                  </a:outerShdw>
                </a:effectLst>
              </a:rPr>
              <a:t>draft or final permit must include periodic monitoring</a:t>
            </a:r>
          </a:p>
          <a:p>
            <a:pPr lvl="1">
              <a:defRPr/>
            </a:pPr>
            <a:r>
              <a:rPr lang="en-US" altLang="en-US">
                <a:solidFill>
                  <a:srgbClr val="CC0000"/>
                </a:solidFill>
                <a:effectLst>
                  <a:outerShdw blurRad="38100" dist="38100" dir="2700000" algn="tl">
                    <a:srgbClr val="000000"/>
                  </a:outerShdw>
                </a:effectLst>
              </a:rPr>
              <a:t>compliance schedule in permit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658" name="Rectangle 2"/>
          <p:cNvSpPr>
            <a:spLocks noGrp="1" noChangeArrowheads="1"/>
          </p:cNvSpPr>
          <p:nvPr>
            <p:ph type="title"/>
          </p:nvPr>
        </p:nvSpPr>
        <p:spPr>
          <a:xfrm>
            <a:off x="1790700" y="255588"/>
            <a:ext cx="6553200" cy="1268412"/>
          </a:xfrm>
          <a:solidFill>
            <a:srgbClr val="FF9900"/>
          </a:solidFill>
          <a:ln w="57150">
            <a:solidFill>
              <a:srgbClr val="CC0000"/>
            </a:solidFill>
            <a:miter lim="800000"/>
            <a:headEnd/>
            <a:tailEnd/>
          </a:ln>
        </p:spPr>
        <p:txBody>
          <a:bodyPr/>
          <a:lstStyle/>
          <a:p>
            <a:pPr>
              <a:defRPr/>
            </a:pPr>
            <a:r>
              <a:rPr lang="en-US" altLang="en-US" sz="4000" i="0">
                <a:solidFill>
                  <a:srgbClr val="CC0000"/>
                </a:solidFill>
                <a:effectLst>
                  <a:outerShdw blurRad="38100" dist="38100" dir="2700000" algn="tl">
                    <a:srgbClr val="000000"/>
                  </a:outerShdw>
                </a:effectLst>
              </a:rPr>
              <a:t>Enhanced Monitoring </a:t>
            </a: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Rule History</a:t>
            </a:r>
          </a:p>
        </p:txBody>
      </p:sp>
      <p:sp>
        <p:nvSpPr>
          <p:cNvPr id="15363" name="Rectangle 3"/>
          <p:cNvSpPr>
            <a:spLocks noGrp="1" noChangeArrowheads="1"/>
          </p:cNvSpPr>
          <p:nvPr>
            <p:ph type="body" idx="1"/>
          </p:nvPr>
        </p:nvSpPr>
        <p:spPr>
          <a:xfrm>
            <a:off x="723900" y="1660525"/>
            <a:ext cx="8528050" cy="4702175"/>
          </a:xfrm>
          <a:effectLst>
            <a:outerShdw dist="35921" dir="2700000" algn="ctr" rotWithShape="0">
              <a:schemeClr val="bg2">
                <a:alpha val="50000"/>
              </a:schemeClr>
            </a:outerShdw>
          </a:effectLst>
        </p:spPr>
        <p:txBody>
          <a:bodyPr/>
          <a:lstStyle/>
          <a:p>
            <a:pPr>
              <a:buFont typeface="Monotype Sorts" pitchFamily="2" charset="2"/>
              <a:buNone/>
            </a:pPr>
            <a:r>
              <a:rPr lang="en-US" altLang="en-US"/>
              <a:t>1990 - CAAA requires EPA to publish monitoring rules for major sources</a:t>
            </a:r>
          </a:p>
          <a:p>
            <a:pPr>
              <a:buFont typeface="Monotype Sorts" pitchFamily="2" charset="2"/>
              <a:buNone/>
            </a:pPr>
            <a:r>
              <a:rPr lang="en-US" altLang="en-US"/>
              <a:t>1992 - EPA proposes Enhanced Monitoring rules</a:t>
            </a:r>
          </a:p>
          <a:p>
            <a:pPr lvl="1"/>
            <a:r>
              <a:rPr lang="en-US" altLang="en-US"/>
              <a:t>CEMS based</a:t>
            </a:r>
          </a:p>
          <a:p>
            <a:pPr lvl="1"/>
            <a:r>
              <a:rPr lang="en-US" altLang="en-US"/>
              <a:t>All major sources subject</a:t>
            </a:r>
          </a:p>
          <a:p>
            <a:pPr>
              <a:buFont typeface="Monotype Sorts" pitchFamily="2" charset="2"/>
              <a:buNone/>
            </a:pPr>
            <a:r>
              <a:rPr lang="en-US" altLang="en-US"/>
              <a:t>1995 - EPA changes direction</a:t>
            </a:r>
          </a:p>
          <a:p>
            <a:pPr lvl="1"/>
            <a:r>
              <a:rPr lang="en-US" altLang="en-US"/>
              <a:t>Reasonable assurance of compliance</a:t>
            </a:r>
          </a:p>
          <a:p>
            <a:pPr lvl="1"/>
            <a:r>
              <a:rPr lang="en-US" altLang="en-US"/>
              <a:t>Focus on add-on control devices</a:t>
            </a:r>
          </a:p>
        </p:txBody>
      </p:sp>
      <p:sp>
        <p:nvSpPr>
          <p:cNvPr id="1350660" name="Line 4"/>
          <p:cNvSpPr>
            <a:spLocks noChangeShapeType="1"/>
          </p:cNvSpPr>
          <p:nvPr/>
        </p:nvSpPr>
        <p:spPr bwMode="auto">
          <a:xfrm>
            <a:off x="38100" y="19812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50661" name="Line 5"/>
          <p:cNvSpPr>
            <a:spLocks noChangeShapeType="1"/>
          </p:cNvSpPr>
          <p:nvPr/>
        </p:nvSpPr>
        <p:spPr bwMode="auto">
          <a:xfrm>
            <a:off x="38100" y="30480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50662" name="Line 6"/>
          <p:cNvSpPr>
            <a:spLocks noChangeShapeType="1"/>
          </p:cNvSpPr>
          <p:nvPr/>
        </p:nvSpPr>
        <p:spPr bwMode="auto">
          <a:xfrm>
            <a:off x="38100" y="5181600"/>
            <a:ext cx="762000" cy="0"/>
          </a:xfrm>
          <a:prstGeom prst="line">
            <a:avLst/>
          </a:prstGeom>
          <a:noFill/>
          <a:ln w="76200">
            <a:solidFill>
              <a:schemeClr val="accent2"/>
            </a:solidFill>
            <a:round/>
            <a:headEnd/>
            <a:tailEnd type="triangle" w="med" len="med"/>
          </a:ln>
          <a:effectLst>
            <a:outerShdw dist="45791" dir="3378596"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pic>
        <p:nvPicPr>
          <p:cNvPr id="15367" name="Picture 7" descr="cycl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7988" y="3352800"/>
            <a:ext cx="2678112" cy="28956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50660"/>
                                        </p:tgtEl>
                                        <p:attrNameLst>
                                          <p:attrName>style.visibility</p:attrName>
                                        </p:attrNameLst>
                                      </p:cBhvr>
                                      <p:to>
                                        <p:strVal val="visible"/>
                                      </p:to>
                                    </p:set>
                                    <p:anim calcmode="lin" valueType="num">
                                      <p:cBhvr additive="base">
                                        <p:cTn id="7" dur="500" fill="hold"/>
                                        <p:tgtEl>
                                          <p:spTgt spid="1350660"/>
                                        </p:tgtEl>
                                        <p:attrNameLst>
                                          <p:attrName>ppt_x</p:attrName>
                                        </p:attrNameLst>
                                      </p:cBhvr>
                                      <p:tavLst>
                                        <p:tav tm="0">
                                          <p:val>
                                            <p:strVal val="0-#ppt_w/2"/>
                                          </p:val>
                                        </p:tav>
                                        <p:tav tm="100000">
                                          <p:val>
                                            <p:strVal val="#ppt_x"/>
                                          </p:val>
                                        </p:tav>
                                      </p:tavLst>
                                    </p:anim>
                                    <p:anim calcmode="lin" valueType="num">
                                      <p:cBhvr additive="base">
                                        <p:cTn id="8" dur="500" fill="hold"/>
                                        <p:tgtEl>
                                          <p:spTgt spid="135066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50661"/>
                                        </p:tgtEl>
                                        <p:attrNameLst>
                                          <p:attrName>style.visibility</p:attrName>
                                        </p:attrNameLst>
                                      </p:cBhvr>
                                      <p:to>
                                        <p:strVal val="visible"/>
                                      </p:to>
                                    </p:set>
                                    <p:anim calcmode="lin" valueType="num">
                                      <p:cBhvr additive="base">
                                        <p:cTn id="12" dur="500" fill="hold"/>
                                        <p:tgtEl>
                                          <p:spTgt spid="1350661"/>
                                        </p:tgtEl>
                                        <p:attrNameLst>
                                          <p:attrName>ppt_x</p:attrName>
                                        </p:attrNameLst>
                                      </p:cBhvr>
                                      <p:tavLst>
                                        <p:tav tm="0">
                                          <p:val>
                                            <p:strVal val="0-#ppt_w/2"/>
                                          </p:val>
                                        </p:tav>
                                        <p:tav tm="100000">
                                          <p:val>
                                            <p:strVal val="#ppt_x"/>
                                          </p:val>
                                        </p:tav>
                                      </p:tavLst>
                                    </p:anim>
                                    <p:anim calcmode="lin" valueType="num">
                                      <p:cBhvr additive="base">
                                        <p:cTn id="13" dur="500" fill="hold"/>
                                        <p:tgtEl>
                                          <p:spTgt spid="135066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350662"/>
                                        </p:tgtEl>
                                        <p:attrNameLst>
                                          <p:attrName>style.visibility</p:attrName>
                                        </p:attrNameLst>
                                      </p:cBhvr>
                                      <p:to>
                                        <p:strVal val="visible"/>
                                      </p:to>
                                    </p:set>
                                    <p:anim calcmode="lin" valueType="num">
                                      <p:cBhvr additive="base">
                                        <p:cTn id="17" dur="500" fill="hold"/>
                                        <p:tgtEl>
                                          <p:spTgt spid="1350662"/>
                                        </p:tgtEl>
                                        <p:attrNameLst>
                                          <p:attrName>ppt_x</p:attrName>
                                        </p:attrNameLst>
                                      </p:cBhvr>
                                      <p:tavLst>
                                        <p:tav tm="0">
                                          <p:val>
                                            <p:strVal val="0-#ppt_w/2"/>
                                          </p:val>
                                        </p:tav>
                                        <p:tav tm="100000">
                                          <p:val>
                                            <p:strVal val="#ppt_x"/>
                                          </p:val>
                                        </p:tav>
                                      </p:tavLst>
                                    </p:anim>
                                    <p:anim calcmode="lin" valueType="num">
                                      <p:cBhvr additive="base">
                                        <p:cTn id="18" dur="500" fill="hold"/>
                                        <p:tgtEl>
                                          <p:spTgt spid="13506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0660" grpId="0" animBg="1"/>
      <p:bldP spid="1350661" grpId="0" animBg="1"/>
      <p:bldP spid="135066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2594" name="Rectangle 2"/>
          <p:cNvSpPr>
            <a:spLocks noGrp="1" noChangeArrowheads="1"/>
          </p:cNvSpPr>
          <p:nvPr>
            <p:ph type="title"/>
          </p:nvPr>
        </p:nvSpPr>
        <p:spPr>
          <a:xfrm>
            <a:off x="571500" y="331788"/>
            <a:ext cx="8950325" cy="1497012"/>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Agency Role</a:t>
            </a:r>
            <a:br>
              <a:rPr lang="en-US" altLang="en-US"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Evaluate source's CAM plan</a:t>
            </a:r>
            <a:r>
              <a:rPr lang="en-US" altLang="en-US" i="0">
                <a:solidFill>
                  <a:srgbClr val="CC0000"/>
                </a:solidFill>
                <a:effectLst>
                  <a:outerShdw blurRad="38100" dist="38100" dir="2700000" algn="tl">
                    <a:srgbClr val="000000"/>
                  </a:outerShdw>
                </a:effectLst>
              </a:rPr>
              <a:t> </a:t>
            </a:r>
          </a:p>
        </p:txBody>
      </p:sp>
      <p:sp>
        <p:nvSpPr>
          <p:cNvPr id="1262595" name="Rectangle 3"/>
          <p:cNvSpPr>
            <a:spLocks noGrp="1" noChangeArrowheads="1"/>
          </p:cNvSpPr>
          <p:nvPr>
            <p:ph type="body" idx="1"/>
          </p:nvPr>
        </p:nvSpPr>
        <p:spPr>
          <a:xfrm>
            <a:off x="723900" y="2209800"/>
            <a:ext cx="8991600" cy="4495800"/>
          </a:xfrm>
          <a:effectLst>
            <a:outerShdw dist="35921" dir="2700000" algn="ctr" rotWithShape="0">
              <a:schemeClr val="bg2"/>
            </a:outerShdw>
          </a:effectLst>
        </p:spPr>
        <p:txBody>
          <a:bodyPr/>
          <a:lstStyle/>
          <a:p>
            <a:pPr>
              <a:defRPr/>
            </a:pPr>
            <a:r>
              <a:rPr lang="en-US" altLang="en-US">
                <a:effectLst>
                  <a:outerShdw blurRad="38100" dist="38100" dir="2700000" algn="tl">
                    <a:srgbClr val="000000"/>
                  </a:outerShdw>
                </a:effectLst>
              </a:rPr>
              <a:t>Approve submitted plan</a:t>
            </a:r>
          </a:p>
          <a:p>
            <a:pPr lvl="1">
              <a:defRPr/>
            </a:pPr>
            <a:r>
              <a:rPr lang="en-US" altLang="en-US">
                <a:effectLst>
                  <a:outerShdw blurRad="38100" dist="38100" dir="2700000" algn="tl">
                    <a:srgbClr val="000000"/>
                  </a:outerShdw>
                </a:effectLst>
              </a:rPr>
              <a:t>Approve proposed monitoring and include in permit</a:t>
            </a:r>
          </a:p>
          <a:p>
            <a:pPr lvl="1">
              <a:defRPr/>
            </a:pPr>
            <a:r>
              <a:rPr lang="en-US" altLang="en-US">
                <a:effectLst>
                  <a:outerShdw blurRad="38100" dist="38100" dir="2700000" algn="tl">
                    <a:srgbClr val="000000"/>
                  </a:outerShdw>
                </a:effectLst>
              </a:rPr>
              <a:t>Confer with source if monitoring is inadequate</a:t>
            </a:r>
          </a:p>
          <a:p>
            <a:pPr lvl="1">
              <a:defRPr/>
            </a:pPr>
            <a:r>
              <a:rPr lang="en-US" altLang="en-US">
                <a:effectLst>
                  <a:outerShdw blurRad="38100" dist="38100" dir="2700000" algn="tl">
                    <a:srgbClr val="000000"/>
                  </a:outerShdw>
                </a:effectLst>
              </a:rPr>
              <a:t>Agency may condition approval on source gathering more data on indicators</a:t>
            </a:r>
          </a:p>
          <a:p>
            <a:pPr lvl="1">
              <a:defRPr/>
            </a:pPr>
            <a:r>
              <a:rPr lang="en-US" altLang="en-US">
                <a:effectLst>
                  <a:outerShdw blurRad="38100" dist="38100" dir="2700000" algn="tl">
                    <a:srgbClr val="000000"/>
                  </a:outerShdw>
                </a:effectLst>
              </a:rPr>
              <a:t>If testing or equipment installation required, permit must include enforceable schedule with milestones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DSCN01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515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4037" name="Rectangle 5"/>
          <p:cNvSpPr>
            <a:spLocks noChangeArrowheads="1"/>
          </p:cNvSpPr>
          <p:nvPr/>
        </p:nvSpPr>
        <p:spPr bwMode="auto">
          <a:xfrm>
            <a:off x="800100" y="255588"/>
            <a:ext cx="8991600" cy="1039812"/>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Agency Role: Issue final permit </a:t>
            </a:r>
          </a:p>
        </p:txBody>
      </p:sp>
      <p:sp>
        <p:nvSpPr>
          <p:cNvPr id="1324038" name="Rectangle 6"/>
          <p:cNvSpPr>
            <a:spLocks noChangeArrowheads="1"/>
          </p:cNvSpPr>
          <p:nvPr/>
        </p:nvSpPr>
        <p:spPr bwMode="auto">
          <a:xfrm>
            <a:off x="3086100" y="1828800"/>
            <a:ext cx="7010400" cy="4800600"/>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sz="2800">
                <a:solidFill>
                  <a:srgbClr val="CC0000"/>
                </a:solidFill>
                <a:effectLst>
                  <a:outerShdw blurRad="38100" dist="38100" dir="2700000" algn="tl">
                    <a:srgbClr val="000000"/>
                  </a:outerShdw>
                </a:effectLst>
              </a:rPr>
              <a:t>Indicators to be monitored</a:t>
            </a:r>
          </a:p>
          <a:p>
            <a:pPr>
              <a:defRPr/>
            </a:pPr>
            <a:r>
              <a:rPr lang="en-US" altLang="en-US" sz="2800">
                <a:solidFill>
                  <a:srgbClr val="CC0000"/>
                </a:solidFill>
                <a:effectLst>
                  <a:outerShdw blurRad="38100" dist="38100" dir="2700000" algn="tl">
                    <a:srgbClr val="000000"/>
                  </a:outerShdw>
                </a:effectLst>
              </a:rPr>
              <a:t>Means or device used to measure indicators (e.g. temperature measurement device, VE, CEMS)</a:t>
            </a:r>
          </a:p>
          <a:p>
            <a:pPr>
              <a:defRPr/>
            </a:pPr>
            <a:r>
              <a:rPr lang="en-US" altLang="en-US" sz="2800">
                <a:solidFill>
                  <a:srgbClr val="CC0000"/>
                </a:solidFill>
                <a:effectLst>
                  <a:outerShdw blurRad="38100" dist="38100" dir="2700000" algn="tl">
                    <a:srgbClr val="000000"/>
                  </a:outerShdw>
                </a:effectLst>
              </a:rPr>
              <a:t>Performance requirements</a:t>
            </a:r>
          </a:p>
          <a:p>
            <a:pPr>
              <a:defRPr/>
            </a:pPr>
            <a:r>
              <a:rPr lang="en-US" altLang="en-US" sz="2800">
                <a:solidFill>
                  <a:srgbClr val="CC0000"/>
                </a:solidFill>
                <a:effectLst>
                  <a:outerShdw blurRad="38100" dist="38100" dir="2700000" algn="tl">
                    <a:srgbClr val="000000"/>
                  </a:outerShdw>
                </a:effectLst>
              </a:rPr>
              <a:t>Definitions of exceedance or excursion</a:t>
            </a:r>
          </a:p>
          <a:p>
            <a:pPr>
              <a:defRPr/>
            </a:pPr>
            <a:r>
              <a:rPr lang="en-US" altLang="en-US" sz="2800">
                <a:solidFill>
                  <a:srgbClr val="CC0000"/>
                </a:solidFill>
                <a:effectLst>
                  <a:outerShdw blurRad="38100" dist="38100" dir="2700000" algn="tl">
                    <a:srgbClr val="000000"/>
                  </a:outerShdw>
                </a:effectLst>
              </a:rPr>
              <a:t>Obligation to conduct </a:t>
            </a:r>
            <a:r>
              <a:rPr lang="en-US" altLang="en-US" sz="2800" err="1">
                <a:solidFill>
                  <a:srgbClr val="CC0000"/>
                </a:solidFill>
                <a:effectLst>
                  <a:outerShdw blurRad="38100" dist="38100" dir="2700000" algn="tl">
                    <a:srgbClr val="000000"/>
                  </a:outerShdw>
                </a:effectLst>
              </a:rPr>
              <a:t>monitoring,reporting</a:t>
            </a:r>
            <a:r>
              <a:rPr lang="en-US" altLang="en-US" sz="2800">
                <a:solidFill>
                  <a:srgbClr val="CC0000"/>
                </a:solidFill>
                <a:effectLst>
                  <a:outerShdw blurRad="38100" dist="38100" dir="2700000" algn="tl">
                    <a:srgbClr val="000000"/>
                  </a:outerShdw>
                </a:effectLst>
              </a:rPr>
              <a:t> &amp; recordkeeping, implement QIP</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8738" name="Rectangle 2"/>
          <p:cNvSpPr>
            <a:spLocks noGrp="1" noChangeArrowheads="1"/>
          </p:cNvSpPr>
          <p:nvPr>
            <p:ph type="title"/>
          </p:nvPr>
        </p:nvSpPr>
        <p:spPr>
          <a:xfrm>
            <a:off x="495300" y="457200"/>
            <a:ext cx="9331325" cy="1219200"/>
          </a:xfrm>
          <a:solidFill>
            <a:srgbClr val="FF9900"/>
          </a:solidFill>
          <a:ln w="57150">
            <a:solidFill>
              <a:srgbClr val="CC0000"/>
            </a:solidFill>
            <a:miter lim="800000"/>
            <a:headEnd/>
            <a:tailEnd/>
          </a:ln>
        </p:spPr>
        <p:txBody>
          <a:bodyPr/>
          <a:lstStyle/>
          <a:p>
            <a:pPr>
              <a:defRPr/>
            </a:pPr>
            <a:br>
              <a:rPr lang="en-US" altLang="en-US" sz="4000" i="0">
                <a:solidFill>
                  <a:srgbClr val="CC0000"/>
                </a:solidFill>
                <a:effectLst>
                  <a:outerShdw blurRad="38100" dist="38100" dir="2700000" algn="tl">
                    <a:srgbClr val="000000"/>
                  </a:outerShdw>
                </a:effectLst>
              </a:rPr>
            </a:br>
            <a:r>
              <a:rPr lang="en-US" altLang="en-US" sz="4000" i="0">
                <a:solidFill>
                  <a:srgbClr val="CC0000"/>
                </a:solidFill>
                <a:effectLst>
                  <a:outerShdw blurRad="38100" dist="38100" dir="2700000" algn="tl">
                    <a:srgbClr val="000000"/>
                  </a:outerShdw>
                </a:effectLst>
              </a:rPr>
              <a:t>Compliance Certification Condition		</a:t>
            </a:r>
          </a:p>
        </p:txBody>
      </p:sp>
      <p:sp>
        <p:nvSpPr>
          <p:cNvPr id="1268739" name="Rectangle 3"/>
          <p:cNvSpPr>
            <a:spLocks noGrp="1" noChangeArrowheads="1"/>
          </p:cNvSpPr>
          <p:nvPr>
            <p:ph type="body" idx="1"/>
          </p:nvPr>
        </p:nvSpPr>
        <p:spPr>
          <a:xfrm>
            <a:off x="723900" y="2362200"/>
            <a:ext cx="8528050" cy="4130675"/>
          </a:xfrm>
          <a:effectLst>
            <a:outerShdw dist="45791" dir="3378596" algn="ctr" rotWithShape="0">
              <a:schemeClr val="bg2"/>
            </a:outerShdw>
          </a:effectLst>
        </p:spPr>
        <p:txBody>
          <a:bodyPr/>
          <a:lstStyle/>
          <a:p>
            <a:pPr>
              <a:defRPr/>
            </a:pPr>
            <a:r>
              <a:rPr lang="en-US" altLang="en-US">
                <a:effectLst>
                  <a:outerShdw blurRad="38100" dist="38100" dir="2700000" algn="tl">
                    <a:srgbClr val="000000"/>
                  </a:outerShdw>
                </a:effectLst>
              </a:rPr>
              <a:t>Part 70 (§70.6(c)(5)(iii)) revised when Part 64 promulgated</a:t>
            </a:r>
          </a:p>
          <a:p>
            <a:pPr>
              <a:defRPr/>
            </a:pPr>
            <a:r>
              <a:rPr lang="en-US" altLang="en-US">
                <a:effectLst>
                  <a:outerShdw blurRad="38100" dist="38100" dir="2700000" algn="tl">
                    <a:srgbClr val="000000"/>
                  </a:outerShdw>
                </a:effectLst>
              </a:rPr>
              <a:t>Certification conditions must “identify as possible exceptions to compliance any periods during which compliance is required and in which an excursion or exceedance as defined under part 64 of this chapter occurred.”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Picture 0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8133" name="Rectangle 5"/>
          <p:cNvSpPr>
            <a:spLocks noChangeArrowheads="1"/>
          </p:cNvSpPr>
          <p:nvPr/>
        </p:nvSpPr>
        <p:spPr bwMode="auto">
          <a:xfrm>
            <a:off x="228600" y="255588"/>
            <a:ext cx="3162300" cy="1039812"/>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i="0">
                <a:solidFill>
                  <a:srgbClr val="CC0000"/>
                </a:solidFill>
                <a:effectLst>
                  <a:outerShdw blurRad="38100" dist="38100" dir="2700000" algn="tl">
                    <a:srgbClr val="000000"/>
                  </a:outerShdw>
                </a:effectLst>
              </a:rPr>
              <a:t>EPA Role</a:t>
            </a:r>
          </a:p>
        </p:txBody>
      </p:sp>
      <p:sp>
        <p:nvSpPr>
          <p:cNvPr id="1328134" name="Rectangle 6"/>
          <p:cNvSpPr>
            <a:spLocks noChangeArrowheads="1"/>
          </p:cNvSpPr>
          <p:nvPr/>
        </p:nvSpPr>
        <p:spPr bwMode="auto">
          <a:xfrm>
            <a:off x="3168650" y="4191000"/>
            <a:ext cx="6775450" cy="237807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defRPr/>
            </a:pPr>
            <a:r>
              <a:rPr lang="en-US" altLang="en-US" sz="2800">
                <a:solidFill>
                  <a:srgbClr val="CC0000"/>
                </a:solidFill>
                <a:effectLst>
                  <a:outerShdw blurRad="38100" dist="38100" dir="2700000" algn="tl">
                    <a:srgbClr val="000000"/>
                  </a:outerShdw>
                </a:effectLst>
              </a:rPr>
              <a:t>Same as with periodic monitoring or other title V monitoring</a:t>
            </a:r>
          </a:p>
          <a:p>
            <a:pPr>
              <a:defRPr/>
            </a:pPr>
            <a:r>
              <a:rPr lang="en-US" altLang="en-US" sz="2800">
                <a:solidFill>
                  <a:srgbClr val="CC0000"/>
                </a:solidFill>
                <a:effectLst>
                  <a:outerShdw blurRad="38100" dist="38100" dir="2700000" algn="tl">
                    <a:srgbClr val="000000"/>
                  </a:outerShdw>
                </a:effectLst>
              </a:rPr>
              <a:t>Review permits to determine if monitoring is sufficient to assure compliance</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descr="DSCN37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10372725"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9156" name="Rectangle 4"/>
          <p:cNvSpPr>
            <a:spLocks noChangeArrowheads="1"/>
          </p:cNvSpPr>
          <p:nvPr/>
        </p:nvSpPr>
        <p:spPr bwMode="auto">
          <a:xfrm>
            <a:off x="419100" y="5410200"/>
            <a:ext cx="9407525" cy="10668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CAM Technical Guidance Document</a:t>
            </a:r>
          </a:p>
        </p:txBody>
      </p:sp>
      <p:sp>
        <p:nvSpPr>
          <p:cNvPr id="1329157" name="Rectangle 5"/>
          <p:cNvSpPr>
            <a:spLocks noChangeArrowheads="1"/>
          </p:cNvSpPr>
          <p:nvPr/>
        </p:nvSpPr>
        <p:spPr bwMode="auto">
          <a:xfrm>
            <a:off x="1104900" y="1905000"/>
            <a:ext cx="7848600" cy="3352800"/>
          </a:xfrm>
          <a:prstGeom prst="rect">
            <a:avLst/>
          </a:prstGeom>
          <a:solidFill>
            <a:srgbClr val="FF9900"/>
          </a:solidFill>
          <a:ln w="57150">
            <a:solidFill>
              <a:srgbClr val="CC0000"/>
            </a:solidFill>
            <a:miter lim="800000"/>
            <a:headEnd/>
            <a:tailEnd/>
          </a:ln>
          <a:effectLst>
            <a:outerShdw dist="25400" dir="54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buFont typeface="Monotype Sorts" pitchFamily="2" charset="2"/>
              <a:buNone/>
              <a:defRPr/>
            </a:pPr>
            <a:r>
              <a:rPr lang="en-US" altLang="en-US">
                <a:solidFill>
                  <a:srgbClr val="CC0000"/>
                </a:solidFill>
                <a:effectLst>
                  <a:outerShdw blurRad="38100" dist="38100" dir="2700000" algn="tl">
                    <a:srgbClr val="000000"/>
                  </a:outerShdw>
                </a:effectLst>
              </a:rPr>
              <a:t>epa.gov/air-emissions-monitoring-knowledge-base/compliance-assurance-monitoring</a:t>
            </a:r>
          </a:p>
          <a:p>
            <a:pPr>
              <a:buFont typeface="Monotype Sorts" pitchFamily="2" charset="2"/>
              <a:buNone/>
              <a:defRPr/>
            </a:pPr>
            <a:endParaRPr lang="en-US" altLang="en-US">
              <a:solidFill>
                <a:srgbClr val="CC0000"/>
              </a:solidFill>
              <a:effectLst>
                <a:outerShdw blurRad="38100" dist="38100" dir="2700000" algn="tl">
                  <a:srgbClr val="000000"/>
                </a:outerShdw>
              </a:effectLst>
            </a:endParaRPr>
          </a:p>
          <a:p>
            <a:pPr>
              <a:buFont typeface="Monotype Sorts" pitchFamily="2" charset="2"/>
              <a:buNone/>
              <a:defRPr/>
            </a:pPr>
            <a:r>
              <a:rPr lang="en-US" altLang="en-US">
                <a:solidFill>
                  <a:srgbClr val="CC0000"/>
                </a:solidFill>
                <a:effectLst>
                  <a:outerShdw blurRad="38100" dist="38100" dir="2700000" algn="tl">
                    <a:srgbClr val="000000"/>
                  </a:outerShdw>
                </a:effectLst>
              </a:rPr>
              <a:t>epa.gov/sites/production/files/2016-05/documents/cam-tgd.pdf</a:t>
            </a:r>
          </a:p>
          <a:p>
            <a:pPr>
              <a:buFont typeface="Monotype Sorts" pitchFamily="2" charset="2"/>
              <a:buNone/>
              <a:defRPr/>
            </a:pPr>
            <a:endParaRPr lang="en-US" altLang="en-US">
              <a:solidFill>
                <a:srgbClr val="CC0000"/>
              </a:solidFill>
              <a:effectLst>
                <a:outerShdw blurRad="38100" dist="38100" dir="2700000" algn="tl">
                  <a:srgbClr val="000000"/>
                </a:outerShdw>
              </a:effectLs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13122" name="Rectangle 2"/>
          <p:cNvSpPr>
            <a:spLocks noGrp="1" noChangeArrowheads="1"/>
          </p:cNvSpPr>
          <p:nvPr>
            <p:ph type="title"/>
          </p:nvPr>
        </p:nvSpPr>
        <p:spPr>
          <a:xfrm>
            <a:off x="1104900" y="228600"/>
            <a:ext cx="8455025" cy="755650"/>
          </a:xfrm>
          <a:solidFill>
            <a:srgbClr val="FF9900"/>
          </a:solidFill>
          <a:ln w="57150">
            <a:solidFill>
              <a:srgbClr val="CC0000"/>
            </a:solidFill>
            <a:miter lim="800000"/>
            <a:headEnd/>
            <a:tailEnd/>
          </a:ln>
          <a:effectLst>
            <a:outerShdw dist="35921" dir="2700000" algn="ctr" rotWithShape="0">
              <a:srgbClr val="000000"/>
            </a:outerShdw>
          </a:effectLst>
        </p:spPr>
        <p:txBody>
          <a:bodyPr/>
          <a:lstStyle/>
          <a:p>
            <a:pPr>
              <a:defRPr/>
            </a:pPr>
            <a:r>
              <a:rPr lang="en-US" altLang="en-US" i="0">
                <a:solidFill>
                  <a:srgbClr val="CC0000"/>
                </a:solidFill>
                <a:effectLst>
                  <a:outerShdw blurRad="38100" dist="38100" dir="2700000" algn="tl">
                    <a:srgbClr val="000000"/>
                  </a:outerShdw>
                </a:effectLst>
              </a:rPr>
              <a:t>Monitoring Approach – SO</a:t>
            </a:r>
            <a:r>
              <a:rPr lang="en-US" altLang="en-US" i="0" baseline="-25000">
                <a:solidFill>
                  <a:srgbClr val="CC0000"/>
                </a:solidFill>
                <a:effectLst>
                  <a:outerShdw blurRad="38100" dist="38100" dir="2700000" algn="tl">
                    <a:srgbClr val="000000"/>
                  </a:outerShdw>
                </a:effectLst>
              </a:rPr>
              <a:t>2</a:t>
            </a:r>
            <a:endParaRPr lang="en-US" altLang="en-US" i="0">
              <a:solidFill>
                <a:srgbClr val="CC0000"/>
              </a:solidFill>
              <a:effectLst>
                <a:outerShdw blurRad="38100" dist="38100" dir="2700000" algn="tl">
                  <a:srgbClr val="000000"/>
                </a:outerShdw>
              </a:effectLst>
            </a:endParaRPr>
          </a:p>
        </p:txBody>
      </p:sp>
      <p:graphicFrame>
        <p:nvGraphicFramePr>
          <p:cNvPr id="1413242" name="Group 122"/>
          <p:cNvGraphicFramePr>
            <a:graphicFrameLocks noGrp="1"/>
          </p:cNvGraphicFramePr>
          <p:nvPr>
            <p:ph type="tbl" idx="1"/>
          </p:nvPr>
        </p:nvGraphicFramePr>
        <p:xfrm>
          <a:off x="514350" y="1219200"/>
          <a:ext cx="9582150" cy="5514976"/>
        </p:xfrm>
        <a:graphic>
          <a:graphicData uri="http://schemas.openxmlformats.org/drawingml/2006/table">
            <a:tbl>
              <a:tblPr/>
              <a:tblGrid>
                <a:gridCol w="3086100">
                  <a:extLst>
                    <a:ext uri="{9D8B030D-6E8A-4147-A177-3AD203B41FA5}">
                      <a16:colId xmlns:a16="http://schemas.microsoft.com/office/drawing/2014/main" val="20000"/>
                    </a:ext>
                  </a:extLst>
                </a:gridCol>
                <a:gridCol w="3086100">
                  <a:extLst>
                    <a:ext uri="{9D8B030D-6E8A-4147-A177-3AD203B41FA5}">
                      <a16:colId xmlns:a16="http://schemas.microsoft.com/office/drawing/2014/main" val="20001"/>
                    </a:ext>
                  </a:extLst>
                </a:gridCol>
                <a:gridCol w="3409950">
                  <a:extLst>
                    <a:ext uri="{9D8B030D-6E8A-4147-A177-3AD203B41FA5}">
                      <a16:colId xmlns:a16="http://schemas.microsoft.com/office/drawing/2014/main" val="20002"/>
                    </a:ext>
                  </a:extLst>
                </a:gridCol>
              </a:tblGrid>
              <a:tr h="660400">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Indicator</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Slurry pH</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Slurry flow rate gpm</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0000"/>
                    </a:solidFill>
                  </a:tcPr>
                </a:tc>
                <a:extLst>
                  <a:ext uri="{0D108BD9-81ED-4DB2-BD59-A6C34878D82A}">
                    <a16:rowId xmlns:a16="http://schemas.microsoft.com/office/drawing/2014/main" val="10000"/>
                  </a:ext>
                </a:extLst>
              </a:tr>
              <a:tr h="973138">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Indicator range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&lt;9.0 - corrective action, reporting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&lt;175 – corrective action, reporting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73138">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Measurement location</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Recirculation line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Recirculation line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75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QA/QC</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Annual cal.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Annual cal.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33400">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Frequency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Once /15 minutes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Once /15 minutes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Data Collection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pH monitor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Flow rate monitor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Averaging time</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hourly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hourly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19125">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QIP Threshold</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0000"/>
                    </a:solid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a:ln>
                            <a:noFill/>
                          </a:ln>
                          <a:solidFill>
                            <a:srgbClr val="FAFD00"/>
                          </a:solidFill>
                          <a:effectLst/>
                          <a:latin typeface="Arial" panose="020B0604020202020204" pitchFamily="34" charset="0"/>
                        </a:rPr>
                        <a:t>&lt; 10 excursions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CC0000"/>
                        </a:buClr>
                        <a:buFont typeface="Monotype Sorts" pitchFamily="2" charset="2"/>
                        <a:defRPr sz="2800" b="1">
                          <a:solidFill>
                            <a:srgbClr val="FAFD00"/>
                          </a:solidFill>
                          <a:latin typeface="Arial" panose="020B0604020202020204" pitchFamily="34" charset="0"/>
                        </a:defRPr>
                      </a:lvl1pPr>
                      <a:lvl2pPr marL="344488" algn="l">
                        <a:spcBef>
                          <a:spcPct val="20000"/>
                        </a:spcBef>
                        <a:buClr>
                          <a:srgbClr val="CC0000"/>
                        </a:buClr>
                        <a:buFont typeface="Monotype Sorts" pitchFamily="2" charset="2"/>
                        <a:defRPr sz="2400" b="1">
                          <a:solidFill>
                            <a:srgbClr val="FAFD00"/>
                          </a:solidFill>
                          <a:latin typeface="Arial" panose="020B0604020202020204" pitchFamily="34" charset="0"/>
                        </a:defRPr>
                      </a:lvl2pPr>
                      <a:lvl3pPr marL="671513" algn="l">
                        <a:spcBef>
                          <a:spcPct val="20000"/>
                        </a:spcBef>
                        <a:buClr>
                          <a:srgbClr val="CC0000"/>
                        </a:buClr>
                        <a:buFont typeface="Monotype Sorts" pitchFamily="2" charset="2"/>
                        <a:defRPr sz="2000" b="1">
                          <a:solidFill>
                            <a:srgbClr val="FAFD00"/>
                          </a:solidFill>
                          <a:latin typeface="Arial" panose="020B0604020202020204" pitchFamily="34" charset="0"/>
                        </a:defRPr>
                      </a:lvl3pPr>
                      <a:lvl4pPr marL="1023938" algn="l">
                        <a:spcBef>
                          <a:spcPct val="20000"/>
                        </a:spcBef>
                        <a:buClr>
                          <a:srgbClr val="CC0000"/>
                        </a:buClr>
                        <a:buFont typeface="Monotype Sorts" pitchFamily="2" charset="2"/>
                        <a:defRPr b="1">
                          <a:solidFill>
                            <a:srgbClr val="FAFD00"/>
                          </a:solidFill>
                          <a:latin typeface="Arial" panose="020B0604020202020204" pitchFamily="34" charset="0"/>
                        </a:defRPr>
                      </a:lvl4pPr>
                      <a:lvl5pPr marL="1341438" algn="l">
                        <a:spcBef>
                          <a:spcPct val="20000"/>
                        </a:spcBef>
                        <a:buClr>
                          <a:srgbClr val="CC0000"/>
                        </a:buClr>
                        <a:buFont typeface="Monotype Sorts" pitchFamily="2" charset="2"/>
                        <a:defRPr b="1">
                          <a:solidFill>
                            <a:srgbClr val="FAFD00"/>
                          </a:solidFill>
                          <a:latin typeface="Arial" panose="020B0604020202020204" pitchFamily="34" charset="0"/>
                        </a:defRPr>
                      </a:lvl5pPr>
                      <a:lvl6pPr marL="17986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6pPr>
                      <a:lvl7pPr marL="22558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7pPr>
                      <a:lvl8pPr marL="27130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8pPr>
                      <a:lvl9pPr marL="3170238" eaLnBrk="0" fontAlgn="base" hangingPunct="0">
                        <a:spcBef>
                          <a:spcPct val="20000"/>
                        </a:spcBef>
                        <a:spcAft>
                          <a:spcPct val="0"/>
                        </a:spcAft>
                        <a:buClr>
                          <a:srgbClr val="CC0000"/>
                        </a:buClr>
                        <a:buFont typeface="Monotype Sorts" pitchFamily="2" charset="2"/>
                        <a:defRPr b="1">
                          <a:solidFill>
                            <a:srgbClr val="FAFD00"/>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CC0000"/>
                        </a:buClr>
                        <a:buSzTx/>
                        <a:buFont typeface="Monotype Sorts" pitchFamily="2" charset="2"/>
                        <a:buNone/>
                        <a:tabLst/>
                      </a:pPr>
                      <a:r>
                        <a:rPr kumimoji="0" lang="en-US" altLang="en-US" sz="2600" b="1" i="0" u="none" strike="noStrike" cap="none" normalizeH="0" baseline="0" dirty="0">
                          <a:ln>
                            <a:noFill/>
                          </a:ln>
                          <a:solidFill>
                            <a:srgbClr val="FAFD00"/>
                          </a:solidFill>
                          <a:effectLst/>
                          <a:latin typeface="Arial" panose="020B0604020202020204" pitchFamily="34" charset="0"/>
                        </a:rPr>
                        <a:t>&lt; 6 excursions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DSCN37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10372725" cy="691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9139" name="Rectangle 3"/>
          <p:cNvSpPr>
            <a:spLocks noChangeArrowheads="1"/>
          </p:cNvSpPr>
          <p:nvPr/>
        </p:nvSpPr>
        <p:spPr bwMode="auto">
          <a:xfrm>
            <a:off x="1993900" y="5638800"/>
            <a:ext cx="6910388"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a:spAutoFit/>
          </a:bodyPr>
          <a:lstStyle/>
          <a:p>
            <a:pPr>
              <a:defRPr/>
            </a:pPr>
            <a:r>
              <a:rPr lang="en-US" altLang="en-US" sz="4000" b="1">
                <a:solidFill>
                  <a:srgbClr val="CC0000"/>
                </a:solidFill>
                <a:effectLst>
                  <a:outerShdw blurRad="38100" dist="38100" dir="2700000" algn="tl">
                    <a:srgbClr val="000000"/>
                  </a:outerShdw>
                </a:effectLst>
              </a:rPr>
              <a:t>Let’s Discuss Oxidizers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DSCN29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19050"/>
            <a:ext cx="10544175"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1187" name="Rectangle 3"/>
          <p:cNvSpPr>
            <a:spLocks noChangeArrowheads="1"/>
          </p:cNvSpPr>
          <p:nvPr/>
        </p:nvSpPr>
        <p:spPr bwMode="auto">
          <a:xfrm>
            <a:off x="2711450" y="296863"/>
            <a:ext cx="6546850" cy="792162"/>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wrap="none" lIns="19050" tIns="26988" rIns="19050" bIns="26988" anchor="t"/>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106092"/>
              </a:lnSpc>
              <a:buClr>
                <a:srgbClr val="000000"/>
              </a:buClr>
              <a:buFont typeface="Arial" panose="020B0604020202020204" pitchFamily="34" charset="0"/>
              <a:buNone/>
              <a:defRPr/>
            </a:pPr>
            <a:r>
              <a:rPr lang="en-US" altLang="en-US" sz="4400" b="1">
                <a:solidFill>
                  <a:srgbClr val="CC0000"/>
                </a:solidFill>
                <a:effectLst>
                  <a:outerShdw blurRad="38100" dist="38100" dir="2700000" algn="tl">
                    <a:srgbClr val="000000"/>
                  </a:outerShdw>
                </a:effectLst>
                <a:latin typeface="Arial" panose="020B0604020202020204" pitchFamily="34" charset="0"/>
              </a:rPr>
              <a:t>Thermal Oxidizer</a:t>
            </a:r>
            <a:endParaRPr 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3234" name="Rectangle 2"/>
          <p:cNvSpPr>
            <a:spLocks noGrp="1" noChangeArrowheads="1"/>
          </p:cNvSpPr>
          <p:nvPr>
            <p:ph type="body" idx="1"/>
          </p:nvPr>
        </p:nvSpPr>
        <p:spPr>
          <a:xfrm>
            <a:off x="557213" y="1616075"/>
            <a:ext cx="9259887" cy="4860925"/>
          </a:xfrm>
          <a:effectLst>
            <a:outerShdw dist="53882" dir="2700000" algn="ctr" rotWithShape="0">
              <a:schemeClr val="bg2">
                <a:alpha val="50000"/>
              </a:schemeClr>
            </a:outerShdw>
          </a:effectLst>
        </p:spPr>
        <p:txBody>
          <a:bodyPr/>
          <a:lstStyle/>
          <a:p>
            <a:pPr>
              <a:defRPr/>
            </a:pPr>
            <a:r>
              <a:rPr lang="en-US" altLang="en-US">
                <a:effectLst>
                  <a:outerShdw blurRad="38100" dist="38100" dir="2700000" algn="tl">
                    <a:srgbClr val="000000"/>
                  </a:outerShdw>
                </a:effectLst>
              </a:rPr>
              <a:t>Performance indicators</a:t>
            </a:r>
          </a:p>
          <a:p>
            <a:pPr lvl="1">
              <a:defRPr/>
            </a:pPr>
            <a:r>
              <a:rPr lang="en-US" altLang="en-US" sz="3200">
                <a:effectLst>
                  <a:outerShdw blurRad="38100" dist="38100" dir="2700000" algn="tl">
                    <a:srgbClr val="000000"/>
                  </a:outerShdw>
                </a:effectLst>
              </a:rPr>
              <a:t>Outlet VOC concentration</a:t>
            </a:r>
          </a:p>
          <a:p>
            <a:pPr lvl="1">
              <a:defRPr/>
            </a:pPr>
            <a:r>
              <a:rPr lang="en-US" altLang="en-US" sz="3200">
                <a:effectLst>
                  <a:outerShdw blurRad="38100" dist="38100" dir="2700000" algn="tl">
                    <a:srgbClr val="000000"/>
                  </a:outerShdw>
                </a:effectLst>
              </a:rPr>
              <a:t>Outlet combustion temperature</a:t>
            </a:r>
          </a:p>
          <a:p>
            <a:pPr lvl="1">
              <a:defRPr/>
            </a:pPr>
            <a:r>
              <a:rPr lang="en-US" altLang="en-US" sz="3200">
                <a:effectLst>
                  <a:outerShdw blurRad="38100" dist="38100" dir="2700000" algn="tl">
                    <a:srgbClr val="000000"/>
                  </a:outerShdw>
                </a:effectLst>
              </a:rPr>
              <a:t>Outlet CO concentration</a:t>
            </a:r>
          </a:p>
          <a:p>
            <a:pPr lvl="1">
              <a:defRPr/>
            </a:pPr>
            <a:r>
              <a:rPr lang="en-US" altLang="en-US" sz="3200">
                <a:effectLst>
                  <a:outerShdw blurRad="38100" dist="38100" dir="2700000" algn="tl">
                    <a:srgbClr val="000000"/>
                  </a:outerShdw>
                </a:effectLst>
              </a:rPr>
              <a:t>Exhaust gas flow rate</a:t>
            </a:r>
          </a:p>
          <a:p>
            <a:pPr lvl="1">
              <a:defRPr/>
            </a:pPr>
            <a:r>
              <a:rPr lang="en-US" altLang="en-US" sz="3200">
                <a:effectLst>
                  <a:outerShdw blurRad="38100" dist="38100" dir="2700000" algn="tl">
                    <a:srgbClr val="000000"/>
                  </a:outerShdw>
                </a:effectLst>
              </a:rPr>
              <a:t>Outlet O</a:t>
            </a:r>
            <a:r>
              <a:rPr lang="en-US" altLang="en-US" sz="3200" baseline="-25000">
                <a:effectLst>
                  <a:outerShdw blurRad="38100" dist="38100" dir="2700000" algn="tl">
                    <a:srgbClr val="000000"/>
                  </a:outerShdw>
                </a:effectLst>
              </a:rPr>
              <a:t>2</a:t>
            </a:r>
            <a:r>
              <a:rPr lang="en-US" altLang="en-US" sz="3200">
                <a:effectLst>
                  <a:outerShdw blurRad="38100" dist="38100" dir="2700000" algn="tl">
                    <a:srgbClr val="000000"/>
                  </a:outerShdw>
                </a:effectLst>
              </a:rPr>
              <a:t> concentration</a:t>
            </a:r>
          </a:p>
          <a:p>
            <a:pPr lvl="1">
              <a:defRPr/>
            </a:pPr>
            <a:r>
              <a:rPr lang="en-US" altLang="en-US" sz="3200">
                <a:effectLst>
                  <a:outerShdw blurRad="38100" dist="38100" dir="2700000" algn="tl">
                    <a:srgbClr val="000000"/>
                  </a:outerShdw>
                </a:effectLst>
              </a:rPr>
              <a:t>Inspections</a:t>
            </a:r>
          </a:p>
        </p:txBody>
      </p:sp>
      <p:sp>
        <p:nvSpPr>
          <p:cNvPr id="1503235" name="Rectangle 3"/>
          <p:cNvSpPr>
            <a:spLocks noChangeArrowheads="1"/>
          </p:cNvSpPr>
          <p:nvPr/>
        </p:nvSpPr>
        <p:spPr bwMode="auto">
          <a:xfrm>
            <a:off x="1838325" y="365125"/>
            <a:ext cx="6546850" cy="792163"/>
          </a:xfrm>
          <a:prstGeom prst="rect">
            <a:avLst/>
          </a:prstGeom>
          <a:solidFill>
            <a:srgbClr val="FF9900"/>
          </a:solidFill>
          <a:ln w="57150">
            <a:solidFill>
              <a:srgbClr val="CC0000"/>
            </a:solidFill>
            <a:miter lim="800000"/>
            <a:headEnd/>
            <a:tailEnd/>
          </a:ln>
          <a:effectLst>
            <a:outerShdw dist="35921" dir="2700000" algn="ctr" rotWithShape="0">
              <a:srgbClr val="000000"/>
            </a:outerShdw>
          </a:effectLst>
        </p:spPr>
        <p:txBody>
          <a:bodyPr wrap="none" lIns="19050" tIns="26988" rIns="19050" bIns="26988" anchor="t"/>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106092"/>
              </a:lnSpc>
              <a:buClr>
                <a:srgbClr val="000000"/>
              </a:buClr>
              <a:buFont typeface="Arial" panose="020B0604020202020204" pitchFamily="34" charset="0"/>
              <a:buNone/>
              <a:defRPr/>
            </a:pPr>
            <a:r>
              <a:rPr lang="en-US" altLang="en-US" sz="4400" b="1">
                <a:solidFill>
                  <a:srgbClr val="CC0000"/>
                </a:solidFill>
                <a:effectLst>
                  <a:outerShdw blurRad="38100" dist="38100" dir="2700000" algn="tl">
                    <a:srgbClr val="000000"/>
                  </a:outerShdw>
                </a:effectLst>
                <a:latin typeface="Arial" panose="020B0604020202020204" pitchFamily="34" charset="0"/>
              </a:rPr>
              <a:t>Thermal Oxidizer</a:t>
            </a:r>
            <a:endParaRPr lang="en-US"/>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descr="DSCN92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9443" name="Rectangle 3"/>
          <p:cNvSpPr>
            <a:spLocks noChangeArrowheads="1"/>
          </p:cNvSpPr>
          <p:nvPr/>
        </p:nvSpPr>
        <p:spPr bwMode="auto">
          <a:xfrm>
            <a:off x="2166938" y="5964238"/>
            <a:ext cx="6756400" cy="693737"/>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Heat Exchangers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SCN92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0287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5780" name="Rectangle 4"/>
          <p:cNvSpPr>
            <a:spLocks noChangeArrowheads="1"/>
          </p:cNvSpPr>
          <p:nvPr/>
        </p:nvSpPr>
        <p:spPr bwMode="auto">
          <a:xfrm>
            <a:off x="1104900" y="463550"/>
            <a:ext cx="8455025" cy="7556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defRPr sz="4400" b="1" i="1">
                <a:solidFill>
                  <a:srgbClr val="FAFD00"/>
                </a:solidFill>
                <a:latin typeface="Arial" panose="020B0604020202020204" pitchFamily="34" charset="0"/>
              </a:defRPr>
            </a:lvl1pPr>
            <a:lvl2pPr>
              <a:defRPr sz="4400" b="1" i="1">
                <a:solidFill>
                  <a:srgbClr val="FAFD00"/>
                </a:solidFill>
                <a:latin typeface="Arial" panose="020B0604020202020204" pitchFamily="34" charset="0"/>
              </a:defRPr>
            </a:lvl2pPr>
            <a:lvl3pPr>
              <a:defRPr sz="4400" b="1" i="1">
                <a:solidFill>
                  <a:srgbClr val="FAFD00"/>
                </a:solidFill>
                <a:latin typeface="Arial" panose="020B0604020202020204" pitchFamily="34" charset="0"/>
              </a:defRPr>
            </a:lvl3pPr>
            <a:lvl4pPr>
              <a:defRPr sz="4400" b="1" i="1">
                <a:solidFill>
                  <a:srgbClr val="FAFD00"/>
                </a:solidFill>
                <a:latin typeface="Arial" panose="020B0604020202020204" pitchFamily="34" charset="0"/>
              </a:defRPr>
            </a:lvl4pPr>
            <a:lvl5pPr>
              <a:defRPr sz="4400" b="1" i="1">
                <a:solidFill>
                  <a:srgbClr val="FAFD00"/>
                </a:solidFill>
                <a:latin typeface="Arial" panose="020B0604020202020204" pitchFamily="34" charset="0"/>
              </a:defRPr>
            </a:lvl5pPr>
            <a:lvl6pPr marL="457200" algn="ctr" eaLnBrk="0" fontAlgn="base" hangingPunct="0">
              <a:spcBef>
                <a:spcPct val="0"/>
              </a:spcBef>
              <a:spcAft>
                <a:spcPct val="0"/>
              </a:spcAft>
              <a:defRPr sz="4400" b="1" i="1">
                <a:solidFill>
                  <a:srgbClr val="FAFD00"/>
                </a:solidFill>
                <a:latin typeface="Arial" panose="020B0604020202020204" pitchFamily="34" charset="0"/>
              </a:defRPr>
            </a:lvl6pPr>
            <a:lvl7pPr marL="914400" algn="ctr" eaLnBrk="0" fontAlgn="base" hangingPunct="0">
              <a:spcBef>
                <a:spcPct val="0"/>
              </a:spcBef>
              <a:spcAft>
                <a:spcPct val="0"/>
              </a:spcAft>
              <a:defRPr sz="4400" b="1" i="1">
                <a:solidFill>
                  <a:srgbClr val="FAFD00"/>
                </a:solidFill>
                <a:latin typeface="Arial" panose="020B0604020202020204" pitchFamily="34" charset="0"/>
              </a:defRPr>
            </a:lvl7pPr>
            <a:lvl8pPr marL="1371600" algn="ctr" eaLnBrk="0" fontAlgn="base" hangingPunct="0">
              <a:spcBef>
                <a:spcPct val="0"/>
              </a:spcBef>
              <a:spcAft>
                <a:spcPct val="0"/>
              </a:spcAft>
              <a:defRPr sz="4400" b="1" i="1">
                <a:solidFill>
                  <a:srgbClr val="FAFD00"/>
                </a:solidFill>
                <a:latin typeface="Arial" panose="020B0604020202020204" pitchFamily="34" charset="0"/>
              </a:defRPr>
            </a:lvl8pPr>
            <a:lvl9pPr marL="1828800" algn="ctr" eaLnBrk="0" fontAlgn="base" hangingPunct="0">
              <a:spcBef>
                <a:spcPct val="0"/>
              </a:spcBef>
              <a:spcAft>
                <a:spcPct val="0"/>
              </a:spcAft>
              <a:defRPr sz="4400" b="1" i="1">
                <a:solidFill>
                  <a:srgbClr val="FAFD00"/>
                </a:solidFill>
                <a:latin typeface="Arial" panose="020B0604020202020204" pitchFamily="34" charset="0"/>
              </a:defRPr>
            </a:lvl9pPr>
          </a:lstStyle>
          <a:p>
            <a:pPr algn="ctr">
              <a:defRPr/>
            </a:pPr>
            <a:r>
              <a:rPr lang="en-US" altLang="en-US" sz="4000" i="0">
                <a:solidFill>
                  <a:srgbClr val="CC0000"/>
                </a:solidFill>
                <a:effectLst>
                  <a:outerShdw blurRad="38100" dist="38100" dir="2700000" algn="tl">
                    <a:srgbClr val="000000"/>
                  </a:outerShdw>
                </a:effectLst>
              </a:rPr>
              <a:t>Part 64 (CAM) design principles…</a:t>
            </a:r>
          </a:p>
        </p:txBody>
      </p:sp>
      <p:sp>
        <p:nvSpPr>
          <p:cNvPr id="1355781" name="Rectangle 5"/>
          <p:cNvSpPr>
            <a:spLocks noChangeArrowheads="1"/>
          </p:cNvSpPr>
          <p:nvPr/>
        </p:nvSpPr>
        <p:spPr bwMode="auto">
          <a:xfrm>
            <a:off x="730250" y="4724400"/>
            <a:ext cx="8528050" cy="1920875"/>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lIns="90488" tIns="44450" rIns="90488" bIns="44450"/>
          <a:lstStyle>
            <a:lvl1pPr marL="342900" indent="-342900" algn="l">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lgn="l">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lgn="l">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lgn="l">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buFont typeface="Monotype Sorts" pitchFamily="2" charset="2"/>
              <a:buNone/>
              <a:defRPr/>
            </a:pPr>
            <a:r>
              <a:rPr lang="en-US" altLang="en-US" sz="3600" i="1">
                <a:solidFill>
                  <a:srgbClr val="CC0000"/>
                </a:solidFill>
                <a:effectLst>
                  <a:outerShdw blurRad="38100" dist="38100" dir="2700000" algn="tl">
                    <a:srgbClr val="000000"/>
                  </a:outerShdw>
                </a:effectLst>
              </a:rPr>
              <a:t>	</a:t>
            </a:r>
            <a:r>
              <a:rPr lang="en-US" altLang="en-US" sz="3600">
                <a:solidFill>
                  <a:srgbClr val="CC0000"/>
                </a:solidFill>
                <a:effectLst>
                  <a:outerShdw blurRad="38100" dist="38100" dir="2700000" algn="tl">
                    <a:srgbClr val="000000"/>
                  </a:outerShdw>
                </a:effectLst>
              </a:rPr>
              <a:t>Requires source owners to design monitoring to fit site and incorporate into permits</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1314" name="Rectangle 2"/>
          <p:cNvSpPr>
            <a:spLocks noChangeArrowheads="1"/>
          </p:cNvSpPr>
          <p:nvPr/>
        </p:nvSpPr>
        <p:spPr bwMode="auto">
          <a:xfrm>
            <a:off x="3857625" y="3810000"/>
            <a:ext cx="1200150" cy="1066800"/>
          </a:xfrm>
          <a:prstGeom prst="rect">
            <a:avLst/>
          </a:prstGeom>
          <a:solidFill>
            <a:schemeClr val="bg1"/>
          </a:solidFill>
          <a:ln w="762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1315" name="Line 3"/>
          <p:cNvSpPr>
            <a:spLocks noChangeShapeType="1"/>
          </p:cNvSpPr>
          <p:nvPr/>
        </p:nvSpPr>
        <p:spPr bwMode="auto">
          <a:xfrm flipH="1">
            <a:off x="3857625" y="3810000"/>
            <a:ext cx="1200150" cy="106680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16" name="Line 4"/>
          <p:cNvSpPr>
            <a:spLocks noChangeShapeType="1"/>
          </p:cNvSpPr>
          <p:nvPr/>
        </p:nvSpPr>
        <p:spPr bwMode="auto">
          <a:xfrm flipV="1">
            <a:off x="4457700" y="4343400"/>
            <a:ext cx="600075" cy="53340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17" name="Line 5"/>
          <p:cNvSpPr>
            <a:spLocks noChangeShapeType="1"/>
          </p:cNvSpPr>
          <p:nvPr/>
        </p:nvSpPr>
        <p:spPr bwMode="auto">
          <a:xfrm flipV="1">
            <a:off x="3857625" y="3810000"/>
            <a:ext cx="600075" cy="53340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18" name="Line 6"/>
          <p:cNvSpPr>
            <a:spLocks noChangeShapeType="1"/>
          </p:cNvSpPr>
          <p:nvPr/>
        </p:nvSpPr>
        <p:spPr bwMode="auto">
          <a:xfrm>
            <a:off x="5057775" y="4343400"/>
            <a:ext cx="1800225"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19" name="Line 7"/>
          <p:cNvSpPr>
            <a:spLocks noChangeShapeType="1"/>
          </p:cNvSpPr>
          <p:nvPr/>
        </p:nvSpPr>
        <p:spPr bwMode="auto">
          <a:xfrm flipV="1">
            <a:off x="4457700" y="4876800"/>
            <a:ext cx="0" cy="6858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0" name="Line 8"/>
          <p:cNvSpPr>
            <a:spLocks noChangeShapeType="1"/>
          </p:cNvSpPr>
          <p:nvPr/>
        </p:nvSpPr>
        <p:spPr bwMode="auto">
          <a:xfrm>
            <a:off x="4457700" y="2590800"/>
            <a:ext cx="0" cy="12192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1" name="Line 9"/>
          <p:cNvSpPr>
            <a:spLocks noChangeShapeType="1"/>
          </p:cNvSpPr>
          <p:nvPr/>
        </p:nvSpPr>
        <p:spPr bwMode="auto">
          <a:xfrm flipH="1">
            <a:off x="2743200" y="4343400"/>
            <a:ext cx="1114425"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2" name="Text Box 10"/>
          <p:cNvSpPr txBox="1">
            <a:spLocks noChangeArrowheads="1"/>
          </p:cNvSpPr>
          <p:nvPr/>
        </p:nvSpPr>
        <p:spPr bwMode="auto">
          <a:xfrm>
            <a:off x="3857625" y="5867400"/>
            <a:ext cx="1200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endParaRPr lang="en-US" altLang="en-US" sz="2800" b="0">
              <a:solidFill>
                <a:schemeClr val="tx1"/>
              </a:solidFill>
              <a:latin typeface="Times New Roman" panose="02020603050405020304" pitchFamily="18" charset="0"/>
            </a:endParaRPr>
          </a:p>
        </p:txBody>
      </p:sp>
      <p:sp>
        <p:nvSpPr>
          <p:cNvPr id="141323" name="Text Box 11"/>
          <p:cNvSpPr txBox="1">
            <a:spLocks noChangeArrowheads="1"/>
          </p:cNvSpPr>
          <p:nvPr/>
        </p:nvSpPr>
        <p:spPr bwMode="auto">
          <a:xfrm>
            <a:off x="3514725" y="5715000"/>
            <a:ext cx="1774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1,000 PPM</a:t>
            </a:r>
          </a:p>
          <a:p>
            <a:pPr algn="ctr" eaLnBrk="1" hangingPunct="1">
              <a:spcBef>
                <a:spcPct val="0"/>
              </a:spcBef>
              <a:buClrTx/>
              <a:buFontTx/>
              <a:buNone/>
            </a:pPr>
            <a:r>
              <a:rPr lang="en-US" altLang="en-US" sz="1600">
                <a:solidFill>
                  <a:srgbClr val="FFFF00"/>
                </a:solidFill>
              </a:rPr>
              <a:t>VOC</a:t>
            </a:r>
            <a:endParaRPr lang="en-US" altLang="en-US" sz="1600" b="0">
              <a:solidFill>
                <a:srgbClr val="FFFF00"/>
              </a:solidFill>
            </a:endParaRPr>
          </a:p>
        </p:txBody>
      </p:sp>
      <p:sp>
        <p:nvSpPr>
          <p:cNvPr id="141324" name="Line 12"/>
          <p:cNvSpPr>
            <a:spLocks noChangeShapeType="1"/>
          </p:cNvSpPr>
          <p:nvPr/>
        </p:nvSpPr>
        <p:spPr bwMode="auto">
          <a:xfrm>
            <a:off x="4457700" y="2590800"/>
            <a:ext cx="2400300" cy="0"/>
          </a:xfrm>
          <a:prstGeom prst="line">
            <a:avLst/>
          </a:prstGeom>
          <a:noFill/>
          <a:ln w="28575">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5" name="Line 13"/>
          <p:cNvSpPr>
            <a:spLocks noChangeShapeType="1"/>
          </p:cNvSpPr>
          <p:nvPr/>
        </p:nvSpPr>
        <p:spPr bwMode="auto">
          <a:xfrm flipV="1">
            <a:off x="6858000" y="2590800"/>
            <a:ext cx="0" cy="17526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6" name="Rectangle 14"/>
          <p:cNvSpPr>
            <a:spLocks noChangeArrowheads="1"/>
          </p:cNvSpPr>
          <p:nvPr/>
        </p:nvSpPr>
        <p:spPr bwMode="auto">
          <a:xfrm>
            <a:off x="7543800" y="3429000"/>
            <a:ext cx="685800" cy="304800"/>
          </a:xfrm>
          <a:prstGeom prst="rect">
            <a:avLst/>
          </a:prstGeom>
          <a:solidFill>
            <a:schemeClr val="bg2"/>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endParaRPr lang="en-US" altLang="en-US" sz="2800" b="0">
              <a:solidFill>
                <a:srgbClr val="FFFF00"/>
              </a:solidFill>
              <a:latin typeface="Times New Roman" panose="02020603050405020304" pitchFamily="18" charset="0"/>
            </a:endParaRPr>
          </a:p>
        </p:txBody>
      </p:sp>
      <p:sp>
        <p:nvSpPr>
          <p:cNvPr id="141327" name="Freeform 15"/>
          <p:cNvSpPr>
            <a:spLocks/>
          </p:cNvSpPr>
          <p:nvPr/>
        </p:nvSpPr>
        <p:spPr bwMode="auto">
          <a:xfrm>
            <a:off x="6858000" y="3429000"/>
            <a:ext cx="685800" cy="238125"/>
          </a:xfrm>
          <a:custGeom>
            <a:avLst/>
            <a:gdLst>
              <a:gd name="T0" fmla="*/ 2147483646 w 702"/>
              <a:gd name="T1" fmla="*/ 2147483646 h 228"/>
              <a:gd name="T2" fmla="*/ 2147483646 w 702"/>
              <a:gd name="T3" fmla="*/ 2147483646 h 228"/>
              <a:gd name="T4" fmla="*/ 2147483646 w 702"/>
              <a:gd name="T5" fmla="*/ 0 h 228"/>
              <a:gd name="T6" fmla="*/ 2147483646 w 702"/>
              <a:gd name="T7" fmla="*/ 2147483646 h 228"/>
              <a:gd name="T8" fmla="*/ 2147483646 w 702"/>
              <a:gd name="T9" fmla="*/ 2147483646 h 228"/>
              <a:gd name="T10" fmla="*/ 2147483646 w 702"/>
              <a:gd name="T11" fmla="*/ 2147483646 h 228"/>
              <a:gd name="T12" fmla="*/ 2147483646 w 702"/>
              <a:gd name="T13" fmla="*/ 2147483646 h 228"/>
              <a:gd name="T14" fmla="*/ 2147483646 w 702"/>
              <a:gd name="T15" fmla="*/ 2147483646 h 228"/>
              <a:gd name="T16" fmla="*/ 2147483646 w 702"/>
              <a:gd name="T17" fmla="*/ 2147483646 h 228"/>
              <a:gd name="T18" fmla="*/ 2147483646 w 702"/>
              <a:gd name="T19" fmla="*/ 2147483646 h 228"/>
              <a:gd name="T20" fmla="*/ 2147483646 w 702"/>
              <a:gd name="T21" fmla="*/ 2147483646 h 228"/>
              <a:gd name="T22" fmla="*/ 2147483646 w 702"/>
              <a:gd name="T23" fmla="*/ 2147483646 h 228"/>
              <a:gd name="T24" fmla="*/ 2147483646 w 702"/>
              <a:gd name="T25" fmla="*/ 2147483646 h 228"/>
              <a:gd name="T26" fmla="*/ 2147483646 w 702"/>
              <a:gd name="T27" fmla="*/ 2147483646 h 228"/>
              <a:gd name="T28" fmla="*/ 2147483646 w 702"/>
              <a:gd name="T29" fmla="*/ 2147483646 h 228"/>
              <a:gd name="T30" fmla="*/ 2147483646 w 702"/>
              <a:gd name="T31" fmla="*/ 2147483646 h 228"/>
              <a:gd name="T32" fmla="*/ 2147483646 w 702"/>
              <a:gd name="T33" fmla="*/ 2147483646 h 228"/>
              <a:gd name="T34" fmla="*/ 2147483646 w 702"/>
              <a:gd name="T35" fmla="*/ 2147483646 h 2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2" h="228">
                <a:moveTo>
                  <a:pt x="678" y="114"/>
                </a:moveTo>
                <a:cubicBezTo>
                  <a:pt x="603" y="129"/>
                  <a:pt x="573" y="93"/>
                  <a:pt x="510" y="72"/>
                </a:cubicBezTo>
                <a:cubicBezTo>
                  <a:pt x="489" y="40"/>
                  <a:pt x="397" y="11"/>
                  <a:pt x="360" y="0"/>
                </a:cubicBezTo>
                <a:cubicBezTo>
                  <a:pt x="315" y="8"/>
                  <a:pt x="267" y="14"/>
                  <a:pt x="222" y="24"/>
                </a:cubicBezTo>
                <a:cubicBezTo>
                  <a:pt x="192" y="31"/>
                  <a:pt x="169" y="48"/>
                  <a:pt x="138" y="54"/>
                </a:cubicBezTo>
                <a:cubicBezTo>
                  <a:pt x="111" y="68"/>
                  <a:pt x="83" y="77"/>
                  <a:pt x="54" y="84"/>
                </a:cubicBezTo>
                <a:cubicBezTo>
                  <a:pt x="44" y="86"/>
                  <a:pt x="34" y="88"/>
                  <a:pt x="24" y="90"/>
                </a:cubicBezTo>
                <a:cubicBezTo>
                  <a:pt x="18" y="92"/>
                  <a:pt x="0" y="96"/>
                  <a:pt x="6" y="96"/>
                </a:cubicBezTo>
                <a:cubicBezTo>
                  <a:pt x="16" y="96"/>
                  <a:pt x="26" y="92"/>
                  <a:pt x="36" y="90"/>
                </a:cubicBezTo>
                <a:cubicBezTo>
                  <a:pt x="98" y="97"/>
                  <a:pt x="163" y="115"/>
                  <a:pt x="216" y="150"/>
                </a:cubicBezTo>
                <a:cubicBezTo>
                  <a:pt x="226" y="180"/>
                  <a:pt x="216" y="166"/>
                  <a:pt x="258" y="180"/>
                </a:cubicBezTo>
                <a:cubicBezTo>
                  <a:pt x="300" y="194"/>
                  <a:pt x="335" y="217"/>
                  <a:pt x="378" y="228"/>
                </a:cubicBezTo>
                <a:cubicBezTo>
                  <a:pt x="419" y="223"/>
                  <a:pt x="457" y="216"/>
                  <a:pt x="498" y="210"/>
                </a:cubicBezTo>
                <a:cubicBezTo>
                  <a:pt x="517" y="198"/>
                  <a:pt x="538" y="189"/>
                  <a:pt x="558" y="180"/>
                </a:cubicBezTo>
                <a:cubicBezTo>
                  <a:pt x="570" y="175"/>
                  <a:pt x="594" y="168"/>
                  <a:pt x="594" y="168"/>
                </a:cubicBezTo>
                <a:cubicBezTo>
                  <a:pt x="622" y="140"/>
                  <a:pt x="663" y="138"/>
                  <a:pt x="702" y="132"/>
                </a:cubicBezTo>
                <a:cubicBezTo>
                  <a:pt x="700" y="126"/>
                  <a:pt x="702" y="117"/>
                  <a:pt x="696" y="114"/>
                </a:cubicBezTo>
                <a:cubicBezTo>
                  <a:pt x="676" y="104"/>
                  <a:pt x="678" y="132"/>
                  <a:pt x="678" y="114"/>
                </a:cubicBezTo>
                <a:close/>
              </a:path>
            </a:pathLst>
          </a:cu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1328" name="Text Box 16"/>
          <p:cNvSpPr txBox="1">
            <a:spLocks noChangeArrowheads="1"/>
          </p:cNvSpPr>
          <p:nvPr/>
        </p:nvSpPr>
        <p:spPr bwMode="auto">
          <a:xfrm>
            <a:off x="8315325" y="3429000"/>
            <a:ext cx="11541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Burner</a:t>
            </a:r>
          </a:p>
        </p:txBody>
      </p:sp>
      <p:sp>
        <p:nvSpPr>
          <p:cNvPr id="141329" name="Text Box 17"/>
          <p:cNvSpPr txBox="1">
            <a:spLocks noChangeArrowheads="1"/>
          </p:cNvSpPr>
          <p:nvPr/>
        </p:nvSpPr>
        <p:spPr bwMode="auto">
          <a:xfrm>
            <a:off x="5529263" y="4495800"/>
            <a:ext cx="18002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1,000 PPM</a:t>
            </a:r>
          </a:p>
          <a:p>
            <a:pPr algn="ctr" eaLnBrk="1" hangingPunct="1">
              <a:spcBef>
                <a:spcPct val="0"/>
              </a:spcBef>
              <a:buClrTx/>
              <a:buFontTx/>
              <a:buNone/>
            </a:pPr>
            <a:r>
              <a:rPr lang="en-US" altLang="en-US" sz="1600">
                <a:solidFill>
                  <a:srgbClr val="FFFF00"/>
                </a:solidFill>
              </a:rPr>
              <a:t>VOC</a:t>
            </a:r>
            <a:endParaRPr lang="en-US" altLang="en-US" sz="1600" b="0">
              <a:solidFill>
                <a:srgbClr val="FFFF00"/>
              </a:solidFill>
            </a:endParaRPr>
          </a:p>
        </p:txBody>
      </p:sp>
      <p:sp>
        <p:nvSpPr>
          <p:cNvPr id="141330" name="Text Box 18"/>
          <p:cNvSpPr txBox="1">
            <a:spLocks noChangeArrowheads="1"/>
          </p:cNvSpPr>
          <p:nvPr/>
        </p:nvSpPr>
        <p:spPr bwMode="auto">
          <a:xfrm>
            <a:off x="3000375" y="2628900"/>
            <a:ext cx="1774825" cy="4572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 PPM</a:t>
            </a:r>
          </a:p>
          <a:p>
            <a:pPr algn="ctr" eaLnBrk="1" hangingPunct="1">
              <a:spcBef>
                <a:spcPct val="0"/>
              </a:spcBef>
              <a:buClrTx/>
              <a:buFontTx/>
              <a:buNone/>
            </a:pPr>
            <a:r>
              <a:rPr lang="en-US" altLang="en-US" sz="1600">
                <a:solidFill>
                  <a:srgbClr val="FFFF00"/>
                </a:solidFill>
              </a:rPr>
              <a:t>VOC</a:t>
            </a:r>
          </a:p>
          <a:p>
            <a:pPr algn="ctr" eaLnBrk="1" hangingPunct="1">
              <a:spcBef>
                <a:spcPct val="0"/>
              </a:spcBef>
              <a:buClrTx/>
              <a:buFontTx/>
              <a:buNone/>
            </a:pPr>
            <a:endParaRPr lang="en-US" altLang="en-US" sz="1600" b="0">
              <a:solidFill>
                <a:srgbClr val="FFFF00"/>
              </a:solidFill>
            </a:endParaRPr>
          </a:p>
        </p:txBody>
      </p:sp>
      <p:sp>
        <p:nvSpPr>
          <p:cNvPr id="141331" name="Text Box 19"/>
          <p:cNvSpPr txBox="1">
            <a:spLocks noChangeArrowheads="1"/>
          </p:cNvSpPr>
          <p:nvPr/>
        </p:nvSpPr>
        <p:spPr bwMode="auto">
          <a:xfrm>
            <a:off x="1371600" y="3962400"/>
            <a:ext cx="1774825" cy="6096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 PPM</a:t>
            </a:r>
          </a:p>
          <a:p>
            <a:pPr algn="ctr" eaLnBrk="1" hangingPunct="1">
              <a:spcBef>
                <a:spcPct val="0"/>
              </a:spcBef>
              <a:buClrTx/>
              <a:buFontTx/>
              <a:buNone/>
            </a:pPr>
            <a:r>
              <a:rPr lang="en-US" altLang="en-US" sz="1600">
                <a:solidFill>
                  <a:srgbClr val="FFFF00"/>
                </a:solidFill>
              </a:rPr>
              <a:t>VOC</a:t>
            </a:r>
          </a:p>
        </p:txBody>
      </p:sp>
      <p:sp>
        <p:nvSpPr>
          <p:cNvPr id="1470484" name="Text Box 20"/>
          <p:cNvSpPr txBox="1">
            <a:spLocks noChangeArrowheads="1"/>
          </p:cNvSpPr>
          <p:nvPr/>
        </p:nvSpPr>
        <p:spPr bwMode="auto">
          <a:xfrm>
            <a:off x="257175" y="5181600"/>
            <a:ext cx="3514725" cy="404813"/>
          </a:xfrm>
          <a:prstGeom prst="rect">
            <a:avLst/>
          </a:prstGeom>
          <a:solidFill>
            <a:srgbClr val="FF99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1800" b="1">
                <a:solidFill>
                  <a:srgbClr val="CC0000"/>
                </a:solidFill>
                <a:effectLst>
                  <a:outerShdw blurRad="38100" dist="38100" dir="2700000" algn="tl">
                    <a:srgbClr val="000000"/>
                  </a:outerShdw>
                </a:effectLst>
              </a:rPr>
              <a:t>Primary Heat Exchanger</a:t>
            </a:r>
          </a:p>
        </p:txBody>
      </p:sp>
      <p:sp>
        <p:nvSpPr>
          <p:cNvPr id="141333" name="Freeform 21"/>
          <p:cNvSpPr>
            <a:spLocks/>
          </p:cNvSpPr>
          <p:nvPr/>
        </p:nvSpPr>
        <p:spPr bwMode="auto">
          <a:xfrm>
            <a:off x="3514725" y="4953000"/>
            <a:ext cx="600075" cy="381000"/>
          </a:xfrm>
          <a:custGeom>
            <a:avLst/>
            <a:gdLst>
              <a:gd name="T0" fmla="*/ 0 w 432"/>
              <a:gd name="T1" fmla="*/ 2147483646 h 144"/>
              <a:gd name="T2" fmla="*/ 2147483646 w 432"/>
              <a:gd name="T3" fmla="*/ 2147483646 h 144"/>
              <a:gd name="T4" fmla="*/ 2147483646 w 432"/>
              <a:gd name="T5" fmla="*/ 2147483646 h 144"/>
              <a:gd name="T6" fmla="*/ 2147483646 w 432"/>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144">
                <a:moveTo>
                  <a:pt x="0" y="144"/>
                </a:moveTo>
                <a:cubicBezTo>
                  <a:pt x="48" y="100"/>
                  <a:pt x="96" y="56"/>
                  <a:pt x="144" y="48"/>
                </a:cubicBezTo>
                <a:cubicBezTo>
                  <a:pt x="192" y="40"/>
                  <a:pt x="240" y="104"/>
                  <a:pt x="288" y="96"/>
                </a:cubicBezTo>
                <a:cubicBezTo>
                  <a:pt x="336" y="88"/>
                  <a:pt x="384" y="44"/>
                  <a:pt x="432" y="0"/>
                </a:cubicBezTo>
              </a:path>
            </a:pathLst>
          </a:custGeom>
          <a:noFill/>
          <a:ln w="28575" cmpd="sng">
            <a:solidFill>
              <a:srgbClr val="FFFF00"/>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0486" name="Text Box 22"/>
          <p:cNvSpPr txBox="1">
            <a:spLocks noChangeArrowheads="1"/>
          </p:cNvSpPr>
          <p:nvPr/>
        </p:nvSpPr>
        <p:spPr bwMode="auto">
          <a:xfrm>
            <a:off x="150813" y="2095500"/>
            <a:ext cx="1028700" cy="404813"/>
          </a:xfrm>
          <a:prstGeom prst="rect">
            <a:avLst/>
          </a:prstGeom>
          <a:solidFill>
            <a:srgbClr val="FF99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1800" b="1">
                <a:solidFill>
                  <a:srgbClr val="CC0000"/>
                </a:solidFill>
                <a:effectLst>
                  <a:outerShdw blurRad="38100" dist="38100" dir="2700000" algn="tl">
                    <a:srgbClr val="000000"/>
                  </a:outerShdw>
                </a:effectLst>
              </a:rPr>
              <a:t>DRE =</a:t>
            </a:r>
            <a:r>
              <a:rPr lang="en-US" altLang="en-US" sz="1800" b="1">
                <a:solidFill>
                  <a:srgbClr val="CC0000"/>
                </a:solidFill>
              </a:rPr>
              <a:t> </a:t>
            </a:r>
          </a:p>
        </p:txBody>
      </p:sp>
      <p:grpSp>
        <p:nvGrpSpPr>
          <p:cNvPr id="141335" name="Group 23"/>
          <p:cNvGrpSpPr>
            <a:grpSpLocks/>
          </p:cNvGrpSpPr>
          <p:nvPr/>
        </p:nvGrpSpPr>
        <p:grpSpPr bwMode="auto">
          <a:xfrm>
            <a:off x="1200150" y="1981200"/>
            <a:ext cx="1714500" cy="609600"/>
            <a:chOff x="3456" y="3408"/>
            <a:chExt cx="960" cy="384"/>
          </a:xfrm>
        </p:grpSpPr>
        <p:sp>
          <p:nvSpPr>
            <p:cNvPr id="141338" name="Text Box 24"/>
            <p:cNvSpPr txBox="1">
              <a:spLocks noChangeArrowheads="1"/>
            </p:cNvSpPr>
            <p:nvPr/>
          </p:nvSpPr>
          <p:spPr bwMode="auto">
            <a:xfrm>
              <a:off x="3456" y="3408"/>
              <a:ext cx="91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1600">
                  <a:solidFill>
                    <a:srgbClr val="FFFF00"/>
                  </a:solidFill>
                </a:rPr>
                <a:t>1,000 - 10</a:t>
              </a:r>
            </a:p>
          </p:txBody>
        </p:sp>
        <p:sp>
          <p:nvSpPr>
            <p:cNvPr id="141339" name="Text Box 25"/>
            <p:cNvSpPr txBox="1">
              <a:spLocks noChangeArrowheads="1"/>
            </p:cNvSpPr>
            <p:nvPr/>
          </p:nvSpPr>
          <p:spPr bwMode="auto">
            <a:xfrm>
              <a:off x="3504" y="3580"/>
              <a:ext cx="91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1600">
                  <a:solidFill>
                    <a:srgbClr val="FFFF00"/>
                  </a:solidFill>
                </a:rPr>
                <a:t>  1,000</a:t>
              </a:r>
            </a:p>
          </p:txBody>
        </p:sp>
        <p:sp>
          <p:nvSpPr>
            <p:cNvPr id="141340" name="Line 26"/>
            <p:cNvSpPr>
              <a:spLocks noChangeShapeType="1"/>
            </p:cNvSpPr>
            <p:nvPr/>
          </p:nvSpPr>
          <p:spPr bwMode="auto">
            <a:xfrm>
              <a:off x="3504" y="3600"/>
              <a:ext cx="624"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70491" name="Text Box 27"/>
          <p:cNvSpPr txBox="1">
            <a:spLocks noChangeArrowheads="1"/>
          </p:cNvSpPr>
          <p:nvPr/>
        </p:nvSpPr>
        <p:spPr bwMode="auto">
          <a:xfrm>
            <a:off x="2517775" y="2095500"/>
            <a:ext cx="1179513" cy="404813"/>
          </a:xfrm>
          <a:prstGeom prst="rect">
            <a:avLst/>
          </a:prstGeom>
          <a:solidFill>
            <a:srgbClr val="FF99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1800" b="1">
                <a:solidFill>
                  <a:srgbClr val="CC0000"/>
                </a:solidFill>
                <a:effectLst>
                  <a:outerShdw blurRad="38100" dist="38100" dir="2700000" algn="tl">
                    <a:srgbClr val="000000"/>
                  </a:outerShdw>
                </a:effectLst>
              </a:rPr>
              <a:t>=  </a:t>
            </a:r>
            <a:r>
              <a:rPr lang="en-US" altLang="en-US" sz="1800" b="1" u="sng">
                <a:solidFill>
                  <a:srgbClr val="CC0000"/>
                </a:solidFill>
                <a:effectLst>
                  <a:outerShdw blurRad="38100" dist="38100" dir="2700000" algn="tl">
                    <a:srgbClr val="000000"/>
                  </a:outerShdw>
                </a:effectLst>
              </a:rPr>
              <a:t>99%</a:t>
            </a:r>
          </a:p>
        </p:txBody>
      </p:sp>
      <p:sp>
        <p:nvSpPr>
          <p:cNvPr id="1470492" name="Rectangle 28"/>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Thermal &amp; Catalytic </a:t>
            </a:r>
            <a:br>
              <a:rPr lang="en-US" altLang="en-US" sz="4200" b="1">
                <a:solidFill>
                  <a:srgbClr val="CC0000"/>
                </a:solidFill>
                <a:effectLst>
                  <a:outerShdw blurRad="38100" dist="38100" dir="2700000" algn="tl">
                    <a:srgbClr val="000000"/>
                  </a:outerShdw>
                </a:effectLst>
                <a:latin typeface="Arial" panose="020B0604020202020204" pitchFamily="34" charset="0"/>
              </a:rPr>
            </a:br>
            <a:r>
              <a:rPr lang="en-US" altLang="en-US" sz="4200" b="1">
                <a:solidFill>
                  <a:srgbClr val="CC0000"/>
                </a:solidFill>
                <a:effectLst>
                  <a:outerShdw blurRad="38100" dist="38100" dir="2700000" algn="tl">
                    <a:srgbClr val="000000"/>
                  </a:outerShdw>
                </a:effectLst>
                <a:latin typeface="Arial" panose="020B0604020202020204" pitchFamily="34" charset="0"/>
              </a:rPr>
              <a:t>Oxidizer Heat Exchangers</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3857625" y="3810000"/>
            <a:ext cx="1200150" cy="1066800"/>
          </a:xfrm>
          <a:prstGeom prst="rect">
            <a:avLst/>
          </a:prstGeom>
          <a:solidFill>
            <a:schemeClr val="bg1"/>
          </a:solidFill>
          <a:ln w="762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3363" name="Line 3"/>
          <p:cNvSpPr>
            <a:spLocks noChangeShapeType="1"/>
          </p:cNvSpPr>
          <p:nvPr/>
        </p:nvSpPr>
        <p:spPr bwMode="auto">
          <a:xfrm flipH="1">
            <a:off x="3857625" y="3810000"/>
            <a:ext cx="1200150" cy="106680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4" name="Line 4"/>
          <p:cNvSpPr>
            <a:spLocks noChangeShapeType="1"/>
          </p:cNvSpPr>
          <p:nvPr/>
        </p:nvSpPr>
        <p:spPr bwMode="auto">
          <a:xfrm flipV="1">
            <a:off x="4457700" y="4343400"/>
            <a:ext cx="600075" cy="53340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5" name="Line 5"/>
          <p:cNvSpPr>
            <a:spLocks noChangeShapeType="1"/>
          </p:cNvSpPr>
          <p:nvPr/>
        </p:nvSpPr>
        <p:spPr bwMode="auto">
          <a:xfrm flipV="1">
            <a:off x="3857625" y="3810000"/>
            <a:ext cx="600075" cy="533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6" name="Line 6"/>
          <p:cNvSpPr>
            <a:spLocks noChangeShapeType="1"/>
          </p:cNvSpPr>
          <p:nvPr/>
        </p:nvSpPr>
        <p:spPr bwMode="auto">
          <a:xfrm>
            <a:off x="5057775" y="4343400"/>
            <a:ext cx="1800225"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7" name="Line 7"/>
          <p:cNvSpPr>
            <a:spLocks noChangeShapeType="1"/>
          </p:cNvSpPr>
          <p:nvPr/>
        </p:nvSpPr>
        <p:spPr bwMode="auto">
          <a:xfrm flipV="1">
            <a:off x="4457700" y="4876800"/>
            <a:ext cx="0" cy="6858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8" name="Line 8"/>
          <p:cNvSpPr>
            <a:spLocks noChangeShapeType="1"/>
          </p:cNvSpPr>
          <p:nvPr/>
        </p:nvSpPr>
        <p:spPr bwMode="auto">
          <a:xfrm>
            <a:off x="4457700" y="2590800"/>
            <a:ext cx="0" cy="12192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69" name="Line 9"/>
          <p:cNvSpPr>
            <a:spLocks noChangeShapeType="1"/>
          </p:cNvSpPr>
          <p:nvPr/>
        </p:nvSpPr>
        <p:spPr bwMode="auto">
          <a:xfrm flipH="1">
            <a:off x="2743200" y="4343400"/>
            <a:ext cx="1114425"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0" name="Text Box 10"/>
          <p:cNvSpPr txBox="1">
            <a:spLocks noChangeArrowheads="1"/>
          </p:cNvSpPr>
          <p:nvPr/>
        </p:nvSpPr>
        <p:spPr bwMode="auto">
          <a:xfrm>
            <a:off x="3857625" y="5867400"/>
            <a:ext cx="1200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endParaRPr lang="en-US" altLang="en-US" sz="2800" b="0">
              <a:solidFill>
                <a:schemeClr val="tx1"/>
              </a:solidFill>
              <a:latin typeface="Times New Roman" panose="02020603050405020304" pitchFamily="18" charset="0"/>
            </a:endParaRPr>
          </a:p>
        </p:txBody>
      </p:sp>
      <p:sp>
        <p:nvSpPr>
          <p:cNvPr id="143371" name="Text Box 11"/>
          <p:cNvSpPr txBox="1">
            <a:spLocks noChangeArrowheads="1"/>
          </p:cNvSpPr>
          <p:nvPr/>
        </p:nvSpPr>
        <p:spPr bwMode="auto">
          <a:xfrm>
            <a:off x="3686175" y="5619750"/>
            <a:ext cx="1774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1,000 PPM</a:t>
            </a:r>
          </a:p>
          <a:p>
            <a:pPr algn="ctr" eaLnBrk="1" hangingPunct="1">
              <a:spcBef>
                <a:spcPct val="0"/>
              </a:spcBef>
              <a:buClrTx/>
              <a:buFontTx/>
              <a:buNone/>
            </a:pPr>
            <a:r>
              <a:rPr lang="en-US" altLang="en-US" sz="1600">
                <a:solidFill>
                  <a:srgbClr val="FFFF00"/>
                </a:solidFill>
              </a:rPr>
              <a:t>VOC</a:t>
            </a:r>
            <a:endParaRPr lang="en-US" altLang="en-US" sz="1600" b="0">
              <a:solidFill>
                <a:srgbClr val="FFFF00"/>
              </a:solidFill>
            </a:endParaRPr>
          </a:p>
        </p:txBody>
      </p:sp>
      <p:sp>
        <p:nvSpPr>
          <p:cNvPr id="143372" name="Line 12"/>
          <p:cNvSpPr>
            <a:spLocks noChangeShapeType="1"/>
          </p:cNvSpPr>
          <p:nvPr/>
        </p:nvSpPr>
        <p:spPr bwMode="auto">
          <a:xfrm>
            <a:off x="4457700" y="2590800"/>
            <a:ext cx="2400300" cy="0"/>
          </a:xfrm>
          <a:prstGeom prst="line">
            <a:avLst/>
          </a:prstGeom>
          <a:noFill/>
          <a:ln w="28575">
            <a:solidFill>
              <a:srgbClr val="FFFF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3" name="Line 13"/>
          <p:cNvSpPr>
            <a:spLocks noChangeShapeType="1"/>
          </p:cNvSpPr>
          <p:nvPr/>
        </p:nvSpPr>
        <p:spPr bwMode="auto">
          <a:xfrm flipV="1">
            <a:off x="6858000" y="2590800"/>
            <a:ext cx="0" cy="175260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4" name="Rectangle 14"/>
          <p:cNvSpPr>
            <a:spLocks noChangeArrowheads="1"/>
          </p:cNvSpPr>
          <p:nvPr/>
        </p:nvSpPr>
        <p:spPr bwMode="auto">
          <a:xfrm>
            <a:off x="7543800" y="3429000"/>
            <a:ext cx="685800" cy="304800"/>
          </a:xfrm>
          <a:prstGeom prst="rect">
            <a:avLst/>
          </a:prstGeom>
          <a:solidFill>
            <a:schemeClr val="bg2"/>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endParaRPr lang="en-US" altLang="en-US" sz="2800" b="0">
              <a:solidFill>
                <a:schemeClr val="bg2"/>
              </a:solidFill>
              <a:latin typeface="Times New Roman" panose="02020603050405020304" pitchFamily="18" charset="0"/>
            </a:endParaRPr>
          </a:p>
        </p:txBody>
      </p:sp>
      <p:sp>
        <p:nvSpPr>
          <p:cNvPr id="143375" name="Freeform 15"/>
          <p:cNvSpPr>
            <a:spLocks/>
          </p:cNvSpPr>
          <p:nvPr/>
        </p:nvSpPr>
        <p:spPr bwMode="auto">
          <a:xfrm>
            <a:off x="6858000" y="3429000"/>
            <a:ext cx="685800" cy="238125"/>
          </a:xfrm>
          <a:custGeom>
            <a:avLst/>
            <a:gdLst>
              <a:gd name="T0" fmla="*/ 2147483646 w 702"/>
              <a:gd name="T1" fmla="*/ 2147483646 h 228"/>
              <a:gd name="T2" fmla="*/ 2147483646 w 702"/>
              <a:gd name="T3" fmla="*/ 2147483646 h 228"/>
              <a:gd name="T4" fmla="*/ 2147483646 w 702"/>
              <a:gd name="T5" fmla="*/ 0 h 228"/>
              <a:gd name="T6" fmla="*/ 2147483646 w 702"/>
              <a:gd name="T7" fmla="*/ 2147483646 h 228"/>
              <a:gd name="T8" fmla="*/ 2147483646 w 702"/>
              <a:gd name="T9" fmla="*/ 2147483646 h 228"/>
              <a:gd name="T10" fmla="*/ 2147483646 w 702"/>
              <a:gd name="T11" fmla="*/ 2147483646 h 228"/>
              <a:gd name="T12" fmla="*/ 2147483646 w 702"/>
              <a:gd name="T13" fmla="*/ 2147483646 h 228"/>
              <a:gd name="T14" fmla="*/ 2147483646 w 702"/>
              <a:gd name="T15" fmla="*/ 2147483646 h 228"/>
              <a:gd name="T16" fmla="*/ 2147483646 w 702"/>
              <a:gd name="T17" fmla="*/ 2147483646 h 228"/>
              <a:gd name="T18" fmla="*/ 2147483646 w 702"/>
              <a:gd name="T19" fmla="*/ 2147483646 h 228"/>
              <a:gd name="T20" fmla="*/ 2147483646 w 702"/>
              <a:gd name="T21" fmla="*/ 2147483646 h 228"/>
              <a:gd name="T22" fmla="*/ 2147483646 w 702"/>
              <a:gd name="T23" fmla="*/ 2147483646 h 228"/>
              <a:gd name="T24" fmla="*/ 2147483646 w 702"/>
              <a:gd name="T25" fmla="*/ 2147483646 h 228"/>
              <a:gd name="T26" fmla="*/ 2147483646 w 702"/>
              <a:gd name="T27" fmla="*/ 2147483646 h 228"/>
              <a:gd name="T28" fmla="*/ 2147483646 w 702"/>
              <a:gd name="T29" fmla="*/ 2147483646 h 228"/>
              <a:gd name="T30" fmla="*/ 2147483646 w 702"/>
              <a:gd name="T31" fmla="*/ 2147483646 h 228"/>
              <a:gd name="T32" fmla="*/ 2147483646 w 702"/>
              <a:gd name="T33" fmla="*/ 2147483646 h 228"/>
              <a:gd name="T34" fmla="*/ 2147483646 w 702"/>
              <a:gd name="T35" fmla="*/ 2147483646 h 2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2" h="228">
                <a:moveTo>
                  <a:pt x="678" y="114"/>
                </a:moveTo>
                <a:cubicBezTo>
                  <a:pt x="603" y="129"/>
                  <a:pt x="573" y="93"/>
                  <a:pt x="510" y="72"/>
                </a:cubicBezTo>
                <a:cubicBezTo>
                  <a:pt x="489" y="40"/>
                  <a:pt x="397" y="11"/>
                  <a:pt x="360" y="0"/>
                </a:cubicBezTo>
                <a:cubicBezTo>
                  <a:pt x="315" y="8"/>
                  <a:pt x="267" y="14"/>
                  <a:pt x="222" y="24"/>
                </a:cubicBezTo>
                <a:cubicBezTo>
                  <a:pt x="192" y="31"/>
                  <a:pt x="169" y="48"/>
                  <a:pt x="138" y="54"/>
                </a:cubicBezTo>
                <a:cubicBezTo>
                  <a:pt x="111" y="68"/>
                  <a:pt x="83" y="77"/>
                  <a:pt x="54" y="84"/>
                </a:cubicBezTo>
                <a:cubicBezTo>
                  <a:pt x="44" y="86"/>
                  <a:pt x="34" y="88"/>
                  <a:pt x="24" y="90"/>
                </a:cubicBezTo>
                <a:cubicBezTo>
                  <a:pt x="18" y="92"/>
                  <a:pt x="0" y="96"/>
                  <a:pt x="6" y="96"/>
                </a:cubicBezTo>
                <a:cubicBezTo>
                  <a:pt x="16" y="96"/>
                  <a:pt x="26" y="92"/>
                  <a:pt x="36" y="90"/>
                </a:cubicBezTo>
                <a:cubicBezTo>
                  <a:pt x="98" y="97"/>
                  <a:pt x="163" y="115"/>
                  <a:pt x="216" y="150"/>
                </a:cubicBezTo>
                <a:cubicBezTo>
                  <a:pt x="226" y="180"/>
                  <a:pt x="216" y="166"/>
                  <a:pt x="258" y="180"/>
                </a:cubicBezTo>
                <a:cubicBezTo>
                  <a:pt x="300" y="194"/>
                  <a:pt x="335" y="217"/>
                  <a:pt x="378" y="228"/>
                </a:cubicBezTo>
                <a:cubicBezTo>
                  <a:pt x="419" y="223"/>
                  <a:pt x="457" y="216"/>
                  <a:pt x="498" y="210"/>
                </a:cubicBezTo>
                <a:cubicBezTo>
                  <a:pt x="517" y="198"/>
                  <a:pt x="538" y="189"/>
                  <a:pt x="558" y="180"/>
                </a:cubicBezTo>
                <a:cubicBezTo>
                  <a:pt x="570" y="175"/>
                  <a:pt x="594" y="168"/>
                  <a:pt x="594" y="168"/>
                </a:cubicBezTo>
                <a:cubicBezTo>
                  <a:pt x="622" y="140"/>
                  <a:pt x="663" y="138"/>
                  <a:pt x="702" y="132"/>
                </a:cubicBezTo>
                <a:cubicBezTo>
                  <a:pt x="700" y="126"/>
                  <a:pt x="702" y="117"/>
                  <a:pt x="696" y="114"/>
                </a:cubicBezTo>
                <a:cubicBezTo>
                  <a:pt x="676" y="104"/>
                  <a:pt x="678" y="132"/>
                  <a:pt x="678" y="114"/>
                </a:cubicBezTo>
                <a:close/>
              </a:path>
            </a:pathLst>
          </a:cu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76" name="Text Box 16"/>
          <p:cNvSpPr txBox="1">
            <a:spLocks noChangeArrowheads="1"/>
          </p:cNvSpPr>
          <p:nvPr/>
        </p:nvSpPr>
        <p:spPr bwMode="auto">
          <a:xfrm>
            <a:off x="8315325" y="3429000"/>
            <a:ext cx="10683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Burner</a:t>
            </a:r>
          </a:p>
        </p:txBody>
      </p:sp>
      <p:sp>
        <p:nvSpPr>
          <p:cNvPr id="143377" name="Text Box 17"/>
          <p:cNvSpPr txBox="1">
            <a:spLocks noChangeArrowheads="1"/>
          </p:cNvSpPr>
          <p:nvPr/>
        </p:nvSpPr>
        <p:spPr bwMode="auto">
          <a:xfrm>
            <a:off x="5314950" y="4495800"/>
            <a:ext cx="18002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1,000 PPM</a:t>
            </a:r>
          </a:p>
          <a:p>
            <a:pPr algn="ctr" eaLnBrk="1" hangingPunct="1">
              <a:spcBef>
                <a:spcPct val="0"/>
              </a:spcBef>
              <a:buClrTx/>
              <a:buFontTx/>
              <a:buNone/>
            </a:pPr>
            <a:r>
              <a:rPr lang="en-US" altLang="en-US" sz="1600">
                <a:solidFill>
                  <a:srgbClr val="FFFF00"/>
                </a:solidFill>
              </a:rPr>
              <a:t>VOC</a:t>
            </a:r>
            <a:endParaRPr lang="en-US" altLang="en-US" sz="1600" b="0">
              <a:solidFill>
                <a:srgbClr val="FFFF00"/>
              </a:solidFill>
            </a:endParaRPr>
          </a:p>
        </p:txBody>
      </p:sp>
      <p:sp>
        <p:nvSpPr>
          <p:cNvPr id="143378" name="Text Box 18"/>
          <p:cNvSpPr txBox="1">
            <a:spLocks noChangeArrowheads="1"/>
          </p:cNvSpPr>
          <p:nvPr/>
        </p:nvSpPr>
        <p:spPr bwMode="auto">
          <a:xfrm>
            <a:off x="3000375" y="2667000"/>
            <a:ext cx="177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600">
                <a:solidFill>
                  <a:srgbClr val="FFFF00"/>
                </a:solidFill>
              </a:rPr>
              <a:t>10 PPM</a:t>
            </a:r>
          </a:p>
          <a:p>
            <a:pPr algn="ctr" eaLnBrk="1" hangingPunct="1">
              <a:spcBef>
                <a:spcPct val="0"/>
              </a:spcBef>
              <a:buClrTx/>
              <a:buFontTx/>
              <a:buNone/>
            </a:pPr>
            <a:r>
              <a:rPr lang="en-US" altLang="en-US" sz="1600">
                <a:solidFill>
                  <a:srgbClr val="FFFF00"/>
                </a:solidFill>
              </a:rPr>
              <a:t>VOC</a:t>
            </a:r>
          </a:p>
          <a:p>
            <a:pPr algn="ctr" eaLnBrk="1" hangingPunct="1">
              <a:spcBef>
                <a:spcPct val="0"/>
              </a:spcBef>
              <a:buClrTx/>
              <a:buFontTx/>
              <a:buNone/>
            </a:pPr>
            <a:endParaRPr lang="en-US" altLang="en-US" sz="1600" b="0">
              <a:solidFill>
                <a:srgbClr val="FFFF00"/>
              </a:solidFill>
            </a:endParaRPr>
          </a:p>
        </p:txBody>
      </p:sp>
      <p:sp>
        <p:nvSpPr>
          <p:cNvPr id="1472531" name="Text Box 19"/>
          <p:cNvSpPr txBox="1">
            <a:spLocks noChangeArrowheads="1"/>
          </p:cNvSpPr>
          <p:nvPr/>
        </p:nvSpPr>
        <p:spPr bwMode="auto">
          <a:xfrm>
            <a:off x="1114425" y="4000500"/>
            <a:ext cx="17748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0"/>
              </a:spcBef>
              <a:buClrTx/>
              <a:buFontTx/>
              <a:buNone/>
            </a:pPr>
            <a:r>
              <a:rPr lang="en-US" altLang="en-US" sz="1800">
                <a:solidFill>
                  <a:srgbClr val="CC0000"/>
                </a:solidFill>
              </a:rPr>
              <a:t>10 + 20 =30 PPM VOC</a:t>
            </a:r>
          </a:p>
        </p:txBody>
      </p:sp>
      <p:sp>
        <p:nvSpPr>
          <p:cNvPr id="1472532" name="Text Box 20"/>
          <p:cNvSpPr txBox="1">
            <a:spLocks noChangeArrowheads="1"/>
          </p:cNvSpPr>
          <p:nvPr/>
        </p:nvSpPr>
        <p:spPr bwMode="auto">
          <a:xfrm>
            <a:off x="257175" y="5181600"/>
            <a:ext cx="3514725" cy="1230313"/>
          </a:xfrm>
          <a:prstGeom prst="rect">
            <a:avLst/>
          </a:prstGeom>
          <a:solidFill>
            <a:srgbClr val="FF9900"/>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1800" b="1">
                <a:solidFill>
                  <a:srgbClr val="CC0000"/>
                </a:solidFill>
                <a:effectLst>
                  <a:outerShdw blurRad="38100" dist="38100" dir="2700000" algn="tl">
                    <a:srgbClr val="000000"/>
                  </a:outerShdw>
                </a:effectLst>
              </a:rPr>
              <a:t>Primary Heat Exchanger</a:t>
            </a:r>
          </a:p>
          <a:p>
            <a:pPr algn="ctr" eaLnBrk="1" hangingPunct="1">
              <a:spcBef>
                <a:spcPct val="50000"/>
              </a:spcBef>
              <a:defRPr/>
            </a:pPr>
            <a:r>
              <a:rPr lang="en-US" altLang="en-US" sz="1800" b="1">
                <a:solidFill>
                  <a:srgbClr val="CC0000"/>
                </a:solidFill>
                <a:effectLst>
                  <a:outerShdw blurRad="38100" dist="38100" dir="2700000" algn="tl">
                    <a:srgbClr val="000000"/>
                  </a:outerShdw>
                </a:effectLst>
              </a:rPr>
              <a:t>(with 2% leakage)</a:t>
            </a:r>
          </a:p>
          <a:p>
            <a:pPr algn="ctr" eaLnBrk="1" hangingPunct="1">
              <a:spcBef>
                <a:spcPct val="50000"/>
              </a:spcBef>
              <a:defRPr/>
            </a:pPr>
            <a:r>
              <a:rPr lang="en-US" altLang="en-US" sz="1800" b="1">
                <a:solidFill>
                  <a:srgbClr val="CC0000"/>
                </a:solidFill>
                <a:effectLst>
                  <a:outerShdw blurRad="38100" dist="38100" dir="2700000" algn="tl">
                    <a:srgbClr val="000000"/>
                  </a:outerShdw>
                </a:effectLst>
              </a:rPr>
              <a:t>2% of 1000 ppm = 20 ppm</a:t>
            </a:r>
          </a:p>
        </p:txBody>
      </p:sp>
      <p:sp>
        <p:nvSpPr>
          <p:cNvPr id="143381" name="Freeform 21"/>
          <p:cNvSpPr>
            <a:spLocks/>
          </p:cNvSpPr>
          <p:nvPr/>
        </p:nvSpPr>
        <p:spPr bwMode="auto">
          <a:xfrm>
            <a:off x="3514725" y="4953000"/>
            <a:ext cx="600075" cy="381000"/>
          </a:xfrm>
          <a:custGeom>
            <a:avLst/>
            <a:gdLst>
              <a:gd name="T0" fmla="*/ 0 w 432"/>
              <a:gd name="T1" fmla="*/ 2147483646 h 144"/>
              <a:gd name="T2" fmla="*/ 2147483646 w 432"/>
              <a:gd name="T3" fmla="*/ 2147483646 h 144"/>
              <a:gd name="T4" fmla="*/ 2147483646 w 432"/>
              <a:gd name="T5" fmla="*/ 2147483646 h 144"/>
              <a:gd name="T6" fmla="*/ 2147483646 w 432"/>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144">
                <a:moveTo>
                  <a:pt x="0" y="144"/>
                </a:moveTo>
                <a:cubicBezTo>
                  <a:pt x="48" y="100"/>
                  <a:pt x="96" y="56"/>
                  <a:pt x="144" y="48"/>
                </a:cubicBezTo>
                <a:cubicBezTo>
                  <a:pt x="192" y="40"/>
                  <a:pt x="240" y="104"/>
                  <a:pt x="288" y="96"/>
                </a:cubicBezTo>
                <a:cubicBezTo>
                  <a:pt x="336" y="88"/>
                  <a:pt x="384" y="44"/>
                  <a:pt x="432" y="0"/>
                </a:cubicBezTo>
              </a:path>
            </a:pathLst>
          </a:custGeom>
          <a:noFill/>
          <a:ln w="28575" cmpd="sng">
            <a:solidFill>
              <a:srgbClr val="FFFF00"/>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382" name="Text Box 22"/>
          <p:cNvSpPr txBox="1">
            <a:spLocks noChangeArrowheads="1"/>
          </p:cNvSpPr>
          <p:nvPr/>
        </p:nvSpPr>
        <p:spPr bwMode="auto">
          <a:xfrm>
            <a:off x="257175" y="2095500"/>
            <a:ext cx="1028700" cy="366713"/>
          </a:xfrm>
          <a:prstGeom prst="rect">
            <a:avLst/>
          </a:prstGeom>
          <a:solidFill>
            <a:srgbClr val="FFFFFF"/>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1800">
                <a:solidFill>
                  <a:srgbClr val="CC0000"/>
                </a:solidFill>
              </a:rPr>
              <a:t>DRE = </a:t>
            </a:r>
          </a:p>
        </p:txBody>
      </p:sp>
      <p:grpSp>
        <p:nvGrpSpPr>
          <p:cNvPr id="143383" name="Group 23"/>
          <p:cNvGrpSpPr>
            <a:grpSpLocks/>
          </p:cNvGrpSpPr>
          <p:nvPr/>
        </p:nvGrpSpPr>
        <p:grpSpPr bwMode="auto">
          <a:xfrm>
            <a:off x="1200150" y="1981200"/>
            <a:ext cx="1714500" cy="609600"/>
            <a:chOff x="3456" y="3408"/>
            <a:chExt cx="960" cy="384"/>
          </a:xfrm>
        </p:grpSpPr>
        <p:sp>
          <p:nvSpPr>
            <p:cNvPr id="143390" name="Text Box 24"/>
            <p:cNvSpPr txBox="1">
              <a:spLocks noChangeArrowheads="1"/>
            </p:cNvSpPr>
            <p:nvPr/>
          </p:nvSpPr>
          <p:spPr bwMode="auto">
            <a:xfrm>
              <a:off x="3456" y="3408"/>
              <a:ext cx="91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1600">
                  <a:solidFill>
                    <a:srgbClr val="FFFF00"/>
                  </a:solidFill>
                </a:rPr>
                <a:t>1,000 - 30</a:t>
              </a:r>
            </a:p>
          </p:txBody>
        </p:sp>
        <p:sp>
          <p:nvSpPr>
            <p:cNvPr id="143391" name="Text Box 25"/>
            <p:cNvSpPr txBox="1">
              <a:spLocks noChangeArrowheads="1"/>
            </p:cNvSpPr>
            <p:nvPr/>
          </p:nvSpPr>
          <p:spPr bwMode="auto">
            <a:xfrm>
              <a:off x="3504" y="3580"/>
              <a:ext cx="91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1600">
                  <a:solidFill>
                    <a:schemeClr val="tx1"/>
                  </a:solidFill>
                </a:rPr>
                <a:t>  </a:t>
              </a:r>
              <a:r>
                <a:rPr lang="en-US" altLang="en-US" sz="1600">
                  <a:solidFill>
                    <a:srgbClr val="FFFF00"/>
                  </a:solidFill>
                </a:rPr>
                <a:t>1,000</a:t>
              </a:r>
            </a:p>
          </p:txBody>
        </p:sp>
        <p:sp>
          <p:nvSpPr>
            <p:cNvPr id="143392" name="Line 26"/>
            <p:cNvSpPr>
              <a:spLocks noChangeShapeType="1"/>
            </p:cNvSpPr>
            <p:nvPr/>
          </p:nvSpPr>
          <p:spPr bwMode="auto">
            <a:xfrm>
              <a:off x="3504" y="3600"/>
              <a:ext cx="624" cy="0"/>
            </a:xfrm>
            <a:prstGeom prst="line">
              <a:avLst/>
            </a:prstGeom>
            <a:noFill/>
            <a:ln w="2857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72539" name="Text Box 27"/>
          <p:cNvSpPr txBox="1">
            <a:spLocks noChangeArrowheads="1"/>
          </p:cNvSpPr>
          <p:nvPr/>
        </p:nvSpPr>
        <p:spPr bwMode="auto">
          <a:xfrm>
            <a:off x="2368550" y="2095500"/>
            <a:ext cx="1028700" cy="366713"/>
          </a:xfrm>
          <a:prstGeom prst="rect">
            <a:avLst/>
          </a:prstGeom>
          <a:solidFill>
            <a:srgbClr val="FFFFFF"/>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1800">
                <a:solidFill>
                  <a:srgbClr val="CC0000"/>
                </a:solidFill>
              </a:rPr>
              <a:t>=  </a:t>
            </a:r>
            <a:r>
              <a:rPr lang="en-US" altLang="en-US" sz="1800" u="sng">
                <a:solidFill>
                  <a:srgbClr val="CC0000"/>
                </a:solidFill>
              </a:rPr>
              <a:t>97%</a:t>
            </a:r>
          </a:p>
        </p:txBody>
      </p:sp>
      <p:sp>
        <p:nvSpPr>
          <p:cNvPr id="143385" name="Freeform 28"/>
          <p:cNvSpPr>
            <a:spLocks/>
          </p:cNvSpPr>
          <p:nvPr/>
        </p:nvSpPr>
        <p:spPr bwMode="auto">
          <a:xfrm>
            <a:off x="4179888" y="4029075"/>
            <a:ext cx="600075" cy="542925"/>
          </a:xfrm>
          <a:custGeom>
            <a:avLst/>
            <a:gdLst>
              <a:gd name="T0" fmla="*/ 2147483646 w 336"/>
              <a:gd name="T1" fmla="*/ 2147483646 h 342"/>
              <a:gd name="T2" fmla="*/ 2147483646 w 336"/>
              <a:gd name="T3" fmla="*/ 2147483646 h 342"/>
              <a:gd name="T4" fmla="*/ 2147483646 w 336"/>
              <a:gd name="T5" fmla="*/ 2147483646 h 342"/>
              <a:gd name="T6" fmla="*/ 0 w 336"/>
              <a:gd name="T7" fmla="*/ 0 h 3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6" h="342">
                <a:moveTo>
                  <a:pt x="336" y="342"/>
                </a:moveTo>
                <a:cubicBezTo>
                  <a:pt x="276" y="326"/>
                  <a:pt x="216" y="311"/>
                  <a:pt x="180" y="264"/>
                </a:cubicBezTo>
                <a:cubicBezTo>
                  <a:pt x="144" y="217"/>
                  <a:pt x="150" y="104"/>
                  <a:pt x="120" y="60"/>
                </a:cubicBezTo>
                <a:cubicBezTo>
                  <a:pt x="90" y="16"/>
                  <a:pt x="45" y="8"/>
                  <a:pt x="0" y="0"/>
                </a:cubicBezTo>
              </a:path>
            </a:pathLst>
          </a:custGeom>
          <a:noFill/>
          <a:ln w="28575" cmpd="sng">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2541" name="Freeform 29"/>
          <p:cNvSpPr>
            <a:spLocks/>
          </p:cNvSpPr>
          <p:nvPr/>
        </p:nvSpPr>
        <p:spPr bwMode="auto">
          <a:xfrm>
            <a:off x="2130425" y="2466975"/>
            <a:ext cx="666750" cy="1409700"/>
          </a:xfrm>
          <a:custGeom>
            <a:avLst/>
            <a:gdLst>
              <a:gd name="T0" fmla="*/ 2147483646 w 373"/>
              <a:gd name="T1" fmla="*/ 2147483646 h 888"/>
              <a:gd name="T2" fmla="*/ 2147483646 w 373"/>
              <a:gd name="T3" fmla="*/ 2147483646 h 888"/>
              <a:gd name="T4" fmla="*/ 2147483646 w 373"/>
              <a:gd name="T5" fmla="*/ 0 h 888"/>
              <a:gd name="T6" fmla="*/ 0 60000 65536"/>
              <a:gd name="T7" fmla="*/ 0 60000 65536"/>
              <a:gd name="T8" fmla="*/ 0 60000 65536"/>
            </a:gdLst>
            <a:ahLst/>
            <a:cxnLst>
              <a:cxn ang="T6">
                <a:pos x="T0" y="T1"/>
              </a:cxn>
              <a:cxn ang="T7">
                <a:pos x="T2" y="T3"/>
              </a:cxn>
              <a:cxn ang="T8">
                <a:pos x="T4" y="T5"/>
              </a:cxn>
            </a:cxnLst>
            <a:rect l="0" t="0" r="r" b="b"/>
            <a:pathLst>
              <a:path w="373" h="888">
                <a:moveTo>
                  <a:pt x="151" y="888"/>
                </a:moveTo>
                <a:cubicBezTo>
                  <a:pt x="75" y="740"/>
                  <a:pt x="0" y="592"/>
                  <a:pt x="37" y="444"/>
                </a:cubicBezTo>
                <a:cubicBezTo>
                  <a:pt x="74" y="296"/>
                  <a:pt x="223" y="148"/>
                  <a:pt x="373" y="0"/>
                </a:cubicBezTo>
              </a:path>
            </a:pathLst>
          </a:custGeom>
          <a:noFill/>
          <a:ln w="57150" cmpd="sng">
            <a:solidFill>
              <a:srgbClr val="FFFF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2542" name="Freeform 30"/>
          <p:cNvSpPr>
            <a:spLocks/>
          </p:cNvSpPr>
          <p:nvPr/>
        </p:nvSpPr>
        <p:spPr bwMode="auto">
          <a:xfrm>
            <a:off x="5994400" y="2144713"/>
            <a:ext cx="2187575" cy="420687"/>
          </a:xfrm>
          <a:custGeom>
            <a:avLst/>
            <a:gdLst>
              <a:gd name="T0" fmla="*/ 0 w 1225"/>
              <a:gd name="T1" fmla="*/ 2147483646 h 265"/>
              <a:gd name="T2" fmla="*/ 2147483646 w 1225"/>
              <a:gd name="T3" fmla="*/ 2147483646 h 265"/>
              <a:gd name="T4" fmla="*/ 2147483646 w 1225"/>
              <a:gd name="T5" fmla="*/ 2147483646 h 265"/>
              <a:gd name="T6" fmla="*/ 2147483646 w 1225"/>
              <a:gd name="T7" fmla="*/ 2147483646 h 2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5" h="265">
                <a:moveTo>
                  <a:pt x="0" y="265"/>
                </a:moveTo>
                <a:cubicBezTo>
                  <a:pt x="168" y="147"/>
                  <a:pt x="337" y="30"/>
                  <a:pt x="477" y="15"/>
                </a:cubicBezTo>
                <a:cubicBezTo>
                  <a:pt x="617" y="0"/>
                  <a:pt x="714" y="166"/>
                  <a:pt x="839" y="174"/>
                </a:cubicBezTo>
                <a:cubicBezTo>
                  <a:pt x="964" y="182"/>
                  <a:pt x="1094" y="121"/>
                  <a:pt x="1225" y="61"/>
                </a:cubicBezTo>
              </a:path>
            </a:pathLst>
          </a:custGeom>
          <a:noFill/>
          <a:ln w="28575" cmpd="sng">
            <a:solidFill>
              <a:srgbClr val="FFFF00"/>
            </a:solidFill>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2543" name="Text Box 31"/>
          <p:cNvSpPr txBox="1">
            <a:spLocks noChangeArrowheads="1"/>
          </p:cNvSpPr>
          <p:nvPr/>
        </p:nvSpPr>
        <p:spPr bwMode="auto">
          <a:xfrm>
            <a:off x="8343900" y="1916113"/>
            <a:ext cx="9302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1600">
                <a:solidFill>
                  <a:srgbClr val="FFFF00"/>
                </a:solidFill>
              </a:rPr>
              <a:t>99%</a:t>
            </a:r>
          </a:p>
        </p:txBody>
      </p:sp>
      <p:sp>
        <p:nvSpPr>
          <p:cNvPr id="1472544" name="Rectangle 32"/>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Thermal &amp; Catalytic </a:t>
            </a:r>
            <a:br>
              <a:rPr lang="en-US" altLang="en-US" sz="4200" b="1">
                <a:solidFill>
                  <a:srgbClr val="CC0000"/>
                </a:solidFill>
                <a:effectLst>
                  <a:outerShdw blurRad="38100" dist="38100" dir="2700000" algn="tl">
                    <a:srgbClr val="000000"/>
                  </a:outerShdw>
                </a:effectLst>
                <a:latin typeface="Arial" panose="020B0604020202020204" pitchFamily="34" charset="0"/>
              </a:rPr>
            </a:br>
            <a:r>
              <a:rPr lang="en-US" altLang="en-US" sz="4200" b="1">
                <a:solidFill>
                  <a:srgbClr val="CC0000"/>
                </a:solidFill>
                <a:effectLst>
                  <a:outerShdw blurRad="38100" dist="38100" dir="2700000" algn="tl">
                    <a:srgbClr val="000000"/>
                  </a:outerShdw>
                </a:effectLst>
                <a:latin typeface="Arial" panose="020B0604020202020204" pitchFamily="34" charset="0"/>
              </a:rPr>
              <a:t>Oxidizer Heat Exchangers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72532"/>
                                        </p:tgtEl>
                                        <p:attrNameLst>
                                          <p:attrName>style.visibility</p:attrName>
                                        </p:attrNameLst>
                                      </p:cBhvr>
                                      <p:to>
                                        <p:strVal val="visible"/>
                                      </p:to>
                                    </p:set>
                                    <p:animEffect transition="in" filter="dissolve">
                                      <p:cBhvr>
                                        <p:cTn id="7" dur="500"/>
                                        <p:tgtEl>
                                          <p:spTgt spid="1472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72531"/>
                                        </p:tgtEl>
                                        <p:attrNameLst>
                                          <p:attrName>style.visibility</p:attrName>
                                        </p:attrNameLst>
                                      </p:cBhvr>
                                      <p:to>
                                        <p:strVal val="visible"/>
                                      </p:to>
                                    </p:set>
                                    <p:animEffect transition="in" filter="dissolve">
                                      <p:cBhvr>
                                        <p:cTn id="12" dur="500"/>
                                        <p:tgtEl>
                                          <p:spTgt spid="14725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72541"/>
                                        </p:tgtEl>
                                        <p:attrNameLst>
                                          <p:attrName>style.visibility</p:attrName>
                                        </p:attrNameLst>
                                      </p:cBhvr>
                                      <p:to>
                                        <p:strVal val="visible"/>
                                      </p:to>
                                    </p:set>
                                    <p:animEffect transition="in" filter="wipe(down)">
                                      <p:cBhvr>
                                        <p:cTn id="17" dur="500"/>
                                        <p:tgtEl>
                                          <p:spTgt spid="14725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72539"/>
                                        </p:tgtEl>
                                        <p:attrNameLst>
                                          <p:attrName>style.visibility</p:attrName>
                                        </p:attrNameLst>
                                      </p:cBhvr>
                                      <p:to>
                                        <p:strVal val="visible"/>
                                      </p:to>
                                    </p:set>
                                    <p:animEffect transition="in" filter="dissolve">
                                      <p:cBhvr>
                                        <p:cTn id="22" dur="500"/>
                                        <p:tgtEl>
                                          <p:spTgt spid="14725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72542"/>
                                        </p:tgtEl>
                                        <p:attrNameLst>
                                          <p:attrName>style.visibility</p:attrName>
                                        </p:attrNameLst>
                                      </p:cBhvr>
                                      <p:to>
                                        <p:strVal val="visible"/>
                                      </p:to>
                                    </p:set>
                                    <p:animEffect transition="in" filter="dissolve">
                                      <p:cBhvr>
                                        <p:cTn id="27" dur="500"/>
                                        <p:tgtEl>
                                          <p:spTgt spid="1472542"/>
                                        </p:tgtEl>
                                      </p:cBhvr>
                                    </p:animEffect>
                                  </p:childTnLst>
                                </p:cTn>
                              </p:par>
                            </p:childTnLst>
                          </p:cTn>
                        </p:par>
                        <p:par>
                          <p:cTn id="28" fill="hold" nodeType="afterGroup">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1472543"/>
                                        </p:tgtEl>
                                        <p:attrNameLst>
                                          <p:attrName>style.visibility</p:attrName>
                                        </p:attrNameLst>
                                      </p:cBhvr>
                                      <p:to>
                                        <p:strVal val="visible"/>
                                      </p:to>
                                    </p:set>
                                    <p:animEffect transition="in" filter="dissolve">
                                      <p:cBhvr>
                                        <p:cTn id="31" dur="500"/>
                                        <p:tgtEl>
                                          <p:spTgt spid="1472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2531" grpId="0" autoUpdateAnimBg="0"/>
      <p:bldP spid="1472532" grpId="0" animBg="1" autoUpdateAnimBg="0"/>
      <p:bldP spid="1472539" grpId="0" animBg="1" autoUpdateAnimBg="0"/>
      <p:bldP spid="1472541" grpId="0" animBg="1"/>
      <p:bldP spid="1472542" grpId="0" animBg="1"/>
      <p:bldP spid="1472543" grpId="0"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62" name="Rectangle 2"/>
          <p:cNvSpPr>
            <a:spLocks noChangeArrowheads="1"/>
          </p:cNvSpPr>
          <p:nvPr/>
        </p:nvSpPr>
        <p:spPr bwMode="auto">
          <a:xfrm>
            <a:off x="1060450" y="228600"/>
            <a:ext cx="8274050" cy="1265238"/>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Thermal &amp; Catalytic </a:t>
            </a:r>
            <a:br>
              <a:rPr lang="en-US" altLang="en-US" sz="4200" b="1">
                <a:solidFill>
                  <a:srgbClr val="CC0000"/>
                </a:solidFill>
                <a:effectLst>
                  <a:outerShdw blurRad="38100" dist="38100" dir="2700000" algn="tl">
                    <a:srgbClr val="000000"/>
                  </a:outerShdw>
                </a:effectLst>
                <a:latin typeface="Arial" panose="020B0604020202020204" pitchFamily="34" charset="0"/>
              </a:rPr>
            </a:br>
            <a:r>
              <a:rPr lang="en-US" altLang="en-US" sz="4200" b="1">
                <a:solidFill>
                  <a:srgbClr val="CC0000"/>
                </a:solidFill>
                <a:effectLst>
                  <a:outerShdw blurRad="38100" dist="38100" dir="2700000" algn="tl">
                    <a:srgbClr val="000000"/>
                  </a:outerShdw>
                </a:effectLst>
                <a:latin typeface="Arial" panose="020B0604020202020204" pitchFamily="34" charset="0"/>
              </a:rPr>
              <a:t>Oxidizer Heat Exchangers</a:t>
            </a:r>
          </a:p>
        </p:txBody>
      </p:sp>
      <p:sp>
        <p:nvSpPr>
          <p:cNvPr id="145411" name="Rectangle 3"/>
          <p:cNvSpPr>
            <a:spLocks noGrp="1" noChangeArrowheads="1"/>
          </p:cNvSpPr>
          <p:nvPr>
            <p:ph type="body" idx="1"/>
          </p:nvPr>
        </p:nvSpPr>
        <p:spPr>
          <a:xfrm>
            <a:off x="922338" y="1752600"/>
            <a:ext cx="9002712" cy="4098925"/>
          </a:xfrm>
          <a:effectLst>
            <a:outerShdw dist="53882" dir="2700000" algn="ctr" rotWithShape="0">
              <a:srgbClr val="000000"/>
            </a:outerShdw>
          </a:effectLst>
          <a:extLst>
            <a:ext uri="{909E8E84-426E-40DD-AFC4-6F175D3DCCD1}">
              <a14:hiddenFill xmlns:a14="http://schemas.microsoft.com/office/drawing/2010/main">
                <a:solidFill>
                  <a:schemeClr val="accent1"/>
                </a:solidFill>
              </a14:hiddenFill>
            </a:ext>
          </a:extLst>
        </p:spPr>
        <p:txBody>
          <a:bodyPr lIns="96838" tIns="47625" rIns="96838" bIns="47625"/>
          <a:lstStyle/>
          <a:p>
            <a:pPr algn="just" eaLnBrk="1" hangingPunct="1">
              <a:spcBef>
                <a:spcPct val="50000"/>
              </a:spcBef>
              <a:buFont typeface="Monotype Sorts" pitchFamily="2" charset="2"/>
              <a:buNone/>
            </a:pPr>
            <a:r>
              <a:rPr lang="en-US" altLang="en-US"/>
              <a:t>There are two basic types of heat exchangers used for thermal or catalytic oxidizers</a:t>
            </a:r>
          </a:p>
          <a:p>
            <a:pPr algn="just" eaLnBrk="1" hangingPunct="1">
              <a:spcBef>
                <a:spcPct val="50000"/>
              </a:spcBef>
              <a:buFont typeface="Monotype Sorts" pitchFamily="2" charset="2"/>
              <a:buNone/>
            </a:pPr>
            <a:endParaRPr lang="en-US" altLang="en-US"/>
          </a:p>
          <a:p>
            <a:r>
              <a:rPr lang="en-US" altLang="en-US"/>
              <a:t>Metal Heat Exchangers or “recuperative heat exchangers”</a:t>
            </a:r>
          </a:p>
          <a:p>
            <a:endParaRPr lang="en-US" altLang="en-US"/>
          </a:p>
          <a:p>
            <a:r>
              <a:rPr lang="en-US" altLang="en-US"/>
              <a:t>Ceramic Bed Heat Exchangers or “regenerative heat exchangers”</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5586" name="Rectangle 2"/>
          <p:cNvSpPr>
            <a:spLocks noGrp="1" noChangeArrowheads="1"/>
          </p:cNvSpPr>
          <p:nvPr>
            <p:ph type="body" idx="1"/>
          </p:nvPr>
        </p:nvSpPr>
        <p:spPr>
          <a:xfrm>
            <a:off x="450850" y="1624013"/>
            <a:ext cx="9793288" cy="4841875"/>
          </a:xfrm>
          <a:effectLst>
            <a:outerShdw dist="53882" dir="2700000" algn="ctr" rotWithShape="0">
              <a:schemeClr val="bg2">
                <a:alpha val="50000"/>
              </a:schemeClr>
            </a:outerShdw>
          </a:effectLst>
        </p:spPr>
        <p:txBody>
          <a:bodyPr/>
          <a:lstStyle/>
          <a:p>
            <a:pPr algn="ctr">
              <a:lnSpc>
                <a:spcPct val="80000"/>
              </a:lnSpc>
              <a:buFont typeface="Monotype Sorts" pitchFamily="2" charset="2"/>
              <a:buNone/>
              <a:defRPr/>
            </a:pPr>
            <a:endParaRPr lang="en-US" altLang="en-US" u="sng">
              <a:effectLst>
                <a:outerShdw blurRad="38100" dist="38100" dir="2700000" algn="tl">
                  <a:srgbClr val="000000"/>
                </a:outerShdw>
              </a:effectLst>
            </a:endParaRPr>
          </a:p>
          <a:p>
            <a:pPr>
              <a:lnSpc>
                <a:spcPct val="80000"/>
              </a:lnSpc>
              <a:defRPr/>
            </a:pPr>
            <a:r>
              <a:rPr lang="en-US" altLang="en-US">
                <a:effectLst>
                  <a:outerShdw blurRad="38100" dist="38100" dir="2700000" algn="tl">
                    <a:srgbClr val="000000"/>
                  </a:outerShdw>
                </a:effectLst>
              </a:rPr>
              <a:t>Thermal efficiency range of 30% to 70%</a:t>
            </a:r>
          </a:p>
          <a:p>
            <a:pPr>
              <a:lnSpc>
                <a:spcPct val="80000"/>
              </a:lnSpc>
              <a:defRPr/>
            </a:pPr>
            <a:r>
              <a:rPr lang="en-US" altLang="en-US">
                <a:effectLst>
                  <a:outerShdw blurRad="38100" dist="38100" dir="2700000" algn="tl">
                    <a:srgbClr val="000000"/>
                  </a:outerShdw>
                </a:effectLst>
              </a:rPr>
              <a:t>Shell &amp; tube or plate-type</a:t>
            </a:r>
          </a:p>
          <a:p>
            <a:pPr>
              <a:lnSpc>
                <a:spcPct val="80000"/>
              </a:lnSpc>
              <a:defRPr/>
            </a:pPr>
            <a:r>
              <a:rPr lang="en-US" altLang="en-US">
                <a:effectLst>
                  <a:outerShdw blurRad="38100" dist="38100" dir="2700000" algn="tl">
                    <a:srgbClr val="000000"/>
                  </a:outerShdw>
                </a:effectLst>
              </a:rPr>
              <a:t>Usually constructed of alloy steel</a:t>
            </a:r>
          </a:p>
          <a:p>
            <a:pPr>
              <a:lnSpc>
                <a:spcPct val="80000"/>
              </a:lnSpc>
              <a:defRPr/>
            </a:pPr>
            <a:r>
              <a:rPr lang="en-US" altLang="en-US">
                <a:effectLst>
                  <a:outerShdw blurRad="38100" dist="38100" dir="2700000" algn="tl">
                    <a:srgbClr val="000000"/>
                  </a:outerShdw>
                </a:effectLst>
              </a:rPr>
              <a:t>Welded systems have very low leakage rates when new </a:t>
            </a:r>
          </a:p>
          <a:p>
            <a:pPr>
              <a:lnSpc>
                <a:spcPct val="80000"/>
              </a:lnSpc>
              <a:defRPr/>
            </a:pPr>
            <a:r>
              <a:rPr lang="en-US" altLang="en-US">
                <a:effectLst>
                  <a:outerShdw blurRad="38100" dist="38100" dir="2700000" algn="tl">
                    <a:srgbClr val="000000"/>
                  </a:outerShdw>
                </a:effectLst>
              </a:rPr>
              <a:t>Susceptible to cross-leakage as heat exchanger ages</a:t>
            </a:r>
          </a:p>
          <a:p>
            <a:pPr>
              <a:lnSpc>
                <a:spcPct val="80000"/>
              </a:lnSpc>
              <a:defRPr/>
            </a:pPr>
            <a:r>
              <a:rPr lang="en-US" altLang="en-US">
                <a:effectLst>
                  <a:outerShdw blurRad="38100" dist="38100" dir="2700000" algn="tl">
                    <a:srgbClr val="000000"/>
                  </a:outerShdw>
                </a:effectLst>
              </a:rPr>
              <a:t>Not typically used with acid gases</a:t>
            </a:r>
          </a:p>
          <a:p>
            <a:pPr>
              <a:lnSpc>
                <a:spcPct val="80000"/>
              </a:lnSpc>
              <a:defRPr/>
            </a:pPr>
            <a:r>
              <a:rPr lang="en-US" altLang="en-US">
                <a:effectLst>
                  <a:outerShdw blurRad="38100" dist="38100" dir="2700000" algn="tl">
                    <a:srgbClr val="000000"/>
                  </a:outerShdw>
                </a:effectLst>
              </a:rPr>
              <a:t>Susceptible to thermal shock on startup and shutdown</a:t>
            </a:r>
          </a:p>
          <a:p>
            <a:pPr>
              <a:lnSpc>
                <a:spcPct val="80000"/>
              </a:lnSpc>
              <a:defRPr/>
            </a:pPr>
            <a:endParaRPr lang="en-US" altLang="en-US">
              <a:effectLst>
                <a:outerShdw blurRad="38100" dist="38100" dir="2700000" algn="tl">
                  <a:srgbClr val="000000"/>
                </a:outerShdw>
              </a:effectLst>
            </a:endParaRPr>
          </a:p>
        </p:txBody>
      </p:sp>
      <p:sp>
        <p:nvSpPr>
          <p:cNvPr id="1475587" name="Rectangle 3"/>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Recuperative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body" idx="1"/>
          </p:nvPr>
        </p:nvSpPr>
        <p:spPr>
          <a:xfrm>
            <a:off x="771525" y="1905000"/>
            <a:ext cx="9086850" cy="4191000"/>
          </a:xfrm>
          <a:effectLst/>
          <a:extLst>
            <a:ext uri="{AF507438-7753-43E0-B8FC-AC1667EBCBE1}">
              <a14:hiddenEffects xmlns:a14="http://schemas.microsoft.com/office/drawing/2010/main">
                <a:effectLst>
                  <a:outerShdw dist="17961" dir="13500000" algn="ctr" rotWithShape="0">
                    <a:schemeClr val="bg2"/>
                  </a:outerShdw>
                </a:effectLst>
              </a14:hiddenEffects>
            </a:ext>
          </a:extLst>
        </p:spPr>
        <p:txBody>
          <a:bodyPr/>
          <a:lstStyle/>
          <a:p>
            <a:pPr>
              <a:buFont typeface="Monotype Sorts" pitchFamily="2" charset="2"/>
              <a:buNone/>
            </a:pPr>
            <a:endParaRPr lang="en-US" altLang="en-US" sz="2000" b="0"/>
          </a:p>
        </p:txBody>
      </p:sp>
      <p:sp>
        <p:nvSpPr>
          <p:cNvPr id="147459" name="AutoShape 3"/>
          <p:cNvSpPr>
            <a:spLocks noChangeAspect="1" noChangeArrowheads="1"/>
          </p:cNvSpPr>
          <p:nvPr/>
        </p:nvSpPr>
        <p:spPr bwMode="auto">
          <a:xfrm>
            <a:off x="685800" y="2209800"/>
            <a:ext cx="780097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60" name="Oval 4"/>
          <p:cNvSpPr>
            <a:spLocks noChangeArrowheads="1"/>
          </p:cNvSpPr>
          <p:nvPr/>
        </p:nvSpPr>
        <p:spPr bwMode="auto">
          <a:xfrm>
            <a:off x="3043238" y="4184650"/>
            <a:ext cx="501650" cy="915988"/>
          </a:xfrm>
          <a:prstGeom prst="ellipse">
            <a:avLst/>
          </a:prstGeom>
          <a:solidFill>
            <a:srgbClr val="FFFFFF"/>
          </a:solidFill>
          <a:ln w="9525">
            <a:solidFill>
              <a:srgbClr val="000000"/>
            </a:solidFill>
            <a:round/>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61" name="Line 5"/>
          <p:cNvSpPr>
            <a:spLocks noChangeShapeType="1"/>
          </p:cNvSpPr>
          <p:nvPr/>
        </p:nvSpPr>
        <p:spPr bwMode="auto">
          <a:xfrm flipV="1">
            <a:off x="3286125" y="3871913"/>
            <a:ext cx="2925763" cy="30162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462" name="Line 6"/>
          <p:cNvSpPr>
            <a:spLocks noChangeShapeType="1"/>
          </p:cNvSpPr>
          <p:nvPr/>
        </p:nvSpPr>
        <p:spPr bwMode="auto">
          <a:xfrm flipV="1">
            <a:off x="3327400" y="4800600"/>
            <a:ext cx="2925763" cy="300038"/>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463" name="Oval 7"/>
          <p:cNvSpPr>
            <a:spLocks noChangeArrowheads="1"/>
          </p:cNvSpPr>
          <p:nvPr/>
        </p:nvSpPr>
        <p:spPr bwMode="auto">
          <a:xfrm>
            <a:off x="3084513" y="4260850"/>
            <a:ext cx="419100" cy="766763"/>
          </a:xfrm>
          <a:prstGeom prst="ellipse">
            <a:avLst/>
          </a:prstGeom>
          <a:solidFill>
            <a:srgbClr val="FFFFFF"/>
          </a:solidFill>
          <a:ln w="9525">
            <a:solidFill>
              <a:srgbClr val="000000"/>
            </a:solidFill>
            <a:round/>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64" name="Rectangle 8"/>
          <p:cNvSpPr>
            <a:spLocks noChangeArrowheads="1"/>
          </p:cNvSpPr>
          <p:nvPr/>
        </p:nvSpPr>
        <p:spPr bwMode="auto">
          <a:xfrm>
            <a:off x="5946775" y="3932238"/>
            <a:ext cx="279400" cy="855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65" name="Rectangle 9"/>
          <p:cNvSpPr>
            <a:spLocks noChangeArrowheads="1"/>
          </p:cNvSpPr>
          <p:nvPr/>
        </p:nvSpPr>
        <p:spPr bwMode="auto">
          <a:xfrm>
            <a:off x="6075363" y="4606925"/>
            <a:ext cx="190500" cy="155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6618" name="Text Box 10"/>
          <p:cNvSpPr txBox="1">
            <a:spLocks noChangeArrowheads="1"/>
          </p:cNvSpPr>
          <p:nvPr/>
        </p:nvSpPr>
        <p:spPr bwMode="auto">
          <a:xfrm>
            <a:off x="1409700" y="2819400"/>
            <a:ext cx="1774825" cy="1131888"/>
          </a:xfrm>
          <a:prstGeom prst="rect">
            <a:avLst/>
          </a:prstGeom>
          <a:solidFill>
            <a:srgbClr val="FF9900"/>
          </a:solidFill>
          <a:ln w="38100">
            <a:solidFill>
              <a:srgbClr val="CC0000"/>
            </a:solidFill>
            <a:miter lim="800000"/>
            <a:headEnd/>
            <a:tailEnd/>
          </a:ln>
        </p:spPr>
        <p:txBody>
          <a:bodyPr/>
          <a:lstStyle/>
          <a:p>
            <a:pPr algn="ctr" eaLnBrk="1" hangingPunct="1">
              <a:defRPr/>
            </a:pPr>
            <a:r>
              <a:rPr lang="en-US" altLang="en-US" sz="1600" b="1">
                <a:solidFill>
                  <a:srgbClr val="CC0000"/>
                </a:solidFill>
                <a:effectLst>
                  <a:outerShdw blurRad="38100" dist="38100" dir="2700000" algn="tl">
                    <a:srgbClr val="000000"/>
                  </a:outerShdw>
                </a:effectLst>
              </a:rPr>
              <a:t>100 </a:t>
            </a:r>
            <a:r>
              <a:rPr lang="en-US" altLang="en-US" sz="1600" b="1" baseline="30000">
                <a:solidFill>
                  <a:srgbClr val="CC0000"/>
                </a:solidFill>
                <a:effectLst>
                  <a:outerShdw blurRad="38100" dist="38100" dir="2700000" algn="tl">
                    <a:srgbClr val="000000"/>
                  </a:outerShdw>
                </a:effectLst>
              </a:rPr>
              <a:t>o</a:t>
            </a:r>
            <a:r>
              <a:rPr lang="en-US" altLang="en-US" sz="1600" b="1">
                <a:solidFill>
                  <a:srgbClr val="CC0000"/>
                </a:solidFill>
                <a:effectLst>
                  <a:outerShdw blurRad="38100" dist="38100" dir="2700000" algn="tl">
                    <a:srgbClr val="000000"/>
                  </a:outerShdw>
                </a:effectLst>
              </a:rPr>
              <a:t>F</a:t>
            </a:r>
          </a:p>
          <a:p>
            <a:pPr algn="ctr" eaLnBrk="1" hangingPunct="1">
              <a:defRPr/>
            </a:pPr>
            <a:r>
              <a:rPr lang="en-US" altLang="en-US" sz="1600" b="1">
                <a:solidFill>
                  <a:srgbClr val="CC0000"/>
                </a:solidFill>
                <a:effectLst>
                  <a:outerShdw blurRad="38100" dist="38100" dir="2700000" algn="tl">
                    <a:srgbClr val="000000"/>
                  </a:outerShdw>
                </a:effectLst>
              </a:rPr>
              <a:t>Solvent</a:t>
            </a:r>
          </a:p>
          <a:p>
            <a:pPr algn="ctr" eaLnBrk="1" hangingPunct="1">
              <a:defRPr/>
            </a:pPr>
            <a:r>
              <a:rPr lang="en-US" altLang="en-US" sz="1600" b="1">
                <a:solidFill>
                  <a:srgbClr val="CC0000"/>
                </a:solidFill>
                <a:effectLst>
                  <a:outerShdw blurRad="38100" dist="38100" dir="2700000" algn="tl">
                    <a:srgbClr val="000000"/>
                  </a:outerShdw>
                </a:effectLst>
              </a:rPr>
              <a:t>Laden</a:t>
            </a:r>
          </a:p>
          <a:p>
            <a:pPr algn="ctr" eaLnBrk="1" hangingPunct="1">
              <a:defRPr/>
            </a:pPr>
            <a:r>
              <a:rPr lang="en-US" altLang="en-US" sz="1600" b="1">
                <a:solidFill>
                  <a:srgbClr val="CC0000"/>
                </a:solidFill>
                <a:effectLst>
                  <a:outerShdw blurRad="38100" dist="38100" dir="2700000" algn="tl">
                    <a:srgbClr val="000000"/>
                  </a:outerShdw>
                </a:effectLst>
              </a:rPr>
              <a:t>Air (SLA)   </a:t>
            </a:r>
            <a:endParaRPr lang="en-US" altLang="en-US" sz="1600">
              <a:solidFill>
                <a:srgbClr val="CC0000"/>
              </a:solidFill>
              <a:effectLst>
                <a:outerShdw blurRad="38100" dist="38100" dir="2700000" algn="tl">
                  <a:srgbClr val="000000"/>
                </a:outerShdw>
              </a:effectLst>
            </a:endParaRPr>
          </a:p>
        </p:txBody>
      </p:sp>
      <p:sp>
        <p:nvSpPr>
          <p:cNvPr id="147467" name="Oval 11"/>
          <p:cNvSpPr>
            <a:spLocks noChangeArrowheads="1"/>
          </p:cNvSpPr>
          <p:nvPr/>
        </p:nvSpPr>
        <p:spPr bwMode="auto">
          <a:xfrm>
            <a:off x="6010275" y="3871913"/>
            <a:ext cx="500063" cy="915987"/>
          </a:xfrm>
          <a:prstGeom prst="ellipse">
            <a:avLst/>
          </a:prstGeom>
          <a:solidFill>
            <a:srgbClr val="FFFFFF"/>
          </a:solidFill>
          <a:ln w="9525">
            <a:solidFill>
              <a:srgbClr val="000000"/>
            </a:solidFill>
            <a:round/>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68" name="AutoShape 12"/>
          <p:cNvSpPr>
            <a:spLocks noChangeArrowheads="1"/>
          </p:cNvSpPr>
          <p:nvPr/>
        </p:nvSpPr>
        <p:spPr bwMode="auto">
          <a:xfrm rot="-318176">
            <a:off x="1931988" y="4497388"/>
            <a:ext cx="1463675" cy="398462"/>
          </a:xfrm>
          <a:prstGeom prst="rightArrow">
            <a:avLst>
              <a:gd name="adj1" fmla="val 50000"/>
              <a:gd name="adj2" fmla="val 91833"/>
            </a:avLst>
          </a:prstGeom>
          <a:solidFill>
            <a:srgbClr val="FF0000"/>
          </a:solidFill>
          <a:ln w="9525">
            <a:solidFill>
              <a:srgbClr val="000000"/>
            </a:solidFill>
            <a:miter lim="800000"/>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6621" name="Text Box 13"/>
          <p:cNvSpPr txBox="1">
            <a:spLocks noChangeArrowheads="1"/>
          </p:cNvSpPr>
          <p:nvPr/>
        </p:nvSpPr>
        <p:spPr bwMode="auto">
          <a:xfrm>
            <a:off x="1011238" y="5137150"/>
            <a:ext cx="1944687" cy="711200"/>
          </a:xfrm>
          <a:prstGeom prst="rect">
            <a:avLst/>
          </a:prstGeom>
          <a:solidFill>
            <a:srgbClr val="FF9900"/>
          </a:solidFill>
          <a:ln w="38100">
            <a:solidFill>
              <a:srgbClr val="CC0000"/>
            </a:solidFill>
            <a:miter lim="800000"/>
            <a:headEnd/>
            <a:tailEnd/>
          </a:ln>
        </p:spPr>
        <p:txBody>
          <a:bodyPr/>
          <a:lstStyle/>
          <a:p>
            <a:pPr algn="ctr" eaLnBrk="1" hangingPunct="1">
              <a:defRPr/>
            </a:pPr>
            <a:r>
              <a:rPr lang="en-US" altLang="en-US" sz="1600" b="1">
                <a:solidFill>
                  <a:srgbClr val="CC0000"/>
                </a:solidFill>
                <a:effectLst>
                  <a:outerShdw blurRad="38100" dist="38100" dir="2700000" algn="tl">
                    <a:srgbClr val="000000"/>
                  </a:outerShdw>
                </a:effectLst>
              </a:rPr>
              <a:t>1,400 </a:t>
            </a:r>
            <a:r>
              <a:rPr lang="en-US" altLang="en-US" sz="1600" b="1" baseline="30000">
                <a:solidFill>
                  <a:srgbClr val="CC0000"/>
                </a:solidFill>
                <a:effectLst>
                  <a:outerShdw blurRad="38100" dist="38100" dir="2700000" algn="tl">
                    <a:srgbClr val="000000"/>
                  </a:outerShdw>
                </a:effectLst>
              </a:rPr>
              <a:t>o</a:t>
            </a:r>
            <a:r>
              <a:rPr lang="en-US" altLang="en-US" sz="1600" b="1">
                <a:solidFill>
                  <a:srgbClr val="CC0000"/>
                </a:solidFill>
                <a:effectLst>
                  <a:outerShdw blurRad="38100" dist="38100" dir="2700000" algn="tl">
                    <a:srgbClr val="000000"/>
                  </a:outerShdw>
                </a:effectLst>
              </a:rPr>
              <a:t>F</a:t>
            </a:r>
          </a:p>
          <a:p>
            <a:pPr algn="ctr" eaLnBrk="1" hangingPunct="1">
              <a:defRPr/>
            </a:pPr>
            <a:r>
              <a:rPr lang="en-US" altLang="en-US" sz="1600" b="1">
                <a:solidFill>
                  <a:srgbClr val="CC0000"/>
                </a:solidFill>
                <a:effectLst>
                  <a:outerShdw blurRad="38100" dist="38100" dir="2700000" algn="tl">
                    <a:srgbClr val="000000"/>
                  </a:outerShdw>
                </a:effectLst>
              </a:rPr>
              <a:t>Clean, hot air</a:t>
            </a:r>
            <a:endParaRPr lang="en-US" altLang="en-US" sz="1600">
              <a:solidFill>
                <a:srgbClr val="CC0000"/>
              </a:solidFill>
              <a:effectLst>
                <a:outerShdw blurRad="38100" dist="38100" dir="2700000" algn="tl">
                  <a:srgbClr val="000000"/>
                </a:outerShdw>
              </a:effectLst>
            </a:endParaRPr>
          </a:p>
        </p:txBody>
      </p:sp>
      <p:sp>
        <p:nvSpPr>
          <p:cNvPr id="147470" name="AutoShape 14"/>
          <p:cNvSpPr>
            <a:spLocks noChangeArrowheads="1"/>
          </p:cNvSpPr>
          <p:nvPr/>
        </p:nvSpPr>
        <p:spPr bwMode="auto">
          <a:xfrm rot="-318176">
            <a:off x="6537325" y="4029075"/>
            <a:ext cx="1462088" cy="396875"/>
          </a:xfrm>
          <a:prstGeom prst="rightArrow">
            <a:avLst>
              <a:gd name="adj1" fmla="val 50000"/>
              <a:gd name="adj2" fmla="val 92100"/>
            </a:avLst>
          </a:prstGeom>
          <a:solidFill>
            <a:srgbClr val="FF0000"/>
          </a:solidFill>
          <a:ln w="9525">
            <a:solidFill>
              <a:srgbClr val="000000"/>
            </a:solidFill>
            <a:miter lim="800000"/>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6623" name="Text Box 15"/>
          <p:cNvSpPr txBox="1">
            <a:spLocks noChangeArrowheads="1"/>
          </p:cNvSpPr>
          <p:nvPr/>
        </p:nvSpPr>
        <p:spPr bwMode="auto">
          <a:xfrm>
            <a:off x="7253288" y="4575175"/>
            <a:ext cx="2417762" cy="1054100"/>
          </a:xfrm>
          <a:prstGeom prst="rect">
            <a:avLst/>
          </a:prstGeom>
          <a:solidFill>
            <a:srgbClr val="FF9900"/>
          </a:solidFill>
          <a:ln w="38100">
            <a:solidFill>
              <a:srgbClr val="CC0000"/>
            </a:solidFill>
            <a:miter lim="800000"/>
            <a:headEnd/>
            <a:tailEnd/>
          </a:ln>
        </p:spPr>
        <p:txBody>
          <a:bodyPr/>
          <a:lstStyle/>
          <a:p>
            <a:pPr algn="ctr" eaLnBrk="1" hangingPunct="1">
              <a:defRPr/>
            </a:pPr>
            <a:r>
              <a:rPr lang="en-US" altLang="en-US" sz="1600" b="1">
                <a:solidFill>
                  <a:srgbClr val="CC0000"/>
                </a:solidFill>
                <a:effectLst>
                  <a:outerShdw blurRad="38100" dist="38100" dir="2700000" algn="tl">
                    <a:srgbClr val="000000"/>
                  </a:outerShdw>
                </a:effectLst>
              </a:rPr>
              <a:t>300 </a:t>
            </a:r>
            <a:r>
              <a:rPr lang="en-US" altLang="en-US" sz="1600" b="1" baseline="30000">
                <a:solidFill>
                  <a:srgbClr val="CC0000"/>
                </a:solidFill>
                <a:effectLst>
                  <a:outerShdw blurRad="38100" dist="38100" dir="2700000" algn="tl">
                    <a:srgbClr val="000000"/>
                  </a:outerShdw>
                </a:effectLst>
              </a:rPr>
              <a:t>o</a:t>
            </a:r>
            <a:r>
              <a:rPr lang="en-US" altLang="en-US" sz="1600" b="1">
                <a:solidFill>
                  <a:srgbClr val="CC0000"/>
                </a:solidFill>
                <a:effectLst>
                  <a:outerShdw blurRad="38100" dist="38100" dir="2700000" algn="tl">
                    <a:srgbClr val="000000"/>
                  </a:outerShdw>
                </a:effectLst>
              </a:rPr>
              <a:t>F</a:t>
            </a:r>
          </a:p>
          <a:p>
            <a:pPr algn="ctr" eaLnBrk="1" hangingPunct="1">
              <a:defRPr/>
            </a:pPr>
            <a:r>
              <a:rPr lang="en-US" altLang="en-US" sz="1600" b="1">
                <a:solidFill>
                  <a:srgbClr val="CC0000"/>
                </a:solidFill>
                <a:effectLst>
                  <a:outerShdw blurRad="38100" dist="38100" dir="2700000" algn="tl">
                    <a:srgbClr val="000000"/>
                  </a:outerShdw>
                </a:effectLst>
              </a:rPr>
              <a:t>“Clean” hot air</a:t>
            </a:r>
          </a:p>
          <a:p>
            <a:pPr algn="ctr" eaLnBrk="1" hangingPunct="1">
              <a:defRPr/>
            </a:pPr>
            <a:r>
              <a:rPr lang="en-US" altLang="en-US" sz="1600" b="1">
                <a:solidFill>
                  <a:srgbClr val="CC0000"/>
                </a:solidFill>
                <a:effectLst>
                  <a:outerShdw blurRad="38100" dist="38100" dir="2700000" algn="tl">
                    <a:srgbClr val="000000"/>
                  </a:outerShdw>
                </a:effectLst>
              </a:rPr>
              <a:t>to atmosphere</a:t>
            </a:r>
            <a:endParaRPr lang="en-US" altLang="en-US" sz="1600">
              <a:solidFill>
                <a:srgbClr val="CC0000"/>
              </a:solidFill>
              <a:effectLst>
                <a:outerShdw blurRad="38100" dist="38100" dir="2700000" algn="tl">
                  <a:srgbClr val="000000"/>
                </a:outerShdw>
              </a:effectLst>
            </a:endParaRPr>
          </a:p>
        </p:txBody>
      </p:sp>
      <p:sp>
        <p:nvSpPr>
          <p:cNvPr id="147472" name="AutoShape 16"/>
          <p:cNvSpPr>
            <a:spLocks noChangeArrowheads="1"/>
          </p:cNvSpPr>
          <p:nvPr/>
        </p:nvSpPr>
        <p:spPr bwMode="auto">
          <a:xfrm>
            <a:off x="2743200" y="2895600"/>
            <a:ext cx="3600450" cy="1219200"/>
          </a:xfrm>
          <a:prstGeom prst="curvedDownArrow">
            <a:avLst>
              <a:gd name="adj1" fmla="val 59035"/>
              <a:gd name="adj2" fmla="val 118125"/>
              <a:gd name="adj3" fmla="val 33333"/>
            </a:avLst>
          </a:prstGeom>
          <a:solidFill>
            <a:srgbClr val="FFFFFF"/>
          </a:solidFill>
          <a:ln w="9525">
            <a:solidFill>
              <a:srgbClr val="000000"/>
            </a:solidFill>
            <a:miter lim="800000"/>
            <a:headEnd/>
            <a:tailEnd/>
          </a:ln>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473" name="Oval 17"/>
          <p:cNvSpPr>
            <a:spLocks noChangeArrowheads="1"/>
          </p:cNvSpPr>
          <p:nvPr/>
        </p:nvSpPr>
        <p:spPr bwMode="auto">
          <a:xfrm>
            <a:off x="6062663" y="3884613"/>
            <a:ext cx="265112" cy="342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6626" name="Text Box 18"/>
          <p:cNvSpPr txBox="1">
            <a:spLocks noChangeArrowheads="1"/>
          </p:cNvSpPr>
          <p:nvPr/>
        </p:nvSpPr>
        <p:spPr bwMode="auto">
          <a:xfrm>
            <a:off x="4586288" y="4191000"/>
            <a:ext cx="1123950" cy="577850"/>
          </a:xfrm>
          <a:prstGeom prst="rect">
            <a:avLst/>
          </a:prstGeom>
          <a:solidFill>
            <a:srgbClr val="FF9900"/>
          </a:solidFill>
          <a:ln w="38100">
            <a:solidFill>
              <a:srgbClr val="CC0000"/>
            </a:solidFill>
            <a:miter lim="800000"/>
            <a:headEnd/>
            <a:tailEnd/>
          </a:ln>
          <a:effectLst>
            <a:outerShdw dist="35921" dir="2700000" algn="ctr" rotWithShape="0">
              <a:srgbClr val="000000"/>
            </a:outerShdw>
          </a:effectLst>
        </p:spPr>
        <p:txBody>
          <a:bodyPr/>
          <a:lstStyle/>
          <a:p>
            <a:pPr algn="ctr" eaLnBrk="1" hangingPunct="1">
              <a:defRPr/>
            </a:pPr>
            <a:r>
              <a:rPr lang="en-US" altLang="en-US" sz="1600" b="1">
                <a:solidFill>
                  <a:srgbClr val="CC0000"/>
                </a:solidFill>
                <a:effectLst>
                  <a:outerShdw blurRad="38100" dist="38100" dir="2700000" algn="tl">
                    <a:srgbClr val="000000"/>
                  </a:outerShdw>
                </a:effectLst>
              </a:rPr>
              <a:t>1,300 </a:t>
            </a:r>
            <a:r>
              <a:rPr lang="en-US" altLang="en-US" sz="1600" b="1" baseline="30000">
                <a:solidFill>
                  <a:srgbClr val="CC0000"/>
                </a:solidFill>
                <a:effectLst>
                  <a:outerShdw blurRad="38100" dist="38100" dir="2700000" algn="tl">
                    <a:srgbClr val="000000"/>
                  </a:outerShdw>
                </a:effectLst>
              </a:rPr>
              <a:t>o</a:t>
            </a:r>
            <a:r>
              <a:rPr lang="en-US" altLang="en-US" sz="1600" b="1">
                <a:solidFill>
                  <a:srgbClr val="CC0000"/>
                </a:solidFill>
                <a:effectLst>
                  <a:outerShdw blurRad="38100" dist="38100" dir="2700000" algn="tl">
                    <a:srgbClr val="000000"/>
                  </a:outerShdw>
                </a:effectLst>
              </a:rPr>
              <a:t>F</a:t>
            </a:r>
          </a:p>
          <a:p>
            <a:pPr algn="ctr" eaLnBrk="1" hangingPunct="1">
              <a:defRPr/>
            </a:pPr>
            <a:r>
              <a:rPr lang="en-US" altLang="en-US" sz="1600" b="1">
                <a:solidFill>
                  <a:srgbClr val="CC0000"/>
                </a:solidFill>
                <a:effectLst>
                  <a:outerShdw blurRad="38100" dist="38100" dir="2700000" algn="tl">
                    <a:srgbClr val="000000"/>
                  </a:outerShdw>
                </a:effectLst>
              </a:rPr>
              <a:t>SLA</a:t>
            </a:r>
            <a:endParaRPr lang="en-US" altLang="en-US" sz="1600">
              <a:solidFill>
                <a:srgbClr val="CC0000"/>
              </a:solidFill>
              <a:effectLst>
                <a:outerShdw blurRad="38100" dist="38100" dir="2700000" algn="tl">
                  <a:srgbClr val="000000"/>
                </a:outerShdw>
              </a:effectLst>
            </a:endParaRPr>
          </a:p>
        </p:txBody>
      </p:sp>
      <p:sp>
        <p:nvSpPr>
          <p:cNvPr id="147475" name="Rectangle 19"/>
          <p:cNvSpPr>
            <a:spLocks noChangeArrowheads="1"/>
          </p:cNvSpPr>
          <p:nvPr/>
        </p:nvSpPr>
        <p:spPr bwMode="auto">
          <a:xfrm>
            <a:off x="5832475" y="3992563"/>
            <a:ext cx="400050" cy="795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476628" name="Rectangle 20"/>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Recuperative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body" idx="1"/>
          </p:nvPr>
        </p:nvSpPr>
        <p:spPr>
          <a:xfrm>
            <a:off x="922338" y="2309813"/>
            <a:ext cx="8680450" cy="3565525"/>
          </a:xfrm>
          <a:effectLst>
            <a:outerShdw dist="53882" dir="2700000" algn="ctr" rotWithShape="0">
              <a:schemeClr val="bg2">
                <a:alpha val="50000"/>
              </a:schemeClr>
            </a:outerShdw>
          </a:effectLst>
        </p:spPr>
        <p:txBody>
          <a:bodyPr/>
          <a:lstStyle/>
          <a:p>
            <a:r>
              <a:rPr lang="en-US" altLang="en-US"/>
              <a:t>Key Factors to Consider When Monitoring a Recuperative HX:</a:t>
            </a:r>
          </a:p>
          <a:p>
            <a:pPr lvl="1"/>
            <a:r>
              <a:rPr lang="en-US" altLang="en-US" sz="3200"/>
              <a:t>Annual inspection and/or testing of heat exchanger to assess leakage per manufacturer’s recommendations.</a:t>
            </a:r>
          </a:p>
        </p:txBody>
      </p:sp>
      <p:sp>
        <p:nvSpPr>
          <p:cNvPr id="1478659" name="Rectangle 3"/>
          <p:cNvSpPr>
            <a:spLocks noChangeArrowheads="1"/>
          </p:cNvSpPr>
          <p:nvPr/>
        </p:nvSpPr>
        <p:spPr bwMode="auto">
          <a:xfrm>
            <a:off x="1403350" y="365125"/>
            <a:ext cx="7459663" cy="1265238"/>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Recuperative HX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Monitoring Approach</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514350" y="1778000"/>
            <a:ext cx="9772650" cy="500856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
                <a:srgbClr val="FF9933"/>
              </a:buClr>
            </a:pPr>
            <a:r>
              <a:rPr lang="en-US" altLang="en-US" sz="2800"/>
              <a:t>Thermal efficiency range of 80% to 95%</a:t>
            </a:r>
          </a:p>
          <a:p>
            <a:pPr eaLnBrk="1" hangingPunct="1">
              <a:spcBef>
                <a:spcPct val="50000"/>
              </a:spcBef>
              <a:buClr>
                <a:srgbClr val="FF9933"/>
              </a:buClr>
            </a:pPr>
            <a:r>
              <a:rPr lang="en-US" altLang="en-US" sz="2800"/>
              <a:t>Can be random packing or structured</a:t>
            </a:r>
          </a:p>
          <a:p>
            <a:pPr eaLnBrk="1" hangingPunct="1">
              <a:spcBef>
                <a:spcPct val="50000"/>
              </a:spcBef>
              <a:buClr>
                <a:srgbClr val="FF9933"/>
              </a:buClr>
            </a:pPr>
            <a:r>
              <a:rPr lang="en-US" altLang="en-US" sz="2800"/>
              <a:t>Extremely tolerant of very high temperatures</a:t>
            </a:r>
          </a:p>
          <a:p>
            <a:pPr eaLnBrk="1" hangingPunct="1">
              <a:spcBef>
                <a:spcPct val="50000"/>
              </a:spcBef>
              <a:buClr>
                <a:srgbClr val="FF9933"/>
              </a:buClr>
            </a:pPr>
            <a:r>
              <a:rPr lang="en-US" altLang="en-US" sz="2800"/>
              <a:t>Highly resistant to thermal shock</a:t>
            </a:r>
          </a:p>
          <a:p>
            <a:pPr eaLnBrk="1" hangingPunct="1">
              <a:spcBef>
                <a:spcPct val="50000"/>
              </a:spcBef>
              <a:buClr>
                <a:srgbClr val="FF9933"/>
              </a:buClr>
            </a:pPr>
            <a:r>
              <a:rPr lang="en-US" altLang="en-US" sz="2800"/>
              <a:t>Can resist corrosion by many acid gases</a:t>
            </a:r>
          </a:p>
          <a:p>
            <a:pPr eaLnBrk="1" hangingPunct="1">
              <a:spcBef>
                <a:spcPct val="50000"/>
              </a:spcBef>
              <a:buClr>
                <a:srgbClr val="FF9933"/>
              </a:buClr>
            </a:pPr>
            <a:r>
              <a:rPr lang="en-US" altLang="en-US" sz="2800"/>
              <a:t>May be susceptible to fouling or plugging</a:t>
            </a:r>
          </a:p>
          <a:p>
            <a:pPr eaLnBrk="1" hangingPunct="1">
              <a:spcBef>
                <a:spcPct val="50000"/>
              </a:spcBef>
              <a:buClr>
                <a:srgbClr val="FF9933"/>
              </a:buClr>
            </a:pPr>
            <a:r>
              <a:rPr lang="en-US" altLang="en-US" sz="2800"/>
              <a:t>Subject to cross-leakage because of geometry</a:t>
            </a:r>
          </a:p>
          <a:p>
            <a:pPr eaLnBrk="1" hangingPunct="1">
              <a:spcBef>
                <a:spcPct val="50000"/>
              </a:spcBef>
              <a:buClr>
                <a:srgbClr val="FF9933"/>
              </a:buClr>
            </a:pPr>
            <a:r>
              <a:rPr lang="en-US" altLang="en-US" sz="2800"/>
              <a:t>It is a non-continuous process</a:t>
            </a:r>
          </a:p>
        </p:txBody>
      </p:sp>
      <p:sp>
        <p:nvSpPr>
          <p:cNvPr id="1479683" name="Rectangle 3"/>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52578" name="Rectangle 2"/>
          <p:cNvSpPr>
            <a:spLocks noChangeArrowheads="1"/>
          </p:cNvSpPr>
          <p:nvPr/>
        </p:nvSpPr>
        <p:spPr bwMode="auto">
          <a:xfrm>
            <a:off x="1543050" y="281940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52579" name="AutoShape 3"/>
          <p:cNvSpPr>
            <a:spLocks noChangeArrowheads="1"/>
          </p:cNvSpPr>
          <p:nvPr/>
        </p:nvSpPr>
        <p:spPr bwMode="auto">
          <a:xfrm>
            <a:off x="3887788" y="2960688"/>
            <a:ext cx="2632075" cy="2268537"/>
          </a:xfrm>
          <a:prstGeom prst="can">
            <a:avLst>
              <a:gd name="adj" fmla="val 25000"/>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52580" name="Text Box 4"/>
          <p:cNvSpPr txBox="1">
            <a:spLocks noChangeArrowheads="1"/>
          </p:cNvSpPr>
          <p:nvPr/>
        </p:nvSpPr>
        <p:spPr bwMode="auto">
          <a:xfrm>
            <a:off x="1093788" y="5516563"/>
            <a:ext cx="22669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r>
              <a:rPr lang="en-US" altLang="en-US" sz="2800">
                <a:solidFill>
                  <a:schemeClr val="tx1"/>
                </a:solidFill>
                <a:latin typeface="Times New Roman" panose="02020603050405020304" pitchFamily="18" charset="0"/>
              </a:rPr>
              <a:t>	</a:t>
            </a:r>
          </a:p>
        </p:txBody>
      </p:sp>
      <p:grpSp>
        <p:nvGrpSpPr>
          <p:cNvPr id="1481733" name="Group 5"/>
          <p:cNvGrpSpPr>
            <a:grpSpLocks/>
          </p:cNvGrpSpPr>
          <p:nvPr/>
        </p:nvGrpSpPr>
        <p:grpSpPr bwMode="auto">
          <a:xfrm>
            <a:off x="2389188" y="5229225"/>
            <a:ext cx="3279775" cy="1393825"/>
            <a:chOff x="1338" y="3294"/>
            <a:chExt cx="1836" cy="878"/>
          </a:xfrm>
        </p:grpSpPr>
        <p:sp>
          <p:nvSpPr>
            <p:cNvPr id="152589" name="AutoShape 6"/>
            <p:cNvSpPr>
              <a:spLocks noChangeArrowheads="1"/>
            </p:cNvSpPr>
            <p:nvPr/>
          </p:nvSpPr>
          <p:spPr bwMode="auto">
            <a:xfrm rot="5400000" flipH="1">
              <a:off x="2316" y="3268"/>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en-US"/>
            </a:p>
          </p:txBody>
        </p:sp>
        <p:sp>
          <p:nvSpPr>
            <p:cNvPr id="152590" name="Text Box 7"/>
            <p:cNvSpPr txBox="1">
              <a:spLocks noChangeArrowheads="1"/>
            </p:cNvSpPr>
            <p:nvPr/>
          </p:nvSpPr>
          <p:spPr bwMode="auto">
            <a:xfrm>
              <a:off x="1338" y="3884"/>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100 </a:t>
              </a:r>
              <a:r>
                <a:rPr lang="en-US" altLang="en-US" sz="2400" baseline="30000">
                  <a:solidFill>
                    <a:srgbClr val="00CCFF"/>
                  </a:solidFill>
                </a:rPr>
                <a:t>o</a:t>
              </a:r>
              <a:r>
                <a:rPr lang="en-US" altLang="en-US" sz="2400">
                  <a:solidFill>
                    <a:srgbClr val="00CCFF"/>
                  </a:solidFill>
                </a:rPr>
                <a:t>F</a:t>
              </a:r>
            </a:p>
          </p:txBody>
        </p:sp>
      </p:grpSp>
      <p:grpSp>
        <p:nvGrpSpPr>
          <p:cNvPr id="1481736" name="Group 8"/>
          <p:cNvGrpSpPr>
            <a:grpSpLocks/>
          </p:cNvGrpSpPr>
          <p:nvPr/>
        </p:nvGrpSpPr>
        <p:grpSpPr bwMode="auto">
          <a:xfrm>
            <a:off x="4972050" y="1881188"/>
            <a:ext cx="3168650" cy="1403350"/>
            <a:chOff x="2784" y="1185"/>
            <a:chExt cx="1774" cy="884"/>
          </a:xfrm>
        </p:grpSpPr>
        <p:sp>
          <p:nvSpPr>
            <p:cNvPr id="152587" name="AutoShape 9"/>
            <p:cNvSpPr>
              <a:spLocks noChangeArrowheads="1"/>
            </p:cNvSpPr>
            <p:nvPr/>
          </p:nvSpPr>
          <p:spPr bwMode="auto">
            <a:xfrm>
              <a:off x="2784" y="1185"/>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2588" name="Text Box 10"/>
            <p:cNvSpPr txBox="1">
              <a:spLocks noChangeArrowheads="1"/>
            </p:cNvSpPr>
            <p:nvPr/>
          </p:nvSpPr>
          <p:spPr bwMode="auto">
            <a:xfrm>
              <a:off x="3696" y="1298"/>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1300 </a:t>
              </a:r>
              <a:r>
                <a:rPr lang="en-US" altLang="en-US" sz="2400" baseline="30000">
                  <a:solidFill>
                    <a:srgbClr val="FF3300"/>
                  </a:solidFill>
                </a:rPr>
                <a:t>o</a:t>
              </a:r>
              <a:r>
                <a:rPr lang="en-US" altLang="en-US" sz="2400">
                  <a:solidFill>
                    <a:srgbClr val="FF3300"/>
                  </a:solidFill>
                </a:rPr>
                <a:t>F</a:t>
              </a:r>
            </a:p>
          </p:txBody>
        </p:sp>
      </p:grpSp>
      <p:sp>
        <p:nvSpPr>
          <p:cNvPr id="152583" name="Text Box 11"/>
          <p:cNvSpPr txBox="1">
            <a:spLocks noChangeArrowheads="1"/>
          </p:cNvSpPr>
          <p:nvPr/>
        </p:nvSpPr>
        <p:spPr bwMode="auto">
          <a:xfrm>
            <a:off x="4154488" y="3757613"/>
            <a:ext cx="21050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HOT CERAMIC BED</a:t>
            </a:r>
          </a:p>
        </p:txBody>
      </p:sp>
      <p:sp>
        <p:nvSpPr>
          <p:cNvPr id="1481740" name="Text Box 12"/>
          <p:cNvSpPr txBox="1">
            <a:spLocks noChangeArrowheads="1"/>
          </p:cNvSpPr>
          <p:nvPr/>
        </p:nvSpPr>
        <p:spPr bwMode="auto">
          <a:xfrm>
            <a:off x="7383463" y="3106738"/>
            <a:ext cx="21050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FF00"/>
                </a:solidFill>
              </a:rPr>
              <a:t>BED COOLS AFTER A FEW MINUTES</a:t>
            </a:r>
          </a:p>
        </p:txBody>
      </p:sp>
      <p:sp>
        <p:nvSpPr>
          <p:cNvPr id="152585" name="Text Box 13"/>
          <p:cNvSpPr txBox="1">
            <a:spLocks noChangeArrowheads="1"/>
          </p:cNvSpPr>
          <p:nvPr/>
        </p:nvSpPr>
        <p:spPr bwMode="auto">
          <a:xfrm>
            <a:off x="457200" y="1841500"/>
            <a:ext cx="2828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endParaRPr lang="en-US" altLang="en-US" sz="2800">
              <a:solidFill>
                <a:schemeClr val="tx1"/>
              </a:solidFill>
              <a:latin typeface="Times New Roman" panose="02020603050405020304" pitchFamily="18" charset="0"/>
            </a:endParaRPr>
          </a:p>
        </p:txBody>
      </p:sp>
      <p:sp>
        <p:nvSpPr>
          <p:cNvPr id="1481742" name="Rectangle 14"/>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1733"/>
                                        </p:tgtEl>
                                        <p:attrNameLst>
                                          <p:attrName>style.visibility</p:attrName>
                                        </p:attrNameLst>
                                      </p:cBhvr>
                                      <p:to>
                                        <p:strVal val="visible"/>
                                      </p:to>
                                    </p:set>
                                    <p:anim calcmode="lin" valueType="num">
                                      <p:cBhvr additive="base">
                                        <p:cTn id="7" dur="500" fill="hold"/>
                                        <p:tgtEl>
                                          <p:spTgt spid="1481733"/>
                                        </p:tgtEl>
                                        <p:attrNameLst>
                                          <p:attrName>ppt_x</p:attrName>
                                        </p:attrNameLst>
                                      </p:cBhvr>
                                      <p:tavLst>
                                        <p:tav tm="0">
                                          <p:val>
                                            <p:strVal val="#ppt_x"/>
                                          </p:val>
                                        </p:tav>
                                        <p:tav tm="100000">
                                          <p:val>
                                            <p:strVal val="#ppt_x"/>
                                          </p:val>
                                        </p:tav>
                                      </p:tavLst>
                                    </p:anim>
                                    <p:anim calcmode="lin" valueType="num">
                                      <p:cBhvr additive="base">
                                        <p:cTn id="8" dur="500" fill="hold"/>
                                        <p:tgtEl>
                                          <p:spTgt spid="14817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81736"/>
                                        </p:tgtEl>
                                        <p:attrNameLst>
                                          <p:attrName>style.visibility</p:attrName>
                                        </p:attrNameLst>
                                      </p:cBhvr>
                                      <p:to>
                                        <p:strVal val="visible"/>
                                      </p:to>
                                    </p:set>
                                    <p:anim calcmode="lin" valueType="num">
                                      <p:cBhvr additive="base">
                                        <p:cTn id="13" dur="500" fill="hold"/>
                                        <p:tgtEl>
                                          <p:spTgt spid="1481736"/>
                                        </p:tgtEl>
                                        <p:attrNameLst>
                                          <p:attrName>ppt_x</p:attrName>
                                        </p:attrNameLst>
                                      </p:cBhvr>
                                      <p:tavLst>
                                        <p:tav tm="0">
                                          <p:val>
                                            <p:strVal val="#ppt_x"/>
                                          </p:val>
                                        </p:tav>
                                        <p:tav tm="100000">
                                          <p:val>
                                            <p:strVal val="#ppt_x"/>
                                          </p:val>
                                        </p:tav>
                                      </p:tavLst>
                                    </p:anim>
                                    <p:anim calcmode="lin" valueType="num">
                                      <p:cBhvr additive="base">
                                        <p:cTn id="14" dur="500" fill="hold"/>
                                        <p:tgtEl>
                                          <p:spTgt spid="14817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481740"/>
                                        </p:tgtEl>
                                        <p:attrNameLst>
                                          <p:attrName>style.visibility</p:attrName>
                                        </p:attrNameLst>
                                      </p:cBhvr>
                                      <p:to>
                                        <p:strVal val="visible"/>
                                      </p:to>
                                    </p:set>
                                    <p:animEffect transition="in" filter="dissolve">
                                      <p:cBhvr>
                                        <p:cTn id="19" dur="500"/>
                                        <p:tgtEl>
                                          <p:spTgt spid="1481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1740"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1543050" y="281940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54627" name="AutoShape 3"/>
          <p:cNvSpPr>
            <a:spLocks noChangeArrowheads="1"/>
          </p:cNvSpPr>
          <p:nvPr/>
        </p:nvSpPr>
        <p:spPr bwMode="auto">
          <a:xfrm>
            <a:off x="3887788" y="2960688"/>
            <a:ext cx="2632075" cy="2268537"/>
          </a:xfrm>
          <a:prstGeom prst="can">
            <a:avLst>
              <a:gd name="adj" fmla="val 25000"/>
            </a:avLst>
          </a:prstGeom>
          <a:solidFill>
            <a:srgbClr val="CC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rgbClr val="CC0000"/>
              </a:solidFill>
            </a:endParaRPr>
          </a:p>
        </p:txBody>
      </p:sp>
      <p:sp>
        <p:nvSpPr>
          <p:cNvPr id="154628" name="Text Box 4"/>
          <p:cNvSpPr txBox="1">
            <a:spLocks noChangeArrowheads="1"/>
          </p:cNvSpPr>
          <p:nvPr/>
        </p:nvSpPr>
        <p:spPr bwMode="auto">
          <a:xfrm>
            <a:off x="7696200" y="3213100"/>
            <a:ext cx="1903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50000"/>
              </a:spcBef>
              <a:buClrTx/>
              <a:buFontTx/>
              <a:buNone/>
            </a:pPr>
            <a:endParaRPr lang="en-US" altLang="en-US" sz="2800">
              <a:solidFill>
                <a:schemeClr val="tx1"/>
              </a:solidFill>
              <a:latin typeface="Times New Roman" panose="02020603050405020304" pitchFamily="18" charset="0"/>
            </a:endParaRPr>
          </a:p>
        </p:txBody>
      </p:sp>
      <p:sp>
        <p:nvSpPr>
          <p:cNvPr id="154629" name="Text Box 5"/>
          <p:cNvSpPr txBox="1">
            <a:spLocks noChangeArrowheads="1"/>
          </p:cNvSpPr>
          <p:nvPr/>
        </p:nvSpPr>
        <p:spPr bwMode="auto">
          <a:xfrm>
            <a:off x="4132263" y="3727450"/>
            <a:ext cx="21066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COOL CERAMIC BED</a:t>
            </a:r>
          </a:p>
        </p:txBody>
      </p:sp>
      <p:sp>
        <p:nvSpPr>
          <p:cNvPr id="1483782" name="Text Box 6"/>
          <p:cNvSpPr txBox="1">
            <a:spLocks noChangeArrowheads="1"/>
          </p:cNvSpPr>
          <p:nvPr/>
        </p:nvSpPr>
        <p:spPr bwMode="auto">
          <a:xfrm>
            <a:off x="7261225" y="3394075"/>
            <a:ext cx="2106613"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FF00"/>
                </a:solidFill>
              </a:rPr>
              <a:t>BED HEATS UP AFTER A FEW MINUTES</a:t>
            </a:r>
          </a:p>
        </p:txBody>
      </p:sp>
      <p:sp>
        <p:nvSpPr>
          <p:cNvPr id="1483783" name="Rectangle 7"/>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grpSp>
        <p:nvGrpSpPr>
          <p:cNvPr id="1483784" name="Group 8"/>
          <p:cNvGrpSpPr>
            <a:grpSpLocks/>
          </p:cNvGrpSpPr>
          <p:nvPr/>
        </p:nvGrpSpPr>
        <p:grpSpPr bwMode="auto">
          <a:xfrm>
            <a:off x="2146300" y="1905000"/>
            <a:ext cx="3482975" cy="1330325"/>
            <a:chOff x="1202" y="1200"/>
            <a:chExt cx="1950" cy="838"/>
          </a:xfrm>
        </p:grpSpPr>
        <p:sp>
          <p:nvSpPr>
            <p:cNvPr id="154636" name="AutoShape 9"/>
            <p:cNvSpPr>
              <a:spLocks noChangeArrowheads="1"/>
            </p:cNvSpPr>
            <p:nvPr/>
          </p:nvSpPr>
          <p:spPr bwMode="auto">
            <a:xfrm rot="-5400000" flipH="1" flipV="1">
              <a:off x="2294" y="1181"/>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7" name="Text Box 10"/>
            <p:cNvSpPr txBox="1">
              <a:spLocks noChangeArrowheads="1"/>
            </p:cNvSpPr>
            <p:nvPr/>
          </p:nvSpPr>
          <p:spPr bwMode="auto">
            <a:xfrm>
              <a:off x="1202" y="1200"/>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1500 </a:t>
              </a:r>
              <a:r>
                <a:rPr lang="en-US" altLang="en-US" sz="2400" baseline="30000">
                  <a:solidFill>
                    <a:srgbClr val="FF3300"/>
                  </a:solidFill>
                </a:rPr>
                <a:t>o</a:t>
              </a:r>
              <a:r>
                <a:rPr lang="en-US" altLang="en-US" sz="2400">
                  <a:solidFill>
                    <a:srgbClr val="FF3300"/>
                  </a:solidFill>
                </a:rPr>
                <a:t>F</a:t>
              </a:r>
            </a:p>
          </p:txBody>
        </p:sp>
      </p:grpSp>
      <p:grpSp>
        <p:nvGrpSpPr>
          <p:cNvPr id="1483787" name="Group 11"/>
          <p:cNvGrpSpPr>
            <a:grpSpLocks/>
          </p:cNvGrpSpPr>
          <p:nvPr/>
        </p:nvGrpSpPr>
        <p:grpSpPr bwMode="auto">
          <a:xfrm>
            <a:off x="4972050" y="5302250"/>
            <a:ext cx="3340100" cy="1403350"/>
            <a:chOff x="2784" y="3181"/>
            <a:chExt cx="1870" cy="884"/>
          </a:xfrm>
        </p:grpSpPr>
        <p:sp>
          <p:nvSpPr>
            <p:cNvPr id="154634" name="AutoShape 12"/>
            <p:cNvSpPr>
              <a:spLocks noChangeArrowheads="1"/>
            </p:cNvSpPr>
            <p:nvPr/>
          </p:nvSpPr>
          <p:spPr bwMode="auto">
            <a:xfrm flipV="1">
              <a:off x="2784" y="3181"/>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5" name="Text Box 13"/>
            <p:cNvSpPr txBox="1">
              <a:spLocks noChangeArrowheads="1"/>
            </p:cNvSpPr>
            <p:nvPr/>
          </p:nvSpPr>
          <p:spPr bwMode="auto">
            <a:xfrm>
              <a:off x="3792" y="3648"/>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200 </a:t>
              </a:r>
              <a:r>
                <a:rPr lang="en-US" altLang="en-US" sz="2400" baseline="30000">
                  <a:solidFill>
                    <a:srgbClr val="00CCFF"/>
                  </a:solidFill>
                </a:rPr>
                <a:t>o</a:t>
              </a:r>
              <a:r>
                <a:rPr lang="en-US" altLang="en-US" sz="2400">
                  <a:solidFill>
                    <a:srgbClr val="00CCFF"/>
                  </a:solidFill>
                </a:rPr>
                <a:t>F</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1483784"/>
                                        </p:tgtEl>
                                        <p:attrNameLst>
                                          <p:attrName>style.visibility</p:attrName>
                                        </p:attrNameLst>
                                      </p:cBhvr>
                                      <p:to>
                                        <p:strVal val="visible"/>
                                      </p:to>
                                    </p:set>
                                    <p:anim calcmode="lin" valueType="num">
                                      <p:cBhvr additive="base">
                                        <p:cTn id="7" dur="500" fill="hold"/>
                                        <p:tgtEl>
                                          <p:spTgt spid="1483784"/>
                                        </p:tgtEl>
                                        <p:attrNameLst>
                                          <p:attrName>ppt_x</p:attrName>
                                        </p:attrNameLst>
                                      </p:cBhvr>
                                      <p:tavLst>
                                        <p:tav tm="0">
                                          <p:val>
                                            <p:strVal val="#ppt_x"/>
                                          </p:val>
                                        </p:tav>
                                        <p:tav tm="100000">
                                          <p:val>
                                            <p:strVal val="#ppt_x"/>
                                          </p:val>
                                        </p:tav>
                                      </p:tavLst>
                                    </p:anim>
                                    <p:anim calcmode="lin" valueType="num">
                                      <p:cBhvr additive="base">
                                        <p:cTn id="8" dur="500" fill="hold"/>
                                        <p:tgtEl>
                                          <p:spTgt spid="148378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483787"/>
                                        </p:tgtEl>
                                        <p:attrNameLst>
                                          <p:attrName>style.visibility</p:attrName>
                                        </p:attrNameLst>
                                      </p:cBhvr>
                                      <p:to>
                                        <p:strVal val="visible"/>
                                      </p:to>
                                    </p:set>
                                    <p:anim calcmode="lin" valueType="num">
                                      <p:cBhvr additive="base">
                                        <p:cTn id="13" dur="500" fill="hold"/>
                                        <p:tgtEl>
                                          <p:spTgt spid="1483787"/>
                                        </p:tgtEl>
                                        <p:attrNameLst>
                                          <p:attrName>ppt_x</p:attrName>
                                        </p:attrNameLst>
                                      </p:cBhvr>
                                      <p:tavLst>
                                        <p:tav tm="0">
                                          <p:val>
                                            <p:strVal val="#ppt_x"/>
                                          </p:val>
                                        </p:tav>
                                        <p:tav tm="100000">
                                          <p:val>
                                            <p:strVal val="#ppt_x"/>
                                          </p:val>
                                        </p:tav>
                                      </p:tavLst>
                                    </p:anim>
                                    <p:anim calcmode="lin" valueType="num">
                                      <p:cBhvr additive="base">
                                        <p:cTn id="14" dur="500" fill="hold"/>
                                        <p:tgtEl>
                                          <p:spTgt spid="148378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483782"/>
                                        </p:tgtEl>
                                        <p:attrNameLst>
                                          <p:attrName>style.visibility</p:attrName>
                                        </p:attrNameLst>
                                      </p:cBhvr>
                                      <p:to>
                                        <p:strVal val="visible"/>
                                      </p:to>
                                    </p:set>
                                    <p:animEffect transition="in" filter="dissolve">
                                      <p:cBhvr>
                                        <p:cTn id="19" dur="500"/>
                                        <p:tgtEl>
                                          <p:spTgt spid="1483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3782"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156674" name="Rectangle 2"/>
          <p:cNvSpPr>
            <a:spLocks noChangeArrowheads="1"/>
          </p:cNvSpPr>
          <p:nvPr/>
        </p:nvSpPr>
        <p:spPr bwMode="auto">
          <a:xfrm>
            <a:off x="1543050" y="2819400"/>
            <a:ext cx="65151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eaLnBrk="1" hangingPunct="1">
              <a:spcBef>
                <a:spcPct val="0"/>
              </a:spcBef>
              <a:buClrTx/>
              <a:buFontTx/>
              <a:buNone/>
            </a:pPr>
            <a:endParaRPr lang="en-US" altLang="en-US" sz="2800">
              <a:solidFill>
                <a:schemeClr val="tx1"/>
              </a:solidFill>
              <a:latin typeface="Times New Roman" panose="02020603050405020304" pitchFamily="18" charset="0"/>
            </a:endParaRPr>
          </a:p>
          <a:p>
            <a:pPr eaLnBrk="1" hangingPunct="1">
              <a:spcBef>
                <a:spcPct val="0"/>
              </a:spcBef>
              <a:buClrTx/>
              <a:buFontTx/>
              <a:buChar char="•"/>
            </a:pPr>
            <a:endParaRPr lang="en-US" altLang="en-US" sz="2800">
              <a:solidFill>
                <a:schemeClr val="tx1"/>
              </a:solidFill>
              <a:latin typeface="Times New Roman" panose="02020603050405020304" pitchFamily="18" charset="0"/>
            </a:endParaRPr>
          </a:p>
        </p:txBody>
      </p:sp>
      <p:sp>
        <p:nvSpPr>
          <p:cNvPr id="156675" name="AutoShape 3"/>
          <p:cNvSpPr>
            <a:spLocks noChangeArrowheads="1"/>
          </p:cNvSpPr>
          <p:nvPr/>
        </p:nvSpPr>
        <p:spPr bwMode="auto">
          <a:xfrm>
            <a:off x="2082800" y="3530600"/>
            <a:ext cx="1092200" cy="935038"/>
          </a:xfrm>
          <a:prstGeom prst="can">
            <a:avLst>
              <a:gd name="adj" fmla="val 25000"/>
            </a:avLst>
          </a:prstGeom>
          <a:solidFill>
            <a:srgbClr val="CC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56676" name="AutoShape 4"/>
          <p:cNvSpPr>
            <a:spLocks noChangeArrowheads="1"/>
          </p:cNvSpPr>
          <p:nvPr/>
        </p:nvSpPr>
        <p:spPr bwMode="auto">
          <a:xfrm>
            <a:off x="7845425" y="3625850"/>
            <a:ext cx="1093788" cy="935038"/>
          </a:xfrm>
          <a:prstGeom prst="can">
            <a:avLst>
              <a:gd name="adj" fmla="val 25000"/>
            </a:avLst>
          </a:prstGeom>
          <a:solidFill>
            <a:schemeClr val="bg1"/>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a:spcBef>
                <a:spcPct val="0"/>
              </a:spcBef>
              <a:buClrTx/>
              <a:buFontTx/>
              <a:buNone/>
            </a:pPr>
            <a:endParaRPr lang="en-US" altLang="en-US" sz="2400" b="0">
              <a:solidFill>
                <a:schemeClr val="tx1"/>
              </a:solidFill>
            </a:endParaRPr>
          </a:p>
        </p:txBody>
      </p:sp>
      <p:sp>
        <p:nvSpPr>
          <p:cNvPr id="156677" name="Freeform 5"/>
          <p:cNvSpPr>
            <a:spLocks/>
          </p:cNvSpPr>
          <p:nvPr/>
        </p:nvSpPr>
        <p:spPr bwMode="auto">
          <a:xfrm rot="-5400000">
            <a:off x="5307807" y="2539206"/>
            <a:ext cx="622300" cy="312737"/>
          </a:xfrm>
          <a:custGeom>
            <a:avLst/>
            <a:gdLst>
              <a:gd name="T0" fmla="*/ 2147483646 w 392"/>
              <a:gd name="T1" fmla="*/ 2147483646 h 175"/>
              <a:gd name="T2" fmla="*/ 2147483646 w 392"/>
              <a:gd name="T3" fmla="*/ 2147483646 h 175"/>
              <a:gd name="T4" fmla="*/ 2147483646 w 392"/>
              <a:gd name="T5" fmla="*/ 2147483646 h 175"/>
              <a:gd name="T6" fmla="*/ 2147483646 w 392"/>
              <a:gd name="T7" fmla="*/ 2147483646 h 175"/>
              <a:gd name="T8" fmla="*/ 2147483646 w 392"/>
              <a:gd name="T9" fmla="*/ 2147483646 h 175"/>
              <a:gd name="T10" fmla="*/ 2147483646 w 392"/>
              <a:gd name="T11" fmla="*/ 2147483646 h 1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2" h="175">
                <a:moveTo>
                  <a:pt x="388" y="76"/>
                </a:moveTo>
                <a:cubicBezTo>
                  <a:pt x="384" y="50"/>
                  <a:pt x="297" y="0"/>
                  <a:pt x="252" y="8"/>
                </a:cubicBezTo>
                <a:cubicBezTo>
                  <a:pt x="207" y="16"/>
                  <a:pt x="154" y="103"/>
                  <a:pt x="116" y="122"/>
                </a:cubicBezTo>
                <a:cubicBezTo>
                  <a:pt x="78" y="141"/>
                  <a:pt x="0" y="115"/>
                  <a:pt x="26" y="122"/>
                </a:cubicBezTo>
                <a:cubicBezTo>
                  <a:pt x="52" y="129"/>
                  <a:pt x="215" y="175"/>
                  <a:pt x="275" y="167"/>
                </a:cubicBezTo>
                <a:cubicBezTo>
                  <a:pt x="335" y="159"/>
                  <a:pt x="392" y="102"/>
                  <a:pt x="388" y="76"/>
                </a:cubicBezTo>
                <a:close/>
              </a:path>
            </a:pathLst>
          </a:custGeom>
          <a:solidFill>
            <a:srgbClr val="CC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678" name="AutoShape 6"/>
          <p:cNvSpPr>
            <a:spLocks noChangeArrowheads="1"/>
          </p:cNvSpPr>
          <p:nvPr/>
        </p:nvSpPr>
        <p:spPr bwMode="auto">
          <a:xfrm flipH="1">
            <a:off x="5400675" y="2024063"/>
            <a:ext cx="404813" cy="360362"/>
          </a:xfrm>
          <a:custGeom>
            <a:avLst/>
            <a:gdLst>
              <a:gd name="T0" fmla="*/ 124412341 w 21600"/>
              <a:gd name="T1" fmla="*/ 50150979 h 21600"/>
              <a:gd name="T2" fmla="*/ 71093015 w 21600"/>
              <a:gd name="T3" fmla="*/ 100301975 h 21600"/>
              <a:gd name="T4" fmla="*/ 17773334 w 21600"/>
              <a:gd name="T5" fmla="*/ 50150979 h 21600"/>
              <a:gd name="T6" fmla="*/ 71093015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bg2"/>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5831" name="Rectangle 7"/>
          <p:cNvSpPr>
            <a:spLocks noChangeArrowheads="1"/>
          </p:cNvSpPr>
          <p:nvPr/>
        </p:nvSpPr>
        <p:spPr bwMode="auto">
          <a:xfrm>
            <a:off x="1060450" y="365125"/>
            <a:ext cx="8274050" cy="1265238"/>
          </a:xfrm>
          <a:prstGeom prst="rect">
            <a:avLst/>
          </a:prstGeom>
          <a:solidFill>
            <a:srgbClr val="FF9900"/>
          </a:solidFill>
          <a:ln w="57150">
            <a:solidFill>
              <a:srgbClr val="CC0000"/>
            </a:solidFill>
            <a:miter lim="800000"/>
            <a:headEnd/>
            <a:tailEnd/>
          </a:ln>
          <a:effectLst>
            <a:outerShdw dist="53882" dir="2700000" algn="ctr" rotWithShape="0">
              <a:srgbClr val="FFFF00"/>
            </a:outerShdw>
          </a:effectLst>
        </p:spPr>
        <p:txBody>
          <a:bodyPr wrap="none" lIns="19050" tIns="26988" rIns="19050" bIns="26988"/>
          <a:lstStyle>
            <a:lvl1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1pPr>
            <a:lvl2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2pPr>
            <a:lvl3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4pPr>
            <a:lvl5pPr algn="l">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9pPr>
          </a:lstStyle>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Regenerative Heat </a:t>
            </a:r>
          </a:p>
          <a:p>
            <a:pPr algn="ctr">
              <a:lnSpc>
                <a:spcPct val="90000"/>
              </a:lnSpc>
              <a:buClr>
                <a:srgbClr val="000000"/>
              </a:buClr>
              <a:buFont typeface="Arial" panose="020B0604020202020204" pitchFamily="34" charset="0"/>
              <a:buNone/>
              <a:defRPr/>
            </a:pPr>
            <a:r>
              <a:rPr lang="en-US" altLang="en-US" sz="4200" b="1">
                <a:solidFill>
                  <a:srgbClr val="CC0000"/>
                </a:solidFill>
                <a:effectLst>
                  <a:outerShdw blurRad="38100" dist="38100" dir="2700000" algn="tl">
                    <a:srgbClr val="000000"/>
                  </a:outerShdw>
                </a:effectLst>
                <a:latin typeface="Arial" panose="020B0604020202020204" pitchFamily="34" charset="0"/>
              </a:rPr>
              <a:t>Exchangers</a:t>
            </a:r>
          </a:p>
        </p:txBody>
      </p:sp>
      <p:sp>
        <p:nvSpPr>
          <p:cNvPr id="156680" name="Text Box 8"/>
          <p:cNvSpPr txBox="1">
            <a:spLocks noChangeArrowheads="1"/>
          </p:cNvSpPr>
          <p:nvPr/>
        </p:nvSpPr>
        <p:spPr bwMode="auto">
          <a:xfrm>
            <a:off x="2182813" y="3871913"/>
            <a:ext cx="841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HOT</a:t>
            </a:r>
          </a:p>
        </p:txBody>
      </p:sp>
      <p:sp>
        <p:nvSpPr>
          <p:cNvPr id="156681" name="Text Box 9"/>
          <p:cNvSpPr txBox="1">
            <a:spLocks noChangeArrowheads="1"/>
          </p:cNvSpPr>
          <p:nvPr/>
        </p:nvSpPr>
        <p:spPr bwMode="auto">
          <a:xfrm>
            <a:off x="7775575" y="3967163"/>
            <a:ext cx="1184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000">
                <a:solidFill>
                  <a:srgbClr val="FFFF00"/>
                </a:solidFill>
              </a:rPr>
              <a:t>COLD</a:t>
            </a:r>
          </a:p>
        </p:txBody>
      </p:sp>
      <p:sp>
        <p:nvSpPr>
          <p:cNvPr id="1485834" name="Text Box 10"/>
          <p:cNvSpPr txBox="1">
            <a:spLocks noChangeArrowheads="1"/>
          </p:cNvSpPr>
          <p:nvPr/>
        </p:nvSpPr>
        <p:spPr bwMode="auto">
          <a:xfrm>
            <a:off x="4371975" y="4267200"/>
            <a:ext cx="2209800" cy="1063625"/>
          </a:xfrm>
          <a:prstGeom prst="rect">
            <a:avLst/>
          </a:prstGeom>
          <a:solidFill>
            <a:srgbClr val="FF9900"/>
          </a:solidFill>
          <a:ln w="5715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000" b="1">
                <a:solidFill>
                  <a:srgbClr val="CC0000"/>
                </a:solidFill>
                <a:effectLst>
                  <a:outerShdw blurRad="38100" dist="38100" dir="2700000" algn="tl">
                    <a:srgbClr val="000000"/>
                  </a:outerShdw>
                </a:effectLst>
              </a:rPr>
              <a:t>FIRST HALF OF VALVE CYCLE </a:t>
            </a:r>
          </a:p>
        </p:txBody>
      </p:sp>
      <p:grpSp>
        <p:nvGrpSpPr>
          <p:cNvPr id="1485835" name="Group 11"/>
          <p:cNvGrpSpPr>
            <a:grpSpLocks/>
          </p:cNvGrpSpPr>
          <p:nvPr/>
        </p:nvGrpSpPr>
        <p:grpSpPr bwMode="auto">
          <a:xfrm>
            <a:off x="8229600" y="4616450"/>
            <a:ext cx="1539875" cy="1936750"/>
            <a:chOff x="4608" y="2908"/>
            <a:chExt cx="862" cy="1220"/>
          </a:xfrm>
        </p:grpSpPr>
        <p:sp>
          <p:nvSpPr>
            <p:cNvPr id="156693" name="AutoShape 12"/>
            <p:cNvSpPr>
              <a:spLocks noChangeArrowheads="1"/>
            </p:cNvSpPr>
            <p:nvPr/>
          </p:nvSpPr>
          <p:spPr bwMode="auto">
            <a:xfrm flipV="1">
              <a:off x="4608" y="2908"/>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94" name="Text Box 13"/>
            <p:cNvSpPr txBox="1">
              <a:spLocks noChangeArrowheads="1"/>
            </p:cNvSpPr>
            <p:nvPr/>
          </p:nvSpPr>
          <p:spPr bwMode="auto">
            <a:xfrm>
              <a:off x="4608" y="3840"/>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200 </a:t>
              </a:r>
              <a:r>
                <a:rPr lang="en-US" altLang="en-US" sz="2400" baseline="30000">
                  <a:solidFill>
                    <a:srgbClr val="00CCFF"/>
                  </a:solidFill>
                </a:rPr>
                <a:t>o</a:t>
              </a:r>
              <a:r>
                <a:rPr lang="en-US" altLang="en-US" sz="2400">
                  <a:solidFill>
                    <a:srgbClr val="00CCFF"/>
                  </a:solidFill>
                </a:rPr>
                <a:t>F</a:t>
              </a:r>
            </a:p>
          </p:txBody>
        </p:sp>
      </p:grpSp>
      <p:grpSp>
        <p:nvGrpSpPr>
          <p:cNvPr id="1485838" name="Group 14"/>
          <p:cNvGrpSpPr>
            <a:grpSpLocks/>
          </p:cNvGrpSpPr>
          <p:nvPr/>
        </p:nvGrpSpPr>
        <p:grpSpPr bwMode="auto">
          <a:xfrm>
            <a:off x="1200150" y="4572000"/>
            <a:ext cx="1800225" cy="1905000"/>
            <a:chOff x="672" y="2880"/>
            <a:chExt cx="1008" cy="1200"/>
          </a:xfrm>
        </p:grpSpPr>
        <p:sp>
          <p:nvSpPr>
            <p:cNvPr id="156691" name="AutoShape 15"/>
            <p:cNvSpPr>
              <a:spLocks noChangeArrowheads="1"/>
            </p:cNvSpPr>
            <p:nvPr/>
          </p:nvSpPr>
          <p:spPr bwMode="auto">
            <a:xfrm rot="5400000" flipH="1">
              <a:off x="822" y="2854"/>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endParaRPr lang="en-US"/>
            </a:p>
          </p:txBody>
        </p:sp>
        <p:sp>
          <p:nvSpPr>
            <p:cNvPr id="156692" name="Text Box 16"/>
            <p:cNvSpPr txBox="1">
              <a:spLocks noChangeArrowheads="1"/>
            </p:cNvSpPr>
            <p:nvPr/>
          </p:nvSpPr>
          <p:spPr bwMode="auto">
            <a:xfrm>
              <a:off x="672" y="3792"/>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00CCFF"/>
                  </a:solidFill>
                </a:rPr>
                <a:t>100 </a:t>
              </a:r>
              <a:r>
                <a:rPr lang="en-US" altLang="en-US" sz="2400" baseline="30000">
                  <a:solidFill>
                    <a:srgbClr val="00CCFF"/>
                  </a:solidFill>
                </a:rPr>
                <a:t>o</a:t>
              </a:r>
              <a:r>
                <a:rPr lang="en-US" altLang="en-US" sz="2400">
                  <a:solidFill>
                    <a:srgbClr val="00CCFF"/>
                  </a:solidFill>
                </a:rPr>
                <a:t>F</a:t>
              </a:r>
            </a:p>
          </p:txBody>
        </p:sp>
      </p:grpSp>
      <p:grpSp>
        <p:nvGrpSpPr>
          <p:cNvPr id="1485841" name="Group 17"/>
          <p:cNvGrpSpPr>
            <a:grpSpLocks/>
          </p:cNvGrpSpPr>
          <p:nvPr/>
        </p:nvGrpSpPr>
        <p:grpSpPr bwMode="auto">
          <a:xfrm>
            <a:off x="2314575" y="2025650"/>
            <a:ext cx="3082925" cy="1403350"/>
            <a:chOff x="1296" y="1276"/>
            <a:chExt cx="1726" cy="884"/>
          </a:xfrm>
        </p:grpSpPr>
        <p:sp>
          <p:nvSpPr>
            <p:cNvPr id="156689" name="AutoShape 18"/>
            <p:cNvSpPr>
              <a:spLocks noChangeArrowheads="1"/>
            </p:cNvSpPr>
            <p:nvPr/>
          </p:nvSpPr>
          <p:spPr bwMode="auto">
            <a:xfrm>
              <a:off x="1296" y="1276"/>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690" name="Text Box 19"/>
            <p:cNvSpPr txBox="1">
              <a:spLocks noChangeArrowheads="1"/>
            </p:cNvSpPr>
            <p:nvPr/>
          </p:nvSpPr>
          <p:spPr bwMode="auto">
            <a:xfrm>
              <a:off x="2160" y="1392"/>
              <a:ext cx="8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1300 </a:t>
              </a:r>
              <a:r>
                <a:rPr lang="en-US" altLang="en-US" sz="2400" baseline="30000">
                  <a:solidFill>
                    <a:srgbClr val="FF3300"/>
                  </a:solidFill>
                </a:rPr>
                <a:t>o</a:t>
              </a:r>
              <a:r>
                <a:rPr lang="en-US" altLang="en-US" sz="2400">
                  <a:solidFill>
                    <a:srgbClr val="FF3300"/>
                  </a:solidFill>
                </a:rPr>
                <a:t>F</a:t>
              </a:r>
            </a:p>
          </p:txBody>
        </p:sp>
      </p:grpSp>
      <p:grpSp>
        <p:nvGrpSpPr>
          <p:cNvPr id="1485844" name="Group 20"/>
          <p:cNvGrpSpPr>
            <a:grpSpLocks/>
          </p:cNvGrpSpPr>
          <p:nvPr/>
        </p:nvGrpSpPr>
        <p:grpSpPr bwMode="auto">
          <a:xfrm>
            <a:off x="5829300" y="2209800"/>
            <a:ext cx="3036888" cy="1319213"/>
            <a:chOff x="3264" y="1392"/>
            <a:chExt cx="1700" cy="831"/>
          </a:xfrm>
        </p:grpSpPr>
        <p:sp>
          <p:nvSpPr>
            <p:cNvPr id="156687" name="Text Box 21"/>
            <p:cNvSpPr txBox="1">
              <a:spLocks noChangeArrowheads="1"/>
            </p:cNvSpPr>
            <p:nvPr/>
          </p:nvSpPr>
          <p:spPr bwMode="auto">
            <a:xfrm>
              <a:off x="3264" y="1392"/>
              <a:ext cx="862" cy="29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CC0000"/>
                </a:buClr>
                <a:buFont typeface="Monotype Sorts" pitchFamily="2" charset="2"/>
                <a:buChar char="u"/>
                <a:defRPr sz="3200" b="1">
                  <a:solidFill>
                    <a:srgbClr val="FAFD00"/>
                  </a:solidFill>
                  <a:latin typeface="Arial" panose="020B0604020202020204" pitchFamily="34" charset="0"/>
                </a:defRPr>
              </a:lvl1pPr>
              <a:lvl2pPr marL="742950" indent="-285750">
                <a:spcBef>
                  <a:spcPct val="20000"/>
                </a:spcBef>
                <a:buClr>
                  <a:srgbClr val="CC0000"/>
                </a:buClr>
                <a:buFont typeface="Monotype Sorts" pitchFamily="2" charset="2"/>
                <a:buChar char="u"/>
                <a:defRPr sz="2800" b="1">
                  <a:solidFill>
                    <a:srgbClr val="FAFD00"/>
                  </a:solidFill>
                  <a:latin typeface="Arial" panose="020B0604020202020204" pitchFamily="34" charset="0"/>
                </a:defRPr>
              </a:lvl2pPr>
              <a:lvl3pPr marL="1143000" indent="-228600">
                <a:spcBef>
                  <a:spcPct val="20000"/>
                </a:spcBef>
                <a:buClr>
                  <a:srgbClr val="CC0000"/>
                </a:buClr>
                <a:buFont typeface="Monotype Sorts" pitchFamily="2" charset="2"/>
                <a:buChar char="u"/>
                <a:defRPr sz="2400" b="1">
                  <a:solidFill>
                    <a:srgbClr val="FAFD00"/>
                  </a:solidFill>
                  <a:latin typeface="Arial" panose="020B0604020202020204" pitchFamily="34" charset="0"/>
                </a:defRPr>
              </a:lvl3pPr>
              <a:lvl4pPr marL="16002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4pPr>
              <a:lvl5pPr marL="2057400" indent="-228600">
                <a:spcBef>
                  <a:spcPct val="20000"/>
                </a:spcBef>
                <a:buClr>
                  <a:srgbClr val="CC0000"/>
                </a:buClr>
                <a:buFont typeface="Monotype Sorts" pitchFamily="2" charset="2"/>
                <a:buChar char="u"/>
                <a:defRPr sz="2000" b="1">
                  <a:solidFill>
                    <a:srgbClr val="FAFD00"/>
                  </a:solidFill>
                  <a:latin typeface="Arial" panose="020B0604020202020204" pitchFamily="34" charset="0"/>
                </a:defRPr>
              </a:lvl5pPr>
              <a:lvl6pPr marL="25146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6pPr>
              <a:lvl7pPr marL="29718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7pPr>
              <a:lvl8pPr marL="34290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8pPr>
              <a:lvl9pPr marL="3886200" indent="-228600" eaLnBrk="0" fontAlgn="base" hangingPunct="0">
                <a:spcBef>
                  <a:spcPct val="20000"/>
                </a:spcBef>
                <a:spcAft>
                  <a:spcPct val="0"/>
                </a:spcAft>
                <a:buClr>
                  <a:srgbClr val="CC0000"/>
                </a:buClr>
                <a:buFont typeface="Monotype Sorts" pitchFamily="2" charset="2"/>
                <a:buChar char="u"/>
                <a:defRPr sz="2000" b="1">
                  <a:solidFill>
                    <a:srgbClr val="FAFD00"/>
                  </a:solidFill>
                  <a:latin typeface="Arial" panose="020B0604020202020204" pitchFamily="34" charset="0"/>
                </a:defRPr>
              </a:lvl9pPr>
            </a:lstStyle>
            <a:p>
              <a:pPr algn="ctr" eaLnBrk="1" hangingPunct="1">
                <a:spcBef>
                  <a:spcPct val="50000"/>
                </a:spcBef>
                <a:buClrTx/>
                <a:buFontTx/>
                <a:buNone/>
              </a:pPr>
              <a:r>
                <a:rPr lang="en-US" altLang="en-US" sz="2400">
                  <a:solidFill>
                    <a:srgbClr val="FF3300"/>
                  </a:solidFill>
                </a:rPr>
                <a:t>1500 </a:t>
              </a:r>
              <a:r>
                <a:rPr lang="en-US" altLang="en-US" sz="2400" baseline="30000">
                  <a:solidFill>
                    <a:srgbClr val="FF3300"/>
                  </a:solidFill>
                </a:rPr>
                <a:t>o</a:t>
              </a:r>
              <a:r>
                <a:rPr lang="en-US" altLang="en-US" sz="2400">
                  <a:solidFill>
                    <a:srgbClr val="FF3300"/>
                  </a:solidFill>
                </a:rPr>
                <a:t>F</a:t>
              </a:r>
            </a:p>
          </p:txBody>
        </p:sp>
        <p:sp>
          <p:nvSpPr>
            <p:cNvPr id="156688" name="AutoShape 22"/>
            <p:cNvSpPr>
              <a:spLocks noChangeArrowheads="1"/>
            </p:cNvSpPr>
            <p:nvPr/>
          </p:nvSpPr>
          <p:spPr bwMode="auto">
            <a:xfrm rot="-5400000" flipH="1" flipV="1">
              <a:off x="4106" y="1366"/>
              <a:ext cx="831" cy="884"/>
            </a:xfrm>
            <a:custGeom>
              <a:avLst/>
              <a:gdLst>
                <a:gd name="T0" fmla="*/ 1 w 21600"/>
                <a:gd name="T1" fmla="*/ 0 h 21600"/>
                <a:gd name="T2" fmla="*/ 1 w 21600"/>
                <a:gd name="T3" fmla="*/ 1 h 21600"/>
                <a:gd name="T4" fmla="*/ 0 w 21600"/>
                <a:gd name="T5" fmla="*/ 1 h 21600"/>
                <a:gd name="T6" fmla="*/ 1 w 21600"/>
                <a:gd name="T7" fmla="*/ 0 h 21600"/>
                <a:gd name="T8" fmla="*/ 17694720 60000 65536"/>
                <a:gd name="T9" fmla="*/ 5898240 60000 65536"/>
                <a:gd name="T10" fmla="*/ 5898240 60000 65536"/>
                <a:gd name="T11" fmla="*/ 0 60000 65536"/>
                <a:gd name="T12" fmla="*/ 12425 w 21600"/>
                <a:gd name="T13" fmla="*/ 2908 h 21600"/>
                <a:gd name="T14" fmla="*/ 18221 w 21600"/>
                <a:gd name="T15" fmla="*/ 923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F00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5838"/>
                                        </p:tgtEl>
                                        <p:attrNameLst>
                                          <p:attrName>style.visibility</p:attrName>
                                        </p:attrNameLst>
                                      </p:cBhvr>
                                      <p:to>
                                        <p:strVal val="visible"/>
                                      </p:to>
                                    </p:set>
                                    <p:anim calcmode="lin" valueType="num">
                                      <p:cBhvr additive="base">
                                        <p:cTn id="7" dur="500" fill="hold"/>
                                        <p:tgtEl>
                                          <p:spTgt spid="1485838"/>
                                        </p:tgtEl>
                                        <p:attrNameLst>
                                          <p:attrName>ppt_x</p:attrName>
                                        </p:attrNameLst>
                                      </p:cBhvr>
                                      <p:tavLst>
                                        <p:tav tm="0">
                                          <p:val>
                                            <p:strVal val="#ppt_x"/>
                                          </p:val>
                                        </p:tav>
                                        <p:tav tm="100000">
                                          <p:val>
                                            <p:strVal val="#ppt_x"/>
                                          </p:val>
                                        </p:tav>
                                      </p:tavLst>
                                    </p:anim>
                                    <p:anim calcmode="lin" valueType="num">
                                      <p:cBhvr additive="base">
                                        <p:cTn id="8" dur="500" fill="hold"/>
                                        <p:tgtEl>
                                          <p:spTgt spid="14858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85841"/>
                                        </p:tgtEl>
                                        <p:attrNameLst>
                                          <p:attrName>style.visibility</p:attrName>
                                        </p:attrNameLst>
                                      </p:cBhvr>
                                      <p:to>
                                        <p:strVal val="visible"/>
                                      </p:to>
                                    </p:set>
                                    <p:anim calcmode="lin" valueType="num">
                                      <p:cBhvr additive="base">
                                        <p:cTn id="13" dur="500" fill="hold"/>
                                        <p:tgtEl>
                                          <p:spTgt spid="1485841"/>
                                        </p:tgtEl>
                                        <p:attrNameLst>
                                          <p:attrName>ppt_x</p:attrName>
                                        </p:attrNameLst>
                                      </p:cBhvr>
                                      <p:tavLst>
                                        <p:tav tm="0">
                                          <p:val>
                                            <p:strVal val="#ppt_x"/>
                                          </p:val>
                                        </p:tav>
                                        <p:tav tm="100000">
                                          <p:val>
                                            <p:strVal val="#ppt_x"/>
                                          </p:val>
                                        </p:tav>
                                      </p:tavLst>
                                    </p:anim>
                                    <p:anim calcmode="lin" valueType="num">
                                      <p:cBhvr additive="base">
                                        <p:cTn id="14" dur="500" fill="hold"/>
                                        <p:tgtEl>
                                          <p:spTgt spid="14858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1485844"/>
                                        </p:tgtEl>
                                        <p:attrNameLst>
                                          <p:attrName>style.visibility</p:attrName>
                                        </p:attrNameLst>
                                      </p:cBhvr>
                                      <p:to>
                                        <p:strVal val="visible"/>
                                      </p:to>
                                    </p:set>
                                    <p:anim calcmode="lin" valueType="num">
                                      <p:cBhvr additive="base">
                                        <p:cTn id="19" dur="500" fill="hold"/>
                                        <p:tgtEl>
                                          <p:spTgt spid="1485844"/>
                                        </p:tgtEl>
                                        <p:attrNameLst>
                                          <p:attrName>ppt_x</p:attrName>
                                        </p:attrNameLst>
                                      </p:cBhvr>
                                      <p:tavLst>
                                        <p:tav tm="0">
                                          <p:val>
                                            <p:strVal val="#ppt_x"/>
                                          </p:val>
                                        </p:tav>
                                        <p:tav tm="100000">
                                          <p:val>
                                            <p:strVal val="#ppt_x"/>
                                          </p:val>
                                        </p:tav>
                                      </p:tavLst>
                                    </p:anim>
                                    <p:anim calcmode="lin" valueType="num">
                                      <p:cBhvr additive="base">
                                        <p:cTn id="20" dur="500" fill="hold"/>
                                        <p:tgtEl>
                                          <p:spTgt spid="1485844"/>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nodeType="clickEffect">
                                  <p:stCondLst>
                                    <p:cond delay="0"/>
                                  </p:stCondLst>
                                  <p:childTnLst>
                                    <p:set>
                                      <p:cBhvr>
                                        <p:cTn id="24" dur="1" fill="hold">
                                          <p:stCondLst>
                                            <p:cond delay="0"/>
                                          </p:stCondLst>
                                        </p:cTn>
                                        <p:tgtEl>
                                          <p:spTgt spid="1485835"/>
                                        </p:tgtEl>
                                        <p:attrNameLst>
                                          <p:attrName>style.visibility</p:attrName>
                                        </p:attrNameLst>
                                      </p:cBhvr>
                                      <p:to>
                                        <p:strVal val="visible"/>
                                      </p:to>
                                    </p:set>
                                    <p:anim calcmode="lin" valueType="num">
                                      <p:cBhvr additive="base">
                                        <p:cTn id="25" dur="500" fill="hold"/>
                                        <p:tgtEl>
                                          <p:spTgt spid="1485835"/>
                                        </p:tgtEl>
                                        <p:attrNameLst>
                                          <p:attrName>ppt_x</p:attrName>
                                        </p:attrNameLst>
                                      </p:cBhvr>
                                      <p:tavLst>
                                        <p:tav tm="0">
                                          <p:val>
                                            <p:strVal val="#ppt_x"/>
                                          </p:val>
                                        </p:tav>
                                        <p:tav tm="100000">
                                          <p:val>
                                            <p:strVal val="#ppt_x"/>
                                          </p:val>
                                        </p:tav>
                                      </p:tavLst>
                                    </p:anim>
                                    <p:anim calcmode="lin" valueType="num">
                                      <p:cBhvr additive="base">
                                        <p:cTn id="26" dur="500" fill="hold"/>
                                        <p:tgtEl>
                                          <p:spTgt spid="14858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arkles">
  <a:themeElements>
    <a:clrScheme name="">
      <a:dk1>
        <a:srgbClr val="000020"/>
      </a:dk1>
      <a:lt1>
        <a:srgbClr val="E0E0E0"/>
      </a:lt1>
      <a:dk2>
        <a:srgbClr val="063DE8"/>
      </a:dk2>
      <a:lt2>
        <a:srgbClr val="00CECE"/>
      </a:lt2>
      <a:accent1>
        <a:srgbClr val="A0A0A0"/>
      </a:accent1>
      <a:accent2>
        <a:srgbClr val="FF8000"/>
      </a:accent2>
      <a:accent3>
        <a:srgbClr val="AAAFF2"/>
      </a:accent3>
      <a:accent4>
        <a:srgbClr val="BFBFBF"/>
      </a:accent4>
      <a:accent5>
        <a:srgbClr val="CDCDCD"/>
      </a:accent5>
      <a:accent6>
        <a:srgbClr val="E77300"/>
      </a:accent6>
      <a:hlink>
        <a:srgbClr val="C000C0"/>
      </a:hlink>
      <a:folHlink>
        <a:srgbClr val="8080FF"/>
      </a:folHlink>
    </a:clrScheme>
    <a:fontScheme name="Spark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76200" cap="flat" cmpd="sng" algn="ctr">
          <a:solidFill>
            <a:schemeClr val="accent2"/>
          </a:solidFill>
          <a:prstDash val="solid"/>
          <a:round/>
          <a:headEnd type="none" w="med" len="med"/>
          <a:tailEnd type="triangle" w="med" len="med"/>
        </a:ln>
        <a:effectLst>
          <a:outerShdw dist="45791" dir="3378596" algn="ctr" rotWithShape="0">
            <a:srgbClr val="000000"/>
          </a:outerShdw>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76200" cap="flat" cmpd="sng" algn="ctr">
          <a:solidFill>
            <a:schemeClr val="accent2"/>
          </a:solidFill>
          <a:prstDash val="solid"/>
          <a:round/>
          <a:headEnd type="none" w="med" len="med"/>
          <a:tailEnd type="triangle" w="med" len="med"/>
        </a:ln>
        <a:effectLst>
          <a:outerShdw dist="45791" dir="3378596" algn="ctr" rotWithShape="0">
            <a:srgbClr val="000000"/>
          </a:outerShdw>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parkl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arkl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arkl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arkl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arkl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arkl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arkl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y:\apps\powerpnt\template\sldshow\sparkles.ppt</Template>
  <TotalTime>0</TotalTime>
  <Words>3994</Words>
  <Application>Microsoft Office PowerPoint</Application>
  <PresentationFormat>35mm Slides</PresentationFormat>
  <Paragraphs>717</Paragraphs>
  <Slides>124</Slides>
  <Notes>104</Notes>
  <HiddenSlides>19</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3</vt:i4>
      </vt:variant>
      <vt:variant>
        <vt:lpstr>Slide Titles</vt:lpstr>
      </vt:variant>
      <vt:variant>
        <vt:i4>124</vt:i4>
      </vt:variant>
    </vt:vector>
  </HeadingPairs>
  <TitlesOfParts>
    <vt:vector size="135" baseType="lpstr">
      <vt:lpstr>Arial</vt:lpstr>
      <vt:lpstr>Arial Black</vt:lpstr>
      <vt:lpstr>Comic Sans MS</vt:lpstr>
      <vt:lpstr>Lydian</vt:lpstr>
      <vt:lpstr>Monotype Sorts</vt:lpstr>
      <vt:lpstr>Symbol</vt:lpstr>
      <vt:lpstr>Times New Roman</vt:lpstr>
      <vt:lpstr>Sparkles</vt:lpstr>
      <vt:lpstr>Document</vt:lpstr>
      <vt:lpstr>Slide</vt:lpstr>
      <vt:lpstr>Worksheet</vt:lpstr>
      <vt:lpstr>Effect of Title V</vt:lpstr>
      <vt:lpstr>PowerPoint Presentation</vt:lpstr>
      <vt:lpstr>PowerPoint Presentation</vt:lpstr>
      <vt:lpstr>PowerPoint Presentation</vt:lpstr>
      <vt:lpstr>CAM  Background</vt:lpstr>
      <vt:lpstr>CAM Presentation Overview</vt:lpstr>
      <vt:lpstr>CAM  Background</vt:lpstr>
      <vt:lpstr>Enhanced Monitoring  Rule History</vt:lpstr>
      <vt:lpstr>PowerPoint Presentation</vt:lpstr>
      <vt:lpstr>CAM Background</vt:lpstr>
      <vt:lpstr>Purpose of CAM</vt:lpstr>
      <vt:lpstr>PowerPoint Presentation</vt:lpstr>
      <vt:lpstr>PowerPoint Presentation</vt:lpstr>
      <vt:lpstr>What are CAM design criteria?</vt:lpstr>
      <vt:lpstr>CAM Monitoring</vt:lpstr>
      <vt:lpstr>Who will be affected by CAM (§64.2)</vt:lpstr>
      <vt:lpstr>PowerPoint Presentation</vt:lpstr>
      <vt:lpstr>PowerPoint Presentation</vt:lpstr>
      <vt:lpstr>PowerPoint Presentation</vt:lpstr>
      <vt:lpstr>PowerPoint Presentation</vt:lpstr>
      <vt:lpstr>Defining Excursions &amp; Exceedances</vt:lpstr>
      <vt:lpstr>PowerPoint Presentation</vt:lpstr>
      <vt:lpstr>Determining Emissions Rates</vt:lpstr>
      <vt:lpstr>PowerPoint Presentation</vt:lpstr>
      <vt:lpstr>Mass balance example:  coal-fired boiler</vt:lpstr>
      <vt:lpstr>Mass balance example:  wood-working facility</vt:lpstr>
      <vt:lpstr>PowerPoint Presentation</vt:lpstr>
      <vt:lpstr>Definition of Control Device</vt:lpstr>
      <vt:lpstr>Definition of Control Device</vt:lpstr>
      <vt:lpstr>PowerPoint Presentation</vt:lpstr>
      <vt:lpstr>PowerPoint Presentation</vt:lpstr>
      <vt:lpstr>PowerPoint Presentation</vt:lpstr>
      <vt:lpstr>Who is exempt from CAM?</vt:lpstr>
      <vt:lpstr>PowerPoint Presentation</vt:lpstr>
      <vt:lpstr>PowerPoint Presentation</vt:lpstr>
      <vt:lpstr>Exemption for Backup Utility Power Plants</vt:lpstr>
      <vt:lpstr>PowerPoint Presentation</vt:lpstr>
      <vt:lpstr>PowerPoint Presentation</vt:lpstr>
      <vt:lpstr>CAM Timing (§64.5)</vt:lpstr>
      <vt:lpstr>Source's Role</vt:lpstr>
      <vt:lpstr>PowerPoint Presentation</vt:lpstr>
      <vt:lpstr>PowerPoint Presentation</vt:lpstr>
      <vt:lpstr>PowerPoint Presentation</vt:lpstr>
      <vt:lpstr>Monitoring Approach – SO2</vt:lpstr>
      <vt:lpstr>Examples of Indicators of   Performance of  Control Device</vt:lpstr>
      <vt:lpstr>PowerPoint Presentation</vt:lpstr>
      <vt:lpstr>   </vt:lpstr>
      <vt:lpstr>PowerPoint Presentation</vt:lpstr>
      <vt:lpstr>Design Evaluation Factors</vt:lpstr>
      <vt:lpstr>Design Evaluation Factors</vt:lpstr>
      <vt:lpstr>Example: Indicator Level of Confidence</vt:lpstr>
      <vt:lpstr>PowerPoint Presentation</vt:lpstr>
      <vt:lpstr>PowerPoint Presentation</vt:lpstr>
      <vt:lpstr>PowerPoint Presentation</vt:lpstr>
      <vt:lpstr>PowerPoint Presentation</vt:lpstr>
      <vt:lpstr>PowerPoint Presentation</vt:lpstr>
      <vt:lpstr>PowerPoint Presentation</vt:lpstr>
      <vt:lpstr>Design Evaluation Factors</vt:lpstr>
      <vt:lpstr>Design Evaluation Factors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source do  with monitoring results?</vt:lpstr>
      <vt:lpstr>PowerPoint Presentation</vt:lpstr>
      <vt:lpstr>Quality Improvement Plan (§64.8)</vt:lpstr>
      <vt:lpstr>Quality Improvement Plan (§64.8)</vt:lpstr>
      <vt:lpstr>PowerPoint Presentation</vt:lpstr>
      <vt:lpstr>Defining Excursions &amp; Exceedances</vt:lpstr>
      <vt:lpstr>Status of Compliance: Excursions</vt:lpstr>
      <vt:lpstr>Status of Compliance: Excursions</vt:lpstr>
      <vt:lpstr>Status of Exception to Compliance</vt:lpstr>
      <vt:lpstr>What is required for  compliance certification?</vt:lpstr>
      <vt:lpstr>What constitutes continuous or intermittent compliance?</vt:lpstr>
      <vt:lpstr>PowerPoint Presentation</vt:lpstr>
      <vt:lpstr>Agency Role Evaluate source's CAM plan </vt:lpstr>
      <vt:lpstr>PowerPoint Presentation</vt:lpstr>
      <vt:lpstr> Compliance Certification Condition  </vt:lpstr>
      <vt:lpstr>PowerPoint Presentation</vt:lpstr>
      <vt:lpstr>PowerPoint Presentation</vt:lpstr>
      <vt:lpstr>Monitoring Approach – SO2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Heat Exchange Problems</vt:lpstr>
      <vt:lpstr> Monitoring Approach– Example: VOC CONTROL:  Thermal Incinerator </vt:lpstr>
      <vt:lpstr>PowerPoint Presentation</vt:lpstr>
      <vt:lpstr>PowerPoint Presentation</vt:lpstr>
      <vt:lpstr>PowerPoint Presentation</vt:lpstr>
      <vt:lpstr>PowerPoint Presentation</vt:lpstr>
      <vt:lpstr>Test Results</vt:lpstr>
      <vt:lpstr>Particulate Emissions vs. Steam Flow Rate</vt:lpstr>
      <vt:lpstr>Particulate Emissions vs. Exhaust Oxygen Level</vt:lpstr>
      <vt:lpstr>PowerPoint Presentation</vt:lpstr>
      <vt:lpstr>PowerPoint Presentation</vt:lpstr>
      <vt:lpstr>PowerPoint Presentation</vt:lpstr>
      <vt:lpstr> Monitoring Approach– Exercise: PM10 CONTROL:  Baghouse </vt:lpstr>
      <vt:lpstr>PowerPoint Presentation</vt:lpstr>
      <vt:lpstr>PowerPoint Presentation</vt:lpstr>
      <vt:lpstr>Enforcement Authority §64.7(d)</vt:lpstr>
      <vt:lpstr>Relationship of CAM to Other  Title V Monitoring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2026-02-02T23:57:54Z</dcterms:created>
  <dcterms:modified xsi:type="dcterms:W3CDTF">2026-02-02T23:59:07Z</dcterms:modified>
</cp:coreProperties>
</file>