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7.xml" ContentType="application/vnd.openxmlformats-officedocument.presentationml.notesSlide+xml"/>
  <Override PartName="/ppt/tags/tag11.xml" ContentType="application/vnd.openxmlformats-officedocument.presentationml.tags+xml"/>
  <Override PartName="/ppt/notesSlides/notesSlide28.xml" ContentType="application/vnd.openxmlformats-officedocument.presentationml.notesSlide+xml"/>
  <Override PartName="/ppt/tags/tag12.xml" ContentType="application/vnd.openxmlformats-officedocument.presentationml.tags+xml"/>
  <Override PartName="/ppt/notesSlides/notesSlide29.xml" ContentType="application/vnd.openxmlformats-officedocument.presentationml.notesSlide+xml"/>
  <Override PartName="/ppt/tags/tag13.xml" ContentType="application/vnd.openxmlformats-officedocument.presentationml.tags+xml"/>
  <Override PartName="/ppt/notesSlides/notesSlide30.xml" ContentType="application/vnd.openxmlformats-officedocument.presentationml.notesSlide+xml"/>
  <Override PartName="/ppt/tags/tag14.xml" ContentType="application/vnd.openxmlformats-officedocument.presentationml.tags+xml"/>
  <Override PartName="/ppt/notesSlides/notesSlide31.xml" ContentType="application/vnd.openxmlformats-officedocument.presentationml.notesSlide+xml"/>
  <Override PartName="/ppt/tags/tag15.xml" ContentType="application/vnd.openxmlformats-officedocument.presentationml.tags+xml"/>
  <Override PartName="/ppt/notesSlides/notesSlide32.xml" ContentType="application/vnd.openxmlformats-officedocument.presentationml.notesSlide+xml"/>
  <Override PartName="/ppt/tags/tag16.xml" ContentType="application/vnd.openxmlformats-officedocument.presentationml.tags+xml"/>
  <Override PartName="/ppt/notesSlides/notesSlide33.xml" ContentType="application/vnd.openxmlformats-officedocument.presentationml.notesSlide+xml"/>
  <Override PartName="/ppt/tags/tag17.xml" ContentType="application/vnd.openxmlformats-officedocument.presentationml.tags+xml"/>
  <Override PartName="/ppt/notesSlides/notesSlide34.xml" ContentType="application/vnd.openxmlformats-officedocument.presentationml.notesSlide+xml"/>
  <Override PartName="/ppt/tags/tag18.xml" ContentType="application/vnd.openxmlformats-officedocument.presentationml.tags+xml"/>
  <Override PartName="/ppt/notesSlides/notesSlide35.xml" ContentType="application/vnd.openxmlformats-officedocument.presentationml.notesSlide+xml"/>
  <Override PartName="/ppt/tags/tag19.xml" ContentType="application/vnd.openxmlformats-officedocument.presentationml.tags+xml"/>
  <Override PartName="/ppt/notesSlides/notesSlide36.xml" ContentType="application/vnd.openxmlformats-officedocument.presentationml.notesSlide+xml"/>
  <Override PartName="/ppt/tags/tag20.xml" ContentType="application/vnd.openxmlformats-officedocument.presentationml.tags+xml"/>
  <Override PartName="/ppt/notesSlides/notesSlide37.xml" ContentType="application/vnd.openxmlformats-officedocument.presentationml.notesSlide+xml"/>
  <Override PartName="/ppt/tags/tag21.xml" ContentType="application/vnd.openxmlformats-officedocument.presentationml.tags+xml"/>
  <Override PartName="/ppt/notesSlides/notesSlide38.xml" ContentType="application/vnd.openxmlformats-officedocument.presentationml.notesSlide+xml"/>
  <Override PartName="/ppt/tags/tag22.xml" ContentType="application/vnd.openxmlformats-officedocument.presentationml.tags+xml"/>
  <Override PartName="/ppt/notesSlides/notesSlide39.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37" r:id="rId1"/>
    <p:sldMasterId id="2147485291" r:id="rId2"/>
  </p:sldMasterIdLst>
  <p:notesMasterIdLst>
    <p:notesMasterId r:id="rId106"/>
  </p:notesMasterIdLst>
  <p:handoutMasterIdLst>
    <p:handoutMasterId r:id="rId107"/>
  </p:handoutMasterIdLst>
  <p:sldIdLst>
    <p:sldId id="730" r:id="rId3"/>
    <p:sldId id="731" r:id="rId4"/>
    <p:sldId id="423" r:id="rId5"/>
    <p:sldId id="425" r:id="rId6"/>
    <p:sldId id="729" r:id="rId7"/>
    <p:sldId id="427" r:id="rId8"/>
    <p:sldId id="516" r:id="rId9"/>
    <p:sldId id="430" r:id="rId10"/>
    <p:sldId id="256" r:id="rId11"/>
    <p:sldId id="280" r:id="rId12"/>
    <p:sldId id="264" r:id="rId13"/>
    <p:sldId id="265" r:id="rId14"/>
    <p:sldId id="266" r:id="rId15"/>
    <p:sldId id="267" r:id="rId16"/>
    <p:sldId id="276" r:id="rId17"/>
    <p:sldId id="263" r:id="rId18"/>
    <p:sldId id="268" r:id="rId19"/>
    <p:sldId id="269" r:id="rId20"/>
    <p:sldId id="270" r:id="rId21"/>
    <p:sldId id="271" r:id="rId22"/>
    <p:sldId id="272" r:id="rId23"/>
    <p:sldId id="273" r:id="rId24"/>
    <p:sldId id="274" r:id="rId25"/>
    <p:sldId id="275" r:id="rId26"/>
    <p:sldId id="756" r:id="rId27"/>
    <p:sldId id="277" r:id="rId28"/>
    <p:sldId id="278" r:id="rId29"/>
    <p:sldId id="748" r:id="rId30"/>
    <p:sldId id="749" r:id="rId31"/>
    <p:sldId id="622" r:id="rId32"/>
    <p:sldId id="762" r:id="rId33"/>
    <p:sldId id="294" r:id="rId34"/>
    <p:sldId id="284" r:id="rId35"/>
    <p:sldId id="763" r:id="rId36"/>
    <p:sldId id="289" r:id="rId37"/>
    <p:sldId id="764" r:id="rId38"/>
    <p:sldId id="765" r:id="rId39"/>
    <p:sldId id="768" r:id="rId40"/>
    <p:sldId id="282" r:id="rId41"/>
    <p:sldId id="776" r:id="rId42"/>
    <p:sldId id="590" r:id="rId43"/>
    <p:sldId id="583" r:id="rId44"/>
    <p:sldId id="257" r:id="rId45"/>
    <p:sldId id="584" r:id="rId46"/>
    <p:sldId id="775" r:id="rId47"/>
    <p:sldId id="769" r:id="rId48"/>
    <p:sldId id="770" r:id="rId49"/>
    <p:sldId id="578" r:id="rId50"/>
    <p:sldId id="771" r:id="rId51"/>
    <p:sldId id="772" r:id="rId52"/>
    <p:sldId id="261" r:id="rId53"/>
    <p:sldId id="262" r:id="rId54"/>
    <p:sldId id="287" r:id="rId55"/>
    <p:sldId id="288" r:id="rId56"/>
    <p:sldId id="291" r:id="rId57"/>
    <p:sldId id="285" r:id="rId58"/>
    <p:sldId id="592" r:id="rId59"/>
    <p:sldId id="923" r:id="rId60"/>
    <p:sldId id="919" r:id="rId61"/>
    <p:sldId id="363" r:id="rId62"/>
    <p:sldId id="376" r:id="rId63"/>
    <p:sldId id="377" r:id="rId64"/>
    <p:sldId id="378" r:id="rId65"/>
    <p:sldId id="379" r:id="rId66"/>
    <p:sldId id="381" r:id="rId67"/>
    <p:sldId id="920" r:id="rId68"/>
    <p:sldId id="391" r:id="rId69"/>
    <p:sldId id="393" r:id="rId70"/>
    <p:sldId id="921" r:id="rId71"/>
    <p:sldId id="401" r:id="rId72"/>
    <p:sldId id="403" r:id="rId73"/>
    <p:sldId id="404" r:id="rId74"/>
    <p:sldId id="405" r:id="rId75"/>
    <p:sldId id="406" r:id="rId76"/>
    <p:sldId id="392" r:id="rId77"/>
    <p:sldId id="398" r:id="rId78"/>
    <p:sldId id="399" r:id="rId79"/>
    <p:sldId id="400" r:id="rId80"/>
    <p:sldId id="922" r:id="rId81"/>
    <p:sldId id="396" r:id="rId82"/>
    <p:sldId id="395" r:id="rId83"/>
    <p:sldId id="411" r:id="rId84"/>
    <p:sldId id="407" r:id="rId85"/>
    <p:sldId id="413" r:id="rId86"/>
    <p:sldId id="414" r:id="rId87"/>
    <p:sldId id="415" r:id="rId88"/>
    <p:sldId id="418" r:id="rId89"/>
    <p:sldId id="419" r:id="rId90"/>
    <p:sldId id="420" r:id="rId91"/>
    <p:sldId id="421" r:id="rId92"/>
    <p:sldId id="422" r:id="rId93"/>
    <p:sldId id="374" r:id="rId94"/>
    <p:sldId id="541" r:id="rId95"/>
    <p:sldId id="711" r:id="rId96"/>
    <p:sldId id="712" r:id="rId97"/>
    <p:sldId id="713" r:id="rId98"/>
    <p:sldId id="714" r:id="rId99"/>
    <p:sldId id="715" r:id="rId100"/>
    <p:sldId id="745" r:id="rId101"/>
    <p:sldId id="746" r:id="rId102"/>
    <p:sldId id="742" r:id="rId103"/>
    <p:sldId id="747" r:id="rId104"/>
    <p:sldId id="716" r:id="rId10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charset="0"/>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Calibri" charset="0"/>
        <a:ea typeface="ＭＳ Ｐゴシック" charset="0"/>
        <a:cs typeface="ＭＳ Ｐゴシック" charset="0"/>
      </a:defRPr>
    </a:lvl2pPr>
    <a:lvl3pPr marL="914400" algn="l" rtl="0" eaLnBrk="0" fontAlgn="base" hangingPunct="0">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rtl="0" eaLnBrk="0" fontAlgn="base" hangingPunct="0">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rtl="0" eaLnBrk="0" fontAlgn="base" hangingPunct="0">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95" autoAdjust="0"/>
    <p:restoredTop sz="88942" autoAdjust="0"/>
  </p:normalViewPr>
  <p:slideViewPr>
    <p:cSldViewPr>
      <p:cViewPr varScale="1">
        <p:scale>
          <a:sx n="85" d="100"/>
          <a:sy n="85" d="100"/>
        </p:scale>
        <p:origin x="1902" y="2250"/>
      </p:cViewPr>
      <p:guideLst>
        <p:guide orient="horz" pos="2160"/>
        <p:guide pos="2880"/>
      </p:guideLst>
    </p:cSldViewPr>
  </p:slideViewPr>
  <p:notesTextViewPr>
    <p:cViewPr>
      <p:scale>
        <a:sx n="3" d="2"/>
        <a:sy n="3" d="2"/>
      </p:scale>
      <p:origin x="0" y="0"/>
    </p:cViewPr>
  </p:notesTextViewPr>
  <p:sorterViewPr>
    <p:cViewPr varScale="1">
      <p:scale>
        <a:sx n="1" d="1"/>
        <a:sy n="1" d="1"/>
      </p:scale>
      <p:origin x="0" y="0"/>
    </p:cViewPr>
  </p:sorterViewPr>
  <p:notesViewPr>
    <p:cSldViewPr>
      <p:cViewPr>
        <p:scale>
          <a:sx n="200" d="100"/>
          <a:sy n="200" d="100"/>
        </p:scale>
        <p:origin x="240" y="-3821"/>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handoutMaster" Target="handoutMasters/handoutMaster1.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presProps" Target="pres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viewProps" Target="viewProp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panose="020F0502020204030204" pitchFamily="34" charset="0"/>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fld id="{01C016D9-4C7C-614C-BB00-096E9301606F}" type="datetimeFigureOut">
              <a:rPr lang="en-US"/>
              <a:pPr>
                <a:defRPr/>
              </a:pPr>
              <a:t>11/12/2025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atin typeface="Calibri" panose="020F0502020204030204" pitchFamily="34" charset="0"/>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086D6C40-B6E8-4244-AEBA-6D78427FF3DE}" type="slidenum">
              <a:rPr lang="en-US"/>
              <a:pPr>
                <a:defRPr/>
              </a:pPr>
              <a:t>‹#›</a:t>
            </a:fld>
            <a:endParaRPr lang="en-US"/>
          </a:p>
        </p:txBody>
      </p:sp>
    </p:spTree>
    <p:extLst>
      <p:ext uri="{BB962C8B-B14F-4D97-AF65-F5344CB8AC3E}">
        <p14:creationId xmlns:p14="http://schemas.microsoft.com/office/powerpoint/2010/main" val="38290878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200">
                <a:latin typeface="Arial" charset="0"/>
                <a:ea typeface="+mn-ea"/>
                <a:cs typeface="+mn-cs"/>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200">
                <a:latin typeface="Arial" charset="0"/>
                <a:ea typeface="+mn-ea"/>
                <a:cs typeface="+mn-cs"/>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latin typeface="Arial" charset="0"/>
                <a:ea typeface="+mn-ea"/>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cs typeface="+mn-cs"/>
              </a:defRPr>
            </a:lvl1pPr>
          </a:lstStyle>
          <a:p>
            <a:pPr>
              <a:defRPr/>
            </a:pPr>
            <a:fld id="{8BB06DCD-F77E-D54A-B032-F6AE0D55126D}" type="slidenum">
              <a:rPr lang="en-US"/>
              <a:pPr>
                <a:defRPr/>
              </a:pPr>
              <a:t>‹#›</a:t>
            </a:fld>
            <a:endParaRPr lang="en-US"/>
          </a:p>
        </p:txBody>
      </p:sp>
    </p:spTree>
    <p:extLst>
      <p:ext uri="{BB962C8B-B14F-4D97-AF65-F5344CB8AC3E}">
        <p14:creationId xmlns:p14="http://schemas.microsoft.com/office/powerpoint/2010/main" val="320816466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ChangeArrowheads="1" noTextEdit="1"/>
          </p:cNvSpPr>
          <p:nvPr>
            <p:ph type="sldImg"/>
          </p:nvPr>
        </p:nvSpPr>
        <p:spPr>
          <a:ln/>
        </p:spPr>
      </p:sp>
      <p:sp>
        <p:nvSpPr>
          <p:cNvPr id="3" name="Notes Placeholder 2"/>
          <p:cNvSpPr>
            <a:spLocks noGrp="1"/>
          </p:cNvSpPr>
          <p:nvPr>
            <p:ph type="body" idx="1"/>
          </p:nvPr>
        </p:nvSpPr>
        <p:spPr/>
        <p:txBody>
          <a:bodyPr/>
          <a:lstStyle/>
          <a:p>
            <a:pPr>
              <a:defRPr/>
            </a:pPr>
            <a:endParaRPr lang="en-US" dirty="0">
              <a:ea typeface="ＭＳ Ｐゴシック" charset="0"/>
            </a:endParaRPr>
          </a:p>
          <a:p>
            <a:pPr>
              <a:defRPr/>
            </a:pPr>
            <a:endParaRPr lang="en-US" dirty="0">
              <a:ea typeface="ＭＳ Ｐゴシック" charset="0"/>
            </a:endParaRPr>
          </a:p>
          <a:p>
            <a:pPr>
              <a:defRPr/>
            </a:pPr>
            <a:r>
              <a:rPr lang="en-US" dirty="0">
                <a:ea typeface="ＭＳ Ｐゴシック" charset="0"/>
              </a:rPr>
              <a:t>Handouts the first day: PowerPoint, ECHO print out for the local area</a:t>
            </a:r>
          </a:p>
          <a:p>
            <a:pPr>
              <a:defRPr/>
            </a:pPr>
            <a:r>
              <a:rPr lang="en-US" dirty="0">
                <a:ea typeface="ＭＳ Ｐゴシック" charset="0"/>
              </a:rPr>
              <a:t>Possible examples of the EPA compliance assistance, inspector sector notebook</a:t>
            </a:r>
          </a:p>
          <a:p>
            <a:pPr>
              <a:defRPr/>
            </a:pPr>
            <a:r>
              <a:rPr lang="en-US" dirty="0">
                <a:ea typeface="ＭＳ Ｐゴシック" charset="0"/>
              </a:rPr>
              <a:t>Titles are Calibri; slide text is Arial; bullets and all text are white (some are blue?); background design suppressed</a:t>
            </a:r>
          </a:p>
          <a:p>
            <a:pPr>
              <a:defRPr/>
            </a:pPr>
            <a:endParaRPr lang="en-US" strike="sngStrike" dirty="0">
              <a:ea typeface="ＭＳ Ｐゴシック" charset="0"/>
            </a:endParaRPr>
          </a:p>
          <a:p>
            <a:pPr>
              <a:defRPr/>
            </a:pPr>
            <a:r>
              <a:rPr lang="en-US" dirty="0">
                <a:ea typeface="ＭＳ Ｐゴシック" charset="0"/>
              </a:rPr>
              <a:t>Need flipchart</a:t>
            </a:r>
          </a:p>
          <a:p>
            <a:pPr>
              <a:defRPr/>
            </a:pPr>
            <a:endParaRPr lang="en-US" dirty="0">
              <a:ea typeface="ＭＳ Ｐゴシック" charset="0"/>
            </a:endParaRPr>
          </a:p>
          <a:p>
            <a:pPr>
              <a:defRPr/>
            </a:pPr>
            <a:r>
              <a:rPr lang="en-US" dirty="0">
                <a:ea typeface="ＭＳ Ｐゴシック" charset="0"/>
              </a:rPr>
              <a:t>List of materials for practical exercise is separate</a:t>
            </a:r>
          </a:p>
          <a:p>
            <a:pPr>
              <a:defRPr/>
            </a:pPr>
            <a:endParaRPr lang="en-US" strike="sngStrike" dirty="0">
              <a:ea typeface="ＭＳ Ｐゴシック" charset="0"/>
            </a:endParaRPr>
          </a:p>
          <a:p>
            <a:pPr>
              <a:defRPr/>
            </a:pPr>
            <a:endParaRPr lang="en-US" dirty="0">
              <a:ea typeface="ＭＳ Ｐゴシック" charset="0"/>
            </a:endParaRPr>
          </a:p>
        </p:txBody>
      </p:sp>
      <p:sp>
        <p:nvSpPr>
          <p:cNvPr id="1843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D8CA525D-069F-1644-9FAD-BCBE94120BA9}" type="slidenum">
              <a:rPr lang="en-US" sz="1200">
                <a:latin typeface="Arial" charset="0"/>
              </a:rPr>
              <a:pPr/>
              <a:t>1</a:t>
            </a:fld>
            <a:endParaRPr lang="en-US" sz="120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BB06DCD-F77E-D54A-B032-F6AE0D55126D}" type="slidenum">
              <a:rPr lang="en-US" smtClean="0"/>
              <a:pPr>
                <a:defRPr/>
              </a:pPr>
              <a:t>10</a:t>
            </a:fld>
            <a:endParaRPr lang="en-US"/>
          </a:p>
        </p:txBody>
      </p:sp>
    </p:spTree>
    <p:extLst>
      <p:ext uri="{BB962C8B-B14F-4D97-AF65-F5344CB8AC3E}">
        <p14:creationId xmlns:p14="http://schemas.microsoft.com/office/powerpoint/2010/main" val="4089309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BB06DCD-F77E-D54A-B032-F6AE0D55126D}" type="slidenum">
              <a:rPr lang="en-US" smtClean="0"/>
              <a:pPr>
                <a:defRPr/>
              </a:pPr>
              <a:t>11</a:t>
            </a:fld>
            <a:endParaRPr lang="en-US"/>
          </a:p>
        </p:txBody>
      </p:sp>
    </p:spTree>
    <p:extLst>
      <p:ext uri="{BB962C8B-B14F-4D97-AF65-F5344CB8AC3E}">
        <p14:creationId xmlns:p14="http://schemas.microsoft.com/office/powerpoint/2010/main" val="6990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BB06DCD-F77E-D54A-B032-F6AE0D55126D}" type="slidenum">
              <a:rPr lang="en-US" smtClean="0"/>
              <a:pPr>
                <a:defRPr/>
              </a:pPr>
              <a:t>12</a:t>
            </a:fld>
            <a:endParaRPr lang="en-US"/>
          </a:p>
        </p:txBody>
      </p:sp>
    </p:spTree>
    <p:extLst>
      <p:ext uri="{BB962C8B-B14F-4D97-AF65-F5344CB8AC3E}">
        <p14:creationId xmlns:p14="http://schemas.microsoft.com/office/powerpoint/2010/main" val="2048225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BB06DCD-F77E-D54A-B032-F6AE0D55126D}" type="slidenum">
              <a:rPr lang="en-US" smtClean="0"/>
              <a:pPr>
                <a:defRPr/>
              </a:pPr>
              <a:t>13</a:t>
            </a:fld>
            <a:endParaRPr lang="en-US"/>
          </a:p>
        </p:txBody>
      </p:sp>
    </p:spTree>
    <p:extLst>
      <p:ext uri="{BB962C8B-B14F-4D97-AF65-F5344CB8AC3E}">
        <p14:creationId xmlns:p14="http://schemas.microsoft.com/office/powerpoint/2010/main" val="2617825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BB06DCD-F77E-D54A-B032-F6AE0D55126D}" type="slidenum">
              <a:rPr lang="en-US" smtClean="0"/>
              <a:pPr>
                <a:defRPr/>
              </a:pPr>
              <a:t>14</a:t>
            </a:fld>
            <a:endParaRPr lang="en-US"/>
          </a:p>
        </p:txBody>
      </p:sp>
    </p:spTree>
    <p:extLst>
      <p:ext uri="{BB962C8B-B14F-4D97-AF65-F5344CB8AC3E}">
        <p14:creationId xmlns:p14="http://schemas.microsoft.com/office/powerpoint/2010/main" val="4062320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BB06DCD-F77E-D54A-B032-F6AE0D55126D}" type="slidenum">
              <a:rPr lang="en-US" smtClean="0"/>
              <a:pPr>
                <a:defRPr/>
              </a:pPr>
              <a:t>15</a:t>
            </a:fld>
            <a:endParaRPr lang="en-US"/>
          </a:p>
        </p:txBody>
      </p:sp>
    </p:spTree>
    <p:extLst>
      <p:ext uri="{BB962C8B-B14F-4D97-AF65-F5344CB8AC3E}">
        <p14:creationId xmlns:p14="http://schemas.microsoft.com/office/powerpoint/2010/main" val="2959092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BB06DCD-F77E-D54A-B032-F6AE0D55126D}" type="slidenum">
              <a:rPr lang="en-US" smtClean="0"/>
              <a:pPr>
                <a:defRPr/>
              </a:pPr>
              <a:t>16</a:t>
            </a:fld>
            <a:endParaRPr lang="en-US"/>
          </a:p>
        </p:txBody>
      </p:sp>
    </p:spTree>
    <p:extLst>
      <p:ext uri="{BB962C8B-B14F-4D97-AF65-F5344CB8AC3E}">
        <p14:creationId xmlns:p14="http://schemas.microsoft.com/office/powerpoint/2010/main" val="2948875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BB06DCD-F77E-D54A-B032-F6AE0D55126D}" type="slidenum">
              <a:rPr lang="en-US" smtClean="0"/>
              <a:pPr>
                <a:defRPr/>
              </a:pPr>
              <a:t>17</a:t>
            </a:fld>
            <a:endParaRPr lang="en-US"/>
          </a:p>
        </p:txBody>
      </p:sp>
    </p:spTree>
    <p:extLst>
      <p:ext uri="{BB962C8B-B14F-4D97-AF65-F5344CB8AC3E}">
        <p14:creationId xmlns:p14="http://schemas.microsoft.com/office/powerpoint/2010/main" val="665106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Slide Image Placeholder 1"/>
          <p:cNvSpPr>
            <a:spLocks noGrp="1" noRot="1" noChangeAspect="1" noChangeArrowheads="1" noTextEdit="1"/>
          </p:cNvSpPr>
          <p:nvPr>
            <p:ph type="sldImg"/>
          </p:nvPr>
        </p:nvSpPr>
        <p:spPr>
          <a:ln/>
        </p:spPr>
      </p:sp>
      <p:sp>
        <p:nvSpPr>
          <p:cNvPr id="168962" name="Notes Placeholder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a:ea typeface="ＭＳ Ｐゴシック" charset="0"/>
              </a:rPr>
              <a:t>Email:  back.tracy@epa.gov</a:t>
            </a:r>
          </a:p>
          <a:p>
            <a:r>
              <a:rPr lang="fr-FR" dirty="0">
                <a:ea typeface="ＭＳ Ｐゴシック" charset="0"/>
              </a:rPr>
              <a:t>Phone:  202-564-7076</a:t>
            </a:r>
            <a:endParaRPr lang="en-US" dirty="0">
              <a:ea typeface="ＭＳ Ｐゴシック" charset="0"/>
            </a:endParaRPr>
          </a:p>
        </p:txBody>
      </p:sp>
      <p:sp>
        <p:nvSpPr>
          <p:cNvPr id="168963" name="Slide Number Placeholder 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7B8F0803-6298-A44A-ABA1-9F9F88726D7F}" type="slidenum">
              <a:rPr lang="en-US" sz="1200">
                <a:latin typeface="Arial" charset="0"/>
              </a:rPr>
              <a:pPr/>
              <a:t>28</a:t>
            </a:fld>
            <a:endParaRPr lang="en-US" sz="120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Slide Image Placeholder 1"/>
          <p:cNvSpPr>
            <a:spLocks noGrp="1" noRot="1" noChangeAspect="1" noChangeArrowheads="1" noTextEdit="1"/>
          </p:cNvSpPr>
          <p:nvPr>
            <p:ph type="sldImg"/>
          </p:nvPr>
        </p:nvSpPr>
        <p:spPr>
          <a:ln/>
        </p:spPr>
      </p:sp>
      <p:sp>
        <p:nvSpPr>
          <p:cNvPr id="171010" name="Notes Placeholder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rPr>
              <a:t>New slide</a:t>
            </a:r>
          </a:p>
        </p:txBody>
      </p:sp>
      <p:sp>
        <p:nvSpPr>
          <p:cNvPr id="171011" name="Slide Number Placeholder 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1E78BCE1-B1A4-044D-BF0A-D0A270E56269}" type="slidenum">
              <a:rPr lang="en-US" sz="1200">
                <a:latin typeface="Arial" charset="0"/>
              </a:rPr>
              <a:pPr/>
              <a:t>29</a:t>
            </a:fld>
            <a:endParaRPr lang="en-US" sz="120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ChangeArrowheads="1" noTextEdit="1"/>
          </p:cNvSpPr>
          <p:nvPr>
            <p:ph type="sldImg"/>
          </p:nvPr>
        </p:nvSpPr>
        <p:spPr>
          <a:ln/>
        </p:spPr>
      </p:sp>
      <p:sp>
        <p:nvSpPr>
          <p:cNvPr id="204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rPr>
              <a:t>Introduce yourselves</a:t>
            </a:r>
          </a:p>
          <a:p>
            <a:endParaRPr lang="en-US" dirty="0">
              <a:ea typeface="ＭＳ Ｐゴシック" charset="0"/>
            </a:endParaRPr>
          </a:p>
        </p:txBody>
      </p:sp>
      <p:sp>
        <p:nvSpPr>
          <p:cNvPr id="204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2B0B58AA-155A-7E46-98F6-3A0A9BC559C1}" type="slidenum">
              <a:rPr lang="en-US" sz="1200">
                <a:latin typeface="Arial" charset="0"/>
              </a:rPr>
              <a:pPr/>
              <a:t>2</a:t>
            </a:fld>
            <a:endParaRPr lang="en-US" sz="120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Slide Image Placeholder 1"/>
          <p:cNvSpPr>
            <a:spLocks noGrp="1" noRot="1" noChangeAspect="1" noChangeArrowheads="1" noTextEdit="1"/>
          </p:cNvSpPr>
          <p:nvPr>
            <p:ph type="sldImg"/>
          </p:nvPr>
        </p:nvSpPr>
        <p:spPr>
          <a:ln/>
        </p:spPr>
      </p:sp>
      <p:sp>
        <p:nvSpPr>
          <p:cNvPr id="1730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ea typeface="ＭＳ Ｐゴシック" charset="0"/>
            </a:endParaRPr>
          </a:p>
        </p:txBody>
      </p:sp>
      <p:sp>
        <p:nvSpPr>
          <p:cNvPr id="17305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58D76058-1A73-2847-A404-12F2CA404AC7}" type="slidenum">
              <a:rPr lang="en-US" sz="1200">
                <a:latin typeface="Arial" charset="0"/>
              </a:rPr>
              <a:pPr/>
              <a:t>30</a:t>
            </a:fld>
            <a:endParaRPr lang="en-US" sz="120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2018 EPA &amp; Region 6 States National AIR Inspector / Enforcement Officer Training Workshop</a:t>
            </a:r>
          </a:p>
        </p:txBody>
      </p:sp>
      <p:sp>
        <p:nvSpPr>
          <p:cNvPr id="4" name="Slide Number Placeholder 3"/>
          <p:cNvSpPr>
            <a:spLocks noGrp="1"/>
          </p:cNvSpPr>
          <p:nvPr>
            <p:ph type="sldNum" sz="quarter" idx="5"/>
          </p:nvPr>
        </p:nvSpPr>
        <p:spPr/>
        <p:txBody>
          <a:bodyPr/>
          <a:lstStyle/>
          <a:p>
            <a:fld id="{EAC67D5D-59C3-4153-B4CD-4A209FB1C82E}" type="slidenum">
              <a:rPr lang="en-US" smtClean="0"/>
              <a:pPr/>
              <a:t>31</a:t>
            </a:fld>
            <a:endParaRPr lang="en-US"/>
          </a:p>
        </p:txBody>
      </p:sp>
    </p:spTree>
    <p:extLst>
      <p:ext uri="{BB962C8B-B14F-4D97-AF65-F5344CB8AC3E}">
        <p14:creationId xmlns:p14="http://schemas.microsoft.com/office/powerpoint/2010/main" val="30981696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49AA479A-E817-9C4E-9E19-7F4D352E35BE}" type="slidenum">
              <a:rPr lang="en-US" sz="1200">
                <a:latin typeface="Arial" charset="0"/>
              </a:rPr>
              <a:pPr/>
              <a:t>41</a:t>
            </a:fld>
            <a:endParaRPr lang="en-US" sz="1200">
              <a:latin typeface="Arial" charset="0"/>
            </a:endParaRPr>
          </a:p>
        </p:txBody>
      </p:sp>
      <p:sp>
        <p:nvSpPr>
          <p:cNvPr id="148482" name="Rectangle 2"/>
          <p:cNvSpPr>
            <a:spLocks noGrp="1" noRot="1" noChangeAspect="1" noChangeArrowheads="1" noTextEdit="1"/>
          </p:cNvSpPr>
          <p:nvPr>
            <p:ph type="sldImg"/>
          </p:nvPr>
        </p:nvSpPr>
        <p:spPr>
          <a:xfrm>
            <a:off x="1143000" y="687388"/>
            <a:ext cx="4572000" cy="3429000"/>
          </a:xfrm>
          <a:ln/>
        </p:spPr>
      </p:sp>
      <p:sp>
        <p:nvSpPr>
          <p:cNvPr id="148483" name="Rectangle 3"/>
          <p:cNvSpPr>
            <a:spLocks noGrp="1" noChangeArrowheads="1"/>
          </p:cNvSpPr>
          <p:nvPr>
            <p:ph type="body" idx="1"/>
          </p:nvPr>
        </p:nvSpPr>
        <p:spPr>
          <a:xfrm>
            <a:off x="912813" y="4343400"/>
            <a:ext cx="5032375" cy="4113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de-DE">
              <a:ea typeface="ＭＳ Ｐゴシック"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noChangeArrowheads="1" noTextEdit="1"/>
          </p:cNvSpPr>
          <p:nvPr>
            <p:ph type="sldImg"/>
          </p:nvPr>
        </p:nvSpPr>
        <p:spPr>
          <a:ln/>
        </p:spPr>
      </p:sp>
      <p:sp>
        <p:nvSpPr>
          <p:cNvPr id="12390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endParaRPr>
          </a:p>
        </p:txBody>
      </p:sp>
      <p:sp>
        <p:nvSpPr>
          <p:cNvPr id="12390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630D38A7-D5A2-8E44-B40C-E800FC97ACED}" type="slidenum">
              <a:rPr lang="en-US" sz="1200">
                <a:latin typeface="Arial" charset="0"/>
              </a:rPr>
              <a:pPr/>
              <a:t>42</a:t>
            </a:fld>
            <a:endParaRPr lang="en-US" sz="1200">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2"/>
          <p:cNvSpPr>
            <a:spLocks noGrp="1" noRot="1" noChangeAspect="1" noChangeArrowheads="1" noTextEdit="1"/>
          </p:cNvSpPr>
          <p:nvPr>
            <p:ph type="sldImg"/>
          </p:nvPr>
        </p:nvSpPr>
        <p:spPr>
          <a:ln/>
        </p:spPr>
      </p:sp>
      <p:sp>
        <p:nvSpPr>
          <p:cNvPr id="12595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dirty="0">
              <a:ea typeface="ＭＳ Ｐゴシック"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47F833F5-FE3F-6948-81A9-59752BD3BC50}" type="slidenum">
              <a:rPr lang="en-US" sz="1200">
                <a:latin typeface="Arial" charset="0"/>
              </a:rPr>
              <a:pPr/>
              <a:t>48</a:t>
            </a:fld>
            <a:endParaRPr lang="en-US" sz="1200">
              <a:latin typeface="Arial" charset="0"/>
            </a:endParaRPr>
          </a:p>
        </p:txBody>
      </p:sp>
      <p:sp>
        <p:nvSpPr>
          <p:cNvPr id="130050" name="Rectangle 2"/>
          <p:cNvSpPr>
            <a:spLocks noGrp="1" noRot="1" noChangeAspect="1" noChangeArrowheads="1" noTextEdit="1"/>
          </p:cNvSpPr>
          <p:nvPr>
            <p:ph type="sldImg"/>
          </p:nvPr>
        </p:nvSpPr>
        <p:spPr>
          <a:xfrm>
            <a:off x="1797050" y="450850"/>
            <a:ext cx="2744788" cy="2060575"/>
          </a:xfrm>
          <a:ln/>
        </p:spPr>
      </p:sp>
      <p:sp>
        <p:nvSpPr>
          <p:cNvPr id="130051" name="Rectangle 3"/>
          <p:cNvSpPr>
            <a:spLocks noGrp="1" noChangeArrowheads="1"/>
          </p:cNvSpPr>
          <p:nvPr>
            <p:ph type="body" idx="1"/>
          </p:nvPr>
        </p:nvSpPr>
        <p:spPr>
          <a:xfrm>
            <a:off x="706438" y="3098800"/>
            <a:ext cx="5518150" cy="48323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ea typeface="ＭＳ Ｐゴシック" charset="0"/>
              </a:rPr>
              <a:t>New version June 2017 is 33 pages</a:t>
            </a:r>
          </a:p>
          <a:p>
            <a:r>
              <a:rPr lang="en-US" dirty="0">
                <a:ea typeface="ＭＳ Ｐゴシック" charset="0"/>
              </a:rPr>
              <a:t>Photography is one of the best yet poorly utilized tools. Some common problems are: </a:t>
            </a:r>
          </a:p>
          <a:p>
            <a:pPr marL="442913" lvl="1"/>
            <a:r>
              <a:rPr lang="en-US" dirty="0">
                <a:ea typeface="ＭＳ Ｐゴシック" charset="0"/>
              </a:rPr>
              <a:t>Too few photographs to accurately represent violation</a:t>
            </a:r>
          </a:p>
          <a:p>
            <a:pPr marL="442913" lvl="1"/>
            <a:r>
              <a:rPr lang="en-US" dirty="0">
                <a:ea typeface="ＭＳ Ｐゴシック" charset="0"/>
              </a:rPr>
              <a:t>Poor quality photographs</a:t>
            </a:r>
          </a:p>
          <a:p>
            <a:pPr marL="442913" lvl="1"/>
            <a:r>
              <a:rPr lang="en-US" dirty="0">
                <a:ea typeface="ＭＳ Ｐゴシック" charset="0"/>
              </a:rPr>
              <a:t>Lack enough identification of the subject(s) to establish proof</a:t>
            </a:r>
          </a:p>
          <a:p>
            <a:pPr marL="442913" lvl="1"/>
            <a:r>
              <a:rPr lang="en-US" dirty="0">
                <a:ea typeface="ＭＳ Ｐゴシック" charset="0"/>
              </a:rPr>
              <a:t>Thus, an inspector has to ensure that each photo is authentic, representative, and relevant</a:t>
            </a:r>
          </a:p>
          <a:p>
            <a:endParaRPr lang="en-US" dirty="0">
              <a:ea typeface="ＭＳ Ｐゴシック" charset="0"/>
            </a:endParaRPr>
          </a:p>
          <a:p>
            <a:endParaRPr lang="en-US" b="1" dirty="0">
              <a:latin typeface="Helvetica" charset="0"/>
              <a:ea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Image Placeholder 1"/>
          <p:cNvSpPr>
            <a:spLocks noGrp="1" noRot="1" noChangeAspect="1" noChangeArrowheads="1" noTextEdit="1"/>
          </p:cNvSpPr>
          <p:nvPr>
            <p:ph type="sldImg"/>
          </p:nvPr>
        </p:nvSpPr>
        <p:spPr>
          <a:ln/>
        </p:spPr>
      </p:sp>
      <p:sp>
        <p:nvSpPr>
          <p:cNvPr id="1525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endParaRPr>
          </a:p>
        </p:txBody>
      </p:sp>
      <p:sp>
        <p:nvSpPr>
          <p:cNvPr id="1525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690AE366-8793-E84B-913E-0BCDA8770F70}" type="slidenum">
              <a:rPr lang="en-US" sz="1200">
                <a:latin typeface="Arial" charset="0"/>
              </a:rPr>
              <a:pPr/>
              <a:t>57</a:t>
            </a:fld>
            <a:endParaRPr lang="en-US" sz="1200">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w="9525"/>
        </p:spPr>
        <p:txBody>
          <a:bodyPr/>
          <a:lstStyle/>
          <a:p>
            <a:endParaRPr lang="en-US"/>
          </a:p>
        </p:txBody>
      </p:sp>
      <p:sp>
        <p:nvSpPr>
          <p:cNvPr id="50180"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1C22B7A-ECA3-4854-B866-93A3417519A5}"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68</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w="9525"/>
        </p:spPr>
        <p:txBody>
          <a:bodyPr/>
          <a:lstStyle/>
          <a:p>
            <a:endParaRPr lang="en-US"/>
          </a:p>
        </p:txBody>
      </p:sp>
      <p:sp>
        <p:nvSpPr>
          <p:cNvPr id="51204"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606E771-30EF-4764-A356-0154546DB30A}"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69</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w="9525"/>
        </p:spPr>
        <p:txBody>
          <a:bodyPr/>
          <a:lstStyle/>
          <a:p>
            <a:endParaRPr lang="en-US"/>
          </a:p>
        </p:txBody>
      </p:sp>
      <p:sp>
        <p:nvSpPr>
          <p:cNvPr id="52228"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FF6DB6C-8A6A-4915-88DD-C92A41F6C2E7}"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70</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48D5540F-BA03-6242-B167-9805F3CE040C}" type="slidenum">
              <a:rPr lang="en-US" sz="1200">
                <a:latin typeface="Arial" charset="0"/>
              </a:rPr>
              <a:pPr/>
              <a:t>3</a:t>
            </a:fld>
            <a:endParaRPr lang="en-US" sz="1200">
              <a:latin typeface="Arial" charset="0"/>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xfrm>
            <a:off x="0" y="4241800"/>
            <a:ext cx="6858000" cy="45434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pPr>
            <a:endParaRPr lang="en-US" dirty="0">
              <a:ea typeface="ＭＳ Ｐゴシック"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w="9525"/>
        </p:spPr>
        <p:txBody>
          <a:bodyPr/>
          <a:lstStyle/>
          <a:p>
            <a:endParaRPr lang="en-US"/>
          </a:p>
        </p:txBody>
      </p:sp>
      <p:sp>
        <p:nvSpPr>
          <p:cNvPr id="53252"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EC8F544-B2C7-4209-9FD0-FFA4F031E6E7}"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71</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w="9525"/>
        </p:spPr>
        <p:txBody>
          <a:bodyPr/>
          <a:lstStyle/>
          <a:p>
            <a:endParaRPr lang="en-US"/>
          </a:p>
        </p:txBody>
      </p:sp>
      <p:sp>
        <p:nvSpPr>
          <p:cNvPr id="54276"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D6413C6-DD80-4AE9-A986-7B2592F8D6DC}"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72</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w="9525"/>
        </p:spPr>
        <p:txBody>
          <a:bodyPr/>
          <a:lstStyle/>
          <a:p>
            <a:endParaRPr lang="en-US"/>
          </a:p>
        </p:txBody>
      </p:sp>
      <p:sp>
        <p:nvSpPr>
          <p:cNvPr id="55300"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2E9DCBD-5690-42DB-BF05-DEF2874DFD8A}"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73</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w="9525"/>
        </p:spPr>
        <p:txBody>
          <a:bodyPr/>
          <a:lstStyle/>
          <a:p>
            <a:endParaRPr lang="en-US"/>
          </a:p>
        </p:txBody>
      </p:sp>
      <p:sp>
        <p:nvSpPr>
          <p:cNvPr id="56324"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9CF7A8F-CFF2-4B72-AE3B-FA7C3EDF98E0}"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74</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w="9525"/>
        </p:spPr>
        <p:txBody>
          <a:bodyPr/>
          <a:lstStyle/>
          <a:p>
            <a:endParaRPr lang="en-US"/>
          </a:p>
        </p:txBody>
      </p:sp>
      <p:sp>
        <p:nvSpPr>
          <p:cNvPr id="57348"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9295B16-8D6D-48C0-BC5A-7A8E24ACA316}"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75</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w="9525"/>
        </p:spPr>
        <p:txBody>
          <a:bodyPr/>
          <a:lstStyle/>
          <a:p>
            <a:endParaRPr lang="en-US"/>
          </a:p>
        </p:txBody>
      </p:sp>
      <p:sp>
        <p:nvSpPr>
          <p:cNvPr id="58372"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4228416-5FD8-41D4-82AE-D19BCB05B815}"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76</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w="9525"/>
        </p:spPr>
        <p:txBody>
          <a:bodyPr/>
          <a:lstStyle/>
          <a:p>
            <a:endParaRPr lang="en-US"/>
          </a:p>
        </p:txBody>
      </p:sp>
      <p:sp>
        <p:nvSpPr>
          <p:cNvPr id="59396"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0FB70A1-ABE4-4AA8-9CB9-DABF2CEBE2C5}"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77</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w="9525"/>
        </p:spPr>
        <p:txBody>
          <a:bodyPr/>
          <a:lstStyle/>
          <a:p>
            <a:endParaRPr lang="en-US"/>
          </a:p>
        </p:txBody>
      </p:sp>
      <p:sp>
        <p:nvSpPr>
          <p:cNvPr id="60420"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4F35420-2F1B-46FD-8BEE-4DE648313787}"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78</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w="9525"/>
        </p:spPr>
        <p:txBody>
          <a:bodyPr/>
          <a:lstStyle/>
          <a:p>
            <a:endParaRPr lang="en-US"/>
          </a:p>
        </p:txBody>
      </p:sp>
      <p:sp>
        <p:nvSpPr>
          <p:cNvPr id="61444"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4F8293E-B2A3-4E15-93AE-85585CBD761E}"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79</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w="9525"/>
        </p:spPr>
        <p:txBody>
          <a:bodyPr/>
          <a:lstStyle/>
          <a:p>
            <a:endParaRPr lang="en-US"/>
          </a:p>
        </p:txBody>
      </p:sp>
      <p:sp>
        <p:nvSpPr>
          <p:cNvPr id="62468"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D45A099-0E37-46E7-B6DB-3A83BDBC8D7A}"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80</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474F9B6F-A910-BF4E-96EA-5515097C5D99}" type="slidenum">
              <a:rPr lang="en-US" sz="1200">
                <a:latin typeface="Arial" charset="0"/>
              </a:rPr>
              <a:pPr/>
              <a:t>4</a:t>
            </a:fld>
            <a:endParaRPr lang="en-US" sz="1200">
              <a:latin typeface="Arial" charset="0"/>
            </a:endParaRPr>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xfrm>
            <a:off x="0" y="4241800"/>
            <a:ext cx="6858000" cy="45434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pPr>
            <a:r>
              <a:rPr lang="en-US">
                <a:ea typeface="ＭＳ Ｐゴシック" charset="0"/>
              </a:rPr>
              <a:t>Deleted slide describing materials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Slide Image Placeholder 1"/>
          <p:cNvSpPr>
            <a:spLocks noGrp="1" noRot="1" noChangeAspect="1" noChangeArrowheads="1" noTextEdit="1"/>
          </p:cNvSpPr>
          <p:nvPr>
            <p:ph type="sldImg"/>
          </p:nvPr>
        </p:nvSpPr>
        <p:spPr>
          <a:ln/>
        </p:spPr>
      </p:sp>
      <p:sp>
        <p:nvSpPr>
          <p:cNvPr id="1781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ea typeface="ＭＳ Ｐゴシック" charset="0"/>
            </a:endParaRPr>
          </a:p>
        </p:txBody>
      </p:sp>
      <p:sp>
        <p:nvSpPr>
          <p:cNvPr id="1781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BDA09FCD-96E8-3949-9F65-B48089E3276A}" type="slidenum">
              <a:rPr lang="en-US" sz="1200">
                <a:latin typeface="Arial" charset="0"/>
              </a:rPr>
              <a:pPr/>
              <a:t>97</a:t>
            </a:fld>
            <a:endParaRPr lang="en-US" sz="1200">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Slide Image Placeholder 1"/>
          <p:cNvSpPr>
            <a:spLocks noGrp="1" noRot="1" noChangeAspect="1" noChangeArrowheads="1" noTextEdit="1"/>
          </p:cNvSpPr>
          <p:nvPr>
            <p:ph type="sldImg"/>
          </p:nvPr>
        </p:nvSpPr>
        <p:spPr>
          <a:ln/>
        </p:spPr>
      </p:sp>
      <p:sp>
        <p:nvSpPr>
          <p:cNvPr id="18022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ea typeface="ＭＳ Ｐゴシック" charset="0"/>
            </a:endParaRPr>
          </a:p>
        </p:txBody>
      </p:sp>
      <p:sp>
        <p:nvSpPr>
          <p:cNvPr id="18022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44C88C5-7F89-634B-9EED-D250E1BD1E5D}" type="slidenum">
              <a:rPr lang="en-US" sz="1200">
                <a:latin typeface="Arial" charset="0"/>
              </a:rPr>
              <a:pPr/>
              <a:t>98</a:t>
            </a:fld>
            <a:endParaRPr lang="en-US" sz="1200">
              <a:latin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Slide Image Placeholder 1"/>
          <p:cNvSpPr>
            <a:spLocks noGrp="1" noRot="1" noChangeAspect="1" noChangeArrowheads="1" noTextEdit="1"/>
          </p:cNvSpPr>
          <p:nvPr>
            <p:ph type="sldImg"/>
          </p:nvPr>
        </p:nvSpPr>
        <p:spPr>
          <a:ln/>
        </p:spPr>
      </p:sp>
      <p:sp>
        <p:nvSpPr>
          <p:cNvPr id="18227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rPr>
              <a:t>New slide</a:t>
            </a:r>
          </a:p>
        </p:txBody>
      </p:sp>
      <p:sp>
        <p:nvSpPr>
          <p:cNvPr id="18227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03908C22-0953-1E4F-B099-629E7D8F129C}" type="slidenum">
              <a:rPr lang="en-US" sz="1200">
                <a:latin typeface="Arial" charset="0"/>
              </a:rPr>
              <a:pPr/>
              <a:t>99</a:t>
            </a:fld>
            <a:endParaRPr lang="en-US" sz="1200">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Slide Image Placeholder 1"/>
          <p:cNvSpPr>
            <a:spLocks noGrp="1" noRot="1" noChangeAspect="1" noChangeArrowheads="1" noTextEdit="1"/>
          </p:cNvSpPr>
          <p:nvPr>
            <p:ph type="sldImg"/>
          </p:nvPr>
        </p:nvSpPr>
        <p:spPr>
          <a:ln/>
        </p:spPr>
      </p:sp>
      <p:sp>
        <p:nvSpPr>
          <p:cNvPr id="18432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rPr>
              <a:t>New slide</a:t>
            </a:r>
          </a:p>
        </p:txBody>
      </p:sp>
      <p:sp>
        <p:nvSpPr>
          <p:cNvPr id="18432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08A6EBB5-D80F-EF43-996F-3EAEBEF0D506}" type="slidenum">
              <a:rPr lang="en-US" sz="1200">
                <a:latin typeface="Arial" charset="0"/>
              </a:rPr>
              <a:pPr/>
              <a:t>100</a:t>
            </a:fld>
            <a:endParaRPr lang="en-US" sz="120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Slide Image Placeholder 1"/>
          <p:cNvSpPr>
            <a:spLocks noGrp="1" noRot="1" noChangeAspect="1" noChangeArrowheads="1" noTextEdit="1"/>
          </p:cNvSpPr>
          <p:nvPr>
            <p:ph type="sldImg"/>
          </p:nvPr>
        </p:nvSpPr>
        <p:spPr>
          <a:ln/>
        </p:spPr>
      </p:sp>
      <p:sp>
        <p:nvSpPr>
          <p:cNvPr id="1863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ea typeface="ＭＳ Ｐゴシック" charset="0"/>
              </a:rPr>
              <a:t>Have the students count off</a:t>
            </a:r>
          </a:p>
          <a:p>
            <a:r>
              <a:rPr lang="en-US" dirty="0">
                <a:ea typeface="ＭＳ Ｐゴシック" charset="0"/>
              </a:rPr>
              <a:t>Try not to have more than 5 to a group</a:t>
            </a:r>
          </a:p>
          <a:p>
            <a:r>
              <a:rPr lang="en-US" dirty="0">
                <a:ea typeface="ＭＳ Ｐゴシック" charset="0"/>
              </a:rPr>
              <a:t>Use flip chart to show which activity each group goes to</a:t>
            </a:r>
          </a:p>
          <a:p>
            <a:r>
              <a:rPr lang="en-US" dirty="0">
                <a:ea typeface="ＭＳ Ｐゴシック" charset="0"/>
              </a:rPr>
              <a:t>Give them a time deadline to prepare</a:t>
            </a:r>
          </a:p>
        </p:txBody>
      </p:sp>
      <p:sp>
        <p:nvSpPr>
          <p:cNvPr id="18637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C5F96257-4819-2949-B3EB-176FB8CC096A}" type="slidenum">
              <a:rPr lang="en-US" sz="1200">
                <a:latin typeface="Arial" charset="0"/>
              </a:rPr>
              <a:pPr/>
              <a:t>101</a:t>
            </a:fld>
            <a:endParaRPr lang="en-US" sz="1200">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Slide Image Placeholder 1"/>
          <p:cNvSpPr>
            <a:spLocks noGrp="1" noRot="1" noChangeAspect="1" noChangeArrowheads="1" noTextEdit="1"/>
          </p:cNvSpPr>
          <p:nvPr>
            <p:ph type="sldImg"/>
          </p:nvPr>
        </p:nvSpPr>
        <p:spPr>
          <a:ln/>
        </p:spPr>
      </p:sp>
      <p:sp>
        <p:nvSpPr>
          <p:cNvPr id="18841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rPr>
              <a:t>New slide</a:t>
            </a:r>
          </a:p>
        </p:txBody>
      </p:sp>
      <p:sp>
        <p:nvSpPr>
          <p:cNvPr id="18841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2165099A-F877-DE40-AB53-33F15526BEA2}" type="slidenum">
              <a:rPr lang="en-US" sz="1200">
                <a:latin typeface="Arial" charset="0"/>
              </a:rPr>
              <a:pPr/>
              <a:t>102</a:t>
            </a:fld>
            <a:endParaRPr lang="en-US" sz="120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ChangeArrowheads="1" noTextEdit="1"/>
          </p:cNvSpPr>
          <p:nvPr>
            <p:ph type="sldImg"/>
          </p:nvPr>
        </p:nvSpPr>
        <p:spPr>
          <a:ln/>
        </p:spPr>
      </p:sp>
      <p:sp>
        <p:nvSpPr>
          <p:cNvPr id="2662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ea typeface="ＭＳ Ｐゴシック" charset="0"/>
            </a:endParaRPr>
          </a:p>
        </p:txBody>
      </p:sp>
      <p:sp>
        <p:nvSpPr>
          <p:cNvPr id="2662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257855CA-B707-494D-AC92-A95ED23DD011}" type="slidenum">
              <a:rPr lang="en-US" sz="1200">
                <a:latin typeface="Arial" charset="0"/>
              </a:rPr>
              <a:pPr/>
              <a:t>5</a:t>
            </a:fld>
            <a:endParaRPr lang="en-US" sz="120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EBCFC3E7-3C9B-5841-BDBB-D1519D1C4089}" type="slidenum">
              <a:rPr lang="en-US" sz="1200">
                <a:latin typeface="Arial" charset="0"/>
              </a:rPr>
              <a:pPr/>
              <a:t>6</a:t>
            </a:fld>
            <a:endParaRPr lang="en-US" sz="1200">
              <a:latin typeface="Arial" charset="0"/>
            </a:endParaRPr>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xfrm>
            <a:off x="0" y="4241800"/>
            <a:ext cx="6858000" cy="45434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pPr>
            <a:endParaRPr lang="en-US">
              <a:ea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ChangeArrowheads="1" noTextEdit="1"/>
          </p:cNvSpPr>
          <p:nvPr>
            <p:ph type="sldImg"/>
          </p:nvPr>
        </p:nvSpPr>
        <p:spPr>
          <a:ln/>
        </p:spPr>
      </p:sp>
      <p:sp>
        <p:nvSpPr>
          <p:cNvPr id="327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rPr>
              <a:t>Emphasize that his course presents best practices, not necessarily the only way to proceed and individuals should follow agency policies and procedures.  </a:t>
            </a:r>
          </a:p>
          <a:p>
            <a:r>
              <a:rPr lang="en-US">
                <a:ea typeface="ＭＳ Ｐゴシック" charset="0"/>
              </a:rPr>
              <a:t>Consistency and adherence to agency policies and procedures is paramount. </a:t>
            </a:r>
          </a:p>
          <a:p>
            <a:r>
              <a:rPr lang="en-US">
                <a:ea typeface="ＭＳ Ｐゴシック" charset="0"/>
              </a:rPr>
              <a:t>Inconsistency and non-adherence to agency policies and procedures is what destroys witness credibility and evidence admissibility.</a:t>
            </a:r>
          </a:p>
        </p:txBody>
      </p:sp>
      <p:sp>
        <p:nvSpPr>
          <p:cNvPr id="3277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C5B66000-CCFD-EF48-A929-2E0028001418}" type="slidenum">
              <a:rPr lang="en-US" sz="1200">
                <a:latin typeface="Arial" charset="0"/>
              </a:rPr>
              <a:pPr/>
              <a:t>7</a:t>
            </a:fld>
            <a:endParaRPr lang="en-US" sz="120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B9FC1057-6B95-A644-ADA6-8916A11D3E98}" type="slidenum">
              <a:rPr lang="en-US" sz="1200">
                <a:latin typeface="Arial" charset="0"/>
              </a:rPr>
              <a:pPr/>
              <a:t>8</a:t>
            </a:fld>
            <a:endParaRPr lang="en-US" sz="1200">
              <a:latin typeface="Arial" charset="0"/>
            </a:endParaRPr>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0" y="4241800"/>
            <a:ext cx="6858000" cy="45434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pPr>
            <a:r>
              <a:rPr lang="en-US">
                <a:ea typeface="ＭＳ Ｐゴシック" charset="0"/>
                <a:cs typeface="Arial" charset="0"/>
              </a:rPr>
              <a:t>Make notes of 2 senior inspectors to have as the role players unless other staff is going to do that.</a:t>
            </a:r>
          </a:p>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pPr>
            <a:endParaRPr lang="en-US">
              <a:ea typeface="ＭＳ Ｐゴシック" charset="0"/>
              <a:cs typeface="Arial" charset="0"/>
            </a:endParaRPr>
          </a:p>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pPr>
            <a:r>
              <a:rPr lang="en-US">
                <a:ea typeface="ＭＳ Ｐゴシック" charset="0"/>
                <a:cs typeface="Arial" charset="0"/>
              </a:rPr>
              <a:t>Alternative is to have them count off 1-4 (how ever many groups you need for the practical exercise) and have them re seat according to groups. Have them interview the person next to them and then they introduce the person they interviewed to the class. This gets them broken up from the people they work for and gets an early start on the groups for the exercise in the afternoon. Also makes this an interviewing exercise.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16A58A-1AE0-4465-90D2-0376F509229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45011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07C0E40-59EF-A248-B494-7A9352239ED3}" type="slidenum">
              <a:rPr lang="en-US"/>
              <a:pPr>
                <a:defRPr/>
              </a:pPr>
              <a:t>‹#›</a:t>
            </a:fld>
            <a:endParaRPr lang="en-US"/>
          </a:p>
        </p:txBody>
      </p:sp>
    </p:spTree>
    <p:extLst>
      <p:ext uri="{BB962C8B-B14F-4D97-AF65-F5344CB8AC3E}">
        <p14:creationId xmlns:p14="http://schemas.microsoft.com/office/powerpoint/2010/main" val="33167813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0D080B3-6693-F84B-821B-05B14B478026}" type="slidenum">
              <a:rPr lang="en-US"/>
              <a:pPr>
                <a:defRPr/>
              </a:pPr>
              <a:t>‹#›</a:t>
            </a:fld>
            <a:endParaRPr lang="en-US"/>
          </a:p>
        </p:txBody>
      </p:sp>
    </p:spTree>
    <p:extLst>
      <p:ext uri="{BB962C8B-B14F-4D97-AF65-F5344CB8AC3E}">
        <p14:creationId xmlns:p14="http://schemas.microsoft.com/office/powerpoint/2010/main" val="180388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DB76904-D79A-CA48-B23F-19BDCA2CFF13}" type="slidenum">
              <a:rPr lang="en-US"/>
              <a:pPr>
                <a:defRPr/>
              </a:pPr>
              <a:t>‹#›</a:t>
            </a:fld>
            <a:endParaRPr lang="en-US"/>
          </a:p>
        </p:txBody>
      </p:sp>
    </p:spTree>
    <p:extLst>
      <p:ext uri="{BB962C8B-B14F-4D97-AF65-F5344CB8AC3E}">
        <p14:creationId xmlns:p14="http://schemas.microsoft.com/office/powerpoint/2010/main" val="3552869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0013" y="301625"/>
            <a:ext cx="7313612" cy="1143000"/>
          </a:xfrm>
        </p:spPr>
        <p:txBody>
          <a:bodyPr/>
          <a:lstStyle/>
          <a:p>
            <a:r>
              <a:rPr lang="en-US"/>
              <a:t>Click to edit Master title style</a:t>
            </a:r>
          </a:p>
        </p:txBody>
      </p:sp>
      <p:sp>
        <p:nvSpPr>
          <p:cNvPr id="3" name="Text Placeholder 2"/>
          <p:cNvSpPr>
            <a:spLocks noGrp="1"/>
          </p:cNvSpPr>
          <p:nvPr>
            <p:ph type="body" sz="half" idx="1"/>
          </p:nvPr>
        </p:nvSpPr>
        <p:spPr>
          <a:xfrm>
            <a:off x="1370013" y="1827213"/>
            <a:ext cx="357981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2225" y="1827213"/>
            <a:ext cx="35814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248400"/>
            <a:ext cx="2133600" cy="45720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pPr>
              <a:defRPr/>
            </a:pPr>
            <a:endParaRPr lang="en-US"/>
          </a:p>
        </p:txBody>
      </p:sp>
    </p:spTree>
    <p:extLst>
      <p:ext uri="{BB962C8B-B14F-4D97-AF65-F5344CB8AC3E}">
        <p14:creationId xmlns:p14="http://schemas.microsoft.com/office/powerpoint/2010/main" val="17300539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a:ea typeface="+mn-ea"/>
              <a:cs typeface="+mn-cs"/>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a:ea typeface="+mn-ea"/>
              <a:cs typeface="+mn-cs"/>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a:ea typeface="+mn-ea"/>
              <a:cs typeface="+mn-cs"/>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a:prstGeom prst="rect">
            <a:avLst/>
          </a:prstGeom>
        </p:spPr>
        <p:txBody>
          <a:bodyPr>
            <a:noAutofit/>
          </a:bodyPr>
          <a:lstStyle>
            <a:lvl1pPr algn="ctr">
              <a:defRPr sz="2000">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Tw Cen MT"/>
                <a:ea typeface="+mn-ea"/>
                <a:cs typeface="+mn-cs"/>
              </a:rPr>
              <a:t>6/14/2012</a:t>
            </a:r>
          </a:p>
        </p:txBody>
      </p:sp>
    </p:spTree>
    <p:extLst>
      <p:ext uri="{BB962C8B-B14F-4D97-AF65-F5344CB8AC3E}">
        <p14:creationId xmlns:p14="http://schemas.microsoft.com/office/powerpoint/2010/main" val="2153162367"/>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a:ea typeface="+mn-ea"/>
              <a:cs typeface="+mn-cs"/>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a:ea typeface="+mn-ea"/>
              <a:cs typeface="+mn-cs"/>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a:ea typeface="+mn-ea"/>
              <a:cs typeface="+mn-cs"/>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255DE44-24D9-468F-ACC9-DDC431174CCA}" type="slidenum">
              <a:rPr kumimoji="0" lang="en-US" sz="2400" b="1" i="0" u="none" strike="noStrike" kern="1200" cap="none" spc="0" normalizeH="0" baseline="0" noProof="0" smtClean="0">
                <a:ln>
                  <a:noFill/>
                </a:ln>
                <a:solidFill>
                  <a:srgbClr val="FFFFFF"/>
                </a:solidFill>
                <a:effectLst/>
                <a:uLnTx/>
                <a:uFillTx/>
                <a:latin typeface="Tw Cen M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2400" b="1" i="0" u="none" strike="noStrike" kern="1200" cap="none" spc="0" normalizeH="0" baseline="0" noProof="0" dirty="0">
              <a:ln>
                <a:noFill/>
              </a:ln>
              <a:solidFill>
                <a:srgbClr val="FFFFFF"/>
              </a:solidFill>
              <a:effectLst/>
              <a:uLnTx/>
              <a:uFillTx/>
              <a:latin typeface="Tw Cen MT"/>
              <a:ea typeface="+mn-ea"/>
              <a:cs typeface="+mn-cs"/>
            </a:endParaRPr>
          </a:p>
        </p:txBody>
      </p:sp>
    </p:spTree>
    <p:extLst>
      <p:ext uri="{BB962C8B-B14F-4D97-AF65-F5344CB8AC3E}">
        <p14:creationId xmlns:p14="http://schemas.microsoft.com/office/powerpoint/2010/main" val="353805352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sz="3200">
                <a:latin typeface="Arial" panose="020B0604020202020204" pitchFamily="34" charset="0"/>
                <a:cs typeface="Arial" panose="020B0604020202020204" pitchFamily="34" charset="0"/>
              </a:defRPr>
            </a:lvl1pPr>
            <a:lvl2pPr>
              <a:defRPr sz="3200">
                <a:latin typeface="Arial" panose="020B0604020202020204" pitchFamily="34" charset="0"/>
                <a:cs typeface="Arial" panose="020B0604020202020204" pitchFamily="34" charset="0"/>
              </a:defRPr>
            </a:lvl2pPr>
            <a:lvl3pPr>
              <a:defRPr sz="3200">
                <a:latin typeface="Arial" panose="020B0604020202020204" pitchFamily="34" charset="0"/>
                <a:cs typeface="Arial" panose="020B0604020202020204" pitchFamily="34" charset="0"/>
              </a:defRPr>
            </a:lvl3pPr>
            <a:lvl4pPr>
              <a:defRPr sz="3200">
                <a:latin typeface="Arial" panose="020B0604020202020204" pitchFamily="34" charset="0"/>
                <a:cs typeface="Arial" panose="020B0604020202020204" pitchFamily="34" charset="0"/>
              </a:defRPr>
            </a:lvl4pPr>
            <a:lvl5pPr>
              <a:defRPr sz="3200">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z="2000"/>
            </a:lvl1pPr>
          </a:lstStyle>
          <a:p>
            <a:pPr>
              <a:defRPr/>
            </a:pPr>
            <a:fld id="{8A627D68-0DB9-E64A-BE7D-A32065D78BD0}" type="slidenum">
              <a:rPr lang="en-US"/>
              <a:pPr>
                <a:defRPr/>
              </a:pPr>
              <a:t>‹#›</a:t>
            </a:fld>
            <a:endParaRPr lang="en-US"/>
          </a:p>
        </p:txBody>
      </p:sp>
    </p:spTree>
    <p:extLst>
      <p:ext uri="{BB962C8B-B14F-4D97-AF65-F5344CB8AC3E}">
        <p14:creationId xmlns:p14="http://schemas.microsoft.com/office/powerpoint/2010/main" val="1764953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5030052-1E7E-5E42-98B5-42B02DD48D82}" type="slidenum">
              <a:rPr lang="en-US"/>
              <a:pPr>
                <a:defRPr/>
              </a:pPr>
              <a:t>‹#›</a:t>
            </a:fld>
            <a:endParaRPr lang="en-US"/>
          </a:p>
        </p:txBody>
      </p:sp>
    </p:spTree>
    <p:extLst>
      <p:ext uri="{BB962C8B-B14F-4D97-AF65-F5344CB8AC3E}">
        <p14:creationId xmlns:p14="http://schemas.microsoft.com/office/powerpoint/2010/main" val="3772666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397F51E-685D-524F-AB5A-108A04EC6586}" type="slidenum">
              <a:rPr lang="en-US"/>
              <a:pPr>
                <a:defRPr/>
              </a:pPr>
              <a:t>‹#›</a:t>
            </a:fld>
            <a:endParaRPr lang="en-US"/>
          </a:p>
        </p:txBody>
      </p:sp>
    </p:spTree>
    <p:extLst>
      <p:ext uri="{BB962C8B-B14F-4D97-AF65-F5344CB8AC3E}">
        <p14:creationId xmlns:p14="http://schemas.microsoft.com/office/powerpoint/2010/main" val="952069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732A263-F496-D149-8AB8-2A138328F940}" type="slidenum">
              <a:rPr lang="en-US"/>
              <a:pPr>
                <a:defRPr/>
              </a:pPr>
              <a:t>‹#›</a:t>
            </a:fld>
            <a:endParaRPr lang="en-US"/>
          </a:p>
        </p:txBody>
      </p:sp>
    </p:spTree>
    <p:extLst>
      <p:ext uri="{BB962C8B-B14F-4D97-AF65-F5344CB8AC3E}">
        <p14:creationId xmlns:p14="http://schemas.microsoft.com/office/powerpoint/2010/main" val="2801359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0B7E261-5B77-304C-A031-63B31768499C}" type="slidenum">
              <a:rPr lang="en-US"/>
              <a:pPr>
                <a:defRPr/>
              </a:pPr>
              <a:t>‹#›</a:t>
            </a:fld>
            <a:endParaRPr lang="en-US"/>
          </a:p>
        </p:txBody>
      </p:sp>
    </p:spTree>
    <p:extLst>
      <p:ext uri="{BB962C8B-B14F-4D97-AF65-F5344CB8AC3E}">
        <p14:creationId xmlns:p14="http://schemas.microsoft.com/office/powerpoint/2010/main" val="3539831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8D32B0E-BA74-8B4E-BFDB-4DF05DC3BB48}" type="slidenum">
              <a:rPr lang="en-US"/>
              <a:pPr>
                <a:defRPr/>
              </a:pPr>
              <a:t>‹#›</a:t>
            </a:fld>
            <a:endParaRPr lang="en-US"/>
          </a:p>
        </p:txBody>
      </p:sp>
    </p:spTree>
    <p:extLst>
      <p:ext uri="{BB962C8B-B14F-4D97-AF65-F5344CB8AC3E}">
        <p14:creationId xmlns:p14="http://schemas.microsoft.com/office/powerpoint/2010/main" val="1320026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575B082-0C4A-3949-B521-D951688A008C}" type="slidenum">
              <a:rPr lang="en-US"/>
              <a:pPr>
                <a:defRPr/>
              </a:pPr>
              <a:t>‹#›</a:t>
            </a:fld>
            <a:endParaRPr lang="en-US"/>
          </a:p>
        </p:txBody>
      </p:sp>
    </p:spTree>
    <p:extLst>
      <p:ext uri="{BB962C8B-B14F-4D97-AF65-F5344CB8AC3E}">
        <p14:creationId xmlns:p14="http://schemas.microsoft.com/office/powerpoint/2010/main" val="3549630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6C9B86B-F15F-D64F-9505-DF99CF16DC03}" type="slidenum">
              <a:rPr lang="en-US"/>
              <a:pPr>
                <a:defRPr/>
              </a:pPr>
              <a:t>‹#›</a:t>
            </a:fld>
            <a:endParaRPr lang="en-US"/>
          </a:p>
        </p:txBody>
      </p:sp>
    </p:spTree>
    <p:extLst>
      <p:ext uri="{BB962C8B-B14F-4D97-AF65-F5344CB8AC3E}">
        <p14:creationId xmlns:p14="http://schemas.microsoft.com/office/powerpoint/2010/main" val="2770463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3.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ea typeface="+mn-ea"/>
                <a:cs typeface="+mn-cs"/>
              </a:defRPr>
            </a:lvl1pPr>
          </a:lstStyle>
          <a:p>
            <a:pPr>
              <a:defRPr/>
            </a:pPr>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400">
                <a:latin typeface="Arial" charset="0"/>
                <a:cs typeface="Arial" charset="0"/>
              </a:defRPr>
            </a:lvl1pPr>
          </a:lstStyle>
          <a:p>
            <a:pPr>
              <a:defRPr/>
            </a:pPr>
            <a:fld id="{CCE0BDA2-3887-5D4C-B55A-7D2F0A202F9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280" r:id="rId1"/>
    <p:sldLayoutId id="2147485290" r:id="rId2"/>
    <p:sldLayoutId id="2147485281" r:id="rId3"/>
    <p:sldLayoutId id="2147485282" r:id="rId4"/>
    <p:sldLayoutId id="2147485283" r:id="rId5"/>
    <p:sldLayoutId id="2147485284" r:id="rId6"/>
    <p:sldLayoutId id="2147485285" r:id="rId7"/>
    <p:sldLayoutId id="2147485286" r:id="rId8"/>
    <p:sldLayoutId id="2147485287" r:id="rId9"/>
    <p:sldLayoutId id="2147485288" r:id="rId10"/>
    <p:sldLayoutId id="2147485289" r:id="rId11"/>
    <p:sldLayoutId id="2147485294" r:id="rId12"/>
  </p:sldLayoutIdLst>
  <p:hf hdr="0" ftr="0" dt="0"/>
  <p:txStyles>
    <p:titleStyle>
      <a:lvl1pPr algn="l" defTabSz="685800" rtl="0" eaLnBrk="0" fontAlgn="base" hangingPunct="0">
        <a:lnSpc>
          <a:spcPct val="90000"/>
        </a:lnSpc>
        <a:spcBef>
          <a:spcPct val="0"/>
        </a:spcBef>
        <a:spcAft>
          <a:spcPct val="0"/>
        </a:spcAft>
        <a:defRPr sz="3600" kern="1200">
          <a:solidFill>
            <a:schemeClr val="tx1"/>
          </a:solidFill>
          <a:latin typeface="Arial" panose="020B0604020202020204" pitchFamily="34" charset="0"/>
          <a:ea typeface="ＭＳ Ｐゴシック" charset="0"/>
          <a:cs typeface="Arial" panose="020B0604020202020204" pitchFamily="34" charset="0"/>
        </a:defRPr>
      </a:lvl1pPr>
      <a:lvl2pPr algn="l" defTabSz="685800" rtl="0" eaLnBrk="0" fontAlgn="base" hangingPunct="0">
        <a:lnSpc>
          <a:spcPct val="90000"/>
        </a:lnSpc>
        <a:spcBef>
          <a:spcPct val="0"/>
        </a:spcBef>
        <a:spcAft>
          <a:spcPct val="0"/>
        </a:spcAft>
        <a:defRPr sz="3600">
          <a:solidFill>
            <a:schemeClr val="tx1"/>
          </a:solidFill>
          <a:latin typeface="Arial" panose="020B0604020202020204" pitchFamily="34" charset="0"/>
          <a:ea typeface="ＭＳ Ｐゴシック" charset="0"/>
          <a:cs typeface="Arial" panose="020B0604020202020204" pitchFamily="34" charset="0"/>
        </a:defRPr>
      </a:lvl2pPr>
      <a:lvl3pPr algn="l" defTabSz="685800" rtl="0" eaLnBrk="0" fontAlgn="base" hangingPunct="0">
        <a:lnSpc>
          <a:spcPct val="90000"/>
        </a:lnSpc>
        <a:spcBef>
          <a:spcPct val="0"/>
        </a:spcBef>
        <a:spcAft>
          <a:spcPct val="0"/>
        </a:spcAft>
        <a:defRPr sz="3600">
          <a:solidFill>
            <a:schemeClr val="tx1"/>
          </a:solidFill>
          <a:latin typeface="Arial" panose="020B0604020202020204" pitchFamily="34" charset="0"/>
          <a:ea typeface="ＭＳ Ｐゴシック" charset="0"/>
          <a:cs typeface="Arial" panose="020B0604020202020204" pitchFamily="34" charset="0"/>
        </a:defRPr>
      </a:lvl3pPr>
      <a:lvl4pPr algn="l" defTabSz="685800" rtl="0" eaLnBrk="0" fontAlgn="base" hangingPunct="0">
        <a:lnSpc>
          <a:spcPct val="90000"/>
        </a:lnSpc>
        <a:spcBef>
          <a:spcPct val="0"/>
        </a:spcBef>
        <a:spcAft>
          <a:spcPct val="0"/>
        </a:spcAft>
        <a:defRPr sz="3600">
          <a:solidFill>
            <a:schemeClr val="tx1"/>
          </a:solidFill>
          <a:latin typeface="Arial" panose="020B0604020202020204" pitchFamily="34" charset="0"/>
          <a:ea typeface="ＭＳ Ｐゴシック" charset="0"/>
          <a:cs typeface="Arial" panose="020B0604020202020204" pitchFamily="34" charset="0"/>
        </a:defRPr>
      </a:lvl4pPr>
      <a:lvl5pPr algn="l" defTabSz="685800" rtl="0" eaLnBrk="0" fontAlgn="base" hangingPunct="0">
        <a:lnSpc>
          <a:spcPct val="90000"/>
        </a:lnSpc>
        <a:spcBef>
          <a:spcPct val="0"/>
        </a:spcBef>
        <a:spcAft>
          <a:spcPct val="0"/>
        </a:spcAft>
        <a:defRPr sz="3600">
          <a:solidFill>
            <a:schemeClr val="tx1"/>
          </a:solidFill>
          <a:latin typeface="Arial" panose="020B0604020202020204" pitchFamily="34" charset="0"/>
          <a:ea typeface="ＭＳ Ｐゴシック" charset="0"/>
          <a:cs typeface="Arial" panose="020B060402020202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400" kern="1200">
          <a:solidFill>
            <a:schemeClr val="tx1"/>
          </a:solidFill>
          <a:latin typeface="Arial" panose="020B0604020202020204" pitchFamily="34" charset="0"/>
          <a:ea typeface="ＭＳ Ｐゴシック" charset="0"/>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charset="0"/>
        <a:buChar char="•"/>
        <a:defRPr sz="2400" kern="1200">
          <a:solidFill>
            <a:schemeClr val="tx1"/>
          </a:solidFill>
          <a:latin typeface="Arial" panose="020B0604020202020204" pitchFamily="34" charset="0"/>
          <a:ea typeface="Arial" charset="0"/>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charset="0"/>
        <a:buChar char="•"/>
        <a:defRPr sz="2400" kern="1200">
          <a:solidFill>
            <a:schemeClr val="tx1"/>
          </a:solidFill>
          <a:latin typeface="Arial" panose="020B0604020202020204" pitchFamily="34" charset="0"/>
          <a:ea typeface="Arial" charset="0"/>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charset="0"/>
        <a:buChar char="•"/>
        <a:defRPr sz="2400" kern="1200">
          <a:solidFill>
            <a:schemeClr val="tx1"/>
          </a:solidFill>
          <a:latin typeface="Arial" panose="020B0604020202020204" pitchFamily="34" charset="0"/>
          <a:ea typeface="Arial" charset="0"/>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charset="0"/>
        <a:buChar char="•"/>
        <a:defRPr sz="2400" kern="1200">
          <a:solidFill>
            <a:schemeClr val="tx1"/>
          </a:solidFill>
          <a:latin typeface="Arial" panose="020B0604020202020204" pitchFamily="34" charset="0"/>
          <a:ea typeface="Arial"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612648" y="1600200"/>
            <a:ext cx="8153400" cy="5029200"/>
          </a:xfrm>
          <a:prstGeom prst="rect">
            <a:avLst/>
          </a:prstGeom>
        </p:spPr>
        <p:txBody>
          <a:bodyPr vert="horz">
            <a:normAutofit/>
          </a:body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255DE44-24D9-468F-ACC9-DDC431174CCA}" type="slidenum">
              <a:rPr lang="en-US" smtClean="0"/>
              <a:pPr/>
              <a:t>‹#›</a:t>
            </a:fld>
            <a:endParaRPr lang="en-US" dirty="0"/>
          </a:p>
        </p:txBody>
      </p:sp>
      <p:pic>
        <p:nvPicPr>
          <p:cNvPr id="12290" name="Picture 2" descr="http://dws/outreach/graphics/images/seal/color/logo_seal72.gif"/>
          <p:cNvPicPr>
            <a:picLocks noChangeAspect="1" noChangeArrowheads="1"/>
          </p:cNvPicPr>
          <p:nvPr userDrawn="1"/>
        </p:nvPicPr>
        <p:blipFill>
          <a:blip r:embed="rId4" cstate="print"/>
          <a:srcRect/>
          <a:stretch>
            <a:fillRect/>
          </a:stretch>
        </p:blipFill>
        <p:spPr bwMode="auto">
          <a:xfrm>
            <a:off x="8077200" y="5862320"/>
            <a:ext cx="1066799" cy="995680"/>
          </a:xfrm>
          <a:prstGeom prst="rect">
            <a:avLst/>
          </a:prstGeom>
          <a:noFill/>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604073392"/>
      </p:ext>
    </p:extLst>
  </p:cSld>
  <p:clrMap bg1="lt1" tx1="dk1" bg2="lt2" tx2="dk2" accent1="accent1" accent2="accent2" accent3="accent3" accent4="accent4" accent5="accent5" accent6="accent6" hlink="hlink" folHlink="folHlink"/>
  <p:sldLayoutIdLst>
    <p:sldLayoutId id="2147485292" r:id="rId1"/>
    <p:sldLayoutId id="2147485293" r:id="rId2"/>
  </p:sldLayoutIdLst>
  <p:hf hdr="0" ftr="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1"/>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hyperlink" Target="mailto:4mboyer@gmail.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hyperlink" Target="https://inspector.epa.gov"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6.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hyperlink" Target="http://images.google.com/imgres?imgurl=http://www.microsoft.com/library/media/1033/windowsxp/using/digitalphotography/images/Panorama_05_StitchingMode.jpg&amp;imgrefurl=http://www.microsoft.com/windowsxp/using/digitalphotography/takeit/panorama.mspx&amp;h=375&amp;w=500&amp;sz=98&amp;hl=en&amp;start=1&amp;um=1&amp;tbnid=Nasp_BW-lLSeXM:&amp;tbnh=98&amp;tbnw=130&amp;prev=/images?q=digital+camera+settings&amp;svnum=10&amp;um=1&amp;hl=en" TargetMode="External"/><Relationship Id="rId5" Type="http://schemas.openxmlformats.org/officeDocument/2006/relationships/image" Target="../media/image25.jpeg"/><Relationship Id="rId4" Type="http://schemas.openxmlformats.org/officeDocument/2006/relationships/hyperlink" Target="http://images.google.com/imgres?imgurl=http://www.foundphotography.com/PhotoThoughts/archives/Polaroid_SX70.gif&amp;imgrefurl=http://www.foundphotography.com/PhotoThoughts/archives/2006/06/polaroid_sx70_land_camera_mode.html&amp;h=400&amp;w=435&amp;sz=80&amp;hl=en&amp;start=1&amp;um=1&amp;tbnid=BtiV0hZ_rs8ouM:&amp;tbnh=116&amp;tbnw=126&amp;prev=/images?q=polaroid+camera&amp;svnum=10&amp;um=1&amp;hl=en&amp;sa=G"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images.google.com/imgres?imgurl=http://www.vtpp.ext.vt.edu/gallery_sites/pesticidepics/main.php?g2_view=core.DownloadItem&amp;g2_itemId=28259&amp;g2_serialNumber=2&amp;imgrefurl=http://www.vtpp.ext.vt.edu/gallery_sites/pesticidepics/main.php/v/album08/A_HC0009.jpg.html&amp;h=427&amp;w=640&amp;sz=216&amp;hl=en&amp;start=1&amp;um=1&amp;tbnid=Ab4QtQdo6nn_GM:&amp;tbnh=91&amp;tbnw=137&amp;prev=/images?q=NFPA+placard+on+building&amp;gbv=2&amp;svnum=10&amp;um=1&amp;hl=en&amp;sa=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4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43.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9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noChangeArrowheads="1"/>
          </p:cNvSpPr>
          <p:nvPr>
            <p:ph type="ctrTitle"/>
          </p:nvPr>
        </p:nvSpPr>
        <p:spPr>
          <a:xfrm>
            <a:off x="609600" y="0"/>
            <a:ext cx="7851775" cy="1828800"/>
          </a:xfrm>
        </p:spPr>
        <p:txBody>
          <a:bodyPr/>
          <a:lstStyle/>
          <a:p>
            <a:pPr eaLnBrk="1" hangingPunct="1"/>
            <a:r>
              <a:rPr lang="en-US" sz="6000">
                <a:latin typeface="Arial" charset="0"/>
              </a:rPr>
              <a:t>Welcome</a:t>
            </a:r>
          </a:p>
        </p:txBody>
      </p:sp>
      <p:sp>
        <p:nvSpPr>
          <p:cNvPr id="17410" name="Subtitle 2"/>
          <p:cNvSpPr>
            <a:spLocks noGrp="1"/>
          </p:cNvSpPr>
          <p:nvPr>
            <p:ph type="subTitle" idx="1"/>
          </p:nvPr>
        </p:nvSpPr>
        <p:spPr>
          <a:xfrm>
            <a:off x="622300" y="2362200"/>
            <a:ext cx="7854950" cy="1752600"/>
          </a:xfrm>
        </p:spPr>
        <p:txBody>
          <a:bodyPr/>
          <a:lstStyle/>
          <a:p>
            <a:pPr eaLnBrk="1" hangingPunct="1">
              <a:lnSpc>
                <a:spcPct val="70000"/>
              </a:lnSpc>
            </a:pPr>
            <a:r>
              <a:rPr lang="en-US" sz="4200">
                <a:latin typeface="Arial" charset="0"/>
              </a:rPr>
              <a:t>Advanced Inspector Training </a:t>
            </a:r>
          </a:p>
          <a:p>
            <a:pPr eaLnBrk="1" hangingPunct="1">
              <a:lnSpc>
                <a:spcPct val="70000"/>
              </a:lnSpc>
            </a:pPr>
            <a:br>
              <a:rPr lang="en-US" sz="4200">
                <a:latin typeface="Arial" charset="0"/>
              </a:rPr>
            </a:br>
            <a:r>
              <a:rPr lang="en-US" sz="4200">
                <a:latin typeface="Arial" charset="0"/>
              </a:rPr>
              <a:t>NACT 355</a:t>
            </a:r>
            <a:br>
              <a:rPr lang="en-US" sz="4200">
                <a:latin typeface="Arial" charset="0"/>
              </a:rPr>
            </a:br>
            <a:endParaRPr lang="en-US" sz="1300">
              <a:latin typeface="Arial" charset="0"/>
            </a:endParaRPr>
          </a:p>
        </p:txBody>
      </p:sp>
      <p:sp>
        <p:nvSpPr>
          <p:cNvPr id="1741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F88B66E-C701-5541-88B8-136E952068EA}" type="slidenum">
              <a:rPr lang="en-US" sz="1400">
                <a:solidFill>
                  <a:srgbClr val="D1EAEE"/>
                </a:solidFill>
                <a:latin typeface="Arial" charset="0"/>
                <a:cs typeface="Arial" charset="0"/>
              </a:rPr>
              <a:pPr/>
              <a:t>1</a:t>
            </a:fld>
            <a:endParaRPr lang="en-US" sz="1400">
              <a:solidFill>
                <a:srgbClr val="D1EAEE"/>
              </a:solidFill>
              <a:latin typeface="Arial" charset="0"/>
              <a:cs typeface="Arial" charset="0"/>
            </a:endParaRPr>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62400"/>
            <a:ext cx="3457575"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6900" y="4002088"/>
            <a:ext cx="4675188" cy="271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1371600" y="2743200"/>
            <a:ext cx="7123113" cy="2667000"/>
          </a:xfrm>
        </p:spPr>
        <p:txBody>
          <a:bodyPr>
            <a:normAutofit/>
          </a:bodyPr>
          <a:lstStyle/>
          <a:p>
            <a:r>
              <a:rPr lang="en-US" dirty="0"/>
              <a:t> </a:t>
            </a:r>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p:txBody>
          <a:bodyPr>
            <a:noAutofit/>
          </a:bodyPr>
          <a:lstStyle/>
          <a:p>
            <a:r>
              <a:rPr lang="en-US" sz="3200" dirty="0">
                <a:solidFill>
                  <a:schemeClr val="tx1"/>
                </a:solidFill>
              </a:rPr>
              <a:t>Inspection Preparation</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1</a:t>
            </a:r>
          </a:p>
        </p:txBody>
      </p:sp>
      <p:pic>
        <p:nvPicPr>
          <p:cNvPr id="6" name="Content Placeholder 3">
            <a:extLst>
              <a:ext uri="{FF2B5EF4-FFF2-40B4-BE49-F238E27FC236}">
                <a16:creationId xmlns:a16="http://schemas.microsoft.com/office/drawing/2014/main" id="{657BA174-089B-4C0B-9E2D-2F0579A3E6D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048000" y="389952"/>
            <a:ext cx="1127167" cy="1352600"/>
          </a:xfrm>
          <a:prstGeom prst="rect">
            <a:avLst/>
          </a:prstGeom>
        </p:spPr>
      </p:pic>
      <p:sp>
        <p:nvSpPr>
          <p:cNvPr id="7" name="Rectangle 6">
            <a:extLst>
              <a:ext uri="{FF2B5EF4-FFF2-40B4-BE49-F238E27FC236}">
                <a16:creationId xmlns:a16="http://schemas.microsoft.com/office/drawing/2014/main" id="{8A5F2FD7-860C-46F4-931F-5AEE0D66099B}"/>
              </a:ext>
            </a:extLst>
          </p:cNvPr>
          <p:cNvSpPr/>
          <p:nvPr/>
        </p:nvSpPr>
        <p:spPr>
          <a:xfrm>
            <a:off x="615043" y="2895600"/>
            <a:ext cx="6397002" cy="230832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w Cen MT"/>
                <a:ea typeface="+mn-ea"/>
                <a:cs typeface="+mn-cs"/>
              </a:rPr>
              <a:t>Here are the steps to review in inspection preparation: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Tw Cen MT"/>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w Cen MT"/>
                <a:ea typeface="+mn-ea"/>
                <a:cs typeface="+mn-cs"/>
              </a:rPr>
              <a:t>Assemble/Review Background Information;</a:t>
            </a:r>
          </a:p>
          <a:p>
            <a:pPr marL="914400" marR="0" lvl="1"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w Cen MT"/>
                <a:ea typeface="+mn-ea"/>
                <a:cs typeface="+mn-cs"/>
              </a:rPr>
              <a:t>Develop Inspection Plan and Checklists;</a:t>
            </a:r>
          </a:p>
          <a:p>
            <a:pPr marL="914400" marR="0" lvl="1"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w Cen MT"/>
                <a:ea typeface="+mn-ea"/>
                <a:cs typeface="+mn-cs"/>
              </a:rPr>
              <a:t>Review Health and Safety Needs</a:t>
            </a:r>
            <a:r>
              <a:rPr kumimoji="0" lang="en-US" sz="2400" b="0" i="0" u="none" strike="noStrike" kern="1200" cap="none" spc="0" normalizeH="0" baseline="0" noProof="0" dirty="0">
                <a:ln>
                  <a:noFill/>
                </a:ln>
                <a:solidFill>
                  <a:prstClr val="white"/>
                </a:solidFill>
                <a:effectLst/>
                <a:uLnTx/>
                <a:uFillTx/>
                <a:latin typeface="Tw Cen MT"/>
                <a:ea typeface="+mn-ea"/>
                <a:cs typeface="+mn-cs"/>
              </a:rPr>
              <a:t>.</a:t>
            </a:r>
          </a:p>
        </p:txBody>
      </p:sp>
    </p:spTree>
    <p:extLst>
      <p:ext uri="{BB962C8B-B14F-4D97-AF65-F5344CB8AC3E}">
        <p14:creationId xmlns:p14="http://schemas.microsoft.com/office/powerpoint/2010/main" val="168832864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3297" name="Title 1"/>
          <p:cNvSpPr>
            <a:spLocks noGrp="1" noChangeArrowheads="1"/>
          </p:cNvSpPr>
          <p:nvPr>
            <p:ph type="title"/>
          </p:nvPr>
        </p:nvSpPr>
        <p:spPr>
          <a:xfrm>
            <a:off x="457200" y="204788"/>
            <a:ext cx="8229600" cy="1143000"/>
          </a:xfrm>
        </p:spPr>
        <p:txBody>
          <a:bodyPr/>
          <a:lstStyle/>
          <a:p>
            <a:pPr eaLnBrk="1" hangingPunct="1"/>
            <a:r>
              <a:rPr lang="en-US" b="1" dirty="0">
                <a:latin typeface="Arial" charset="0"/>
              </a:rPr>
              <a:t>Prepare for exercise before lunch </a:t>
            </a:r>
          </a:p>
        </p:txBody>
      </p:sp>
      <p:sp>
        <p:nvSpPr>
          <p:cNvPr id="165891" name="Content Placeholder 2"/>
          <p:cNvSpPr>
            <a:spLocks noGrp="1"/>
          </p:cNvSpPr>
          <p:nvPr>
            <p:ph idx="1"/>
          </p:nvPr>
        </p:nvSpPr>
        <p:spPr/>
        <p:txBody>
          <a:bodyPr rtlCol="0">
            <a:normAutofit/>
          </a:bodyPr>
          <a:lstStyle/>
          <a:p>
            <a:pPr eaLnBrk="1" fontAlgn="auto" hangingPunct="1">
              <a:spcAft>
                <a:spcPts val="0"/>
              </a:spcAft>
              <a:buFont typeface="Arial" panose="020B0604020202020204" pitchFamily="34" charset="0"/>
              <a:buChar char="•"/>
              <a:defRPr/>
            </a:pPr>
            <a:r>
              <a:rPr lang="en-US" altLang="en-US" dirty="0">
                <a:ea typeface="+mn-ea"/>
              </a:rPr>
              <a:t>Determine team roles</a:t>
            </a:r>
          </a:p>
          <a:p>
            <a:pPr eaLnBrk="1" fontAlgn="auto" hangingPunct="1">
              <a:spcAft>
                <a:spcPts val="0"/>
              </a:spcAft>
              <a:buFont typeface="Arial" panose="020B0604020202020204" pitchFamily="34" charset="0"/>
              <a:buChar char="•"/>
              <a:defRPr/>
            </a:pPr>
            <a:r>
              <a:rPr lang="en-US" altLang="en-US" dirty="0">
                <a:ea typeface="+mn-ea"/>
              </a:rPr>
              <a:t>Review background materials, sample procedures, asbestos description &amp; regulations</a:t>
            </a:r>
          </a:p>
          <a:p>
            <a:pPr eaLnBrk="1" fontAlgn="auto" hangingPunct="1">
              <a:spcAft>
                <a:spcPts val="0"/>
              </a:spcAft>
              <a:buFont typeface="Arial" panose="020B0604020202020204" pitchFamily="34" charset="0"/>
              <a:buChar char="•"/>
              <a:defRPr/>
            </a:pPr>
            <a:r>
              <a:rPr lang="en-US" altLang="en-US" dirty="0">
                <a:ea typeface="+mn-ea"/>
              </a:rPr>
              <a:t>Prepare for: </a:t>
            </a:r>
          </a:p>
          <a:p>
            <a:pPr lvl="1" eaLnBrk="1" fontAlgn="auto" hangingPunct="1">
              <a:spcAft>
                <a:spcPts val="0"/>
              </a:spcAft>
              <a:buFont typeface="Arial" panose="020B0604020202020204" pitchFamily="34" charset="0"/>
              <a:buChar char="•"/>
              <a:defRPr/>
            </a:pPr>
            <a:r>
              <a:rPr lang="en-US" altLang="en-US" dirty="0">
                <a:ea typeface="+mn-ea"/>
              </a:rPr>
              <a:t>interview of Gate Guard</a:t>
            </a:r>
          </a:p>
          <a:p>
            <a:pPr lvl="1" eaLnBrk="1" fontAlgn="auto" hangingPunct="1">
              <a:spcAft>
                <a:spcPts val="0"/>
              </a:spcAft>
              <a:buFont typeface="Arial" panose="020B0604020202020204" pitchFamily="34" charset="0"/>
              <a:buChar char="•"/>
              <a:defRPr/>
            </a:pPr>
            <a:r>
              <a:rPr lang="en-US" altLang="en-US" dirty="0">
                <a:ea typeface="+mn-ea"/>
              </a:rPr>
              <a:t>interview of Plant Manager</a:t>
            </a:r>
          </a:p>
          <a:p>
            <a:pPr lvl="1" eaLnBrk="1" fontAlgn="auto" hangingPunct="1">
              <a:spcAft>
                <a:spcPts val="0"/>
              </a:spcAft>
              <a:buFont typeface="Arial" panose="020B0604020202020204" pitchFamily="34" charset="0"/>
              <a:buChar char="•"/>
              <a:defRPr/>
            </a:pPr>
            <a:r>
              <a:rPr lang="en-US" altLang="en-US" dirty="0">
                <a:ea typeface="+mn-ea"/>
              </a:rPr>
              <a:t>taking samples (PPE provided)</a:t>
            </a:r>
          </a:p>
          <a:p>
            <a:pPr eaLnBrk="1" fontAlgn="auto" hangingPunct="1">
              <a:spcAft>
                <a:spcPts val="0"/>
              </a:spcAft>
              <a:buFont typeface="Arial" panose="020B0604020202020204" pitchFamily="34" charset="0"/>
              <a:buChar char="•"/>
              <a:defRPr/>
            </a:pPr>
            <a:endParaRPr lang="en-US" altLang="en-US" dirty="0">
              <a:ea typeface="+mn-ea"/>
            </a:endParaRPr>
          </a:p>
        </p:txBody>
      </p:sp>
      <p:sp>
        <p:nvSpPr>
          <p:cNvPr id="18329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D17FD987-8240-1A43-9AC1-33E2DEF38B88}" type="slidenum">
              <a:rPr lang="en-US" sz="2000">
                <a:solidFill>
                  <a:srgbClr val="D1EAEE"/>
                </a:solidFill>
                <a:latin typeface="Arial" charset="0"/>
                <a:cs typeface="Arial" charset="0"/>
              </a:rPr>
              <a:pPr/>
              <a:t>100</a:t>
            </a:fld>
            <a:endParaRPr lang="en-US" sz="2000">
              <a:solidFill>
                <a:srgbClr val="D1EAEE"/>
              </a:solidFill>
              <a:latin typeface="Arial" charset="0"/>
              <a:cs typeface="Arial"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5345" name="Title 2"/>
          <p:cNvSpPr>
            <a:spLocks noGrp="1" noChangeArrowheads="1"/>
          </p:cNvSpPr>
          <p:nvPr>
            <p:ph type="title"/>
          </p:nvPr>
        </p:nvSpPr>
        <p:spPr>
          <a:xfrm>
            <a:off x="533400" y="457200"/>
            <a:ext cx="8229600" cy="1143000"/>
          </a:xfrm>
        </p:spPr>
        <p:txBody>
          <a:bodyPr/>
          <a:lstStyle/>
          <a:p>
            <a:pPr algn="ctr" eaLnBrk="1" hangingPunct="1"/>
            <a:r>
              <a:rPr lang="en-US" b="1" dirty="0">
                <a:latin typeface="Arial" charset="0"/>
              </a:rPr>
              <a:t>Each Groups Needs</a:t>
            </a:r>
          </a:p>
        </p:txBody>
      </p:sp>
      <p:sp>
        <p:nvSpPr>
          <p:cNvPr id="185346" name="Content Placeholder 3"/>
          <p:cNvSpPr>
            <a:spLocks noGrp="1" noChangeArrowheads="1"/>
          </p:cNvSpPr>
          <p:nvPr>
            <p:ph idx="1"/>
          </p:nvPr>
        </p:nvSpPr>
        <p:spPr>
          <a:xfrm>
            <a:off x="628650" y="1600200"/>
            <a:ext cx="7886700" cy="4576763"/>
          </a:xfrm>
        </p:spPr>
        <p:txBody>
          <a:bodyPr/>
          <a:lstStyle/>
          <a:p>
            <a:pPr eaLnBrk="1" hangingPunct="1"/>
            <a:r>
              <a:rPr lang="en-US" dirty="0">
                <a:latin typeface="Arial" charset="0"/>
              </a:rPr>
              <a:t>Team Leader</a:t>
            </a:r>
          </a:p>
          <a:p>
            <a:pPr eaLnBrk="1" hangingPunct="1"/>
            <a:r>
              <a:rPr lang="en-US" dirty="0">
                <a:latin typeface="Arial" charset="0"/>
              </a:rPr>
              <a:t>Interviewers (at least two).  </a:t>
            </a:r>
            <a:r>
              <a:rPr lang="en-US" b="1" dirty="0">
                <a:latin typeface="Arial" charset="0"/>
              </a:rPr>
              <a:t>All team members must be present to observe the interviews</a:t>
            </a:r>
            <a:r>
              <a:rPr lang="en-US" dirty="0">
                <a:latin typeface="Arial" charset="0"/>
              </a:rPr>
              <a:t>.</a:t>
            </a:r>
          </a:p>
          <a:p>
            <a:pPr eaLnBrk="1" hangingPunct="1"/>
            <a:r>
              <a:rPr lang="en-US" dirty="0">
                <a:latin typeface="Arial" charset="0"/>
              </a:rPr>
              <a:t>Sampler</a:t>
            </a:r>
          </a:p>
          <a:p>
            <a:pPr eaLnBrk="1" hangingPunct="1"/>
            <a:r>
              <a:rPr lang="en-US" dirty="0">
                <a:latin typeface="Arial" charset="0"/>
              </a:rPr>
              <a:t>Photographer</a:t>
            </a:r>
          </a:p>
          <a:p>
            <a:pPr eaLnBrk="1" hangingPunct="1"/>
            <a:r>
              <a:rPr lang="en-US" dirty="0">
                <a:latin typeface="Arial" charset="0"/>
              </a:rPr>
              <a:t>Note Taker</a:t>
            </a:r>
          </a:p>
          <a:p>
            <a:pPr eaLnBrk="1" hangingPunct="1"/>
            <a:r>
              <a:rPr lang="en-US" dirty="0">
                <a:latin typeface="Arial" charset="0"/>
              </a:rPr>
              <a:t>Entire team </a:t>
            </a:r>
            <a:r>
              <a:rPr lang="en-US" b="1" u="sng" dirty="0">
                <a:latin typeface="Arial" charset="0"/>
              </a:rPr>
              <a:t>MUST</a:t>
            </a:r>
            <a:r>
              <a:rPr lang="en-US" dirty="0">
                <a:latin typeface="Arial" charset="0"/>
              </a:rPr>
              <a:t> work together to prepare the inspection report</a:t>
            </a:r>
          </a:p>
        </p:txBody>
      </p:sp>
      <p:sp>
        <p:nvSpPr>
          <p:cNvPr id="18534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BD74DF18-9B17-D34C-97D0-51BC65346141}" type="slidenum">
              <a:rPr lang="en-US" sz="2000">
                <a:solidFill>
                  <a:srgbClr val="D1EAEE"/>
                </a:solidFill>
                <a:latin typeface="Arial" charset="0"/>
                <a:cs typeface="Arial" charset="0"/>
              </a:rPr>
              <a:pPr/>
              <a:t>101</a:t>
            </a:fld>
            <a:endParaRPr lang="en-US" sz="2000">
              <a:solidFill>
                <a:srgbClr val="D1EAEE"/>
              </a:solidFill>
              <a:latin typeface="Arial" charset="0"/>
              <a:cs typeface="Arial"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7393" name="Title 1"/>
          <p:cNvSpPr>
            <a:spLocks noGrp="1" noChangeArrowheads="1"/>
          </p:cNvSpPr>
          <p:nvPr>
            <p:ph type="title"/>
          </p:nvPr>
        </p:nvSpPr>
        <p:spPr>
          <a:xfrm>
            <a:off x="457200" y="381000"/>
            <a:ext cx="8229600" cy="1143000"/>
          </a:xfrm>
        </p:spPr>
        <p:txBody>
          <a:bodyPr/>
          <a:lstStyle/>
          <a:p>
            <a:pPr eaLnBrk="1" hangingPunct="1"/>
            <a:r>
              <a:rPr lang="en-US" b="1" dirty="0">
                <a:latin typeface="Arial" charset="0"/>
              </a:rPr>
              <a:t>By the end of today</a:t>
            </a:r>
          </a:p>
        </p:txBody>
      </p:sp>
      <p:sp>
        <p:nvSpPr>
          <p:cNvPr id="187394" name="Content Placeholder 2"/>
          <p:cNvSpPr>
            <a:spLocks noGrp="1" noChangeArrowheads="1"/>
          </p:cNvSpPr>
          <p:nvPr>
            <p:ph idx="1"/>
          </p:nvPr>
        </p:nvSpPr>
        <p:spPr/>
        <p:txBody>
          <a:bodyPr/>
          <a:lstStyle/>
          <a:p>
            <a:pPr eaLnBrk="1" hangingPunct="1"/>
            <a:r>
              <a:rPr lang="en-US" dirty="0">
                <a:latin typeface="Arial" charset="0"/>
              </a:rPr>
              <a:t>Complete two interviews</a:t>
            </a:r>
          </a:p>
          <a:p>
            <a:pPr eaLnBrk="1" hangingPunct="1"/>
            <a:r>
              <a:rPr lang="en-US" dirty="0">
                <a:latin typeface="Arial" charset="0"/>
              </a:rPr>
              <a:t>Take photos</a:t>
            </a:r>
          </a:p>
          <a:p>
            <a:pPr eaLnBrk="1" hangingPunct="1"/>
            <a:r>
              <a:rPr lang="en-US" dirty="0">
                <a:latin typeface="Arial" charset="0"/>
              </a:rPr>
              <a:t>Complete sampling</a:t>
            </a:r>
          </a:p>
          <a:p>
            <a:pPr eaLnBrk="1" hangingPunct="1"/>
            <a:r>
              <a:rPr lang="en-US" dirty="0">
                <a:latin typeface="Arial" charset="0"/>
              </a:rPr>
              <a:t>Prepare and complete inspection report</a:t>
            </a:r>
          </a:p>
          <a:p>
            <a:pPr marL="171450" marR="0" lvl="0" indent="-171450" algn="l" defTabSz="685800" rtl="0" eaLnBrk="1" fontAlgn="auto" latinLnBrk="0" hangingPunct="1">
              <a:lnSpc>
                <a:spcPct val="120000"/>
              </a:lnSpc>
              <a:spcBef>
                <a:spcPts val="750"/>
              </a:spcBef>
              <a:spcAft>
                <a:spcPts val="0"/>
              </a:spcAft>
              <a:buClr>
                <a:prstClr val="black"/>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Arial" pitchFamily="34" charset="0"/>
                <a:ea typeface="+mn-ea"/>
                <a:cs typeface="Arial" panose="020B0604020202020204" pitchFamily="34" charset="0"/>
              </a:rPr>
              <a:t>Hand in your evidence locker with all documents and the thumb drive (report should be on the thumb drive)</a:t>
            </a:r>
          </a:p>
          <a:p>
            <a:pPr eaLnBrk="1" hangingPunct="1"/>
            <a:endParaRPr lang="en-US" dirty="0">
              <a:latin typeface="Arial" charset="0"/>
            </a:endParaRPr>
          </a:p>
        </p:txBody>
      </p:sp>
      <p:sp>
        <p:nvSpPr>
          <p:cNvPr id="18739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3BF56276-1A2B-DF40-ACC5-806E190F90E1}" type="slidenum">
              <a:rPr lang="en-US" sz="2000">
                <a:solidFill>
                  <a:srgbClr val="D1EAEE"/>
                </a:solidFill>
                <a:latin typeface="Arial" charset="0"/>
                <a:cs typeface="Arial" charset="0"/>
              </a:rPr>
              <a:pPr/>
              <a:t>102</a:t>
            </a:fld>
            <a:endParaRPr lang="en-US" sz="2000">
              <a:solidFill>
                <a:srgbClr val="D1EAEE"/>
              </a:solidFill>
              <a:latin typeface="Arial" charset="0"/>
              <a:cs typeface="Arial"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9441"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2CADFF9-EF50-C94A-828C-44D6B31B9ADF}" type="slidenum">
              <a:rPr lang="en-US" sz="1400">
                <a:solidFill>
                  <a:srgbClr val="D1EAEE"/>
                </a:solidFill>
                <a:latin typeface="Arial" charset="0"/>
                <a:cs typeface="Arial" charset="0"/>
              </a:rPr>
              <a:pPr/>
              <a:t>103</a:t>
            </a:fld>
            <a:endParaRPr lang="en-US" sz="1400">
              <a:solidFill>
                <a:srgbClr val="D1EAEE"/>
              </a:solidFill>
              <a:latin typeface="Arial" charset="0"/>
              <a:cs typeface="Arial" charset="0"/>
            </a:endParaRPr>
          </a:p>
        </p:txBody>
      </p:sp>
      <p:sp>
        <p:nvSpPr>
          <p:cNvPr id="189442" name="Title 1"/>
          <p:cNvSpPr>
            <a:spLocks noGrp="1" noChangeArrowheads="1"/>
          </p:cNvSpPr>
          <p:nvPr>
            <p:ph type="title" idx="4294967295"/>
          </p:nvPr>
        </p:nvSpPr>
        <p:spPr>
          <a:xfrm>
            <a:off x="0" y="698500"/>
            <a:ext cx="8229600" cy="1143000"/>
          </a:xfrm>
        </p:spPr>
        <p:txBody>
          <a:bodyPr/>
          <a:lstStyle/>
          <a:p>
            <a:pPr algn="ctr" eaLnBrk="1" hangingPunct="1"/>
            <a:r>
              <a:rPr lang="en-US" sz="5400">
                <a:latin typeface="Arial" charset="0"/>
              </a:rPr>
              <a:t>Tomorrow</a:t>
            </a:r>
            <a:endParaRPr lang="en-US">
              <a:latin typeface="Arial" charset="0"/>
            </a:endParaRPr>
          </a:p>
        </p:txBody>
      </p:sp>
      <p:sp>
        <p:nvSpPr>
          <p:cNvPr id="189443" name="Content Placeholder 2"/>
          <p:cNvSpPr>
            <a:spLocks noGrp="1" noChangeArrowheads="1"/>
          </p:cNvSpPr>
          <p:nvPr>
            <p:ph idx="4294967295"/>
          </p:nvPr>
        </p:nvSpPr>
        <p:spPr>
          <a:xfrm>
            <a:off x="381000" y="1935163"/>
            <a:ext cx="8229600" cy="4389437"/>
          </a:xfrm>
        </p:spPr>
        <p:txBody>
          <a:bodyPr/>
          <a:lstStyle/>
          <a:p>
            <a:pPr algn="ctr" eaLnBrk="1" hangingPunct="1">
              <a:buFont typeface="Wingdings 2" charset="0"/>
              <a:buNone/>
            </a:pPr>
            <a:r>
              <a:rPr lang="en-US" sz="2800" dirty="0">
                <a:latin typeface="Arial" charset="0"/>
              </a:rPr>
              <a:t> </a:t>
            </a:r>
          </a:p>
          <a:p>
            <a:pPr eaLnBrk="1" hangingPunct="1"/>
            <a:endParaRPr lang="en-US" sz="2800" dirty="0">
              <a:latin typeface="Arial" charset="0"/>
            </a:endParaRPr>
          </a:p>
          <a:p>
            <a:pPr eaLnBrk="1" hangingPunct="1">
              <a:buClr>
                <a:schemeClr val="tx1"/>
              </a:buClr>
            </a:pPr>
            <a:r>
              <a:rPr lang="en-US" sz="2800" dirty="0">
                <a:latin typeface="Arial" charset="0"/>
              </a:rPr>
              <a:t>The class will review and provide feedback on the interviews and sampling activity, and </a:t>
            </a:r>
          </a:p>
          <a:p>
            <a:pPr eaLnBrk="1" hangingPunct="1">
              <a:buClr>
                <a:schemeClr val="tx1"/>
              </a:buClr>
            </a:pPr>
            <a:endParaRPr lang="en-US" sz="2800" dirty="0">
              <a:latin typeface="Arial" charset="0"/>
            </a:endParaRPr>
          </a:p>
          <a:p>
            <a:pPr eaLnBrk="1" hangingPunct="1">
              <a:buClr>
                <a:schemeClr val="tx1"/>
              </a:buClr>
            </a:pPr>
            <a:r>
              <a:rPr lang="en-US" sz="2800" dirty="0">
                <a:latin typeface="Arial" charset="0"/>
              </a:rPr>
              <a:t>Each inspection report will be presented and discussed with the class</a:t>
            </a:r>
          </a:p>
        </p:txBody>
      </p:sp>
      <p:sp>
        <p:nvSpPr>
          <p:cNvPr id="189444" name="TextBox 1"/>
          <p:cNvSpPr txBox="1">
            <a:spLocks noChangeArrowheads="1"/>
          </p:cNvSpPr>
          <p:nvPr/>
        </p:nvSpPr>
        <p:spPr bwMode="auto">
          <a:xfrm>
            <a:off x="-719138" y="1270000"/>
            <a:ext cx="185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1800">
              <a:latin typeface="Arial"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1371600" y="2895600"/>
            <a:ext cx="7123113" cy="2514600"/>
          </a:xfrm>
        </p:spPr>
        <p:txBody>
          <a:bodyPr>
            <a:normAutofit fontScale="25000" lnSpcReduction="20000"/>
          </a:bodyPr>
          <a:lstStyle/>
          <a:p>
            <a:r>
              <a:rPr lang="en-US" dirty="0"/>
              <a:t> . </a:t>
            </a:r>
            <a:endParaRPr lang="en-US" sz="9600" dirty="0"/>
          </a:p>
          <a:p>
            <a:r>
              <a:rPr lang="en-US" sz="9600" b="1" u="sng" dirty="0"/>
              <a:t>Tip #1:</a:t>
            </a:r>
          </a:p>
          <a:p>
            <a:pPr marL="457200" indent="-457200">
              <a:buFont typeface="Arial" panose="020B0604020202020204" pitchFamily="34" charset="0"/>
              <a:buChar char="•"/>
            </a:pPr>
            <a:r>
              <a:rPr lang="en-US" sz="9600" dirty="0"/>
              <a:t>Remember you are in charge during the inspection</a:t>
            </a:r>
          </a:p>
          <a:p>
            <a:pPr marL="457200" indent="-457200">
              <a:buFont typeface="Arial" panose="020B0604020202020204" pitchFamily="34" charset="0"/>
              <a:buChar char="•"/>
            </a:pPr>
            <a:r>
              <a:rPr lang="en-US" sz="9600" dirty="0"/>
              <a:t>Never pretend expertise you don’t possess</a:t>
            </a:r>
          </a:p>
          <a:p>
            <a:pPr marL="457200" indent="-457200">
              <a:buFont typeface="Arial" panose="020B0604020202020204" pitchFamily="34" charset="0"/>
              <a:buChar char="•"/>
            </a:pPr>
            <a:r>
              <a:rPr lang="en-US" sz="9600" dirty="0"/>
              <a:t>Feel free to request additional information</a:t>
            </a:r>
          </a:p>
          <a:p>
            <a:pPr marL="457200" indent="-457200">
              <a:buFont typeface="Arial" panose="020B0604020202020204" pitchFamily="34" charset="0"/>
              <a:buChar char="•"/>
            </a:pPr>
            <a:r>
              <a:rPr lang="en-US" sz="9600" dirty="0"/>
              <a:t>Ask any questions you need to ask, and</a:t>
            </a:r>
          </a:p>
          <a:p>
            <a:pPr marL="457200" indent="-457200">
              <a:buFont typeface="Arial" panose="020B0604020202020204" pitchFamily="34" charset="0"/>
              <a:buChar char="•"/>
            </a:pPr>
            <a:r>
              <a:rPr lang="en-US" sz="9600" dirty="0"/>
              <a:t>Maintain an air of respectful confidence with facility representatives.</a:t>
            </a:r>
          </a:p>
          <a:p>
            <a:endParaRPr lang="en-US" dirty="0"/>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p:txBody>
          <a:bodyPr>
            <a:normAutofit fontScale="90000"/>
          </a:bodyPr>
          <a:lstStyle/>
          <a:p>
            <a:r>
              <a:rPr lang="en-US" dirty="0">
                <a:solidFill>
                  <a:schemeClr val="tx1"/>
                </a:solidFill>
              </a:rPr>
              <a:t>Once we have reviewed the basics,</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2</a:t>
            </a:r>
          </a:p>
        </p:txBody>
      </p:sp>
    </p:spTree>
    <p:extLst>
      <p:ext uri="{BB962C8B-B14F-4D97-AF65-F5344CB8AC3E}">
        <p14:creationId xmlns:p14="http://schemas.microsoft.com/office/powerpoint/2010/main" val="2903410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1796473" y="2971800"/>
            <a:ext cx="7123113" cy="2590799"/>
          </a:xfrm>
        </p:spPr>
        <p:txBody>
          <a:bodyPr>
            <a:normAutofit fontScale="92500" lnSpcReduction="20000"/>
          </a:bodyPr>
          <a:lstStyle/>
          <a:p>
            <a:pPr algn="just"/>
            <a:r>
              <a:rPr lang="en-US" b="1" dirty="0"/>
              <a:t>Goal</a:t>
            </a:r>
            <a:r>
              <a:rPr lang="en-US" dirty="0"/>
              <a:t>: balance honesty about your level of expertise with setting clear expectations about what information you need to verify compliance.   </a:t>
            </a:r>
          </a:p>
          <a:p>
            <a:pPr algn="just"/>
            <a:endParaRPr lang="en-US" dirty="0"/>
          </a:p>
          <a:p>
            <a:pPr algn="just"/>
            <a:r>
              <a:rPr lang="en-US" dirty="0"/>
              <a:t>Convey the sense that you and the facility are working for a common goal (assure compliance with environmental requirements) </a:t>
            </a:r>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a:xfrm>
            <a:off x="1299586" y="1604169"/>
            <a:ext cx="7620000" cy="998538"/>
          </a:xfrm>
        </p:spPr>
        <p:txBody>
          <a:bodyPr>
            <a:normAutofit/>
          </a:bodyPr>
          <a:lstStyle/>
          <a:p>
            <a:pPr algn="just"/>
            <a:r>
              <a:rPr lang="en-US" sz="4000" dirty="0">
                <a:solidFill>
                  <a:schemeClr val="tx1"/>
                </a:solidFill>
              </a:rPr>
              <a:t>How to Act</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3</a:t>
            </a:r>
          </a:p>
        </p:txBody>
      </p:sp>
    </p:spTree>
    <p:extLst>
      <p:ext uri="{BB962C8B-B14F-4D97-AF65-F5344CB8AC3E}">
        <p14:creationId xmlns:p14="http://schemas.microsoft.com/office/powerpoint/2010/main" val="3156048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648001" y="2819400"/>
            <a:ext cx="7123113" cy="3429000"/>
          </a:xfrm>
        </p:spPr>
        <p:txBody>
          <a:bodyPr>
            <a:normAutofit fontScale="40000" lnSpcReduction="20000"/>
          </a:bodyPr>
          <a:lstStyle/>
          <a:p>
            <a:r>
              <a:rPr lang="en-US" sz="5100" dirty="0"/>
              <a:t>Review the facility permit, and any available permit-writing documents.</a:t>
            </a:r>
          </a:p>
          <a:p>
            <a:endParaRPr lang="en-US" sz="5100" dirty="0"/>
          </a:p>
          <a:p>
            <a:r>
              <a:rPr lang="en-US" sz="5100" dirty="0"/>
              <a:t>The permit tells you what the facility does, what conditions it must meet, and what regulations apply to the facility.  </a:t>
            </a:r>
          </a:p>
          <a:p>
            <a:endParaRPr lang="en-US" sz="5100" dirty="0"/>
          </a:p>
          <a:p>
            <a:r>
              <a:rPr lang="en-US" sz="5100" dirty="0"/>
              <a:t>Be alert to how many permits apply to your inspection period and whether anything has changed at the facility recently.</a:t>
            </a:r>
          </a:p>
          <a:p>
            <a:endParaRPr lang="en-US" sz="5100" dirty="0"/>
          </a:p>
          <a:p>
            <a:r>
              <a:rPr lang="en-US" sz="5100" dirty="0"/>
              <a:t>The permit/s provide the primary basis for your evaluation of compliance.  </a:t>
            </a:r>
          </a:p>
          <a:p>
            <a:endParaRPr lang="en-US" dirty="0"/>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p:txBody>
          <a:bodyPr>
            <a:normAutofit/>
          </a:bodyPr>
          <a:lstStyle/>
          <a:p>
            <a:r>
              <a:rPr lang="en-US" sz="4000" dirty="0">
                <a:solidFill>
                  <a:schemeClr val="tx1"/>
                </a:solidFill>
              </a:rPr>
              <a:t>Getting to know you . . . </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4</a:t>
            </a:r>
          </a:p>
        </p:txBody>
      </p:sp>
      <p:pic>
        <p:nvPicPr>
          <p:cNvPr id="6" name="Content Placeholder 3">
            <a:extLst>
              <a:ext uri="{FF2B5EF4-FFF2-40B4-BE49-F238E27FC236}">
                <a16:creationId xmlns:a16="http://schemas.microsoft.com/office/drawing/2014/main" id="{DB8B3EC1-ED71-44C3-9295-104BF63D037E}"/>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638800" y="914835"/>
            <a:ext cx="2635183" cy="913530"/>
          </a:xfrm>
          <a:prstGeom prst="rect">
            <a:avLst/>
          </a:prstGeom>
          <a:ln w="12700">
            <a:solidFill>
              <a:schemeClr val="tx1"/>
            </a:solidFill>
          </a:ln>
        </p:spPr>
      </p:pic>
    </p:spTree>
    <p:extLst>
      <p:ext uri="{BB962C8B-B14F-4D97-AF65-F5344CB8AC3E}">
        <p14:creationId xmlns:p14="http://schemas.microsoft.com/office/powerpoint/2010/main" val="3112281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1371600" y="2743200"/>
            <a:ext cx="7123113" cy="2819400"/>
          </a:xfrm>
        </p:spPr>
        <p:txBody>
          <a:bodyPr>
            <a:normAutofit lnSpcReduction="10000"/>
          </a:bodyPr>
          <a:lstStyle/>
          <a:p>
            <a:r>
              <a:rPr lang="en-US" sz="2400" dirty="0"/>
              <a:t>An inspector must have concrete evidence of compliance or non-compliance.  Look for the basics:</a:t>
            </a:r>
          </a:p>
          <a:p>
            <a:pPr marL="800100" lvl="1" indent="-342900">
              <a:buFont typeface="Wingdings" panose="05000000000000000000" pitchFamily="2" charset="2"/>
              <a:buChar char="v"/>
            </a:pPr>
            <a:r>
              <a:rPr lang="en-US" sz="2400" dirty="0">
                <a:solidFill>
                  <a:schemeClr val="tx1"/>
                </a:solidFill>
              </a:rPr>
              <a:t>compliance monitoring, </a:t>
            </a:r>
          </a:p>
          <a:p>
            <a:pPr marL="800100" lvl="1" indent="-342900">
              <a:buFont typeface="Wingdings" panose="05000000000000000000" pitchFamily="2" charset="2"/>
              <a:buChar char="v"/>
            </a:pPr>
            <a:r>
              <a:rPr lang="en-US" sz="2400" dirty="0">
                <a:solidFill>
                  <a:schemeClr val="tx1"/>
                </a:solidFill>
              </a:rPr>
              <a:t>recordkeeping, and </a:t>
            </a:r>
          </a:p>
          <a:p>
            <a:pPr marL="800100" lvl="1" indent="-342900">
              <a:buFont typeface="Wingdings" panose="05000000000000000000" pitchFamily="2" charset="2"/>
              <a:buChar char="v"/>
            </a:pPr>
            <a:r>
              <a:rPr lang="en-US" sz="2400" dirty="0">
                <a:solidFill>
                  <a:schemeClr val="tx1"/>
                </a:solidFill>
              </a:rPr>
              <a:t>reporting </a:t>
            </a:r>
          </a:p>
          <a:p>
            <a:r>
              <a:rPr lang="en-US" sz="2400" dirty="0"/>
              <a:t>What requirements are in permits to identify what you must verify at the inspection.</a:t>
            </a:r>
          </a:p>
          <a:p>
            <a:endParaRPr lang="en-US" dirty="0"/>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p:txBody>
          <a:bodyPr/>
          <a:lstStyle/>
          <a:p>
            <a:r>
              <a:rPr lang="en-US" dirty="0">
                <a:solidFill>
                  <a:schemeClr val="tx1"/>
                </a:solidFill>
              </a:rPr>
              <a:t>Remember!</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5</a:t>
            </a:r>
          </a:p>
        </p:txBody>
      </p:sp>
      <p:pic>
        <p:nvPicPr>
          <p:cNvPr id="7" name="Picture 6">
            <a:extLst>
              <a:ext uri="{FF2B5EF4-FFF2-40B4-BE49-F238E27FC236}">
                <a16:creationId xmlns:a16="http://schemas.microsoft.com/office/drawing/2014/main" id="{015885F0-6008-4964-A569-E36C0A91274E}"/>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257800" y="562230"/>
            <a:ext cx="1642545" cy="1892046"/>
          </a:xfrm>
          <a:prstGeom prst="rect">
            <a:avLst/>
          </a:prstGeom>
        </p:spPr>
      </p:pic>
    </p:spTree>
    <p:extLst>
      <p:ext uri="{BB962C8B-B14F-4D97-AF65-F5344CB8AC3E}">
        <p14:creationId xmlns:p14="http://schemas.microsoft.com/office/powerpoint/2010/main" val="3217007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620904" y="2819400"/>
            <a:ext cx="7123113" cy="3048000"/>
          </a:xfrm>
        </p:spPr>
        <p:txBody>
          <a:bodyPr>
            <a:normAutofit fontScale="92500" lnSpcReduction="20000"/>
          </a:bodyPr>
          <a:lstStyle/>
          <a:p>
            <a:pPr marL="457200" indent="-457200">
              <a:buClrTx/>
              <a:buFont typeface="+mj-lt"/>
              <a:buAutoNum type="arabicPeriod"/>
            </a:pPr>
            <a:r>
              <a:rPr lang="en-US" dirty="0"/>
              <a:t>Create a written list of all required equipment and safety gear.  </a:t>
            </a:r>
          </a:p>
          <a:p>
            <a:pPr marL="457200" indent="-457200">
              <a:buClrTx/>
              <a:buFont typeface="+mj-lt"/>
              <a:buAutoNum type="arabicPeriod"/>
            </a:pPr>
            <a:r>
              <a:rPr lang="en-US" dirty="0"/>
              <a:t>Check the status of equipment—functioning, batteries charged, backups, personal gas monitor active?  </a:t>
            </a:r>
          </a:p>
          <a:p>
            <a:pPr marL="457200" indent="-457200">
              <a:buClrTx/>
              <a:buFont typeface="+mj-lt"/>
              <a:buAutoNum type="arabicPeriod"/>
            </a:pPr>
            <a:r>
              <a:rPr lang="en-US" dirty="0"/>
              <a:t>Do you have your PPE ready (e.g., fluorescent vest, safety glasses/goggles, respirator, gloves, etc.)</a:t>
            </a:r>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p:txBody>
          <a:bodyPr>
            <a:normAutofit/>
          </a:bodyPr>
          <a:lstStyle/>
          <a:p>
            <a:r>
              <a:rPr lang="en-US" sz="2800" dirty="0">
                <a:solidFill>
                  <a:schemeClr val="tx1"/>
                </a:solidFill>
              </a:rPr>
              <a:t>Your final pre-inspection step: Prepare equipment and a safety plan.</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6</a:t>
            </a:r>
          </a:p>
        </p:txBody>
      </p:sp>
      <p:pic>
        <p:nvPicPr>
          <p:cNvPr id="6" name="Picture 5">
            <a:extLst>
              <a:ext uri="{FF2B5EF4-FFF2-40B4-BE49-F238E27FC236}">
                <a16:creationId xmlns:a16="http://schemas.microsoft.com/office/drawing/2014/main" id="{503CEDCA-E814-4F33-AECF-C3A29FA6A94F}"/>
              </a:ext>
            </a:extLst>
          </p:cNvPr>
          <p:cNvPicPr>
            <a:picLocks noChangeAspect="1"/>
          </p:cNvPicPr>
          <p:nvPr/>
        </p:nvPicPr>
        <p:blipFill>
          <a:blip r:embed="rId3"/>
          <a:stretch>
            <a:fillRect/>
          </a:stretch>
        </p:blipFill>
        <p:spPr>
          <a:xfrm>
            <a:off x="1905000" y="-424814"/>
            <a:ext cx="1371600" cy="1834514"/>
          </a:xfrm>
          <a:prstGeom prst="rect">
            <a:avLst/>
          </a:prstGeom>
        </p:spPr>
      </p:pic>
    </p:spTree>
    <p:extLst>
      <p:ext uri="{BB962C8B-B14F-4D97-AF65-F5344CB8AC3E}">
        <p14:creationId xmlns:p14="http://schemas.microsoft.com/office/powerpoint/2010/main" val="275882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1371600" y="2743200"/>
            <a:ext cx="7123113" cy="4191000"/>
          </a:xfrm>
        </p:spPr>
        <p:txBody>
          <a:bodyPr>
            <a:noAutofit/>
          </a:bodyPr>
          <a:lstStyle/>
          <a:p>
            <a:pPr marL="285750" indent="-285750">
              <a:spcAft>
                <a:spcPts val="1200"/>
              </a:spcAft>
              <a:buClrTx/>
              <a:buFont typeface="Arial" panose="020B0604020202020204" pitchFamily="34" charset="0"/>
              <a:buChar char="•"/>
            </a:pPr>
            <a:r>
              <a:rPr lang="en-US" sz="2000" dirty="0"/>
              <a:t>If you have more than one permit for the time period covered by your inspection, it is imperative to know if any conditions or regulatory requirements have changed during that period.  </a:t>
            </a:r>
          </a:p>
          <a:p>
            <a:pPr marL="342900" indent="-342900">
              <a:spcAft>
                <a:spcPts val="1200"/>
              </a:spcAft>
              <a:buClrTx/>
              <a:buFont typeface="Arial" panose="020B0604020202020204" pitchFamily="34" charset="0"/>
              <a:buChar char="•"/>
            </a:pPr>
            <a:r>
              <a:rPr lang="en-US" sz="2000" dirty="0"/>
              <a:t>Keep track of changes to verify you are checking facilities for the correct conditions at the right time.</a:t>
            </a:r>
          </a:p>
          <a:p>
            <a:pPr marL="342900" indent="-342900">
              <a:spcAft>
                <a:spcPts val="1200"/>
              </a:spcAft>
              <a:buClrTx/>
              <a:buFont typeface="Arial" panose="020B0604020202020204" pitchFamily="34" charset="0"/>
              <a:buChar char="•"/>
            </a:pPr>
            <a:r>
              <a:rPr lang="en-US" sz="2000" dirty="0"/>
              <a:t>Determine if you can address regulatory requirements more efficiently using a checklist. </a:t>
            </a:r>
            <a:r>
              <a:rPr lang="en-US" sz="2000" b="1" dirty="0"/>
              <a:t>An expert tries not to go over the same ground twice.  </a:t>
            </a:r>
          </a:p>
          <a:p>
            <a:pPr marL="342900" indent="-342900">
              <a:spcAft>
                <a:spcPts val="1200"/>
              </a:spcAft>
              <a:buClrTx/>
              <a:buFont typeface="Arial" panose="020B0604020202020204" pitchFamily="34" charset="0"/>
              <a:buChar char="•"/>
            </a:pPr>
            <a:r>
              <a:rPr lang="en-US" sz="2000" dirty="0"/>
              <a:t>The permit conditions may </a:t>
            </a:r>
            <a:r>
              <a:rPr lang="en-US" sz="2000" b="1" dirty="0"/>
              <a:t>not be adequate </a:t>
            </a:r>
            <a:r>
              <a:rPr lang="en-US" sz="2000" dirty="0"/>
              <a:t>to address all relevant portions of a certain regulation</a:t>
            </a:r>
            <a:r>
              <a:rPr lang="en-US" sz="1800" dirty="0"/>
              <a:t>.</a:t>
            </a:r>
          </a:p>
        </p:txBody>
      </p:sp>
      <p:sp>
        <p:nvSpPr>
          <p:cNvPr id="5" name="Title 4"/>
          <p:cNvSpPr>
            <a:spLocks noGrp="1"/>
          </p:cNvSpPr>
          <p:nvPr>
            <p:ph type="title"/>
          </p:nvPr>
        </p:nvSpPr>
        <p:spPr/>
        <p:txBody>
          <a:bodyPr>
            <a:noAutofit/>
          </a:bodyPr>
          <a:lstStyle/>
          <a:p>
            <a:r>
              <a:rPr lang="en-US" sz="3200" dirty="0">
                <a:solidFill>
                  <a:schemeClr val="tx1"/>
                </a:solidFill>
              </a:rPr>
              <a:t>The Permit</a:t>
            </a:r>
          </a:p>
        </p:txBody>
      </p:sp>
      <p:sp>
        <p:nvSpPr>
          <p:cNvPr id="3" name="Slide Number Placeholder 2"/>
          <p:cNvSpPr>
            <a:spLocks noGrp="1"/>
          </p:cNvSpPr>
          <p:nvPr>
            <p:ph type="sldNum" sz="quarter" idx="11"/>
          </p:nvPr>
        </p:nvSpPr>
        <p:spPr/>
        <p:txBody>
          <a:bodyP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7</a:t>
            </a:r>
          </a:p>
        </p:txBody>
      </p:sp>
      <p:pic>
        <p:nvPicPr>
          <p:cNvPr id="10" name="Picture 9">
            <a:extLst>
              <a:ext uri="{FF2B5EF4-FFF2-40B4-BE49-F238E27FC236}">
                <a16:creationId xmlns:a16="http://schemas.microsoft.com/office/drawing/2014/main" id="{0F8842D9-D195-4216-81B2-1DB428FC7C60}"/>
              </a:ext>
            </a:extLst>
          </p:cNvPr>
          <p:cNvPicPr>
            <a:picLocks noChangeAspect="1"/>
          </p:cNvPicPr>
          <p:nvPr/>
        </p:nvPicPr>
        <p:blipFill>
          <a:blip r:embed="rId3"/>
          <a:stretch>
            <a:fillRect/>
          </a:stretch>
        </p:blipFill>
        <p:spPr>
          <a:xfrm>
            <a:off x="5715000" y="473018"/>
            <a:ext cx="1508499" cy="1050982"/>
          </a:xfrm>
          <a:prstGeom prst="rect">
            <a:avLst/>
          </a:prstGeom>
        </p:spPr>
      </p:pic>
      <p:sp>
        <p:nvSpPr>
          <p:cNvPr id="11" name="Speech Bubble: Oval 10">
            <a:extLst>
              <a:ext uri="{FF2B5EF4-FFF2-40B4-BE49-F238E27FC236}">
                <a16:creationId xmlns:a16="http://schemas.microsoft.com/office/drawing/2014/main" id="{7A3EA411-DBBE-46C6-A88D-D53AD6963CA7}"/>
              </a:ext>
            </a:extLst>
          </p:cNvPr>
          <p:cNvSpPr/>
          <p:nvPr/>
        </p:nvSpPr>
        <p:spPr>
          <a:xfrm>
            <a:off x="7190661" y="228600"/>
            <a:ext cx="1677733" cy="914400"/>
          </a:xfrm>
          <a:prstGeom prst="wedgeEllipseCallout">
            <a:avLst>
              <a:gd name="adj1" fmla="val -69547"/>
              <a:gd name="adj2" fmla="val 75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Tw Cen MT"/>
                <a:ea typeface="+mn-ea"/>
                <a:cs typeface="+mn-cs"/>
              </a:rPr>
              <a:t>Knowledgeable Equals Confident</a:t>
            </a:r>
            <a:r>
              <a:rPr kumimoji="0" lang="en-US" sz="1800" b="0" i="0" u="none" strike="noStrike" kern="1200" cap="none" spc="0" normalizeH="0" baseline="0" noProof="0" dirty="0">
                <a:ln>
                  <a:noFill/>
                </a:ln>
                <a:solidFill>
                  <a:prstClr val="black"/>
                </a:solidFill>
                <a:effectLst/>
                <a:uLnTx/>
                <a:uFillTx/>
                <a:latin typeface="Tw Cen MT"/>
                <a:ea typeface="+mn-ea"/>
                <a:cs typeface="+mn-cs"/>
              </a:rPr>
              <a:t>!</a:t>
            </a:r>
          </a:p>
        </p:txBody>
      </p:sp>
    </p:spTree>
    <p:extLst>
      <p:ext uri="{BB962C8B-B14F-4D97-AF65-F5344CB8AC3E}">
        <p14:creationId xmlns:p14="http://schemas.microsoft.com/office/powerpoint/2010/main" val="2180940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1371600" y="2743200"/>
            <a:ext cx="7123113" cy="2667000"/>
          </a:xfrm>
        </p:spPr>
        <p:txBody>
          <a:bodyPr>
            <a:normAutofit fontScale="25000" lnSpcReduction="20000"/>
          </a:bodyPr>
          <a:lstStyle/>
          <a:p>
            <a:pPr marL="457200" indent="-457200">
              <a:spcAft>
                <a:spcPts val="1200"/>
              </a:spcAft>
              <a:buClrTx/>
              <a:buFont typeface="Arial" panose="020B0604020202020204" pitchFamily="34" charset="0"/>
              <a:buChar char="•"/>
            </a:pPr>
            <a:r>
              <a:rPr lang="en-US" sz="9600" dirty="0"/>
              <a:t>Be alert for permit language that translates enforceability.  Be aware up front what is clear in a permit and what may not be enforceable.</a:t>
            </a:r>
          </a:p>
          <a:p>
            <a:pPr marL="514350" indent="-514350">
              <a:spcAft>
                <a:spcPts val="1200"/>
              </a:spcAft>
              <a:buClrTx/>
              <a:buFont typeface="Arial" panose="020B0604020202020204" pitchFamily="34" charset="0"/>
              <a:buChar char="•"/>
            </a:pPr>
            <a:r>
              <a:rPr lang="en-US" sz="9600" dirty="0"/>
              <a:t>If you think there is an error in permit language, consult with the permit writer to determine if a permitting change is needed. (Good Idea to always talk with permit writer)</a:t>
            </a:r>
          </a:p>
          <a:p>
            <a:pPr marL="514350" indent="-514350">
              <a:spcAft>
                <a:spcPts val="1200"/>
              </a:spcAft>
              <a:buClrTx/>
              <a:buFont typeface="Arial" panose="020B0604020202020204" pitchFamily="34" charset="0"/>
              <a:buChar char="•"/>
            </a:pPr>
            <a:r>
              <a:rPr lang="en-US" sz="9600" dirty="0"/>
              <a:t>Remember that you must inspect against the current permit for the inspection</a:t>
            </a:r>
            <a:r>
              <a:rPr lang="en-US" sz="2900" dirty="0"/>
              <a:t>!</a:t>
            </a:r>
          </a:p>
          <a:p>
            <a:endParaRPr lang="en-US" dirty="0"/>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p:txBody>
          <a:bodyPr>
            <a:normAutofit/>
          </a:bodyPr>
          <a:lstStyle/>
          <a:p>
            <a:r>
              <a:rPr lang="en-US" sz="3200" dirty="0">
                <a:solidFill>
                  <a:schemeClr val="tx1"/>
                </a:solidFill>
              </a:rPr>
              <a:t>Things to look for, (cont’d)</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8</a:t>
            </a:r>
          </a:p>
        </p:txBody>
      </p:sp>
    </p:spTree>
    <p:extLst>
      <p:ext uri="{BB962C8B-B14F-4D97-AF65-F5344CB8AC3E}">
        <p14:creationId xmlns:p14="http://schemas.microsoft.com/office/powerpoint/2010/main" val="1385198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1371600" y="2743200"/>
            <a:ext cx="7123113" cy="2819400"/>
          </a:xfrm>
        </p:spPr>
        <p:txBody>
          <a:bodyPr>
            <a:normAutofit fontScale="92500" lnSpcReduction="20000"/>
          </a:bodyPr>
          <a:lstStyle/>
          <a:p>
            <a:r>
              <a:rPr lang="en-US" dirty="0"/>
              <a:t>Regulations define in large measure how the facilities you inspect must operate.  Review the state, federal and local regulations that apply to the facility.</a:t>
            </a:r>
          </a:p>
          <a:p>
            <a:endParaRPr lang="en-US" dirty="0"/>
          </a:p>
          <a:p>
            <a:r>
              <a:rPr lang="en-US" dirty="0"/>
              <a:t>Keep in mind that you’ll need to address all relevant regulations in your permit checklist or your individual regulatory checklists.</a:t>
            </a:r>
          </a:p>
          <a:p>
            <a:endParaRPr lang="en-US" dirty="0"/>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p:txBody>
          <a:bodyPr>
            <a:normAutofit/>
          </a:bodyPr>
          <a:lstStyle/>
          <a:p>
            <a:r>
              <a:rPr lang="en-US" sz="3600" dirty="0">
                <a:solidFill>
                  <a:schemeClr val="tx1"/>
                </a:solidFill>
              </a:rPr>
              <a:t>Rules “is” rules, buddy . . . </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9</a:t>
            </a:r>
          </a:p>
        </p:txBody>
      </p:sp>
      <p:pic>
        <p:nvPicPr>
          <p:cNvPr id="6" name="Picture 5">
            <a:extLst>
              <a:ext uri="{FF2B5EF4-FFF2-40B4-BE49-F238E27FC236}">
                <a16:creationId xmlns:a16="http://schemas.microsoft.com/office/drawing/2014/main" id="{12484E37-867F-4948-8D23-7C069C195559}"/>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858000" y="999153"/>
            <a:ext cx="1202094" cy="1202094"/>
          </a:xfrm>
          <a:prstGeom prst="rect">
            <a:avLst/>
          </a:prstGeom>
        </p:spPr>
      </p:pic>
    </p:spTree>
    <p:extLst>
      <p:ext uri="{BB962C8B-B14F-4D97-AF65-F5344CB8AC3E}">
        <p14:creationId xmlns:p14="http://schemas.microsoft.com/office/powerpoint/2010/main" val="7269295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457200" y="2743200"/>
            <a:ext cx="7924800" cy="4191000"/>
          </a:xfrm>
        </p:spPr>
        <p:txBody>
          <a:bodyPr>
            <a:normAutofit fontScale="25000" lnSpcReduction="20000"/>
          </a:bodyPr>
          <a:lstStyle/>
          <a:p>
            <a:r>
              <a:rPr lang="en-US" sz="9600" b="1" u="sng" dirty="0"/>
              <a:t>Tip #2:</a:t>
            </a:r>
          </a:p>
          <a:p>
            <a:r>
              <a:rPr lang="en-US" sz="9600" b="1" dirty="0"/>
              <a:t>Be alert to regulatory testing requirements, and how these may or may not agree with permit required testing. </a:t>
            </a:r>
            <a:r>
              <a:rPr lang="en-US" sz="9600" dirty="0"/>
              <a:t> It is important to check to see that scheduling and test method stipulations are acceptable for both.</a:t>
            </a:r>
          </a:p>
          <a:p>
            <a:endParaRPr lang="en-US" sz="9600" dirty="0"/>
          </a:p>
          <a:p>
            <a:r>
              <a:rPr lang="en-US" sz="9600" b="1" u="sng" dirty="0"/>
              <a:t>Tip #3:</a:t>
            </a:r>
          </a:p>
          <a:p>
            <a:r>
              <a:rPr lang="en-US" sz="9600" dirty="0"/>
              <a:t>Regulations are difficult to read and comprehend! </a:t>
            </a:r>
          </a:p>
          <a:p>
            <a:r>
              <a:rPr lang="en-US" sz="9600" dirty="0"/>
              <a:t>Keep a cheat sheet that specifies equipment type, dates of installation, source type (major, minor, etc.).  </a:t>
            </a:r>
          </a:p>
          <a:p>
            <a:r>
              <a:rPr lang="en-US" sz="9600" dirty="0"/>
              <a:t>This will help you identify regulatory paragraphs/sub-paragraphs that </a:t>
            </a:r>
            <a:r>
              <a:rPr lang="en-US" sz="9600" i="1" dirty="0"/>
              <a:t>actually</a:t>
            </a:r>
            <a:r>
              <a:rPr lang="en-US" sz="9600" dirty="0"/>
              <a:t> apply to your facility.</a:t>
            </a:r>
          </a:p>
          <a:p>
            <a:endParaRPr lang="en-US" dirty="0"/>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a:xfrm>
            <a:off x="1447800" y="1281974"/>
            <a:ext cx="7620000" cy="1586830"/>
          </a:xfrm>
        </p:spPr>
        <p:txBody>
          <a:bodyPr>
            <a:noAutofit/>
          </a:bodyPr>
          <a:lstStyle/>
          <a:p>
            <a:r>
              <a:rPr lang="en-US" sz="3200" dirty="0">
                <a:solidFill>
                  <a:schemeClr val="tx1"/>
                </a:solidFill>
              </a:rPr>
              <a:t>Some things to keep in </a:t>
            </a:r>
            <a:br>
              <a:rPr lang="en-US" sz="3200" dirty="0">
                <a:solidFill>
                  <a:schemeClr val="tx1"/>
                </a:solidFill>
              </a:rPr>
            </a:br>
            <a:r>
              <a:rPr lang="en-US" sz="3200" dirty="0">
                <a:solidFill>
                  <a:schemeClr val="tx1"/>
                </a:solidFill>
              </a:rPr>
              <a:t>mind regarding regulations:</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a:xfrm>
            <a:off x="0" y="1281974"/>
            <a:ext cx="1295400" cy="1004026"/>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10</a:t>
            </a:r>
          </a:p>
        </p:txBody>
      </p:sp>
      <p:pic>
        <p:nvPicPr>
          <p:cNvPr id="6" name="Picture 5">
            <a:extLst>
              <a:ext uri="{FF2B5EF4-FFF2-40B4-BE49-F238E27FC236}">
                <a16:creationId xmlns:a16="http://schemas.microsoft.com/office/drawing/2014/main" id="{B465E1E5-2D3A-4BA8-94F2-5B9A3CB941DD}"/>
              </a:ext>
            </a:extLst>
          </p:cNvPr>
          <p:cNvPicPr>
            <a:picLocks noChangeAspect="1"/>
          </p:cNvPicPr>
          <p:nvPr/>
        </p:nvPicPr>
        <p:blipFill>
          <a:blip r:embed="rId2"/>
          <a:stretch>
            <a:fillRect/>
          </a:stretch>
        </p:blipFill>
        <p:spPr>
          <a:xfrm>
            <a:off x="7002493" y="1281974"/>
            <a:ext cx="1537241" cy="1586830"/>
          </a:xfrm>
          <a:prstGeom prst="rect">
            <a:avLst/>
          </a:prstGeom>
          <a:ln w="12700">
            <a:solidFill>
              <a:schemeClr val="tx1"/>
            </a:solidFill>
          </a:ln>
        </p:spPr>
      </p:pic>
    </p:spTree>
    <p:extLst>
      <p:ext uri="{BB962C8B-B14F-4D97-AF65-F5344CB8AC3E}">
        <p14:creationId xmlns:p14="http://schemas.microsoft.com/office/powerpoint/2010/main" val="1528256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Title 1"/>
          <p:cNvSpPr>
            <a:spLocks noGrp="1" noChangeArrowheads="1"/>
          </p:cNvSpPr>
          <p:nvPr>
            <p:ph type="title"/>
          </p:nvPr>
        </p:nvSpPr>
        <p:spPr/>
        <p:txBody>
          <a:bodyPr/>
          <a:lstStyle/>
          <a:p>
            <a:pPr algn="ctr" eaLnBrk="1" hangingPunct="1"/>
            <a:r>
              <a:rPr lang="en-US">
                <a:latin typeface="Arial" charset="0"/>
              </a:rPr>
              <a:t>Instructors/Facilitators</a:t>
            </a:r>
          </a:p>
        </p:txBody>
      </p:sp>
      <p:sp>
        <p:nvSpPr>
          <p:cNvPr id="19458" name="Content Placeholder 2"/>
          <p:cNvSpPr>
            <a:spLocks noGrp="1" noChangeArrowheads="1"/>
          </p:cNvSpPr>
          <p:nvPr>
            <p:ph idx="1"/>
          </p:nvPr>
        </p:nvSpPr>
        <p:spPr>
          <a:xfrm>
            <a:off x="628650" y="1897062"/>
            <a:ext cx="7886700" cy="4351338"/>
          </a:xfrm>
        </p:spPr>
        <p:txBody>
          <a:bodyPr/>
          <a:lstStyle/>
          <a:p>
            <a:pPr marL="0" indent="0" algn="ctr" eaLnBrk="1" hangingPunct="1">
              <a:buFont typeface="Wingdings 2" charset="0"/>
              <a:buNone/>
            </a:pPr>
            <a:endParaRPr lang="en-US" sz="3600" dirty="0">
              <a:latin typeface="Arial" charset="0"/>
            </a:endParaRPr>
          </a:p>
          <a:p>
            <a:pPr marL="0" indent="0" algn="ctr" eaLnBrk="1" hangingPunct="1">
              <a:buFont typeface="Wingdings 2" charset="0"/>
              <a:buNone/>
            </a:pPr>
            <a:r>
              <a:rPr lang="en-US" sz="3600" dirty="0">
                <a:latin typeface="Arial" charset="0"/>
              </a:rPr>
              <a:t>Mary Boyer</a:t>
            </a:r>
          </a:p>
          <a:p>
            <a:pPr marL="0" indent="0" algn="ctr" eaLnBrk="1" hangingPunct="1">
              <a:buFont typeface="Wingdings 2" charset="0"/>
              <a:buNone/>
            </a:pPr>
            <a:r>
              <a:rPr lang="en-US" sz="3600" dirty="0">
                <a:latin typeface="Arial" charset="0"/>
                <a:hlinkClick r:id="rId3"/>
              </a:rPr>
              <a:t>4mboyer@gmail.com</a:t>
            </a:r>
            <a:endParaRPr lang="en-US" sz="3600" dirty="0">
              <a:latin typeface="Arial" charset="0"/>
            </a:endParaRPr>
          </a:p>
          <a:p>
            <a:pPr marL="0" indent="0" algn="ctr" eaLnBrk="1" hangingPunct="1">
              <a:buFont typeface="Wingdings 2" charset="0"/>
              <a:buNone/>
            </a:pPr>
            <a:endParaRPr lang="en-US" sz="3600" dirty="0">
              <a:latin typeface="Arial" charset="0"/>
            </a:endParaRPr>
          </a:p>
          <a:p>
            <a:pPr marL="0" indent="0" algn="ctr" eaLnBrk="1" hangingPunct="1">
              <a:buFont typeface="Wingdings 2" charset="0"/>
              <a:buNone/>
            </a:pPr>
            <a:r>
              <a:rPr lang="en-US" sz="3600" dirty="0">
                <a:latin typeface="Arial" charset="0"/>
              </a:rPr>
              <a:t>David Rochlin</a:t>
            </a:r>
          </a:p>
          <a:p>
            <a:pPr marL="0" indent="0" algn="ctr" eaLnBrk="1" hangingPunct="1">
              <a:buFont typeface="Wingdings 2" charset="0"/>
              <a:buNone/>
            </a:pPr>
            <a:r>
              <a:rPr lang="en-US" sz="3600" dirty="0" err="1">
                <a:latin typeface="Arial" charset="0"/>
              </a:rPr>
              <a:t>cleanairlawyer@yahoo.coom</a:t>
            </a:r>
            <a:endParaRPr lang="en-US" sz="3600" dirty="0">
              <a:latin typeface="Arial" charset="0"/>
            </a:endParaRPr>
          </a:p>
          <a:p>
            <a:pPr marL="0" indent="0" algn="ctr" eaLnBrk="1" hangingPunct="1">
              <a:buFont typeface="Wingdings 2" charset="0"/>
              <a:buNone/>
            </a:pPr>
            <a:endParaRPr lang="en-US" sz="3600" dirty="0">
              <a:latin typeface="Arial" charset="0"/>
            </a:endParaRPr>
          </a:p>
          <a:p>
            <a:pPr marL="0" indent="0" algn="ctr" eaLnBrk="1" hangingPunct="1">
              <a:buFont typeface="Wingdings 2" charset="0"/>
              <a:buNone/>
            </a:pPr>
            <a:endParaRPr lang="en-US" dirty="0">
              <a:latin typeface="Arial" charset="0"/>
            </a:endParaRPr>
          </a:p>
        </p:txBody>
      </p:sp>
      <p:sp>
        <p:nvSpPr>
          <p:cNvPr id="1945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409906C-55BE-A044-807E-030FBCB49307}" type="slidenum">
              <a:rPr lang="en-US" sz="2000">
                <a:latin typeface="Arial" charset="0"/>
                <a:cs typeface="Arial" charset="0"/>
              </a:rPr>
              <a:pPr/>
              <a:t>2</a:t>
            </a:fld>
            <a:endParaRPr lang="en-US" sz="2000">
              <a:latin typeface="Arial" charset="0"/>
              <a:cs typeface="Arial"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838200" y="2563122"/>
            <a:ext cx="7123113" cy="4294878"/>
          </a:xfrm>
        </p:spPr>
        <p:txBody>
          <a:bodyPr>
            <a:normAutofit fontScale="25000" lnSpcReduction="20000"/>
          </a:bodyPr>
          <a:lstStyle/>
          <a:p>
            <a:endParaRPr lang="en-US" sz="8000" b="1" u="sng" dirty="0"/>
          </a:p>
          <a:p>
            <a:r>
              <a:rPr lang="en-US" sz="9600" b="1" u="sng" dirty="0"/>
              <a:t>Tip #4</a:t>
            </a:r>
            <a:r>
              <a:rPr lang="en-US" sz="9600" dirty="0"/>
              <a:t>:</a:t>
            </a:r>
          </a:p>
          <a:p>
            <a:r>
              <a:rPr lang="en-US" sz="9600" dirty="0"/>
              <a:t>Ask how the facility complies with specific regulations.  </a:t>
            </a:r>
          </a:p>
          <a:p>
            <a:r>
              <a:rPr lang="en-US" sz="9600" dirty="0"/>
              <a:t>During the inspection verify if the facility follows these practices. This will make it easier to pinpoint anything that seems to be out of compliance.</a:t>
            </a:r>
          </a:p>
          <a:p>
            <a:endParaRPr lang="en-US" sz="9600" dirty="0"/>
          </a:p>
          <a:p>
            <a:r>
              <a:rPr lang="en-US" sz="9600" b="1" u="sng" dirty="0"/>
              <a:t>Tip #5:</a:t>
            </a:r>
          </a:p>
          <a:p>
            <a:r>
              <a:rPr lang="en-US" sz="9600" b="1" dirty="0"/>
              <a:t>For complex regulations, carry a hard copy or an electronic file of the </a:t>
            </a:r>
            <a:r>
              <a:rPr lang="en-US" sz="9600" b="1" u="sng" dirty="0"/>
              <a:t>full</a:t>
            </a:r>
            <a:r>
              <a:rPr lang="en-US" sz="9600" b="1" dirty="0"/>
              <a:t> regulation in the field</a:t>
            </a:r>
            <a:r>
              <a:rPr lang="en-US" sz="9600" dirty="0"/>
              <a:t>.  If there is any question or disagreement about facility  compliance, you will have a reference to check.  </a:t>
            </a:r>
          </a:p>
          <a:p>
            <a:endParaRPr lang="en-US" dirty="0"/>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a:xfrm>
            <a:off x="1584036" y="1826275"/>
            <a:ext cx="7620000" cy="990600"/>
          </a:xfrm>
        </p:spPr>
        <p:txBody>
          <a:bodyPr>
            <a:normAutofit fontScale="90000"/>
          </a:bodyPr>
          <a:lstStyle/>
          <a:p>
            <a:r>
              <a:rPr lang="en-US" sz="3600" dirty="0">
                <a:solidFill>
                  <a:schemeClr val="tx1"/>
                </a:solidFill>
              </a:rPr>
              <a:t>MORE TIPS ON REGULATIIONS</a:t>
            </a:r>
            <a:br>
              <a:rPr lang="en-US" b="1" u="sng" dirty="0"/>
            </a:br>
            <a:endParaRPr lang="en-US" dirty="0"/>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11</a:t>
            </a:r>
          </a:p>
        </p:txBody>
      </p:sp>
      <p:pic>
        <p:nvPicPr>
          <p:cNvPr id="6" name="Picture 5">
            <a:extLst>
              <a:ext uri="{FF2B5EF4-FFF2-40B4-BE49-F238E27FC236}">
                <a16:creationId xmlns:a16="http://schemas.microsoft.com/office/drawing/2014/main" id="{CBB2FA8F-F33C-467A-9328-9E6E9E401F08}"/>
              </a:ext>
            </a:extLst>
          </p:cNvPr>
          <p:cNvPicPr>
            <a:picLocks noChangeAspect="1"/>
          </p:cNvPicPr>
          <p:nvPr/>
        </p:nvPicPr>
        <p:blipFill>
          <a:blip r:embed="rId2"/>
          <a:stretch>
            <a:fillRect/>
          </a:stretch>
        </p:blipFill>
        <p:spPr>
          <a:xfrm>
            <a:off x="228573" y="76200"/>
            <a:ext cx="1219254" cy="1184031"/>
          </a:xfrm>
          <a:prstGeom prst="rect">
            <a:avLst/>
          </a:prstGeom>
          <a:ln w="12700">
            <a:solidFill>
              <a:schemeClr val="tx1"/>
            </a:solidFill>
          </a:ln>
        </p:spPr>
      </p:pic>
    </p:spTree>
    <p:extLst>
      <p:ext uri="{BB962C8B-B14F-4D97-AF65-F5344CB8AC3E}">
        <p14:creationId xmlns:p14="http://schemas.microsoft.com/office/powerpoint/2010/main" val="2942217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304800" y="2971800"/>
            <a:ext cx="7123113" cy="2743200"/>
          </a:xfrm>
        </p:spPr>
        <p:txBody>
          <a:bodyPr>
            <a:normAutofit fontScale="85000" lnSpcReduction="20000"/>
          </a:bodyPr>
          <a:lstStyle/>
          <a:p>
            <a:r>
              <a:rPr lang="en-US" sz="3200" dirty="0">
                <a:solidFill>
                  <a:schemeClr val="tx1"/>
                </a:solidFill>
              </a:rPr>
              <a:t>Review the facility compliance history:</a:t>
            </a:r>
          </a:p>
          <a:p>
            <a:endParaRPr lang="en-US" dirty="0">
              <a:solidFill>
                <a:schemeClr val="tx1"/>
              </a:solidFill>
            </a:endParaRPr>
          </a:p>
          <a:p>
            <a:r>
              <a:rPr lang="en-US" dirty="0">
                <a:solidFill>
                  <a:schemeClr val="tx1"/>
                </a:solidFill>
              </a:rPr>
              <a:t>Past enforcement actions;</a:t>
            </a:r>
          </a:p>
          <a:p>
            <a:r>
              <a:rPr lang="en-US" dirty="0">
                <a:solidFill>
                  <a:schemeClr val="tx1"/>
                </a:solidFill>
              </a:rPr>
              <a:t>Past inspection reports;</a:t>
            </a:r>
          </a:p>
          <a:p>
            <a:r>
              <a:rPr lang="en-US" dirty="0">
                <a:solidFill>
                  <a:schemeClr val="tx1"/>
                </a:solidFill>
              </a:rPr>
              <a:t>Compliance test reports, notifications; </a:t>
            </a:r>
          </a:p>
          <a:p>
            <a:r>
              <a:rPr lang="en-US" dirty="0">
                <a:solidFill>
                  <a:schemeClr val="tx1"/>
                </a:solidFill>
              </a:rPr>
              <a:t>Permit modifications or equipment changes;</a:t>
            </a:r>
          </a:p>
          <a:p>
            <a:r>
              <a:rPr lang="en-US" dirty="0">
                <a:solidFill>
                  <a:schemeClr val="tx1"/>
                </a:solidFill>
              </a:rPr>
              <a:t>Compliance orders.</a:t>
            </a:r>
          </a:p>
          <a:p>
            <a:endParaRPr lang="en-US" dirty="0"/>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p:txBody>
          <a:bodyPr>
            <a:normAutofit/>
          </a:bodyPr>
          <a:lstStyle/>
          <a:p>
            <a:r>
              <a:rPr lang="en-US" sz="4000" dirty="0">
                <a:solidFill>
                  <a:schemeClr val="tx1"/>
                </a:solidFill>
              </a:rPr>
              <a:t>The past is a key to the present.</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12</a:t>
            </a:r>
          </a:p>
        </p:txBody>
      </p:sp>
    </p:spTree>
    <p:extLst>
      <p:ext uri="{BB962C8B-B14F-4D97-AF65-F5344CB8AC3E}">
        <p14:creationId xmlns:p14="http://schemas.microsoft.com/office/powerpoint/2010/main" val="12295246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381000" y="3048000"/>
            <a:ext cx="7123113" cy="2895600"/>
          </a:xfrm>
        </p:spPr>
        <p:txBody>
          <a:bodyPr>
            <a:normAutofit fontScale="92500" lnSpcReduction="20000"/>
          </a:bodyPr>
          <a:lstStyle/>
          <a:p>
            <a:r>
              <a:rPr lang="en-US" dirty="0"/>
              <a:t>Review of additional documents may show other conditions that must be assessed during the onsite inspection such as:</a:t>
            </a:r>
          </a:p>
          <a:p>
            <a:pPr marL="457200" indent="-457200">
              <a:buFont typeface="Arial" panose="020B0604020202020204" pitchFamily="34" charset="0"/>
              <a:buChar char="•"/>
            </a:pPr>
            <a:r>
              <a:rPr lang="en-US" dirty="0"/>
              <a:t>compliance orders,</a:t>
            </a:r>
          </a:p>
          <a:p>
            <a:pPr marL="457200" indent="-457200">
              <a:buFont typeface="Arial" panose="020B0604020202020204" pitchFamily="34" charset="0"/>
              <a:buChar char="•"/>
            </a:pPr>
            <a:r>
              <a:rPr lang="en-US" dirty="0"/>
              <a:t>active enforcement documents may have special conditions submitted for consent decrees</a:t>
            </a:r>
          </a:p>
          <a:p>
            <a:pPr marL="457200" indent="-457200">
              <a:buFont typeface="Arial" panose="020B0604020202020204" pitchFamily="34" charset="0"/>
              <a:buChar char="•"/>
            </a:pPr>
            <a:r>
              <a:rPr lang="en-US" dirty="0"/>
              <a:t>information from other organizations e.g. fire department</a:t>
            </a:r>
          </a:p>
          <a:p>
            <a:pPr marL="457200" indent="-4572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a:xfrm>
            <a:off x="1447800" y="1785257"/>
            <a:ext cx="7620000" cy="990600"/>
          </a:xfrm>
        </p:spPr>
        <p:txBody>
          <a:bodyPr>
            <a:normAutofit fontScale="90000"/>
          </a:bodyPr>
          <a:lstStyle/>
          <a:p>
            <a:r>
              <a:rPr lang="en-US" sz="3100" dirty="0">
                <a:solidFill>
                  <a:schemeClr val="tx1"/>
                </a:solidFill>
              </a:rPr>
              <a:t>Branch out from the basic permit.</a:t>
            </a:r>
            <a:br>
              <a:rPr lang="en-US" dirty="0"/>
            </a:br>
            <a:endParaRPr lang="en-US" dirty="0"/>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13</a:t>
            </a:r>
          </a:p>
        </p:txBody>
      </p:sp>
      <p:pic>
        <p:nvPicPr>
          <p:cNvPr id="6" name="Picture 5">
            <a:extLst>
              <a:ext uri="{FF2B5EF4-FFF2-40B4-BE49-F238E27FC236}">
                <a16:creationId xmlns:a16="http://schemas.microsoft.com/office/drawing/2014/main" id="{29C609C2-DAFE-4AA5-9329-6E93E31ECDDF}"/>
              </a:ext>
            </a:extLst>
          </p:cNvPr>
          <p:cNvPicPr>
            <a:picLocks noChangeAspect="1"/>
          </p:cNvPicPr>
          <p:nvPr/>
        </p:nvPicPr>
        <p:blipFill>
          <a:blip r:embed="rId2"/>
          <a:stretch>
            <a:fillRect/>
          </a:stretch>
        </p:blipFill>
        <p:spPr>
          <a:xfrm>
            <a:off x="4191000" y="457299"/>
            <a:ext cx="2438400" cy="1167184"/>
          </a:xfrm>
          <a:prstGeom prst="rect">
            <a:avLst/>
          </a:prstGeom>
          <a:ln w="12700">
            <a:solidFill>
              <a:schemeClr val="bg1"/>
            </a:solidFill>
          </a:ln>
        </p:spPr>
      </p:pic>
      <p:sp>
        <p:nvSpPr>
          <p:cNvPr id="7" name="Rectangle 6">
            <a:extLst>
              <a:ext uri="{FF2B5EF4-FFF2-40B4-BE49-F238E27FC236}">
                <a16:creationId xmlns:a16="http://schemas.microsoft.com/office/drawing/2014/main" id="{2CCF98DA-599D-49FE-8B52-5C62A5640BFD}"/>
              </a:ext>
            </a:extLst>
          </p:cNvPr>
          <p:cNvSpPr/>
          <p:nvPr/>
        </p:nvSpPr>
        <p:spPr>
          <a:xfrm>
            <a:off x="4343400" y="482519"/>
            <a:ext cx="1152880"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w Cen MT"/>
                <a:ea typeface="+mn-ea"/>
                <a:cs typeface="+mn-cs"/>
              </a:rPr>
              <a:t>Dig deep!!</a:t>
            </a:r>
          </a:p>
        </p:txBody>
      </p:sp>
    </p:spTree>
    <p:extLst>
      <p:ext uri="{BB962C8B-B14F-4D97-AF65-F5344CB8AC3E}">
        <p14:creationId xmlns:p14="http://schemas.microsoft.com/office/powerpoint/2010/main" val="15494982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457200" y="2895600"/>
            <a:ext cx="7123113" cy="2895600"/>
          </a:xfrm>
        </p:spPr>
        <p:txBody>
          <a:bodyPr>
            <a:normAutofit fontScale="92500" lnSpcReduction="20000"/>
          </a:bodyPr>
          <a:lstStyle/>
          <a:p>
            <a:endParaRPr lang="en-US" b="1" u="sng" dirty="0"/>
          </a:p>
          <a:p>
            <a:r>
              <a:rPr lang="en-US" b="1" u="sng" dirty="0"/>
              <a:t>Tip #6:</a:t>
            </a:r>
          </a:p>
          <a:p>
            <a:pPr marL="457200" indent="-457200">
              <a:buFont typeface="Arial" panose="020B0604020202020204" pitchFamily="34" charset="0"/>
              <a:buChar char="•"/>
            </a:pPr>
            <a:r>
              <a:rPr lang="en-US" dirty="0"/>
              <a:t>Check that recordkeeping and reporting requirements are being met </a:t>
            </a:r>
            <a:r>
              <a:rPr lang="en-US" i="1" u="sng" dirty="0"/>
              <a:t>to the letter</a:t>
            </a:r>
            <a:r>
              <a:rPr lang="en-US" dirty="0"/>
              <a:t>. </a:t>
            </a:r>
          </a:p>
          <a:p>
            <a:pPr marL="457200" indent="-457200">
              <a:buFont typeface="Arial" panose="020B0604020202020204" pitchFamily="34" charset="0"/>
              <a:buChar char="•"/>
            </a:pPr>
            <a:r>
              <a:rPr lang="en-US" dirty="0"/>
              <a:t>If you identify potential recordkeeping violations, pay special attention to that part of the facility’s process, in case there is a more extensive problem.</a:t>
            </a:r>
          </a:p>
          <a:p>
            <a:endParaRPr lang="en-US" dirty="0"/>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p:txBody>
          <a:bodyPr>
            <a:normAutofit/>
          </a:bodyPr>
          <a:lstStyle/>
          <a:p>
            <a:r>
              <a:rPr lang="en-US" sz="2400" dirty="0">
                <a:solidFill>
                  <a:schemeClr val="tx1"/>
                </a:solidFill>
              </a:rPr>
              <a:t>Glean everything possible from reports submitted by the facility before going in the field:</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14</a:t>
            </a:r>
          </a:p>
        </p:txBody>
      </p:sp>
    </p:spTree>
    <p:extLst>
      <p:ext uri="{BB962C8B-B14F-4D97-AF65-F5344CB8AC3E}">
        <p14:creationId xmlns:p14="http://schemas.microsoft.com/office/powerpoint/2010/main" val="5010495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762000" y="2286000"/>
            <a:ext cx="7123113" cy="4246921"/>
          </a:xfrm>
        </p:spPr>
        <p:txBody>
          <a:bodyPr>
            <a:normAutofit/>
          </a:bodyPr>
          <a:lstStyle/>
          <a:p>
            <a:endParaRPr lang="en-US" sz="1900" dirty="0">
              <a:solidFill>
                <a:schemeClr val="tx1"/>
              </a:solidFill>
            </a:endParaRPr>
          </a:p>
          <a:p>
            <a:r>
              <a:rPr lang="en-US" sz="2100" b="1" dirty="0">
                <a:solidFill>
                  <a:schemeClr val="tx1"/>
                </a:solidFill>
              </a:rPr>
              <a:t>Questions:</a:t>
            </a:r>
          </a:p>
          <a:p>
            <a:r>
              <a:rPr lang="en-US" sz="2100" dirty="0">
                <a:solidFill>
                  <a:schemeClr val="tx1"/>
                </a:solidFill>
              </a:rPr>
              <a:t>Does your agency have standardized checklists for regulations or permits, or do you create your own, for Title V or NSR permits?</a:t>
            </a:r>
          </a:p>
          <a:p>
            <a:r>
              <a:rPr lang="en-US" sz="2100" dirty="0">
                <a:solidFill>
                  <a:schemeClr val="tx1"/>
                </a:solidFill>
              </a:rPr>
              <a:t>Does your agency have standard inspection plans? </a:t>
            </a:r>
            <a:endParaRPr lang="en-US" sz="2100" b="1" u="sng" dirty="0">
              <a:solidFill>
                <a:schemeClr val="tx1"/>
              </a:solidFill>
            </a:endParaRPr>
          </a:p>
          <a:p>
            <a:r>
              <a:rPr lang="en-US" sz="2100" b="1" u="sng" dirty="0">
                <a:solidFill>
                  <a:schemeClr val="tx1"/>
                </a:solidFill>
              </a:rPr>
              <a:t>Tip #7:</a:t>
            </a:r>
          </a:p>
          <a:p>
            <a:r>
              <a:rPr lang="en-US" sz="2100" dirty="0">
                <a:solidFill>
                  <a:schemeClr val="tx1"/>
                </a:solidFill>
              </a:rPr>
              <a:t>If your agency allows, fill in parts of checklists confirmed via facility reports </a:t>
            </a:r>
            <a:r>
              <a:rPr lang="en-US" sz="2100" u="sng" dirty="0">
                <a:solidFill>
                  <a:schemeClr val="tx1"/>
                </a:solidFill>
              </a:rPr>
              <a:t>before</a:t>
            </a:r>
            <a:r>
              <a:rPr lang="en-US" sz="2100" dirty="0">
                <a:solidFill>
                  <a:schemeClr val="tx1"/>
                </a:solidFill>
              </a:rPr>
              <a:t> going into the field. </a:t>
            </a:r>
          </a:p>
          <a:p>
            <a:r>
              <a:rPr lang="en-US" sz="2100" dirty="0">
                <a:solidFill>
                  <a:schemeClr val="tx1"/>
                </a:solidFill>
              </a:rPr>
              <a:t>This will help you ask questions about potential problems or anything that is unclear to you about the facility process.</a:t>
            </a:r>
          </a:p>
          <a:p>
            <a:endParaRPr lang="en-US" dirty="0"/>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a:xfrm>
            <a:off x="265113" y="405592"/>
            <a:ext cx="7620000" cy="990600"/>
          </a:xfrm>
        </p:spPr>
        <p:txBody>
          <a:bodyPr>
            <a:normAutofit/>
          </a:bodyPr>
          <a:lstStyle/>
          <a:p>
            <a:r>
              <a:rPr lang="en-US" sz="2400" dirty="0">
                <a:solidFill>
                  <a:schemeClr val="tx1"/>
                </a:solidFill>
              </a:rPr>
              <a:t>Once all background information has been assembled and reviewed </a:t>
            </a:r>
            <a:r>
              <a:rPr lang="en-US" sz="2400" b="1" dirty="0">
                <a:solidFill>
                  <a:schemeClr val="tx1"/>
                </a:solidFill>
              </a:rPr>
              <a:t>per your agency’s inspection guidelines </a:t>
            </a:r>
            <a:r>
              <a:rPr lang="en-US" sz="2400" dirty="0">
                <a:solidFill>
                  <a:schemeClr val="tx1"/>
                </a:solidFill>
              </a:rPr>
              <a:t>. . .</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15</a:t>
            </a:r>
          </a:p>
        </p:txBody>
      </p:sp>
      <p:pic>
        <p:nvPicPr>
          <p:cNvPr id="6" name="Picture 5">
            <a:extLst>
              <a:ext uri="{FF2B5EF4-FFF2-40B4-BE49-F238E27FC236}">
                <a16:creationId xmlns:a16="http://schemas.microsoft.com/office/drawing/2014/main" id="{61AE55AB-12E8-4500-ADD5-6A276A118C3B}"/>
              </a:ext>
            </a:extLst>
          </p:cNvPr>
          <p:cNvPicPr>
            <a:picLocks noChangeAspect="1"/>
          </p:cNvPicPr>
          <p:nvPr/>
        </p:nvPicPr>
        <p:blipFill>
          <a:blip r:embed="rId2"/>
          <a:stretch>
            <a:fillRect/>
          </a:stretch>
        </p:blipFill>
        <p:spPr>
          <a:xfrm>
            <a:off x="7570524" y="415374"/>
            <a:ext cx="1329690" cy="1329690"/>
          </a:xfrm>
          <a:prstGeom prst="rect">
            <a:avLst/>
          </a:prstGeom>
          <a:ln w="12700">
            <a:solidFill>
              <a:schemeClr val="tx1"/>
            </a:solidFill>
          </a:ln>
        </p:spPr>
      </p:pic>
      <p:sp>
        <p:nvSpPr>
          <p:cNvPr id="7" name="Rectangle 6">
            <a:extLst>
              <a:ext uri="{FF2B5EF4-FFF2-40B4-BE49-F238E27FC236}">
                <a16:creationId xmlns:a16="http://schemas.microsoft.com/office/drawing/2014/main" id="{69941FF1-C285-4AAB-B7D5-0C3E6306911E}"/>
              </a:ext>
            </a:extLst>
          </p:cNvPr>
          <p:cNvSpPr/>
          <p:nvPr/>
        </p:nvSpPr>
        <p:spPr>
          <a:xfrm>
            <a:off x="1524000" y="1654301"/>
            <a:ext cx="7268194" cy="677108"/>
          </a:xfrm>
          <a:prstGeom prst="rect">
            <a:avLst/>
          </a:prstGeom>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err="1">
                <a:ln>
                  <a:noFill/>
                </a:ln>
                <a:solidFill>
                  <a:prstClr val="black"/>
                </a:solidFill>
                <a:effectLst/>
                <a:uLnTx/>
                <a:uFillTx/>
                <a:latin typeface="Tw Cen MT"/>
                <a:ea typeface="+mn-ea"/>
                <a:cs typeface="+mn-cs"/>
              </a:rPr>
              <a:t>Creat</a:t>
            </a:r>
            <a:r>
              <a:rPr kumimoji="0" lang="en-US" sz="1900" b="0" i="0" u="none" strike="noStrike" kern="1200" cap="none" spc="0" normalizeH="0" baseline="0" noProof="0" dirty="0">
                <a:ln>
                  <a:noFill/>
                </a:ln>
                <a:solidFill>
                  <a:prstClr val="black"/>
                </a:solidFill>
                <a:effectLst/>
                <a:uLnTx/>
                <a:uFillTx/>
                <a:latin typeface="Tw Cen MT"/>
                <a:ea typeface="+mn-ea"/>
                <a:cs typeface="+mn-cs"/>
              </a:rPr>
              <a:t> an inspection plan (written or non-written), and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Tw Cen MT"/>
                <a:ea typeface="+mn-ea"/>
                <a:cs typeface="+mn-cs"/>
              </a:rPr>
              <a:t>create checklists.  </a:t>
            </a:r>
          </a:p>
        </p:txBody>
      </p:sp>
    </p:spTree>
    <p:extLst>
      <p:ext uri="{BB962C8B-B14F-4D97-AF65-F5344CB8AC3E}">
        <p14:creationId xmlns:p14="http://schemas.microsoft.com/office/powerpoint/2010/main" val="27682395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620904" y="2819400"/>
            <a:ext cx="7123113" cy="3048000"/>
          </a:xfrm>
        </p:spPr>
        <p:txBody>
          <a:bodyPr>
            <a:normAutofit fontScale="92500" lnSpcReduction="20000"/>
          </a:bodyPr>
          <a:lstStyle/>
          <a:p>
            <a:pPr marL="457200" indent="-457200">
              <a:buClrTx/>
              <a:buFont typeface="+mj-lt"/>
              <a:buAutoNum type="arabicPeriod"/>
            </a:pPr>
            <a:r>
              <a:rPr lang="en-US" dirty="0"/>
              <a:t>Create a written list of all required equipment and safety gear.  </a:t>
            </a:r>
          </a:p>
          <a:p>
            <a:pPr marL="457200" indent="-457200">
              <a:buClrTx/>
              <a:buFont typeface="+mj-lt"/>
              <a:buAutoNum type="arabicPeriod"/>
            </a:pPr>
            <a:r>
              <a:rPr lang="en-US" dirty="0"/>
              <a:t>Check the status of equipment—functioning, batteries charged, backups, personal gas monitor active?  </a:t>
            </a:r>
          </a:p>
          <a:p>
            <a:pPr marL="457200" indent="-457200">
              <a:buClrTx/>
              <a:buFont typeface="+mj-lt"/>
              <a:buAutoNum type="arabicPeriod"/>
            </a:pPr>
            <a:r>
              <a:rPr lang="en-US" dirty="0"/>
              <a:t>Do you have your PPE ready (e.g., fluorescent vest, safety glasses/goggles, respirator, gloves, etc.)</a:t>
            </a:r>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p:txBody>
          <a:bodyPr>
            <a:normAutofit/>
          </a:bodyPr>
          <a:lstStyle/>
          <a:p>
            <a:r>
              <a:rPr lang="en-US" sz="2800" dirty="0">
                <a:solidFill>
                  <a:schemeClr val="tx1"/>
                </a:solidFill>
              </a:rPr>
              <a:t>Your final pre-inspection step: Prepare equipment and a safety plan. (Did I say this earlier?)</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16</a:t>
            </a:r>
          </a:p>
        </p:txBody>
      </p:sp>
      <p:pic>
        <p:nvPicPr>
          <p:cNvPr id="6" name="Picture 5">
            <a:extLst>
              <a:ext uri="{FF2B5EF4-FFF2-40B4-BE49-F238E27FC236}">
                <a16:creationId xmlns:a16="http://schemas.microsoft.com/office/drawing/2014/main" id="{503CEDCA-E814-4F33-AECF-C3A29FA6A94F}"/>
              </a:ext>
            </a:extLst>
          </p:cNvPr>
          <p:cNvPicPr>
            <a:picLocks noChangeAspect="1"/>
          </p:cNvPicPr>
          <p:nvPr/>
        </p:nvPicPr>
        <p:blipFill>
          <a:blip r:embed="rId2"/>
          <a:stretch>
            <a:fillRect/>
          </a:stretch>
        </p:blipFill>
        <p:spPr>
          <a:xfrm>
            <a:off x="1371600" y="-196214"/>
            <a:ext cx="1371600" cy="1834514"/>
          </a:xfrm>
          <a:prstGeom prst="rect">
            <a:avLst/>
          </a:prstGeom>
        </p:spPr>
      </p:pic>
    </p:spTree>
    <p:extLst>
      <p:ext uri="{BB962C8B-B14F-4D97-AF65-F5344CB8AC3E}">
        <p14:creationId xmlns:p14="http://schemas.microsoft.com/office/powerpoint/2010/main" val="26199253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616527" y="2819400"/>
            <a:ext cx="7123113" cy="3565524"/>
          </a:xfrm>
        </p:spPr>
        <p:txBody>
          <a:bodyPr>
            <a:normAutofit fontScale="77500" lnSpcReduction="20000"/>
          </a:bodyPr>
          <a:lstStyle/>
          <a:p>
            <a:r>
              <a:rPr lang="en-US" dirty="0"/>
              <a:t> </a:t>
            </a:r>
            <a:r>
              <a:rPr lang="en-US" b="1" u="sng" dirty="0"/>
              <a:t>Tip #8:</a:t>
            </a:r>
          </a:p>
          <a:p>
            <a:pPr marL="457200" indent="-457200">
              <a:buFont typeface="Arial" panose="020B0604020202020204" pitchFamily="34" charset="0"/>
              <a:buChar char="•"/>
            </a:pPr>
            <a:r>
              <a:rPr lang="en-US" dirty="0"/>
              <a:t>Field conditions can change unexpectedly.  Have all items that could be needed—better more than less!  </a:t>
            </a:r>
          </a:p>
          <a:p>
            <a:pPr marL="457200" indent="-457200">
              <a:buFont typeface="Arial" panose="020B0604020202020204" pitchFamily="34" charset="0"/>
              <a:buChar char="•"/>
            </a:pPr>
            <a:r>
              <a:rPr lang="en-US" dirty="0"/>
              <a:t>Clear plan if you encounter unsafe or difficult working conditions (e.g., numbers for supervisor, or other staff at the office to track your whereabouts and well-being.</a:t>
            </a:r>
          </a:p>
          <a:p>
            <a:pPr marL="457200" indent="-457200">
              <a:buFont typeface="Arial" panose="020B0604020202020204" pitchFamily="34" charset="0"/>
              <a:buChar char="•"/>
            </a:pPr>
            <a:r>
              <a:rPr lang="en-US" dirty="0"/>
              <a:t>Take reasonable onsite safety training/briefing that a facility may require.</a:t>
            </a:r>
          </a:p>
          <a:p>
            <a:pPr marL="457200" indent="-457200">
              <a:buFont typeface="Arial" panose="020B0604020202020204" pitchFamily="34" charset="0"/>
              <a:buChar char="•"/>
            </a:pPr>
            <a:r>
              <a:rPr lang="en-US" dirty="0"/>
              <a:t>Obey facility staff’s safety warnings, but be prepared to exit an unsafe situation </a:t>
            </a:r>
            <a:r>
              <a:rPr lang="en-US" i="1" u="sng" dirty="0"/>
              <a:t>anytime</a:t>
            </a:r>
            <a:r>
              <a:rPr lang="en-US" dirty="0"/>
              <a:t> you recognize a hazard, regardless of what others may do.</a:t>
            </a:r>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p:txBody>
          <a:bodyPr>
            <a:noAutofit/>
          </a:bodyPr>
          <a:lstStyle/>
          <a:p>
            <a:r>
              <a:rPr lang="en-US" sz="2800" dirty="0">
                <a:solidFill>
                  <a:schemeClr val="tx1"/>
                </a:solidFill>
              </a:rPr>
              <a:t>Do not assume nothing</a:t>
            </a:r>
            <a:br>
              <a:rPr lang="en-US" sz="2800" dirty="0">
                <a:solidFill>
                  <a:schemeClr val="tx1"/>
                </a:solidFill>
              </a:rPr>
            </a:br>
            <a:r>
              <a:rPr lang="en-US" sz="2800" dirty="0">
                <a:solidFill>
                  <a:schemeClr val="tx1"/>
                </a:solidFill>
              </a:rPr>
              <a:t>can go wrong based on past work</a:t>
            </a:r>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17</a:t>
            </a:r>
          </a:p>
        </p:txBody>
      </p:sp>
      <p:pic>
        <p:nvPicPr>
          <p:cNvPr id="6" name="Picture 5">
            <a:extLst>
              <a:ext uri="{FF2B5EF4-FFF2-40B4-BE49-F238E27FC236}">
                <a16:creationId xmlns:a16="http://schemas.microsoft.com/office/drawing/2014/main" id="{6F99D3B5-DA8A-4D45-9B8C-E0187A807E0A}"/>
              </a:ext>
            </a:extLst>
          </p:cNvPr>
          <p:cNvPicPr>
            <a:picLocks noChangeAspect="1"/>
          </p:cNvPicPr>
          <p:nvPr/>
        </p:nvPicPr>
        <p:blipFill>
          <a:blip r:embed="rId2"/>
          <a:stretch>
            <a:fillRect/>
          </a:stretch>
        </p:blipFill>
        <p:spPr>
          <a:xfrm>
            <a:off x="6477000" y="145473"/>
            <a:ext cx="2266049" cy="1607127"/>
          </a:xfrm>
          <a:prstGeom prst="rect">
            <a:avLst/>
          </a:prstGeom>
        </p:spPr>
      </p:pic>
    </p:spTree>
    <p:extLst>
      <p:ext uri="{BB962C8B-B14F-4D97-AF65-F5344CB8AC3E}">
        <p14:creationId xmlns:p14="http://schemas.microsoft.com/office/powerpoint/2010/main" val="5600258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9A3F24-4A64-46EA-8320-6DBE8DD3DDB1}"/>
              </a:ext>
            </a:extLst>
          </p:cNvPr>
          <p:cNvSpPr>
            <a:spLocks noGrp="1"/>
          </p:cNvSpPr>
          <p:nvPr>
            <p:ph type="body" idx="1"/>
          </p:nvPr>
        </p:nvSpPr>
        <p:spPr>
          <a:xfrm>
            <a:off x="1371600" y="2743200"/>
            <a:ext cx="7123113" cy="2667000"/>
          </a:xfrm>
        </p:spPr>
        <p:txBody>
          <a:bodyPr>
            <a:normAutofit/>
          </a:bodyPr>
          <a:lstStyle/>
          <a:p>
            <a:r>
              <a:rPr lang="en-US" dirty="0"/>
              <a:t> </a:t>
            </a:r>
          </a:p>
        </p:txBody>
      </p:sp>
      <p:sp>
        <p:nvSpPr>
          <p:cNvPr id="3" name="Title 2">
            <a:extLst>
              <a:ext uri="{FF2B5EF4-FFF2-40B4-BE49-F238E27FC236}">
                <a16:creationId xmlns:a16="http://schemas.microsoft.com/office/drawing/2014/main" id="{C3B95634-D249-4EFF-91A3-22BF675B135A}"/>
              </a:ext>
            </a:extLst>
          </p:cNvPr>
          <p:cNvSpPr>
            <a:spLocks noGrp="1"/>
          </p:cNvSpPr>
          <p:nvPr>
            <p:ph type="title"/>
          </p:nvPr>
        </p:nvSpPr>
        <p:spPr>
          <a:xfrm>
            <a:off x="1378527" y="1752600"/>
            <a:ext cx="7620000" cy="990600"/>
          </a:xfrm>
        </p:spPr>
        <p:txBody>
          <a:bodyPr>
            <a:normAutofit fontScale="90000"/>
          </a:bodyPr>
          <a:lstStyle/>
          <a:p>
            <a:r>
              <a:rPr lang="en-US" sz="4000" dirty="0">
                <a:solidFill>
                  <a:schemeClr val="tx1"/>
                </a:solidFill>
              </a:rPr>
              <a:t>One final slide on inspections and  on safety:</a:t>
            </a:r>
            <a:br>
              <a:rPr lang="en-US" dirty="0"/>
            </a:br>
            <a:endParaRPr lang="en-US" dirty="0"/>
          </a:p>
        </p:txBody>
      </p:sp>
      <p:sp>
        <p:nvSpPr>
          <p:cNvPr id="4" name="Slide Number Placeholder 3">
            <a:extLst>
              <a:ext uri="{FF2B5EF4-FFF2-40B4-BE49-F238E27FC236}">
                <a16:creationId xmlns:a16="http://schemas.microsoft.com/office/drawing/2014/main" id="{F07E977A-80A3-464A-BA73-F1D5468396B2}"/>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Tw Cen MT"/>
                <a:ea typeface="+mn-ea"/>
                <a:cs typeface="+mn-cs"/>
              </a:rPr>
              <a:t>18</a:t>
            </a:r>
          </a:p>
        </p:txBody>
      </p:sp>
      <p:pic>
        <p:nvPicPr>
          <p:cNvPr id="6" name="Picture 5">
            <a:extLst>
              <a:ext uri="{FF2B5EF4-FFF2-40B4-BE49-F238E27FC236}">
                <a16:creationId xmlns:a16="http://schemas.microsoft.com/office/drawing/2014/main" id="{99C9E60D-FB60-4338-9247-29E62B88F73F}"/>
              </a:ext>
            </a:extLst>
          </p:cNvPr>
          <p:cNvPicPr>
            <a:picLocks noChangeAspect="1"/>
          </p:cNvPicPr>
          <p:nvPr/>
        </p:nvPicPr>
        <p:blipFill>
          <a:blip r:embed="rId2"/>
          <a:stretch>
            <a:fillRect/>
          </a:stretch>
        </p:blipFill>
        <p:spPr>
          <a:xfrm>
            <a:off x="647700" y="4876800"/>
            <a:ext cx="2400693" cy="1594060"/>
          </a:xfrm>
          <a:prstGeom prst="rect">
            <a:avLst/>
          </a:prstGeom>
          <a:ln w="12700">
            <a:solidFill>
              <a:schemeClr val="tx1"/>
            </a:solidFill>
          </a:ln>
        </p:spPr>
      </p:pic>
      <p:sp>
        <p:nvSpPr>
          <p:cNvPr id="7" name="Rectangle 6">
            <a:extLst>
              <a:ext uri="{FF2B5EF4-FFF2-40B4-BE49-F238E27FC236}">
                <a16:creationId xmlns:a16="http://schemas.microsoft.com/office/drawing/2014/main" id="{30159369-C99A-4F35-B6EF-9957C1064A82}"/>
              </a:ext>
            </a:extLst>
          </p:cNvPr>
          <p:cNvSpPr/>
          <p:nvPr/>
        </p:nvSpPr>
        <p:spPr>
          <a:xfrm>
            <a:off x="3124200" y="2971800"/>
            <a:ext cx="4953000" cy="230832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w Cen MT"/>
                <a:ea typeface="+mn-ea"/>
                <a:cs typeface="+mn-cs"/>
              </a:rPr>
              <a:t>It’s is easy to become complacent!  It happens to everyone.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Tw Cen M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w Cen MT"/>
                <a:ea typeface="+mn-ea"/>
                <a:cs typeface="+mn-cs"/>
              </a:rPr>
              <a:t>Take time to remind yourself that there is nothing else </a:t>
            </a:r>
            <a:r>
              <a:rPr lang="en-US" sz="2400" dirty="0">
                <a:solidFill>
                  <a:prstClr val="black"/>
                </a:solidFill>
                <a:latin typeface="Tw Cen MT"/>
                <a:ea typeface="+mn-ea"/>
                <a:cs typeface="+mn-cs"/>
              </a:rPr>
              <a:t>is as important</a:t>
            </a:r>
            <a:r>
              <a:rPr kumimoji="0" lang="en-US" sz="2400" b="0" i="0" u="none" strike="noStrike" kern="1200" cap="none" spc="0" normalizeH="0" baseline="0" noProof="0" dirty="0">
                <a:ln>
                  <a:noFill/>
                </a:ln>
                <a:solidFill>
                  <a:prstClr val="black"/>
                </a:solidFill>
                <a:effectLst/>
                <a:uLnTx/>
                <a:uFillTx/>
                <a:latin typeface="Tw Cen MT"/>
                <a:ea typeface="+mn-ea"/>
                <a:cs typeface="+mn-cs"/>
              </a:rPr>
              <a:t> as your personal safety.</a:t>
            </a:r>
          </a:p>
        </p:txBody>
      </p:sp>
    </p:spTree>
    <p:extLst>
      <p:ext uri="{BB962C8B-B14F-4D97-AF65-F5344CB8AC3E}">
        <p14:creationId xmlns:p14="http://schemas.microsoft.com/office/powerpoint/2010/main" val="6121329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7937" name="Title 1"/>
          <p:cNvSpPr>
            <a:spLocks noGrp="1" noChangeArrowheads="1"/>
          </p:cNvSpPr>
          <p:nvPr>
            <p:ph type="title"/>
          </p:nvPr>
        </p:nvSpPr>
        <p:spPr>
          <a:xfrm>
            <a:off x="457200" y="-152400"/>
            <a:ext cx="8229600" cy="1143000"/>
          </a:xfrm>
        </p:spPr>
        <p:txBody>
          <a:bodyPr/>
          <a:lstStyle/>
          <a:p>
            <a:pPr eaLnBrk="1" hangingPunct="1"/>
            <a:r>
              <a:rPr lang="en-US" b="1" dirty="0">
                <a:latin typeface="Arial" charset="0"/>
              </a:rPr>
              <a:t>EPA Inspector Wiki</a:t>
            </a:r>
          </a:p>
        </p:txBody>
      </p:sp>
      <p:sp>
        <p:nvSpPr>
          <p:cNvPr id="3" name="Content Placeholder 2"/>
          <p:cNvSpPr>
            <a:spLocks noGrp="1"/>
          </p:cNvSpPr>
          <p:nvPr>
            <p:ph idx="1"/>
          </p:nvPr>
        </p:nvSpPr>
        <p:spPr>
          <a:xfrm>
            <a:off x="304800" y="838200"/>
            <a:ext cx="8229600" cy="2133600"/>
          </a:xfrm>
        </p:spPr>
        <p:txBody>
          <a:bodyPr rtlCol="0">
            <a:normAutofit/>
          </a:bodyPr>
          <a:lstStyle/>
          <a:p>
            <a:pPr eaLnBrk="1" fontAlgn="auto" hangingPunct="1">
              <a:spcAft>
                <a:spcPts val="0"/>
              </a:spcAft>
              <a:buFont typeface="Arial" panose="020B0604020202020204" pitchFamily="34" charset="0"/>
              <a:buChar char="•"/>
              <a:defRPr/>
            </a:pPr>
            <a:r>
              <a:rPr lang="en-US" dirty="0">
                <a:ea typeface="+mn-ea"/>
              </a:rPr>
              <a:t>EPA Inspector Wiki URL </a:t>
            </a:r>
            <a:r>
              <a:rPr lang="en-US" dirty="0">
                <a:ea typeface="+mn-ea"/>
                <a:hlinkClick r:id="rId3"/>
              </a:rPr>
              <a:t>https://inspector.epa.gov</a:t>
            </a:r>
            <a:endParaRPr lang="en-US" dirty="0">
              <a:ea typeface="+mn-ea"/>
            </a:endParaRPr>
          </a:p>
          <a:p>
            <a:pPr eaLnBrk="1" fontAlgn="auto" hangingPunct="1">
              <a:spcAft>
                <a:spcPts val="0"/>
              </a:spcAft>
              <a:buFont typeface="Arial" panose="020B0604020202020204" pitchFamily="34" charset="0"/>
              <a:buChar char="•"/>
              <a:defRPr/>
            </a:pPr>
            <a:r>
              <a:rPr lang="en-US" dirty="0">
                <a:ea typeface="+mn-ea"/>
              </a:rPr>
              <a:t>Contact EPA staff email to sign up: use Tracy Back (Back.tracy@epa.gov)</a:t>
            </a:r>
          </a:p>
        </p:txBody>
      </p:sp>
      <p:sp>
        <p:nvSpPr>
          <p:cNvPr id="167939"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68F790A-7EB1-5B48-9B27-22EF54906496}" type="slidenum">
              <a:rPr lang="en-US" sz="2000">
                <a:solidFill>
                  <a:srgbClr val="D1EAEE"/>
                </a:solidFill>
                <a:latin typeface="Arial" charset="0"/>
                <a:cs typeface="Arial" charset="0"/>
              </a:rPr>
              <a:pPr/>
              <a:t>28</a:t>
            </a:fld>
            <a:endParaRPr lang="en-US" sz="2000">
              <a:solidFill>
                <a:srgbClr val="D1EAEE"/>
              </a:solidFill>
              <a:latin typeface="Arial" charset="0"/>
              <a:cs typeface="Arial" charset="0"/>
            </a:endParaRPr>
          </a:p>
        </p:txBody>
      </p:sp>
      <p:pic>
        <p:nvPicPr>
          <p:cNvPr id="167940" name="Picture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52400" y="2971800"/>
            <a:ext cx="9144000"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5" name="Title 1"/>
          <p:cNvSpPr>
            <a:spLocks noGrp="1" noChangeArrowheads="1"/>
          </p:cNvSpPr>
          <p:nvPr>
            <p:ph type="title"/>
          </p:nvPr>
        </p:nvSpPr>
        <p:spPr>
          <a:xfrm rot="10800000" flipV="1">
            <a:off x="592074" y="228600"/>
            <a:ext cx="7886700" cy="304800"/>
          </a:xfrm>
        </p:spPr>
        <p:txBody>
          <a:bodyPr/>
          <a:lstStyle/>
          <a:p>
            <a:pPr eaLnBrk="1" hangingPunct="1"/>
            <a:br>
              <a:rPr lang="en-US" dirty="0">
                <a:latin typeface="Arial" charset="0"/>
              </a:rPr>
            </a:br>
            <a:r>
              <a:rPr lang="en-US" dirty="0">
                <a:latin typeface="Arial" charset="0"/>
              </a:rPr>
              <a:t>Wiki Website </a:t>
            </a:r>
          </a:p>
        </p:txBody>
      </p:sp>
      <p:pic>
        <p:nvPicPr>
          <p:cNvPr id="169986" name="Content Placeholder 4"/>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46038" y="914400"/>
            <a:ext cx="9185276" cy="5943600"/>
          </a:xfrm>
        </p:spPr>
      </p:pic>
      <p:sp>
        <p:nvSpPr>
          <p:cNvPr id="169987"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59ECDB1D-B96B-D749-9054-7CDB0BABBC85}" type="slidenum">
              <a:rPr lang="en-US" sz="2000">
                <a:solidFill>
                  <a:srgbClr val="D1EAEE"/>
                </a:solidFill>
                <a:latin typeface="Arial" charset="0"/>
                <a:cs typeface="Arial" charset="0"/>
              </a:rPr>
              <a:pPr/>
              <a:t>29</a:t>
            </a:fld>
            <a:endParaRPr lang="en-US" sz="2000">
              <a:solidFill>
                <a:srgbClr val="D1EAEE"/>
              </a:solidFill>
              <a:latin typeface="Arial" charset="0"/>
              <a:cs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5" name="AutoShape 2"/>
          <p:cNvSpPr>
            <a:spLocks noChangeAspect="1" noChangeArrowheads="1" noTextEdit="1"/>
          </p:cNvSpPr>
          <p:nvPr/>
        </p:nvSpPr>
        <p:spPr bwMode="auto">
          <a:xfrm>
            <a:off x="-25298400" y="-20726400"/>
            <a:ext cx="59924950" cy="5992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506" name="Rectangle 5"/>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a:latin typeface="Arial" charset="0"/>
            </a:endParaRPr>
          </a:p>
        </p:txBody>
      </p:sp>
      <p:sp>
        <p:nvSpPr>
          <p:cNvPr id="21507" name="Rectangle 6"/>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a:latin typeface="Arial" charset="0"/>
            </a:endParaRPr>
          </a:p>
        </p:txBody>
      </p:sp>
      <p:sp>
        <p:nvSpPr>
          <p:cNvPr id="21508" name="Rectangle 7"/>
          <p:cNvSpPr>
            <a:spLocks noChangeArrowheads="1"/>
          </p:cNvSpPr>
          <p:nvPr/>
        </p:nvSpPr>
        <p:spPr bwMode="auto">
          <a:xfrm>
            <a:off x="457200" y="274638"/>
            <a:ext cx="82264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p>
            <a:pPr algn="ctr" eaLnBrk="1" hangingPunct="1"/>
            <a:r>
              <a:rPr lang="en-US" sz="4400">
                <a:latin typeface="Arial" charset="0"/>
              </a:rPr>
              <a:t>Administrative</a:t>
            </a:r>
          </a:p>
        </p:txBody>
      </p:sp>
      <p:sp>
        <p:nvSpPr>
          <p:cNvPr id="21509" name="Rectangle 8"/>
          <p:cNvSpPr>
            <a:spLocks noChangeArrowheads="1"/>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p>
            <a:pPr marL="333375" indent="-333375" eaLnBrk="1" hangingPunct="1">
              <a:spcBef>
                <a:spcPct val="20000"/>
              </a:spcBef>
              <a:spcAft>
                <a:spcPct val="30000"/>
              </a:spcAft>
              <a:buFontTx/>
              <a:buChar char="•"/>
            </a:pPr>
            <a:r>
              <a:rPr lang="en-US" sz="3200">
                <a:latin typeface="Arial" charset="0"/>
              </a:rPr>
              <a:t>Facilities</a:t>
            </a:r>
          </a:p>
          <a:p>
            <a:pPr marL="742950" lvl="1" indent="-285750" eaLnBrk="1" hangingPunct="1">
              <a:spcBef>
                <a:spcPct val="20000"/>
              </a:spcBef>
              <a:spcAft>
                <a:spcPct val="30000"/>
              </a:spcAft>
              <a:buFontTx/>
              <a:buChar char="–"/>
            </a:pPr>
            <a:r>
              <a:rPr lang="en-US" sz="2800">
                <a:latin typeface="Arial" charset="0"/>
              </a:rPr>
              <a:t>Rest Rooms, Emergency Exits</a:t>
            </a:r>
          </a:p>
          <a:p>
            <a:pPr marL="333375" indent="-333375" eaLnBrk="1" hangingPunct="1">
              <a:spcBef>
                <a:spcPct val="20000"/>
              </a:spcBef>
              <a:spcAft>
                <a:spcPct val="30000"/>
              </a:spcAft>
              <a:buFontTx/>
              <a:buChar char="•"/>
            </a:pPr>
            <a:r>
              <a:rPr lang="en-US" sz="3200">
                <a:latin typeface="Arial" charset="0"/>
              </a:rPr>
              <a:t>Schedule/breaks</a:t>
            </a:r>
          </a:p>
          <a:p>
            <a:pPr marL="333375" indent="-333375" eaLnBrk="1" hangingPunct="1">
              <a:spcBef>
                <a:spcPct val="20000"/>
              </a:spcBef>
              <a:spcAft>
                <a:spcPct val="30000"/>
              </a:spcAft>
              <a:buFontTx/>
              <a:buChar char="•"/>
            </a:pPr>
            <a:r>
              <a:rPr lang="en-US" sz="3200">
                <a:latin typeface="Arial" charset="0"/>
              </a:rPr>
              <a:t>Lunch</a:t>
            </a:r>
          </a:p>
          <a:p>
            <a:pPr marL="333375" indent="-333375" eaLnBrk="1" hangingPunct="1">
              <a:spcBef>
                <a:spcPct val="20000"/>
              </a:spcBef>
              <a:spcAft>
                <a:spcPct val="30000"/>
              </a:spcAft>
              <a:buFontTx/>
              <a:buChar char="•"/>
            </a:pPr>
            <a:r>
              <a:rPr lang="en-US" sz="3200">
                <a:latin typeface="Arial" charset="0"/>
              </a:rPr>
              <a:t>Sign-In Sheet</a:t>
            </a:r>
          </a:p>
        </p:txBody>
      </p:sp>
      <p:sp>
        <p:nvSpPr>
          <p:cNvPr id="2151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3D83A3A-35A3-D247-A17F-3F7A230F3004}" type="slidenum">
              <a:rPr lang="en-US" sz="2000">
                <a:latin typeface="Arial" charset="0"/>
                <a:cs typeface="Arial" charset="0"/>
              </a:rPr>
              <a:pPr/>
              <a:t>3</a:t>
            </a:fld>
            <a:endParaRPr lang="en-US" sz="2000">
              <a:latin typeface="Arial" charset="0"/>
              <a:cs typeface="Arial"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2033" name="Rectangle 2"/>
          <p:cNvSpPr>
            <a:spLocks noGrp="1" noChangeArrowheads="1"/>
          </p:cNvSpPr>
          <p:nvPr>
            <p:ph type="title"/>
          </p:nvPr>
        </p:nvSpPr>
        <p:spPr/>
        <p:txBody>
          <a:bodyPr/>
          <a:lstStyle/>
          <a:p>
            <a:pPr eaLnBrk="1" hangingPunct="1"/>
            <a:r>
              <a:rPr lang="en-US" sz="5400" dirty="0">
                <a:latin typeface="Constantia" charset="0"/>
              </a:rPr>
              <a:t> </a:t>
            </a:r>
            <a:r>
              <a:rPr lang="en-US" sz="5400" dirty="0">
                <a:latin typeface="Arial" charset="0"/>
              </a:rPr>
              <a:t>Questions??</a:t>
            </a:r>
          </a:p>
        </p:txBody>
      </p:sp>
      <p:sp>
        <p:nvSpPr>
          <p:cNvPr id="172034" name="Rectangle 3"/>
          <p:cNvSpPr>
            <a:spLocks noGrp="1" noChangeArrowheads="1"/>
          </p:cNvSpPr>
          <p:nvPr>
            <p:ph idx="1"/>
          </p:nvPr>
        </p:nvSpPr>
        <p:spPr/>
        <p:txBody>
          <a:bodyPr/>
          <a:lstStyle/>
          <a:p>
            <a:pPr eaLnBrk="1" hangingPunct="1">
              <a:buFont typeface="Wingdings" charset="0"/>
              <a:buNone/>
            </a:pPr>
            <a:endParaRPr lang="en-US">
              <a:latin typeface="Arial" charset="0"/>
            </a:endParaRPr>
          </a:p>
          <a:p>
            <a:pPr eaLnBrk="1" hangingPunct="1">
              <a:buFont typeface="Wingdings" charset="0"/>
              <a:buNone/>
            </a:pPr>
            <a:endParaRPr lang="en-US">
              <a:latin typeface="Arial" charset="0"/>
            </a:endParaRPr>
          </a:p>
          <a:p>
            <a:pPr eaLnBrk="1" hangingPunct="1">
              <a:buFont typeface="Wingdings" charset="0"/>
              <a:buNone/>
            </a:pPr>
            <a:endParaRPr lang="en-US">
              <a:latin typeface="Arial" charset="0"/>
            </a:endParaRPr>
          </a:p>
          <a:p>
            <a:pPr eaLnBrk="1" hangingPunct="1">
              <a:buFont typeface="Wingdings" charset="0"/>
              <a:buNone/>
            </a:pPr>
            <a:r>
              <a:rPr lang="en-US" sz="4400">
                <a:latin typeface="Arial" charset="0"/>
              </a:rPr>
              <a:t>          </a:t>
            </a:r>
          </a:p>
        </p:txBody>
      </p:sp>
      <p:sp>
        <p:nvSpPr>
          <p:cNvPr id="17203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F65A153-B8F9-BD41-A0FE-03F157022EED}" type="slidenum">
              <a:rPr lang="en-US" sz="2000">
                <a:solidFill>
                  <a:srgbClr val="D1EAEE"/>
                </a:solidFill>
                <a:latin typeface="Arial" charset="0"/>
                <a:cs typeface="Arial" charset="0"/>
              </a:rPr>
              <a:pPr/>
              <a:t>30</a:t>
            </a:fld>
            <a:endParaRPr lang="en-US" sz="2000">
              <a:solidFill>
                <a:srgbClr val="D1EAEE"/>
              </a:solidFill>
              <a:latin typeface="Arial" charset="0"/>
              <a:cs typeface="Arial"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7467600" cy="1163637"/>
          </a:xfrm>
        </p:spPr>
        <p:txBody>
          <a:bodyPr/>
          <a:lstStyle/>
          <a:p>
            <a:br>
              <a:rPr lang="en-US" dirty="0"/>
            </a:br>
            <a:endParaRPr lang="en-US" dirty="0"/>
          </a:p>
        </p:txBody>
      </p:sp>
      <p:pic>
        <p:nvPicPr>
          <p:cNvPr id="5" name="Picture 4" descr="hazardous.jpg"/>
          <p:cNvPicPr>
            <a:picLocks noChangeAspect="1"/>
          </p:cNvPicPr>
          <p:nvPr/>
        </p:nvPicPr>
        <p:blipFill>
          <a:blip r:embed="rId3" cstate="print"/>
          <a:stretch>
            <a:fillRect/>
          </a:stretch>
        </p:blipFill>
        <p:spPr>
          <a:xfrm>
            <a:off x="2672773" y="2362201"/>
            <a:ext cx="4191000" cy="4038600"/>
          </a:xfrm>
          <a:prstGeom prst="rect">
            <a:avLst/>
          </a:prstGeom>
        </p:spPr>
      </p:pic>
      <p:sp>
        <p:nvSpPr>
          <p:cNvPr id="6" name="Title 1"/>
          <p:cNvSpPr txBox="1">
            <a:spLocks/>
          </p:cNvSpPr>
          <p:nvPr/>
        </p:nvSpPr>
        <p:spPr>
          <a:xfrm>
            <a:off x="228600" y="-261056"/>
            <a:ext cx="8229600" cy="1937456"/>
          </a:xfrm>
          <a:prstGeom prst="rect">
            <a:avLst/>
          </a:prstGeom>
        </p:spPr>
        <p:txBody>
          <a:bodyPr lIns="45720" rIns="228600" anchor="b">
            <a:normAutofit/>
            <a:scene3d>
              <a:camera prst="orthographicFront"/>
              <a:lightRig rig="soft" dir="t">
                <a:rot lat="0" lon="0" rev="2400000"/>
              </a:lightRig>
            </a:scene3d>
            <a:sp3d>
              <a:bevelT w="19050" h="12700"/>
            </a:sp3d>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48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Evidentiary Photography</a:t>
            </a:r>
          </a:p>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en-US" sz="48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10" name="Subtitle 9">
            <a:extLst>
              <a:ext uri="{FF2B5EF4-FFF2-40B4-BE49-F238E27FC236}">
                <a16:creationId xmlns:a16="http://schemas.microsoft.com/office/drawing/2014/main" id="{8D8B80E9-70D0-4EE6-8ED9-D02B30442A1E}"/>
              </a:ext>
            </a:extLst>
          </p:cNvPr>
          <p:cNvSpPr>
            <a:spLocks noGrp="1"/>
          </p:cNvSpPr>
          <p:nvPr>
            <p:ph type="subTitle" idx="1"/>
          </p:nvPr>
        </p:nvSpPr>
        <p:spPr>
          <a:xfrm>
            <a:off x="1339273" y="1371601"/>
            <a:ext cx="6890327" cy="533399"/>
          </a:xfrm>
        </p:spPr>
        <p:txBody>
          <a:bodyPr/>
          <a:lstStyle/>
          <a:p>
            <a:r>
              <a:rPr lang="en-US" sz="3200" dirty="0"/>
              <a:t>For Civil Inspections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xit" presetSubtype="10" fill="hold" grpId="0" nodeType="with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QUESTION</a:t>
            </a:r>
          </a:p>
        </p:txBody>
      </p:sp>
      <p:sp>
        <p:nvSpPr>
          <p:cNvPr id="3" name="Content Placeholder 2"/>
          <p:cNvSpPr>
            <a:spLocks noGrp="1"/>
          </p:cNvSpPr>
          <p:nvPr>
            <p:ph idx="1"/>
          </p:nvPr>
        </p:nvSpPr>
        <p:spPr/>
        <p:txBody>
          <a:bodyPr/>
          <a:lstStyle/>
          <a:p>
            <a:r>
              <a:rPr lang="en-US" dirty="0"/>
              <a:t>THE PHOTOS I TAKE IN GATHERING EVIDENCE FOR COMPLIANCE PURPOSES WILL STAND UP IN COURT?</a:t>
            </a:r>
          </a:p>
          <a:p>
            <a:endParaRPr lang="en-US" dirty="0"/>
          </a:p>
          <a:p>
            <a:r>
              <a:rPr lang="en-US" dirty="0"/>
              <a:t>TRUE OR FALSE?</a:t>
            </a:r>
          </a:p>
          <a:p>
            <a:endParaRPr lang="en-US" dirty="0"/>
          </a:p>
          <a:p>
            <a:r>
              <a:rPr lang="en-US" dirty="0"/>
              <a:t>IF FALSE, WHY TAKE THEM?</a:t>
            </a:r>
          </a:p>
        </p:txBody>
      </p:sp>
    </p:spTree>
    <p:extLst>
      <p:ext uri="{BB962C8B-B14F-4D97-AF65-F5344CB8AC3E}">
        <p14:creationId xmlns:p14="http://schemas.microsoft.com/office/powerpoint/2010/main" val="142890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Digital Photography</a:t>
            </a:r>
          </a:p>
        </p:txBody>
      </p:sp>
      <p:sp>
        <p:nvSpPr>
          <p:cNvPr id="3" name="Content Placeholder 2"/>
          <p:cNvSpPr>
            <a:spLocks noGrp="1"/>
          </p:cNvSpPr>
          <p:nvPr>
            <p:ph idx="1"/>
          </p:nvPr>
        </p:nvSpPr>
        <p:spPr>
          <a:xfrm>
            <a:off x="628650" y="1825625"/>
            <a:ext cx="7886700" cy="3127375"/>
          </a:xfrm>
        </p:spPr>
        <p:txBody>
          <a:bodyPr/>
          <a:lstStyle/>
          <a:p>
            <a:endParaRPr lang="en-US" dirty="0"/>
          </a:p>
          <a:p>
            <a:r>
              <a:rPr lang="en-US" dirty="0"/>
              <a:t>What are digital images? </a:t>
            </a:r>
          </a:p>
          <a:p>
            <a:pPr lvl="1"/>
            <a:r>
              <a:rPr lang="en-US" dirty="0"/>
              <a:t>Digital still images are files that are sampled and bitmapped as a grid of rectangular dots, picture elements (pixels) or points of color.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Why is Photography Important?</a:t>
            </a:r>
          </a:p>
        </p:txBody>
      </p:sp>
      <p:sp>
        <p:nvSpPr>
          <p:cNvPr id="3" name="Content Placeholder 2"/>
          <p:cNvSpPr>
            <a:spLocks noGrp="1"/>
          </p:cNvSpPr>
          <p:nvPr>
            <p:ph idx="1"/>
          </p:nvPr>
        </p:nvSpPr>
        <p:spPr/>
        <p:txBody>
          <a:bodyPr/>
          <a:lstStyle/>
          <a:p>
            <a:r>
              <a:rPr lang="en-US" dirty="0"/>
              <a:t>Preservation of scene at a particular moment</a:t>
            </a:r>
          </a:p>
          <a:p>
            <a:r>
              <a:rPr lang="en-US" dirty="0"/>
              <a:t>Destruction of evidence</a:t>
            </a:r>
          </a:p>
          <a:p>
            <a:r>
              <a:rPr lang="en-US" dirty="0"/>
              <a:t>Exposure to elements</a:t>
            </a:r>
          </a:p>
          <a:p>
            <a:r>
              <a:rPr lang="en-US" dirty="0"/>
              <a:t>Tells story with photos</a:t>
            </a:r>
          </a:p>
          <a:p>
            <a:r>
              <a:rPr lang="en-US" dirty="0"/>
              <a:t>Recreate events</a:t>
            </a:r>
          </a:p>
          <a:p>
            <a:r>
              <a:rPr lang="en-US" dirty="0"/>
              <a:t>Evidence in court</a:t>
            </a:r>
          </a:p>
          <a:p>
            <a:pPr marL="0" indent="0">
              <a:buNone/>
            </a:pPr>
            <a:endParaRPr lang="en-US" dirty="0"/>
          </a:p>
        </p:txBody>
      </p:sp>
      <p:pic>
        <p:nvPicPr>
          <p:cNvPr id="5" name="Picture 16" descr="pollution"/>
          <p:cNvPicPr>
            <a:picLocks noChangeAspect="1" noChangeArrowheads="1"/>
          </p:cNvPicPr>
          <p:nvPr/>
        </p:nvPicPr>
        <p:blipFill>
          <a:blip r:embed="rId2" cstate="print"/>
          <a:srcRect/>
          <a:stretch>
            <a:fillRect/>
          </a:stretch>
        </p:blipFill>
        <p:spPr>
          <a:xfrm>
            <a:off x="5181600" y="3853822"/>
            <a:ext cx="3810000" cy="2829044"/>
          </a:xfrm>
          <a:prstGeom prst="rect">
            <a:avLst/>
          </a:prstGeom>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Admissibility of Evidence</a:t>
            </a:r>
          </a:p>
        </p:txBody>
      </p:sp>
      <p:sp>
        <p:nvSpPr>
          <p:cNvPr id="3" name="Content Placeholder 2"/>
          <p:cNvSpPr>
            <a:spLocks noGrp="1"/>
          </p:cNvSpPr>
          <p:nvPr>
            <p:ph idx="1"/>
          </p:nvPr>
        </p:nvSpPr>
        <p:spPr>
          <a:xfrm>
            <a:off x="457200" y="1646237"/>
            <a:ext cx="8229600" cy="3154363"/>
          </a:xfrm>
        </p:spPr>
        <p:txBody>
          <a:bodyPr/>
          <a:lstStyle/>
          <a:p>
            <a:r>
              <a:rPr lang="en-US" dirty="0"/>
              <a:t>Is it relevant?</a:t>
            </a:r>
          </a:p>
          <a:p>
            <a:r>
              <a:rPr lang="en-US" dirty="0"/>
              <a:t>Can it be authenticated?</a:t>
            </a:r>
          </a:p>
          <a:p>
            <a:pPr lvl="1"/>
            <a:r>
              <a:rPr lang="en-US" dirty="0"/>
              <a:t>Fair and accurate representation of what you saw?</a:t>
            </a:r>
          </a:p>
          <a:p>
            <a:endParaRPr lang="en-US" dirty="0"/>
          </a:p>
          <a:p>
            <a:r>
              <a:rPr lang="en-US" dirty="0"/>
              <a:t>Easily manipulated</a:t>
            </a:r>
          </a:p>
          <a:p>
            <a:endParaRPr lang="en-US" dirty="0"/>
          </a:p>
        </p:txBody>
      </p:sp>
      <p:sp>
        <p:nvSpPr>
          <p:cNvPr id="5" name="Rectangle 4"/>
          <p:cNvSpPr/>
          <p:nvPr/>
        </p:nvSpPr>
        <p:spPr>
          <a:xfrm>
            <a:off x="0" y="4876800"/>
            <a:ext cx="4191000" cy="400110"/>
          </a:xfrm>
          <a:prstGeom prst="rect">
            <a:avLst/>
          </a:prstGeom>
        </p:spPr>
        <p:txBody>
          <a:bodyPr wrap="square">
            <a:spAutoFit/>
          </a:bodyPr>
          <a:lstStyle/>
          <a:p>
            <a:pPr marL="292100" lvl="0" indent="-292100" algn="ctr">
              <a:buClr>
                <a:srgbClr val="72A376"/>
              </a:buClr>
              <a:buSzPct val="70000"/>
            </a:pPr>
            <a:r>
              <a:rPr lang="en-US" sz="2000" dirty="0">
                <a:solidFill>
                  <a:srgbClr val="C00000"/>
                </a:solidFill>
              </a:rPr>
              <a:t>  </a:t>
            </a:r>
          </a:p>
        </p:txBody>
      </p:sp>
      <p:pic>
        <p:nvPicPr>
          <p:cNvPr id="6" name="Picture 8" descr="McWane (AL) Photos from ADEM (Dec"/>
          <p:cNvPicPr>
            <a:picLocks noChangeAspect="1" noChangeArrowheads="1"/>
          </p:cNvPicPr>
          <p:nvPr/>
        </p:nvPicPr>
        <p:blipFill>
          <a:blip r:embed="rId2" cstate="print"/>
          <a:srcRect/>
          <a:stretch>
            <a:fillRect/>
          </a:stretch>
        </p:blipFill>
        <p:spPr>
          <a:xfrm>
            <a:off x="4724460" y="3429000"/>
            <a:ext cx="3929004" cy="2946176"/>
          </a:xfrm>
          <a:prstGeom prst="rect">
            <a:avLst/>
          </a:prstGeo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Digital Cameras</a:t>
            </a:r>
          </a:p>
        </p:txBody>
      </p:sp>
      <p:sp>
        <p:nvSpPr>
          <p:cNvPr id="3" name="Content Placeholder 2"/>
          <p:cNvSpPr>
            <a:spLocks noGrp="1"/>
          </p:cNvSpPr>
          <p:nvPr>
            <p:ph idx="1"/>
          </p:nvPr>
        </p:nvSpPr>
        <p:spPr/>
        <p:txBody>
          <a:bodyPr/>
          <a:lstStyle/>
          <a:p>
            <a:r>
              <a:rPr lang="en-US" dirty="0"/>
              <a:t>Point and Shoot?</a:t>
            </a:r>
          </a:p>
          <a:p>
            <a:endParaRPr lang="en-US" sz="1600" dirty="0"/>
          </a:p>
          <a:p>
            <a:r>
              <a:rPr lang="en-US" dirty="0"/>
              <a:t>Learn how to use the camera </a:t>
            </a:r>
          </a:p>
          <a:p>
            <a:r>
              <a:rPr lang="en-US" dirty="0"/>
              <a:t>Read the manual</a:t>
            </a:r>
          </a:p>
          <a:p>
            <a:r>
              <a:rPr lang="en-US" dirty="0"/>
              <a:t>Extra battery, memory cards</a:t>
            </a:r>
          </a:p>
        </p:txBody>
      </p:sp>
      <p:pic>
        <p:nvPicPr>
          <p:cNvPr id="4" name="Picture 27" descr="DCs-760maprear"/>
          <p:cNvPicPr>
            <a:picLocks noChangeAspect="1" noChangeArrowheads="1"/>
          </p:cNvPicPr>
          <p:nvPr/>
        </p:nvPicPr>
        <p:blipFill>
          <a:blip r:embed="rId2" cstate="print"/>
          <a:srcRect/>
          <a:stretch>
            <a:fillRect/>
          </a:stretch>
        </p:blipFill>
        <p:spPr>
          <a:xfrm>
            <a:off x="609600" y="4648200"/>
            <a:ext cx="2870200" cy="1931219"/>
          </a:xfrm>
          <a:prstGeom prst="rect">
            <a:avLst/>
          </a:prstGeom>
          <a:noFill/>
          <a:ln/>
        </p:spPr>
      </p:pic>
      <p:pic>
        <p:nvPicPr>
          <p:cNvPr id="5" name="Picture 31" descr="dcs720xfrontview"/>
          <p:cNvPicPr>
            <a:picLocks noChangeAspect="1" noChangeArrowheads="1"/>
          </p:cNvPicPr>
          <p:nvPr/>
        </p:nvPicPr>
        <p:blipFill>
          <a:blip r:embed="rId3" cstate="print"/>
          <a:srcRect/>
          <a:stretch>
            <a:fillRect/>
          </a:stretch>
        </p:blipFill>
        <p:spPr>
          <a:xfrm>
            <a:off x="6781800" y="3581400"/>
            <a:ext cx="1878013" cy="2185988"/>
          </a:xfrm>
          <a:prstGeom prst="rect">
            <a:avLst/>
          </a:prstGeom>
          <a:noFill/>
          <a:ln/>
        </p:spPr>
      </p:pic>
      <p:pic>
        <p:nvPicPr>
          <p:cNvPr id="6" name="Picture 36" descr="Polaroid_SX70">
            <a:hlinkClick r:id="rId4"/>
          </p:cNvPr>
          <p:cNvPicPr>
            <a:picLocks noChangeAspect="1" noChangeArrowheads="1"/>
          </p:cNvPicPr>
          <p:nvPr/>
        </p:nvPicPr>
        <p:blipFill>
          <a:blip r:embed="rId5" cstate="print"/>
          <a:srcRect/>
          <a:stretch>
            <a:fillRect/>
          </a:stretch>
        </p:blipFill>
        <p:spPr>
          <a:xfrm>
            <a:off x="6553200" y="1524000"/>
            <a:ext cx="1905000" cy="1642241"/>
          </a:xfrm>
          <a:prstGeom prst="rect">
            <a:avLst/>
          </a:prstGeom>
          <a:noFill/>
          <a:ln/>
        </p:spPr>
      </p:pic>
      <p:pic>
        <p:nvPicPr>
          <p:cNvPr id="7" name="Picture 28" descr="Panorama_05_StitchingMode">
            <a:hlinkClick r:id="rId6"/>
          </p:cNvPr>
          <p:cNvPicPr>
            <a:picLocks noChangeAspect="1" noChangeArrowheads="1"/>
          </p:cNvPicPr>
          <p:nvPr/>
        </p:nvPicPr>
        <p:blipFill>
          <a:blip r:embed="rId7" cstate="print"/>
          <a:srcRect/>
          <a:stretch>
            <a:fillRect/>
          </a:stretch>
        </p:blipFill>
        <p:spPr>
          <a:xfrm>
            <a:off x="3886200" y="4648200"/>
            <a:ext cx="2509907" cy="1981200"/>
          </a:xfrm>
          <a:prstGeom prst="rect">
            <a:avLst/>
          </a:prstGeom>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Photography Basics</a:t>
            </a:r>
          </a:p>
        </p:txBody>
      </p:sp>
      <p:sp>
        <p:nvSpPr>
          <p:cNvPr id="3" name="Content Placeholder 2"/>
          <p:cNvSpPr>
            <a:spLocks noGrp="1"/>
          </p:cNvSpPr>
          <p:nvPr>
            <p:ph idx="1"/>
          </p:nvPr>
        </p:nvSpPr>
        <p:spPr>
          <a:xfrm>
            <a:off x="628650" y="1825625"/>
            <a:ext cx="7886700" cy="2974975"/>
          </a:xfrm>
        </p:spPr>
        <p:txBody>
          <a:bodyPr/>
          <a:lstStyle/>
          <a:p>
            <a:r>
              <a:rPr lang="en-US" dirty="0"/>
              <a:t>Shutter Speed (controls light and motion)</a:t>
            </a:r>
          </a:p>
          <a:p>
            <a:r>
              <a:rPr lang="en-US" dirty="0"/>
              <a:t>Aperture (depth of field)</a:t>
            </a:r>
          </a:p>
          <a:p>
            <a:r>
              <a:rPr lang="en-US" dirty="0"/>
              <a:t>ISO (formerly film speed)</a:t>
            </a:r>
          </a:p>
          <a:p>
            <a:r>
              <a:rPr lang="en-US" dirty="0"/>
              <a:t>Resolution (concentration of pixels)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What Should You Photograph?</a:t>
            </a:r>
          </a:p>
        </p:txBody>
      </p:sp>
      <p:sp>
        <p:nvSpPr>
          <p:cNvPr id="3" name="Content Placeholder 2"/>
          <p:cNvSpPr>
            <a:spLocks noGrp="1"/>
          </p:cNvSpPr>
          <p:nvPr>
            <p:ph idx="1"/>
          </p:nvPr>
        </p:nvSpPr>
        <p:spPr>
          <a:xfrm>
            <a:off x="628650" y="1524000"/>
            <a:ext cx="7886700" cy="4652963"/>
          </a:xfrm>
        </p:spPr>
        <p:txBody>
          <a:bodyPr/>
          <a:lstStyle/>
          <a:p>
            <a:r>
              <a:rPr lang="en-US" b="1" dirty="0"/>
              <a:t>Object</a:t>
            </a:r>
            <a:r>
              <a:rPr lang="en-US" dirty="0"/>
              <a:t>-  stack, baghouse, ESP, pipe, monitoring equipment, vehicles, etc...</a:t>
            </a:r>
          </a:p>
          <a:p>
            <a:r>
              <a:rPr lang="en-US" b="1" dirty="0"/>
              <a:t>Place</a:t>
            </a:r>
            <a:r>
              <a:rPr lang="en-US" dirty="0"/>
              <a:t>-  facility operations and equipment, creek/river/ lake, parking lot, storage areas, office, etc…</a:t>
            </a:r>
          </a:p>
          <a:p>
            <a:r>
              <a:rPr lang="en-US" b="1" dirty="0"/>
              <a:t>Event</a:t>
            </a:r>
            <a:r>
              <a:rPr lang="en-US" dirty="0"/>
              <a:t>- inspection, smoke release, complaint, clean-up, </a:t>
            </a:r>
            <a:r>
              <a:rPr lang="en-US" dirty="0" err="1"/>
              <a:t>etc</a:t>
            </a:r>
            <a:r>
              <a:rPr lang="en-US" dirty="0"/>
              <a:t>…</a:t>
            </a:r>
          </a:p>
          <a:p>
            <a:r>
              <a:rPr lang="en-US" b="1" dirty="0"/>
              <a:t>Stacks and Fugitive</a:t>
            </a:r>
          </a:p>
          <a:p>
            <a:pPr marL="0" indent="0">
              <a:buNone/>
            </a:pPr>
            <a:r>
              <a:rPr lang="en-US" b="1" dirty="0"/>
              <a:t>   Emissions</a:t>
            </a:r>
          </a:p>
          <a:p>
            <a:endParaRPr lang="en-US" dirty="0"/>
          </a:p>
          <a:p>
            <a:endParaRPr lang="en-US" dirty="0"/>
          </a:p>
        </p:txBody>
      </p:sp>
      <p:pic>
        <p:nvPicPr>
          <p:cNvPr id="4" name="Picture 23" descr="paint%20waste%20area2"/>
          <p:cNvPicPr>
            <a:picLocks noChangeAspect="1" noChangeArrowheads="1"/>
          </p:cNvPicPr>
          <p:nvPr/>
        </p:nvPicPr>
        <p:blipFill>
          <a:blip r:embed="rId2" cstate="print"/>
          <a:srcRect r="2273" b="3794"/>
          <a:stretch>
            <a:fillRect/>
          </a:stretch>
        </p:blipFill>
        <p:spPr bwMode="auto">
          <a:xfrm>
            <a:off x="5334000" y="4800600"/>
            <a:ext cx="2819400" cy="1676400"/>
          </a:xfrm>
          <a:prstGeom prst="rect">
            <a:avLst/>
          </a:prstGeom>
          <a:ln>
            <a:noFill/>
          </a:ln>
          <a:effectLst>
            <a:softEdge rad="112500"/>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More specifically…</a:t>
            </a:r>
          </a:p>
        </p:txBody>
      </p:sp>
      <p:sp>
        <p:nvSpPr>
          <p:cNvPr id="3" name="Content Placeholder 2"/>
          <p:cNvSpPr>
            <a:spLocks noGrp="1"/>
          </p:cNvSpPr>
          <p:nvPr>
            <p:ph idx="1"/>
          </p:nvPr>
        </p:nvSpPr>
        <p:spPr>
          <a:xfrm>
            <a:off x="628650" y="1447800"/>
            <a:ext cx="7886700" cy="4729163"/>
          </a:xfrm>
        </p:spPr>
        <p:txBody>
          <a:bodyPr>
            <a:normAutofit/>
          </a:bodyPr>
          <a:lstStyle/>
          <a:p>
            <a:r>
              <a:rPr lang="en-US" dirty="0"/>
              <a:t>Suspected violation</a:t>
            </a:r>
          </a:p>
          <a:p>
            <a:pPr lvl="1"/>
            <a:r>
              <a:rPr lang="en-US" dirty="0"/>
              <a:t>Quantities</a:t>
            </a:r>
          </a:p>
          <a:p>
            <a:pPr lvl="1"/>
            <a:r>
              <a:rPr lang="en-US" dirty="0"/>
              <a:t>Chemical labels and placards</a:t>
            </a:r>
          </a:p>
          <a:p>
            <a:r>
              <a:rPr lang="en-US" dirty="0"/>
              <a:t>Samples collected, sampling methods</a:t>
            </a:r>
          </a:p>
          <a:p>
            <a:r>
              <a:rPr lang="en-US" dirty="0"/>
              <a:t>Exterior of building with company logo</a:t>
            </a:r>
          </a:p>
          <a:p>
            <a:r>
              <a:rPr lang="en-US" dirty="0"/>
              <a:t>Air monitoring equipment (gauges, flow charts, meters, etc.)</a:t>
            </a:r>
          </a:p>
          <a:p>
            <a:r>
              <a:rPr lang="en-US" dirty="0"/>
              <a:t>Discharges/Emissions</a:t>
            </a:r>
          </a:p>
        </p:txBody>
      </p:sp>
      <p:pic>
        <p:nvPicPr>
          <p:cNvPr id="4" name="Picture 5" descr="main">
            <a:hlinkClick r:id="rId2"/>
          </p:cNvPr>
          <p:cNvPicPr>
            <a:picLocks noChangeAspect="1" noChangeArrowheads="1"/>
          </p:cNvPicPr>
          <p:nvPr/>
        </p:nvPicPr>
        <p:blipFill>
          <a:blip r:embed="rId3" cstate="print"/>
          <a:srcRect/>
          <a:stretch>
            <a:fillRect/>
          </a:stretch>
        </p:blipFill>
        <p:spPr bwMode="auto">
          <a:xfrm>
            <a:off x="6172200" y="4572000"/>
            <a:ext cx="2438400" cy="17399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3553" name="Rectangle 7"/>
          <p:cNvSpPr>
            <a:spLocks noChangeArrowheads="1"/>
          </p:cNvSpPr>
          <p:nvPr/>
        </p:nvSpPr>
        <p:spPr bwMode="auto">
          <a:xfrm>
            <a:off x="1143000" y="1524000"/>
            <a:ext cx="7162800"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p>
            <a:pPr marL="333375" indent="-333375" eaLnBrk="1" hangingPunct="1">
              <a:spcBef>
                <a:spcPct val="20000"/>
              </a:spcBef>
              <a:spcAft>
                <a:spcPct val="30000"/>
              </a:spcAft>
              <a:buFontTx/>
              <a:buChar char="•"/>
            </a:pPr>
            <a:r>
              <a:rPr lang="en-US" sz="3200">
                <a:latin typeface="Arial" charset="0"/>
              </a:rPr>
              <a:t>Ask questions</a:t>
            </a:r>
          </a:p>
          <a:p>
            <a:pPr marL="333375" indent="-333375" eaLnBrk="1" hangingPunct="1">
              <a:spcBef>
                <a:spcPct val="20000"/>
              </a:spcBef>
              <a:spcAft>
                <a:spcPct val="30000"/>
              </a:spcAft>
              <a:buFontTx/>
              <a:buChar char="•"/>
            </a:pPr>
            <a:r>
              <a:rPr lang="en-US" sz="3200">
                <a:latin typeface="Arial" charset="0"/>
              </a:rPr>
              <a:t>Participate</a:t>
            </a:r>
          </a:p>
          <a:p>
            <a:pPr marL="333375" indent="-333375" eaLnBrk="1" hangingPunct="1">
              <a:spcBef>
                <a:spcPct val="20000"/>
              </a:spcBef>
              <a:spcAft>
                <a:spcPct val="30000"/>
              </a:spcAft>
              <a:buFontTx/>
              <a:buChar char="•"/>
            </a:pPr>
            <a:r>
              <a:rPr lang="en-US" sz="3200">
                <a:latin typeface="Arial" charset="0"/>
              </a:rPr>
              <a:t>Provide instructors with benefit of your experience</a:t>
            </a:r>
          </a:p>
          <a:p>
            <a:pPr marL="333375" indent="-333375" eaLnBrk="1" hangingPunct="1">
              <a:spcBef>
                <a:spcPct val="20000"/>
              </a:spcBef>
              <a:spcAft>
                <a:spcPct val="30000"/>
              </a:spcAft>
              <a:buFontTx/>
              <a:buChar char="•"/>
            </a:pPr>
            <a:r>
              <a:rPr lang="en-US" sz="3200">
                <a:latin typeface="Arial" charset="0"/>
              </a:rPr>
              <a:t>Be on Time</a:t>
            </a:r>
          </a:p>
          <a:p>
            <a:pPr marL="333375" indent="-333375" eaLnBrk="1" hangingPunct="1">
              <a:spcBef>
                <a:spcPct val="20000"/>
              </a:spcBef>
              <a:spcAft>
                <a:spcPct val="30000"/>
              </a:spcAft>
              <a:buFontTx/>
              <a:buChar char="•"/>
            </a:pPr>
            <a:r>
              <a:rPr lang="en-US" sz="3200">
                <a:latin typeface="Arial" charset="0"/>
              </a:rPr>
              <a:t>Feedback on Evaluations - Online</a:t>
            </a:r>
          </a:p>
          <a:p>
            <a:pPr marL="333375" indent="-333375" algn="ctr" eaLnBrk="1" hangingPunct="1">
              <a:spcBef>
                <a:spcPct val="20000"/>
              </a:spcBef>
              <a:spcAft>
                <a:spcPct val="30000"/>
              </a:spcAft>
              <a:buFontTx/>
              <a:buChar char="•"/>
            </a:pPr>
            <a:endParaRPr lang="en-US" sz="3200" b="1">
              <a:latin typeface="Arial" charset="0"/>
            </a:endParaRPr>
          </a:p>
        </p:txBody>
      </p:sp>
      <p:sp>
        <p:nvSpPr>
          <p:cNvPr id="23554" name="Rectangle 8"/>
          <p:cNvSpPr>
            <a:spLocks noChangeArrowheads="1"/>
          </p:cNvSpPr>
          <p:nvPr/>
        </p:nvSpPr>
        <p:spPr bwMode="auto">
          <a:xfrm>
            <a:off x="457200" y="274638"/>
            <a:ext cx="82264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p>
            <a:pPr algn="ctr" eaLnBrk="1" hangingPunct="1"/>
            <a:r>
              <a:rPr lang="en-US" sz="4400">
                <a:latin typeface="Arial" charset="0"/>
              </a:rPr>
              <a:t>Ground Rules</a:t>
            </a:r>
          </a:p>
        </p:txBody>
      </p:sp>
      <p:sp>
        <p:nvSpPr>
          <p:cNvPr id="2355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2716F5B-C204-7B48-8554-95919210BB6F}" type="slidenum">
              <a:rPr lang="en-US" sz="1800">
                <a:latin typeface="Arial" charset="0"/>
                <a:cs typeface="Arial" charset="0"/>
              </a:rPr>
              <a:pPr/>
              <a:t>4</a:t>
            </a:fld>
            <a:endParaRPr lang="en-US" sz="1800">
              <a:latin typeface="Arial" charset="0"/>
              <a:cs typeface="Arial"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Should You Not Shoot</a:t>
            </a:r>
          </a:p>
        </p:txBody>
      </p:sp>
      <p:sp>
        <p:nvSpPr>
          <p:cNvPr id="3" name="Content Placeholder 2"/>
          <p:cNvSpPr>
            <a:spLocks noGrp="1"/>
          </p:cNvSpPr>
          <p:nvPr>
            <p:ph idx="1"/>
          </p:nvPr>
        </p:nvSpPr>
        <p:spPr/>
        <p:txBody>
          <a:bodyPr/>
          <a:lstStyle/>
          <a:p>
            <a:r>
              <a:rPr lang="en-US" dirty="0"/>
              <a:t>Proprietary Operations (if not needed) But….</a:t>
            </a:r>
          </a:p>
          <a:p>
            <a:r>
              <a:rPr lang="en-US" dirty="0"/>
              <a:t>Other Inspectors</a:t>
            </a:r>
          </a:p>
          <a:p>
            <a:r>
              <a:rPr lang="en-US" dirty="0"/>
              <a:t>Government Samplers</a:t>
            </a:r>
          </a:p>
          <a:p>
            <a:r>
              <a:rPr lang="en-US" dirty="0"/>
              <a:t>Company Personnel??</a:t>
            </a:r>
          </a:p>
        </p:txBody>
      </p:sp>
      <p:sp>
        <p:nvSpPr>
          <p:cNvPr id="4" name="Slide Number Placeholder 3"/>
          <p:cNvSpPr>
            <a:spLocks noGrp="1"/>
          </p:cNvSpPr>
          <p:nvPr>
            <p:ph type="sldNum" sz="quarter" idx="12"/>
          </p:nvPr>
        </p:nvSpPr>
        <p:spPr/>
        <p:txBody>
          <a:bodyPr/>
          <a:lstStyle/>
          <a:p>
            <a:pPr>
              <a:defRPr/>
            </a:pPr>
            <a:fld id="{8A627D68-0DB9-E64A-BE7D-A32065D78BD0}" type="slidenum">
              <a:rPr lang="en-US" smtClean="0"/>
              <a:pPr>
                <a:defRPr/>
              </a:pPr>
              <a:t>40</a:t>
            </a:fld>
            <a:endParaRPr lang="en-US"/>
          </a:p>
        </p:txBody>
      </p:sp>
    </p:spTree>
    <p:extLst>
      <p:ext uri="{BB962C8B-B14F-4D97-AF65-F5344CB8AC3E}">
        <p14:creationId xmlns:p14="http://schemas.microsoft.com/office/powerpoint/2010/main" val="19663927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7" name="Picture 2" descr="SafetyOfficer06[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28600" y="304800"/>
            <a:ext cx="8782050" cy="578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58" name="Slide Number Placeholder 1"/>
          <p:cNvSpPr>
            <a:spLocks noGrp="1"/>
          </p:cNvSpPr>
          <p:nvPr>
            <p:ph type="sldNum" sz="quarter" idx="12"/>
          </p:nvPr>
        </p:nvSpPr>
        <p:spPr bwMode="auto">
          <a:xfrm>
            <a:off x="762000" y="6188075"/>
            <a:ext cx="2057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79E4D24-3B73-1042-AC18-20CAFC7B4917}" type="slidenum">
              <a:rPr lang="en-US" sz="1400">
                <a:solidFill>
                  <a:srgbClr val="D1EAEE"/>
                </a:solidFill>
                <a:latin typeface="Arial" charset="0"/>
                <a:cs typeface="Arial" charset="0"/>
              </a:rPr>
              <a:pPr/>
              <a:t>41</a:t>
            </a:fld>
            <a:endParaRPr lang="en-US" sz="1400">
              <a:solidFill>
                <a:srgbClr val="D1EAEE"/>
              </a:solidFill>
              <a:latin typeface="Arial" charset="0"/>
              <a:cs typeface="Arial" charset="0"/>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ChangeArrowheads="1"/>
          </p:cNvSpPr>
          <p:nvPr>
            <p:ph type="title"/>
          </p:nvPr>
        </p:nvSpPr>
        <p:spPr/>
        <p:txBody>
          <a:bodyPr>
            <a:normAutofit/>
          </a:bodyPr>
          <a:lstStyle/>
          <a:p>
            <a:pPr algn="ctr" eaLnBrk="1" hangingPunct="1"/>
            <a:r>
              <a:rPr lang="en-US" sz="4000" b="1" dirty="0">
                <a:latin typeface="Arial" charset="0"/>
              </a:rPr>
              <a:t>Approach for Using Photos to Document Violations</a:t>
            </a:r>
          </a:p>
        </p:txBody>
      </p:sp>
      <p:sp>
        <p:nvSpPr>
          <p:cNvPr id="122882" name="Rectangle 3"/>
          <p:cNvSpPr>
            <a:spLocks noGrp="1" noChangeArrowheads="1"/>
          </p:cNvSpPr>
          <p:nvPr>
            <p:ph idx="1"/>
          </p:nvPr>
        </p:nvSpPr>
        <p:spPr>
          <a:xfrm>
            <a:off x="1236663" y="2286000"/>
            <a:ext cx="7313612" cy="3503613"/>
          </a:xfrm>
        </p:spPr>
        <p:txBody>
          <a:bodyPr/>
          <a:lstStyle/>
          <a:p>
            <a:pPr eaLnBrk="1" hangingPunct="1"/>
            <a:r>
              <a:rPr lang="en-US" dirty="0">
                <a:latin typeface="Arial" charset="0"/>
              </a:rPr>
              <a:t>Your photo should tell a story using a systematic progression</a:t>
            </a:r>
          </a:p>
          <a:p>
            <a:pPr lvl="1" eaLnBrk="1" hangingPunct="1"/>
            <a:r>
              <a:rPr lang="en-US" dirty="0">
                <a:latin typeface="Arial" charset="0"/>
                <a:cs typeface="Arial" charset="0"/>
              </a:rPr>
              <a:t>Establishing shot</a:t>
            </a:r>
          </a:p>
          <a:p>
            <a:pPr lvl="1" eaLnBrk="1" hangingPunct="1"/>
            <a:r>
              <a:rPr lang="en-US" dirty="0">
                <a:latin typeface="Arial" charset="0"/>
                <a:cs typeface="Arial" charset="0"/>
              </a:rPr>
              <a:t>Subject shot</a:t>
            </a:r>
          </a:p>
          <a:p>
            <a:pPr lvl="1" eaLnBrk="1" hangingPunct="1"/>
            <a:r>
              <a:rPr lang="en-US" dirty="0">
                <a:latin typeface="Arial" charset="0"/>
                <a:cs typeface="Arial" charset="0"/>
              </a:rPr>
              <a:t>Detail shot</a:t>
            </a:r>
          </a:p>
        </p:txBody>
      </p:sp>
      <p:sp>
        <p:nvSpPr>
          <p:cNvPr id="12288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E5809246-941E-B240-9E42-8457A4FE20F2}" type="slidenum">
              <a:rPr lang="en-US" sz="2000">
                <a:solidFill>
                  <a:srgbClr val="D1EAEE"/>
                </a:solidFill>
                <a:latin typeface="Arial" charset="0"/>
                <a:cs typeface="Arial" charset="0"/>
              </a:rPr>
              <a:pPr/>
              <a:t>42</a:t>
            </a:fld>
            <a:endParaRPr lang="en-US" sz="2000">
              <a:solidFill>
                <a:srgbClr val="D1EAEE"/>
              </a:solidFill>
              <a:latin typeface="Arial" charset="0"/>
              <a:cs typeface="Arial"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762001"/>
            <a:ext cx="8229600" cy="762000"/>
          </a:xfrm>
        </p:spPr>
        <p:txBody>
          <a:bodyPr>
            <a:normAutofit fontScale="92500"/>
          </a:bodyPr>
          <a:lstStyle/>
          <a:p>
            <a:pPr>
              <a:buNone/>
            </a:pPr>
            <a:r>
              <a:rPr lang="en-US" sz="3100" b="1" dirty="0"/>
              <a:t>Which image accurately depicts the scene?</a:t>
            </a:r>
          </a:p>
        </p:txBody>
      </p:sp>
      <p:pic>
        <p:nvPicPr>
          <p:cNvPr id="4" name="Picture 3" descr="Close up"/>
          <p:cNvPicPr>
            <a:picLocks noChangeAspect="1" noChangeArrowheads="1"/>
          </p:cNvPicPr>
          <p:nvPr/>
        </p:nvPicPr>
        <p:blipFill>
          <a:blip r:embed="rId2" cstate="print"/>
          <a:srcRect l="31250" t="31250" r="21875" b="14844"/>
          <a:stretch>
            <a:fillRect/>
          </a:stretch>
        </p:blipFill>
        <p:spPr bwMode="auto">
          <a:xfrm>
            <a:off x="990600" y="1828800"/>
            <a:ext cx="3068638" cy="4705350"/>
          </a:xfrm>
          <a:prstGeom prst="rect">
            <a:avLst/>
          </a:prstGeom>
          <a:noFill/>
        </p:spPr>
      </p:pic>
      <p:pic>
        <p:nvPicPr>
          <p:cNvPr id="5" name="Picture 20" descr="Overall"/>
          <p:cNvPicPr>
            <a:picLocks noChangeAspect="1" noChangeArrowheads="1"/>
          </p:cNvPicPr>
          <p:nvPr/>
        </p:nvPicPr>
        <p:blipFill>
          <a:blip r:embed="rId3" cstate="print"/>
          <a:srcRect/>
          <a:stretch>
            <a:fillRect/>
          </a:stretch>
        </p:blipFill>
        <p:spPr>
          <a:xfrm>
            <a:off x="914401" y="1933575"/>
            <a:ext cx="4267200" cy="4495800"/>
          </a:xfrm>
          <a:prstGeom prst="rect">
            <a:avLst/>
          </a:prstGeom>
          <a:noFill/>
          <a:ln/>
        </p:spPr>
      </p:pic>
      <p:pic>
        <p:nvPicPr>
          <p:cNvPr id="6" name="Picture 21" descr="Intermediate"/>
          <p:cNvPicPr>
            <a:picLocks noChangeAspect="1" noChangeArrowheads="1"/>
          </p:cNvPicPr>
          <p:nvPr/>
        </p:nvPicPr>
        <p:blipFill>
          <a:blip r:embed="rId4" cstate="print"/>
          <a:srcRect/>
          <a:stretch>
            <a:fillRect/>
          </a:stretch>
        </p:blipFill>
        <p:spPr>
          <a:xfrm>
            <a:off x="6096000" y="1676400"/>
            <a:ext cx="2057400" cy="2209800"/>
          </a:xfrm>
          <a:prstGeom prst="rect">
            <a:avLst/>
          </a:prstGeom>
          <a:noFill/>
          <a:ln/>
        </p:spPr>
      </p:pic>
      <p:pic>
        <p:nvPicPr>
          <p:cNvPr id="7" name="Picture 22" descr="Close up"/>
          <p:cNvPicPr>
            <a:picLocks noChangeAspect="1" noChangeArrowheads="1"/>
          </p:cNvPicPr>
          <p:nvPr/>
        </p:nvPicPr>
        <p:blipFill>
          <a:blip r:embed="rId2" cstate="print"/>
          <a:srcRect/>
          <a:stretch>
            <a:fillRect/>
          </a:stretch>
        </p:blipFill>
        <p:spPr>
          <a:xfrm>
            <a:off x="6096000" y="4038600"/>
            <a:ext cx="2001838" cy="2514600"/>
          </a:xfrm>
          <a:prstGeom prst="rect">
            <a:avLst/>
          </a:prstGeo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xit" presetSubtype="16" fill="hold" nodeType="clickEffect">
                                  <p:stCondLst>
                                    <p:cond delay="0"/>
                                  </p:stCondLst>
                                  <p:childTnLst>
                                    <p:animEffect transition="out" filter="box(in)">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par>
                                <p:cTn id="16" presetID="4"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ox(in)">
                                      <p:cBhvr>
                                        <p:cTn id="18" dur="500"/>
                                        <p:tgtEl>
                                          <p:spTgt spid="5"/>
                                        </p:tgtEl>
                                      </p:cBhvr>
                                    </p:animEffect>
                                  </p:childTnLst>
                                </p:cTn>
                              </p:par>
                              <p:par>
                                <p:cTn id="19" presetID="4" presetClass="entr" presetSubtype="16"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ox(in)">
                                      <p:cBhvr>
                                        <p:cTn id="21" dur="500"/>
                                        <p:tgtEl>
                                          <p:spTgt spid="6"/>
                                        </p:tgtEl>
                                      </p:cBhvr>
                                    </p:animEffect>
                                  </p:childTnLst>
                                </p:cTn>
                              </p:par>
                              <p:par>
                                <p:cTn id="22" presetID="4" presetClass="entr" presetSubtype="16"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ox(i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29" name="Picture 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812800"/>
            <a:ext cx="3109913" cy="233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0" name="Picture 6"/>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514600" y="2362200"/>
            <a:ext cx="33528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1" name="Picture 7"/>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638800" y="4338638"/>
            <a:ext cx="35052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2" name="Text Box 9"/>
          <p:cNvSpPr txBox="1">
            <a:spLocks noChangeArrowheads="1"/>
          </p:cNvSpPr>
          <p:nvPr/>
        </p:nvSpPr>
        <p:spPr bwMode="auto">
          <a:xfrm>
            <a:off x="381000" y="298450"/>
            <a:ext cx="8142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b="1">
                <a:latin typeface="Arial" charset="0"/>
              </a:rPr>
              <a:t>Establishing shot	       Subject shot		Detail shot</a:t>
            </a:r>
          </a:p>
        </p:txBody>
      </p:sp>
      <p:sp>
        <p:nvSpPr>
          <p:cNvPr id="12493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29CE12F7-CFD2-F146-8BD8-14D576C77642}" type="slidenum">
              <a:rPr lang="en-US" sz="2000">
                <a:solidFill>
                  <a:srgbClr val="D1EAEE"/>
                </a:solidFill>
                <a:latin typeface="Arial" charset="0"/>
                <a:cs typeface="Arial" charset="0"/>
              </a:rPr>
              <a:pPr/>
              <a:t>44</a:t>
            </a:fld>
            <a:endParaRPr lang="en-US" sz="2000">
              <a:solidFill>
                <a:srgbClr val="D1EAEE"/>
              </a:solidFill>
              <a:latin typeface="Arial" charset="0"/>
              <a:cs typeface="Arial"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52A59-A405-47CC-A464-74FE2A574528}"/>
              </a:ext>
            </a:extLst>
          </p:cNvPr>
          <p:cNvSpPr>
            <a:spLocks noGrp="1"/>
          </p:cNvSpPr>
          <p:nvPr>
            <p:ph type="title"/>
          </p:nvPr>
        </p:nvSpPr>
        <p:spPr>
          <a:xfrm>
            <a:off x="1257300" y="606324"/>
            <a:ext cx="7886700" cy="1325563"/>
          </a:xfrm>
        </p:spPr>
        <p:txBody>
          <a:bodyPr/>
          <a:lstStyle/>
          <a:p>
            <a:r>
              <a:rPr lang="en-US" b="1" dirty="0"/>
              <a:t>Perspectives</a:t>
            </a:r>
          </a:p>
        </p:txBody>
      </p:sp>
      <p:sp>
        <p:nvSpPr>
          <p:cNvPr id="3" name="Content Placeholder 2">
            <a:extLst>
              <a:ext uri="{FF2B5EF4-FFF2-40B4-BE49-F238E27FC236}">
                <a16:creationId xmlns:a16="http://schemas.microsoft.com/office/drawing/2014/main" id="{2B54E5CB-94AC-432B-9C72-8C344475CAA3}"/>
              </a:ext>
            </a:extLst>
          </p:cNvPr>
          <p:cNvSpPr>
            <a:spLocks noGrp="1"/>
          </p:cNvSpPr>
          <p:nvPr>
            <p:ph idx="1"/>
          </p:nvPr>
        </p:nvSpPr>
        <p:spPr/>
        <p:txBody>
          <a:bodyPr/>
          <a:lstStyle/>
          <a:p>
            <a:r>
              <a:rPr lang="en-US" b="1" dirty="0"/>
              <a:t>Overall:  </a:t>
            </a:r>
            <a:r>
              <a:rPr lang="en-US" dirty="0"/>
              <a:t>Establishes where the violation occurred or where the event took place</a:t>
            </a:r>
          </a:p>
          <a:p>
            <a:endParaRPr lang="en-US" dirty="0"/>
          </a:p>
          <a:p>
            <a:r>
              <a:rPr lang="en-US" b="1" dirty="0"/>
              <a:t>Intermediate: </a:t>
            </a:r>
            <a:r>
              <a:rPr lang="en-US" dirty="0"/>
              <a:t>Acquires the relationship of the items within the overall scene</a:t>
            </a:r>
          </a:p>
          <a:p>
            <a:endParaRPr lang="en-US" dirty="0"/>
          </a:p>
          <a:p>
            <a:r>
              <a:rPr lang="en-US" b="1" dirty="0"/>
              <a:t>Close-up:  </a:t>
            </a:r>
            <a:r>
              <a:rPr lang="en-US" dirty="0"/>
              <a:t>Documents the individual details of each item</a:t>
            </a:r>
          </a:p>
        </p:txBody>
      </p:sp>
      <p:sp>
        <p:nvSpPr>
          <p:cNvPr id="4" name="Slide Number Placeholder 3">
            <a:extLst>
              <a:ext uri="{FF2B5EF4-FFF2-40B4-BE49-F238E27FC236}">
                <a16:creationId xmlns:a16="http://schemas.microsoft.com/office/drawing/2014/main" id="{FBA07F46-8F5C-4E45-A969-942985728182}"/>
              </a:ext>
            </a:extLst>
          </p:cNvPr>
          <p:cNvSpPr>
            <a:spLocks noGrp="1"/>
          </p:cNvSpPr>
          <p:nvPr>
            <p:ph type="sldNum" sz="quarter" idx="12"/>
          </p:nvPr>
        </p:nvSpPr>
        <p:spPr/>
        <p:txBody>
          <a:bodyPr/>
          <a:lstStyle/>
          <a:p>
            <a:pPr>
              <a:defRPr/>
            </a:pPr>
            <a:endParaRPr lang="en-US" dirty="0"/>
          </a:p>
        </p:txBody>
      </p:sp>
    </p:spTree>
    <p:extLst>
      <p:ext uri="{BB962C8B-B14F-4D97-AF65-F5344CB8AC3E}">
        <p14:creationId xmlns:p14="http://schemas.microsoft.com/office/powerpoint/2010/main" val="9502126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Considerations for Close-Up</a:t>
            </a:r>
          </a:p>
        </p:txBody>
      </p:sp>
      <p:sp>
        <p:nvSpPr>
          <p:cNvPr id="3" name="Content Placeholder 2"/>
          <p:cNvSpPr>
            <a:spLocks noGrp="1"/>
          </p:cNvSpPr>
          <p:nvPr>
            <p:ph idx="1"/>
          </p:nvPr>
        </p:nvSpPr>
        <p:spPr/>
        <p:txBody>
          <a:bodyPr/>
          <a:lstStyle/>
          <a:p>
            <a:r>
              <a:rPr lang="en-US" dirty="0"/>
              <a:t>Utilize full frame</a:t>
            </a:r>
          </a:p>
          <a:p>
            <a:r>
              <a:rPr lang="en-US" dirty="0"/>
              <a:t>Minimize angular distortion</a:t>
            </a:r>
          </a:p>
          <a:p>
            <a:pPr lvl="1"/>
            <a:r>
              <a:rPr lang="en-US" dirty="0"/>
              <a:t>90 degree angle</a:t>
            </a:r>
          </a:p>
          <a:p>
            <a:r>
              <a:rPr lang="en-US" dirty="0"/>
              <a:t>Compose item squarely in viewfinder</a:t>
            </a:r>
          </a:p>
          <a:p>
            <a:r>
              <a:rPr lang="en-US" dirty="0"/>
              <a:t>Introduce scales and markers</a:t>
            </a:r>
          </a:p>
          <a:p>
            <a:pPr lvl="1"/>
            <a:r>
              <a:rPr lang="en-US" dirty="0"/>
              <a:t>Standardized reference points</a:t>
            </a:r>
          </a:p>
          <a:p>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Best Practices</a:t>
            </a:r>
          </a:p>
        </p:txBody>
      </p:sp>
      <p:sp>
        <p:nvSpPr>
          <p:cNvPr id="3" name="Content Placeholder 2"/>
          <p:cNvSpPr>
            <a:spLocks noGrp="1"/>
          </p:cNvSpPr>
          <p:nvPr>
            <p:ph idx="1"/>
          </p:nvPr>
        </p:nvSpPr>
        <p:spPr/>
        <p:txBody>
          <a:bodyPr/>
          <a:lstStyle/>
          <a:p>
            <a:r>
              <a:rPr lang="en-US" dirty="0"/>
              <a:t>Setting time/date on camera</a:t>
            </a:r>
          </a:p>
          <a:p>
            <a:pPr lvl="1"/>
            <a:r>
              <a:rPr lang="en-US" dirty="0"/>
              <a:t>Date stamp</a:t>
            </a:r>
          </a:p>
          <a:p>
            <a:r>
              <a:rPr lang="en-US" dirty="0"/>
              <a:t>Review pictures for clarity/resolution</a:t>
            </a:r>
          </a:p>
          <a:p>
            <a:r>
              <a:rPr lang="en-US" dirty="0"/>
              <a:t>Utilize different memory cards</a:t>
            </a:r>
          </a:p>
          <a:p>
            <a:r>
              <a:rPr lang="en-US" dirty="0"/>
              <a:t>GPS capabilities</a:t>
            </a:r>
          </a:p>
          <a:p>
            <a:r>
              <a:rPr lang="en-US" b="1" dirty="0">
                <a:solidFill>
                  <a:srgbClr val="C00000"/>
                </a:solidFill>
              </a:rPr>
              <a:t>NEVER</a:t>
            </a:r>
            <a:r>
              <a:rPr lang="en-US" dirty="0"/>
              <a:t> delete photographs</a:t>
            </a:r>
          </a:p>
          <a:p>
            <a:r>
              <a:rPr lang="en-US" dirty="0"/>
              <a:t>Document “as is” before moving anything</a:t>
            </a:r>
          </a:p>
          <a:p>
            <a:r>
              <a:rPr lang="en-US" dirty="0"/>
              <a:t>Reformat card between uses</a:t>
            </a:r>
          </a:p>
          <a:p>
            <a:endParaRPr lang="en-US" dirty="0"/>
          </a:p>
          <a:p>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9025" name="Rectangle 3"/>
          <p:cNvSpPr>
            <a:spLocks noGrp="1" noChangeArrowheads="1"/>
          </p:cNvSpPr>
          <p:nvPr>
            <p:ph type="title"/>
          </p:nvPr>
        </p:nvSpPr>
        <p:spPr>
          <a:xfrm>
            <a:off x="381000" y="-381000"/>
            <a:ext cx="8534400" cy="2209800"/>
          </a:xfrm>
        </p:spPr>
        <p:txBody>
          <a:bodyPr/>
          <a:lstStyle/>
          <a:p>
            <a:pPr algn="ctr" eaLnBrk="1" hangingPunct="1"/>
            <a:r>
              <a:rPr lang="en-US" dirty="0">
                <a:latin typeface="Arial" charset="0"/>
              </a:rPr>
              <a:t> </a:t>
            </a:r>
            <a:r>
              <a:rPr lang="en-US" b="1" dirty="0"/>
              <a:t>US EPA Digital Camera Guidance</a:t>
            </a:r>
          </a:p>
        </p:txBody>
      </p:sp>
      <p:sp>
        <p:nvSpPr>
          <p:cNvPr id="113667" name="Rectangle 2"/>
          <p:cNvSpPr>
            <a:spLocks noGrp="1"/>
          </p:cNvSpPr>
          <p:nvPr>
            <p:ph type="body" sz="half" idx="1"/>
          </p:nvPr>
        </p:nvSpPr>
        <p:spPr>
          <a:xfrm>
            <a:off x="228600" y="1600200"/>
            <a:ext cx="8382000" cy="3276600"/>
          </a:xfrm>
        </p:spPr>
        <p:txBody>
          <a:bodyPr rtlCol="0">
            <a:normAutofit lnSpcReduction="10000"/>
          </a:bodyPr>
          <a:lstStyle/>
          <a:p>
            <a:pPr eaLnBrk="1" fontAlgn="auto" hangingPunct="1">
              <a:spcAft>
                <a:spcPts val="0"/>
              </a:spcAft>
              <a:buClr>
                <a:schemeClr val="tx1"/>
              </a:buClr>
              <a:buFont typeface="Arial" panose="020B0604020202020204" pitchFamily="34" charset="0"/>
              <a:buChar char="•"/>
              <a:defRPr/>
            </a:pPr>
            <a:endParaRPr lang="en-US" altLang="en-US" sz="3200" dirty="0">
              <a:ea typeface="+mn-ea"/>
            </a:endParaRPr>
          </a:p>
          <a:p>
            <a:pPr eaLnBrk="1" fontAlgn="auto" hangingPunct="1">
              <a:spcAft>
                <a:spcPts val="0"/>
              </a:spcAft>
              <a:buClr>
                <a:schemeClr val="tx1"/>
              </a:buClr>
              <a:buFont typeface="Arial" panose="020B0604020202020204" pitchFamily="34" charset="0"/>
              <a:buChar char="•"/>
              <a:defRPr/>
            </a:pPr>
            <a:r>
              <a:rPr lang="en-US" altLang="en-US" sz="3200" dirty="0">
                <a:ea typeface="+mn-ea"/>
              </a:rPr>
              <a:t>epa.gov/compliance/guidance-digital-camera-guidance-epa-civil-inspections-and-investigations</a:t>
            </a:r>
          </a:p>
          <a:p>
            <a:pPr eaLnBrk="1" fontAlgn="auto" hangingPunct="1">
              <a:spcAft>
                <a:spcPts val="0"/>
              </a:spcAft>
              <a:buClr>
                <a:schemeClr val="tx1"/>
              </a:buClr>
              <a:buFont typeface="Arial" panose="020B0604020202020204" pitchFamily="34" charset="0"/>
              <a:buChar char="•"/>
              <a:defRPr/>
            </a:pPr>
            <a:r>
              <a:rPr lang="en-US" altLang="en-US" sz="3200" dirty="0">
                <a:ea typeface="+mn-ea"/>
              </a:rPr>
              <a:t>Photo evidence standard</a:t>
            </a:r>
          </a:p>
          <a:p>
            <a:pPr lvl="1" eaLnBrk="1" fontAlgn="auto" hangingPunct="1">
              <a:spcAft>
                <a:spcPts val="0"/>
              </a:spcAft>
              <a:buClr>
                <a:schemeClr val="tx1"/>
              </a:buClr>
              <a:buFont typeface="Arial" panose="020B0604020202020204" pitchFamily="34" charset="0"/>
              <a:buChar char="•"/>
              <a:defRPr/>
            </a:pPr>
            <a:r>
              <a:rPr lang="en-US" altLang="en-US" sz="3200" dirty="0">
                <a:ea typeface="+mn-ea"/>
              </a:rPr>
              <a:t>Authenticity </a:t>
            </a:r>
          </a:p>
          <a:p>
            <a:pPr lvl="1" eaLnBrk="1" fontAlgn="auto" hangingPunct="1">
              <a:spcAft>
                <a:spcPts val="0"/>
              </a:spcAft>
              <a:buClr>
                <a:schemeClr val="tx1"/>
              </a:buClr>
              <a:buFont typeface="Arial" panose="020B0604020202020204" pitchFamily="34" charset="0"/>
              <a:buChar char="•"/>
              <a:defRPr/>
            </a:pPr>
            <a:r>
              <a:rPr lang="en-US" altLang="en-US" sz="3200" dirty="0">
                <a:ea typeface="+mn-ea"/>
              </a:rPr>
              <a:t>Relevance</a:t>
            </a:r>
          </a:p>
          <a:p>
            <a:pPr eaLnBrk="1" fontAlgn="auto" hangingPunct="1">
              <a:spcAft>
                <a:spcPts val="0"/>
              </a:spcAft>
              <a:buFont typeface="Wingdings" panose="05000000000000000000" pitchFamily="2" charset="2"/>
              <a:buNone/>
              <a:defRPr/>
            </a:pPr>
            <a:endParaRPr lang="en-US" altLang="en-US" dirty="0">
              <a:ea typeface="+mn-ea"/>
            </a:endParaRPr>
          </a:p>
        </p:txBody>
      </p:sp>
      <p:sp>
        <p:nvSpPr>
          <p:cNvPr id="129027" name="Rectangle 5"/>
          <p:cNvSpPr>
            <a:spLocks noChangeArrowheads="1"/>
          </p:cNvSpPr>
          <p:nvPr/>
        </p:nvSpPr>
        <p:spPr bwMode="auto">
          <a:xfrm>
            <a:off x="609600" y="3886200"/>
            <a:ext cx="48006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buClr>
                <a:schemeClr val="tx2"/>
              </a:buClr>
              <a:buSzPct val="70000"/>
              <a:buFont typeface="Wingdings" charset="0"/>
              <a:buChar char="¡"/>
            </a:pPr>
            <a:endParaRPr lang="en-US" sz="2500">
              <a:latin typeface="Verdana" charset="0"/>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Elements of Photo Log</a:t>
            </a:r>
          </a:p>
        </p:txBody>
      </p:sp>
      <p:sp>
        <p:nvSpPr>
          <p:cNvPr id="3" name="Content Placeholder 2"/>
          <p:cNvSpPr>
            <a:spLocks noGrp="1"/>
          </p:cNvSpPr>
          <p:nvPr>
            <p:ph idx="1"/>
          </p:nvPr>
        </p:nvSpPr>
        <p:spPr>
          <a:xfrm>
            <a:off x="628650" y="1524000"/>
            <a:ext cx="7886700" cy="4652963"/>
          </a:xfrm>
        </p:spPr>
        <p:txBody>
          <a:bodyPr>
            <a:normAutofit fontScale="85000" lnSpcReduction="20000"/>
          </a:bodyPr>
          <a:lstStyle/>
          <a:p>
            <a:r>
              <a:rPr lang="en-US" dirty="0"/>
              <a:t>Photographer Identity</a:t>
            </a:r>
          </a:p>
          <a:p>
            <a:r>
              <a:rPr lang="en-US" dirty="0"/>
              <a:t>Date</a:t>
            </a:r>
          </a:p>
          <a:p>
            <a:r>
              <a:rPr lang="en-US" dirty="0"/>
              <a:t>Time</a:t>
            </a:r>
          </a:p>
          <a:p>
            <a:r>
              <a:rPr lang="en-US" dirty="0"/>
              <a:t>Location</a:t>
            </a:r>
          </a:p>
          <a:p>
            <a:pPr lvl="1"/>
            <a:r>
              <a:rPr lang="en-US" dirty="0"/>
              <a:t>Physical address</a:t>
            </a:r>
          </a:p>
          <a:p>
            <a:pPr lvl="1"/>
            <a:r>
              <a:rPr lang="en-US" dirty="0"/>
              <a:t>Latitude/Longitude</a:t>
            </a:r>
          </a:p>
          <a:p>
            <a:pPr lvl="1"/>
            <a:r>
              <a:rPr lang="en-US" dirty="0"/>
              <a:t>ID numbers</a:t>
            </a:r>
          </a:p>
          <a:p>
            <a:r>
              <a:rPr lang="en-US" dirty="0"/>
              <a:t>Description of photos</a:t>
            </a:r>
          </a:p>
          <a:p>
            <a:endParaRPr lang="en-US" dirty="0"/>
          </a:p>
          <a:p>
            <a:r>
              <a:rPr lang="en-US" dirty="0"/>
              <a:t>It can be a list of the photos noted in the field notes, a separate photo list, or a separate Photo Log.</a:t>
            </a:r>
          </a:p>
        </p:txBody>
      </p:sp>
      <p:pic>
        <p:nvPicPr>
          <p:cNvPr id="4" name="Picture 12" descr="P8130001"/>
          <p:cNvPicPr>
            <a:picLocks noChangeAspect="1" noChangeArrowheads="1"/>
          </p:cNvPicPr>
          <p:nvPr/>
        </p:nvPicPr>
        <p:blipFill>
          <a:blip r:embed="rId2" cstate="print"/>
          <a:srcRect/>
          <a:stretch>
            <a:fillRect/>
          </a:stretch>
        </p:blipFill>
        <p:spPr bwMode="auto">
          <a:xfrm rot="747165">
            <a:off x="5867400" y="1828800"/>
            <a:ext cx="1826491" cy="24384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Title 1"/>
          <p:cNvSpPr>
            <a:spLocks noGrp="1" noChangeArrowheads="1"/>
          </p:cNvSpPr>
          <p:nvPr>
            <p:ph type="title"/>
          </p:nvPr>
        </p:nvSpPr>
        <p:spPr>
          <a:xfrm>
            <a:off x="304800" y="457200"/>
            <a:ext cx="8229600" cy="1143000"/>
          </a:xfrm>
        </p:spPr>
        <p:txBody>
          <a:bodyPr/>
          <a:lstStyle/>
          <a:p>
            <a:pPr algn="ctr" eaLnBrk="1" hangingPunct="1"/>
            <a:r>
              <a:rPr lang="en-US" b="1" dirty="0">
                <a:latin typeface="Arial" charset="0"/>
              </a:rPr>
              <a:t>Required to Receive Certificate</a:t>
            </a:r>
          </a:p>
        </p:txBody>
      </p:sp>
      <p:sp>
        <p:nvSpPr>
          <p:cNvPr id="25602" name="Content Placeholder 2"/>
          <p:cNvSpPr>
            <a:spLocks noGrp="1" noChangeArrowheads="1"/>
          </p:cNvSpPr>
          <p:nvPr>
            <p:ph idx="1"/>
          </p:nvPr>
        </p:nvSpPr>
        <p:spPr>
          <a:xfrm>
            <a:off x="1066800" y="2286000"/>
            <a:ext cx="7696200" cy="4389438"/>
          </a:xfrm>
        </p:spPr>
        <p:txBody>
          <a:bodyPr/>
          <a:lstStyle/>
          <a:p>
            <a:pPr eaLnBrk="1" hangingPunct="1"/>
            <a:r>
              <a:rPr lang="en-US" sz="3600" dirty="0">
                <a:latin typeface="Arial" charset="0"/>
              </a:rPr>
              <a:t>Sign in every day</a:t>
            </a:r>
          </a:p>
          <a:p>
            <a:pPr eaLnBrk="1" hangingPunct="1"/>
            <a:r>
              <a:rPr lang="en-US" sz="3600" dirty="0">
                <a:latin typeface="Arial" charset="0"/>
              </a:rPr>
              <a:t>Must fill out evaluation - online</a:t>
            </a:r>
          </a:p>
          <a:p>
            <a:pPr marL="0" indent="0" eaLnBrk="1" hangingPunct="1">
              <a:buNone/>
            </a:pPr>
            <a:endParaRPr lang="en-US" sz="3600" dirty="0">
              <a:latin typeface="Arial" charset="0"/>
            </a:endParaRPr>
          </a:p>
        </p:txBody>
      </p:sp>
      <p:sp>
        <p:nvSpPr>
          <p:cNvPr id="2560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41D8D6CB-EFC0-2F4E-AE45-B6A1F9A06E6B}" type="slidenum">
              <a:rPr lang="en-US" sz="2000">
                <a:solidFill>
                  <a:srgbClr val="D1EAEE"/>
                </a:solidFill>
                <a:latin typeface="Arial" charset="0"/>
                <a:cs typeface="Arial" charset="0"/>
              </a:rPr>
              <a:pPr/>
              <a:t>5</a:t>
            </a:fld>
            <a:endParaRPr lang="en-US" sz="2000">
              <a:solidFill>
                <a:srgbClr val="D1EAEE"/>
              </a:solidFill>
              <a:latin typeface="Arial" charset="0"/>
              <a:cs typeface="Arial"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Elements of Photo Log (cont’d)</a:t>
            </a:r>
          </a:p>
        </p:txBody>
      </p:sp>
      <p:sp>
        <p:nvSpPr>
          <p:cNvPr id="3" name="Content Placeholder 2"/>
          <p:cNvSpPr>
            <a:spLocks noGrp="1"/>
          </p:cNvSpPr>
          <p:nvPr>
            <p:ph idx="1"/>
          </p:nvPr>
        </p:nvSpPr>
        <p:spPr/>
        <p:txBody>
          <a:bodyPr/>
          <a:lstStyle/>
          <a:p>
            <a:r>
              <a:rPr lang="en-US" dirty="0"/>
              <a:t>Always write photo log at the site</a:t>
            </a:r>
          </a:p>
          <a:p>
            <a:endParaRPr lang="en-US" dirty="0"/>
          </a:p>
          <a:p>
            <a:endParaRPr lang="en-US" dirty="0"/>
          </a:p>
          <a:p>
            <a:endParaRPr lang="en-US" dirty="0"/>
          </a:p>
          <a:p>
            <a:r>
              <a:rPr lang="en-US" dirty="0"/>
              <a:t>Restrict colorful language</a:t>
            </a:r>
          </a:p>
          <a:p>
            <a:r>
              <a:rPr lang="en-US" dirty="0"/>
              <a:t>State observations not conclusions</a:t>
            </a:r>
          </a:p>
          <a:p>
            <a:r>
              <a:rPr lang="en-US" dirty="0"/>
              <a:t>Exclude extraneous notations</a:t>
            </a:r>
          </a:p>
          <a:p>
            <a:r>
              <a:rPr lang="en-US" dirty="0"/>
              <a:t>Eliminate unrelated commentary</a:t>
            </a:r>
          </a:p>
          <a:p>
            <a:endParaRPr lang="en-US" dirty="0"/>
          </a:p>
        </p:txBody>
      </p:sp>
      <p:pic>
        <p:nvPicPr>
          <p:cNvPr id="4" name="Picture 10" descr="P8130002"/>
          <p:cNvPicPr>
            <a:picLocks noChangeAspect="1" noChangeArrowheads="1"/>
          </p:cNvPicPr>
          <p:nvPr/>
        </p:nvPicPr>
        <p:blipFill>
          <a:blip r:embed="rId2" cstate="print"/>
          <a:srcRect/>
          <a:stretch>
            <a:fillRect/>
          </a:stretch>
        </p:blipFill>
        <p:spPr>
          <a:xfrm rot="1124022">
            <a:off x="6652722" y="2286000"/>
            <a:ext cx="1471362" cy="22860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Preservation of Photos</a:t>
            </a:r>
          </a:p>
        </p:txBody>
      </p:sp>
      <p:sp>
        <p:nvSpPr>
          <p:cNvPr id="3" name="Content Placeholder 2"/>
          <p:cNvSpPr>
            <a:spLocks noGrp="1"/>
          </p:cNvSpPr>
          <p:nvPr>
            <p:ph idx="1"/>
          </p:nvPr>
        </p:nvSpPr>
        <p:spPr>
          <a:xfrm>
            <a:off x="628650" y="1447800"/>
            <a:ext cx="7886700" cy="4729163"/>
          </a:xfrm>
        </p:spPr>
        <p:txBody>
          <a:bodyPr/>
          <a:lstStyle/>
          <a:p>
            <a:r>
              <a:rPr lang="en-US" dirty="0"/>
              <a:t>Archival copy</a:t>
            </a:r>
          </a:p>
          <a:p>
            <a:r>
              <a:rPr lang="en-US" dirty="0"/>
              <a:t>Make a working copy</a:t>
            </a:r>
          </a:p>
          <a:p>
            <a:r>
              <a:rPr lang="en-US" dirty="0"/>
              <a:t>Transfer the archival copy </a:t>
            </a:r>
          </a:p>
          <a:p>
            <a:endParaRPr lang="en-US" dirty="0"/>
          </a:p>
        </p:txBody>
      </p:sp>
      <p:pic>
        <p:nvPicPr>
          <p:cNvPr id="4" name="Picture 27" descr="outfalls_sm"/>
          <p:cNvPicPr>
            <a:picLocks noChangeAspect="1" noChangeArrowheads="1"/>
          </p:cNvPicPr>
          <p:nvPr/>
        </p:nvPicPr>
        <p:blipFill>
          <a:blip r:embed="rId2" cstate="print"/>
          <a:srcRect/>
          <a:stretch>
            <a:fillRect/>
          </a:stretch>
        </p:blipFill>
        <p:spPr bwMode="auto">
          <a:xfrm>
            <a:off x="1447801" y="3352800"/>
            <a:ext cx="6477000" cy="2895600"/>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Archival Copy</a:t>
            </a:r>
          </a:p>
        </p:txBody>
      </p:sp>
      <p:sp>
        <p:nvSpPr>
          <p:cNvPr id="3" name="Content Placeholder 2"/>
          <p:cNvSpPr>
            <a:spLocks noGrp="1"/>
          </p:cNvSpPr>
          <p:nvPr>
            <p:ph idx="1"/>
          </p:nvPr>
        </p:nvSpPr>
        <p:spPr>
          <a:xfrm>
            <a:off x="628650" y="1219200"/>
            <a:ext cx="7886700" cy="5333999"/>
          </a:xfrm>
        </p:spPr>
        <p:txBody>
          <a:bodyPr/>
          <a:lstStyle/>
          <a:p>
            <a:pPr marL="0" indent="0">
              <a:buNone/>
            </a:pPr>
            <a:endParaRPr lang="en-US" dirty="0"/>
          </a:p>
          <a:p>
            <a:r>
              <a:rPr lang="en-US" dirty="0"/>
              <a:t>Write-once media</a:t>
            </a:r>
          </a:p>
          <a:p>
            <a:pPr lvl="1"/>
            <a:r>
              <a:rPr lang="en-US" dirty="0"/>
              <a:t>Burn directly from original media</a:t>
            </a:r>
          </a:p>
          <a:p>
            <a:r>
              <a:rPr lang="en-US" dirty="0"/>
              <a:t>Don’t rename photographs</a:t>
            </a:r>
          </a:p>
          <a:p>
            <a:r>
              <a:rPr lang="en-US" dirty="0"/>
              <a:t>Verify contents, file size</a:t>
            </a:r>
          </a:p>
          <a:p>
            <a:r>
              <a:rPr lang="en-US" dirty="0"/>
              <a:t>Re-format SD card</a:t>
            </a:r>
          </a:p>
          <a:p>
            <a:endParaRPr lang="en-US" dirty="0"/>
          </a:p>
          <a:p>
            <a:endParaRPr lang="en-US" dirty="0"/>
          </a:p>
        </p:txBody>
      </p:sp>
      <p:pic>
        <p:nvPicPr>
          <p:cNvPr id="4" name="Picture 13" descr="2gbxd-big-oly"/>
          <p:cNvPicPr>
            <a:picLocks noChangeAspect="1" noChangeArrowheads="1"/>
          </p:cNvPicPr>
          <p:nvPr/>
        </p:nvPicPr>
        <p:blipFill>
          <a:blip r:embed="rId2" cstate="print"/>
          <a:srcRect/>
          <a:stretch>
            <a:fillRect/>
          </a:stretch>
        </p:blipFill>
        <p:spPr bwMode="auto">
          <a:xfrm>
            <a:off x="1600200" y="4876800"/>
            <a:ext cx="2082800" cy="1562100"/>
          </a:xfrm>
          <a:prstGeom prst="rect">
            <a:avLst/>
          </a:prstGeom>
          <a:noFill/>
        </p:spPr>
      </p:pic>
      <p:pic>
        <p:nvPicPr>
          <p:cNvPr id="5" name="Picture 20" descr="sony_mavica_mvc_cd_5_pk_cds_425"/>
          <p:cNvPicPr>
            <a:picLocks noChangeAspect="1" noChangeArrowheads="1"/>
          </p:cNvPicPr>
          <p:nvPr/>
        </p:nvPicPr>
        <p:blipFill>
          <a:blip r:embed="rId3" cstate="print"/>
          <a:srcRect/>
          <a:stretch>
            <a:fillRect/>
          </a:stretch>
        </p:blipFill>
        <p:spPr>
          <a:xfrm>
            <a:off x="5943600" y="4648200"/>
            <a:ext cx="1905000" cy="1905000"/>
          </a:xfrm>
          <a:prstGeom prst="rect">
            <a:avLst/>
          </a:prstGeom>
          <a:noFill/>
          <a:ln/>
        </p:spPr>
      </p:pic>
      <p:sp>
        <p:nvSpPr>
          <p:cNvPr id="6" name="Striped Right Arrow 5"/>
          <p:cNvSpPr/>
          <p:nvPr/>
        </p:nvSpPr>
        <p:spPr>
          <a:xfrm>
            <a:off x="3810000" y="5562600"/>
            <a:ext cx="1981200" cy="457200"/>
          </a:xfrm>
          <a:prstGeom prst="striped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does that mean?</a:t>
            </a:r>
          </a:p>
        </p:txBody>
      </p:sp>
      <p:pic>
        <p:nvPicPr>
          <p:cNvPr id="34818" name="Picture 2"/>
          <p:cNvPicPr>
            <a:picLocks noChangeAspect="1" noChangeArrowheads="1"/>
          </p:cNvPicPr>
          <p:nvPr/>
        </p:nvPicPr>
        <p:blipFill>
          <a:blip r:embed="rId2" cstate="print"/>
          <a:srcRect l="14375" t="10938" r="64375" b="35937"/>
          <a:stretch>
            <a:fillRect/>
          </a:stretch>
        </p:blipFill>
        <p:spPr bwMode="auto">
          <a:xfrm>
            <a:off x="533400" y="1447800"/>
            <a:ext cx="5181600" cy="518160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Best Practices</a:t>
            </a:r>
          </a:p>
        </p:txBody>
      </p:sp>
      <p:sp>
        <p:nvSpPr>
          <p:cNvPr id="3" name="Content Placeholder 2"/>
          <p:cNvSpPr>
            <a:spLocks noGrp="1"/>
          </p:cNvSpPr>
          <p:nvPr>
            <p:ph idx="1"/>
          </p:nvPr>
        </p:nvSpPr>
        <p:spPr/>
        <p:txBody>
          <a:bodyPr/>
          <a:lstStyle/>
          <a:p>
            <a:r>
              <a:rPr lang="en-US" dirty="0"/>
              <a:t>Label disk </a:t>
            </a:r>
          </a:p>
          <a:p>
            <a:pPr lvl="1"/>
            <a:r>
              <a:rPr lang="en-US" dirty="0"/>
              <a:t>Name of facility/site</a:t>
            </a:r>
          </a:p>
          <a:p>
            <a:pPr lvl="1"/>
            <a:r>
              <a:rPr lang="en-US" dirty="0"/>
              <a:t>Date</a:t>
            </a:r>
          </a:p>
          <a:p>
            <a:pPr lvl="1"/>
            <a:r>
              <a:rPr lang="en-US" dirty="0"/>
              <a:t>Time</a:t>
            </a:r>
          </a:p>
          <a:p>
            <a:pPr lvl="1"/>
            <a:r>
              <a:rPr lang="en-US" dirty="0"/>
              <a:t>MASTER or Archival copy</a:t>
            </a:r>
          </a:p>
          <a:p>
            <a:r>
              <a:rPr lang="en-US" dirty="0"/>
              <a:t>Print out photo log and keep together</a:t>
            </a:r>
          </a:p>
          <a:p>
            <a:r>
              <a:rPr lang="en-US" dirty="0"/>
              <a:t>Don’t write directly on disks</a:t>
            </a:r>
          </a:p>
          <a:p>
            <a:pPr lvl="1"/>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Working Copy</a:t>
            </a:r>
          </a:p>
        </p:txBody>
      </p:sp>
      <p:sp>
        <p:nvSpPr>
          <p:cNvPr id="3" name="Content Placeholder 2"/>
          <p:cNvSpPr>
            <a:spLocks noGrp="1"/>
          </p:cNvSpPr>
          <p:nvPr>
            <p:ph idx="1"/>
          </p:nvPr>
        </p:nvSpPr>
        <p:spPr/>
        <p:txBody>
          <a:bodyPr/>
          <a:lstStyle/>
          <a:p>
            <a:r>
              <a:rPr lang="en-US" dirty="0"/>
              <a:t>Made directly from SD </a:t>
            </a:r>
          </a:p>
          <a:p>
            <a:r>
              <a:rPr lang="en-US" dirty="0"/>
              <a:t>Stored on hard drive or write once media</a:t>
            </a:r>
          </a:p>
          <a:p>
            <a:r>
              <a:rPr lang="en-US" dirty="0"/>
              <a:t>Clearly identify as Working Copies</a:t>
            </a:r>
          </a:p>
          <a:p>
            <a:pPr lvl="1"/>
            <a:r>
              <a:rPr lang="en-US" dirty="0"/>
              <a:t>Can be renamed</a:t>
            </a:r>
          </a:p>
          <a:p>
            <a:pPr lvl="1"/>
            <a:r>
              <a:rPr lang="en-US" dirty="0"/>
              <a:t>Can be paired down</a:t>
            </a:r>
          </a:p>
          <a:p>
            <a:pPr lvl="1"/>
            <a:r>
              <a:rPr lang="en-US" dirty="0"/>
              <a:t>Can be processed</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Take Away Points</a:t>
            </a:r>
          </a:p>
        </p:txBody>
      </p:sp>
      <p:sp>
        <p:nvSpPr>
          <p:cNvPr id="3" name="Content Placeholder 2"/>
          <p:cNvSpPr>
            <a:spLocks noGrp="1"/>
          </p:cNvSpPr>
          <p:nvPr>
            <p:ph idx="1"/>
          </p:nvPr>
        </p:nvSpPr>
        <p:spPr/>
        <p:txBody>
          <a:bodyPr>
            <a:normAutofit fontScale="92500" lnSpcReduction="20000"/>
          </a:bodyPr>
          <a:lstStyle/>
          <a:p>
            <a:r>
              <a:rPr lang="en-US" dirty="0"/>
              <a:t>Check date/time </a:t>
            </a:r>
            <a:r>
              <a:rPr lang="en-US" u="sng" dirty="0"/>
              <a:t>before</a:t>
            </a:r>
            <a:r>
              <a:rPr lang="en-US" dirty="0"/>
              <a:t> each use</a:t>
            </a:r>
          </a:p>
          <a:p>
            <a:r>
              <a:rPr lang="en-US" dirty="0"/>
              <a:t>Create a photo log as you take them</a:t>
            </a:r>
          </a:p>
          <a:p>
            <a:r>
              <a:rPr lang="en-US" dirty="0"/>
              <a:t>Preserve original files </a:t>
            </a:r>
          </a:p>
          <a:p>
            <a:r>
              <a:rPr lang="en-US" dirty="0"/>
              <a:t>Create archival/master CD for originals</a:t>
            </a:r>
          </a:p>
          <a:p>
            <a:r>
              <a:rPr lang="en-US" dirty="0"/>
              <a:t>Establish consistent practices, treat every site the same</a:t>
            </a:r>
          </a:p>
          <a:p>
            <a:r>
              <a:rPr lang="en-US" dirty="0"/>
              <a:t>Utilize government-issued equipment</a:t>
            </a:r>
          </a:p>
          <a:p>
            <a:r>
              <a:rPr lang="en-US" dirty="0"/>
              <a:t>Take lots of photos	</a:t>
            </a:r>
          </a:p>
          <a:p>
            <a:pPr lvl="1"/>
            <a:r>
              <a:rPr lang="en-US" dirty="0"/>
              <a:t>No additional cost</a:t>
            </a:r>
          </a:p>
          <a:p>
            <a:pPr lvl="1"/>
            <a:r>
              <a:rPr lang="en-US" dirty="0"/>
              <a:t>Value added may be identified after the fact</a:t>
            </a:r>
          </a:p>
          <a:p>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title"/>
          </p:nvPr>
        </p:nvSpPr>
        <p:spPr>
          <a:xfrm>
            <a:off x="457200" y="381000"/>
            <a:ext cx="8229600" cy="1143000"/>
          </a:xfrm>
        </p:spPr>
        <p:txBody>
          <a:bodyPr/>
          <a:lstStyle/>
          <a:p>
            <a:pPr algn="ctr" eaLnBrk="1" hangingPunct="1"/>
            <a:r>
              <a:rPr lang="en-US" sz="3200" b="1" dirty="0"/>
              <a:t>Things to Remember About Photos</a:t>
            </a:r>
          </a:p>
        </p:txBody>
      </p:sp>
      <p:sp>
        <p:nvSpPr>
          <p:cNvPr id="151554" name="Rectangle 3"/>
          <p:cNvSpPr>
            <a:spLocks noGrp="1" noChangeArrowheads="1"/>
          </p:cNvSpPr>
          <p:nvPr>
            <p:ph idx="1"/>
          </p:nvPr>
        </p:nvSpPr>
        <p:spPr/>
        <p:txBody>
          <a:bodyPr/>
          <a:lstStyle/>
          <a:p>
            <a:pPr eaLnBrk="1" hangingPunct="1"/>
            <a:r>
              <a:rPr lang="en-US" sz="2800" dirty="0"/>
              <a:t>Notify facility personnel of intent to take photos</a:t>
            </a:r>
          </a:p>
          <a:p>
            <a:pPr eaLnBrk="1" hangingPunct="1"/>
            <a:r>
              <a:rPr lang="en-US" sz="2800" dirty="0"/>
              <a:t>Provide copies to facility if requested</a:t>
            </a:r>
          </a:p>
          <a:p>
            <a:pPr lvl="1" eaLnBrk="1" hangingPunct="1"/>
            <a:r>
              <a:rPr lang="en-US" sz="3000" b="1" dirty="0">
                <a:cs typeface="Arial" charset="0"/>
              </a:rPr>
              <a:t>Do you give them your camera or sim card? </a:t>
            </a:r>
            <a:r>
              <a:rPr lang="en-US" sz="3000" dirty="0">
                <a:cs typeface="Arial" charset="0"/>
              </a:rPr>
              <a:t>NO</a:t>
            </a:r>
          </a:p>
          <a:p>
            <a:pPr eaLnBrk="1" hangingPunct="1"/>
            <a:r>
              <a:rPr lang="en-US" sz="2800" dirty="0"/>
              <a:t>Document location and subject of each photo</a:t>
            </a:r>
          </a:p>
          <a:p>
            <a:pPr eaLnBrk="1" hangingPunct="1"/>
            <a:r>
              <a:rPr lang="en-US" sz="2800" dirty="0"/>
              <a:t>Prepare photo log including all photos</a:t>
            </a:r>
          </a:p>
          <a:p>
            <a:pPr eaLnBrk="1" hangingPunct="1"/>
            <a:endParaRPr lang="en-US" sz="2800" dirty="0">
              <a:latin typeface="Arial" charset="0"/>
            </a:endParaRPr>
          </a:p>
        </p:txBody>
      </p:sp>
      <p:sp>
        <p:nvSpPr>
          <p:cNvPr id="15155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D518D00A-ECF5-084D-9C73-FA8B7AADEEFE}" type="slidenum">
              <a:rPr lang="en-US" sz="2000">
                <a:solidFill>
                  <a:srgbClr val="D1EAEE"/>
                </a:solidFill>
                <a:latin typeface="Arial" charset="0"/>
                <a:cs typeface="Arial" charset="0"/>
              </a:rPr>
              <a:pPr/>
              <a:t>57</a:t>
            </a:fld>
            <a:endParaRPr lang="en-US" sz="2000">
              <a:solidFill>
                <a:srgbClr val="D1EAEE"/>
              </a:solidFill>
              <a:latin typeface="Arial" charset="0"/>
              <a:cs typeface="Arial"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EECEA-5B65-7C7E-4EE3-C36F5A0676D7}"/>
              </a:ext>
            </a:extLst>
          </p:cNvPr>
          <p:cNvSpPr>
            <a:spLocks noGrp="1"/>
          </p:cNvSpPr>
          <p:nvPr>
            <p:ph type="ctrTitle"/>
          </p:nvPr>
        </p:nvSpPr>
        <p:spPr/>
        <p:txBody>
          <a:bodyPr/>
          <a:lstStyle/>
          <a:p>
            <a:r>
              <a:rPr lang="en-US" dirty="0"/>
              <a:t>Questions??</a:t>
            </a:r>
          </a:p>
        </p:txBody>
      </p:sp>
      <p:sp>
        <p:nvSpPr>
          <p:cNvPr id="3" name="Subtitle 2">
            <a:extLst>
              <a:ext uri="{FF2B5EF4-FFF2-40B4-BE49-F238E27FC236}">
                <a16:creationId xmlns:a16="http://schemas.microsoft.com/office/drawing/2014/main" id="{8342C828-F68A-60AB-6E05-21F58F2DF509}"/>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A96DD6F5-F39E-D3BA-37A0-927453232728}"/>
              </a:ext>
            </a:extLst>
          </p:cNvPr>
          <p:cNvSpPr>
            <a:spLocks noGrp="1"/>
          </p:cNvSpPr>
          <p:nvPr>
            <p:ph type="sldNum" sz="quarter" idx="12"/>
          </p:nvPr>
        </p:nvSpPr>
        <p:spPr/>
        <p:txBody>
          <a:bodyPr/>
          <a:lstStyle/>
          <a:p>
            <a:pPr>
              <a:defRPr/>
            </a:pPr>
            <a:fld id="{D07C0E40-59EF-A248-B494-7A9352239ED3}" type="slidenum">
              <a:rPr lang="en-US" smtClean="0"/>
              <a:pPr>
                <a:defRPr/>
              </a:pPr>
              <a:t>58</a:t>
            </a:fld>
            <a:endParaRPr lang="en-US"/>
          </a:p>
        </p:txBody>
      </p:sp>
    </p:spTree>
    <p:extLst>
      <p:ext uri="{BB962C8B-B14F-4D97-AF65-F5344CB8AC3E}">
        <p14:creationId xmlns:p14="http://schemas.microsoft.com/office/powerpoint/2010/main" val="21971415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en-US" sz="3600" dirty="0">
                <a:latin typeface="Times New Roman" pitchFamily="18" charset="0"/>
                <a:cs typeface="Times New Roman" pitchFamily="18" charset="0"/>
              </a:rPr>
              <a:t>PERFORMANCE OBJECTIVE  for </a:t>
            </a:r>
            <a:br>
              <a:rPr lang="en-US" sz="3600" dirty="0">
                <a:latin typeface="Times New Roman" pitchFamily="18" charset="0"/>
                <a:cs typeface="Times New Roman" pitchFamily="18" charset="0"/>
              </a:rPr>
            </a:br>
            <a:r>
              <a:rPr lang="en-US" sz="3600" dirty="0">
                <a:latin typeface="Times New Roman" pitchFamily="18" charset="0"/>
                <a:cs typeface="Times New Roman" pitchFamily="18" charset="0"/>
              </a:rPr>
              <a:t>INTERVIEWING</a:t>
            </a:r>
          </a:p>
        </p:txBody>
      </p:sp>
      <p:sp>
        <p:nvSpPr>
          <p:cNvPr id="21507" name="Rectangle 3"/>
          <p:cNvSpPr>
            <a:spLocks noGrp="1" noChangeArrowheads="1"/>
          </p:cNvSpPr>
          <p:nvPr>
            <p:ph idx="1"/>
          </p:nvPr>
        </p:nvSpPr>
        <p:spPr>
          <a:xfrm>
            <a:off x="457200" y="1676400"/>
            <a:ext cx="8229600" cy="3962400"/>
          </a:xfrm>
        </p:spPr>
        <p:txBody>
          <a:bodyPr/>
          <a:lstStyle/>
          <a:p>
            <a:pPr lvl="1" eaLnBrk="1" hangingPunct="1">
              <a:defRPr/>
            </a:pPr>
            <a:r>
              <a:rPr lang="en-US" dirty="0">
                <a:latin typeface="Times New Roman" pitchFamily="18" charset="0"/>
              </a:rPr>
              <a:t>Introduction to Basics and Established Principles</a:t>
            </a:r>
          </a:p>
          <a:p>
            <a:pPr lvl="1" eaLnBrk="1" hangingPunct="1">
              <a:defRPr/>
            </a:pPr>
            <a:r>
              <a:rPr lang="en-US" dirty="0">
                <a:latin typeface="Times New Roman" pitchFamily="18" charset="0"/>
              </a:rPr>
              <a:t>Identify the Five Stages of an Interview</a:t>
            </a:r>
          </a:p>
          <a:p>
            <a:pPr lvl="1" eaLnBrk="1" hangingPunct="1">
              <a:defRPr/>
            </a:pPr>
            <a:r>
              <a:rPr lang="en-US" dirty="0">
                <a:latin typeface="Times New Roman" pitchFamily="18" charset="0"/>
              </a:rPr>
              <a:t>Recognition of Non-verbal Communications and importance of observations</a:t>
            </a:r>
          </a:p>
          <a:p>
            <a:pPr lvl="1" eaLnBrk="1" hangingPunct="1">
              <a:defRPr/>
            </a:pPr>
            <a:r>
              <a:rPr lang="en-US" dirty="0">
                <a:latin typeface="Times New Roman" pitchFamily="18" charset="0"/>
              </a:rPr>
              <a:t>Introduction to dealing with Reluctant Individuals</a:t>
            </a:r>
          </a:p>
        </p:txBody>
      </p:sp>
    </p:spTree>
    <p:custDataLst>
      <p:tags r:id="rId1"/>
    </p:custData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49" name="Rectangle 4"/>
          <p:cNvSpPr>
            <a:spLocks noChangeArrowheads="1"/>
          </p:cNvSpPr>
          <p:nvPr/>
        </p:nvSpPr>
        <p:spPr bwMode="auto">
          <a:xfrm>
            <a:off x="533400" y="1417638"/>
            <a:ext cx="8229600" cy="49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p>
            <a:pPr marL="333375" indent="-333375" eaLnBrk="1" hangingPunct="1">
              <a:spcBef>
                <a:spcPct val="20000"/>
              </a:spcBef>
              <a:buFontTx/>
              <a:buChar char="•"/>
            </a:pPr>
            <a:r>
              <a:rPr lang="en-US" sz="3200">
                <a:latin typeface="Arial" charset="0"/>
              </a:rPr>
              <a:t>Lecture/seminar/facilitated discussion</a:t>
            </a:r>
          </a:p>
          <a:p>
            <a:pPr marL="333375" indent="-333375" eaLnBrk="1" hangingPunct="1">
              <a:spcBef>
                <a:spcPct val="20000"/>
              </a:spcBef>
              <a:buFontTx/>
              <a:buChar char="•"/>
            </a:pPr>
            <a:r>
              <a:rPr lang="en-US" sz="3200">
                <a:latin typeface="Arial" charset="0"/>
              </a:rPr>
              <a:t>Participation is critical - this is your class</a:t>
            </a:r>
          </a:p>
          <a:p>
            <a:pPr marL="333375" indent="-333375" eaLnBrk="1" hangingPunct="1">
              <a:spcBef>
                <a:spcPct val="20000"/>
              </a:spcBef>
              <a:buFontTx/>
              <a:buChar char="•"/>
            </a:pPr>
            <a:r>
              <a:rPr lang="en-US" sz="3200">
                <a:latin typeface="Arial" charset="0"/>
              </a:rPr>
              <a:t>To develop/expand existing skills/knowledge</a:t>
            </a:r>
          </a:p>
          <a:p>
            <a:pPr marL="333375" indent="-333375" eaLnBrk="1" hangingPunct="1">
              <a:spcBef>
                <a:spcPct val="20000"/>
              </a:spcBef>
              <a:buFontTx/>
              <a:buChar char="•"/>
            </a:pPr>
            <a:r>
              <a:rPr lang="en-US" sz="3200">
                <a:latin typeface="Arial" charset="0"/>
              </a:rPr>
              <a:t>New materials and enhanced refresher training</a:t>
            </a:r>
          </a:p>
          <a:p>
            <a:pPr marL="333375" indent="-333375" eaLnBrk="1" hangingPunct="1">
              <a:spcBef>
                <a:spcPct val="20000"/>
              </a:spcBef>
              <a:buFontTx/>
              <a:buChar char="•"/>
            </a:pPr>
            <a:r>
              <a:rPr lang="en-US" sz="3200">
                <a:latin typeface="Arial" charset="0"/>
              </a:rPr>
              <a:t>Does not focus on any one program or set of regulations - provides fundamentals for all programs</a:t>
            </a:r>
          </a:p>
        </p:txBody>
      </p:sp>
      <p:sp>
        <p:nvSpPr>
          <p:cNvPr id="27650" name="Rectangle 5"/>
          <p:cNvSpPr>
            <a:spLocks noChangeArrowheads="1"/>
          </p:cNvSpPr>
          <p:nvPr/>
        </p:nvSpPr>
        <p:spPr bwMode="auto">
          <a:xfrm>
            <a:off x="228600" y="274638"/>
            <a:ext cx="84550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p>
            <a:pPr algn="ctr" eaLnBrk="1" hangingPunct="1"/>
            <a:r>
              <a:rPr lang="en-US" sz="4400">
                <a:latin typeface="Arial" charset="0"/>
              </a:rPr>
              <a:t>This Course</a:t>
            </a:r>
          </a:p>
        </p:txBody>
      </p:sp>
      <p:sp>
        <p:nvSpPr>
          <p:cNvPr id="27651"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56176042-80DD-FA44-BBAA-575EF5D7C345}" type="slidenum">
              <a:rPr lang="en-US" sz="1400">
                <a:solidFill>
                  <a:srgbClr val="D1EAEE"/>
                </a:solidFill>
                <a:latin typeface="Arial" charset="0"/>
                <a:cs typeface="Arial" charset="0"/>
              </a:rPr>
              <a:pPr/>
              <a:t>6</a:t>
            </a:fld>
            <a:endParaRPr lang="en-US" sz="1400">
              <a:solidFill>
                <a:srgbClr val="D1EAEE"/>
              </a:solidFill>
              <a:latin typeface="Arial" charset="0"/>
              <a:cs typeface="Arial"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pPr eaLnBrk="1" hangingPunct="1">
              <a:defRPr/>
            </a:pPr>
            <a:r>
              <a:rPr lang="en-US" sz="3600" dirty="0">
                <a:latin typeface="Times New Roman" pitchFamily="18" charset="0"/>
                <a:cs typeface="Times New Roman" pitchFamily="18" charset="0"/>
              </a:rPr>
              <a:t>BASICS</a:t>
            </a:r>
            <a:r>
              <a:rPr lang="en-US" dirty="0"/>
              <a:t> </a:t>
            </a:r>
          </a:p>
        </p:txBody>
      </p:sp>
      <p:sp>
        <p:nvSpPr>
          <p:cNvPr id="149507" name="Rectangle 3"/>
          <p:cNvSpPr>
            <a:spLocks noGrp="1" noChangeArrowheads="1"/>
          </p:cNvSpPr>
          <p:nvPr>
            <p:ph idx="1"/>
          </p:nvPr>
        </p:nvSpPr>
        <p:spPr/>
        <p:txBody>
          <a:bodyPr/>
          <a:lstStyle/>
          <a:p>
            <a:pPr eaLnBrk="1" hangingPunct="1">
              <a:lnSpc>
                <a:spcPct val="80000"/>
              </a:lnSpc>
              <a:defRPr/>
            </a:pPr>
            <a:r>
              <a:rPr lang="en-US" sz="2400" dirty="0">
                <a:latin typeface="Times New Roman" pitchFamily="18" charset="0"/>
              </a:rPr>
              <a:t>What is an interview ?</a:t>
            </a:r>
          </a:p>
          <a:p>
            <a:pPr eaLnBrk="1" hangingPunct="1">
              <a:lnSpc>
                <a:spcPct val="80000"/>
              </a:lnSpc>
              <a:defRPr/>
            </a:pPr>
            <a:r>
              <a:rPr lang="en-US" sz="2400" dirty="0">
                <a:latin typeface="Times New Roman" pitchFamily="18" charset="0"/>
              </a:rPr>
              <a:t>A “task” of gathering information?</a:t>
            </a:r>
          </a:p>
          <a:p>
            <a:pPr eaLnBrk="1" hangingPunct="1">
              <a:lnSpc>
                <a:spcPct val="80000"/>
              </a:lnSpc>
              <a:defRPr/>
            </a:pPr>
            <a:r>
              <a:rPr lang="en-US" sz="2400" dirty="0">
                <a:latin typeface="Times New Roman" pitchFamily="18" charset="0"/>
              </a:rPr>
              <a:t>A “face to face” discussion between two people directed toward some “specific” purpose?</a:t>
            </a:r>
          </a:p>
          <a:p>
            <a:pPr eaLnBrk="1" hangingPunct="1">
              <a:lnSpc>
                <a:spcPct val="80000"/>
              </a:lnSpc>
              <a:defRPr/>
            </a:pPr>
            <a:r>
              <a:rPr lang="en-US" sz="2400" dirty="0">
                <a:latin typeface="Times New Roman" pitchFamily="18" charset="0"/>
              </a:rPr>
              <a:t>A “complex process of dyadic communication” with a predetermined and serious purpose designed to interchange behavior through “asking and answering” questions?</a:t>
            </a:r>
          </a:p>
          <a:p>
            <a:pPr eaLnBrk="1" hangingPunct="1">
              <a:lnSpc>
                <a:spcPct val="80000"/>
              </a:lnSpc>
              <a:defRPr/>
            </a:pPr>
            <a:r>
              <a:rPr lang="en-US" sz="2400" dirty="0">
                <a:latin typeface="Times New Roman" pitchFamily="18" charset="0"/>
              </a:rPr>
              <a:t>It is just plain old HARD WORK if done properly</a:t>
            </a:r>
          </a:p>
          <a:p>
            <a:pPr eaLnBrk="1" hangingPunct="1">
              <a:lnSpc>
                <a:spcPct val="80000"/>
              </a:lnSpc>
              <a:defRPr/>
            </a:pPr>
            <a:r>
              <a:rPr lang="en-US" sz="2400" dirty="0">
                <a:latin typeface="Times New Roman" pitchFamily="18" charset="0"/>
              </a:rPr>
              <a:t>Interviewing is an “art” not a science</a:t>
            </a:r>
          </a:p>
          <a:p>
            <a:pPr eaLnBrk="1" hangingPunct="1">
              <a:lnSpc>
                <a:spcPct val="80000"/>
              </a:lnSpc>
              <a:defRPr/>
            </a:pPr>
            <a:r>
              <a:rPr lang="en-US" sz="2400" dirty="0">
                <a:latin typeface="Times New Roman" pitchFamily="18" charset="0"/>
              </a:rPr>
              <a:t>Good Interviewers have lots of practice, continually hone skills</a:t>
            </a:r>
          </a:p>
          <a:p>
            <a:pPr eaLnBrk="1" hangingPunct="1">
              <a:lnSpc>
                <a:spcPct val="80000"/>
              </a:lnSpc>
              <a:defRPr/>
            </a:pPr>
            <a:endParaRPr lang="en-US" sz="2400" dirty="0">
              <a:latin typeface="Times New Roman" pitchFamily="18" charset="0"/>
            </a:endParaRPr>
          </a:p>
          <a:p>
            <a:pPr eaLnBrk="1" hangingPunct="1">
              <a:lnSpc>
                <a:spcPct val="80000"/>
              </a:lnSpc>
              <a:defRPr/>
            </a:pPr>
            <a:endParaRPr lang="en-US" sz="2400" dirty="0">
              <a:latin typeface="Times New Roman" pitchFamily="18" charset="0"/>
            </a:endParaRPr>
          </a:p>
          <a:p>
            <a:pPr eaLnBrk="1" hangingPunct="1">
              <a:lnSpc>
                <a:spcPct val="80000"/>
              </a:lnSpc>
              <a:buFontTx/>
              <a:buNone/>
              <a:defRPr/>
            </a:pPr>
            <a:endParaRPr lang="en-US" dirty="0"/>
          </a:p>
        </p:txBody>
      </p:sp>
      <p:sp>
        <p:nvSpPr>
          <p:cNvPr id="7"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charset="0"/>
                <a:ea typeface="+mn-ea"/>
                <a:cs typeface="+mn-cs"/>
              </a:rPr>
              <a:t>USEPA-CID: INTRO TO BASIC INTERVIEWING</a:t>
            </a:r>
          </a:p>
        </p:txBody>
      </p:sp>
    </p:spTree>
    <p:custDataLst>
      <p:tags r:id="rId1"/>
    </p:custDataLst>
  </p:cSld>
  <p:clrMapOvr>
    <a:masterClrMapping/>
  </p:clrMapOvr>
  <p:transition spd="slow" advTm="2600">
    <p:push dir="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BASICS</a:t>
            </a:r>
            <a:r>
              <a:rPr lang="en-US" dirty="0"/>
              <a:t> </a:t>
            </a:r>
          </a:p>
        </p:txBody>
      </p:sp>
      <p:sp>
        <p:nvSpPr>
          <p:cNvPr id="149507" name="Rectangle 3"/>
          <p:cNvSpPr>
            <a:spLocks noGrp="1" noChangeArrowheads="1"/>
          </p:cNvSpPr>
          <p:nvPr>
            <p:ph idx="1"/>
          </p:nvPr>
        </p:nvSpPr>
        <p:spPr>
          <a:xfrm>
            <a:off x="304800" y="1905000"/>
            <a:ext cx="8229600" cy="4038600"/>
          </a:xfrm>
        </p:spPr>
        <p:txBody>
          <a:bodyPr>
            <a:normAutofit lnSpcReduction="10000"/>
          </a:bodyPr>
          <a:lstStyle/>
          <a:p>
            <a:pPr eaLnBrk="1" hangingPunct="1">
              <a:lnSpc>
                <a:spcPct val="80000"/>
              </a:lnSpc>
              <a:defRPr/>
            </a:pPr>
            <a:r>
              <a:rPr lang="en-US" sz="2400" dirty="0">
                <a:latin typeface="Times New Roman" pitchFamily="18" charset="0"/>
              </a:rPr>
              <a:t>MANY, MANY things to do before asking first question</a:t>
            </a:r>
          </a:p>
          <a:p>
            <a:pPr eaLnBrk="1" hangingPunct="1">
              <a:lnSpc>
                <a:spcPct val="80000"/>
              </a:lnSpc>
              <a:defRPr/>
            </a:pPr>
            <a:r>
              <a:rPr lang="en-US" sz="2400" dirty="0">
                <a:latin typeface="Times New Roman" pitchFamily="18" charset="0"/>
              </a:rPr>
              <a:t>Know your own strengths AND weaknesses</a:t>
            </a:r>
          </a:p>
          <a:p>
            <a:pPr eaLnBrk="1" hangingPunct="1">
              <a:lnSpc>
                <a:spcPct val="80000"/>
              </a:lnSpc>
              <a:defRPr/>
            </a:pPr>
            <a:r>
              <a:rPr lang="en-US" sz="2400" dirty="0">
                <a:latin typeface="Times New Roman" pitchFamily="18" charset="0"/>
              </a:rPr>
              <a:t>What do you already know ?</a:t>
            </a:r>
          </a:p>
          <a:p>
            <a:pPr eaLnBrk="1" hangingPunct="1">
              <a:lnSpc>
                <a:spcPct val="80000"/>
              </a:lnSpc>
              <a:defRPr/>
            </a:pPr>
            <a:r>
              <a:rPr lang="en-US" sz="2400" dirty="0">
                <a:latin typeface="Times New Roman" pitchFamily="18" charset="0"/>
              </a:rPr>
              <a:t>What do want to learn about ?</a:t>
            </a:r>
          </a:p>
          <a:p>
            <a:pPr eaLnBrk="1" hangingPunct="1">
              <a:lnSpc>
                <a:spcPct val="80000"/>
              </a:lnSpc>
              <a:defRPr/>
            </a:pPr>
            <a:r>
              <a:rPr lang="en-US" sz="2400" dirty="0">
                <a:latin typeface="Times New Roman" pitchFamily="18" charset="0"/>
              </a:rPr>
              <a:t>Is it something “Nice to Know” ? </a:t>
            </a:r>
          </a:p>
          <a:p>
            <a:pPr lvl="2" eaLnBrk="1" hangingPunct="1">
              <a:lnSpc>
                <a:spcPct val="80000"/>
              </a:lnSpc>
              <a:defRPr/>
            </a:pPr>
            <a:r>
              <a:rPr lang="en-US" sz="1600" dirty="0">
                <a:latin typeface="Times New Roman" pitchFamily="18" charset="0"/>
              </a:rPr>
              <a:t> </a:t>
            </a:r>
            <a:r>
              <a:rPr lang="en-US" sz="2000" dirty="0">
                <a:latin typeface="Times New Roman" pitchFamily="18" charset="0"/>
              </a:rPr>
              <a:t>“New bank opened up down the street”</a:t>
            </a:r>
          </a:p>
          <a:p>
            <a:pPr eaLnBrk="1" hangingPunct="1">
              <a:lnSpc>
                <a:spcPct val="80000"/>
              </a:lnSpc>
              <a:defRPr/>
            </a:pPr>
            <a:r>
              <a:rPr lang="en-US" sz="2400" dirty="0">
                <a:latin typeface="Times New Roman" pitchFamily="18" charset="0"/>
              </a:rPr>
              <a:t>Is it something that is “Important” to Know ?</a:t>
            </a:r>
          </a:p>
          <a:p>
            <a:pPr lvl="2" eaLnBrk="1" hangingPunct="1">
              <a:lnSpc>
                <a:spcPct val="80000"/>
              </a:lnSpc>
              <a:defRPr/>
            </a:pPr>
            <a:r>
              <a:rPr lang="en-US" sz="2000" dirty="0">
                <a:latin typeface="Times New Roman" pitchFamily="18" charset="0"/>
              </a:rPr>
              <a:t>“Has my salary been direct deposited to my checking or savings acct at the bank”</a:t>
            </a:r>
          </a:p>
          <a:p>
            <a:pPr eaLnBrk="1" hangingPunct="1">
              <a:lnSpc>
                <a:spcPct val="80000"/>
              </a:lnSpc>
              <a:defRPr/>
            </a:pPr>
            <a:r>
              <a:rPr lang="en-US" sz="2400" dirty="0">
                <a:latin typeface="Times New Roman" pitchFamily="18" charset="0"/>
              </a:rPr>
              <a:t>Is it  something that is “Essential” to Know ?</a:t>
            </a:r>
          </a:p>
          <a:p>
            <a:pPr lvl="2" eaLnBrk="1" hangingPunct="1">
              <a:lnSpc>
                <a:spcPct val="80000"/>
              </a:lnSpc>
              <a:defRPr/>
            </a:pPr>
            <a:r>
              <a:rPr lang="en-US" sz="2000" dirty="0">
                <a:latin typeface="Times New Roman" pitchFamily="18" charset="0"/>
              </a:rPr>
              <a:t>“Has Somebody been making unauthorized $ withdrawals from my acct”</a:t>
            </a:r>
            <a:endParaRPr lang="en-US" sz="2000" dirty="0"/>
          </a:p>
        </p:txBody>
      </p:sp>
      <p:sp>
        <p:nvSpPr>
          <p:cNvPr id="7"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charset="0"/>
                <a:ea typeface="+mn-ea"/>
                <a:cs typeface="+mn-cs"/>
              </a:rPr>
              <a:t>USEPA-CID: INTRO TO BASIC INTERVIEWING</a:t>
            </a:r>
          </a:p>
        </p:txBody>
      </p:sp>
      <p:sp>
        <p:nvSpPr>
          <p:cNvPr id="13317"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PLANNING FOR THE INTERVIEW</a:t>
            </a:r>
          </a:p>
        </p:txBody>
      </p:sp>
    </p:spTree>
    <p:custDataLst>
      <p:tags r:id="rId1"/>
    </p:custDataLst>
  </p:cSld>
  <p:clrMapOvr>
    <a:masterClrMapping/>
  </p:clrMapOvr>
  <p:transition spd="slow" advTm="2600">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9507">
                                            <p:txEl>
                                              <p:pRg st="0" end="0"/>
                                            </p:txEl>
                                          </p:spTgt>
                                        </p:tgtEl>
                                        <p:attrNameLst>
                                          <p:attrName>style.visibility</p:attrName>
                                        </p:attrNameLst>
                                      </p:cBhvr>
                                      <p:to>
                                        <p:strVal val="visible"/>
                                      </p:to>
                                    </p:set>
                                    <p:anim calcmode="lin" valueType="num">
                                      <p:cBhvr additive="base">
                                        <p:cTn id="7" dur="1000" fill="hold"/>
                                        <p:tgtEl>
                                          <p:spTgt spid="14950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495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9507">
                                            <p:txEl>
                                              <p:pRg st="1" end="1"/>
                                            </p:txEl>
                                          </p:spTgt>
                                        </p:tgtEl>
                                        <p:attrNameLst>
                                          <p:attrName>style.visibility</p:attrName>
                                        </p:attrNameLst>
                                      </p:cBhvr>
                                      <p:to>
                                        <p:strVal val="visible"/>
                                      </p:to>
                                    </p:set>
                                    <p:anim calcmode="lin" valueType="num">
                                      <p:cBhvr additive="base">
                                        <p:cTn id="13" dur="1000" fill="hold"/>
                                        <p:tgtEl>
                                          <p:spTgt spid="149507">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495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9507">
                                            <p:txEl>
                                              <p:pRg st="2" end="2"/>
                                            </p:txEl>
                                          </p:spTgt>
                                        </p:tgtEl>
                                        <p:attrNameLst>
                                          <p:attrName>style.visibility</p:attrName>
                                        </p:attrNameLst>
                                      </p:cBhvr>
                                      <p:to>
                                        <p:strVal val="visible"/>
                                      </p:to>
                                    </p:set>
                                    <p:anim calcmode="lin" valueType="num">
                                      <p:cBhvr additive="base">
                                        <p:cTn id="19" dur="1000" fill="hold"/>
                                        <p:tgtEl>
                                          <p:spTgt spid="149507">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495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9507">
                                            <p:txEl>
                                              <p:pRg st="3" end="3"/>
                                            </p:txEl>
                                          </p:spTgt>
                                        </p:tgtEl>
                                        <p:attrNameLst>
                                          <p:attrName>style.visibility</p:attrName>
                                        </p:attrNameLst>
                                      </p:cBhvr>
                                      <p:to>
                                        <p:strVal val="visible"/>
                                      </p:to>
                                    </p:set>
                                    <p:anim calcmode="lin" valueType="num">
                                      <p:cBhvr additive="base">
                                        <p:cTn id="25" dur="1000" fill="hold"/>
                                        <p:tgtEl>
                                          <p:spTgt spid="149507">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4950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9507">
                                            <p:txEl>
                                              <p:pRg st="4" end="4"/>
                                            </p:txEl>
                                          </p:spTgt>
                                        </p:tgtEl>
                                        <p:attrNameLst>
                                          <p:attrName>style.visibility</p:attrName>
                                        </p:attrNameLst>
                                      </p:cBhvr>
                                      <p:to>
                                        <p:strVal val="visible"/>
                                      </p:to>
                                    </p:set>
                                    <p:anim calcmode="lin" valueType="num">
                                      <p:cBhvr additive="base">
                                        <p:cTn id="31" dur="1000" fill="hold"/>
                                        <p:tgtEl>
                                          <p:spTgt spid="149507">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149507">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9507">
                                            <p:txEl>
                                              <p:pRg st="5" end="5"/>
                                            </p:txEl>
                                          </p:spTgt>
                                        </p:tgtEl>
                                        <p:attrNameLst>
                                          <p:attrName>style.visibility</p:attrName>
                                        </p:attrNameLst>
                                      </p:cBhvr>
                                      <p:to>
                                        <p:strVal val="visible"/>
                                      </p:to>
                                    </p:set>
                                    <p:anim calcmode="lin" valueType="num">
                                      <p:cBhvr additive="base">
                                        <p:cTn id="35" dur="1000" fill="hold"/>
                                        <p:tgtEl>
                                          <p:spTgt spid="149507">
                                            <p:txEl>
                                              <p:pRg st="5" end="5"/>
                                            </p:txEl>
                                          </p:spTgt>
                                        </p:tgtEl>
                                        <p:attrNameLst>
                                          <p:attrName>ppt_x</p:attrName>
                                        </p:attrNameLst>
                                      </p:cBhvr>
                                      <p:tavLst>
                                        <p:tav tm="0">
                                          <p:val>
                                            <p:strVal val="#ppt_x"/>
                                          </p:val>
                                        </p:tav>
                                        <p:tav tm="100000">
                                          <p:val>
                                            <p:strVal val="#ppt_x"/>
                                          </p:val>
                                        </p:tav>
                                      </p:tavLst>
                                    </p:anim>
                                    <p:anim calcmode="lin" valueType="num">
                                      <p:cBhvr additive="base">
                                        <p:cTn id="36" dur="1000" fill="hold"/>
                                        <p:tgtEl>
                                          <p:spTgt spid="14950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49507">
                                            <p:txEl>
                                              <p:pRg st="6" end="6"/>
                                            </p:txEl>
                                          </p:spTgt>
                                        </p:tgtEl>
                                        <p:attrNameLst>
                                          <p:attrName>style.visibility</p:attrName>
                                        </p:attrNameLst>
                                      </p:cBhvr>
                                      <p:to>
                                        <p:strVal val="visible"/>
                                      </p:to>
                                    </p:set>
                                    <p:anim calcmode="lin" valueType="num">
                                      <p:cBhvr additive="base">
                                        <p:cTn id="41" dur="1000" fill="hold"/>
                                        <p:tgtEl>
                                          <p:spTgt spid="149507">
                                            <p:txEl>
                                              <p:pRg st="6" end="6"/>
                                            </p:txEl>
                                          </p:spTgt>
                                        </p:tgtEl>
                                        <p:attrNameLst>
                                          <p:attrName>ppt_x</p:attrName>
                                        </p:attrNameLst>
                                      </p:cBhvr>
                                      <p:tavLst>
                                        <p:tav tm="0">
                                          <p:val>
                                            <p:strVal val="#ppt_x"/>
                                          </p:val>
                                        </p:tav>
                                        <p:tav tm="100000">
                                          <p:val>
                                            <p:strVal val="#ppt_x"/>
                                          </p:val>
                                        </p:tav>
                                      </p:tavLst>
                                    </p:anim>
                                    <p:anim calcmode="lin" valueType="num">
                                      <p:cBhvr additive="base">
                                        <p:cTn id="42" dur="1000" fill="hold"/>
                                        <p:tgtEl>
                                          <p:spTgt spid="149507">
                                            <p:txEl>
                                              <p:pRg st="6" end="6"/>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9507">
                                            <p:txEl>
                                              <p:pRg st="7" end="7"/>
                                            </p:txEl>
                                          </p:spTgt>
                                        </p:tgtEl>
                                        <p:attrNameLst>
                                          <p:attrName>style.visibility</p:attrName>
                                        </p:attrNameLst>
                                      </p:cBhvr>
                                      <p:to>
                                        <p:strVal val="visible"/>
                                      </p:to>
                                    </p:set>
                                    <p:anim calcmode="lin" valueType="num">
                                      <p:cBhvr additive="base">
                                        <p:cTn id="45" dur="1000" fill="hold"/>
                                        <p:tgtEl>
                                          <p:spTgt spid="149507">
                                            <p:txEl>
                                              <p:pRg st="7" end="7"/>
                                            </p:txEl>
                                          </p:spTgt>
                                        </p:tgtEl>
                                        <p:attrNameLst>
                                          <p:attrName>ppt_x</p:attrName>
                                        </p:attrNameLst>
                                      </p:cBhvr>
                                      <p:tavLst>
                                        <p:tav tm="0">
                                          <p:val>
                                            <p:strVal val="#ppt_x"/>
                                          </p:val>
                                        </p:tav>
                                        <p:tav tm="100000">
                                          <p:val>
                                            <p:strVal val="#ppt_x"/>
                                          </p:val>
                                        </p:tav>
                                      </p:tavLst>
                                    </p:anim>
                                    <p:anim calcmode="lin" valueType="num">
                                      <p:cBhvr additive="base">
                                        <p:cTn id="46" dur="1000" fill="hold"/>
                                        <p:tgtEl>
                                          <p:spTgt spid="14950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49507">
                                            <p:txEl>
                                              <p:pRg st="8" end="8"/>
                                            </p:txEl>
                                          </p:spTgt>
                                        </p:tgtEl>
                                        <p:attrNameLst>
                                          <p:attrName>style.visibility</p:attrName>
                                        </p:attrNameLst>
                                      </p:cBhvr>
                                      <p:to>
                                        <p:strVal val="visible"/>
                                      </p:to>
                                    </p:set>
                                    <p:anim calcmode="lin" valueType="num">
                                      <p:cBhvr additive="base">
                                        <p:cTn id="51" dur="1000" fill="hold"/>
                                        <p:tgtEl>
                                          <p:spTgt spid="149507">
                                            <p:txEl>
                                              <p:pRg st="8" end="8"/>
                                            </p:txEl>
                                          </p:spTgt>
                                        </p:tgtEl>
                                        <p:attrNameLst>
                                          <p:attrName>ppt_x</p:attrName>
                                        </p:attrNameLst>
                                      </p:cBhvr>
                                      <p:tavLst>
                                        <p:tav tm="0">
                                          <p:val>
                                            <p:strVal val="#ppt_x"/>
                                          </p:val>
                                        </p:tav>
                                        <p:tav tm="100000">
                                          <p:val>
                                            <p:strVal val="#ppt_x"/>
                                          </p:val>
                                        </p:tav>
                                      </p:tavLst>
                                    </p:anim>
                                    <p:anim calcmode="lin" valueType="num">
                                      <p:cBhvr additive="base">
                                        <p:cTn id="52" dur="1000" fill="hold"/>
                                        <p:tgtEl>
                                          <p:spTgt spid="149507">
                                            <p:txEl>
                                              <p:pRg st="8" end="8"/>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49507">
                                            <p:txEl>
                                              <p:pRg st="9" end="9"/>
                                            </p:txEl>
                                          </p:spTgt>
                                        </p:tgtEl>
                                        <p:attrNameLst>
                                          <p:attrName>style.visibility</p:attrName>
                                        </p:attrNameLst>
                                      </p:cBhvr>
                                      <p:to>
                                        <p:strVal val="visible"/>
                                      </p:to>
                                    </p:set>
                                    <p:anim calcmode="lin" valueType="num">
                                      <p:cBhvr additive="base">
                                        <p:cTn id="55" dur="1000" fill="hold"/>
                                        <p:tgtEl>
                                          <p:spTgt spid="149507">
                                            <p:txEl>
                                              <p:pRg st="9" end="9"/>
                                            </p:txEl>
                                          </p:spTgt>
                                        </p:tgtEl>
                                        <p:attrNameLst>
                                          <p:attrName>ppt_x</p:attrName>
                                        </p:attrNameLst>
                                      </p:cBhvr>
                                      <p:tavLst>
                                        <p:tav tm="0">
                                          <p:val>
                                            <p:strVal val="#ppt_x"/>
                                          </p:val>
                                        </p:tav>
                                        <p:tav tm="100000">
                                          <p:val>
                                            <p:strVal val="#ppt_x"/>
                                          </p:val>
                                        </p:tav>
                                      </p:tavLst>
                                    </p:anim>
                                    <p:anim calcmode="lin" valueType="num">
                                      <p:cBhvr additive="base">
                                        <p:cTn id="56" dur="1000" fill="hold"/>
                                        <p:tgtEl>
                                          <p:spTgt spid="14950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BASICS</a:t>
            </a:r>
            <a:r>
              <a:rPr lang="en-US" dirty="0"/>
              <a:t> </a:t>
            </a:r>
          </a:p>
        </p:txBody>
      </p:sp>
      <p:sp>
        <p:nvSpPr>
          <p:cNvPr id="149507" name="Rectangle 3"/>
          <p:cNvSpPr>
            <a:spLocks noGrp="1" noChangeArrowheads="1"/>
          </p:cNvSpPr>
          <p:nvPr>
            <p:ph idx="1"/>
          </p:nvPr>
        </p:nvSpPr>
        <p:spPr/>
        <p:txBody>
          <a:bodyPr/>
          <a:lstStyle/>
          <a:p>
            <a:pPr eaLnBrk="1" hangingPunct="1">
              <a:lnSpc>
                <a:spcPct val="80000"/>
              </a:lnSpc>
              <a:defRPr/>
            </a:pPr>
            <a:r>
              <a:rPr lang="en-US" sz="2400" dirty="0">
                <a:latin typeface="Times New Roman" pitchFamily="18" charset="0"/>
              </a:rPr>
              <a:t>Plan for Sufficient time without undesirable interruptions</a:t>
            </a:r>
          </a:p>
          <a:p>
            <a:pPr eaLnBrk="1" hangingPunct="1">
              <a:lnSpc>
                <a:spcPct val="80000"/>
              </a:lnSpc>
              <a:defRPr/>
            </a:pPr>
            <a:r>
              <a:rPr lang="en-US" sz="2400" dirty="0">
                <a:latin typeface="Times New Roman" pitchFamily="18" charset="0"/>
              </a:rPr>
              <a:t>Determine time for interviews:</a:t>
            </a:r>
          </a:p>
          <a:p>
            <a:pPr lvl="2" eaLnBrk="1" hangingPunct="1">
              <a:lnSpc>
                <a:spcPct val="80000"/>
              </a:lnSpc>
              <a:defRPr/>
            </a:pPr>
            <a:r>
              <a:rPr lang="en-US" sz="1600" dirty="0">
                <a:latin typeface="Times New Roman" pitchFamily="18" charset="0"/>
              </a:rPr>
              <a:t>Announced v. Unannounced</a:t>
            </a:r>
          </a:p>
          <a:p>
            <a:pPr lvl="2" eaLnBrk="1" hangingPunct="1">
              <a:lnSpc>
                <a:spcPct val="80000"/>
              </a:lnSpc>
              <a:defRPr/>
            </a:pPr>
            <a:r>
              <a:rPr lang="en-US" sz="1600" dirty="0">
                <a:latin typeface="Times New Roman" pitchFamily="18" charset="0"/>
              </a:rPr>
              <a:t>During work hours</a:t>
            </a:r>
          </a:p>
          <a:p>
            <a:pPr lvl="2" eaLnBrk="1" hangingPunct="1">
              <a:lnSpc>
                <a:spcPct val="80000"/>
              </a:lnSpc>
              <a:defRPr/>
            </a:pPr>
            <a:r>
              <a:rPr lang="en-US" sz="1600" dirty="0">
                <a:latin typeface="Times New Roman" pitchFamily="18" charset="0"/>
              </a:rPr>
              <a:t>During breaks</a:t>
            </a:r>
          </a:p>
          <a:p>
            <a:pPr lvl="2" eaLnBrk="1" hangingPunct="1">
              <a:lnSpc>
                <a:spcPct val="80000"/>
              </a:lnSpc>
              <a:defRPr/>
            </a:pPr>
            <a:r>
              <a:rPr lang="en-US" sz="1600" dirty="0">
                <a:latin typeface="Times New Roman" pitchFamily="18" charset="0"/>
              </a:rPr>
              <a:t>After hours</a:t>
            </a:r>
            <a:endParaRPr lang="en-US" dirty="0">
              <a:latin typeface="Times New Roman" pitchFamily="18" charset="0"/>
            </a:endParaRPr>
          </a:p>
          <a:p>
            <a:pPr eaLnBrk="1" hangingPunct="1">
              <a:lnSpc>
                <a:spcPct val="80000"/>
              </a:lnSpc>
              <a:defRPr/>
            </a:pPr>
            <a:r>
              <a:rPr lang="en-US" sz="2400" dirty="0">
                <a:latin typeface="Times New Roman" pitchFamily="18" charset="0"/>
              </a:rPr>
              <a:t>Determine place for interviews: </a:t>
            </a:r>
          </a:p>
          <a:p>
            <a:pPr lvl="2" eaLnBrk="1" hangingPunct="1">
              <a:lnSpc>
                <a:spcPct val="80000"/>
              </a:lnSpc>
              <a:defRPr/>
            </a:pPr>
            <a:r>
              <a:rPr lang="en-US" sz="1600" dirty="0">
                <a:latin typeface="Times New Roman" pitchFamily="18" charset="0"/>
              </a:rPr>
              <a:t>At work station – Noisy v. Quiet, “cubicle farm” v. Conference Room</a:t>
            </a:r>
          </a:p>
          <a:p>
            <a:pPr lvl="2" eaLnBrk="1" hangingPunct="1">
              <a:lnSpc>
                <a:spcPct val="80000"/>
              </a:lnSpc>
              <a:defRPr/>
            </a:pPr>
            <a:r>
              <a:rPr lang="en-US" sz="1600" dirty="0">
                <a:latin typeface="Times New Roman" pitchFamily="18" charset="0"/>
              </a:rPr>
              <a:t>Try for comfortable, quiet, and private area</a:t>
            </a:r>
          </a:p>
          <a:p>
            <a:pPr lvl="2" eaLnBrk="1" hangingPunct="1">
              <a:lnSpc>
                <a:spcPct val="80000"/>
              </a:lnSpc>
              <a:defRPr/>
            </a:pPr>
            <a:r>
              <a:rPr lang="en-US" sz="1600" dirty="0">
                <a:latin typeface="Times New Roman" pitchFamily="18" charset="0"/>
              </a:rPr>
              <a:t>Be aware of physical barriers – Big Desk between  = Psychological Security for them</a:t>
            </a:r>
          </a:p>
          <a:p>
            <a:pPr eaLnBrk="1" hangingPunct="1">
              <a:lnSpc>
                <a:spcPct val="80000"/>
              </a:lnSpc>
              <a:defRPr/>
            </a:pPr>
            <a:r>
              <a:rPr lang="en-US" sz="2400" dirty="0">
                <a:latin typeface="Times New Roman" pitchFamily="18" charset="0"/>
              </a:rPr>
              <a:t>Determine sequence for interviews: victim, witness, suspect </a:t>
            </a:r>
          </a:p>
          <a:p>
            <a:pPr eaLnBrk="1" hangingPunct="1">
              <a:lnSpc>
                <a:spcPct val="80000"/>
              </a:lnSpc>
              <a:buFontTx/>
              <a:buNone/>
              <a:defRPr/>
            </a:pPr>
            <a:endParaRPr lang="en-US" dirty="0"/>
          </a:p>
        </p:txBody>
      </p:sp>
      <p:sp>
        <p:nvSpPr>
          <p:cNvPr id="14341"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PLANNING FOR THE INTERVIEW</a:t>
            </a:r>
          </a:p>
        </p:txBody>
      </p:sp>
    </p:spTree>
    <p:custDataLst>
      <p:tags r:id="rId1"/>
    </p:custDataLst>
  </p:cSld>
  <p:clrMapOvr>
    <a:masterClrMapping/>
  </p:clrMapOvr>
  <p:transition spd="slow" advTm="2600">
    <p:push dir="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BASICS</a:t>
            </a:r>
            <a:r>
              <a:rPr lang="en-US" dirty="0"/>
              <a:t> </a:t>
            </a:r>
          </a:p>
        </p:txBody>
      </p:sp>
      <p:sp>
        <p:nvSpPr>
          <p:cNvPr id="149507" name="Rectangle 3"/>
          <p:cNvSpPr>
            <a:spLocks noGrp="1" noChangeArrowheads="1"/>
          </p:cNvSpPr>
          <p:nvPr>
            <p:ph idx="1"/>
          </p:nvPr>
        </p:nvSpPr>
        <p:spPr>
          <a:xfrm>
            <a:off x="533400" y="1752600"/>
            <a:ext cx="3048000" cy="4267200"/>
          </a:xfrm>
        </p:spPr>
        <p:txBody>
          <a:bodyPr/>
          <a:lstStyle/>
          <a:p>
            <a:pPr eaLnBrk="1" hangingPunct="1">
              <a:lnSpc>
                <a:spcPct val="80000"/>
              </a:lnSpc>
              <a:defRPr/>
            </a:pPr>
            <a:r>
              <a:rPr lang="en-US" sz="2400" dirty="0">
                <a:latin typeface="Times New Roman" pitchFamily="18" charset="0"/>
              </a:rPr>
              <a:t>How many will participate ?</a:t>
            </a:r>
          </a:p>
          <a:p>
            <a:pPr eaLnBrk="1" hangingPunct="1">
              <a:lnSpc>
                <a:spcPct val="80000"/>
              </a:lnSpc>
              <a:defRPr/>
            </a:pPr>
            <a:r>
              <a:rPr lang="en-US" sz="2400" dirty="0">
                <a:latin typeface="Times New Roman" pitchFamily="18" charset="0"/>
              </a:rPr>
              <a:t>Try to interview only one person at a time</a:t>
            </a:r>
          </a:p>
          <a:p>
            <a:pPr eaLnBrk="1" hangingPunct="1">
              <a:lnSpc>
                <a:spcPct val="80000"/>
              </a:lnSpc>
              <a:defRPr/>
            </a:pPr>
            <a:r>
              <a:rPr lang="en-US" sz="2400" dirty="0">
                <a:latin typeface="Times New Roman" pitchFamily="18" charset="0"/>
              </a:rPr>
              <a:t>Don’t “Gang” up - group interviews not optimal </a:t>
            </a:r>
          </a:p>
          <a:p>
            <a:pPr eaLnBrk="1" hangingPunct="1">
              <a:lnSpc>
                <a:spcPct val="80000"/>
              </a:lnSpc>
              <a:defRPr/>
            </a:pPr>
            <a:r>
              <a:rPr lang="en-US" sz="2400" dirty="0">
                <a:latin typeface="Times New Roman" pitchFamily="18" charset="0"/>
              </a:rPr>
              <a:t>If more than one will be doing interview, decide upfront who leads, who records</a:t>
            </a:r>
          </a:p>
          <a:p>
            <a:pPr eaLnBrk="1" hangingPunct="1">
              <a:lnSpc>
                <a:spcPct val="80000"/>
              </a:lnSpc>
              <a:defRPr/>
            </a:pPr>
            <a:endParaRPr lang="en-US" sz="2400" dirty="0">
              <a:latin typeface="Times New Roman" pitchFamily="18" charset="0"/>
            </a:endParaRPr>
          </a:p>
          <a:p>
            <a:pPr eaLnBrk="1" hangingPunct="1">
              <a:lnSpc>
                <a:spcPct val="80000"/>
              </a:lnSpc>
              <a:defRPr/>
            </a:pPr>
            <a:endParaRPr lang="en-US" sz="2400" dirty="0">
              <a:latin typeface="Times New Roman" pitchFamily="18" charset="0"/>
            </a:endParaRPr>
          </a:p>
        </p:txBody>
      </p:sp>
      <p:sp>
        <p:nvSpPr>
          <p:cNvPr id="15365" name="TextBox 4"/>
          <p:cNvSpPr txBox="1">
            <a:spLocks noChangeArrowheads="1"/>
          </p:cNvSpPr>
          <p:nvPr/>
        </p:nvSpPr>
        <p:spPr bwMode="auto">
          <a:xfrm>
            <a:off x="533400" y="1295400"/>
            <a:ext cx="4343400" cy="400050"/>
          </a:xfrm>
          <a:prstGeom prst="rect">
            <a:avLst/>
          </a:prstGeom>
          <a:noFill/>
          <a:ln w="9525">
            <a:noFill/>
            <a:miter lim="800000"/>
            <a:headEnd/>
            <a:tailEnd/>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PLANNING FOR THE INTERVIEW</a:t>
            </a:r>
          </a:p>
        </p:txBody>
      </p:sp>
      <p:pic>
        <p:nvPicPr>
          <p:cNvPr id="8" name="Picture 7" descr="100_1347.jpg"/>
          <p:cNvPicPr>
            <a:picLocks noChangeAspect="1"/>
          </p:cNvPicPr>
          <p:nvPr/>
        </p:nvPicPr>
        <p:blipFill>
          <a:blip r:embed="rId3" cstate="print"/>
          <a:srcRect/>
          <a:stretch>
            <a:fillRect/>
          </a:stretch>
        </p:blipFill>
        <p:spPr bwMode="auto">
          <a:xfrm>
            <a:off x="4953000" y="749300"/>
            <a:ext cx="4191000" cy="2984500"/>
          </a:xfrm>
          <a:prstGeom prst="rect">
            <a:avLst/>
          </a:prstGeom>
          <a:noFill/>
          <a:ln w="9525">
            <a:noFill/>
            <a:miter lim="800000"/>
            <a:headEnd/>
            <a:tailEnd/>
          </a:ln>
        </p:spPr>
      </p:pic>
      <p:pic>
        <p:nvPicPr>
          <p:cNvPr id="9" name="Picture 8" descr="100_1339.jpg"/>
          <p:cNvPicPr>
            <a:picLocks noChangeAspect="1"/>
          </p:cNvPicPr>
          <p:nvPr/>
        </p:nvPicPr>
        <p:blipFill>
          <a:blip r:embed="rId4" cstate="print"/>
          <a:srcRect/>
          <a:stretch>
            <a:fillRect/>
          </a:stretch>
        </p:blipFill>
        <p:spPr bwMode="auto">
          <a:xfrm>
            <a:off x="4724400" y="3873500"/>
            <a:ext cx="4419600" cy="2984500"/>
          </a:xfrm>
          <a:prstGeom prst="rect">
            <a:avLst/>
          </a:prstGeom>
          <a:noFill/>
          <a:ln w="9525">
            <a:noFill/>
            <a:miter lim="800000"/>
            <a:headEnd/>
            <a:tailEnd/>
          </a:ln>
        </p:spPr>
      </p:pic>
    </p:spTree>
    <p:custDataLst>
      <p:tags r:id="rId1"/>
    </p:custDataLst>
  </p:cSld>
  <p:clrMapOvr>
    <a:masterClrMapping/>
  </p:clrMapOvr>
  <p:transition spd="slow" advTm="26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a:xfrm>
            <a:off x="2286000" y="2133600"/>
            <a:ext cx="4038600" cy="2743200"/>
          </a:xfrm>
        </p:spPr>
        <p:txBody>
          <a:bodyPr/>
          <a:lstStyle/>
          <a:p>
            <a:pPr eaLnBrk="1" hangingPunct="1">
              <a:lnSpc>
                <a:spcPct val="80000"/>
              </a:lnSpc>
              <a:buFontTx/>
              <a:buNone/>
              <a:defRPr/>
            </a:pPr>
            <a:r>
              <a:rPr lang="en-US" dirty="0">
                <a:latin typeface="Times New Roman" pitchFamily="18" charset="0"/>
                <a:cs typeface="Times New Roman" pitchFamily="18" charset="0"/>
              </a:rPr>
              <a:t>1. - INTRODUCTION</a:t>
            </a:r>
          </a:p>
          <a:p>
            <a:pPr eaLnBrk="1" hangingPunct="1">
              <a:lnSpc>
                <a:spcPct val="80000"/>
              </a:lnSpc>
              <a:buFontTx/>
              <a:buNone/>
              <a:defRPr/>
            </a:pPr>
            <a:r>
              <a:rPr lang="en-US" dirty="0">
                <a:latin typeface="Times New Roman" pitchFamily="18" charset="0"/>
                <a:cs typeface="Times New Roman" pitchFamily="18" charset="0"/>
              </a:rPr>
              <a:t>2. - RAPPORT</a:t>
            </a:r>
          </a:p>
          <a:p>
            <a:pPr eaLnBrk="1" hangingPunct="1">
              <a:lnSpc>
                <a:spcPct val="80000"/>
              </a:lnSpc>
              <a:buFontTx/>
              <a:buNone/>
              <a:defRPr/>
            </a:pPr>
            <a:r>
              <a:rPr lang="en-US" dirty="0">
                <a:latin typeface="Times New Roman" pitchFamily="18" charset="0"/>
                <a:cs typeface="Times New Roman" pitchFamily="18" charset="0"/>
              </a:rPr>
              <a:t>3. - QUESTIONING</a:t>
            </a:r>
          </a:p>
          <a:p>
            <a:pPr eaLnBrk="1" hangingPunct="1">
              <a:lnSpc>
                <a:spcPct val="80000"/>
              </a:lnSpc>
              <a:buFontTx/>
              <a:buNone/>
              <a:defRPr/>
            </a:pPr>
            <a:r>
              <a:rPr lang="en-US" dirty="0">
                <a:latin typeface="Times New Roman" pitchFamily="18" charset="0"/>
                <a:cs typeface="Times New Roman" pitchFamily="18" charset="0"/>
              </a:rPr>
              <a:t>4. - SUMMARY</a:t>
            </a:r>
          </a:p>
          <a:p>
            <a:pPr eaLnBrk="1" hangingPunct="1">
              <a:lnSpc>
                <a:spcPct val="80000"/>
              </a:lnSpc>
              <a:buFontTx/>
              <a:buNone/>
              <a:defRPr/>
            </a:pPr>
            <a:r>
              <a:rPr lang="en-US" dirty="0">
                <a:latin typeface="Times New Roman" pitchFamily="18" charset="0"/>
                <a:cs typeface="Times New Roman" pitchFamily="18" charset="0"/>
              </a:rPr>
              <a:t>5. - CLOSING</a:t>
            </a:r>
          </a:p>
        </p:txBody>
      </p:sp>
    </p:spTree>
    <p:custDataLst>
      <p:tags r:id="rId1"/>
    </p:custDataLst>
  </p:cSld>
  <p:clrMapOvr>
    <a:masterClrMapping/>
  </p:clrMapOvr>
  <p:transition spd="slow" advTm="2600">
    <p:push dir="d"/>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a:xfrm>
            <a:off x="457200" y="1905000"/>
            <a:ext cx="8077200" cy="4114800"/>
          </a:xfrm>
        </p:spPr>
        <p:txBody>
          <a:bodyPr>
            <a:normAutofit lnSpcReduction="10000"/>
          </a:bodyPr>
          <a:lstStyle/>
          <a:p>
            <a:pPr eaLnBrk="1" hangingPunct="1">
              <a:lnSpc>
                <a:spcPct val="80000"/>
              </a:lnSpc>
              <a:buFontTx/>
              <a:buNone/>
              <a:defRPr/>
            </a:pPr>
            <a:r>
              <a:rPr lang="en-US" sz="2400" dirty="0">
                <a:latin typeface="Times New Roman" pitchFamily="18" charset="0"/>
                <a:cs typeface="Times New Roman" pitchFamily="18" charset="0"/>
              </a:rPr>
              <a:t>Begin by introducing yourself and others with you  -</a:t>
            </a:r>
          </a:p>
          <a:p>
            <a:pPr eaLnBrk="1" hangingPunct="1">
              <a:lnSpc>
                <a:spcPct val="80000"/>
              </a:lnSpc>
              <a:buFontTx/>
              <a:buNone/>
              <a:defRPr/>
            </a:pPr>
            <a:r>
              <a:rPr lang="en-US" sz="2400" dirty="0">
                <a:solidFill>
                  <a:srgbClr val="FF0000"/>
                </a:solidFill>
                <a:latin typeface="Times New Roman" pitchFamily="18" charset="0"/>
                <a:cs typeface="Times New Roman" pitchFamily="18" charset="0"/>
              </a:rPr>
              <a:t>“Good morning, my name is Jim” v. “I’m a federal agent”</a:t>
            </a:r>
          </a:p>
          <a:p>
            <a:pPr eaLnBrk="1" hangingPunct="1">
              <a:lnSpc>
                <a:spcPct val="80000"/>
              </a:lnSpc>
              <a:buFontTx/>
              <a:buNone/>
              <a:defRPr/>
            </a:pPr>
            <a:r>
              <a:rPr lang="en-US" sz="2400" dirty="0">
                <a:latin typeface="Times New Roman" pitchFamily="18" charset="0"/>
                <a:cs typeface="Times New Roman" pitchFamily="18" charset="0"/>
              </a:rPr>
              <a:t>Show credentials , do in way that isn’t threatening -</a:t>
            </a:r>
          </a:p>
          <a:p>
            <a:pPr eaLnBrk="1" hangingPunct="1">
              <a:lnSpc>
                <a:spcPct val="80000"/>
              </a:lnSpc>
              <a:buFontTx/>
              <a:buNone/>
              <a:defRPr/>
            </a:pPr>
            <a:r>
              <a:rPr lang="en-US" sz="2400" dirty="0">
                <a:solidFill>
                  <a:srgbClr val="FF0000"/>
                </a:solidFill>
                <a:latin typeface="Times New Roman" pitchFamily="18" charset="0"/>
                <a:cs typeface="Times New Roman" pitchFamily="18" charset="0"/>
              </a:rPr>
              <a:t>“Look at me here before I lost my hair”  v. “This is my Badge”</a:t>
            </a:r>
          </a:p>
          <a:p>
            <a:pPr eaLnBrk="1" hangingPunct="1">
              <a:lnSpc>
                <a:spcPct val="80000"/>
              </a:lnSpc>
              <a:buFontTx/>
              <a:buNone/>
              <a:defRPr/>
            </a:pPr>
            <a:r>
              <a:rPr lang="en-US" sz="2400" dirty="0">
                <a:latin typeface="Times New Roman" pitchFamily="18" charset="0"/>
                <a:cs typeface="Times New Roman" pitchFamily="18" charset="0"/>
              </a:rPr>
              <a:t>Identify who you are speaking with –</a:t>
            </a:r>
          </a:p>
          <a:p>
            <a:pPr eaLnBrk="1" hangingPunct="1">
              <a:lnSpc>
                <a:spcPct val="80000"/>
              </a:lnSpc>
              <a:buFontTx/>
              <a:buNone/>
              <a:defRPr/>
            </a:pPr>
            <a:r>
              <a:rPr lang="en-US" sz="2400" dirty="0">
                <a:solidFill>
                  <a:srgbClr val="FF0000"/>
                </a:solidFill>
                <a:latin typeface="Times New Roman" pitchFamily="18" charset="0"/>
                <a:cs typeface="Times New Roman" pitchFamily="18" charset="0"/>
              </a:rPr>
              <a:t>“May I call you by your first name” v. “What’s your name”</a:t>
            </a:r>
          </a:p>
          <a:p>
            <a:pPr eaLnBrk="1" hangingPunct="1">
              <a:lnSpc>
                <a:spcPct val="80000"/>
              </a:lnSpc>
              <a:buFontTx/>
              <a:buNone/>
              <a:defRPr/>
            </a:pPr>
            <a:r>
              <a:rPr lang="en-US" sz="2400" dirty="0">
                <a:latin typeface="Times New Roman" pitchFamily="18" charset="0"/>
                <a:cs typeface="Times New Roman" pitchFamily="18" charset="0"/>
              </a:rPr>
              <a:t>Explain purpose of the interview, be clear and truthful – needs to be consistent with questions</a:t>
            </a:r>
          </a:p>
          <a:p>
            <a:pPr eaLnBrk="1" hangingPunct="1">
              <a:lnSpc>
                <a:spcPct val="80000"/>
              </a:lnSpc>
              <a:buFontTx/>
              <a:buNone/>
              <a:defRPr/>
            </a:pPr>
            <a:r>
              <a:rPr lang="en-US" sz="2400" dirty="0">
                <a:latin typeface="Times New Roman" pitchFamily="18" charset="0"/>
                <a:cs typeface="Times New Roman" pitchFamily="18" charset="0"/>
              </a:rPr>
              <a:t>Honesty – they will know if you’re not</a:t>
            </a:r>
          </a:p>
          <a:p>
            <a:pPr eaLnBrk="1" hangingPunct="1">
              <a:lnSpc>
                <a:spcPct val="80000"/>
              </a:lnSpc>
              <a:buFontTx/>
              <a:buNone/>
              <a:defRPr/>
            </a:pPr>
            <a:r>
              <a:rPr lang="en-US" sz="2400" dirty="0">
                <a:latin typeface="Times New Roman" pitchFamily="18" charset="0"/>
                <a:cs typeface="Times New Roman" pitchFamily="18" charset="0"/>
              </a:rPr>
              <a:t>Integrity – no such thing as “a little bit”; you have it or you don’t</a:t>
            </a:r>
          </a:p>
          <a:p>
            <a:pPr eaLnBrk="1" hangingPunct="1">
              <a:lnSpc>
                <a:spcPct val="80000"/>
              </a:lnSpc>
              <a:buFontTx/>
              <a:buNone/>
              <a:defRPr/>
            </a:pPr>
            <a:r>
              <a:rPr lang="en-US" sz="2400" dirty="0">
                <a:latin typeface="Times New Roman" pitchFamily="18" charset="0"/>
                <a:cs typeface="Times New Roman" pitchFamily="18" charset="0"/>
              </a:rPr>
              <a:t>Sizing up – they’re checking out you as much as you’re them</a:t>
            </a:r>
          </a:p>
          <a:p>
            <a:pPr eaLnBrk="1" hangingPunct="1">
              <a:lnSpc>
                <a:spcPct val="80000"/>
              </a:lnSpc>
              <a:buFontTx/>
              <a:buNone/>
              <a:defRPr/>
            </a:pPr>
            <a:endParaRPr lang="en-US" dirty="0">
              <a:latin typeface="Times New Roman" pitchFamily="18" charset="0"/>
              <a:cs typeface="Times New Roman" pitchFamily="18" charset="0"/>
            </a:endParaRPr>
          </a:p>
        </p:txBody>
      </p:sp>
      <p:sp>
        <p:nvSpPr>
          <p:cNvPr id="17413" name="TextBox 4"/>
          <p:cNvSpPr txBox="1">
            <a:spLocks noChangeArrowheads="1"/>
          </p:cNvSpPr>
          <p:nvPr/>
        </p:nvSpPr>
        <p:spPr bwMode="auto">
          <a:xfrm>
            <a:off x="2133600" y="131445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INTRODUCTION</a:t>
            </a:r>
          </a:p>
        </p:txBody>
      </p:sp>
    </p:spTree>
    <p:custDataLst>
      <p:tags r:id="rId1"/>
    </p:custDataLst>
  </p:cSld>
  <p:clrMapOvr>
    <a:masterClrMapping/>
  </p:clrMapOvr>
  <p:transition spd="slow" advTm="2600">
    <p:push dir="d"/>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normAutofit lnSpcReduction="10000"/>
          </a:bodyPr>
          <a:lstStyle/>
          <a:p>
            <a:pPr eaLnBrk="1" hangingPunct="1">
              <a:lnSpc>
                <a:spcPct val="80000"/>
              </a:lnSpc>
              <a:buFontTx/>
              <a:buNone/>
              <a:defRPr/>
            </a:pPr>
            <a:r>
              <a:rPr lang="en-US" sz="2400" dirty="0">
                <a:latin typeface="Times New Roman" pitchFamily="18" charset="0"/>
                <a:cs typeface="Times New Roman" pitchFamily="18" charset="0"/>
              </a:rPr>
              <a:t>The first 30 seconds of contact are very critical – First Impression</a:t>
            </a:r>
          </a:p>
          <a:p>
            <a:pPr eaLnBrk="1" hangingPunct="1">
              <a:lnSpc>
                <a:spcPct val="80000"/>
              </a:lnSpc>
              <a:buFontTx/>
              <a:buNone/>
              <a:defRPr/>
            </a:pPr>
            <a:r>
              <a:rPr lang="en-US" sz="2400" dirty="0">
                <a:latin typeface="Times New Roman" pitchFamily="18" charset="0"/>
                <a:cs typeface="Times New Roman" pitchFamily="18" charset="0"/>
              </a:rPr>
              <a:t>This sets stage for remainder of interview</a:t>
            </a:r>
          </a:p>
          <a:p>
            <a:pPr eaLnBrk="1" hangingPunct="1">
              <a:lnSpc>
                <a:spcPct val="80000"/>
              </a:lnSpc>
              <a:buFontTx/>
              <a:buNone/>
              <a:defRPr/>
            </a:pPr>
            <a:r>
              <a:rPr lang="en-US" sz="2400" dirty="0">
                <a:latin typeface="Times New Roman" pitchFamily="18" charset="0"/>
                <a:cs typeface="Times New Roman" pitchFamily="18" charset="0"/>
              </a:rPr>
              <a:t>Main function in first few seconds is to motivate person for accurate and free participation</a:t>
            </a:r>
          </a:p>
          <a:p>
            <a:pPr eaLnBrk="1" hangingPunct="1">
              <a:lnSpc>
                <a:spcPct val="80000"/>
              </a:lnSpc>
              <a:buFontTx/>
              <a:buNone/>
              <a:defRPr/>
            </a:pPr>
            <a:r>
              <a:rPr lang="en-US" sz="2400" dirty="0">
                <a:latin typeface="Times New Roman" pitchFamily="18" charset="0"/>
                <a:cs typeface="Times New Roman" pitchFamily="18" charset="0"/>
              </a:rPr>
              <a:t>Project image they can identify with – must be genuine</a:t>
            </a:r>
          </a:p>
          <a:p>
            <a:pPr eaLnBrk="1" hangingPunct="1">
              <a:lnSpc>
                <a:spcPct val="80000"/>
              </a:lnSpc>
              <a:buFontTx/>
              <a:buNone/>
              <a:defRPr/>
            </a:pPr>
            <a:r>
              <a:rPr lang="en-US" sz="2400" dirty="0">
                <a:latin typeface="Times New Roman" pitchFamily="18" charset="0"/>
                <a:cs typeface="Times New Roman" pitchFamily="18" charset="0"/>
              </a:rPr>
              <a:t>Comment on topic of apparent interest to them</a:t>
            </a:r>
          </a:p>
          <a:p>
            <a:pPr eaLnBrk="1" hangingPunct="1">
              <a:lnSpc>
                <a:spcPct val="80000"/>
              </a:lnSpc>
              <a:buFontTx/>
              <a:buNone/>
              <a:defRPr/>
            </a:pPr>
            <a:r>
              <a:rPr lang="en-US" sz="2400" dirty="0">
                <a:latin typeface="Times New Roman" pitchFamily="18" charset="0"/>
                <a:cs typeface="Times New Roman" pitchFamily="18" charset="0"/>
              </a:rPr>
              <a:t>Really listen – show interest and sympathy to their problems</a:t>
            </a:r>
          </a:p>
          <a:p>
            <a:pPr eaLnBrk="1" hangingPunct="1">
              <a:lnSpc>
                <a:spcPct val="80000"/>
              </a:lnSpc>
              <a:buFontTx/>
              <a:buNone/>
              <a:defRPr/>
            </a:pPr>
            <a:r>
              <a:rPr lang="en-US" sz="2400" dirty="0">
                <a:latin typeface="Times New Roman" pitchFamily="18" charset="0"/>
                <a:cs typeface="Times New Roman" pitchFamily="18" charset="0"/>
              </a:rPr>
              <a:t>Encourage, don’t hurry or pressure, keep conversation easy</a:t>
            </a:r>
          </a:p>
          <a:p>
            <a:pPr eaLnBrk="1" hangingPunct="1">
              <a:lnSpc>
                <a:spcPct val="80000"/>
              </a:lnSpc>
              <a:buFontTx/>
              <a:buNone/>
              <a:defRPr/>
            </a:pPr>
            <a:r>
              <a:rPr lang="en-US" sz="2400" dirty="0">
                <a:latin typeface="Times New Roman" pitchFamily="18" charset="0"/>
                <a:cs typeface="Times New Roman" pitchFamily="18" charset="0"/>
              </a:rPr>
              <a:t>Don’t begin with direct tough questions, insinuate guilt (wait till later part of interview)</a:t>
            </a:r>
          </a:p>
          <a:p>
            <a:pPr eaLnBrk="1" hangingPunct="1">
              <a:lnSpc>
                <a:spcPct val="80000"/>
              </a:lnSpc>
              <a:buFontTx/>
              <a:buNone/>
              <a:defRPr/>
            </a:pPr>
            <a:r>
              <a:rPr lang="en-US" sz="2400" dirty="0">
                <a:latin typeface="Times New Roman" pitchFamily="18" charset="0"/>
                <a:cs typeface="Times New Roman" pitchFamily="18" charset="0"/>
              </a:rPr>
              <a:t>Re-establish rapport later if person appears to become uneasy</a:t>
            </a: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p:txBody>
      </p:sp>
      <p:sp>
        <p:nvSpPr>
          <p:cNvPr id="18437"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RAPPORT</a:t>
            </a:r>
          </a:p>
        </p:txBody>
      </p:sp>
    </p:spTree>
    <p:custDataLst>
      <p:tags r:id="rId1"/>
    </p:custDataLst>
  </p:cSld>
  <p:clrMapOvr>
    <a:masterClrMapping/>
  </p:clrMapOvr>
  <p:transition spd="slow" advTm="2600">
    <p:push dir="d"/>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lstStyle/>
          <a:p>
            <a:pPr eaLnBrk="1" hangingPunct="1">
              <a:lnSpc>
                <a:spcPct val="80000"/>
              </a:lnSpc>
              <a:buFontTx/>
              <a:buNone/>
              <a:defRPr/>
            </a:pPr>
            <a:r>
              <a:rPr lang="en-US" sz="2400" dirty="0">
                <a:latin typeface="Times New Roman" pitchFamily="18" charset="0"/>
                <a:cs typeface="Times New Roman" pitchFamily="18" charset="0"/>
              </a:rPr>
              <a:t>This should be the most challenging part of an interview</a:t>
            </a:r>
          </a:p>
          <a:p>
            <a:pPr eaLnBrk="1" hangingPunct="1">
              <a:lnSpc>
                <a:spcPct val="80000"/>
              </a:lnSpc>
              <a:buFontTx/>
              <a:buNone/>
              <a:defRPr/>
            </a:pPr>
            <a:r>
              <a:rPr lang="en-US" sz="2400" dirty="0">
                <a:latin typeface="Times New Roman" pitchFamily="18" charset="0"/>
                <a:cs typeface="Times New Roman" pitchFamily="18" charset="0"/>
              </a:rPr>
              <a:t>Remember, above all else, you are seeking the truth</a:t>
            </a:r>
          </a:p>
          <a:p>
            <a:pPr eaLnBrk="1" hangingPunct="1">
              <a:lnSpc>
                <a:spcPct val="80000"/>
              </a:lnSpc>
              <a:buFontTx/>
              <a:buNone/>
              <a:defRPr/>
            </a:pPr>
            <a:r>
              <a:rPr lang="en-US" sz="2400" dirty="0">
                <a:latin typeface="Times New Roman" pitchFamily="18" charset="0"/>
                <a:cs typeface="Times New Roman" pitchFamily="18" charset="0"/>
              </a:rPr>
              <a:t>There are a numerous ways and techniques</a:t>
            </a:r>
          </a:p>
          <a:p>
            <a:pPr eaLnBrk="1" hangingPunct="1">
              <a:lnSpc>
                <a:spcPct val="80000"/>
              </a:lnSpc>
              <a:buFontTx/>
              <a:buNone/>
              <a:defRPr/>
            </a:pPr>
            <a:r>
              <a:rPr lang="en-US" sz="2400" dirty="0">
                <a:latin typeface="Times New Roman" pitchFamily="18" charset="0"/>
                <a:cs typeface="Times New Roman" pitchFamily="18" charset="0"/>
              </a:rPr>
              <a:t>Bottom line – trying to get all 6 Ws:</a:t>
            </a:r>
          </a:p>
          <a:p>
            <a:pPr eaLnBrk="1" hangingPunct="1">
              <a:lnSpc>
                <a:spcPct val="80000"/>
              </a:lnSpc>
              <a:buFontTx/>
              <a:buNone/>
              <a:defRPr/>
            </a:pPr>
            <a:r>
              <a:rPr lang="en-US" sz="2400" dirty="0">
                <a:latin typeface="Times New Roman" pitchFamily="18" charset="0"/>
                <a:cs typeface="Times New Roman" pitchFamily="18" charset="0"/>
              </a:rPr>
              <a:t>				</a:t>
            </a:r>
            <a:r>
              <a:rPr lang="en-US" sz="2800" dirty="0">
                <a:solidFill>
                  <a:srgbClr val="FF0000"/>
                </a:solidFill>
                <a:latin typeface="Times New Roman" pitchFamily="18" charset="0"/>
                <a:cs typeface="Times New Roman" pitchFamily="18" charset="0"/>
              </a:rPr>
              <a:t>WHO</a:t>
            </a:r>
          </a:p>
          <a:p>
            <a:pPr eaLnBrk="1" hangingPunct="1">
              <a:lnSpc>
                <a:spcPct val="80000"/>
              </a:lnSpc>
              <a:buFontTx/>
              <a:buNone/>
              <a:defRPr/>
            </a:pPr>
            <a:r>
              <a:rPr lang="en-US" sz="2800" dirty="0">
                <a:solidFill>
                  <a:srgbClr val="FF0000"/>
                </a:solidFill>
                <a:latin typeface="Times New Roman" pitchFamily="18" charset="0"/>
                <a:cs typeface="Times New Roman" pitchFamily="18" charset="0"/>
              </a:rPr>
              <a:t>				WHAT</a:t>
            </a:r>
          </a:p>
          <a:p>
            <a:pPr eaLnBrk="1" hangingPunct="1">
              <a:lnSpc>
                <a:spcPct val="80000"/>
              </a:lnSpc>
              <a:buFontTx/>
              <a:buNone/>
              <a:defRPr/>
            </a:pPr>
            <a:r>
              <a:rPr lang="en-US" sz="2800" dirty="0">
                <a:solidFill>
                  <a:srgbClr val="FF0000"/>
                </a:solidFill>
                <a:latin typeface="Times New Roman" pitchFamily="18" charset="0"/>
                <a:cs typeface="Times New Roman" pitchFamily="18" charset="0"/>
              </a:rPr>
              <a:t>				WHERE</a:t>
            </a:r>
          </a:p>
          <a:p>
            <a:pPr eaLnBrk="1" hangingPunct="1">
              <a:lnSpc>
                <a:spcPct val="80000"/>
              </a:lnSpc>
              <a:buFontTx/>
              <a:buNone/>
              <a:defRPr/>
            </a:pPr>
            <a:r>
              <a:rPr lang="en-US" sz="2800" dirty="0">
                <a:solidFill>
                  <a:srgbClr val="FF0000"/>
                </a:solidFill>
                <a:latin typeface="Times New Roman" pitchFamily="18" charset="0"/>
                <a:cs typeface="Times New Roman" pitchFamily="18" charset="0"/>
              </a:rPr>
              <a:t>				WHEN</a:t>
            </a:r>
          </a:p>
          <a:p>
            <a:pPr eaLnBrk="1" hangingPunct="1">
              <a:lnSpc>
                <a:spcPct val="80000"/>
              </a:lnSpc>
              <a:buFontTx/>
              <a:buNone/>
              <a:defRPr/>
            </a:pPr>
            <a:r>
              <a:rPr lang="en-US" sz="2800" dirty="0">
                <a:solidFill>
                  <a:srgbClr val="FF0000"/>
                </a:solidFill>
                <a:latin typeface="Times New Roman" pitchFamily="18" charset="0"/>
                <a:cs typeface="Times New Roman" pitchFamily="18" charset="0"/>
              </a:rPr>
              <a:t>				WHY</a:t>
            </a:r>
          </a:p>
          <a:p>
            <a:pPr eaLnBrk="1" hangingPunct="1">
              <a:lnSpc>
                <a:spcPct val="80000"/>
              </a:lnSpc>
              <a:buFontTx/>
              <a:buNone/>
              <a:defRPr/>
            </a:pPr>
            <a:r>
              <a:rPr lang="en-US" sz="2800" dirty="0">
                <a:solidFill>
                  <a:srgbClr val="FF0000"/>
                </a:solidFill>
                <a:latin typeface="Times New Roman" pitchFamily="18" charset="0"/>
                <a:cs typeface="Times New Roman" pitchFamily="18" charset="0"/>
              </a:rPr>
              <a:t>				HOW</a:t>
            </a:r>
          </a:p>
          <a:p>
            <a:pPr eaLnBrk="1" hangingPunct="1">
              <a:lnSpc>
                <a:spcPct val="80000"/>
              </a:lnSpc>
              <a:buFontTx/>
              <a:buNone/>
              <a:defRPr/>
            </a:pPr>
            <a:endParaRPr lang="en-US" sz="2400" dirty="0">
              <a:latin typeface="Times New Roman" pitchFamily="18" charset="0"/>
              <a:cs typeface="Times New Roman" pitchFamily="18" charset="0"/>
            </a:endParaRPr>
          </a:p>
        </p:txBody>
      </p:sp>
      <p:sp>
        <p:nvSpPr>
          <p:cNvPr id="19461"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QUESTIOINING</a:t>
            </a:r>
          </a:p>
        </p:txBody>
      </p:sp>
    </p:spTree>
    <p:custDataLst>
      <p:tags r:id="rId1"/>
    </p:custDataLst>
  </p:cSld>
  <p:clrMapOvr>
    <a:masterClrMapping/>
  </p:clrMapOvr>
  <p:transition spd="slow" advTm="2600">
    <p:push dir="d"/>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normAutofit fontScale="85000" lnSpcReduction="20000"/>
          </a:bodyPr>
          <a:lstStyle/>
          <a:p>
            <a:pPr eaLnBrk="1" hangingPunct="1">
              <a:lnSpc>
                <a:spcPct val="80000"/>
              </a:lnSpc>
              <a:buFontTx/>
              <a:buNone/>
              <a:defRPr/>
            </a:pPr>
            <a:r>
              <a:rPr lang="en-US" sz="2400" dirty="0">
                <a:latin typeface="Times New Roman" pitchFamily="18" charset="0"/>
                <a:cs typeface="Times New Roman" pitchFamily="18" charset="0"/>
              </a:rPr>
              <a:t>The Typical Four Stage Process with Interviewing People:</a:t>
            </a:r>
          </a:p>
          <a:p>
            <a:pP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800" dirty="0">
                <a:latin typeface="Times New Roman" pitchFamily="18" charset="0"/>
                <a:cs typeface="Times New Roman" pitchFamily="18" charset="0"/>
              </a:rPr>
              <a:t>Ask a question</a:t>
            </a:r>
          </a:p>
          <a:p>
            <a:pPr algn="ctr" eaLnBrk="1" hangingPunct="1">
              <a:lnSpc>
                <a:spcPct val="80000"/>
              </a:lnSpc>
              <a:buFontTx/>
              <a:buNone/>
              <a:defRPr/>
            </a:pPr>
            <a:endParaRPr lang="en-US" sz="2800" dirty="0">
              <a:latin typeface="Times New Roman" pitchFamily="18" charset="0"/>
              <a:cs typeface="Times New Roman" pitchFamily="18" charset="0"/>
            </a:endParaRPr>
          </a:p>
          <a:p>
            <a:pPr algn="ctr" eaLnBrk="1" hangingPunct="1">
              <a:lnSpc>
                <a:spcPct val="80000"/>
              </a:lnSpc>
              <a:buFontTx/>
              <a:buNone/>
              <a:defRPr/>
            </a:pPr>
            <a:r>
              <a:rPr lang="en-US" sz="2800" dirty="0">
                <a:latin typeface="Times New Roman" pitchFamily="18" charset="0"/>
                <a:cs typeface="Times New Roman" pitchFamily="18" charset="0"/>
              </a:rPr>
              <a:t>Receive an Answer</a:t>
            </a:r>
          </a:p>
          <a:p>
            <a:pPr algn="ctr" eaLnBrk="1" hangingPunct="1">
              <a:lnSpc>
                <a:spcPct val="80000"/>
              </a:lnSpc>
              <a:buFontTx/>
              <a:buNone/>
              <a:defRPr/>
            </a:pPr>
            <a:endParaRPr lang="en-US" sz="2800" dirty="0">
              <a:latin typeface="Times New Roman" pitchFamily="18" charset="0"/>
              <a:cs typeface="Times New Roman" pitchFamily="18" charset="0"/>
            </a:endParaRPr>
          </a:p>
          <a:p>
            <a:pPr algn="ctr" eaLnBrk="1" hangingPunct="1">
              <a:lnSpc>
                <a:spcPct val="80000"/>
              </a:lnSpc>
              <a:buFontTx/>
              <a:buNone/>
              <a:defRPr/>
            </a:pPr>
            <a:r>
              <a:rPr lang="en-US" sz="2800" dirty="0">
                <a:latin typeface="Times New Roman" pitchFamily="18" charset="0"/>
                <a:cs typeface="Times New Roman" pitchFamily="18" charset="0"/>
              </a:rPr>
              <a:t>Evaluate the Response (truth/consistency)</a:t>
            </a:r>
          </a:p>
          <a:p>
            <a:pPr algn="ctr" eaLnBrk="1" hangingPunct="1">
              <a:lnSpc>
                <a:spcPct val="80000"/>
              </a:lnSpc>
              <a:buFontTx/>
              <a:buNone/>
              <a:defRPr/>
            </a:pPr>
            <a:endParaRPr lang="en-US" sz="2800" dirty="0">
              <a:latin typeface="Times New Roman" pitchFamily="18" charset="0"/>
              <a:cs typeface="Times New Roman" pitchFamily="18" charset="0"/>
            </a:endParaRPr>
          </a:p>
          <a:p>
            <a:pPr algn="ctr" eaLnBrk="1" hangingPunct="1">
              <a:lnSpc>
                <a:spcPct val="80000"/>
              </a:lnSpc>
              <a:buFontTx/>
              <a:buNone/>
              <a:defRPr/>
            </a:pPr>
            <a:r>
              <a:rPr lang="en-US" sz="2800" dirty="0">
                <a:latin typeface="Times New Roman" pitchFamily="18" charset="0"/>
                <a:cs typeface="Times New Roman" pitchFamily="18" charset="0"/>
              </a:rPr>
              <a:t>Write Down the Response</a:t>
            </a:r>
          </a:p>
          <a:p>
            <a:pPr eaLnBrk="1" hangingPunct="1">
              <a:lnSpc>
                <a:spcPct val="80000"/>
              </a:lnSpc>
              <a:buFontTx/>
              <a:buNone/>
              <a:defRPr/>
            </a:pPr>
            <a:r>
              <a:rPr lang="en-US" sz="2400" dirty="0">
                <a:latin typeface="Times New Roman" pitchFamily="18" charset="0"/>
                <a:cs typeface="Times New Roman" pitchFamily="18" charset="0"/>
              </a:rPr>
              <a:t>		</a:t>
            </a: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r>
              <a:rPr lang="en-US" sz="2400" dirty="0">
                <a:latin typeface="Times New Roman" pitchFamily="18" charset="0"/>
                <a:cs typeface="Times New Roman" pitchFamily="18" charset="0"/>
              </a:rPr>
              <a:t> </a:t>
            </a:r>
          </a:p>
        </p:txBody>
      </p:sp>
      <p:sp>
        <p:nvSpPr>
          <p:cNvPr id="20485"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normAutofit fontScale="85000" lnSpcReduction="20000"/>
          </a:bodyPr>
          <a:lstStyle/>
          <a:p>
            <a:pPr eaLnBrk="1" hangingPunct="1">
              <a:lnSpc>
                <a:spcPct val="80000"/>
              </a:lnSpc>
              <a:buFontTx/>
              <a:buNone/>
              <a:defRPr/>
            </a:pPr>
            <a:r>
              <a:rPr lang="en-US" sz="2400" dirty="0">
                <a:latin typeface="Times New Roman" pitchFamily="18" charset="0"/>
                <a:cs typeface="Times New Roman" pitchFamily="18" charset="0"/>
              </a:rPr>
              <a:t>Before any question, remember you must LISTEN attentively</a:t>
            </a:r>
          </a:p>
          <a:p>
            <a:pPr eaLnBrk="1" hangingPunct="1">
              <a:lnSpc>
                <a:spcPct val="80000"/>
              </a:lnSpc>
              <a:buFontTx/>
              <a:buNone/>
              <a:defRPr/>
            </a:pPr>
            <a:r>
              <a:rPr lang="en-US" sz="2400" dirty="0">
                <a:latin typeface="Times New Roman" pitchFamily="18" charset="0"/>
                <a:cs typeface="Times New Roman" pitchFamily="18" charset="0"/>
              </a:rPr>
              <a:t>Be prepared to concentrate on their response</a:t>
            </a:r>
          </a:p>
          <a:p>
            <a:pPr eaLnBrk="1" hangingPunct="1">
              <a:lnSpc>
                <a:spcPct val="80000"/>
              </a:lnSpc>
              <a:buFontTx/>
              <a:buNone/>
              <a:defRPr/>
            </a:pPr>
            <a:r>
              <a:rPr lang="en-US" sz="2400" dirty="0">
                <a:latin typeface="Times New Roman" pitchFamily="18" charset="0"/>
                <a:cs typeface="Times New Roman" pitchFamily="18" charset="0"/>
              </a:rPr>
              <a:t>Questions should be:</a:t>
            </a:r>
          </a:p>
          <a:p>
            <a:pP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		In conversational manner</a:t>
            </a:r>
          </a:p>
          <a:p>
            <a:pPr algn="ctr" eaLnBrk="1" hangingPunct="1">
              <a:lnSpc>
                <a:spcPct val="80000"/>
              </a:lnSpc>
              <a:buFontTx/>
              <a:buNone/>
              <a:defRPr/>
            </a:pPr>
            <a:r>
              <a:rPr lang="en-US" sz="2400" dirty="0">
                <a:latin typeface="Times New Roman" pitchFamily="18" charset="0"/>
                <a:cs typeface="Times New Roman" pitchFamily="18" charset="0"/>
              </a:rPr>
              <a:t>		Familiar terms that person can understand</a:t>
            </a:r>
          </a:p>
          <a:p>
            <a:pPr algn="ctr" eaLnBrk="1" hangingPunct="1">
              <a:lnSpc>
                <a:spcPct val="80000"/>
              </a:lnSpc>
              <a:buFontTx/>
              <a:buNone/>
              <a:defRPr/>
            </a:pPr>
            <a:r>
              <a:rPr lang="en-US" sz="2400" dirty="0">
                <a:latin typeface="Times New Roman" pitchFamily="18" charset="0"/>
                <a:cs typeface="Times New Roman" pitchFamily="18" charset="0"/>
              </a:rPr>
              <a:t>		Clear and Concise</a:t>
            </a:r>
          </a:p>
          <a:p>
            <a:pPr algn="ctr" eaLnBrk="1" hangingPunct="1">
              <a:lnSpc>
                <a:spcPct val="80000"/>
              </a:lnSpc>
              <a:buFontTx/>
              <a:buNone/>
              <a:defRPr/>
            </a:pPr>
            <a:r>
              <a:rPr lang="en-US" sz="2400" dirty="0">
                <a:latin typeface="Times New Roman" pitchFamily="18" charset="0"/>
                <a:cs typeface="Times New Roman" pitchFamily="18" charset="0"/>
              </a:rPr>
              <a:t>		Simple and addressed to one topic</a:t>
            </a:r>
          </a:p>
          <a:p>
            <a:pPr algn="ctr" eaLnBrk="1" hangingPunct="1">
              <a:lnSpc>
                <a:spcPct val="80000"/>
              </a:lnSpc>
              <a:buFontTx/>
              <a:buNone/>
              <a:defRPr/>
            </a:pPr>
            <a:r>
              <a:rPr lang="en-US" sz="2400" dirty="0">
                <a:latin typeface="Times New Roman" pitchFamily="18" charset="0"/>
                <a:cs typeface="Times New Roman" pitchFamily="18" charset="0"/>
              </a:rPr>
              <a:t>		Contain soft words, not “fighting” words</a:t>
            </a:r>
          </a:p>
          <a:p>
            <a:pPr algn="ctr" eaLnBrk="1" hangingPunct="1">
              <a:lnSpc>
                <a:spcPct val="80000"/>
              </a:lnSpc>
              <a:buFontTx/>
              <a:buNone/>
              <a:defRPr/>
            </a:pPr>
            <a:r>
              <a:rPr lang="en-US" sz="2400" dirty="0">
                <a:latin typeface="Times New Roman" pitchFamily="18" charset="0"/>
                <a:cs typeface="Times New Roman" pitchFamily="18" charset="0"/>
              </a:rPr>
              <a:t>		Go from general to specific</a:t>
            </a:r>
          </a:p>
          <a:p>
            <a:pPr eaLnBrk="1" hangingPunct="1">
              <a:lnSpc>
                <a:spcPct val="80000"/>
              </a:lnSpc>
              <a:buFontTx/>
              <a:buNone/>
              <a:defRPr/>
            </a:pPr>
            <a:r>
              <a:rPr lang="en-US" sz="2400" dirty="0">
                <a:latin typeface="Times New Roman" pitchFamily="18" charset="0"/>
                <a:cs typeface="Times New Roman" pitchFamily="18" charset="0"/>
              </a:rPr>
              <a:t>		</a:t>
            </a: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r>
              <a:rPr lang="en-US" sz="2400" dirty="0">
                <a:latin typeface="Times New Roman" pitchFamily="18" charset="0"/>
                <a:cs typeface="Times New Roman" pitchFamily="18" charset="0"/>
              </a:rPr>
              <a:t> </a:t>
            </a:r>
          </a:p>
        </p:txBody>
      </p:sp>
      <p:sp>
        <p:nvSpPr>
          <p:cNvPr id="21509"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Title 1"/>
          <p:cNvSpPr>
            <a:spLocks noGrp="1" noChangeArrowheads="1"/>
          </p:cNvSpPr>
          <p:nvPr>
            <p:ph type="title"/>
          </p:nvPr>
        </p:nvSpPr>
        <p:spPr/>
        <p:txBody>
          <a:bodyPr/>
          <a:lstStyle/>
          <a:p>
            <a:pPr algn="ctr" eaLnBrk="1" hangingPunct="1"/>
            <a:r>
              <a:rPr lang="en-US" sz="4000">
                <a:latin typeface="Arial" charset="0"/>
              </a:rPr>
              <a:t>Policies, Procedures, and Practices </a:t>
            </a:r>
          </a:p>
        </p:txBody>
      </p:sp>
      <p:sp>
        <p:nvSpPr>
          <p:cNvPr id="31746" name="Content Placeholder 2"/>
          <p:cNvSpPr>
            <a:spLocks noGrp="1" noChangeArrowheads="1"/>
          </p:cNvSpPr>
          <p:nvPr>
            <p:ph idx="1"/>
          </p:nvPr>
        </p:nvSpPr>
        <p:spPr>
          <a:xfrm>
            <a:off x="457200" y="2514600"/>
            <a:ext cx="8229600" cy="3733800"/>
          </a:xfrm>
        </p:spPr>
        <p:txBody>
          <a:bodyPr/>
          <a:lstStyle/>
          <a:p>
            <a:pPr eaLnBrk="1" hangingPunct="1"/>
            <a:r>
              <a:rPr lang="en-US" dirty="0">
                <a:latin typeface="Arial" charset="0"/>
              </a:rPr>
              <a:t>Course presents </a:t>
            </a:r>
            <a:r>
              <a:rPr lang="ja-JP" altLang="en-US" dirty="0">
                <a:latin typeface="Arial" charset="0"/>
                <a:ea typeface="Yu Gothic" charset="0"/>
                <a:cs typeface="Yu Gothic" charset="0"/>
              </a:rPr>
              <a:t>“</a:t>
            </a:r>
            <a:r>
              <a:rPr lang="en-US" altLang="ja-JP" dirty="0">
                <a:latin typeface="Arial" charset="0"/>
                <a:ea typeface="Yu Gothic" charset="0"/>
                <a:cs typeface="Yu Gothic" charset="0"/>
              </a:rPr>
              <a:t>best</a:t>
            </a:r>
            <a:r>
              <a:rPr lang="ja-JP" altLang="en-US" dirty="0">
                <a:latin typeface="Arial" charset="0"/>
                <a:ea typeface="Yu Gothic" charset="0"/>
                <a:cs typeface="Yu Gothic" charset="0"/>
              </a:rPr>
              <a:t>”</a:t>
            </a:r>
            <a:r>
              <a:rPr lang="en-US" altLang="ja-JP" dirty="0">
                <a:latin typeface="Arial" charset="0"/>
                <a:ea typeface="Yu Gothic" charset="0"/>
                <a:cs typeface="Yu Gothic" charset="0"/>
              </a:rPr>
              <a:t> practices</a:t>
            </a:r>
          </a:p>
          <a:p>
            <a:pPr eaLnBrk="1" hangingPunct="1"/>
            <a:r>
              <a:rPr lang="en-US" dirty="0">
                <a:latin typeface="Arial" charset="0"/>
              </a:rPr>
              <a:t>Inspectors must adhere to their </a:t>
            </a:r>
            <a:r>
              <a:rPr lang="en-US" u="sng" dirty="0">
                <a:latin typeface="Arial" charset="0"/>
              </a:rPr>
              <a:t>AGENCY’s</a:t>
            </a:r>
            <a:r>
              <a:rPr lang="en-US" dirty="0">
                <a:latin typeface="Arial" charset="0"/>
              </a:rPr>
              <a:t> policies and practices</a:t>
            </a:r>
          </a:p>
          <a:p>
            <a:pPr eaLnBrk="1" hangingPunct="1"/>
            <a:r>
              <a:rPr lang="en-US" dirty="0">
                <a:latin typeface="Arial" charset="0"/>
              </a:rPr>
              <a:t>Consistency is crucial to creditability of the </a:t>
            </a:r>
            <a:r>
              <a:rPr lang="en-US">
                <a:latin typeface="Arial" charset="0"/>
              </a:rPr>
              <a:t>inspector and </a:t>
            </a:r>
            <a:r>
              <a:rPr lang="en-US" dirty="0">
                <a:latin typeface="Arial" charset="0"/>
              </a:rPr>
              <a:t>admissibility of evidence</a:t>
            </a:r>
          </a:p>
        </p:txBody>
      </p:sp>
      <p:sp>
        <p:nvSpPr>
          <p:cNvPr id="3174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B7FB7FF7-BC6B-D744-BCCF-6B1EE61C845C}" type="slidenum">
              <a:rPr lang="en-US" sz="2000">
                <a:solidFill>
                  <a:srgbClr val="D1EAEE"/>
                </a:solidFill>
                <a:latin typeface="Arial" charset="0"/>
                <a:cs typeface="Arial" charset="0"/>
              </a:rPr>
              <a:pPr/>
              <a:t>7</a:t>
            </a:fld>
            <a:endParaRPr lang="en-US" sz="2000">
              <a:solidFill>
                <a:srgbClr val="D1EAEE"/>
              </a:solidFill>
              <a:latin typeface="Arial" charset="0"/>
              <a:cs typeface="Arial"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lstStyle/>
          <a:p>
            <a:pPr eaLnBrk="1" hangingPunct="1">
              <a:lnSpc>
                <a:spcPct val="80000"/>
              </a:lnSpc>
              <a:buFontTx/>
              <a:buNone/>
              <a:defRPr/>
            </a:pPr>
            <a:r>
              <a:rPr lang="en-US" sz="2400" dirty="0">
                <a:latin typeface="Times New Roman" pitchFamily="18" charset="0"/>
                <a:cs typeface="Times New Roman" pitchFamily="18" charset="0"/>
              </a:rPr>
              <a:t>Types of questioning to use:</a:t>
            </a:r>
          </a:p>
          <a:p>
            <a:pP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solidFill>
                  <a:srgbClr val="FF0000"/>
                </a:solidFill>
                <a:latin typeface="Times New Roman" pitchFamily="18" charset="0"/>
                <a:cs typeface="Times New Roman" pitchFamily="18" charset="0"/>
              </a:rPr>
              <a:t>Open ended</a:t>
            </a:r>
          </a:p>
          <a:p>
            <a:pPr algn="ctr" eaLnBrk="1" hangingPunct="1">
              <a:lnSpc>
                <a:spcPct val="80000"/>
              </a:lnSpc>
              <a:buFontTx/>
              <a:buNone/>
              <a:defRPr/>
            </a:pPr>
            <a:endParaRPr lang="en-US" sz="2400" dirty="0">
              <a:solidFill>
                <a:srgbClr val="FFFF66"/>
              </a:solidFill>
              <a:latin typeface="Times New Roman" pitchFamily="18" charset="0"/>
              <a:cs typeface="Times New Roman" pitchFamily="18" charset="0"/>
            </a:endParaRPr>
          </a:p>
          <a:p>
            <a:pPr eaLnBrk="1" hangingPunct="1">
              <a:lnSpc>
                <a:spcPct val="80000"/>
              </a:lnSpc>
              <a:buFontTx/>
              <a:buNone/>
              <a:defRPr/>
            </a:pPr>
            <a:r>
              <a:rPr lang="en-US" sz="2400" dirty="0">
                <a:latin typeface="Times New Roman" pitchFamily="18" charset="0"/>
                <a:cs typeface="Times New Roman" pitchFamily="18" charset="0"/>
              </a:rPr>
              <a:t>“the 6 Ws” – Tell me how, Tell me why, Tell me where, etc</a:t>
            </a:r>
          </a:p>
          <a:p>
            <a:pPr eaLnBrk="1" hangingPunct="1">
              <a:lnSpc>
                <a:spcPct val="80000"/>
              </a:lnSpc>
              <a:buFontTx/>
              <a:buNone/>
              <a:defRPr/>
            </a:pPr>
            <a:r>
              <a:rPr lang="en-US" sz="2400" dirty="0">
                <a:latin typeface="Times New Roman" pitchFamily="18" charset="0"/>
                <a:cs typeface="Times New Roman" pitchFamily="18" charset="0"/>
              </a:rPr>
              <a:t>Tends to allow person being interviewed feel “in control”</a:t>
            </a:r>
          </a:p>
          <a:p>
            <a:pPr eaLnBrk="1" hangingPunct="1">
              <a:lnSpc>
                <a:spcPct val="80000"/>
              </a:lnSpc>
              <a:buFontTx/>
              <a:buNone/>
              <a:defRPr/>
            </a:pPr>
            <a:r>
              <a:rPr lang="en-US" sz="2400" dirty="0">
                <a:latin typeface="Times New Roman" pitchFamily="18" charset="0"/>
                <a:cs typeface="Times New Roman" pitchFamily="18" charset="0"/>
              </a:rPr>
              <a:t>Tends to generate more complete responses</a:t>
            </a:r>
          </a:p>
          <a:p>
            <a:pPr eaLnBrk="1" hangingPunct="1">
              <a:lnSpc>
                <a:spcPct val="80000"/>
              </a:lnSpc>
              <a:buFontTx/>
              <a:buNone/>
              <a:defRPr/>
            </a:pPr>
            <a:r>
              <a:rPr lang="en-US" sz="2400" dirty="0">
                <a:latin typeface="Times New Roman" pitchFamily="18" charset="0"/>
                <a:cs typeface="Times New Roman" pitchFamily="18" charset="0"/>
              </a:rPr>
              <a:t>Allows for logical progression</a:t>
            </a:r>
          </a:p>
        </p:txBody>
      </p:sp>
      <p:sp>
        <p:nvSpPr>
          <p:cNvPr id="22533"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lstStyle/>
          <a:p>
            <a:pPr eaLnBrk="1" hangingPunct="1">
              <a:lnSpc>
                <a:spcPct val="80000"/>
              </a:lnSpc>
              <a:buFontTx/>
              <a:buNone/>
              <a:defRPr/>
            </a:pPr>
            <a:r>
              <a:rPr lang="en-US" sz="2400" dirty="0">
                <a:latin typeface="Times New Roman" pitchFamily="18" charset="0"/>
                <a:cs typeface="Times New Roman" pitchFamily="18" charset="0"/>
              </a:rPr>
              <a:t>Types of questioning to use:</a:t>
            </a:r>
          </a:p>
          <a:p>
            <a:pP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Close ended</a:t>
            </a:r>
          </a:p>
          <a:p>
            <a:pPr algn="ctr" eaLnBrk="1" hangingPunct="1">
              <a:lnSpc>
                <a:spcPct val="80000"/>
              </a:lnSpc>
              <a:buFontTx/>
              <a:buNone/>
              <a:defRPr/>
            </a:pPr>
            <a:endParaRPr lang="en-US" sz="2400" dirty="0">
              <a:solidFill>
                <a:srgbClr val="FFFF66"/>
              </a:solidFill>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“Did you see it” –  saves time, and is directed to exact detail</a:t>
            </a:r>
          </a:p>
          <a:p>
            <a:pPr algn="ctr" eaLnBrk="1" hangingPunct="1">
              <a:lnSpc>
                <a:spcPct val="80000"/>
              </a:lnSpc>
              <a:buFontTx/>
              <a:buNone/>
              <a:defRPr/>
            </a:pPr>
            <a:r>
              <a:rPr lang="en-US" sz="2400" dirty="0">
                <a:latin typeface="Times New Roman" pitchFamily="18" charset="0"/>
                <a:cs typeface="Times New Roman" pitchFamily="18" charset="0"/>
              </a:rPr>
              <a:t>Usually results in </a:t>
            </a:r>
            <a:r>
              <a:rPr lang="en-US" sz="2400" i="1" dirty="0">
                <a:latin typeface="Times New Roman" pitchFamily="18" charset="0"/>
                <a:cs typeface="Times New Roman" pitchFamily="18" charset="0"/>
              </a:rPr>
              <a:t>“yes/no”, “don’t know” </a:t>
            </a:r>
            <a:r>
              <a:rPr lang="en-US" sz="2400" dirty="0">
                <a:latin typeface="Times New Roman" pitchFamily="18" charset="0"/>
                <a:cs typeface="Times New Roman" pitchFamily="18" charset="0"/>
              </a:rPr>
              <a:t>answer</a:t>
            </a:r>
          </a:p>
          <a:p>
            <a:pPr algn="ctr" eaLnBrk="1" hangingPunct="1">
              <a:lnSpc>
                <a:spcPct val="80000"/>
              </a:lnSpc>
              <a:buFontTx/>
              <a:buNone/>
              <a:defRPr/>
            </a:pPr>
            <a:r>
              <a:rPr lang="en-US" sz="2400" dirty="0">
                <a:latin typeface="Times New Roman" pitchFamily="18" charset="0"/>
                <a:cs typeface="Times New Roman" pitchFamily="18" charset="0"/>
              </a:rPr>
              <a:t>Puts more strain on you it, must work harder with follow ups</a:t>
            </a:r>
          </a:p>
          <a:p>
            <a:pPr algn="ctr" eaLnBrk="1" hangingPunct="1">
              <a:lnSpc>
                <a:spcPct val="80000"/>
              </a:lnSpc>
              <a:buFontTx/>
              <a:buNone/>
              <a:defRPr/>
            </a:pPr>
            <a:r>
              <a:rPr lang="en-US" sz="2400" dirty="0">
                <a:latin typeface="Times New Roman" pitchFamily="18" charset="0"/>
                <a:cs typeface="Times New Roman" pitchFamily="18" charset="0"/>
              </a:rPr>
              <a:t>Offering of less details, but most people find it very difficult to tell outright lie</a:t>
            </a:r>
          </a:p>
          <a:p>
            <a:pPr algn="ctr" eaLnBrk="1" hangingPunct="1">
              <a:lnSpc>
                <a:spcPct val="80000"/>
              </a:lnSpc>
              <a:buFontTx/>
              <a:buNone/>
              <a:defRPr/>
            </a:pPr>
            <a:r>
              <a:rPr lang="en-US" sz="2400" dirty="0">
                <a:latin typeface="Times New Roman" pitchFamily="18" charset="0"/>
                <a:cs typeface="Times New Roman" pitchFamily="18" charset="0"/>
              </a:rPr>
              <a:t>Need to be observant, man inhibit rapport</a:t>
            </a:r>
          </a:p>
        </p:txBody>
      </p:sp>
      <p:sp>
        <p:nvSpPr>
          <p:cNvPr id="23557"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normAutofit lnSpcReduction="10000"/>
          </a:bodyPr>
          <a:lstStyle/>
          <a:p>
            <a:pPr eaLnBrk="1" hangingPunct="1">
              <a:lnSpc>
                <a:spcPct val="80000"/>
              </a:lnSpc>
              <a:buFontTx/>
              <a:buNone/>
              <a:defRPr/>
            </a:pPr>
            <a:r>
              <a:rPr lang="en-US" sz="2400" dirty="0">
                <a:latin typeface="Times New Roman" pitchFamily="18" charset="0"/>
                <a:cs typeface="Times New Roman" pitchFamily="18" charset="0"/>
              </a:rPr>
              <a:t>Types of questioning to use:</a:t>
            </a:r>
          </a:p>
          <a:p>
            <a:pPr algn="ctr" eaLnBrk="1" hangingPunct="1">
              <a:lnSpc>
                <a:spcPct val="80000"/>
              </a:lnSpc>
              <a:buFontTx/>
              <a:buNone/>
              <a:defRPr/>
            </a:pPr>
            <a:r>
              <a:rPr lang="en-US" sz="2400" dirty="0">
                <a:latin typeface="Times New Roman" pitchFamily="18" charset="0"/>
                <a:cs typeface="Times New Roman" pitchFamily="18" charset="0"/>
              </a:rPr>
              <a:t>Empathy</a:t>
            </a:r>
          </a:p>
          <a:p>
            <a:pPr algn="ctr" eaLnBrk="1" hangingPunct="1">
              <a:lnSpc>
                <a:spcPct val="80000"/>
              </a:lnSpc>
              <a:buFontTx/>
              <a:buNone/>
              <a:defRPr/>
            </a:pPr>
            <a:endParaRPr lang="en-US" sz="2400" dirty="0">
              <a:solidFill>
                <a:srgbClr val="FFFF66"/>
              </a:solidFill>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Ask questions by building rapport to express sympathy :</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i="1" dirty="0">
                <a:solidFill>
                  <a:srgbClr val="FFFFFF"/>
                </a:solidFill>
                <a:latin typeface="Times New Roman" pitchFamily="18" charset="0"/>
                <a:cs typeface="Times New Roman" pitchFamily="18" charset="0"/>
              </a:rPr>
              <a:t>“I understand your frustration, it is expensive to dispose of waste solvents the way the regulations say you have to”</a:t>
            </a:r>
          </a:p>
          <a:p>
            <a:pPr algn="ctr" eaLnBrk="1" hangingPunct="1">
              <a:lnSpc>
                <a:spcPct val="80000"/>
              </a:lnSpc>
              <a:buFontTx/>
              <a:buNone/>
              <a:defRPr/>
            </a:pPr>
            <a:endParaRPr lang="en-US" sz="2400" dirty="0">
              <a:solidFill>
                <a:schemeClr val="accent2">
                  <a:lumMod val="60000"/>
                  <a:lumOff val="40000"/>
                </a:schemeClr>
              </a:solidFill>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Then follow up with question :</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i="1" dirty="0">
                <a:solidFill>
                  <a:srgbClr val="FFFFFF"/>
                </a:solidFill>
                <a:latin typeface="Times New Roman" pitchFamily="18" charset="0"/>
                <a:cs typeface="Times New Roman" pitchFamily="18" charset="0"/>
              </a:rPr>
              <a:t>“So how did you reduce your inventory of the unusable stock ?”</a:t>
            </a:r>
          </a:p>
        </p:txBody>
      </p:sp>
      <p:sp>
        <p:nvSpPr>
          <p:cNvPr id="24581"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lstStyle/>
          <a:p>
            <a:pPr eaLnBrk="1" hangingPunct="1">
              <a:lnSpc>
                <a:spcPct val="80000"/>
              </a:lnSpc>
              <a:buFontTx/>
              <a:buNone/>
              <a:defRPr/>
            </a:pPr>
            <a:r>
              <a:rPr lang="en-US" sz="2400" dirty="0">
                <a:latin typeface="Times New Roman" pitchFamily="18" charset="0"/>
                <a:cs typeface="Times New Roman" pitchFamily="18" charset="0"/>
              </a:rPr>
              <a:t>Types of questioning to use:</a:t>
            </a:r>
          </a:p>
          <a:p>
            <a:pP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solidFill>
                  <a:srgbClr val="FF0000"/>
                </a:solidFill>
                <a:latin typeface="Times New Roman" pitchFamily="18" charset="0"/>
                <a:cs typeface="Times New Roman" pitchFamily="18" charset="0"/>
              </a:rPr>
              <a:t>Opinion</a:t>
            </a:r>
          </a:p>
          <a:p>
            <a:pPr algn="ctr" eaLnBrk="1" hangingPunct="1">
              <a:lnSpc>
                <a:spcPct val="80000"/>
              </a:lnSpc>
              <a:buFontTx/>
              <a:buNone/>
              <a:defRPr/>
            </a:pPr>
            <a:endParaRPr lang="en-US" sz="2400" dirty="0">
              <a:solidFill>
                <a:srgbClr val="FFFF66"/>
              </a:solidFill>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Although you are trying to collect facts, </a:t>
            </a:r>
          </a:p>
          <a:p>
            <a:pPr algn="ctr" eaLnBrk="1" hangingPunct="1">
              <a:lnSpc>
                <a:spcPct val="80000"/>
              </a:lnSpc>
              <a:buFontTx/>
              <a:buNone/>
              <a:defRPr/>
            </a:pPr>
            <a:r>
              <a:rPr lang="en-US" sz="2400" dirty="0">
                <a:latin typeface="Times New Roman" pitchFamily="18" charset="0"/>
                <a:cs typeface="Times New Roman" pitchFamily="18" charset="0"/>
              </a:rPr>
              <a:t>Wealth of information may be found if you ask opinions</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i="1" dirty="0">
                <a:solidFill>
                  <a:srgbClr val="FFFFFF"/>
                </a:solidFill>
                <a:latin typeface="Times New Roman" pitchFamily="18" charset="0"/>
                <a:cs typeface="Times New Roman" pitchFamily="18" charset="0"/>
              </a:rPr>
              <a:t>“Not that you do, but if you were going to illegally dispose of waste solvents , how would someone do it and not get caught?”</a:t>
            </a:r>
          </a:p>
        </p:txBody>
      </p:sp>
      <p:sp>
        <p:nvSpPr>
          <p:cNvPr id="25605"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lstStyle/>
          <a:p>
            <a:pPr eaLnBrk="1" hangingPunct="1">
              <a:lnSpc>
                <a:spcPct val="80000"/>
              </a:lnSpc>
              <a:buFontTx/>
              <a:buNone/>
              <a:defRPr/>
            </a:pPr>
            <a:r>
              <a:rPr lang="en-US" sz="2400" dirty="0">
                <a:latin typeface="Times New Roman" pitchFamily="18" charset="0"/>
                <a:cs typeface="Times New Roman" pitchFamily="18" charset="0"/>
              </a:rPr>
              <a:t>Types of questioning to use:</a:t>
            </a:r>
          </a:p>
          <a:p>
            <a:pP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Backward Reaching</a:t>
            </a:r>
          </a:p>
          <a:p>
            <a:pPr algn="ctr" eaLnBrk="1" hangingPunct="1">
              <a:lnSpc>
                <a:spcPct val="80000"/>
              </a:lnSpc>
              <a:buFontTx/>
              <a:buNone/>
              <a:defRPr/>
            </a:pPr>
            <a:endParaRPr lang="en-US" sz="2400" dirty="0">
              <a:solidFill>
                <a:srgbClr val="FFFF66"/>
              </a:solidFill>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Start with known answers, then reach “backwards” </a:t>
            </a:r>
          </a:p>
          <a:p>
            <a:pPr algn="ctr" eaLnBrk="1" hangingPunct="1">
              <a:lnSpc>
                <a:spcPct val="80000"/>
              </a:lnSpc>
              <a:buFontTx/>
              <a:buNone/>
              <a:defRPr/>
            </a:pPr>
            <a:r>
              <a:rPr lang="en-US" sz="2400" dirty="0">
                <a:latin typeface="Times New Roman" pitchFamily="18" charset="0"/>
                <a:cs typeface="Times New Roman" pitchFamily="18" charset="0"/>
              </a:rPr>
              <a:t>Mentally reach backward and frame question as logical continuation of facts previously related</a:t>
            </a:r>
          </a:p>
          <a:p>
            <a:pP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i="1" dirty="0">
                <a:solidFill>
                  <a:srgbClr val="FFFFFF"/>
                </a:solidFill>
                <a:latin typeface="Times New Roman" pitchFamily="18" charset="0"/>
                <a:cs typeface="Times New Roman" pitchFamily="18" charset="0"/>
              </a:rPr>
              <a:t>“You said earlier that you had to make more room to store drums of the waste.  How many more additional drums did you have to store ?”</a:t>
            </a:r>
          </a:p>
        </p:txBody>
      </p:sp>
      <p:sp>
        <p:nvSpPr>
          <p:cNvPr id="26629"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lstStyle/>
          <a:p>
            <a:pPr eaLnBrk="1" hangingPunct="1">
              <a:lnSpc>
                <a:spcPct val="80000"/>
              </a:lnSpc>
              <a:buFontTx/>
              <a:buNone/>
              <a:defRPr/>
            </a:pPr>
            <a:r>
              <a:rPr lang="en-US" sz="2400" dirty="0">
                <a:latin typeface="Times New Roman" pitchFamily="18" charset="0"/>
                <a:cs typeface="Times New Roman" pitchFamily="18" charset="0"/>
              </a:rPr>
              <a:t>AVOID questions that are :</a:t>
            </a:r>
          </a:p>
          <a:p>
            <a:pP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solidFill>
                  <a:srgbClr val="FF0000"/>
                </a:solidFill>
                <a:latin typeface="Times New Roman" pitchFamily="18" charset="0"/>
                <a:cs typeface="Times New Roman" pitchFamily="18" charset="0"/>
              </a:rPr>
              <a:t>Leading</a:t>
            </a:r>
            <a:r>
              <a:rPr lang="en-US" sz="2400" dirty="0">
                <a:solidFill>
                  <a:srgbClr val="FFFF00"/>
                </a:solidFill>
                <a:latin typeface="Times New Roman" pitchFamily="18" charset="0"/>
                <a:cs typeface="Times New Roman" pitchFamily="18" charset="0"/>
              </a:rPr>
              <a:t> </a:t>
            </a:r>
          </a:p>
          <a:p>
            <a:pPr eaLnBrk="1" hangingPunct="1">
              <a:lnSpc>
                <a:spcPct val="80000"/>
              </a:lnSpc>
              <a:buFontTx/>
              <a:buNone/>
              <a:defRPr/>
            </a:pPr>
            <a:r>
              <a:rPr lang="en-US" sz="2400" dirty="0">
                <a:latin typeface="Times New Roman" pitchFamily="18" charset="0"/>
                <a:cs typeface="Times New Roman" pitchFamily="18" charset="0"/>
              </a:rPr>
              <a:t>“You saw a truck take away those 20 drums, was it a blue truck?</a:t>
            </a: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r>
              <a:rPr lang="en-US" sz="2400" dirty="0">
                <a:latin typeface="Times New Roman" pitchFamily="18" charset="0"/>
                <a:cs typeface="Times New Roman" pitchFamily="18" charset="0"/>
              </a:rPr>
              <a:t> </a:t>
            </a:r>
            <a:r>
              <a:rPr lang="en-US" sz="2400" b="1" i="1" dirty="0">
                <a:latin typeface="Times New Roman" pitchFamily="18" charset="0"/>
                <a:cs typeface="Times New Roman" pitchFamily="18" charset="0"/>
              </a:rPr>
              <a:t>Instead:</a:t>
            </a: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“Did you see a truck come here”, </a:t>
            </a:r>
            <a:r>
              <a:rPr lang="en-US" sz="2400" dirty="0">
                <a:latin typeface="Times New Roman" pitchFamily="18" charset="0"/>
                <a:cs typeface="Times New Roman" pitchFamily="18" charset="0"/>
              </a:rPr>
              <a:t>wait for response, then </a:t>
            </a:r>
            <a:r>
              <a:rPr lang="en-US" sz="2400" b="1" dirty="0">
                <a:latin typeface="Times New Roman" pitchFamily="18" charset="0"/>
                <a:cs typeface="Times New Roman" pitchFamily="18" charset="0"/>
              </a:rPr>
              <a:t>“What did it do”, </a:t>
            </a:r>
            <a:r>
              <a:rPr lang="en-US" sz="2400" dirty="0">
                <a:latin typeface="Times New Roman" pitchFamily="18" charset="0"/>
                <a:cs typeface="Times New Roman" pitchFamily="18" charset="0"/>
              </a:rPr>
              <a:t>wait for response, then </a:t>
            </a:r>
            <a:r>
              <a:rPr lang="en-US" sz="2400" b="1" dirty="0">
                <a:latin typeface="Times New Roman" pitchFamily="18" charset="0"/>
                <a:cs typeface="Times New Roman" pitchFamily="18" charset="0"/>
              </a:rPr>
              <a:t>“what color was it”</a:t>
            </a: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p:txBody>
      </p:sp>
      <p:sp>
        <p:nvSpPr>
          <p:cNvPr id="27653"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lstStyle/>
          <a:p>
            <a:pPr eaLnBrk="1" hangingPunct="1">
              <a:lnSpc>
                <a:spcPct val="80000"/>
              </a:lnSpc>
              <a:buFontTx/>
              <a:buNone/>
              <a:defRPr/>
            </a:pPr>
            <a:r>
              <a:rPr lang="en-US" sz="2400" dirty="0">
                <a:latin typeface="Times New Roman" pitchFamily="18" charset="0"/>
                <a:cs typeface="Times New Roman" pitchFamily="18" charset="0"/>
              </a:rPr>
              <a:t>AVOID questions that are :</a:t>
            </a:r>
          </a:p>
          <a:p>
            <a:pP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solidFill>
                  <a:srgbClr val="FF0000"/>
                </a:solidFill>
                <a:latin typeface="Times New Roman" pitchFamily="18" charset="0"/>
                <a:cs typeface="Times New Roman" pitchFamily="18" charset="0"/>
              </a:rPr>
              <a:t>Negatively phrased</a:t>
            </a:r>
          </a:p>
          <a:p>
            <a:pPr algn="ctr" eaLnBrk="1" hangingPunct="1">
              <a:lnSpc>
                <a:spcPct val="80000"/>
              </a:lnSpc>
              <a:buFontTx/>
              <a:buNone/>
              <a:defRPr/>
            </a:pPr>
            <a:r>
              <a:rPr lang="en-US" sz="2400" dirty="0">
                <a:solidFill>
                  <a:srgbClr val="FFFF00"/>
                </a:solidFill>
                <a:latin typeface="Times New Roman" pitchFamily="18" charset="0"/>
                <a:cs typeface="Times New Roman" pitchFamily="18" charset="0"/>
              </a:rPr>
              <a:t> </a:t>
            </a:r>
          </a:p>
          <a:p>
            <a:pPr eaLnBrk="1" hangingPunct="1">
              <a:lnSpc>
                <a:spcPct val="80000"/>
              </a:lnSpc>
              <a:buFontTx/>
              <a:buNone/>
              <a:defRPr/>
            </a:pPr>
            <a:r>
              <a:rPr lang="en-US" sz="2400" dirty="0">
                <a:latin typeface="Times New Roman" pitchFamily="18" charset="0"/>
                <a:cs typeface="Times New Roman" pitchFamily="18" charset="0"/>
              </a:rPr>
              <a:t>“You don’t know the name of the of the guy who took the drums away, do you?”</a:t>
            </a:r>
          </a:p>
          <a:p>
            <a:pPr eaLnBrk="1" hangingPunct="1">
              <a:lnSpc>
                <a:spcPct val="80000"/>
              </a:lnSpc>
              <a:buFontTx/>
              <a:buNone/>
              <a:defRPr/>
            </a:pPr>
            <a:endParaRPr lang="en-US" sz="2400" b="1" i="1" dirty="0">
              <a:latin typeface="Times New Roman" pitchFamily="18" charset="0"/>
              <a:cs typeface="Times New Roman" pitchFamily="18" charset="0"/>
            </a:endParaRPr>
          </a:p>
          <a:p>
            <a:pPr eaLnBrk="1" hangingPunct="1">
              <a:lnSpc>
                <a:spcPct val="80000"/>
              </a:lnSpc>
              <a:buFontTx/>
              <a:buNone/>
              <a:defRPr/>
            </a:pPr>
            <a:r>
              <a:rPr lang="en-US" sz="2400" b="1" i="1" dirty="0">
                <a:latin typeface="Times New Roman" pitchFamily="18" charset="0"/>
                <a:cs typeface="Times New Roman" pitchFamily="18" charset="0"/>
              </a:rPr>
              <a:t>Instead:</a:t>
            </a: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“Do you know who took the drums away”, </a:t>
            </a:r>
            <a:r>
              <a:rPr lang="en-US" sz="2400" dirty="0">
                <a:latin typeface="Times New Roman" pitchFamily="18" charset="0"/>
                <a:cs typeface="Times New Roman" pitchFamily="18" charset="0"/>
              </a:rPr>
              <a:t>wait for response, then </a:t>
            </a:r>
            <a:r>
              <a:rPr lang="en-US" sz="2400" b="1" dirty="0">
                <a:latin typeface="Times New Roman" pitchFamily="18" charset="0"/>
                <a:cs typeface="Times New Roman" pitchFamily="18" charset="0"/>
              </a:rPr>
              <a:t>“What was his/her name</a:t>
            </a:r>
            <a:endParaRPr lang="en-US" sz="2400" dirty="0">
              <a:latin typeface="Times New Roman" pitchFamily="18" charset="0"/>
              <a:cs typeface="Times New Roman" pitchFamily="18" charset="0"/>
            </a:endParaRPr>
          </a:p>
        </p:txBody>
      </p:sp>
      <p:sp>
        <p:nvSpPr>
          <p:cNvPr id="28677"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lstStyle/>
          <a:p>
            <a:pPr eaLnBrk="1" hangingPunct="1">
              <a:lnSpc>
                <a:spcPct val="80000"/>
              </a:lnSpc>
              <a:buFontTx/>
              <a:buNone/>
              <a:defRPr/>
            </a:pPr>
            <a:r>
              <a:rPr lang="en-US" sz="2400" dirty="0">
                <a:latin typeface="Times New Roman" pitchFamily="18" charset="0"/>
                <a:cs typeface="Times New Roman" pitchFamily="18" charset="0"/>
              </a:rPr>
              <a:t>AVOID questions that are :</a:t>
            </a:r>
          </a:p>
          <a:p>
            <a:pPr algn="ctr" eaLnBrk="1" hangingPunct="1">
              <a:lnSpc>
                <a:spcPct val="80000"/>
              </a:lnSpc>
              <a:buFontTx/>
              <a:buNone/>
              <a:defRPr/>
            </a:pPr>
            <a:r>
              <a:rPr lang="en-US" sz="2400" dirty="0">
                <a:solidFill>
                  <a:srgbClr val="FF0000"/>
                </a:solidFill>
                <a:latin typeface="Times New Roman" pitchFamily="18" charset="0"/>
                <a:cs typeface="Times New Roman" pitchFamily="18" charset="0"/>
              </a:rPr>
              <a:t>Compound</a:t>
            </a:r>
          </a:p>
          <a:p>
            <a:pPr algn="ctr" eaLnBrk="1" hangingPunct="1">
              <a:lnSpc>
                <a:spcPct val="80000"/>
              </a:lnSpc>
              <a:buFontTx/>
              <a:buNone/>
              <a:defRPr/>
            </a:pPr>
            <a:r>
              <a:rPr lang="en-US" sz="2400" dirty="0">
                <a:solidFill>
                  <a:srgbClr val="FFFF00"/>
                </a:solidFill>
                <a:latin typeface="Times New Roman" pitchFamily="18" charset="0"/>
                <a:cs typeface="Times New Roman" pitchFamily="18" charset="0"/>
              </a:rPr>
              <a:t> </a:t>
            </a:r>
          </a:p>
          <a:p>
            <a:pPr eaLnBrk="1" hangingPunct="1">
              <a:lnSpc>
                <a:spcPct val="80000"/>
              </a:lnSpc>
              <a:buFontTx/>
              <a:buNone/>
              <a:defRPr/>
            </a:pPr>
            <a:r>
              <a:rPr lang="en-US" sz="2400" dirty="0">
                <a:latin typeface="Times New Roman" pitchFamily="18" charset="0"/>
                <a:cs typeface="Times New Roman" pitchFamily="18" charset="0"/>
              </a:rPr>
              <a:t>“Of all the drums present I know there were a number of  drums in the inventory that weren’t labeled, so how many unlabeled drums, and what color were they, that were put on the truck ?</a:t>
            </a:r>
          </a:p>
          <a:p>
            <a:pPr eaLnBrk="1" hangingPunct="1">
              <a:lnSpc>
                <a:spcPct val="80000"/>
              </a:lnSpc>
              <a:buFontTx/>
              <a:buNone/>
              <a:defRPr/>
            </a:pPr>
            <a:endParaRPr lang="en-US" sz="2400" b="1" i="1" dirty="0">
              <a:latin typeface="Times New Roman" pitchFamily="18" charset="0"/>
              <a:cs typeface="Times New Roman" pitchFamily="18" charset="0"/>
            </a:endParaRPr>
          </a:p>
          <a:p>
            <a:pPr eaLnBrk="1" hangingPunct="1">
              <a:lnSpc>
                <a:spcPct val="80000"/>
              </a:lnSpc>
              <a:buFontTx/>
              <a:buNone/>
              <a:defRPr/>
            </a:pPr>
            <a:r>
              <a:rPr lang="en-US" sz="2400" b="1" i="1" dirty="0">
                <a:latin typeface="Times New Roman" pitchFamily="18" charset="0"/>
                <a:cs typeface="Times New Roman" pitchFamily="18" charset="0"/>
              </a:rPr>
              <a:t>Instead:</a:t>
            </a: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“How many drums were in the storage area”, </a:t>
            </a:r>
            <a:r>
              <a:rPr lang="en-US" sz="2400" dirty="0">
                <a:latin typeface="Times New Roman" pitchFamily="18" charset="0"/>
                <a:cs typeface="Times New Roman" pitchFamily="18" charset="0"/>
              </a:rPr>
              <a:t>wait for response, then </a:t>
            </a:r>
            <a:r>
              <a:rPr lang="en-US" sz="2400" b="1" dirty="0">
                <a:latin typeface="Times New Roman" pitchFamily="18" charset="0"/>
                <a:cs typeface="Times New Roman" pitchFamily="18" charset="0"/>
              </a:rPr>
              <a:t>“How many had no labeling”, </a:t>
            </a:r>
            <a:r>
              <a:rPr lang="en-US" sz="2400" dirty="0">
                <a:latin typeface="Times New Roman" pitchFamily="18" charset="0"/>
                <a:cs typeface="Times New Roman" pitchFamily="18" charset="0"/>
              </a:rPr>
              <a:t>wait for response, then </a:t>
            </a:r>
            <a:r>
              <a:rPr lang="en-US" sz="2400" b="1" dirty="0">
                <a:latin typeface="Times New Roman" pitchFamily="18" charset="0"/>
                <a:cs typeface="Times New Roman" pitchFamily="18" charset="0"/>
              </a:rPr>
              <a:t>“Which ones were put on the truck”</a:t>
            </a:r>
            <a:endParaRPr lang="en-US" sz="2400" dirty="0">
              <a:latin typeface="Times New Roman" pitchFamily="18" charset="0"/>
              <a:cs typeface="Times New Roman" pitchFamily="18" charset="0"/>
            </a:endParaRPr>
          </a:p>
        </p:txBody>
      </p:sp>
      <p:sp>
        <p:nvSpPr>
          <p:cNvPr id="29701"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a:t>
            </a:r>
          </a:p>
        </p:txBody>
      </p:sp>
      <p:sp>
        <p:nvSpPr>
          <p:cNvPr id="149507" name="Rectangle 3"/>
          <p:cNvSpPr>
            <a:spLocks noGrp="1" noChangeArrowheads="1"/>
          </p:cNvSpPr>
          <p:nvPr>
            <p:ph idx="1"/>
          </p:nvPr>
        </p:nvSpPr>
        <p:spPr/>
        <p:txBody>
          <a:bodyPr/>
          <a:lstStyle/>
          <a:p>
            <a:pPr eaLnBrk="1" hangingPunct="1">
              <a:lnSpc>
                <a:spcPct val="80000"/>
              </a:lnSpc>
              <a:buFontTx/>
              <a:buNone/>
              <a:defRPr/>
            </a:pPr>
            <a:r>
              <a:rPr lang="en-US" sz="2400" dirty="0">
                <a:latin typeface="Times New Roman" pitchFamily="18" charset="0"/>
                <a:cs typeface="Times New Roman" pitchFamily="18" charset="0"/>
              </a:rPr>
              <a:t>AVOID questions that are :</a:t>
            </a:r>
          </a:p>
          <a:p>
            <a:pPr algn="ctr" eaLnBrk="1" hangingPunct="1">
              <a:lnSpc>
                <a:spcPct val="80000"/>
              </a:lnSpc>
              <a:buFontTx/>
              <a:buNone/>
              <a:defRPr/>
            </a:pPr>
            <a:r>
              <a:rPr lang="en-US" sz="2400" dirty="0">
                <a:solidFill>
                  <a:srgbClr val="FF0000"/>
                </a:solidFill>
                <a:latin typeface="Times New Roman" pitchFamily="18" charset="0"/>
                <a:cs typeface="Times New Roman" pitchFamily="18" charset="0"/>
              </a:rPr>
              <a:t>Complex</a:t>
            </a:r>
            <a:r>
              <a:rPr lang="en-US" sz="2400" dirty="0">
                <a:solidFill>
                  <a:srgbClr val="FFFF00"/>
                </a:solidFill>
                <a:latin typeface="Times New Roman" pitchFamily="18" charset="0"/>
                <a:cs typeface="Times New Roman" pitchFamily="18" charset="0"/>
              </a:rPr>
              <a:t> </a:t>
            </a:r>
          </a:p>
          <a:p>
            <a:pPr algn="ctr" eaLnBrk="1" hangingPunct="1">
              <a:lnSpc>
                <a:spcPct val="80000"/>
              </a:lnSpc>
              <a:buFontTx/>
              <a:buNone/>
              <a:defRPr/>
            </a:pPr>
            <a:endParaRPr lang="en-US" sz="2400" dirty="0">
              <a:solidFill>
                <a:srgbClr val="FFFF00"/>
              </a:solidFill>
              <a:latin typeface="Times New Roman" pitchFamily="18" charset="0"/>
              <a:cs typeface="Times New Roman" pitchFamily="18" charset="0"/>
            </a:endParaRPr>
          </a:p>
          <a:p>
            <a:pPr eaLnBrk="1" hangingPunct="1">
              <a:lnSpc>
                <a:spcPct val="80000"/>
              </a:lnSpc>
              <a:buFontTx/>
              <a:buNone/>
              <a:defRPr/>
            </a:pPr>
            <a:r>
              <a:rPr lang="en-US" sz="2400" dirty="0">
                <a:latin typeface="Times New Roman" pitchFamily="18" charset="0"/>
                <a:cs typeface="Times New Roman" pitchFamily="18" charset="0"/>
              </a:rPr>
              <a:t>“Based upon your prior knowledge of the circumstances leading up to the removal of the un-manifested drums and the reactions of others indicated by their story, what would have been the driver’s actions throughout period after he arrived ?</a:t>
            </a:r>
          </a:p>
          <a:p>
            <a:pPr eaLnBrk="1" hangingPunct="1">
              <a:lnSpc>
                <a:spcPct val="80000"/>
              </a:lnSpc>
              <a:buFontTx/>
              <a:buNone/>
              <a:defRPr/>
            </a:pPr>
            <a:endParaRPr lang="en-US" sz="2400" b="1" i="1" dirty="0">
              <a:latin typeface="Times New Roman" pitchFamily="18" charset="0"/>
              <a:cs typeface="Times New Roman" pitchFamily="18" charset="0"/>
            </a:endParaRPr>
          </a:p>
          <a:p>
            <a:pPr eaLnBrk="1" hangingPunct="1">
              <a:lnSpc>
                <a:spcPct val="80000"/>
              </a:lnSpc>
              <a:buFontTx/>
              <a:buNone/>
              <a:defRPr/>
            </a:pPr>
            <a:r>
              <a:rPr lang="en-US" sz="2400" b="1" i="1" dirty="0">
                <a:latin typeface="Times New Roman" pitchFamily="18" charset="0"/>
                <a:cs typeface="Times New Roman" pitchFamily="18" charset="0"/>
              </a:rPr>
              <a:t>Instead:</a:t>
            </a: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“Do you know what the driver did when he came here”, </a:t>
            </a:r>
            <a:r>
              <a:rPr lang="en-US" sz="2400" dirty="0">
                <a:latin typeface="Times New Roman" pitchFamily="18" charset="0"/>
                <a:cs typeface="Times New Roman" pitchFamily="18" charset="0"/>
              </a:rPr>
              <a:t>wait for response, then </a:t>
            </a:r>
            <a:r>
              <a:rPr lang="en-US" sz="2400" b="1" dirty="0">
                <a:latin typeface="Times New Roman" pitchFamily="18" charset="0"/>
                <a:cs typeface="Times New Roman" pitchFamily="18" charset="0"/>
              </a:rPr>
              <a:t>“How do you know that”</a:t>
            </a:r>
          </a:p>
          <a:p>
            <a:pPr eaLnBrk="1" hangingPunct="1">
              <a:lnSpc>
                <a:spcPct val="80000"/>
              </a:lnSpc>
              <a:buFontTx/>
              <a:buNone/>
              <a:defRPr/>
            </a:pPr>
            <a:endParaRPr lang="en-US" sz="2400" b="1" dirty="0">
              <a:solidFill>
                <a:srgbClr val="FFFF00"/>
              </a:solidFill>
              <a:latin typeface="Times New Roman" pitchFamily="18" charset="0"/>
              <a:cs typeface="Times New Roman" pitchFamily="18" charset="0"/>
            </a:endParaRPr>
          </a:p>
        </p:txBody>
      </p:sp>
      <p:sp>
        <p:nvSpPr>
          <p:cNvPr id="30725" name="TextBox 4"/>
          <p:cNvSpPr txBox="1">
            <a:spLocks noChangeArrowheads="1"/>
          </p:cNvSpPr>
          <p:nvPr/>
        </p:nvSpPr>
        <p:spPr bwMode="auto">
          <a:xfrm>
            <a:off x="2286000" y="1335881"/>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normAutofit/>
          </a:bodyPr>
          <a:lstStyle/>
          <a:p>
            <a:pPr eaLnBrk="1" hangingPunct="1">
              <a:lnSpc>
                <a:spcPct val="80000"/>
              </a:lnSpc>
              <a:buFontTx/>
              <a:buNone/>
              <a:defRPr/>
            </a:pPr>
            <a:r>
              <a:rPr lang="en-US" sz="2400" dirty="0">
                <a:latin typeface="Times New Roman" pitchFamily="18" charset="0"/>
                <a:cs typeface="Times New Roman" pitchFamily="18" charset="0"/>
              </a:rPr>
              <a:t>The most common mistakes :</a:t>
            </a:r>
          </a:p>
          <a:p>
            <a:pPr eaLnBrk="1" hangingPunct="1">
              <a:lnSpc>
                <a:spcPct val="80000"/>
              </a:lnSpc>
              <a:buFontTx/>
              <a:buNone/>
              <a:defRPr/>
            </a:pPr>
            <a:r>
              <a:rPr lang="en-US" sz="2400" dirty="0">
                <a:latin typeface="Times New Roman" pitchFamily="18" charset="0"/>
                <a:cs typeface="Times New Roman" pitchFamily="18" charset="0"/>
              </a:rPr>
              <a:t>		</a:t>
            </a:r>
          </a:p>
          <a:p>
            <a:pPr eaLnBrk="1" hangingPunct="1">
              <a:lnSpc>
                <a:spcPct val="80000"/>
              </a:lnSpc>
              <a:buFontTx/>
              <a:buNone/>
              <a:defRPr/>
            </a:pPr>
            <a:r>
              <a:rPr lang="en-US" sz="2400" dirty="0">
                <a:latin typeface="Times New Roman" pitchFamily="18" charset="0"/>
                <a:cs typeface="Times New Roman" pitchFamily="18" charset="0"/>
              </a:rPr>
              <a:t>	</a:t>
            </a:r>
          </a:p>
        </p:txBody>
      </p:sp>
      <p:sp>
        <p:nvSpPr>
          <p:cNvPr id="31749"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793" name="Rectangle 4"/>
          <p:cNvSpPr>
            <a:spLocks noChangeArrowheads="1"/>
          </p:cNvSpPr>
          <p:nvPr/>
        </p:nvSpPr>
        <p:spPr bwMode="auto">
          <a:xfrm>
            <a:off x="798513" y="1430338"/>
            <a:ext cx="7543800" cy="443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p>
            <a:pPr marL="333375" indent="-333375" eaLnBrk="1" hangingPunct="1">
              <a:spcBef>
                <a:spcPct val="20000"/>
              </a:spcBef>
              <a:buFontTx/>
              <a:buChar char="•"/>
            </a:pPr>
            <a:r>
              <a:rPr lang="en-US" sz="3200">
                <a:latin typeface="Arial" charset="0"/>
              </a:rPr>
              <a:t>Your name</a:t>
            </a:r>
          </a:p>
          <a:p>
            <a:pPr marL="333375" indent="-333375" eaLnBrk="1" hangingPunct="1">
              <a:spcBef>
                <a:spcPct val="20000"/>
              </a:spcBef>
              <a:buFontTx/>
              <a:buChar char="•"/>
            </a:pPr>
            <a:r>
              <a:rPr lang="en-US" sz="3200">
                <a:latin typeface="Arial" charset="0"/>
              </a:rPr>
              <a:t>Your agency and program</a:t>
            </a:r>
          </a:p>
          <a:p>
            <a:pPr marL="333375" indent="-333375" eaLnBrk="1" hangingPunct="1">
              <a:spcBef>
                <a:spcPct val="20000"/>
              </a:spcBef>
              <a:buFontTx/>
              <a:buChar char="•"/>
            </a:pPr>
            <a:r>
              <a:rPr lang="en-US" sz="3200">
                <a:latin typeface="Arial" charset="0"/>
              </a:rPr>
              <a:t>Years of experience (with agency &amp; other)</a:t>
            </a:r>
          </a:p>
          <a:p>
            <a:pPr marL="333375" indent="-333375" eaLnBrk="1" hangingPunct="1">
              <a:spcBef>
                <a:spcPct val="20000"/>
              </a:spcBef>
              <a:buFontTx/>
              <a:buChar char="•"/>
            </a:pPr>
            <a:r>
              <a:rPr lang="en-US" sz="3200">
                <a:latin typeface="Arial" charset="0"/>
              </a:rPr>
              <a:t>Number of inspections you have done</a:t>
            </a:r>
          </a:p>
          <a:p>
            <a:pPr marL="333375" indent="-333375" eaLnBrk="1" hangingPunct="1">
              <a:spcBef>
                <a:spcPct val="20000"/>
              </a:spcBef>
              <a:buFontTx/>
              <a:buChar char="•"/>
            </a:pPr>
            <a:r>
              <a:rPr lang="en-US" sz="3200">
                <a:latin typeface="Arial" charset="0"/>
              </a:rPr>
              <a:t>Any issues you would like to discuss?</a:t>
            </a:r>
          </a:p>
        </p:txBody>
      </p:sp>
      <p:sp>
        <p:nvSpPr>
          <p:cNvPr id="33794" name="Rectangle 5"/>
          <p:cNvSpPr>
            <a:spLocks noChangeArrowheads="1"/>
          </p:cNvSpPr>
          <p:nvPr/>
        </p:nvSpPr>
        <p:spPr bwMode="auto">
          <a:xfrm>
            <a:off x="457200" y="274638"/>
            <a:ext cx="82264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p>
            <a:pPr algn="ctr" eaLnBrk="1" hangingPunct="1"/>
            <a:r>
              <a:rPr lang="en-US" sz="4400">
                <a:latin typeface="Arial" charset="0"/>
              </a:rPr>
              <a:t>Audience Introductions</a:t>
            </a:r>
          </a:p>
        </p:txBody>
      </p:sp>
      <p:sp>
        <p:nvSpPr>
          <p:cNvPr id="3379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EA80EF7B-81F9-574E-9B3A-113782BF438A}" type="slidenum">
              <a:rPr lang="en-US" sz="1400">
                <a:solidFill>
                  <a:srgbClr val="D1EAEE"/>
                </a:solidFill>
                <a:latin typeface="Arial" charset="0"/>
                <a:cs typeface="Arial" charset="0"/>
              </a:rPr>
              <a:pPr/>
              <a:t>8</a:t>
            </a:fld>
            <a:endParaRPr lang="en-US" sz="1400">
              <a:solidFill>
                <a:srgbClr val="D1EAEE"/>
              </a:solidFill>
              <a:latin typeface="Arial" charset="0"/>
              <a:cs typeface="Arial"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normAutofit fontScale="92500" lnSpcReduction="20000"/>
          </a:bodyPr>
          <a:lstStyle/>
          <a:p>
            <a:pPr algn="ctr" eaLnBrk="1" hangingPunct="1">
              <a:lnSpc>
                <a:spcPct val="80000"/>
              </a:lnSpc>
              <a:buFontTx/>
              <a:buNone/>
              <a:defRPr/>
            </a:pPr>
            <a:r>
              <a:rPr lang="en-US" dirty="0">
                <a:latin typeface="Times New Roman" pitchFamily="18" charset="0"/>
                <a:cs typeface="Times New Roman" pitchFamily="18" charset="0"/>
              </a:rPr>
              <a:t>LISTENING IS </a:t>
            </a:r>
            <a:r>
              <a:rPr lang="en-US" b="1" u="sng" dirty="0">
                <a:latin typeface="Times New Roman" pitchFamily="18" charset="0"/>
                <a:cs typeface="Times New Roman" pitchFamily="18" charset="0"/>
              </a:rPr>
              <a:t>HARD WORK</a:t>
            </a:r>
          </a:p>
          <a:p>
            <a:pPr algn="ctr" eaLnBrk="1" hangingPunct="1">
              <a:lnSpc>
                <a:spcPct val="80000"/>
              </a:lnSpc>
              <a:buFontTx/>
              <a:buNone/>
              <a:defRPr/>
            </a:pPr>
            <a:endParaRPr lang="en-US" sz="2800" b="1" u="sng"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Most people don’t give it their best effort</a:t>
            </a:r>
          </a:p>
          <a:p>
            <a:pPr algn="ctr" eaLnBrk="1" hangingPunct="1">
              <a:lnSpc>
                <a:spcPct val="80000"/>
              </a:lnSpc>
              <a:buFontTx/>
              <a:buNone/>
              <a:defRPr/>
            </a:pPr>
            <a:r>
              <a:rPr lang="en-US" sz="2400" dirty="0">
                <a:latin typeface="Times New Roman" pitchFamily="18" charset="0"/>
                <a:cs typeface="Times New Roman" pitchFamily="18" charset="0"/>
              </a:rPr>
              <a:t>Clear your mind of other matters</a:t>
            </a:r>
          </a:p>
          <a:p>
            <a:pPr algn="ctr" eaLnBrk="1" hangingPunct="1">
              <a:lnSpc>
                <a:spcPct val="80000"/>
              </a:lnSpc>
              <a:buFontTx/>
              <a:buNone/>
              <a:defRPr/>
            </a:pPr>
            <a:r>
              <a:rPr lang="en-US" sz="2400" dirty="0">
                <a:latin typeface="Times New Roman" pitchFamily="18" charset="0"/>
                <a:cs typeface="Times New Roman" pitchFamily="18" charset="0"/>
              </a:rPr>
              <a:t>Focus on the person you are talking to</a:t>
            </a:r>
          </a:p>
          <a:p>
            <a:pPr algn="ctr" eaLnBrk="1" hangingPunct="1">
              <a:lnSpc>
                <a:spcPct val="80000"/>
              </a:lnSpc>
              <a:buFontTx/>
              <a:buNone/>
              <a:defRPr/>
            </a:pPr>
            <a:r>
              <a:rPr lang="en-US" sz="2400" dirty="0">
                <a:latin typeface="Times New Roman" pitchFamily="18" charset="0"/>
                <a:cs typeface="Times New Roman" pitchFamily="18" charset="0"/>
              </a:rPr>
              <a:t>Don’t let your mind wander away in order to plan next question</a:t>
            </a:r>
          </a:p>
          <a:p>
            <a:pPr algn="ctr" eaLnBrk="1" hangingPunct="1">
              <a:lnSpc>
                <a:spcPct val="80000"/>
              </a:lnSpc>
              <a:buFontTx/>
              <a:buNone/>
              <a:defRPr/>
            </a:pPr>
            <a:r>
              <a:rPr lang="en-US" sz="2400" dirty="0">
                <a:latin typeface="Times New Roman" pitchFamily="18" charset="0"/>
                <a:cs typeface="Times New Roman" pitchFamily="18" charset="0"/>
              </a:rPr>
              <a:t>Get rid of distractions, don’t give up because of your agenda</a:t>
            </a:r>
          </a:p>
          <a:p>
            <a:pPr algn="ctr" eaLnBrk="1" hangingPunct="1">
              <a:lnSpc>
                <a:spcPct val="80000"/>
              </a:lnSpc>
              <a:buFontTx/>
              <a:buNone/>
              <a:defRPr/>
            </a:pPr>
            <a:r>
              <a:rPr lang="en-US" sz="2400" dirty="0">
                <a:latin typeface="Times New Roman" pitchFamily="18" charset="0"/>
                <a:cs typeface="Times New Roman" pitchFamily="18" charset="0"/>
              </a:rPr>
              <a:t>Remain Neutral – Don’t make assumptions</a:t>
            </a:r>
          </a:p>
          <a:p>
            <a:pPr algn="ctr" eaLnBrk="1" hangingPunct="1">
              <a:lnSpc>
                <a:spcPct val="80000"/>
              </a:lnSpc>
              <a:buFontTx/>
              <a:buNone/>
              <a:defRPr/>
            </a:pPr>
            <a:r>
              <a:rPr lang="en-US" sz="2400" dirty="0">
                <a:latin typeface="Times New Roman" pitchFamily="18" charset="0"/>
                <a:cs typeface="Times New Roman" pitchFamily="18" charset="0"/>
              </a:rPr>
              <a:t>Don’t argue mentally – Give them a fair chance	</a:t>
            </a: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r>
              <a:rPr lang="en-US" sz="2400" dirty="0">
                <a:latin typeface="Times New Roman" pitchFamily="18" charset="0"/>
                <a:cs typeface="Times New Roman" pitchFamily="18" charset="0"/>
              </a:rPr>
              <a:t> </a:t>
            </a:r>
          </a:p>
        </p:txBody>
      </p:sp>
      <p:sp>
        <p:nvSpPr>
          <p:cNvPr id="32773"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QUESTIONING</a:t>
            </a:r>
          </a:p>
        </p:txBody>
      </p:sp>
    </p:spTree>
    <p:custDataLst>
      <p:tags r:id="rId1"/>
    </p:custDataLst>
  </p:cSld>
  <p:clrMapOvr>
    <a:masterClrMapping/>
  </p:clrMapOvr>
  <p:transition spd="slow" advTm="2600">
    <p:push dir="d"/>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a:xfrm>
            <a:off x="457200" y="2819400"/>
            <a:ext cx="8229600" cy="3200400"/>
          </a:xfrm>
        </p:spPr>
        <p:txBody>
          <a:bodyPr/>
          <a:lstStyle/>
          <a:p>
            <a:pPr algn="ctr" eaLnBrk="1" hangingPunct="1">
              <a:lnSpc>
                <a:spcPct val="80000"/>
              </a:lnSpc>
              <a:buFontTx/>
              <a:buNone/>
              <a:defRPr/>
            </a:pPr>
            <a:r>
              <a:rPr lang="en-US" sz="2400" dirty="0">
                <a:latin typeface="Times New Roman" pitchFamily="18" charset="0"/>
                <a:cs typeface="Times New Roman" pitchFamily="18" charset="0"/>
              </a:rPr>
              <a:t>This phase of interview allows you to be sure you have all the information correct</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Summarize information by stating details in proper sequence</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Periodically ask interviewee to verify correctness of your interpretation</a:t>
            </a:r>
          </a:p>
          <a:p>
            <a:pPr algn="ct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p:txBody>
      </p:sp>
      <p:sp>
        <p:nvSpPr>
          <p:cNvPr id="33797"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Times New Roman" pitchFamily="18" charset="0"/>
                <a:ea typeface="+mn-ea"/>
                <a:cs typeface="+mn-cs"/>
              </a:rPr>
              <a:t>SUMMARY</a:t>
            </a:r>
          </a:p>
        </p:txBody>
      </p:sp>
    </p:spTree>
    <p:custDataLst>
      <p:tags r:id="rId1"/>
    </p:custDataLst>
  </p:cSld>
  <p:clrMapOvr>
    <a:masterClrMapping/>
  </p:clrMapOvr>
  <p:transition spd="slow" advTm="2600">
    <p:push dir="d"/>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p:txBody>
          <a:bodyPr/>
          <a:lstStyle/>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Seek clarification, ask if they feel you covered everything</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Go over your notes – correct any discrepancies </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Re-establish rapport later if person appears to become uneasy</a:t>
            </a: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p:txBody>
      </p:sp>
      <p:sp>
        <p:nvSpPr>
          <p:cNvPr id="34821"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SUMMARY</a:t>
            </a:r>
          </a:p>
        </p:txBody>
      </p:sp>
    </p:spTree>
    <p:custDataLst>
      <p:tags r:id="rId1"/>
    </p:custDataLst>
  </p:cSld>
  <p:clrMapOvr>
    <a:masterClrMapping/>
  </p:clrMapOvr>
  <p:transition spd="slow" advTm="2600">
    <p:push dir="d"/>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THE FIVE STAGES OF AN INTERVIEW </a:t>
            </a:r>
          </a:p>
        </p:txBody>
      </p:sp>
      <p:sp>
        <p:nvSpPr>
          <p:cNvPr id="149507" name="Rectangle 3"/>
          <p:cNvSpPr>
            <a:spLocks noGrp="1" noChangeArrowheads="1"/>
          </p:cNvSpPr>
          <p:nvPr>
            <p:ph idx="1"/>
          </p:nvPr>
        </p:nvSpPr>
        <p:spPr>
          <a:xfrm>
            <a:off x="457200" y="2209800"/>
            <a:ext cx="8229600" cy="3810000"/>
          </a:xfrm>
        </p:spPr>
        <p:txBody>
          <a:bodyPr/>
          <a:lstStyle/>
          <a:p>
            <a:pPr algn="ctr" eaLnBrk="1" hangingPunct="1">
              <a:lnSpc>
                <a:spcPct val="80000"/>
              </a:lnSpc>
              <a:buFontTx/>
              <a:buNone/>
              <a:defRPr/>
            </a:pPr>
            <a:r>
              <a:rPr lang="en-US" sz="2400" dirty="0">
                <a:latin typeface="Times New Roman" pitchFamily="18" charset="0"/>
                <a:cs typeface="Times New Roman" pitchFamily="18" charset="0"/>
              </a:rPr>
              <a:t>This is a continuation of rapport phase</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Courtesy ensures door is left open for future contact</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Thank them for their cooperation, or Express empathy for their lack of cooperation</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Be sure to communicate how they can get in touch with you if they want to share more</a:t>
            </a: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endParaRPr lang="en-US" sz="2400" dirty="0">
              <a:latin typeface="Times New Roman" pitchFamily="18" charset="0"/>
              <a:cs typeface="Times New Roman" pitchFamily="18" charset="0"/>
            </a:endParaRPr>
          </a:p>
        </p:txBody>
      </p:sp>
      <p:sp>
        <p:nvSpPr>
          <p:cNvPr id="35845" name="TextBox 4"/>
          <p:cNvSpPr txBox="1">
            <a:spLocks noChangeArrowheads="1"/>
          </p:cNvSpPr>
          <p:nvPr/>
        </p:nvSpPr>
        <p:spPr bwMode="auto">
          <a:xfrm>
            <a:off x="2133600" y="1295400"/>
            <a:ext cx="441960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effectLst/>
                <a:uLnTx/>
                <a:uFillTx/>
                <a:latin typeface="Times New Roman" pitchFamily="18" charset="0"/>
                <a:ea typeface="+mn-ea"/>
                <a:cs typeface="+mn-cs"/>
              </a:rPr>
              <a:t>CLOSING</a:t>
            </a:r>
          </a:p>
        </p:txBody>
      </p:sp>
    </p:spTree>
    <p:custDataLst>
      <p:tags r:id="rId1"/>
    </p:custDataLst>
  </p:cSld>
  <p:clrMapOvr>
    <a:masterClrMapping/>
  </p:clrMapOvr>
  <p:transition spd="slow" advTm="2600">
    <p:push dir="d"/>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NON-VERBAL COMMUNICATION </a:t>
            </a:r>
          </a:p>
        </p:txBody>
      </p:sp>
      <p:sp>
        <p:nvSpPr>
          <p:cNvPr id="149507" name="Rectangle 3"/>
          <p:cNvSpPr>
            <a:spLocks noGrp="1" noChangeArrowheads="1"/>
          </p:cNvSpPr>
          <p:nvPr>
            <p:ph idx="1"/>
          </p:nvPr>
        </p:nvSpPr>
        <p:spPr>
          <a:xfrm>
            <a:off x="304800" y="2209800"/>
            <a:ext cx="8382000" cy="3810000"/>
          </a:xfrm>
        </p:spPr>
        <p:txBody>
          <a:bodyPr/>
          <a:lstStyle/>
          <a:p>
            <a:pPr eaLnBrk="1" hangingPunct="1">
              <a:lnSpc>
                <a:spcPct val="80000"/>
              </a:lnSpc>
              <a:buFontTx/>
              <a:buNone/>
              <a:defRPr/>
            </a:pPr>
            <a:r>
              <a:rPr lang="en-US" sz="2400" dirty="0">
                <a:latin typeface="Times New Roman" pitchFamily="18" charset="0"/>
                <a:cs typeface="Times New Roman" pitchFamily="18" charset="0"/>
              </a:rPr>
              <a:t>Non-Verbal Communication always takes place – both you and them</a:t>
            </a: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r>
              <a:rPr lang="en-US" sz="2400" dirty="0">
                <a:latin typeface="Times New Roman" pitchFamily="18" charset="0"/>
                <a:cs typeface="Times New Roman" pitchFamily="18" charset="0"/>
              </a:rPr>
              <a:t>When evaluating them, don’t rely on single observation </a:t>
            </a: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r>
              <a:rPr lang="en-US" sz="2400" dirty="0">
                <a:latin typeface="Times New Roman" pitchFamily="18" charset="0"/>
                <a:cs typeface="Times New Roman" pitchFamily="18" charset="0"/>
              </a:rPr>
              <a:t>Need to assess overall behavior</a:t>
            </a:r>
          </a:p>
          <a:p>
            <a:pPr eaLnBrk="1" hangingPunct="1">
              <a:lnSpc>
                <a:spcPct val="80000"/>
              </a:lnSpc>
              <a:buFontTx/>
              <a:buNone/>
              <a:defRPr/>
            </a:pPr>
            <a:endParaRPr lang="en-US" sz="2400" dirty="0">
              <a:latin typeface="Times New Roman" pitchFamily="18" charset="0"/>
              <a:cs typeface="Times New Roman" pitchFamily="18" charset="0"/>
            </a:endParaRPr>
          </a:p>
          <a:p>
            <a:pPr eaLnBrk="1" hangingPunct="1">
              <a:lnSpc>
                <a:spcPct val="80000"/>
              </a:lnSpc>
              <a:buFontTx/>
              <a:buNone/>
              <a:defRPr/>
            </a:pPr>
            <a:r>
              <a:rPr lang="en-US" sz="2400" dirty="0">
                <a:latin typeface="Times New Roman" pitchFamily="18" charset="0"/>
                <a:cs typeface="Times New Roman" pitchFamily="18" charset="0"/>
              </a:rPr>
              <a:t>Body movement will agree or contradict verbal communication</a:t>
            </a:r>
          </a:p>
          <a:p>
            <a:pPr eaLnBrk="1" hangingPunct="1">
              <a:lnSpc>
                <a:spcPct val="80000"/>
              </a:lnSpc>
              <a:buFontTx/>
              <a:buNone/>
              <a:defRPr/>
            </a:pPr>
            <a:endParaRPr lang="en-US" sz="2400" dirty="0">
              <a:latin typeface="Times New Roman" pitchFamily="18" charset="0"/>
              <a:cs typeface="Times New Roman" pitchFamily="18" charset="0"/>
            </a:endParaRPr>
          </a:p>
        </p:txBody>
      </p:sp>
    </p:spTree>
    <p:custDataLst>
      <p:tags r:id="rId1"/>
    </p:custDataLst>
  </p:cSld>
  <p:clrMapOvr>
    <a:masterClrMapping/>
  </p:clrMapOvr>
  <p:transition spd="slow" advTm="2600">
    <p:push dir="d"/>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NON-VERBAL COMMUNICATION </a:t>
            </a:r>
          </a:p>
        </p:txBody>
      </p:sp>
      <p:sp>
        <p:nvSpPr>
          <p:cNvPr id="149507" name="Rectangle 3"/>
          <p:cNvSpPr>
            <a:spLocks noGrp="1" noChangeArrowheads="1"/>
          </p:cNvSpPr>
          <p:nvPr>
            <p:ph idx="1"/>
          </p:nvPr>
        </p:nvSpPr>
        <p:spPr>
          <a:xfrm>
            <a:off x="304800" y="1828800"/>
            <a:ext cx="8382000" cy="4191000"/>
          </a:xfrm>
        </p:spPr>
        <p:txBody>
          <a:bodyPr/>
          <a:lstStyle/>
          <a:p>
            <a:pPr algn="ctr" eaLnBrk="1" hangingPunct="1">
              <a:lnSpc>
                <a:spcPct val="80000"/>
              </a:lnSpc>
              <a:buFontTx/>
              <a:buNone/>
              <a:defRPr/>
            </a:pPr>
            <a:r>
              <a:rPr lang="en-US" sz="2400" dirty="0">
                <a:latin typeface="Times New Roman" pitchFamily="18" charset="0"/>
                <a:cs typeface="Times New Roman" pitchFamily="18" charset="0"/>
              </a:rPr>
              <a:t>Eye movement – excessive blinking, change in pupil size,     gazing v. staring</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The “Space”/proximity – be aware of physical distance</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Intimate, personal, social, public zones </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Touch – is there a reason to touch? Can be instrumental in calming distraught person, but can be misused and dangerous</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Touch violates personal space</a:t>
            </a:r>
          </a:p>
        </p:txBody>
      </p:sp>
    </p:spTree>
    <p:custDataLst>
      <p:tags r:id="rId1"/>
    </p:custDataLst>
  </p:cSld>
  <p:clrMapOvr>
    <a:masterClrMapping/>
  </p:clrMapOvr>
  <p:transition spd="slow" advTm="2600">
    <p:push dir="d"/>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DEALING WITH RELUCTANCE </a:t>
            </a:r>
          </a:p>
        </p:txBody>
      </p:sp>
      <p:sp>
        <p:nvSpPr>
          <p:cNvPr id="149507" name="Rectangle 3"/>
          <p:cNvSpPr>
            <a:spLocks noGrp="1" noChangeArrowheads="1"/>
          </p:cNvSpPr>
          <p:nvPr>
            <p:ph idx="1"/>
          </p:nvPr>
        </p:nvSpPr>
        <p:spPr>
          <a:xfrm>
            <a:off x="304800" y="1828800"/>
            <a:ext cx="8382000" cy="4191000"/>
          </a:xfrm>
        </p:spPr>
        <p:txBody>
          <a:bodyPr/>
          <a:lstStyle/>
          <a:p>
            <a:pPr algn="ctr" eaLnBrk="1" hangingPunct="1">
              <a:lnSpc>
                <a:spcPct val="80000"/>
              </a:lnSpc>
              <a:buFontTx/>
              <a:buNone/>
              <a:defRPr/>
            </a:pPr>
            <a:r>
              <a:rPr lang="en-US" sz="2400" dirty="0">
                <a:latin typeface="Times New Roman" pitchFamily="18" charset="0"/>
                <a:cs typeface="Times New Roman" pitchFamily="18" charset="0"/>
              </a:rPr>
              <a:t>Is this person being difficult, or is there a miscommunication?</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Cultural differences could be interpreted wrongly </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Biased perception before your first encounter</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Interpretation issue – “M v. F”</a:t>
            </a:r>
          </a:p>
        </p:txBody>
      </p:sp>
    </p:spTree>
    <p:custDataLst>
      <p:tags r:id="rId1"/>
    </p:custDataLst>
  </p:cSld>
  <p:clrMapOvr>
    <a:masterClrMapping/>
  </p:clrMapOvr>
  <p:transition spd="slow" advTm="2600">
    <p:push dir="d"/>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DEALING WITH RELUCTANCE </a:t>
            </a:r>
          </a:p>
        </p:txBody>
      </p:sp>
      <p:sp>
        <p:nvSpPr>
          <p:cNvPr id="149507" name="Rectangle 3"/>
          <p:cNvSpPr>
            <a:spLocks noGrp="1" noChangeArrowheads="1"/>
          </p:cNvSpPr>
          <p:nvPr>
            <p:ph idx="1"/>
          </p:nvPr>
        </p:nvSpPr>
        <p:spPr>
          <a:xfrm>
            <a:off x="304800" y="1828800"/>
            <a:ext cx="8382000" cy="4191000"/>
          </a:xfrm>
        </p:spPr>
        <p:txBody>
          <a:bodyPr/>
          <a:lstStyle/>
          <a:p>
            <a:pPr algn="ctr" eaLnBrk="1" hangingPunct="1">
              <a:lnSpc>
                <a:spcPct val="80000"/>
              </a:lnSpc>
              <a:buFontTx/>
              <a:buNone/>
              <a:defRPr/>
            </a:pPr>
            <a:r>
              <a:rPr lang="en-US" sz="2400" dirty="0">
                <a:latin typeface="Times New Roman" pitchFamily="18" charset="0"/>
                <a:cs typeface="Times New Roman" pitchFamily="18" charset="0"/>
              </a:rPr>
              <a:t>Resistance is “normal” in America – July 04, 1776</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People who you think are being resistant may not be purposefully trying to be difficult </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Victims fear revenge or reliving of traumatic experience</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Suspects fear embarrassment at being caught or punishment</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Witnesses may be resentful of previous encounter and reluctant to be involved</a:t>
            </a:r>
          </a:p>
        </p:txBody>
      </p:sp>
    </p:spTree>
    <p:custDataLst>
      <p:tags r:id="rId1"/>
    </p:custDataLst>
  </p:cSld>
  <p:clrMapOvr>
    <a:masterClrMapping/>
  </p:clrMapOvr>
  <p:transition spd="slow" advTm="2600">
    <p:push dir="d"/>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DEALING WITH RELUCTANCE </a:t>
            </a:r>
          </a:p>
        </p:txBody>
      </p:sp>
      <p:sp>
        <p:nvSpPr>
          <p:cNvPr id="149507" name="Rectangle 3"/>
          <p:cNvSpPr>
            <a:spLocks noGrp="1" noChangeArrowheads="1"/>
          </p:cNvSpPr>
          <p:nvPr>
            <p:ph idx="1"/>
          </p:nvPr>
        </p:nvSpPr>
        <p:spPr>
          <a:xfrm>
            <a:off x="304800" y="1828800"/>
            <a:ext cx="8382000" cy="4191000"/>
          </a:xfrm>
        </p:spPr>
        <p:txBody>
          <a:bodyPr/>
          <a:lstStyle/>
          <a:p>
            <a:pPr algn="ctr" eaLnBrk="1" hangingPunct="1">
              <a:lnSpc>
                <a:spcPct val="80000"/>
              </a:lnSpc>
              <a:buFontTx/>
              <a:buNone/>
              <a:defRPr/>
            </a:pPr>
            <a:r>
              <a:rPr lang="en-US" sz="2400" dirty="0">
                <a:latin typeface="Times New Roman" pitchFamily="18" charset="0"/>
                <a:cs typeface="Times New Roman" pitchFamily="18" charset="0"/>
              </a:rPr>
              <a:t>Accept the Resistance, don’t counter “Go along with it”</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Imperative to de-escalate, NEVER ESCALATE </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Don’t make it worse – walk away</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Attempt to deal with situation with Conciliation and Friendliness</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Remain Calm, Kind, but Firm</a:t>
            </a:r>
          </a:p>
        </p:txBody>
      </p:sp>
    </p:spTree>
    <p:custDataLst>
      <p:tags r:id="rId1"/>
    </p:custDataLst>
  </p:cSld>
  <p:clrMapOvr>
    <a:masterClrMapping/>
  </p:clrMapOvr>
  <p:transition spd="slow" advTm="2600">
    <p:push dir="d"/>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DEALING WITH RELUCTANCE </a:t>
            </a:r>
          </a:p>
        </p:txBody>
      </p:sp>
      <p:sp>
        <p:nvSpPr>
          <p:cNvPr id="149507" name="Rectangle 3"/>
          <p:cNvSpPr>
            <a:spLocks noGrp="1" noChangeArrowheads="1"/>
          </p:cNvSpPr>
          <p:nvPr>
            <p:ph idx="1"/>
          </p:nvPr>
        </p:nvSpPr>
        <p:spPr>
          <a:xfrm>
            <a:off x="304800" y="1828800"/>
            <a:ext cx="8382000" cy="4191000"/>
          </a:xfrm>
        </p:spPr>
        <p:txBody>
          <a:bodyPr/>
          <a:lstStyle/>
          <a:p>
            <a:pPr algn="ctr" eaLnBrk="1" hangingPunct="1">
              <a:lnSpc>
                <a:spcPct val="80000"/>
              </a:lnSpc>
              <a:buFontTx/>
              <a:buNone/>
              <a:defRPr/>
            </a:pPr>
            <a:r>
              <a:rPr lang="en-US" sz="2400" dirty="0">
                <a:latin typeface="Times New Roman" pitchFamily="18" charset="0"/>
                <a:cs typeface="Times New Roman" pitchFamily="18" charset="0"/>
              </a:rPr>
              <a:t>Show Acceptance</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“It is clear to me that you are very angry/frustrated/nervous about this.  I can imagine that if I were in your shoes I would feel the same way”</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“I can see you are very concerned about this, I am too”</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IT IS CRITICAL TO ESTABLISH RAPPORT WITH RELUCTANT INDIVIDUALS</a:t>
            </a:r>
          </a:p>
          <a:p>
            <a:pPr algn="ctr" eaLnBrk="1" hangingPunct="1">
              <a:lnSpc>
                <a:spcPct val="80000"/>
              </a:lnSpc>
              <a:buFontTx/>
              <a:buNone/>
              <a:defRPr/>
            </a:pPr>
            <a:endParaRPr lang="en-US" sz="2400" dirty="0">
              <a:latin typeface="Times New Roman" pitchFamily="18" charset="0"/>
              <a:cs typeface="Times New Roman" pitchFamily="18" charset="0"/>
            </a:endParaRPr>
          </a:p>
        </p:txBody>
      </p:sp>
    </p:spTree>
    <p:custDataLst>
      <p:tags r:id="rId1"/>
    </p:custDataLst>
  </p:cSld>
  <p:clrMapOvr>
    <a:masterClrMapping/>
  </p:clrMapOvr>
  <p:transition spd="slow" advTm="2600">
    <p:push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1524000"/>
            <a:ext cx="6858000" cy="1828800"/>
          </a:xfrm>
        </p:spPr>
        <p:txBody>
          <a:bodyPr>
            <a:normAutofit/>
          </a:bodyPr>
          <a:lstStyle/>
          <a:p>
            <a:r>
              <a:rPr lang="en-US" dirty="0"/>
              <a:t>Inspection refresher</a:t>
            </a:r>
          </a:p>
        </p:txBody>
      </p:sp>
      <p:sp>
        <p:nvSpPr>
          <p:cNvPr id="3" name="Subtitle 2"/>
          <p:cNvSpPr>
            <a:spLocks noGrp="1"/>
          </p:cNvSpPr>
          <p:nvPr>
            <p:ph type="subTitle" idx="1"/>
          </p:nvPr>
        </p:nvSpPr>
        <p:spPr/>
        <p:txBody>
          <a:bodyPr>
            <a:noAutofit/>
          </a:bodyPr>
          <a:lstStyle/>
          <a:p>
            <a:r>
              <a:rPr lang="en-US" sz="1400" dirty="0"/>
              <a:t> </a:t>
            </a:r>
          </a:p>
        </p:txBody>
      </p:sp>
      <p:sp>
        <p:nvSpPr>
          <p:cNvPr id="6" name="Date Placeholder 5"/>
          <p:cNvSpPr>
            <a:spLocks noGrp="1"/>
          </p:cNvSpPr>
          <p:nvPr>
            <p:ph type="dt" sz="half"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Tw Cen MT"/>
                <a:ea typeface="+mn-ea"/>
                <a:cs typeface="+mn-cs"/>
              </a:rPr>
              <a:t> 2021</a:t>
            </a:r>
          </a:p>
        </p:txBody>
      </p:sp>
    </p:spTree>
    <p:extLst>
      <p:ext uri="{BB962C8B-B14F-4D97-AF65-F5344CB8AC3E}">
        <p14:creationId xmlns:p14="http://schemas.microsoft.com/office/powerpoint/2010/main" val="216324540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92100"/>
            <a:ext cx="8229600" cy="1231900"/>
          </a:xfrm>
        </p:spPr>
        <p:txBody>
          <a:bodyPr/>
          <a:lstStyle/>
          <a:p>
            <a:pPr eaLnBrk="1" hangingPunct="1">
              <a:defRPr/>
            </a:pPr>
            <a:r>
              <a:rPr lang="en-US" sz="3600" dirty="0">
                <a:latin typeface="Times New Roman" pitchFamily="18" charset="0"/>
                <a:cs typeface="Times New Roman" pitchFamily="18" charset="0"/>
              </a:rPr>
              <a:t>DEALING WITH RELUCTANCE </a:t>
            </a:r>
          </a:p>
        </p:txBody>
      </p:sp>
      <p:sp>
        <p:nvSpPr>
          <p:cNvPr id="149507" name="Rectangle 3"/>
          <p:cNvSpPr>
            <a:spLocks noGrp="1" noChangeArrowheads="1"/>
          </p:cNvSpPr>
          <p:nvPr>
            <p:ph idx="1"/>
          </p:nvPr>
        </p:nvSpPr>
        <p:spPr>
          <a:xfrm>
            <a:off x="304800" y="1828800"/>
            <a:ext cx="8382000" cy="4191000"/>
          </a:xfrm>
        </p:spPr>
        <p:txBody>
          <a:bodyPr/>
          <a:lstStyle/>
          <a:p>
            <a:pPr algn="ctr" eaLnBrk="1" hangingPunct="1">
              <a:lnSpc>
                <a:spcPct val="80000"/>
              </a:lnSpc>
              <a:buFontTx/>
              <a:buNone/>
              <a:defRPr/>
            </a:pPr>
            <a:r>
              <a:rPr lang="en-US" sz="2400" dirty="0">
                <a:latin typeface="Times New Roman" pitchFamily="18" charset="0"/>
                <a:cs typeface="Times New Roman" pitchFamily="18" charset="0"/>
              </a:rPr>
              <a:t>Need to be genuine and not phony</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Must come across as decent, fair, and easy to talk to</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Try to “Join into the model of their world”</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Validate their concerns, address their beliefs in a positive manner</a:t>
            </a:r>
          </a:p>
          <a:p>
            <a:pPr algn="ctr" eaLnBrk="1" hangingPunct="1">
              <a:lnSpc>
                <a:spcPct val="80000"/>
              </a:lnSpc>
              <a:buFontTx/>
              <a:buNone/>
              <a:defRPr/>
            </a:pPr>
            <a:endParaRPr lang="en-US" sz="2400" dirty="0">
              <a:latin typeface="Times New Roman" pitchFamily="18" charset="0"/>
              <a:cs typeface="Times New Roman" pitchFamily="18" charset="0"/>
            </a:endParaRPr>
          </a:p>
          <a:p>
            <a:pPr algn="ctr" eaLnBrk="1" hangingPunct="1">
              <a:lnSpc>
                <a:spcPct val="80000"/>
              </a:lnSpc>
              <a:buFontTx/>
              <a:buNone/>
              <a:defRPr/>
            </a:pPr>
            <a:r>
              <a:rPr lang="en-US" sz="2400" dirty="0">
                <a:latin typeface="Times New Roman" pitchFamily="18" charset="0"/>
                <a:cs typeface="Times New Roman" pitchFamily="18" charset="0"/>
              </a:rPr>
              <a:t>People like and trust other people WHO ARE LIKE THEMSELF</a:t>
            </a:r>
          </a:p>
          <a:p>
            <a:pPr algn="ctr" eaLnBrk="1" hangingPunct="1">
              <a:lnSpc>
                <a:spcPct val="80000"/>
              </a:lnSpc>
              <a:buFontTx/>
              <a:buNone/>
              <a:defRPr/>
            </a:pPr>
            <a:endParaRPr lang="en-US" sz="2400" dirty="0">
              <a:latin typeface="Times New Roman" pitchFamily="18" charset="0"/>
              <a:cs typeface="Times New Roman" pitchFamily="18" charset="0"/>
            </a:endParaRPr>
          </a:p>
        </p:txBody>
      </p:sp>
    </p:spTree>
    <p:custDataLst>
      <p:tags r:id="rId1"/>
    </p:custDataLst>
  </p:cSld>
  <p:clrMapOvr>
    <a:masterClrMapping/>
  </p:clrMapOvr>
  <p:transition spd="slow" advTm="2600">
    <p:push dir="d"/>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“CLICKER” SLIDE</a:t>
            </a:r>
          </a:p>
        </p:txBody>
      </p:sp>
      <p:sp>
        <p:nvSpPr>
          <p:cNvPr id="3" name="Content Placeholder 2"/>
          <p:cNvSpPr>
            <a:spLocks noGrp="1"/>
          </p:cNvSpPr>
          <p:nvPr>
            <p:ph idx="1"/>
          </p:nvPr>
        </p:nvSpPr>
        <p:spPr/>
        <p:txBody>
          <a:bodyPr/>
          <a:lstStyle/>
          <a:p>
            <a:pPr>
              <a:defRPr/>
            </a:pPr>
            <a:r>
              <a:rPr lang="en-US" dirty="0"/>
              <a:t>Have you picked up any new insight (Y/N)</a:t>
            </a:r>
          </a:p>
          <a:p>
            <a:pPr>
              <a:defRPr/>
            </a:pPr>
            <a:r>
              <a:rPr lang="en-US" dirty="0"/>
              <a:t>Would an advanced interviewing block of instruction be beneficial to you (Y/N)</a:t>
            </a:r>
          </a:p>
        </p:txBody>
      </p:sp>
    </p:spTree>
    <p:custDataLst>
      <p:tags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eaLnBrk="1" hangingPunct="1">
              <a:defRPr/>
            </a:pPr>
            <a:r>
              <a:rPr lang="en-US" sz="3600" dirty="0">
                <a:latin typeface="Times New Roman" pitchFamily="18" charset="0"/>
                <a:cs typeface="Times New Roman" pitchFamily="18" charset="0"/>
              </a:rPr>
              <a:t>IN SUMMARY</a:t>
            </a:r>
            <a:r>
              <a:rPr lang="en-US" dirty="0"/>
              <a:t> </a:t>
            </a:r>
          </a:p>
        </p:txBody>
      </p:sp>
      <p:sp>
        <p:nvSpPr>
          <p:cNvPr id="145411" name="Rectangle 3"/>
          <p:cNvSpPr>
            <a:spLocks noGrp="1" noChangeArrowheads="1"/>
          </p:cNvSpPr>
          <p:nvPr>
            <p:ph idx="1"/>
          </p:nvPr>
        </p:nvSpPr>
        <p:spPr>
          <a:xfrm>
            <a:off x="457200" y="1676400"/>
            <a:ext cx="8229600" cy="4419600"/>
          </a:xfrm>
        </p:spPr>
        <p:txBody>
          <a:bodyPr/>
          <a:lstStyle/>
          <a:p>
            <a:pPr eaLnBrk="1" hangingPunct="1">
              <a:buFontTx/>
              <a:buNone/>
              <a:defRPr/>
            </a:pPr>
            <a:endParaRPr lang="en-US" dirty="0">
              <a:latin typeface="Times New Roman" pitchFamily="18" charset="0"/>
            </a:endParaRPr>
          </a:p>
          <a:p>
            <a:pPr eaLnBrk="1" hangingPunct="1">
              <a:defRPr/>
            </a:pPr>
            <a:r>
              <a:rPr lang="en-US" dirty="0">
                <a:latin typeface="Times New Roman" pitchFamily="18" charset="0"/>
              </a:rPr>
              <a:t>Remember – you, the interviewer is responsible for a successful interview or the failure</a:t>
            </a:r>
          </a:p>
          <a:p>
            <a:pPr eaLnBrk="1" hangingPunct="1">
              <a:defRPr/>
            </a:pPr>
            <a:r>
              <a:rPr lang="en-US" dirty="0">
                <a:latin typeface="Times New Roman" pitchFamily="18" charset="0"/>
              </a:rPr>
              <a:t>Always be professional</a:t>
            </a:r>
          </a:p>
          <a:p>
            <a:pPr eaLnBrk="1" hangingPunct="1">
              <a:defRPr/>
            </a:pPr>
            <a:r>
              <a:rPr lang="en-US" dirty="0">
                <a:latin typeface="Times New Roman" pitchFamily="18" charset="0"/>
              </a:rPr>
              <a:t>Always be willing to seek the truth – Don’t just be information collector/recorder</a:t>
            </a:r>
          </a:p>
          <a:p>
            <a:pPr eaLnBrk="1" hangingPunct="1">
              <a:defRPr/>
            </a:pPr>
            <a:endParaRPr lang="en-US" dirty="0">
              <a:latin typeface="Times New Roman" pitchFamily="18" charset="0"/>
            </a:endParaRPr>
          </a:p>
          <a:p>
            <a:pPr eaLnBrk="1" hangingPunct="1">
              <a:defRPr/>
            </a:pPr>
            <a:endParaRPr lang="en-US" dirty="0">
              <a:latin typeface="Times New Roman" pitchFamily="18" charset="0"/>
            </a:endParaRPr>
          </a:p>
        </p:txBody>
      </p:sp>
    </p:spTree>
    <p:custDataLst>
      <p:tags r:id="rId1"/>
    </p:custDataLst>
  </p:cSld>
  <p:clrMapOvr>
    <a:masterClrMapping/>
  </p:clrMapOvr>
  <p:transition spd="slow"/>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9" descr="Image result for questions&quot;">
            <a:extLst>
              <a:ext uri="{FF2B5EF4-FFF2-40B4-BE49-F238E27FC236}">
                <a16:creationId xmlns:a16="http://schemas.microsoft.com/office/drawing/2014/main" id="{C3A2A6FE-694E-4FBD-A58B-C680E2D51E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762000"/>
            <a:ext cx="4027488"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81" name="Rectangle 2"/>
          <p:cNvSpPr>
            <a:spLocks noGrp="1"/>
          </p:cNvSpPr>
          <p:nvPr>
            <p:ph type="title"/>
          </p:nvPr>
        </p:nvSpPr>
        <p:spPr>
          <a:xfrm>
            <a:off x="457200" y="2590800"/>
            <a:ext cx="8229600" cy="1143000"/>
          </a:xfrm>
        </p:spPr>
        <p:txBody>
          <a:bodyPr/>
          <a:lstStyle/>
          <a:p>
            <a:pPr eaLnBrk="1" hangingPunct="1"/>
            <a:br>
              <a:rPr lang="en-US" sz="5900" b="1">
                <a:latin typeface="Arial" charset="0"/>
              </a:rPr>
            </a:br>
            <a:r>
              <a:rPr lang="en-US" sz="5900" b="1">
                <a:latin typeface="Arial" charset="0"/>
              </a:rPr>
              <a:t>Practical Exercise</a:t>
            </a:r>
          </a:p>
        </p:txBody>
      </p:sp>
      <p:sp>
        <p:nvSpPr>
          <p:cNvPr id="17408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E3F3CBA4-E514-8944-9596-4E6CB9390497}" type="slidenum">
              <a:rPr lang="en-US" sz="2000">
                <a:solidFill>
                  <a:srgbClr val="D1EAEE"/>
                </a:solidFill>
                <a:latin typeface="Arial" charset="0"/>
                <a:cs typeface="Arial" charset="0"/>
              </a:rPr>
              <a:pPr/>
              <a:t>94</a:t>
            </a:fld>
            <a:endParaRPr lang="en-US" sz="2000">
              <a:solidFill>
                <a:srgbClr val="D1EAEE"/>
              </a:solidFill>
              <a:latin typeface="Arial" charset="0"/>
              <a:cs typeface="Arial"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9746" name="Rectangle 2"/>
          <p:cNvSpPr>
            <a:spLocks noGrp="1"/>
          </p:cNvSpPr>
          <p:nvPr>
            <p:ph type="title"/>
          </p:nvPr>
        </p:nvSpPr>
        <p:spPr>
          <a:xfrm>
            <a:off x="609600" y="2057400"/>
            <a:ext cx="8229600" cy="1143000"/>
          </a:xfrm>
        </p:spPr>
        <p:txBody>
          <a:bodyPr rtlCol="0">
            <a:normAutofit fontScale="90000"/>
          </a:bodyPr>
          <a:lstStyle/>
          <a:p>
            <a:pPr algn="ctr" eaLnBrk="1" fontAlgn="auto" hangingPunct="1">
              <a:spcAft>
                <a:spcPts val="0"/>
              </a:spcAft>
              <a:defRPr/>
            </a:pPr>
            <a:r>
              <a:rPr lang="en-US" altLang="en-US" sz="6600" b="1">
                <a:ea typeface="+mj-ea"/>
              </a:rPr>
              <a:t>Acme Chemical Company</a:t>
            </a:r>
          </a:p>
        </p:txBody>
      </p:sp>
      <p:sp>
        <p:nvSpPr>
          <p:cNvPr id="17510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32A0FB99-DB69-2C4C-94B4-435E4CD81004}" type="slidenum">
              <a:rPr lang="en-US" sz="2000">
                <a:solidFill>
                  <a:srgbClr val="D1EAEE"/>
                </a:solidFill>
                <a:latin typeface="Arial" charset="0"/>
                <a:cs typeface="Arial" charset="0"/>
              </a:rPr>
              <a:pPr/>
              <a:t>95</a:t>
            </a:fld>
            <a:endParaRPr lang="en-US" sz="2000">
              <a:solidFill>
                <a:srgbClr val="D1EAEE"/>
              </a:solidFill>
              <a:latin typeface="Arial" charset="0"/>
              <a:cs typeface="Arial"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6129"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B5C6C542-4354-7D49-B926-0BDE4121D9CF}" type="slidenum">
              <a:rPr lang="en-US" sz="1400">
                <a:solidFill>
                  <a:srgbClr val="D1EAEE"/>
                </a:solidFill>
                <a:latin typeface="Arial" charset="0"/>
                <a:cs typeface="Arial" charset="0"/>
              </a:rPr>
              <a:pPr/>
              <a:t>96</a:t>
            </a:fld>
            <a:endParaRPr lang="en-US" sz="1400">
              <a:solidFill>
                <a:srgbClr val="D1EAEE"/>
              </a:solidFill>
              <a:latin typeface="Arial" charset="0"/>
              <a:cs typeface="Arial" charset="0"/>
            </a:endParaRPr>
          </a:p>
        </p:txBody>
      </p:sp>
      <p:sp>
        <p:nvSpPr>
          <p:cNvPr id="176130" name="Title 2"/>
          <p:cNvSpPr>
            <a:spLocks noGrp="1" noChangeArrowheads="1"/>
          </p:cNvSpPr>
          <p:nvPr>
            <p:ph type="title" idx="4294967295"/>
          </p:nvPr>
        </p:nvSpPr>
        <p:spPr>
          <a:xfrm>
            <a:off x="0" y="457200"/>
            <a:ext cx="8302625" cy="1143000"/>
          </a:xfrm>
        </p:spPr>
        <p:txBody>
          <a:bodyPr/>
          <a:lstStyle/>
          <a:p>
            <a:pPr eaLnBrk="1" hangingPunct="1"/>
            <a:r>
              <a:rPr lang="en-US">
                <a:latin typeface="Arial" charset="0"/>
              </a:rPr>
              <a:t>The Practical Exercise Scenario </a:t>
            </a:r>
          </a:p>
        </p:txBody>
      </p:sp>
      <p:sp>
        <p:nvSpPr>
          <p:cNvPr id="176131" name="Text Placeholder 3"/>
          <p:cNvSpPr>
            <a:spLocks noGrp="1" noChangeArrowheads="1"/>
          </p:cNvSpPr>
          <p:nvPr>
            <p:ph type="body" sz="half" idx="4294967295"/>
          </p:nvPr>
        </p:nvSpPr>
        <p:spPr>
          <a:xfrm>
            <a:off x="1676400" y="4343400"/>
            <a:ext cx="7467600" cy="1752600"/>
          </a:xfrm>
        </p:spPr>
        <p:txBody>
          <a:bodyPr/>
          <a:lstStyle/>
          <a:p>
            <a:pPr eaLnBrk="1" hangingPunct="1">
              <a:buClr>
                <a:schemeClr val="tx1"/>
              </a:buClr>
            </a:pPr>
            <a:r>
              <a:rPr lang="en-US">
                <a:latin typeface="Arial" charset="0"/>
              </a:rPr>
              <a:t>Acme Chemical Company (ACC) produces pesticides </a:t>
            </a:r>
          </a:p>
          <a:p>
            <a:pPr eaLnBrk="1" hangingPunct="1">
              <a:buClr>
                <a:schemeClr val="tx1"/>
              </a:buClr>
            </a:pPr>
            <a:r>
              <a:rPr lang="en-US">
                <a:latin typeface="Arial" charset="0"/>
              </a:rPr>
              <a:t>ACC has all required permits from the Commission on Environmental Protection (CEP)</a:t>
            </a:r>
          </a:p>
        </p:txBody>
      </p:sp>
      <p:pic>
        <p:nvPicPr>
          <p:cNvPr id="176132" name="ClipArt Placeholder 5" descr="chemical-company-2.jpg"/>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rcRect/>
          <a:stretch>
            <a:fillRect/>
          </a:stretch>
        </p:blipFill>
        <p:spPr>
          <a:xfrm>
            <a:off x="0" y="1906588"/>
            <a:ext cx="6705600" cy="2284412"/>
          </a:xfr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715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4F0A7247-167C-5C4E-8509-61EEC3DB030E}" type="slidenum">
              <a:rPr lang="en-US" sz="1400">
                <a:solidFill>
                  <a:srgbClr val="D1EAEE"/>
                </a:solidFill>
                <a:latin typeface="Arial" charset="0"/>
                <a:cs typeface="Arial" charset="0"/>
              </a:rPr>
              <a:pPr/>
              <a:t>97</a:t>
            </a:fld>
            <a:endParaRPr lang="en-US" sz="1400">
              <a:solidFill>
                <a:srgbClr val="D1EAEE"/>
              </a:solidFill>
              <a:latin typeface="Arial" charset="0"/>
              <a:cs typeface="Arial" charset="0"/>
            </a:endParaRPr>
          </a:p>
        </p:txBody>
      </p:sp>
      <p:sp>
        <p:nvSpPr>
          <p:cNvPr id="177154" name="Title 4"/>
          <p:cNvSpPr>
            <a:spLocks noGrp="1" noChangeArrowheads="1"/>
          </p:cNvSpPr>
          <p:nvPr>
            <p:ph type="title" idx="4294967295"/>
          </p:nvPr>
        </p:nvSpPr>
        <p:spPr>
          <a:xfrm>
            <a:off x="0" y="685800"/>
            <a:ext cx="8229600" cy="1143000"/>
          </a:xfrm>
        </p:spPr>
        <p:txBody>
          <a:bodyPr/>
          <a:lstStyle/>
          <a:p>
            <a:pPr algn="ctr" eaLnBrk="1" hangingPunct="1"/>
            <a:r>
              <a:rPr lang="en-US">
                <a:latin typeface="Arial" charset="0"/>
              </a:rPr>
              <a:t>The  Practical Exercise</a:t>
            </a:r>
          </a:p>
        </p:txBody>
      </p:sp>
      <p:sp>
        <p:nvSpPr>
          <p:cNvPr id="177155" name="Content Placeholder 5"/>
          <p:cNvSpPr>
            <a:spLocks noGrp="1" noChangeArrowheads="1"/>
          </p:cNvSpPr>
          <p:nvPr>
            <p:ph idx="4294967295"/>
          </p:nvPr>
        </p:nvSpPr>
        <p:spPr>
          <a:xfrm>
            <a:off x="381000" y="2057400"/>
            <a:ext cx="8229600" cy="4267200"/>
          </a:xfrm>
        </p:spPr>
        <p:txBody>
          <a:bodyPr/>
          <a:lstStyle/>
          <a:p>
            <a:pPr eaLnBrk="1" hangingPunct="1">
              <a:buClr>
                <a:schemeClr val="tx1"/>
              </a:buClr>
            </a:pPr>
            <a:r>
              <a:rPr lang="en-US" sz="2800" dirty="0">
                <a:latin typeface="Arial" charset="0"/>
              </a:rPr>
              <a:t>The CEP receives an anonymous tip reporting that asbestos demolition had been occurring. </a:t>
            </a:r>
          </a:p>
          <a:p>
            <a:pPr eaLnBrk="1" hangingPunct="1">
              <a:buClr>
                <a:schemeClr val="tx1"/>
              </a:buClr>
            </a:pPr>
            <a:endParaRPr lang="en-US" sz="2800" dirty="0">
              <a:latin typeface="Arial" charset="0"/>
            </a:endParaRPr>
          </a:p>
          <a:p>
            <a:pPr eaLnBrk="1" hangingPunct="1">
              <a:buClr>
                <a:schemeClr val="tx1"/>
              </a:buClr>
            </a:pPr>
            <a:r>
              <a:rPr lang="en-US" sz="2800" dirty="0">
                <a:latin typeface="Arial" charset="0"/>
              </a:rPr>
              <a:t>CEP decides to conduct an unannounced inspection of the ACC plant</a:t>
            </a:r>
          </a:p>
          <a:p>
            <a:pPr eaLnBrk="1" hangingPunct="1">
              <a:buClr>
                <a:schemeClr val="tx1"/>
              </a:buClr>
            </a:pPr>
            <a:endParaRPr lang="en-US" sz="2800" dirty="0">
              <a:latin typeface="Arial" charset="0"/>
            </a:endParaRPr>
          </a:p>
          <a:p>
            <a:pPr eaLnBrk="1" hangingPunct="1">
              <a:buClr>
                <a:schemeClr val="tx1"/>
              </a:buClr>
            </a:pPr>
            <a:r>
              <a:rPr lang="en-US" sz="2800" dirty="0">
                <a:latin typeface="Arial" charset="0"/>
              </a:rPr>
              <a:t>Closely review the Facility Background sheet to learn what happened during the inspection </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9201"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C9C2309E-97AA-924D-89AC-C740251285F1}" type="slidenum">
              <a:rPr lang="en-US" sz="1400">
                <a:solidFill>
                  <a:srgbClr val="D1EAEE"/>
                </a:solidFill>
                <a:latin typeface="Arial" charset="0"/>
                <a:cs typeface="Arial" charset="0"/>
              </a:rPr>
              <a:pPr/>
              <a:t>98</a:t>
            </a:fld>
            <a:endParaRPr lang="en-US" sz="1400">
              <a:solidFill>
                <a:srgbClr val="D1EAEE"/>
              </a:solidFill>
              <a:latin typeface="Arial" charset="0"/>
              <a:cs typeface="Arial" charset="0"/>
            </a:endParaRPr>
          </a:p>
        </p:txBody>
      </p:sp>
      <p:sp>
        <p:nvSpPr>
          <p:cNvPr id="179202" name="Title 1"/>
          <p:cNvSpPr>
            <a:spLocks noGrp="1"/>
          </p:cNvSpPr>
          <p:nvPr>
            <p:ph type="title" idx="4294967295"/>
          </p:nvPr>
        </p:nvSpPr>
        <p:spPr>
          <a:xfrm>
            <a:off x="0" y="914400"/>
            <a:ext cx="8229600" cy="1143000"/>
          </a:xfrm>
        </p:spPr>
        <p:txBody>
          <a:bodyPr/>
          <a:lstStyle/>
          <a:p>
            <a:pPr algn="ctr" eaLnBrk="1" hangingPunct="1"/>
            <a:r>
              <a:rPr lang="en-US" sz="4900" b="1" dirty="0">
                <a:latin typeface="Arial" charset="0"/>
              </a:rPr>
              <a:t>Today’s activities</a:t>
            </a:r>
            <a:br>
              <a:rPr lang="en-US" sz="4900" dirty="0">
                <a:latin typeface="Arial" charset="0"/>
              </a:rPr>
            </a:br>
            <a:endParaRPr lang="en-US" sz="3200" dirty="0">
              <a:latin typeface="Arial" charset="0"/>
            </a:endParaRPr>
          </a:p>
        </p:txBody>
      </p:sp>
      <p:sp>
        <p:nvSpPr>
          <p:cNvPr id="179203" name="Content Placeholder 2"/>
          <p:cNvSpPr>
            <a:spLocks noGrp="1" noChangeArrowheads="1"/>
          </p:cNvSpPr>
          <p:nvPr>
            <p:ph idx="4294967295"/>
          </p:nvPr>
        </p:nvSpPr>
        <p:spPr>
          <a:xfrm>
            <a:off x="381000" y="1935163"/>
            <a:ext cx="8229600" cy="4389437"/>
          </a:xfrm>
        </p:spPr>
        <p:txBody>
          <a:bodyPr/>
          <a:lstStyle/>
          <a:p>
            <a:pPr eaLnBrk="1" hangingPunct="1"/>
            <a:endParaRPr lang="en-US" sz="2800" dirty="0">
              <a:latin typeface="Arial" charset="0"/>
            </a:endParaRPr>
          </a:p>
          <a:p>
            <a:pPr eaLnBrk="1" hangingPunct="1">
              <a:buClr>
                <a:schemeClr val="tx1"/>
              </a:buClr>
            </a:pPr>
            <a:r>
              <a:rPr lang="en-US" sz="2800" dirty="0">
                <a:latin typeface="Arial" charset="0"/>
              </a:rPr>
              <a:t>The class will be divided into inspection teams that will each independently investigate the anonymous tip.</a:t>
            </a:r>
          </a:p>
          <a:p>
            <a:pPr eaLnBrk="1" hangingPunct="1">
              <a:buClr>
                <a:schemeClr val="tx1"/>
              </a:buClr>
            </a:pPr>
            <a:endParaRPr lang="en-US" sz="2800" dirty="0">
              <a:latin typeface="Arial" charset="0"/>
            </a:endParaRPr>
          </a:p>
          <a:p>
            <a:pPr eaLnBrk="1" hangingPunct="1">
              <a:buClr>
                <a:schemeClr val="tx1"/>
              </a:buClr>
            </a:pPr>
            <a:r>
              <a:rPr lang="en-US" sz="2800" dirty="0">
                <a:latin typeface="Arial" charset="0"/>
              </a:rPr>
              <a:t>Each team will investigate a disposal site, take both pictures and samples, interview a plant manager and a gate guard, take notes, and prepare an inspection report.</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1249" name="Title 2"/>
          <p:cNvSpPr>
            <a:spLocks noGrp="1" noChangeArrowheads="1"/>
          </p:cNvSpPr>
          <p:nvPr>
            <p:ph type="title"/>
          </p:nvPr>
        </p:nvSpPr>
        <p:spPr>
          <a:xfrm>
            <a:off x="304800" y="204788"/>
            <a:ext cx="8229600" cy="1143000"/>
          </a:xfrm>
        </p:spPr>
        <p:txBody>
          <a:bodyPr/>
          <a:lstStyle/>
          <a:p>
            <a:pPr eaLnBrk="1" hangingPunct="1"/>
            <a:r>
              <a:rPr lang="en-US" b="1" u="sng" dirty="0">
                <a:latin typeface="Arial" charset="0"/>
              </a:rPr>
              <a:t>Each group needs</a:t>
            </a:r>
          </a:p>
        </p:txBody>
      </p:sp>
      <p:sp>
        <p:nvSpPr>
          <p:cNvPr id="181250" name="Content Placeholder 3"/>
          <p:cNvSpPr>
            <a:spLocks noGrp="1" noChangeArrowheads="1"/>
          </p:cNvSpPr>
          <p:nvPr>
            <p:ph idx="1"/>
          </p:nvPr>
        </p:nvSpPr>
        <p:spPr>
          <a:xfrm>
            <a:off x="628650" y="1219200"/>
            <a:ext cx="7886700" cy="4957763"/>
          </a:xfrm>
        </p:spPr>
        <p:txBody>
          <a:bodyPr/>
          <a:lstStyle/>
          <a:p>
            <a:pPr eaLnBrk="1" hangingPunct="1"/>
            <a:r>
              <a:rPr lang="en-US" dirty="0">
                <a:latin typeface="Arial" charset="0"/>
              </a:rPr>
              <a:t> Laptop with thumb drive</a:t>
            </a:r>
          </a:p>
          <a:p>
            <a:pPr eaLnBrk="1" hangingPunct="1"/>
            <a:r>
              <a:rPr lang="en-US" dirty="0">
                <a:latin typeface="Arial" charset="0"/>
              </a:rPr>
              <a:t> Camera or phone to upload photos to the laptop for the inspection report, then to the thumb drive</a:t>
            </a:r>
          </a:p>
          <a:p>
            <a:pPr eaLnBrk="1" hangingPunct="1"/>
            <a:r>
              <a:rPr lang="en-US" dirty="0">
                <a:latin typeface="Arial" charset="0"/>
              </a:rPr>
              <a:t>Sampling kit: procedures, sampling spoon and containers, labels, gloves, scotch tape, and scissors) </a:t>
            </a:r>
          </a:p>
          <a:p>
            <a:pPr eaLnBrk="1" hangingPunct="1"/>
            <a:r>
              <a:rPr lang="en-US" dirty="0">
                <a:latin typeface="Arial" charset="0"/>
              </a:rPr>
              <a:t> Tyvek suit</a:t>
            </a:r>
          </a:p>
          <a:p>
            <a:pPr eaLnBrk="1" hangingPunct="1"/>
            <a:r>
              <a:rPr lang="en-US" dirty="0">
                <a:latin typeface="Arial" charset="0"/>
              </a:rPr>
              <a:t> Duct tape for wrists and feet</a:t>
            </a:r>
          </a:p>
          <a:p>
            <a:pPr eaLnBrk="1" hangingPunct="1"/>
            <a:r>
              <a:rPr lang="en-US" dirty="0">
                <a:latin typeface="Arial" charset="0"/>
              </a:rPr>
              <a:t> Evidence locker/chain of custody</a:t>
            </a:r>
          </a:p>
          <a:p>
            <a:pPr eaLnBrk="1" hangingPunct="1"/>
            <a:endParaRPr lang="en-US" dirty="0">
              <a:latin typeface="Arial" charset="0"/>
            </a:endParaRPr>
          </a:p>
        </p:txBody>
      </p:sp>
      <p:sp>
        <p:nvSpPr>
          <p:cNvPr id="181251"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ED45F71-D5F5-5A4C-BD5C-C4706618A1CC}" type="slidenum">
              <a:rPr lang="en-US" sz="2000">
                <a:solidFill>
                  <a:srgbClr val="D1EAEE"/>
                </a:solidFill>
                <a:latin typeface="Arial" charset="0"/>
                <a:cs typeface="Arial" charset="0"/>
              </a:rPr>
              <a:pPr/>
              <a:t>99</a:t>
            </a:fld>
            <a:endParaRPr lang="en-US" sz="2000">
              <a:solidFill>
                <a:srgbClr val="D1EAEE"/>
              </a:solidFill>
              <a:latin typeface="Arial" charset="0"/>
              <a:cs typeface="Arial"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Lst>
</file>

<file path=ppt/tags/tag21.xml><?xml version="1.0" encoding="utf-8"?>
<p:tagLst xmlns:a="http://schemas.openxmlformats.org/drawingml/2006/main" xmlns:r="http://schemas.openxmlformats.org/officeDocument/2006/relationships" xmlns:p="http://schemas.openxmlformats.org/presentationml/2006/main">
  <p:tag name="NOPREFERENCE" val="False"/>
</p:tagLst>
</file>

<file path=ppt/tags/tag22.xml><?xml version="1.0" encoding="utf-8"?>
<p:tagLst xmlns:a="http://schemas.openxmlformats.org/drawingml/2006/main" xmlns:r="http://schemas.openxmlformats.org/officeDocument/2006/relationships" xmlns:p="http://schemas.openxmlformats.org/presentationml/2006/main">
  <p:tag name="NOPREFERENCE" val="False"/>
</p:tagLst>
</file>

<file path=ppt/tags/tag23.xml><?xml version="1.0" encoding="utf-8"?>
<p:tagLst xmlns:a="http://schemas.openxmlformats.org/drawingml/2006/main" xmlns:r="http://schemas.openxmlformats.org/officeDocument/2006/relationships" xmlns:p="http://schemas.openxmlformats.org/presentationml/2006/main">
  <p:tag name="NOPREFERENCE" val="False"/>
</p:tagLst>
</file>

<file path=ppt/tags/tag24.xml><?xml version="1.0" encoding="utf-8"?>
<p:tagLst xmlns:a="http://schemas.openxmlformats.org/drawingml/2006/main" xmlns:r="http://schemas.openxmlformats.org/officeDocument/2006/relationships" xmlns:p="http://schemas.openxmlformats.org/presentationml/2006/main">
  <p:tag name="NOPREFERENCE" val="False"/>
</p:tagLst>
</file>

<file path=ppt/tags/tag25.xml><?xml version="1.0" encoding="utf-8"?>
<p:tagLst xmlns:a="http://schemas.openxmlformats.org/drawingml/2006/main" xmlns:r="http://schemas.openxmlformats.org/officeDocument/2006/relationships" xmlns:p="http://schemas.openxmlformats.org/presentationml/2006/main">
  <p:tag name="NOPREFERENCE" val="False"/>
</p:tagLst>
</file>

<file path=ppt/tags/tag26.xml><?xml version="1.0" encoding="utf-8"?>
<p:tagLst xmlns:a="http://schemas.openxmlformats.org/drawingml/2006/main" xmlns:r="http://schemas.openxmlformats.org/officeDocument/2006/relationships" xmlns:p="http://schemas.openxmlformats.org/presentationml/2006/main">
  <p:tag name="NOPREFERENCE" val="False"/>
</p:tagLst>
</file>

<file path=ppt/tags/tag27.xml><?xml version="1.0" encoding="utf-8"?>
<p:tagLst xmlns:a="http://schemas.openxmlformats.org/drawingml/2006/main" xmlns:r="http://schemas.openxmlformats.org/officeDocument/2006/relationships" xmlns:p="http://schemas.openxmlformats.org/presentationml/2006/main">
  <p:tag name="NOPREFERENCE" val="False"/>
</p:tagLst>
</file>

<file path=ppt/tags/tag28.xml><?xml version="1.0" encoding="utf-8"?>
<p:tagLst xmlns:a="http://schemas.openxmlformats.org/drawingml/2006/main" xmlns:r="http://schemas.openxmlformats.org/officeDocument/2006/relationships" xmlns:p="http://schemas.openxmlformats.org/presentationml/2006/main">
  <p:tag name="NOPREFERENCE" val="False"/>
</p:tagLst>
</file>

<file path=ppt/tags/tag29.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30.xml><?xml version="1.0" encoding="utf-8"?>
<p:tagLst xmlns:a="http://schemas.openxmlformats.org/drawingml/2006/main" xmlns:r="http://schemas.openxmlformats.org/officeDocument/2006/relationships" xmlns:p="http://schemas.openxmlformats.org/presentationml/2006/main">
  <p:tag name="NOPREFERENCE" val="False"/>
</p:tagLst>
</file>

<file path=ppt/tags/tag31.xml><?xml version="1.0" encoding="utf-8"?>
<p:tagLst xmlns:a="http://schemas.openxmlformats.org/drawingml/2006/main" xmlns:r="http://schemas.openxmlformats.org/officeDocument/2006/relationships" xmlns:p="http://schemas.openxmlformats.org/presentationml/2006/main">
  <p:tag name="NOPREFERENCE" val="False"/>
</p:tagLst>
</file>

<file path=ppt/tags/tag32.xml><?xml version="1.0" encoding="utf-8"?>
<p:tagLst xmlns:a="http://schemas.openxmlformats.org/drawingml/2006/main" xmlns:r="http://schemas.openxmlformats.org/officeDocument/2006/relationships" xmlns:p="http://schemas.openxmlformats.org/presentationml/2006/main">
  <p:tag name="NOPREFERENCE" val="False"/>
</p:tagLst>
</file>

<file path=ppt/tags/tag33.xml><?xml version="1.0" encoding="utf-8"?>
<p:tagLst xmlns:a="http://schemas.openxmlformats.org/drawingml/2006/main" xmlns:r="http://schemas.openxmlformats.org/officeDocument/2006/relationships" xmlns:p="http://schemas.openxmlformats.org/presentationml/2006/main">
  <p:tag name="NOPREFERENCE" val="False"/>
</p:tagLst>
</file>

<file path=ppt/tags/tag34.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Lst>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dia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7586</TotalTime>
  <Words>5007</Words>
  <Application>Microsoft Office PowerPoint</Application>
  <PresentationFormat>On-screen Show (4:3)</PresentationFormat>
  <Paragraphs>816</Paragraphs>
  <Slides>103</Slides>
  <Notes>45</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103</vt:i4>
      </vt:variant>
    </vt:vector>
  </HeadingPairs>
  <TitlesOfParts>
    <vt:vector size="116" baseType="lpstr">
      <vt:lpstr>ＭＳ Ｐゴシック</vt:lpstr>
      <vt:lpstr>Arial</vt:lpstr>
      <vt:lpstr>Calibri</vt:lpstr>
      <vt:lpstr>Calibri Light</vt:lpstr>
      <vt:lpstr>Constantia</vt:lpstr>
      <vt:lpstr>Helvetica</vt:lpstr>
      <vt:lpstr>Times New Roman</vt:lpstr>
      <vt:lpstr>Tw Cen MT</vt:lpstr>
      <vt:lpstr>Verdana</vt:lpstr>
      <vt:lpstr>Wingdings</vt:lpstr>
      <vt:lpstr>Wingdings 2</vt:lpstr>
      <vt:lpstr>Office Theme</vt:lpstr>
      <vt:lpstr>Median</vt:lpstr>
      <vt:lpstr>Welcome</vt:lpstr>
      <vt:lpstr>Instructors/Facilitators</vt:lpstr>
      <vt:lpstr>PowerPoint Presentation</vt:lpstr>
      <vt:lpstr>PowerPoint Presentation</vt:lpstr>
      <vt:lpstr>Required to Receive Certificate</vt:lpstr>
      <vt:lpstr>PowerPoint Presentation</vt:lpstr>
      <vt:lpstr>Policies, Procedures, and Practices </vt:lpstr>
      <vt:lpstr>PowerPoint Presentation</vt:lpstr>
      <vt:lpstr>Inspection refresher</vt:lpstr>
      <vt:lpstr>Inspection Preparation</vt:lpstr>
      <vt:lpstr>Once we have reviewed the basics,</vt:lpstr>
      <vt:lpstr>How to Act</vt:lpstr>
      <vt:lpstr>Getting to know you . . . </vt:lpstr>
      <vt:lpstr>Remember!</vt:lpstr>
      <vt:lpstr>Your final pre-inspection step: Prepare equipment and a safety plan.</vt:lpstr>
      <vt:lpstr>The Permit</vt:lpstr>
      <vt:lpstr>Things to look for, (cont’d)</vt:lpstr>
      <vt:lpstr>Rules “is” rules, buddy . . . </vt:lpstr>
      <vt:lpstr>Some things to keep in  mind regarding regulations:</vt:lpstr>
      <vt:lpstr>MORE TIPS ON REGULATIIONS </vt:lpstr>
      <vt:lpstr>The past is a key to the present.</vt:lpstr>
      <vt:lpstr>Branch out from the basic permit. </vt:lpstr>
      <vt:lpstr>Glean everything possible from reports submitted by the facility before going in the field:</vt:lpstr>
      <vt:lpstr>Once all background information has been assembled and reviewed per your agency’s inspection guidelines . . .</vt:lpstr>
      <vt:lpstr>Your final pre-inspection step: Prepare equipment and a safety plan. (Did I say this earlier?)</vt:lpstr>
      <vt:lpstr>Do not assume nothing can go wrong based on past work</vt:lpstr>
      <vt:lpstr>One final slide on inspections and  on safety: </vt:lpstr>
      <vt:lpstr>EPA Inspector Wiki</vt:lpstr>
      <vt:lpstr> Wiki Website </vt:lpstr>
      <vt:lpstr> Questions??</vt:lpstr>
      <vt:lpstr> </vt:lpstr>
      <vt:lpstr>QUESTION</vt:lpstr>
      <vt:lpstr>Digital Photography</vt:lpstr>
      <vt:lpstr>Why is Photography Important?</vt:lpstr>
      <vt:lpstr>Admissibility of Evidence</vt:lpstr>
      <vt:lpstr>Digital Cameras</vt:lpstr>
      <vt:lpstr>Photography Basics</vt:lpstr>
      <vt:lpstr>What Should You Photograph?</vt:lpstr>
      <vt:lpstr>More specifically…</vt:lpstr>
      <vt:lpstr>What Should You Not Shoot</vt:lpstr>
      <vt:lpstr>PowerPoint Presentation</vt:lpstr>
      <vt:lpstr>Approach for Using Photos to Document Violations</vt:lpstr>
      <vt:lpstr>PowerPoint Presentation</vt:lpstr>
      <vt:lpstr>PowerPoint Presentation</vt:lpstr>
      <vt:lpstr>Perspectives</vt:lpstr>
      <vt:lpstr>Considerations for Close-Up</vt:lpstr>
      <vt:lpstr>Best Practices</vt:lpstr>
      <vt:lpstr> US EPA Digital Camera Guidance</vt:lpstr>
      <vt:lpstr>Elements of Photo Log</vt:lpstr>
      <vt:lpstr>Elements of Photo Log (cont’d)</vt:lpstr>
      <vt:lpstr>Preservation of Photos</vt:lpstr>
      <vt:lpstr>Archival Copy</vt:lpstr>
      <vt:lpstr>What does that mean?</vt:lpstr>
      <vt:lpstr>Best Practices</vt:lpstr>
      <vt:lpstr>Working Copy</vt:lpstr>
      <vt:lpstr>Take Away Points</vt:lpstr>
      <vt:lpstr>Things to Remember About Photos</vt:lpstr>
      <vt:lpstr>Questions??</vt:lpstr>
      <vt:lpstr>PERFORMANCE OBJECTIVE  for  INTERVIEWING</vt:lpstr>
      <vt:lpstr>BASICS </vt:lpstr>
      <vt:lpstr>BASICS </vt:lpstr>
      <vt:lpstr>BASICS </vt:lpstr>
      <vt:lpstr>BASICS </vt:lpstr>
      <vt:lpstr>THE FIVE STAGES OF AN INTERVIEW </vt:lpstr>
      <vt:lpstr>THE FIVE STAGES OF AN INTERVIEW </vt:lpstr>
      <vt:lpstr>THE FIVE STAGES OF AN INTERVIEW </vt:lpstr>
      <vt:lpstr>THE FIVE STAGES OF AN INTERVIEW </vt:lpstr>
      <vt:lpstr>THE FIVE STAGES OF AN INTERVIEW </vt:lpstr>
      <vt:lpstr>THE FIVE STAGES OF AN INTERVIEW </vt:lpstr>
      <vt:lpstr>THE FIVE STAGES OF AN INTERVIEW </vt:lpstr>
      <vt:lpstr>THE FIVE STAGES OF AN INTERVIEW </vt:lpstr>
      <vt:lpstr>THE FIVE STAGES OF AN INTERVIEW </vt:lpstr>
      <vt:lpstr>THE FIVE STAGES OF AN INTERVIEW </vt:lpstr>
      <vt:lpstr>THE FIVE STAGES OF AN INTERVIEW </vt:lpstr>
      <vt:lpstr>THE FIVE STAGES OF AN INTERVIEW </vt:lpstr>
      <vt:lpstr>THE FIVE STAGES OF AN INTERVIEW </vt:lpstr>
      <vt:lpstr>THE FIVE STAGES OF AN INTERVIEW </vt:lpstr>
      <vt:lpstr>THE FIVE STAGES OF AN INTERVIEW</vt:lpstr>
      <vt:lpstr>THE FIVE STAGES OF AN INTERVIEW </vt:lpstr>
      <vt:lpstr>THE FIVE STAGES OF AN INTERVIEW </vt:lpstr>
      <vt:lpstr>THE FIVE STAGES OF AN INTERVIEW </vt:lpstr>
      <vt:lpstr>THE FIVE STAGES OF AN INTERVIEW </vt:lpstr>
      <vt:lpstr>THE FIVE STAGES OF AN INTERVIEW </vt:lpstr>
      <vt:lpstr>NON-VERBAL COMMUNICATION </vt:lpstr>
      <vt:lpstr>NON-VERBAL COMMUNICATION </vt:lpstr>
      <vt:lpstr>DEALING WITH RELUCTANCE </vt:lpstr>
      <vt:lpstr>DEALING WITH RELUCTANCE </vt:lpstr>
      <vt:lpstr>DEALING WITH RELUCTANCE </vt:lpstr>
      <vt:lpstr>DEALING WITH RELUCTANCE </vt:lpstr>
      <vt:lpstr>DEALING WITH RELUCTANCE </vt:lpstr>
      <vt:lpstr>“CLICKER” SLIDE</vt:lpstr>
      <vt:lpstr>IN SUMMARY </vt:lpstr>
      <vt:lpstr>PowerPoint Presentation</vt:lpstr>
      <vt:lpstr> Practical Exercise</vt:lpstr>
      <vt:lpstr>Acme Chemical Company</vt:lpstr>
      <vt:lpstr>The Practical Exercise Scenario </vt:lpstr>
      <vt:lpstr>The  Practical Exercise</vt:lpstr>
      <vt:lpstr>Today’s activities </vt:lpstr>
      <vt:lpstr>Each group needs</vt:lpstr>
      <vt:lpstr>Prepare for exercise before lunch </vt:lpstr>
      <vt:lpstr>Each Groups Needs</vt:lpstr>
      <vt:lpstr>By the end of today</vt:lpstr>
      <vt:lpstr>Tomorrow</vt:lpstr>
    </vt:vector>
  </TitlesOfParts>
  <Company>Neuro Care of the Rockies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Advanced Inspector Training Course</dc:title>
  <dc:creator>Don Gipe</dc:creator>
  <cp:lastModifiedBy>Mary Boyer</cp:lastModifiedBy>
  <cp:revision>261</cp:revision>
  <cp:lastPrinted>2014-07-09T00:03:30Z</cp:lastPrinted>
  <dcterms:created xsi:type="dcterms:W3CDTF">2010-09-13T21:27:19Z</dcterms:created>
  <dcterms:modified xsi:type="dcterms:W3CDTF">2025-11-12T20:27:46Z</dcterms:modified>
</cp:coreProperties>
</file>