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69"/>
  </p:notesMasterIdLst>
  <p:handoutMasterIdLst>
    <p:handoutMasterId r:id="rId270"/>
  </p:handoutMasterIdLst>
  <p:sldIdLst>
    <p:sldId id="256" r:id="rId5"/>
    <p:sldId id="368" r:id="rId6"/>
    <p:sldId id="371" r:id="rId7"/>
    <p:sldId id="1019" r:id="rId8"/>
    <p:sldId id="367" r:id="rId9"/>
    <p:sldId id="302" r:id="rId10"/>
    <p:sldId id="654" r:id="rId11"/>
    <p:sldId id="1025" r:id="rId12"/>
    <p:sldId id="656" r:id="rId13"/>
    <p:sldId id="653" r:id="rId14"/>
    <p:sldId id="659" r:id="rId15"/>
    <p:sldId id="652" r:id="rId16"/>
    <p:sldId id="661" r:id="rId17"/>
    <p:sldId id="399" r:id="rId18"/>
    <p:sldId id="401" r:id="rId19"/>
    <p:sldId id="663" r:id="rId20"/>
    <p:sldId id="664" r:id="rId21"/>
    <p:sldId id="665" r:id="rId22"/>
    <p:sldId id="666" r:id="rId23"/>
    <p:sldId id="667" r:id="rId24"/>
    <p:sldId id="657" r:id="rId25"/>
    <p:sldId id="655" r:id="rId26"/>
    <p:sldId id="668" r:id="rId27"/>
    <p:sldId id="669" r:id="rId28"/>
    <p:sldId id="1008" r:id="rId29"/>
    <p:sldId id="650" r:id="rId30"/>
    <p:sldId id="1028" r:id="rId31"/>
    <p:sldId id="1026" r:id="rId32"/>
    <p:sldId id="671" r:id="rId33"/>
    <p:sldId id="670" r:id="rId34"/>
    <p:sldId id="1020" r:id="rId35"/>
    <p:sldId id="1021" r:id="rId36"/>
    <p:sldId id="673" r:id="rId37"/>
    <p:sldId id="674" r:id="rId38"/>
    <p:sldId id="675" r:id="rId39"/>
    <p:sldId id="677" r:id="rId40"/>
    <p:sldId id="678" r:id="rId41"/>
    <p:sldId id="679" r:id="rId42"/>
    <p:sldId id="681" r:id="rId43"/>
    <p:sldId id="291" r:id="rId44"/>
    <p:sldId id="680" r:id="rId45"/>
    <p:sldId id="682" r:id="rId46"/>
    <p:sldId id="683" r:id="rId47"/>
    <p:sldId id="684" r:id="rId48"/>
    <p:sldId id="686" r:id="rId49"/>
    <p:sldId id="687" r:id="rId50"/>
    <p:sldId id="688" r:id="rId51"/>
    <p:sldId id="689" r:id="rId52"/>
    <p:sldId id="690" r:id="rId53"/>
    <p:sldId id="672" r:id="rId54"/>
    <p:sldId id="676" r:id="rId55"/>
    <p:sldId id="694" r:id="rId56"/>
    <p:sldId id="1022" r:id="rId57"/>
    <p:sldId id="692" r:id="rId58"/>
    <p:sldId id="693" r:id="rId59"/>
    <p:sldId id="1029" r:id="rId60"/>
    <p:sldId id="832" r:id="rId61"/>
    <p:sldId id="833" r:id="rId62"/>
    <p:sldId id="870" r:id="rId63"/>
    <p:sldId id="834" r:id="rId64"/>
    <p:sldId id="835" r:id="rId65"/>
    <p:sldId id="871" r:id="rId66"/>
    <p:sldId id="837" r:id="rId67"/>
    <p:sldId id="872" r:id="rId68"/>
    <p:sldId id="873" r:id="rId69"/>
    <p:sldId id="874" r:id="rId70"/>
    <p:sldId id="842" r:id="rId71"/>
    <p:sldId id="1009" r:id="rId72"/>
    <p:sldId id="1001" r:id="rId73"/>
    <p:sldId id="875" r:id="rId74"/>
    <p:sldId id="1027" r:id="rId75"/>
    <p:sldId id="716" r:id="rId76"/>
    <p:sldId id="717" r:id="rId77"/>
    <p:sldId id="859" r:id="rId78"/>
    <p:sldId id="862" r:id="rId79"/>
    <p:sldId id="863" r:id="rId80"/>
    <p:sldId id="864" r:id="rId81"/>
    <p:sldId id="861" r:id="rId82"/>
    <p:sldId id="860" r:id="rId83"/>
    <p:sldId id="866" r:id="rId84"/>
    <p:sldId id="865" r:id="rId85"/>
    <p:sldId id="762" r:id="rId86"/>
    <p:sldId id="867" r:id="rId87"/>
    <p:sldId id="868" r:id="rId88"/>
    <p:sldId id="759" r:id="rId89"/>
    <p:sldId id="869" r:id="rId90"/>
    <p:sldId id="764" r:id="rId91"/>
    <p:sldId id="767" r:id="rId92"/>
    <p:sldId id="1038" r:id="rId93"/>
    <p:sldId id="1039" r:id="rId94"/>
    <p:sldId id="1010" r:id="rId95"/>
    <p:sldId id="1002" r:id="rId96"/>
    <p:sldId id="876" r:id="rId97"/>
    <p:sldId id="1030" r:id="rId98"/>
    <p:sldId id="878" r:id="rId99"/>
    <p:sldId id="879" r:id="rId100"/>
    <p:sldId id="877" r:id="rId101"/>
    <p:sldId id="768" r:id="rId102"/>
    <p:sldId id="880" r:id="rId103"/>
    <p:sldId id="881" r:id="rId104"/>
    <p:sldId id="1012" r:id="rId105"/>
    <p:sldId id="1035" r:id="rId106"/>
    <p:sldId id="1011" r:id="rId107"/>
    <p:sldId id="1003" r:id="rId108"/>
    <p:sldId id="882" r:id="rId109"/>
    <p:sldId id="1031" r:id="rId110"/>
    <p:sldId id="782" r:id="rId111"/>
    <p:sldId id="393" r:id="rId112"/>
    <p:sldId id="891" r:id="rId113"/>
    <p:sldId id="894" r:id="rId114"/>
    <p:sldId id="895" r:id="rId115"/>
    <p:sldId id="892" r:id="rId116"/>
    <p:sldId id="893" r:id="rId117"/>
    <p:sldId id="883" r:id="rId118"/>
    <p:sldId id="784" r:id="rId119"/>
    <p:sldId id="785" r:id="rId120"/>
    <p:sldId id="887" r:id="rId121"/>
    <p:sldId id="884" r:id="rId122"/>
    <p:sldId id="885" r:id="rId123"/>
    <p:sldId id="886" r:id="rId124"/>
    <p:sldId id="712" r:id="rId125"/>
    <p:sldId id="888" r:id="rId126"/>
    <p:sldId id="896" r:id="rId127"/>
    <p:sldId id="788" r:id="rId128"/>
    <p:sldId id="889" r:id="rId129"/>
    <p:sldId id="794" r:id="rId130"/>
    <p:sldId id="795" r:id="rId131"/>
    <p:sldId id="899" r:id="rId132"/>
    <p:sldId id="901" r:id="rId133"/>
    <p:sldId id="900" r:id="rId134"/>
    <p:sldId id="792" r:id="rId135"/>
    <p:sldId id="897" r:id="rId136"/>
    <p:sldId id="898" r:id="rId137"/>
    <p:sldId id="802" r:id="rId138"/>
    <p:sldId id="798" r:id="rId139"/>
    <p:sldId id="799" r:id="rId140"/>
    <p:sldId id="800" r:id="rId141"/>
    <p:sldId id="1013" r:id="rId142"/>
    <p:sldId id="1004" r:id="rId143"/>
    <p:sldId id="713" r:id="rId144"/>
    <p:sldId id="1032" r:id="rId145"/>
    <p:sldId id="908" r:id="rId146"/>
    <p:sldId id="902" r:id="rId147"/>
    <p:sldId id="904" r:id="rId148"/>
    <p:sldId id="905" r:id="rId149"/>
    <p:sldId id="906" r:id="rId150"/>
    <p:sldId id="917" r:id="rId151"/>
    <p:sldId id="915" r:id="rId152"/>
    <p:sldId id="916" r:id="rId153"/>
    <p:sldId id="926" r:id="rId154"/>
    <p:sldId id="912" r:id="rId155"/>
    <p:sldId id="909" r:id="rId156"/>
    <p:sldId id="903" r:id="rId157"/>
    <p:sldId id="910" r:id="rId158"/>
    <p:sldId id="911" r:id="rId159"/>
    <p:sldId id="907" r:id="rId160"/>
    <p:sldId id="920" r:id="rId161"/>
    <p:sldId id="913" r:id="rId162"/>
    <p:sldId id="966" r:id="rId163"/>
    <p:sldId id="1014" r:id="rId164"/>
    <p:sldId id="1005" r:id="rId165"/>
    <p:sldId id="928" r:id="rId166"/>
    <p:sldId id="927" r:id="rId167"/>
    <p:sldId id="1033" r:id="rId168"/>
    <p:sldId id="357" r:id="rId169"/>
    <p:sldId id="697" r:id="rId170"/>
    <p:sldId id="698" r:id="rId171"/>
    <p:sldId id="699" r:id="rId172"/>
    <p:sldId id="700" r:id="rId173"/>
    <p:sldId id="914" r:id="rId174"/>
    <p:sldId id="919" r:id="rId175"/>
    <p:sldId id="925" r:id="rId176"/>
    <p:sldId id="918" r:id="rId177"/>
    <p:sldId id="921" r:id="rId178"/>
    <p:sldId id="922" r:id="rId179"/>
    <p:sldId id="923" r:id="rId180"/>
    <p:sldId id="924" r:id="rId181"/>
    <p:sldId id="771" r:id="rId182"/>
    <p:sldId id="772" r:id="rId183"/>
    <p:sldId id="701" r:id="rId184"/>
    <p:sldId id="929" r:id="rId185"/>
    <p:sldId id="696" r:id="rId186"/>
    <p:sldId id="775" r:id="rId187"/>
    <p:sldId id="931" r:id="rId188"/>
    <p:sldId id="932" r:id="rId189"/>
    <p:sldId id="933" r:id="rId190"/>
    <p:sldId id="776" r:id="rId191"/>
    <p:sldId id="721" r:id="rId192"/>
    <p:sldId id="930" r:id="rId193"/>
    <p:sldId id="773" r:id="rId194"/>
    <p:sldId id="934" r:id="rId195"/>
    <p:sldId id="937" r:id="rId196"/>
    <p:sldId id="935" r:id="rId197"/>
    <p:sldId id="942" r:id="rId198"/>
    <p:sldId id="1037" r:id="rId199"/>
    <p:sldId id="943" r:id="rId200"/>
    <p:sldId id="936" r:id="rId201"/>
    <p:sldId id="938" r:id="rId202"/>
    <p:sldId id="939" r:id="rId203"/>
    <p:sldId id="940" r:id="rId204"/>
    <p:sldId id="941" r:id="rId205"/>
    <p:sldId id="944" r:id="rId206"/>
    <p:sldId id="945" r:id="rId207"/>
    <p:sldId id="946" r:id="rId208"/>
    <p:sldId id="947" r:id="rId209"/>
    <p:sldId id="948" r:id="rId210"/>
    <p:sldId id="750" r:id="rId211"/>
    <p:sldId id="951" r:id="rId212"/>
    <p:sldId id="1016" r:id="rId213"/>
    <p:sldId id="1015" r:id="rId214"/>
    <p:sldId id="1006" r:id="rId215"/>
    <p:sldId id="710" r:id="rId216"/>
    <p:sldId id="1034" r:id="rId217"/>
    <p:sldId id="950" r:id="rId218"/>
    <p:sldId id="952" r:id="rId219"/>
    <p:sldId id="953" r:id="rId220"/>
    <p:sldId id="949" r:id="rId221"/>
    <p:sldId id="807" r:id="rId222"/>
    <p:sldId id="808" r:id="rId223"/>
    <p:sldId id="809" r:id="rId224"/>
    <p:sldId id="955" r:id="rId225"/>
    <p:sldId id="960" r:id="rId226"/>
    <p:sldId id="963" r:id="rId227"/>
    <p:sldId id="964" r:id="rId228"/>
    <p:sldId id="965" r:id="rId229"/>
    <p:sldId id="957" r:id="rId230"/>
    <p:sldId id="958" r:id="rId231"/>
    <p:sldId id="959" r:id="rId232"/>
    <p:sldId id="1024" r:id="rId233"/>
    <p:sldId id="956" r:id="rId234"/>
    <p:sldId id="812" r:id="rId235"/>
    <p:sldId id="813" r:id="rId236"/>
    <p:sldId id="961" r:id="rId237"/>
    <p:sldId id="968" r:id="rId238"/>
    <p:sldId id="967" r:id="rId239"/>
    <p:sldId id="969" r:id="rId240"/>
    <p:sldId id="970" r:id="rId241"/>
    <p:sldId id="971" r:id="rId242"/>
    <p:sldId id="972" r:id="rId243"/>
    <p:sldId id="973" r:id="rId244"/>
    <p:sldId id="974" r:id="rId245"/>
    <p:sldId id="976" r:id="rId246"/>
    <p:sldId id="977" r:id="rId247"/>
    <p:sldId id="1036" r:id="rId248"/>
    <p:sldId id="978" r:id="rId249"/>
    <p:sldId id="979" r:id="rId250"/>
    <p:sldId id="985" r:id="rId251"/>
    <p:sldId id="980" r:id="rId252"/>
    <p:sldId id="644" r:id="rId253"/>
    <p:sldId id="814" r:id="rId254"/>
    <p:sldId id="982" r:id="rId255"/>
    <p:sldId id="821" r:id="rId256"/>
    <p:sldId id="823" r:id="rId257"/>
    <p:sldId id="984" r:id="rId258"/>
    <p:sldId id="983" r:id="rId259"/>
    <p:sldId id="844" r:id="rId260"/>
    <p:sldId id="845" r:id="rId261"/>
    <p:sldId id="1017" r:id="rId262"/>
    <p:sldId id="1007" r:id="rId263"/>
    <p:sldId id="997" r:id="rId264"/>
    <p:sldId id="998" r:id="rId265"/>
    <p:sldId id="999" r:id="rId266"/>
    <p:sldId id="1000" r:id="rId267"/>
    <p:sldId id="635" r:id="rId2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8D555"/>
    <a:srgbClr val="1E9999"/>
    <a:srgbClr val="F85FCA"/>
    <a:srgbClr val="8A792D"/>
    <a:srgbClr val="181719"/>
    <a:srgbClr val="814D88"/>
    <a:srgbClr val="FF9011"/>
    <a:srgbClr val="0065AA"/>
    <a:srgbClr val="008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C9F5F-373C-4388-A999-23161DD43D35}" v="11" dt="2026-01-09T18:25:52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63" Type="http://schemas.openxmlformats.org/officeDocument/2006/relationships/slide" Target="slides/slide59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226" Type="http://schemas.openxmlformats.org/officeDocument/2006/relationships/slide" Target="slides/slide222.xml"/><Relationship Id="rId268" Type="http://schemas.openxmlformats.org/officeDocument/2006/relationships/slide" Target="slides/slide264.xml"/><Relationship Id="rId32" Type="http://schemas.openxmlformats.org/officeDocument/2006/relationships/slide" Target="slides/slide28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181" Type="http://schemas.openxmlformats.org/officeDocument/2006/relationships/slide" Target="slides/slide177.xml"/><Relationship Id="rId237" Type="http://schemas.openxmlformats.org/officeDocument/2006/relationships/slide" Target="slides/slide233.xml"/><Relationship Id="rId258" Type="http://schemas.openxmlformats.org/officeDocument/2006/relationships/slide" Target="slides/slide254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248" Type="http://schemas.openxmlformats.org/officeDocument/2006/relationships/slide" Target="slides/slide244.xml"/><Relationship Id="rId269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59" Type="http://schemas.openxmlformats.org/officeDocument/2006/relationships/slide" Target="slides/slide255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270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249" Type="http://schemas.openxmlformats.org/officeDocument/2006/relationships/slide" Target="slides/slide245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260" Type="http://schemas.openxmlformats.org/officeDocument/2006/relationships/slide" Target="slides/slide256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50" Type="http://schemas.openxmlformats.org/officeDocument/2006/relationships/slide" Target="slides/slide246.xml"/><Relationship Id="rId271" Type="http://schemas.openxmlformats.org/officeDocument/2006/relationships/presProps" Target="presProps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261" Type="http://schemas.openxmlformats.org/officeDocument/2006/relationships/slide" Target="slides/slide257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1" Type="http://schemas.openxmlformats.org/officeDocument/2006/relationships/slide" Target="slides/slide247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72" Type="http://schemas.openxmlformats.org/officeDocument/2006/relationships/viewProps" Target="viewProps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slide" Target="slides/slide23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262" Type="http://schemas.openxmlformats.org/officeDocument/2006/relationships/slide" Target="slides/slide258.xml"/><Relationship Id="rId78" Type="http://schemas.openxmlformats.org/officeDocument/2006/relationships/slide" Target="slides/slide74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64" Type="http://schemas.openxmlformats.org/officeDocument/2006/relationships/slide" Target="slides/slide160.xml"/><Relationship Id="rId185" Type="http://schemas.openxmlformats.org/officeDocument/2006/relationships/slide" Target="slides/slide181.xml"/><Relationship Id="rId9" Type="http://schemas.openxmlformats.org/officeDocument/2006/relationships/slide" Target="slides/slide5.xml"/><Relationship Id="rId210" Type="http://schemas.openxmlformats.org/officeDocument/2006/relationships/slide" Target="slides/slide206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252" Type="http://schemas.openxmlformats.org/officeDocument/2006/relationships/slide" Target="slides/slide248.xml"/><Relationship Id="rId273" Type="http://schemas.openxmlformats.org/officeDocument/2006/relationships/theme" Target="theme/theme1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slide" Target="slides/slide238.xml"/><Relationship Id="rId263" Type="http://schemas.openxmlformats.org/officeDocument/2006/relationships/slide" Target="slides/slide259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53" Type="http://schemas.openxmlformats.org/officeDocument/2006/relationships/slide" Target="slides/slide249.xml"/><Relationship Id="rId274" Type="http://schemas.openxmlformats.org/officeDocument/2006/relationships/tableStyles" Target="tableStyle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slide" Target="slides/slide239.xml"/><Relationship Id="rId264" Type="http://schemas.openxmlformats.org/officeDocument/2006/relationships/slide" Target="slides/slide260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54" Type="http://schemas.openxmlformats.org/officeDocument/2006/relationships/slide" Target="slides/slide250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275" Type="http://schemas.microsoft.com/office/2016/11/relationships/changesInfo" Target="changesInfos/changesInfo1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slide" Target="slides/slide240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265" Type="http://schemas.openxmlformats.org/officeDocument/2006/relationships/slide" Target="slides/slide261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55" Type="http://schemas.openxmlformats.org/officeDocument/2006/relationships/slide" Target="slides/slide251.xml"/><Relationship Id="rId276" Type="http://schemas.microsoft.com/office/2015/10/relationships/revisionInfo" Target="revisionInfo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openxmlformats.org/officeDocument/2006/relationships/slide" Target="slides/slide241.xml"/><Relationship Id="rId266" Type="http://schemas.openxmlformats.org/officeDocument/2006/relationships/slide" Target="slides/slide262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256" Type="http://schemas.openxmlformats.org/officeDocument/2006/relationships/slide" Target="slides/slide252.xml"/><Relationship Id="rId277" Type="http://schemas.microsoft.com/office/2018/10/relationships/authors" Target="authors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openxmlformats.org/officeDocument/2006/relationships/slide" Target="slides/slide242.xml"/><Relationship Id="rId267" Type="http://schemas.openxmlformats.org/officeDocument/2006/relationships/slide" Target="slides/slide26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94" Type="http://schemas.openxmlformats.org/officeDocument/2006/relationships/slide" Target="slides/slide90.xml"/><Relationship Id="rId148" Type="http://schemas.openxmlformats.org/officeDocument/2006/relationships/slide" Target="slides/slide144.xml"/><Relationship Id="rId169" Type="http://schemas.openxmlformats.org/officeDocument/2006/relationships/slide" Target="slides/slide165.xml"/><Relationship Id="rId4" Type="http://schemas.openxmlformats.org/officeDocument/2006/relationships/slideMaster" Target="slideMasters/slideMaster1.xml"/><Relationship Id="rId180" Type="http://schemas.openxmlformats.org/officeDocument/2006/relationships/slide" Target="slides/slide17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57" Type="http://schemas.openxmlformats.org/officeDocument/2006/relationships/slide" Target="slides/slide253.xml"/><Relationship Id="rId42" Type="http://schemas.openxmlformats.org/officeDocument/2006/relationships/slide" Target="slides/slide38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47" Type="http://schemas.openxmlformats.org/officeDocument/2006/relationships/slide" Target="slides/slide243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53" Type="http://schemas.openxmlformats.org/officeDocument/2006/relationships/slide" Target="slides/slide49.xml"/><Relationship Id="rId149" Type="http://schemas.openxmlformats.org/officeDocument/2006/relationships/slide" Target="slides/slide145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216" Type="http://schemas.openxmlformats.org/officeDocument/2006/relationships/slide" Target="slides/slide2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C2B3A12C-A7EE-4547-9739-6127884E2633}"/>
    <pc:docChg chg="undo redo custSel addSld delSld modSld sldOrd modMainMaster">
      <pc:chgData name="Andrew D. Shroads, QEP" userId="1a0295e2-0dd9-4964-a391-491a1a3653ac" providerId="ADAL" clId="{C2B3A12C-A7EE-4547-9739-6127884E2633}" dt="2026-01-09T18:26:52.918" v="28668" actId="20577"/>
      <pc:docMkLst>
        <pc:docMk/>
      </pc:docMkLst>
      <pc:sldChg chg="delSp modSp mod">
        <pc:chgData name="Andrew D. Shroads, QEP" userId="1a0295e2-0dd9-4964-a391-491a1a3653ac" providerId="ADAL" clId="{C2B3A12C-A7EE-4547-9739-6127884E2633}" dt="2026-01-09T17:46:31.382" v="28531" actId="14100"/>
        <pc:sldMkLst>
          <pc:docMk/>
          <pc:sldMk cId="1137216955" sldId="256"/>
        </pc:sldMkLst>
        <pc:spChg chg="mod">
          <ac:chgData name="Andrew D. Shroads, QEP" userId="1a0295e2-0dd9-4964-a391-491a1a3653ac" providerId="ADAL" clId="{C2B3A12C-A7EE-4547-9739-6127884E2633}" dt="2026-01-09T17:46:31.382" v="28531" actId="14100"/>
          <ac:spMkLst>
            <pc:docMk/>
            <pc:sldMk cId="1137216955" sldId="256"/>
            <ac:spMk id="5" creationId="{D1C452DB-6B05-4A43-8E9C-77B1D6819C59}"/>
          </ac:spMkLst>
        </pc:spChg>
        <pc:picChg chg="mod">
          <ac:chgData name="Andrew D. Shroads, QEP" userId="1a0295e2-0dd9-4964-a391-491a1a3653ac" providerId="ADAL" clId="{C2B3A12C-A7EE-4547-9739-6127884E2633}" dt="2026-01-09T17:46:27.866" v="28530" actId="1076"/>
          <ac:picMkLst>
            <pc:docMk/>
            <pc:sldMk cId="1137216955" sldId="256"/>
            <ac:picMk id="3" creationId="{B90AE4C9-C67B-7C5F-E2C0-14BB3F330F8D}"/>
          </ac:picMkLst>
        </pc:picChg>
        <pc:picChg chg="del">
          <ac:chgData name="Andrew D. Shroads, QEP" userId="1a0295e2-0dd9-4964-a391-491a1a3653ac" providerId="ADAL" clId="{C2B3A12C-A7EE-4547-9739-6127884E2633}" dt="2026-01-09T17:32:24.655" v="28524" actId="478"/>
          <ac:picMkLst>
            <pc:docMk/>
            <pc:sldMk cId="1137216955" sldId="256"/>
            <ac:picMk id="8" creationId="{A05FC2C6-3EC2-341C-D169-7B983BA9A594}"/>
          </ac:picMkLst>
        </pc:picChg>
        <pc:picChg chg="del">
          <ac:chgData name="Andrew D. Shroads, QEP" userId="1a0295e2-0dd9-4964-a391-491a1a3653ac" providerId="ADAL" clId="{C2B3A12C-A7EE-4547-9739-6127884E2633}" dt="2026-01-09T17:32:27.736" v="28525" actId="478"/>
          <ac:picMkLst>
            <pc:docMk/>
            <pc:sldMk cId="1137216955" sldId="256"/>
            <ac:picMk id="10" creationId="{20D85894-B50F-24FB-099C-F281ACA66356}"/>
          </ac:picMkLst>
        </pc:picChg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909514457" sldId="287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1313898717" sldId="288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426946911" sldId="289"/>
        </pc:sldMkLst>
      </pc:sldChg>
      <pc:sldChg chg="modSp">
        <pc:chgData name="Andrew D. Shroads, QEP" userId="1a0295e2-0dd9-4964-a391-491a1a3653ac" providerId="ADAL" clId="{C2B3A12C-A7EE-4547-9739-6127884E2633}" dt="2026-01-09T17:46:41.249" v="28532"/>
        <pc:sldMkLst>
          <pc:docMk/>
          <pc:sldMk cId="4028791783" sldId="368"/>
        </pc:sldMkLst>
        <pc:spChg chg="mod">
          <ac:chgData name="Andrew D. Shroads, QEP" userId="1a0295e2-0dd9-4964-a391-491a1a3653ac" providerId="ADAL" clId="{C2B3A12C-A7EE-4547-9739-6127884E2633}" dt="2026-01-09T17:46:41.249" v="28532"/>
          <ac:spMkLst>
            <pc:docMk/>
            <pc:sldMk cId="4028791783" sldId="368"/>
            <ac:spMk id="3" creationId="{4E65A311-BAA6-51AF-1634-579C7F675DC2}"/>
          </ac:spMkLst>
        </pc:spChg>
      </pc:sldChg>
      <pc:sldChg chg="delSp mod">
        <pc:chgData name="Andrew D. Shroads, QEP" userId="1a0295e2-0dd9-4964-a391-491a1a3653ac" providerId="ADAL" clId="{C2B3A12C-A7EE-4547-9739-6127884E2633}" dt="2026-01-09T17:47:21.066" v="28533" actId="478"/>
        <pc:sldMkLst>
          <pc:docMk/>
          <pc:sldMk cId="665848229" sldId="670"/>
        </pc:sldMkLst>
        <pc:spChg chg="del">
          <ac:chgData name="Andrew D. Shroads, QEP" userId="1a0295e2-0dd9-4964-a391-491a1a3653ac" providerId="ADAL" clId="{C2B3A12C-A7EE-4547-9739-6127884E2633}" dt="2026-01-09T17:47:21.066" v="28533" actId="478"/>
          <ac:spMkLst>
            <pc:docMk/>
            <pc:sldMk cId="665848229" sldId="670"/>
            <ac:spMk id="3" creationId="{E12E348B-DCBE-0BD5-43CE-555452EABA9C}"/>
          </ac:spMkLst>
        </pc:spChg>
        <pc:cxnChg chg="del">
          <ac:chgData name="Andrew D. Shroads, QEP" userId="1a0295e2-0dd9-4964-a391-491a1a3653ac" providerId="ADAL" clId="{C2B3A12C-A7EE-4547-9739-6127884E2633}" dt="2026-01-09T17:47:21.066" v="28533" actId="478"/>
          <ac:cxnSpMkLst>
            <pc:docMk/>
            <pc:sldMk cId="665848229" sldId="670"/>
            <ac:cxnSpMk id="5" creationId="{2CF8C51E-8121-AAA3-A4D4-A033A1181584}"/>
          </ac:cxnSpMkLst>
        </pc:cxnChg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516065418" sldId="703"/>
        </pc:sldMkLst>
      </pc:sldChg>
      <pc:sldChg chg="del">
        <pc:chgData name="Andrew D. Shroads, QEP" userId="1a0295e2-0dd9-4964-a391-491a1a3653ac" providerId="ADAL" clId="{C2B3A12C-A7EE-4547-9739-6127884E2633}" dt="2026-01-09T17:49:45.796" v="28543" actId="2696"/>
        <pc:sldMkLst>
          <pc:docMk/>
          <pc:sldMk cId="4227235211" sldId="715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410409937" sldId="846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4158834592" sldId="850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747316406" sldId="851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2325776094" sldId="855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631593873" sldId="856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250346085" sldId="857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1637260592" sldId="858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514773815" sldId="986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950541717" sldId="987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1317377033" sldId="988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926036529" sldId="989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193240006" sldId="990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1622122705" sldId="991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624065434" sldId="993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604506555" sldId="994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3727672568" sldId="995"/>
        </pc:sldMkLst>
      </pc:sldChg>
      <pc:sldChg chg="del">
        <pc:chgData name="Andrew D. Shroads, QEP" userId="1a0295e2-0dd9-4964-a391-491a1a3653ac" providerId="ADAL" clId="{C2B3A12C-A7EE-4547-9739-6127884E2633}" dt="2026-01-09T17:50:16.087" v="28544" actId="2696"/>
        <pc:sldMkLst>
          <pc:docMk/>
          <pc:sldMk cId="2966947541" sldId="996"/>
        </pc:sldMkLst>
      </pc:sldChg>
      <pc:sldChg chg="modSp mod">
        <pc:chgData name="Andrew D. Shroads, QEP" userId="1a0295e2-0dd9-4964-a391-491a1a3653ac" providerId="ADAL" clId="{C2B3A12C-A7EE-4547-9739-6127884E2633}" dt="2026-01-09T17:49:36.108" v="28542" actId="20577"/>
        <pc:sldMkLst>
          <pc:docMk/>
          <pc:sldMk cId="3765686432" sldId="1007"/>
        </pc:sldMkLst>
        <pc:spChg chg="mod">
          <ac:chgData name="Andrew D. Shroads, QEP" userId="1a0295e2-0dd9-4964-a391-491a1a3653ac" providerId="ADAL" clId="{C2B3A12C-A7EE-4547-9739-6127884E2633}" dt="2026-01-09T17:49:36.108" v="28542" actId="20577"/>
          <ac:spMkLst>
            <pc:docMk/>
            <pc:sldMk cId="3765686432" sldId="1007"/>
            <ac:spMk id="7" creationId="{A86ACCF7-FCCF-6868-4025-A6EC5F08984F}"/>
          </ac:spMkLst>
        </pc:spChg>
      </pc:sldChg>
      <pc:sldChg chg="del">
        <pc:chgData name="Andrew D. Shroads, QEP" userId="1a0295e2-0dd9-4964-a391-491a1a3653ac" providerId="ADAL" clId="{C2B3A12C-A7EE-4547-9739-6127884E2633}" dt="2026-01-09T17:50:43.194" v="28545" actId="2696"/>
        <pc:sldMkLst>
          <pc:docMk/>
          <pc:sldMk cId="2740879031" sldId="1018"/>
        </pc:sldMkLst>
      </pc:sldChg>
      <pc:sldChg chg="modSp">
        <pc:chgData name="Andrew D. Shroads, QEP" userId="1a0295e2-0dd9-4964-a391-491a1a3653ac" providerId="ADAL" clId="{C2B3A12C-A7EE-4547-9739-6127884E2633}" dt="2026-01-09T17:47:30.169" v="28534"/>
        <pc:sldMkLst>
          <pc:docMk/>
          <pc:sldMk cId="2692824156" sldId="1020"/>
        </pc:sldMkLst>
        <pc:spChg chg="mod">
          <ac:chgData name="Andrew D. Shroads, QEP" userId="1a0295e2-0dd9-4964-a391-491a1a3653ac" providerId="ADAL" clId="{C2B3A12C-A7EE-4547-9739-6127884E2633}" dt="2026-01-09T17:47:30.169" v="28534"/>
          <ac:spMkLst>
            <pc:docMk/>
            <pc:sldMk cId="2692824156" sldId="1020"/>
            <ac:spMk id="3" creationId="{75C722EF-2E7A-FF75-B43D-A48CD8581E7C}"/>
          </ac:spMkLst>
        </pc:spChg>
      </pc:sldChg>
      <pc:sldChg chg="delSp modSp mod">
        <pc:chgData name="Andrew D. Shroads, QEP" userId="1a0295e2-0dd9-4964-a391-491a1a3653ac" providerId="ADAL" clId="{C2B3A12C-A7EE-4547-9739-6127884E2633}" dt="2026-01-09T17:47:44.155" v="28536" actId="478"/>
        <pc:sldMkLst>
          <pc:docMk/>
          <pc:sldMk cId="487825147" sldId="1021"/>
        </pc:sldMkLst>
        <pc:spChg chg="mod">
          <ac:chgData name="Andrew D. Shroads, QEP" userId="1a0295e2-0dd9-4964-a391-491a1a3653ac" providerId="ADAL" clId="{C2B3A12C-A7EE-4547-9739-6127884E2633}" dt="2026-01-09T17:47:42.507" v="28535"/>
          <ac:spMkLst>
            <pc:docMk/>
            <pc:sldMk cId="487825147" sldId="1021"/>
            <ac:spMk id="3" creationId="{D71A7577-D1EE-66C7-CF71-E3ED00A70439}"/>
          </ac:spMkLst>
        </pc:spChg>
        <pc:picChg chg="del">
          <ac:chgData name="Andrew D. Shroads, QEP" userId="1a0295e2-0dd9-4964-a391-491a1a3653ac" providerId="ADAL" clId="{C2B3A12C-A7EE-4547-9739-6127884E2633}" dt="2026-01-09T17:47:44.155" v="28536" actId="478"/>
          <ac:picMkLst>
            <pc:docMk/>
            <pc:sldMk cId="487825147" sldId="1021"/>
            <ac:picMk id="6" creationId="{652F4DCB-F786-3A27-927C-67DC84EA5EB4}"/>
          </ac:picMkLst>
        </pc:picChg>
      </pc:sldChg>
      <pc:sldChg chg="addSp delSp modSp add mod modClrScheme chgLayout">
        <pc:chgData name="Andrew D. Shroads, QEP" userId="1a0295e2-0dd9-4964-a391-491a1a3653ac" providerId="ADAL" clId="{C2B3A12C-A7EE-4547-9739-6127884E2633}" dt="2025-12-15T18:39:54.594" v="28523" actId="20577"/>
        <pc:sldMkLst>
          <pc:docMk/>
          <pc:sldMk cId="289286291" sldId="1038"/>
        </pc:sldMkLst>
        <pc:spChg chg="mod ord">
          <ac:chgData name="Andrew D. Shroads, QEP" userId="1a0295e2-0dd9-4964-a391-491a1a3653ac" providerId="ADAL" clId="{C2B3A12C-A7EE-4547-9739-6127884E2633}" dt="2025-12-15T18:36:45.325" v="28209" actId="700"/>
          <ac:spMkLst>
            <pc:docMk/>
            <pc:sldMk cId="289286291" sldId="1038"/>
            <ac:spMk id="2" creationId="{0F6EC7AA-C1BC-CFC2-1B98-BF098F51C90E}"/>
          </ac:spMkLst>
        </pc:spChg>
        <pc:spChg chg="mod ord">
          <ac:chgData name="Andrew D. Shroads, QEP" userId="1a0295e2-0dd9-4964-a391-491a1a3653ac" providerId="ADAL" clId="{C2B3A12C-A7EE-4547-9739-6127884E2633}" dt="2025-12-15T18:39:54.594" v="28523" actId="20577"/>
          <ac:spMkLst>
            <pc:docMk/>
            <pc:sldMk cId="289286291" sldId="1038"/>
            <ac:spMk id="3" creationId="{975327BE-E090-6807-240B-6E1DDBC3E487}"/>
          </ac:spMkLst>
        </pc:spChg>
        <pc:spChg chg="mod ord">
          <ac:chgData name="Andrew D. Shroads, QEP" userId="1a0295e2-0dd9-4964-a391-491a1a3653ac" providerId="ADAL" clId="{C2B3A12C-A7EE-4547-9739-6127884E2633}" dt="2025-12-15T18:36:45.325" v="28209" actId="700"/>
          <ac:spMkLst>
            <pc:docMk/>
            <pc:sldMk cId="289286291" sldId="1038"/>
            <ac:spMk id="4" creationId="{65B11596-B9FF-FEE3-A904-A6DDE6D6EB98}"/>
          </ac:spMkLst>
        </pc:spChg>
      </pc:sldChg>
      <pc:sldChg chg="addSp delSp modSp new mod modClrScheme chgLayout">
        <pc:chgData name="Andrew D. Shroads, QEP" userId="1a0295e2-0dd9-4964-a391-491a1a3653ac" providerId="ADAL" clId="{C2B3A12C-A7EE-4547-9739-6127884E2633}" dt="2026-01-09T18:26:52.918" v="28668" actId="20577"/>
        <pc:sldMkLst>
          <pc:docMk/>
          <pc:sldMk cId="3316535784" sldId="1039"/>
        </pc:sldMkLst>
        <pc:spChg chg="del mod ord">
          <ac:chgData name="Andrew D. Shroads, QEP" userId="1a0295e2-0dd9-4964-a391-491a1a3653ac" providerId="ADAL" clId="{C2B3A12C-A7EE-4547-9739-6127884E2633}" dt="2026-01-09T18:23:29.903" v="28547" actId="700"/>
          <ac:spMkLst>
            <pc:docMk/>
            <pc:sldMk cId="3316535784" sldId="1039"/>
            <ac:spMk id="2" creationId="{769C610D-7927-BEDF-31D0-758736DE9659}"/>
          </ac:spMkLst>
        </pc:spChg>
        <pc:spChg chg="del mod ord">
          <ac:chgData name="Andrew D. Shroads, QEP" userId="1a0295e2-0dd9-4964-a391-491a1a3653ac" providerId="ADAL" clId="{C2B3A12C-A7EE-4547-9739-6127884E2633}" dt="2026-01-09T18:23:29.903" v="28547" actId="700"/>
          <ac:spMkLst>
            <pc:docMk/>
            <pc:sldMk cId="3316535784" sldId="1039"/>
            <ac:spMk id="3" creationId="{28A4D83E-AB9B-2E53-34B0-4E7E1BE1DA6A}"/>
          </ac:spMkLst>
        </pc:spChg>
        <pc:spChg chg="del">
          <ac:chgData name="Andrew D. Shroads, QEP" userId="1a0295e2-0dd9-4964-a391-491a1a3653ac" providerId="ADAL" clId="{C2B3A12C-A7EE-4547-9739-6127884E2633}" dt="2026-01-09T18:23:29.903" v="28547" actId="700"/>
          <ac:spMkLst>
            <pc:docMk/>
            <pc:sldMk cId="3316535784" sldId="1039"/>
            <ac:spMk id="4" creationId="{8275F69F-9F01-0287-A776-3D5CA0260A41}"/>
          </ac:spMkLst>
        </pc:spChg>
        <pc:spChg chg="mod ord">
          <ac:chgData name="Andrew D. Shroads, QEP" userId="1a0295e2-0dd9-4964-a391-491a1a3653ac" providerId="ADAL" clId="{C2B3A12C-A7EE-4547-9739-6127884E2633}" dt="2026-01-09T18:23:29.903" v="28547" actId="700"/>
          <ac:spMkLst>
            <pc:docMk/>
            <pc:sldMk cId="3316535784" sldId="1039"/>
            <ac:spMk id="5" creationId="{0C7EC78C-DF81-2AB7-4210-15BD30EF8CC3}"/>
          </ac:spMkLst>
        </pc:spChg>
        <pc:spChg chg="add mod ord">
          <ac:chgData name="Andrew D. Shroads, QEP" userId="1a0295e2-0dd9-4964-a391-491a1a3653ac" providerId="ADAL" clId="{C2B3A12C-A7EE-4547-9739-6127884E2633}" dt="2026-01-09T18:26:52.918" v="28668" actId="20577"/>
          <ac:spMkLst>
            <pc:docMk/>
            <pc:sldMk cId="3316535784" sldId="1039"/>
            <ac:spMk id="6" creationId="{2B0DB782-9B42-EA93-2363-D20DD27A9219}"/>
          </ac:spMkLst>
        </pc:spChg>
        <pc:spChg chg="add mod ord">
          <ac:chgData name="Andrew D. Shroads, QEP" userId="1a0295e2-0dd9-4964-a391-491a1a3653ac" providerId="ADAL" clId="{C2B3A12C-A7EE-4547-9739-6127884E2633}" dt="2026-01-09T18:26:38.832" v="28639" actId="113"/>
          <ac:spMkLst>
            <pc:docMk/>
            <pc:sldMk cId="3316535784" sldId="1039"/>
            <ac:spMk id="7" creationId="{07EB0384-1159-5980-5B8D-91A32837581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1/9/2026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1/9/2026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/www.scainc.com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7BD4A363-2D9A-6688-F004-DBC85D8CC4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4AB2B1B2-6402-BC34-E231-68D02FD298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D1F4C412-8A4C-5ED2-6458-2197A6957C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9A5B275D-5ED1-E846-5D73-D6EACB1D05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A9AA9E6E-21F6-E5D9-2DCC-5BC8B54B5D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picture containing gear&#10;&#10;AI-generated content may be incorrect.">
            <a:hlinkClick r:id="rId2"/>
            <a:extLst>
              <a:ext uri="{FF2B5EF4-FFF2-40B4-BE49-F238E27FC236}">
                <a16:creationId xmlns:a16="http://schemas.microsoft.com/office/drawing/2014/main" id="{3D1ADBFD-965F-BA12-B1DD-6C97E7B83C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6435393"/>
            <a:ext cx="1143000" cy="29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1/9/2026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9.png"/><Relationship Id="rId4" Type="http://schemas.openxmlformats.org/officeDocument/2006/relationships/image" Target="../media/image57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gif"/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9.png"/><Relationship Id="rId4" Type="http://schemas.openxmlformats.org/officeDocument/2006/relationships/image" Target="../media/image104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dvanzuijlekom/10474490106" TargetMode="External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10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SB\Safety%20Pays%20Off%20The%20Value%20of%20Vigilance.wmv" TargetMode="External"/><Relationship Id="rId2" Type="http://schemas.openxmlformats.org/officeDocument/2006/relationships/hyperlink" Target="file:///C:\Users\AShroads\OneDrive%20-%20SC&amp;A,%20Inc.%20GCC\Videos\BASC107%20Control%20Devices\4.7%20-%20Combustible%20Dust.wmv" TargetMode="External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jpe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e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83654635@N00/11450664" TargetMode="External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7.jpeg"/><Relationship Id="rId5" Type="http://schemas.openxmlformats.org/officeDocument/2006/relationships/image" Target="../media/image136.png"/><Relationship Id="rId4" Type="http://schemas.openxmlformats.org/officeDocument/2006/relationships/image" Target="../media/image106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pn.com/nfl/story/_/id/43346375/nfl-chiefs-dolphins-frostbite-amputation-playoffs-wild-card" TargetMode="Externa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1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3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SB\DuPont%20Fatal%20Exposure-abbrev.mp4" TargetMode="External"/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n.cdc.gov/niosh-cel/" TargetMode="External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dc.gov/niosh/idlh/intridl4.html" TargetMode="External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Safety\Respirator%20Safety.wmv" TargetMode="External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gif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office.com/g/7Rz0kUn0ES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3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Safety\Respirator%20Fit%20Testing.wmv" TargetMode="External"/><Relationship Id="rId2" Type="http://schemas.openxmlformats.org/officeDocument/2006/relationships/hyperlink" Target="file:///C:\Users\AShroads\OneDrive%20-%20SC&amp;A,%20Inc.%20GCC\Videos\Safety\Maintenance%20and%20Care%20of%20Respirators.wmv" TargetMode="External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3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3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3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3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3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3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dc.gov/niosh/docs/2005-139/pdfs/2005-139.pdf" TargetMode="Externa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3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3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3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4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3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3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3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Inattentional%20Blindness\Filmed_Demos\Original_Gorilla\Selective_Attention_Test.mov" TargetMode="External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Inattentional%20Blindness\Filmed_Demos\Monkey_Business\Monkey_Business_Illusion.mov" TargetMode="External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3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5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3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3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3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hyperlink" Target="mailto:ashroads@scainc.co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Safety\5%20Ways%20to%20Prevent%20Workplace%20Falls.wmv" TargetMode="External"/><Relationship Id="rId2" Type="http://schemas.openxmlformats.org/officeDocument/2006/relationships/hyperlink" Target="file:///C:\Users\AShroads\OneDrive%20-%20SC&amp;A,%20Inc.%20GCC\Videos\Safety\STOP%20THE%20FALL%20How%20to%20prevent%20this%20common%20workplace%20injury.wmv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AShroads\OneDrive%20-%20SC&amp;A,%20Inc.%20GCC\Videos\Safety\Ladder%20safety%20The%20belt%20buckle%20rule.wmv" TargetMode="Externa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79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3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gif"/><Relationship Id="rId5" Type="http://schemas.openxmlformats.org/officeDocument/2006/relationships/image" Target="../media/image87.gif"/><Relationship Id="rId4" Type="http://schemas.openxmlformats.org/officeDocument/2006/relationships/image" Target="../media/image86.gif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AA595E-8C21-CD23-2ED8-B2A188F046A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694763"/>
            <a:ext cx="8531352" cy="1569137"/>
          </a:xfrm>
          <a:solidFill>
            <a:srgbClr val="282828">
              <a:alpha val="75000"/>
            </a:srgbClr>
          </a:solidFill>
        </p:spPr>
        <p:txBody>
          <a:bodyPr/>
          <a:lstStyle/>
          <a:p>
            <a:r>
              <a:rPr lang="en-US" sz="4200" dirty="0"/>
              <a:t>Health &amp; Safety for</a:t>
            </a:r>
            <a:br>
              <a:rPr lang="en-US" sz="4200" dirty="0"/>
            </a:br>
            <a:r>
              <a:rPr lang="en-US" sz="4200" dirty="0"/>
              <a:t>the Agency Inspector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282828">
              <a:alpha val="75000"/>
            </a:srgbClr>
          </a:solidFill>
        </p:spPr>
        <p:txBody>
          <a:bodyPr anchor="ctr" anchorCtr="0"/>
          <a:lstStyle/>
          <a:p>
            <a:r>
              <a:rPr lang="en-US" dirty="0"/>
              <a:t>Chapter 1: 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8D8654-BA06-BC88-7DE2-F00F3D903019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0AE4C9-C67B-7C5F-E2C0-14BB3F330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620" y="4302998"/>
            <a:ext cx="227076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1695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D0509-BEE2-C889-7DD2-1E4A10BF7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 Categories</a:t>
            </a:r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19424208-A644-821E-B2F2-4380D82021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847314"/>
              </p:ext>
            </p:extLst>
          </p:nvPr>
        </p:nvGraphicFramePr>
        <p:xfrm>
          <a:off x="914400" y="1006475"/>
          <a:ext cx="10360024" cy="3108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80012">
                  <a:extLst>
                    <a:ext uri="{9D8B030D-6E8A-4147-A177-3AD203B41FA5}">
                      <a16:colId xmlns:a16="http://schemas.microsoft.com/office/drawing/2014/main" val="3012215509"/>
                    </a:ext>
                  </a:extLst>
                </a:gridCol>
                <a:gridCol w="5180012">
                  <a:extLst>
                    <a:ext uri="{9D8B030D-6E8A-4147-A177-3AD203B41FA5}">
                      <a16:colId xmlns:a16="http://schemas.microsoft.com/office/drawing/2014/main" val="80571487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Common Occupational Hazard 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284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Confined Spaces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Inhalation (Toxins)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144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Electrical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Skin Absorption (Toxins)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387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Eye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Thermal / Chemical Burn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495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Fire / Explosion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Thermal Stress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632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Hearing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Walking / Climbing / Hoisting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20473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4D04E-3F7C-9E52-3032-F150D8EB6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832077"/>
      </p:ext>
    </p:extLst>
  </p:cSld>
  <p:clrMapOvr>
    <a:masterClrMapping/>
  </p:clrMapOvr>
  <p:transition spd="slow">
    <p:wip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FD829-B4B1-600D-DA3F-EE34981A8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60D6E-6E98-109E-4907-6AF99E502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All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572045-6948-2D6D-ABE8-AC546A419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496812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Beware of Being “Caught”</a:t>
            </a:r>
          </a:p>
          <a:p>
            <a:r>
              <a:rPr lang="en-US" dirty="0">
                <a:latin typeface="Arial"/>
                <a:cs typeface="Arial"/>
              </a:rPr>
              <a:t>Wear high-visibility PPE</a:t>
            </a:r>
          </a:p>
          <a:p>
            <a:r>
              <a:rPr lang="en-US" dirty="0">
                <a:latin typeface="Arial"/>
                <a:cs typeface="Arial"/>
              </a:rPr>
              <a:t>Hearing protection dampers awareness</a:t>
            </a:r>
          </a:p>
          <a:p>
            <a:pPr lvl="1"/>
            <a:r>
              <a:rPr lang="en-US" dirty="0">
                <a:latin typeface="Arial"/>
                <a:cs typeface="Arial"/>
              </a:rPr>
              <a:t>Trains, conveyors, and other equipment can move silently</a:t>
            </a:r>
          </a:p>
          <a:p>
            <a:r>
              <a:rPr lang="en-US" dirty="0">
                <a:latin typeface="Arial"/>
                <a:cs typeface="Arial"/>
              </a:rPr>
              <a:t>Make eye contact with equipment operators; ensure </a:t>
            </a:r>
            <a:r>
              <a:rPr lang="en-US" b="1" u="sng" dirty="0">
                <a:latin typeface="Arial"/>
                <a:cs typeface="Arial"/>
              </a:rPr>
              <a:t>they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b="1" u="sng" dirty="0">
                <a:latin typeface="Arial"/>
                <a:cs typeface="Arial"/>
              </a:rPr>
              <a:t>see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b="1" u="sng" dirty="0">
                <a:latin typeface="Arial"/>
                <a:cs typeface="Arial"/>
              </a:rPr>
              <a:t>you</a:t>
            </a:r>
            <a:r>
              <a:rPr lang="en-US" dirty="0">
                <a:latin typeface="Arial"/>
                <a:cs typeface="Arial"/>
              </a:rPr>
              <a:t>!</a:t>
            </a:r>
          </a:p>
          <a:p>
            <a:pPr lvl="1"/>
            <a:r>
              <a:rPr lang="en-US" dirty="0">
                <a:latin typeface="Arial"/>
                <a:cs typeface="Arial"/>
              </a:rPr>
              <a:t>Robot transfer systems do </a:t>
            </a:r>
            <a:r>
              <a:rPr lang="en-US" b="1" u="sng" dirty="0">
                <a:latin typeface="Arial"/>
                <a:cs typeface="Arial"/>
              </a:rPr>
              <a:t>NOT</a:t>
            </a:r>
            <a:r>
              <a:rPr lang="en-US" dirty="0">
                <a:latin typeface="Arial"/>
                <a:cs typeface="Arial"/>
              </a:rPr>
              <a:t> recognize human obstacles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Lock-out/Tag-out used to secure areas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8AC78-A996-88B7-B7BF-12865013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99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D1AF48-03C6-F669-C86C-7D5A2A3E28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1212" y="1691640"/>
            <a:ext cx="3863340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25100"/>
      </p:ext>
    </p:extLst>
  </p:cSld>
  <p:clrMapOvr>
    <a:masterClrMapping/>
  </p:clrMapOvr>
  <p:transition spd="slow">
    <p:wip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21050-392B-9CA7-64F7-1ADE3DB3F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D12F5-483B-D5DB-7B3E-3D74100B6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All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B0DA3-1296-D8BA-B6E1-1C608CC03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14451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Lockout/Tagout</a:t>
            </a:r>
          </a:p>
          <a:p>
            <a:r>
              <a:rPr lang="en-US" dirty="0"/>
              <a:t>A lock or tag is secured to control hazardous energy, ensuring that it cannot be activated when employees present</a:t>
            </a:r>
          </a:p>
          <a:p>
            <a:pPr lvl="1"/>
            <a:r>
              <a:rPr lang="en-US" dirty="0"/>
              <a:t>Each person entering lockout/tagout area applies their own lock/tag, to ensure hazardous energy cannot be activated if they are present</a:t>
            </a:r>
          </a:p>
          <a:p>
            <a:r>
              <a:rPr lang="en-US" dirty="0"/>
              <a:t>Require specialized training</a:t>
            </a:r>
          </a:p>
          <a:p>
            <a:pPr lvl="1"/>
            <a:r>
              <a:rPr lang="en-US" dirty="0"/>
              <a:t>Sequential steps for controlling hazards</a:t>
            </a:r>
          </a:p>
          <a:p>
            <a:pPr lvl="1"/>
            <a:r>
              <a:rPr lang="en-US" dirty="0"/>
              <a:t>Relieve any stored / residual energy</a:t>
            </a:r>
          </a:p>
          <a:p>
            <a:pPr lvl="1"/>
            <a:r>
              <a:rPr lang="en-US" dirty="0"/>
              <a:t>Verify isolation of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1AF0E-D541-0E78-6AA1-6D1C3ABD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ACC45C-9B2E-7007-776B-25F3F38F45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912" y="1005840"/>
            <a:ext cx="321564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2180"/>
      </p:ext>
    </p:extLst>
  </p:cSld>
  <p:clrMapOvr>
    <a:masterClrMapping/>
  </p:clrMapOvr>
  <p:transition spd="slow">
    <p:wip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B0C576-9D43-8EAE-4348-FFBF3E950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3E7D0-893A-ED5B-203B-2A07392FB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All Areas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16D227-9B9B-2BC4-F4A5-04ED8912A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101</a:t>
            </a:fld>
            <a:endParaRPr lang="en-US" dirty="0"/>
          </a:p>
        </p:txBody>
      </p:sp>
      <p:pic>
        <p:nvPicPr>
          <p:cNvPr id="23" name="Content Placeholder 22">
            <a:extLst>
              <a:ext uri="{FF2B5EF4-FFF2-40B4-BE49-F238E27FC236}">
                <a16:creationId xmlns:a16="http://schemas.microsoft.com/office/drawing/2014/main" id="{EC47E8C1-36FC-7B6F-98E1-3225274DAB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D23A067-EA2E-9E0E-045C-DFD2B24E350B}"/>
              </a:ext>
            </a:extLst>
          </p:cNvPr>
          <p:cNvSpPr txBox="1"/>
          <p:nvPr/>
        </p:nvSpPr>
        <p:spPr>
          <a:xfrm>
            <a:off x="2331720" y="1005840"/>
            <a:ext cx="3688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</a:rPr>
              <a:t>Good Lockout/Tagout</a:t>
            </a:r>
          </a:p>
        </p:txBody>
      </p:sp>
      <p:pic>
        <p:nvPicPr>
          <p:cNvPr id="29" name="Content Placeholder 28">
            <a:extLst>
              <a:ext uri="{FF2B5EF4-FFF2-40B4-BE49-F238E27FC236}">
                <a16:creationId xmlns:a16="http://schemas.microsoft.com/office/drawing/2014/main" id="{F7ABEBEE-012B-B7BA-B9CF-E792AD7FBBD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2DAC39E-180C-D298-724C-8D6C760AB57D}"/>
              </a:ext>
            </a:extLst>
          </p:cNvPr>
          <p:cNvSpPr txBox="1"/>
          <p:nvPr/>
        </p:nvSpPr>
        <p:spPr>
          <a:xfrm>
            <a:off x="3467100" y="1466254"/>
            <a:ext cx="2548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Clasp prevents lowering derailer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Locks for everyone in affected area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958D1C-7379-194D-6790-1ECD3E0B74D6}"/>
              </a:ext>
            </a:extLst>
          </p:cNvPr>
          <p:cNvSpPr txBox="1"/>
          <p:nvPr/>
        </p:nvSpPr>
        <p:spPr>
          <a:xfrm>
            <a:off x="7586345" y="1005840"/>
            <a:ext cx="3688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bg1"/>
                </a:solidFill>
              </a:rPr>
              <a:t>Bad L</a:t>
            </a:r>
            <a:r>
              <a:rPr lang="en-US" sz="2400" b="1" dirty="0"/>
              <a:t>ockout/Tagout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26C624-6448-46B9-46D0-B0F8C523C868}"/>
              </a:ext>
            </a:extLst>
          </p:cNvPr>
          <p:cNvSpPr txBox="1"/>
          <p:nvPr/>
        </p:nvSpPr>
        <p:spPr>
          <a:xfrm>
            <a:off x="9255967" y="1466254"/>
            <a:ext cx="2013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dirty="0"/>
              <a:t>Clasp does not prevent use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E1E306-339B-0644-4FAB-548C1D849CE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5374" y="5256511"/>
            <a:ext cx="914479" cy="908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57661B-EFAD-918F-68A7-C99E58EF395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607" y="5262864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30412"/>
      </p:ext>
    </p:extLst>
  </p:cSld>
  <p:clrMapOvr>
    <a:masterClrMapping/>
  </p:clrMapOvr>
  <p:transition spd="slow">
    <p:wip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B787D-7383-804E-5298-49CD3BBD2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595F8-2C06-7722-EA6F-73910EFF5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37A54-39CA-3365-B899-ADEC17DD9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does “caught-between” mean?</a:t>
            </a:r>
          </a:p>
          <a:p>
            <a:pPr marL="225425" lvl="1" indent="0">
              <a:buNone/>
            </a:pPr>
            <a:r>
              <a:rPr lang="en-US" dirty="0"/>
              <a:t>Body or body part crushed between objects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are some items that can entangle workers?</a:t>
            </a:r>
          </a:p>
          <a:p>
            <a:pPr marL="225425" lvl="1" indent="0">
              <a:buNone/>
            </a:pPr>
            <a:r>
              <a:rPr lang="en-US" dirty="0"/>
              <a:t>Jewelry, clothing, and hair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Why should a worker wear high visibility PPE?</a:t>
            </a:r>
          </a:p>
          <a:p>
            <a:pPr marL="225425" lvl="1" indent="0">
              <a:buNone/>
            </a:pPr>
            <a:r>
              <a:rPr lang="en-US" dirty="0"/>
              <a:t>Increase visibility to equipment operators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should you never do with a moving machine?</a:t>
            </a:r>
          </a:p>
          <a:p>
            <a:pPr marL="225425" lvl="1" indent="0">
              <a:buNone/>
            </a:pPr>
            <a:r>
              <a:rPr lang="en-US" dirty="0"/>
              <a:t>Reach into the machine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lockout/tagout?</a:t>
            </a:r>
          </a:p>
          <a:p>
            <a:pPr marL="225425" lvl="1" indent="0">
              <a:buNone/>
            </a:pPr>
            <a:r>
              <a:rPr lang="en-US" dirty="0"/>
              <a:t>The use of a lock or tag to secure the control of hazardous energy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00167-A684-2AA4-A906-E218759D0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0780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512AE-3740-D441-C303-F84252DF5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761336-7E8D-6057-F966-2309CBDDB6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6" y="0"/>
            <a:ext cx="1216496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D7A4F8-D500-5DAE-3B6F-CE2FF71A4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5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E3E1E3BB-9B84-2669-D4FB-12A1526E3B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Electrical / Fire Hazards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6AC036-C782-9488-BCD9-3040267A0716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0976441"/>
      </p:ext>
    </p:extLst>
  </p:cSld>
  <p:clrMapOvr>
    <a:masterClrMapping/>
  </p:clrMapOvr>
  <p:transition spd="slow">
    <p:wip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2FEC9-69DC-CA88-4AC4-028361758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F06A-A4D8-87C0-1693-0008597A9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D82BE-1C17-B766-B38F-59731885B8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Electricity</a:t>
            </a:r>
          </a:p>
          <a:p>
            <a:pPr marL="0" indent="0" algn="ctr">
              <a:buNone/>
            </a:pPr>
            <a:r>
              <a:rPr lang="en-US" dirty="0"/>
              <a:t>Causes shocks, burns, and electrocution (death)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4043B8-F7F7-64EF-974B-64F8CB827C4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Flammable</a:t>
            </a:r>
            <a:r>
              <a:rPr lang="en-US" dirty="0"/>
              <a:t> </a:t>
            </a:r>
          </a:p>
          <a:p>
            <a:pPr marL="0" indent="0" algn="ctr">
              <a:buNone/>
            </a:pPr>
            <a:r>
              <a:rPr lang="en-US" dirty="0"/>
              <a:t>Materials that can ignite easily, creating fires and causing burns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3FB222-1B7F-A341-6E9B-67BEDFFF9D5C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Explosive</a:t>
            </a:r>
          </a:p>
          <a:p>
            <a:pPr marL="0" indent="0" algn="ctr">
              <a:buNone/>
            </a:pPr>
            <a:r>
              <a:rPr lang="en-US" dirty="0"/>
              <a:t>Materials that can cause explosions and generate toxic gases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F5B3C4-90CB-BB59-DE3E-A50A7DE2AB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280" y="4152897"/>
            <a:ext cx="923544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34300"/>
      </p:ext>
    </p:extLst>
  </p:cSld>
  <p:clrMapOvr>
    <a:masterClrMapping/>
  </p:clrMapOvr>
  <p:transition spd="slow">
    <p:wip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64AFA-8726-4E5D-AD12-755C8159C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DFA8-8B5E-2B25-97A5-E3F97DAF7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891FBB-B472-B393-2B29-1A2A8224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105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DE949B5-B1F8-FDCD-465F-C386379B7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1784" y="2956560"/>
            <a:ext cx="4130335" cy="32156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dirty="0"/>
              <a:t>Do Not Set Yourself on Fire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689B7D5-FBF9-9B77-2AD9-7D47432B41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CDE29B-4F63-41D4-5FC5-18C4CAE240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732" y="3124200"/>
            <a:ext cx="2362200" cy="249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710989"/>
      </p:ext>
    </p:extLst>
  </p:cSld>
  <p:clrMapOvr>
    <a:masterClrMapping/>
  </p:clrMapOvr>
  <p:transition spd="slow">
    <p:wip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7EA2B-85A1-AC13-6A8B-D47390774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1FC2CF-76C5-BE7B-F43C-E83EBB3DC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Electricity:</a:t>
            </a:r>
            <a:r>
              <a:rPr lang="en-US" dirty="0">
                <a:latin typeface="Arial"/>
                <a:cs typeface="Arial"/>
              </a:rPr>
              <a:t> movement of electrons through a conductive media</a:t>
            </a:r>
          </a:p>
          <a:p>
            <a:r>
              <a:rPr lang="en-US" dirty="0">
                <a:latin typeface="Arial"/>
                <a:cs typeface="Arial"/>
              </a:rPr>
              <a:t>Voltage: Difference in electrical potential difference in a circuit</a:t>
            </a:r>
          </a:p>
          <a:p>
            <a:pPr lvl="1"/>
            <a:r>
              <a:rPr lang="en-US" dirty="0">
                <a:latin typeface="Arial"/>
                <a:cs typeface="Arial"/>
              </a:rPr>
              <a:t>“Pressure” moving electrons through circuit</a:t>
            </a:r>
          </a:p>
          <a:p>
            <a:r>
              <a:rPr lang="en-US" dirty="0">
                <a:latin typeface="Arial"/>
                <a:cs typeface="Arial"/>
              </a:rPr>
              <a:t>Amperage: Rate of electrical flow through a current (amps)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Conductor: material that easily moves electricity</a:t>
            </a:r>
          </a:p>
          <a:p>
            <a:pPr lvl="1"/>
            <a:r>
              <a:rPr lang="en-US" dirty="0">
                <a:latin typeface="Arial"/>
                <a:cs typeface="Arial"/>
              </a:rPr>
              <a:t>Resistor: material that limits electricity movement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Insulator: material that is insulated from electricity (high resistance)</a:t>
            </a:r>
          </a:p>
          <a:p>
            <a:r>
              <a:rPr lang="en-US" dirty="0">
                <a:latin typeface="Arial"/>
                <a:cs typeface="Arial"/>
              </a:rPr>
              <a:t>Wattage: Measure of electrical power (amps × volts)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FD152-138C-5E07-8514-D95D0B99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354923"/>
      </p:ext>
    </p:extLst>
  </p:cSld>
  <p:clrMapOvr>
    <a:masterClrMapping/>
  </p:clrMapOvr>
  <p:transition spd="slow">
    <p:wip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559553" cy="5125403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en-US" b="1" dirty="0"/>
              <a:t>Electrical Terms as Water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Voltage = Water Pressure</a:t>
            </a:r>
          </a:p>
          <a:p>
            <a:pPr lvl="1"/>
            <a:r>
              <a:rPr lang="en-US" dirty="0"/>
              <a:t>Higher voltage, more pushing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Current = Hose Diameter</a:t>
            </a:r>
          </a:p>
          <a:p>
            <a:pPr lvl="1"/>
            <a:r>
              <a:rPr lang="en-US" dirty="0"/>
              <a:t>Higher current, more room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Resistance = Blockage</a:t>
            </a:r>
          </a:p>
          <a:p>
            <a:pPr lvl="1"/>
            <a:r>
              <a:rPr lang="en-US" dirty="0"/>
              <a:t>Higher resistance, less flow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107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775B24B-F891-1B4C-4FDA-1F2E6C72832C}"/>
              </a:ext>
            </a:extLst>
          </p:cNvPr>
          <p:cNvGrpSpPr/>
          <p:nvPr/>
        </p:nvGrpSpPr>
        <p:grpSpPr>
          <a:xfrm>
            <a:off x="5955792" y="1572101"/>
            <a:ext cx="5318760" cy="3992880"/>
            <a:chOff x="5955792" y="1432560"/>
            <a:chExt cx="5318760" cy="399288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7751C0-F0C0-B236-807A-DEA08C86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1992" y="1432560"/>
              <a:ext cx="5242560" cy="399288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57FCC41-F136-455A-C160-6DE5ACFCD83E}"/>
                </a:ext>
              </a:extLst>
            </p:cNvPr>
            <p:cNvSpPr txBox="1"/>
            <p:nvPr/>
          </p:nvSpPr>
          <p:spPr>
            <a:xfrm>
              <a:off x="5955792" y="1829603"/>
              <a:ext cx="5151120" cy="32213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spcBef>
                  <a:spcPts val="2400"/>
                </a:spcBef>
                <a:spcAft>
                  <a:spcPts val="3200"/>
                </a:spcAft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Voltage</a:t>
              </a:r>
              <a:r>
                <a:rPr lang="en-US" dirty="0">
                  <a:solidFill>
                    <a:schemeClr val="bg1"/>
                  </a:solidFill>
                </a:rPr>
                <a:t>=</a:t>
              </a:r>
              <a:r>
                <a:rPr lang="en-US" b="1" dirty="0">
                  <a:solidFill>
                    <a:schemeClr val="bg1"/>
                  </a:solidFill>
                </a:rPr>
                <a:t>Pressure</a:t>
              </a:r>
            </a:p>
            <a:p>
              <a:pPr marL="0" indent="0">
                <a:spcBef>
                  <a:spcPts val="0"/>
                </a:spcBef>
                <a:spcAft>
                  <a:spcPts val="3200"/>
                </a:spcAft>
                <a:buNone/>
              </a:pPr>
              <a:endParaRPr lang="en-US" b="1" dirty="0">
                <a:solidFill>
                  <a:schemeClr val="bg1"/>
                </a:solidFill>
              </a:endParaRPr>
            </a:p>
            <a:p>
              <a:pPr marL="0" indent="0"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Current</a:t>
              </a:r>
              <a:r>
                <a:rPr lang="en-US" dirty="0">
                  <a:solidFill>
                    <a:schemeClr val="bg1"/>
                  </a:solidFill>
                </a:rPr>
                <a:t>=</a:t>
              </a:r>
              <a:r>
                <a:rPr lang="en-US" b="1" dirty="0">
                  <a:solidFill>
                    <a:schemeClr val="bg1"/>
                  </a:solidFill>
                </a:rPr>
                <a:t>Diameter</a:t>
              </a:r>
            </a:p>
            <a:p>
              <a:pPr marL="0" indent="0">
                <a:spcBef>
                  <a:spcPts val="0"/>
                </a:spcBef>
                <a:spcAft>
                  <a:spcPts val="3200"/>
                </a:spcAft>
                <a:buNone/>
              </a:pPr>
              <a:endParaRPr lang="en-US" b="1" dirty="0">
                <a:solidFill>
                  <a:schemeClr val="bg1"/>
                </a:solidFill>
              </a:endParaRPr>
            </a:p>
            <a:p>
              <a:pPr marL="0" indent="0">
                <a:spcBef>
                  <a:spcPts val="0"/>
                </a:spcBef>
                <a:spcAft>
                  <a:spcPts val="3200"/>
                </a:spcAft>
                <a:buNone/>
              </a:pPr>
              <a:r>
                <a:rPr lang="en-US" b="1" dirty="0">
                  <a:solidFill>
                    <a:schemeClr val="bg1"/>
                  </a:solidFill>
                </a:rPr>
                <a:t>Resistance</a:t>
              </a:r>
              <a:r>
                <a:rPr lang="en-US" dirty="0">
                  <a:solidFill>
                    <a:schemeClr val="bg1"/>
                  </a:solidFill>
                </a:rPr>
                <a:t>=</a:t>
              </a:r>
              <a:r>
                <a:rPr lang="en-US" b="1" dirty="0">
                  <a:solidFill>
                    <a:schemeClr val="bg1"/>
                  </a:solidFill>
                </a:rPr>
                <a:t>Blockage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1690225"/>
      </p:ext>
    </p:extLst>
  </p:cSld>
  <p:clrMapOvr>
    <a:masterClrMapping/>
  </p:clrMapOvr>
  <p:transition spd="slow">
    <p:wip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7B882-9E73-C4DD-B4E7-B2688D110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FAD86-7F06-00C6-BD74-29BCD293A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C744E-BFBF-AF9C-4545-3CBFF95C4E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376041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Electric Circuit:</a:t>
            </a:r>
            <a:r>
              <a:rPr lang="en-US" dirty="0">
                <a:latin typeface="Arial"/>
                <a:cs typeface="Arial"/>
              </a:rPr>
              <a:t> movement of electrons from negative to positive terminals</a:t>
            </a:r>
          </a:p>
          <a:p>
            <a:r>
              <a:rPr lang="en-US" dirty="0">
                <a:latin typeface="Arial"/>
                <a:cs typeface="Arial"/>
              </a:rPr>
              <a:t>Closed circuit: continuous path</a:t>
            </a:r>
          </a:p>
          <a:p>
            <a:pPr lvl="1"/>
            <a:r>
              <a:rPr lang="en-US" dirty="0">
                <a:latin typeface="Arial"/>
                <a:cs typeface="Arial"/>
              </a:rPr>
              <a:t>Subject to electrical grounding if there is less resistance (amps) through new path (you)</a:t>
            </a:r>
          </a:p>
          <a:p>
            <a:r>
              <a:rPr lang="en-US" dirty="0">
                <a:latin typeface="Arial"/>
                <a:cs typeface="Arial"/>
              </a:rPr>
              <a:t>Open circuit: break in path</a:t>
            </a:r>
          </a:p>
          <a:p>
            <a:pPr lvl="1"/>
            <a:r>
              <a:rPr lang="en-US" dirty="0">
                <a:latin typeface="Arial"/>
                <a:cs typeface="Arial"/>
              </a:rPr>
              <a:t>Subject to electrical grounding through you if wire is “live” (charged with electrons)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A0B45C2-65DC-85DD-7BA3-DC99997DC0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458408"/>
            <a:ext cx="5102225" cy="426185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6C2D3-1D57-5C05-D9FD-F92B4CE27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94244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A7C64-852D-3C05-0205-174B87CA8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36B431E-D340-D77C-C28F-48C1B2A12F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49146"/>
            <a:ext cx="7924800" cy="41071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DC1F6E-FE33-E84B-DE54-ED499D692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78705-4913-895C-B31A-1B64575405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Common Hazards in Air Pollution Control</a:t>
            </a:r>
          </a:p>
          <a:p>
            <a:pPr marL="0" indent="0" algn="ctr">
              <a:buNone/>
            </a:pPr>
            <a:endParaRPr lang="en-US" sz="11400" b="1" dirty="0"/>
          </a:p>
          <a:p>
            <a:pPr marL="0" indent="0">
              <a:buNone/>
              <a:tabLst>
                <a:tab pos="2001838" algn="ctr"/>
                <a:tab pos="5092700" algn="ctr"/>
                <a:tab pos="8118475" algn="ctr"/>
              </a:tabLst>
            </a:pPr>
            <a:r>
              <a:rPr lang="en-US" sz="2400" dirty="0"/>
              <a:t>	Climbing / Falls	 Crushing / Physical	Electrical / Fire</a:t>
            </a:r>
          </a:p>
          <a:p>
            <a:pPr marL="0" indent="0">
              <a:buNone/>
              <a:tabLst>
                <a:tab pos="2001838" algn="ctr"/>
                <a:tab pos="5092700" algn="ctr"/>
                <a:tab pos="8118475" algn="ctr"/>
              </a:tabLst>
            </a:pPr>
            <a:endParaRPr lang="en-US" sz="11400" dirty="0"/>
          </a:p>
          <a:p>
            <a:pPr marL="0" indent="0">
              <a:buNone/>
              <a:tabLst>
                <a:tab pos="2001838" algn="ctr"/>
                <a:tab pos="5092700" algn="ctr"/>
                <a:tab pos="8118475" algn="ctr"/>
              </a:tabLst>
            </a:pPr>
            <a:r>
              <a:rPr lang="en-US" sz="2400" dirty="0"/>
              <a:t>	Temperature	Toxic Chemicals	 Other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28AC3-5B53-5873-2F3A-23B1B6A9D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750657"/>
      </p:ext>
    </p:extLst>
  </p:cSld>
  <p:clrMapOvr>
    <a:masterClrMapping/>
  </p:clrMapOvr>
  <p:transition spd="slow">
    <p:wip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C64549B-CAED-F16B-9E9A-CCA002A13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1CCD5C7-8FED-D3C4-0947-6EECCAD40E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Ground</a:t>
            </a:r>
            <a:r>
              <a:rPr lang="en-US" dirty="0"/>
              <a:t> means a direct connection to Earth (ground)</a:t>
            </a:r>
          </a:p>
          <a:p>
            <a:r>
              <a:rPr lang="en-US" dirty="0"/>
              <a:t>If you are on the ground and touch a live electrical wire, electricity flows through you (close circuit)</a:t>
            </a:r>
          </a:p>
          <a:p>
            <a:r>
              <a:rPr lang="en-US" dirty="0"/>
              <a:t>Similar concept to a lightning rod</a:t>
            </a:r>
          </a:p>
          <a:p>
            <a:pPr lvl="1"/>
            <a:r>
              <a:rPr lang="en-US" dirty="0"/>
              <a:t>Lightning travels through wire and does not damage house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1F7E7-8722-022D-9BFC-1A767ED56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109</a:t>
            </a:fld>
            <a:endParaRPr lang="en-US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4003DA9B-C540-C368-04ED-7A17A1D022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422" y="1737677"/>
            <a:ext cx="5097780" cy="370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966187"/>
      </p:ext>
    </p:extLst>
  </p:cSld>
  <p:clrMapOvr>
    <a:masterClrMapping/>
  </p:clrMapOvr>
  <p:transition spd="slow">
    <p:wip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6B6D8-128F-632F-5B8F-BC1DAC905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C967607-5CA2-3B59-9AA4-53B0EFEEA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77F098F-61EF-F739-7C09-4B1B94F67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Grounding Safety</a:t>
            </a:r>
          </a:p>
          <a:p>
            <a:r>
              <a:rPr lang="en-US" dirty="0"/>
              <a:t>Extra “safety” ground wire: Lower resistance than human body (easier for electrons to travel to ground)</a:t>
            </a:r>
          </a:p>
          <a:p>
            <a:r>
              <a:rPr lang="en-US" dirty="0"/>
              <a:t>Rubberized mats / gloves: Increase resistance between human body and ground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7393A-DFD5-6DEE-06CF-6FAE235DE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983907"/>
      </p:ext>
    </p:extLst>
  </p:cSld>
  <p:clrMapOvr>
    <a:masterClrMapping/>
  </p:clrMapOvr>
  <p:transition spd="slow">
    <p:wipe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802ED-77E1-12EA-0BED-A665A2C61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60F28D-DC12-B02A-FD4C-774C99B4D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8830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Electrical Safety</a:t>
            </a:r>
          </a:p>
          <a:p>
            <a:r>
              <a:rPr lang="en-US" dirty="0"/>
              <a:t>Grounded outlets / wires</a:t>
            </a:r>
          </a:p>
          <a:p>
            <a:pPr lvl="1"/>
            <a:r>
              <a:rPr lang="en-US" dirty="0"/>
              <a:t>Additional “safety” grounding wire prevents grounding through you</a:t>
            </a:r>
          </a:p>
          <a:p>
            <a:pPr lvl="1"/>
            <a:r>
              <a:rPr lang="en-US" dirty="0"/>
              <a:t>Only works if all wires are properly grounded</a:t>
            </a:r>
          </a:p>
          <a:p>
            <a:r>
              <a:rPr lang="en-US" dirty="0"/>
              <a:t>Circuit Breaker / GFCI</a:t>
            </a:r>
          </a:p>
          <a:p>
            <a:pPr lvl="1"/>
            <a:r>
              <a:rPr lang="en-US" dirty="0"/>
              <a:t>Opens circuit at a set amperage</a:t>
            </a:r>
          </a:p>
          <a:p>
            <a:pPr lvl="2"/>
            <a:r>
              <a:rPr lang="en-US" dirty="0"/>
              <a:t>Circuit Breaker 15-60 amps (home) to &gt;2000 amps</a:t>
            </a:r>
          </a:p>
          <a:p>
            <a:pPr lvl="2"/>
            <a:r>
              <a:rPr lang="en-US" dirty="0"/>
              <a:t>GFCI ~5 milliamps</a:t>
            </a:r>
          </a:p>
          <a:p>
            <a:r>
              <a:rPr lang="en-US" dirty="0"/>
              <a:t>Safety Mats / PPE</a:t>
            </a:r>
          </a:p>
          <a:p>
            <a:pPr lvl="1"/>
            <a:r>
              <a:rPr lang="en-US" dirty="0"/>
              <a:t>Increases resistance between wire and ground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886A3B-DE6D-7194-24D8-37B064902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111</a:t>
            </a:fld>
            <a:endParaRPr lang="en-US" dirty="0"/>
          </a:p>
        </p:txBody>
      </p:sp>
      <p:pic>
        <p:nvPicPr>
          <p:cNvPr id="2050" name="Picture 2" descr="Worker using electrical saw with ground pin properly grounded to recepticale">
            <a:extLst>
              <a:ext uri="{FF2B5EF4-FFF2-40B4-BE49-F238E27FC236}">
                <a16:creationId xmlns:a16="http://schemas.microsoft.com/office/drawing/2014/main" id="{DEC48CD2-D92E-EEB3-B908-FD0FE15F2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8627" y="1005840"/>
            <a:ext cx="16859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orker using electrical saw as the ground pin is not properly grounded to recepticale which leads to electrocution">
            <a:extLst>
              <a:ext uri="{FF2B5EF4-FFF2-40B4-BE49-F238E27FC236}">
                <a16:creationId xmlns:a16="http://schemas.microsoft.com/office/drawing/2014/main" id="{8EADC18B-0704-1533-25D4-4CD2C2035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702" y="1005840"/>
            <a:ext cx="16859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88CF500-6D6F-DA26-72EA-CE52BD4498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2702" y="3303270"/>
            <a:ext cx="2918460" cy="2857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748476-551D-E70F-4059-CF3D141EAC1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9105" y="1011857"/>
            <a:ext cx="914479" cy="908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E7AF31-D638-B2C6-690C-100FF77C18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3944" y="101185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384379"/>
      </p:ext>
    </p:extLst>
  </p:cSld>
  <p:clrMapOvr>
    <a:masterClrMapping/>
  </p:clrMapOvr>
  <p:transition spd="slow">
    <p:wip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738C0-C370-4004-F0E6-D78D88A8F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D23C2-B427-ED87-C370-E7C1956FB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0A1361-E436-0A7A-965F-A53766D2B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112</a:t>
            </a:fld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EE9EFF20-A648-1316-50E1-FB78F395D2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501" y="1006475"/>
            <a:ext cx="6163822" cy="516572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485EA2-945A-19A5-09B5-A6F9275EE683}"/>
              </a:ext>
            </a:extLst>
          </p:cNvPr>
          <p:cNvSpPr txBox="1"/>
          <p:nvPr/>
        </p:nvSpPr>
        <p:spPr>
          <a:xfrm>
            <a:off x="3054223" y="5802868"/>
            <a:ext cx="34928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2013 Dennis van Zuijlekom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4198C42-77F6-02FC-18EA-082097B5557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0876" y="5830339"/>
            <a:ext cx="1180952" cy="3047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D3DC69-6670-5733-192B-1FF61BB48A4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2501" y="1006475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0885"/>
      </p:ext>
    </p:extLst>
  </p:cSld>
  <p:clrMapOvr>
    <a:masterClrMapping/>
  </p:clrMapOvr>
  <p:transition spd="slow">
    <p:wip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5C93B-1268-4852-DDED-254E4F699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B0742-610B-843F-FA29-F347DF1C3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53ADF2-D90A-DADA-C39E-0EDE8C918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Common Electric Voltages:</a:t>
            </a:r>
          </a:p>
          <a:p>
            <a:r>
              <a:rPr lang="en-US" dirty="0">
                <a:latin typeface="Arial"/>
                <a:cs typeface="Arial"/>
              </a:rPr>
              <a:t>120-volt – Household current (wall plug)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Computers, printers, lights, household objects</a:t>
            </a:r>
          </a:p>
          <a:p>
            <a:r>
              <a:rPr lang="en-US" dirty="0">
                <a:latin typeface="Arial"/>
                <a:cs typeface="Arial"/>
              </a:rPr>
              <a:t>240-volt - Highest household current (special devices)</a:t>
            </a:r>
          </a:p>
          <a:p>
            <a:pPr lvl="1"/>
            <a:r>
              <a:rPr lang="en-US" dirty="0">
                <a:latin typeface="Arial"/>
                <a:cs typeface="Arial"/>
              </a:rPr>
              <a:t>Air Conditioner / Heater / Oven &amp; Range / Dryer</a:t>
            </a:r>
          </a:p>
          <a:p>
            <a:r>
              <a:rPr lang="en-US" dirty="0">
                <a:latin typeface="Arial"/>
                <a:cs typeface="Arial"/>
              </a:rPr>
              <a:t>277-volt – Industrial / office lighting</a:t>
            </a:r>
          </a:p>
          <a:p>
            <a:pPr lvl="1"/>
            <a:r>
              <a:rPr lang="en-US" dirty="0">
                <a:latin typeface="Arial"/>
                <a:cs typeface="Arial"/>
              </a:rPr>
              <a:t>Highway, car dealership, hospital lighting (replaced by LED)</a:t>
            </a:r>
          </a:p>
          <a:p>
            <a:r>
              <a:rPr lang="en-US" dirty="0">
                <a:latin typeface="Arial"/>
                <a:cs typeface="Arial"/>
              </a:rPr>
              <a:t>≥480-volt – Large equipment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Specialty equipment (electrostatic precipitators, ionizing scrubbers) can use between 4,000 and 69,000 volts</a:t>
            </a:r>
          </a:p>
          <a:p>
            <a:pPr lvl="1"/>
            <a:r>
              <a:rPr lang="en-US" dirty="0">
                <a:latin typeface="Arial"/>
                <a:cs typeface="Arial"/>
              </a:rPr>
              <a:t>Electrical power lines can range from 115,000 to 765,000 volts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D84897-2DF0-F1BD-F981-6225F80F1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66036B-BC47-F161-7E45-ADB1E5574E9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152" y="1301909"/>
            <a:ext cx="914400" cy="1503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6C7432-BAC4-D581-DF20-405B8F97DC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952" y="2897296"/>
            <a:ext cx="137160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824545"/>
      </p:ext>
    </p:extLst>
  </p:cSld>
  <p:clrMapOvr>
    <a:masterClrMapping/>
  </p:clrMapOvr>
  <p:transition spd="slow">
    <p:wip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6D3DF2B-700D-2FFC-0EB7-ABD50EAC6D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11572"/>
            <a:ext cx="5102225" cy="51555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B16EEC-558A-28D9-3A5E-26528B7D2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FAF03-001E-49AB-ED0D-9746EC476DC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“Shocking” Awareness</a:t>
            </a:r>
          </a:p>
          <a:p>
            <a:r>
              <a:rPr lang="en-US" dirty="0">
                <a:latin typeface="Arial"/>
                <a:cs typeface="Arial"/>
              </a:rPr>
              <a:t>Improperly wired outlets / ungrounded electrical equipment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Lack of Ground-Fault Circuit Interruption (GFCI)</a:t>
            </a:r>
          </a:p>
          <a:p>
            <a:pPr lvl="1"/>
            <a:r>
              <a:rPr lang="en-US" dirty="0">
                <a:latin typeface="Arial"/>
                <a:cs typeface="Arial"/>
              </a:rPr>
              <a:t>Missing path to ground</a:t>
            </a:r>
          </a:p>
          <a:p>
            <a:r>
              <a:rPr lang="en-US" dirty="0">
                <a:latin typeface="Arial"/>
                <a:cs typeface="Arial"/>
              </a:rPr>
              <a:t>Contact with power lines</a:t>
            </a:r>
          </a:p>
          <a:p>
            <a:r>
              <a:rPr lang="en-US" dirty="0"/>
              <a:t>Damaged / improper extension cord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3C8EA-5745-F294-EC28-BC625A9B2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46DF51-6974-8D21-8B96-9836DF3BCD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705" y="4405400"/>
            <a:ext cx="914479" cy="9083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0FAE25-AEF7-8810-BC8A-B5A8B2DEB0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4584" y="4405400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26336"/>
      </p:ext>
    </p:extLst>
  </p:cSld>
  <p:clrMapOvr>
    <a:masterClrMapping/>
  </p:clrMapOvr>
  <p:transition spd="slow">
    <p:wip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F0177-4200-F38C-24EF-03CA9DCAF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05C54-F8EA-35D9-9106-030E4A70F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Beware of Damaged Extension Cords</a:t>
            </a:r>
          </a:p>
          <a:p>
            <a:r>
              <a:rPr lang="en-US" dirty="0">
                <a:latin typeface="Arial"/>
                <a:cs typeface="Arial"/>
              </a:rPr>
              <a:t>Abrasion of insulation by sharp edges and corners</a:t>
            </a:r>
          </a:p>
          <a:p>
            <a:r>
              <a:rPr lang="en-US" dirty="0">
                <a:latin typeface="Arial"/>
                <a:cs typeface="Arial"/>
              </a:rPr>
              <a:t>Melting of insulation due to contact with hot surfaces</a:t>
            </a:r>
          </a:p>
          <a:p>
            <a:r>
              <a:rPr lang="en-US" dirty="0">
                <a:latin typeface="Arial"/>
                <a:cs typeface="Arial"/>
              </a:rPr>
              <a:t>Corrosion of insulation due to contact with corrosive liquids</a:t>
            </a:r>
          </a:p>
          <a:p>
            <a:r>
              <a:rPr lang="en-US" dirty="0">
                <a:latin typeface="Arial"/>
                <a:cs typeface="Arial"/>
              </a:rPr>
              <a:t>Frayed connections due to stretching</a:t>
            </a:r>
          </a:p>
          <a:p>
            <a:pPr lvl="1"/>
            <a:r>
              <a:rPr lang="en-US" dirty="0">
                <a:latin typeface="Arial"/>
                <a:cs typeface="Arial"/>
              </a:rPr>
              <a:t>Do not use cords to lift small equipment</a:t>
            </a:r>
          </a:p>
          <a:p>
            <a:r>
              <a:rPr lang="en-US" dirty="0">
                <a:latin typeface="Arial"/>
                <a:cs typeface="Arial"/>
              </a:rPr>
              <a:t>Melting / heat when using an extension cord below equipment rating (current / amperage too high for cord)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E5763D-9E3A-F5E4-A731-32A7F0B87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09D3A2-ED9A-5CB0-F7C4-E7FF4C48412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952" y="4572000"/>
            <a:ext cx="2133600" cy="1600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EB8B95-6D68-C2DD-ACDF-C4652D0FBC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73" y="4572000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71882"/>
      </p:ext>
    </p:extLst>
  </p:cSld>
  <p:clrMapOvr>
    <a:masterClrMapping/>
  </p:clrMapOvr>
  <p:transition spd="slow">
    <p:wip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15740-9439-3906-F7DA-AB5C5EED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AF784-EAAC-6840-B41E-9E4956F3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2976C-C401-708F-0CAA-EC646A45B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Beware of Metal and Electricity</a:t>
            </a:r>
          </a:p>
          <a:p>
            <a:r>
              <a:rPr lang="en-US" dirty="0">
                <a:latin typeface="Arial"/>
                <a:cs typeface="Arial"/>
              </a:rPr>
              <a:t>Improperly grounded equipment and damaged extension cords can discharge through metal platforms, ladders, or handrails</a:t>
            </a:r>
          </a:p>
          <a:p>
            <a:pPr lvl="1"/>
            <a:r>
              <a:rPr lang="en-US" dirty="0">
                <a:latin typeface="Arial"/>
                <a:cs typeface="Arial"/>
              </a:rPr>
              <a:t>Increased risk using metal stairwell / walkway with electrical cords on it</a:t>
            </a:r>
          </a:p>
          <a:p>
            <a:r>
              <a:rPr lang="en-US" dirty="0">
                <a:latin typeface="Arial"/>
                <a:cs typeface="Arial"/>
              </a:rPr>
              <a:t>Mobile equipment and ladders can contact power lines</a:t>
            </a:r>
          </a:p>
          <a:p>
            <a:r>
              <a:rPr lang="en-US" dirty="0">
                <a:latin typeface="Arial"/>
                <a:cs typeface="Arial"/>
              </a:rPr>
              <a:t>Inspecting electrostatic precipitators (ESP) and ionizing scrubbers requires proximity to electrical equipment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Transformer-Rectifier sets and rappers are usually located on ESP roof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1A8FF-EEFB-8490-F015-55D669463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086291"/>
      </p:ext>
    </p:extLst>
  </p:cSld>
  <p:clrMapOvr>
    <a:masterClrMapping/>
  </p:clrMapOvr>
  <p:transition spd="slow">
    <p:wip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E0AB4-8325-4707-1590-A2F4B4B83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856C4-495C-CAC4-1629-FC5FBFB9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5C344-929E-6618-9161-A27BAE88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Static Electricity:</a:t>
            </a:r>
            <a:r>
              <a:rPr lang="en-US" dirty="0">
                <a:latin typeface="Arial"/>
                <a:cs typeface="Arial"/>
              </a:rPr>
              <a:t> Buildup of electrons on one surface that can discharge into another, grounded surface</a:t>
            </a:r>
            <a:endParaRPr lang="en-US" b="1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Static electricity can occur where any two surfaces touch</a:t>
            </a:r>
          </a:p>
          <a:p>
            <a:pPr lvl="1"/>
            <a:r>
              <a:rPr lang="en-US" dirty="0">
                <a:latin typeface="Arial"/>
                <a:cs typeface="Arial"/>
              </a:rPr>
              <a:t>Rubbing a balloon on carpet: balloon pickups extra electrons</a:t>
            </a:r>
          </a:p>
          <a:p>
            <a:pPr lvl="1"/>
            <a:r>
              <a:rPr lang="en-US" dirty="0">
                <a:latin typeface="Arial"/>
                <a:cs typeface="Arial"/>
              </a:rPr>
              <a:t>Air or fluid movement through a metal duct or pipe</a:t>
            </a:r>
          </a:p>
          <a:p>
            <a:pPr lvl="1"/>
            <a:r>
              <a:rPr lang="en-US" dirty="0">
                <a:latin typeface="Arial"/>
                <a:cs typeface="Arial"/>
              </a:rPr>
              <a:t>Paper or rubber conveyor moving across metal rollers and spools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Sand or grit blasting metal objects</a:t>
            </a:r>
          </a:p>
          <a:p>
            <a:pPr lvl="1"/>
            <a:r>
              <a:rPr lang="en-US" dirty="0">
                <a:latin typeface="Arial"/>
                <a:cs typeface="Arial"/>
              </a:rPr>
              <a:t>Person in rubberized boots walking on a metal floor / platform</a:t>
            </a:r>
          </a:p>
          <a:p>
            <a:pPr lvl="1"/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E7DB9-FEBB-A333-D324-061F5C2F1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172795"/>
      </p:ext>
    </p:extLst>
  </p:cSld>
  <p:clrMapOvr>
    <a:masterClrMapping/>
  </p:clrMapOvr>
  <p:transition spd="slow">
    <p:wip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C1DBC-CCA4-13F8-A326-16104B44F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36067-8C21-F158-92DE-565E0D485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58C70-FC53-BC55-3709-3AA8CEB23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Static Electricity Discharge:</a:t>
            </a:r>
            <a:r>
              <a:rPr lang="en-US" dirty="0">
                <a:latin typeface="Arial"/>
                <a:cs typeface="Arial"/>
              </a:rPr>
              <a:t> Static electricity can form a spark</a:t>
            </a:r>
          </a:p>
          <a:p>
            <a:r>
              <a:rPr lang="en-US" dirty="0">
                <a:latin typeface="Arial"/>
                <a:cs typeface="Arial"/>
              </a:rPr>
              <a:t>Spark equalizes electrons between charged object and grounded object, forming electrical circuit</a:t>
            </a:r>
          </a:p>
          <a:p>
            <a:r>
              <a:rPr lang="en-US" dirty="0">
                <a:latin typeface="Arial"/>
                <a:cs typeface="Arial"/>
              </a:rPr>
              <a:t>Spark occurs when electrical discharge overcomes the insulating properties of air</a:t>
            </a:r>
          </a:p>
          <a:p>
            <a:pPr lvl="1"/>
            <a:r>
              <a:rPr lang="en-US" dirty="0">
                <a:latin typeface="Arial"/>
                <a:cs typeface="Arial"/>
              </a:rPr>
              <a:t>Lightning is an extreme version of a static electricity discharge</a:t>
            </a:r>
          </a:p>
          <a:p>
            <a:r>
              <a:rPr lang="en-US" dirty="0">
                <a:latin typeface="Arial"/>
                <a:cs typeface="Arial"/>
              </a:rPr>
              <a:t>Spark can ignite flammable materials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Combustible dust</a:t>
            </a:r>
          </a:p>
          <a:p>
            <a:pPr lvl="1"/>
            <a:r>
              <a:rPr lang="en-US" dirty="0">
                <a:latin typeface="Arial"/>
                <a:cs typeface="Arial"/>
              </a:rPr>
              <a:t>Flammable liquids</a:t>
            </a:r>
          </a:p>
          <a:p>
            <a:r>
              <a:rPr lang="en-US" dirty="0">
                <a:latin typeface="Arial"/>
                <a:cs typeface="Arial"/>
              </a:rPr>
              <a:t>Spark can damage electrical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6C2621-F17F-43FA-288A-2CFA1AD38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01782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749A6-A656-B54E-2B83-59D3278F5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95E05A-2C9F-1110-2DA4-F0FCD3595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Accidents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6A355-9C80-E7BA-00EF-B63C49429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Select accidents involving agency personnel onsite:</a:t>
            </a:r>
          </a:p>
          <a:p>
            <a:r>
              <a:rPr lang="en-US" dirty="0"/>
              <a:t>Severe chemical burns from a spill</a:t>
            </a:r>
          </a:p>
          <a:p>
            <a:r>
              <a:rPr lang="en-US" dirty="0"/>
              <a:t>Cornea scratches from high-velocity particles</a:t>
            </a:r>
          </a:p>
          <a:p>
            <a:r>
              <a:rPr lang="en-US" dirty="0"/>
              <a:t>Thermal burns from hot surfaces / stack testing probes</a:t>
            </a:r>
          </a:p>
          <a:p>
            <a:r>
              <a:rPr lang="en-US" dirty="0"/>
              <a:t>Slips on wet and oily surfaces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Near-miss from high voltage electrical equipment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Near-miss from internal inspections of control devices </a:t>
            </a:r>
            <a:r>
              <a:rPr 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NO!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Near-miss from falls due to improper climbing technique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Near-miss from fall due to static electricity buildup on stack testing probe</a:t>
            </a:r>
          </a:p>
          <a:p>
            <a:endParaRPr lang="en-US" b="1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23FFE1-233E-CF94-7249-0E7F7C078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3419"/>
      </p:ext>
    </p:extLst>
  </p:cSld>
  <p:clrMapOvr>
    <a:masterClrMapping/>
  </p:clrMapOvr>
  <p:transition spd="slow">
    <p:wip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5C53D-C60C-1539-FCC3-6E8B84243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A70B3-5B5B-B9FF-B215-B37F54EAF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8FC8-9A73-D3CA-2F48-417C5C2C4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616952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Beware Static Electricity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Limit charge generation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Limit flow rate of air or liquid through metal pipe or duct</a:t>
            </a:r>
          </a:p>
          <a:p>
            <a:pPr lvl="1"/>
            <a:r>
              <a:rPr lang="en-US" dirty="0">
                <a:latin typeface="Arial"/>
                <a:cs typeface="Arial"/>
              </a:rPr>
              <a:t>Grounding pipes or ducts to charge is dissipated</a:t>
            </a:r>
          </a:p>
          <a:p>
            <a:pPr lvl="1"/>
            <a:r>
              <a:rPr lang="en-US" dirty="0">
                <a:latin typeface="Arial"/>
                <a:cs typeface="Arial"/>
              </a:rPr>
              <a:t>Allow relaxation time for filling containers, trucks, railcars, and tanks</a:t>
            </a:r>
          </a:p>
          <a:p>
            <a:r>
              <a:rPr lang="en-US" dirty="0">
                <a:latin typeface="Arial"/>
                <a:cs typeface="Arial"/>
              </a:rPr>
              <a:t>Eliminate spark gaps</a:t>
            </a:r>
          </a:p>
          <a:p>
            <a:pPr lvl="1"/>
            <a:r>
              <a:rPr lang="en-US" dirty="0">
                <a:latin typeface="Arial"/>
                <a:cs typeface="Arial"/>
              </a:rPr>
              <a:t>Properly use bonding / grounding cables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Use anti-static materials (wrist-straps, clothing, mats)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98114B-9D87-A8E5-2E69-06C8B3F5C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09EA91-45F3-A10F-AE26-207CD88B5A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352" y="1005840"/>
            <a:ext cx="2743200" cy="228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14F092-0477-5896-CCA3-4D3A4B02CC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352" y="4114800"/>
            <a:ext cx="2743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48653"/>
      </p:ext>
    </p:extLst>
  </p:cSld>
  <p:clrMapOvr>
    <a:masterClrMapping/>
  </p:clrMapOvr>
  <p:transition spd="slow">
    <p:wip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483A7-B82E-45FF-C0F3-92D1DDA55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13E31-CC49-4D00-D095-8408FE070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DC37E-B8B8-AA2C-D5CF-FADB61416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Fire:</a:t>
            </a:r>
            <a:r>
              <a:rPr lang="en-US" dirty="0"/>
              <a:t> Rapid chemical reaction between a fuel and oxidizer</a:t>
            </a:r>
          </a:p>
          <a:p>
            <a:pPr marL="0" indent="0">
              <a:buNone/>
            </a:pPr>
            <a:endParaRPr lang="en-US" sz="16000" dirty="0"/>
          </a:p>
          <a:p>
            <a:r>
              <a:rPr lang="en-US" b="1" dirty="0"/>
              <a:t>Explosion:</a:t>
            </a:r>
            <a:r>
              <a:rPr lang="en-US" dirty="0"/>
              <a:t> Rapid, expansive release of energy that produces damaging pressure waves</a:t>
            </a:r>
          </a:p>
          <a:p>
            <a:pPr lvl="1"/>
            <a:r>
              <a:rPr lang="en-US" dirty="0"/>
              <a:t>Fire is </a:t>
            </a:r>
            <a:r>
              <a:rPr lang="en-US" b="1" dirty="0"/>
              <a:t>not</a:t>
            </a:r>
            <a:r>
              <a:rPr lang="en-US" dirty="0"/>
              <a:t> required to have an explosion</a:t>
            </a:r>
          </a:p>
          <a:p>
            <a:pPr lvl="1"/>
            <a:r>
              <a:rPr lang="en-US" dirty="0"/>
              <a:t>Lethal pressure wave: 60 pounds per square inch (psi)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8F8A96-272E-9947-BBE8-3B500362EC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1435608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18555"/>
      </p:ext>
    </p:extLst>
  </p:cSld>
  <p:clrMapOvr>
    <a:masterClrMapping/>
  </p:clrMapOvr>
  <p:transition spd="slow">
    <p:wip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2AD03-CD3F-8E64-2087-D8D5F74AE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08AE5-B8B4-49BA-1CD2-FE7B4B278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6385F4-97A4-ECAB-83DB-BE7579A09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Upper Explosive Limit (UEL)</a:t>
            </a:r>
            <a:r>
              <a:rPr lang="en-US" dirty="0"/>
              <a:t>: Maximum concentration for a flame to propagate (too rich, not enough air)</a:t>
            </a:r>
          </a:p>
          <a:p>
            <a:pPr lvl="1"/>
            <a:r>
              <a:rPr lang="en-US" dirty="0"/>
              <a:t>Although ignition may not occur if UEL is exceeded, there may not be enough oxygen in an UEL atmosphere to support life</a:t>
            </a:r>
          </a:p>
          <a:p>
            <a:pPr lvl="1"/>
            <a:r>
              <a:rPr lang="en-US" dirty="0"/>
              <a:t>Leaving UEL atmosphere reduces concentration into flammable range</a:t>
            </a:r>
          </a:p>
          <a:p>
            <a:r>
              <a:rPr lang="en-US" u="sng" dirty="0"/>
              <a:t>Lower Explosive Limit (LEL)</a:t>
            </a:r>
            <a:r>
              <a:rPr lang="en-US" dirty="0"/>
              <a:t>: Minimum concentration for a flame to propagate (too lean, not enough fuel)</a:t>
            </a:r>
          </a:p>
          <a:p>
            <a:pPr lvl="1"/>
            <a:r>
              <a:rPr lang="en-US" dirty="0"/>
              <a:t>The lower the LEL, the more dangerous the material</a:t>
            </a:r>
          </a:p>
          <a:p>
            <a:pPr lvl="1"/>
            <a:r>
              <a:rPr lang="en-US" dirty="0"/>
              <a:t>If LEL is exceeded, leave area immediately</a:t>
            </a:r>
          </a:p>
          <a:p>
            <a:r>
              <a:rPr lang="en-US" u="sng" dirty="0"/>
              <a:t>Flammable Range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Range of flammable gas or vapor in which ignition can occur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A48CA0-BD3A-531B-CEEB-8CDC350CFE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6316" y="3784092"/>
            <a:ext cx="2156460" cy="16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04724"/>
      </p:ext>
    </p:extLst>
  </p:cSld>
  <p:clrMapOvr>
    <a:masterClrMapping/>
  </p:clrMapOvr>
  <p:transition spd="slow">
    <p:wip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98522-A1E7-33AB-1C36-8D971613D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C67BCA7-41A8-85C0-4E22-2B97E7DA4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9167" y="1006475"/>
            <a:ext cx="7390491" cy="5165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F7EF9-C9B2-E2AC-BCB0-371CC09CC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EF7C3B-95F7-3D81-F4E2-965E152659E4}"/>
              </a:ext>
            </a:extLst>
          </p:cNvPr>
          <p:cNvSpPr txBox="1"/>
          <p:nvPr/>
        </p:nvSpPr>
        <p:spPr>
          <a:xfrm rot="16200000">
            <a:off x="2406541" y="2130043"/>
            <a:ext cx="2087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Lean Fuel</a:t>
            </a:r>
          </a:p>
          <a:p>
            <a:r>
              <a:rPr lang="en-US" sz="2400" dirty="0"/>
              <a:t>/ Rich Air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5EB6CB-2CAF-81B5-42E1-0A33CA31BD02}"/>
              </a:ext>
            </a:extLst>
          </p:cNvPr>
          <p:cNvSpPr txBox="1"/>
          <p:nvPr/>
        </p:nvSpPr>
        <p:spPr>
          <a:xfrm rot="16200000">
            <a:off x="8492292" y="2130044"/>
            <a:ext cx="2087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Rich Fuel</a:t>
            </a:r>
          </a:p>
          <a:p>
            <a:r>
              <a:rPr lang="en-US" sz="2400" dirty="0"/>
              <a:t>/ Lean Air</a:t>
            </a:r>
          </a:p>
        </p:txBody>
      </p:sp>
    </p:spTree>
    <p:extLst>
      <p:ext uri="{BB962C8B-B14F-4D97-AF65-F5344CB8AC3E}">
        <p14:creationId xmlns:p14="http://schemas.microsoft.com/office/powerpoint/2010/main" val="3191665103"/>
      </p:ext>
    </p:extLst>
  </p:cSld>
  <p:clrMapOvr>
    <a:masterClrMapping/>
  </p:clrMapOvr>
  <p:transition spd="slow">
    <p:wipe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03C54-42DD-033E-8D93-9CCD2D224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E681D6A7-A519-30E3-1379-03578AC85F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149835"/>
              </p:ext>
            </p:extLst>
          </p:nvPr>
        </p:nvGraphicFramePr>
        <p:xfrm>
          <a:off x="914400" y="1006475"/>
          <a:ext cx="10360024" cy="493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043">
                  <a:extLst>
                    <a:ext uri="{9D8B030D-6E8A-4147-A177-3AD203B41FA5}">
                      <a16:colId xmlns:a16="http://schemas.microsoft.com/office/drawing/2014/main" val="1263137350"/>
                    </a:ext>
                  </a:extLst>
                </a:gridCol>
                <a:gridCol w="804255">
                  <a:extLst>
                    <a:ext uri="{9D8B030D-6E8A-4147-A177-3AD203B41FA5}">
                      <a16:colId xmlns:a16="http://schemas.microsoft.com/office/drawing/2014/main" val="302941435"/>
                    </a:ext>
                  </a:extLst>
                </a:gridCol>
                <a:gridCol w="8358726">
                  <a:extLst>
                    <a:ext uri="{9D8B030D-6E8A-4147-A177-3AD203B41FA5}">
                      <a16:colId xmlns:a16="http://schemas.microsoft.com/office/drawing/2014/main" val="572020837"/>
                    </a:ext>
                  </a:extLst>
                </a:gridCol>
              </a:tblGrid>
              <a:tr h="35945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 of Hazardous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944850"/>
                  </a:ext>
                </a:extLst>
              </a:tr>
              <a:tr h="76125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Flammable gases or vapors may be present during routine operation or maintenance work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947285"/>
                  </a:ext>
                </a:extLst>
              </a:tr>
              <a:tr h="7612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Flammable gases or vapors may be present during unusual conditions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4940655"/>
                  </a:ext>
                </a:extLst>
              </a:tr>
              <a:tr h="76125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Explosive dusts may be present during routine operation or maintenance work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2521787"/>
                  </a:ext>
                </a:extLst>
              </a:tr>
              <a:tr h="7612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Explosive dusts may be present during unusual conditions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0446835"/>
                  </a:ext>
                </a:extLst>
              </a:tr>
              <a:tr h="761252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Ignitable fibers may be present during routine operation or maintenance work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498264"/>
                  </a:ext>
                </a:extLst>
              </a:tr>
              <a:tr h="7612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Ignitable fibers may be present during unusual conditions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33633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70814-DABD-99B5-5368-15A558551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677913"/>
      </p:ext>
    </p:extLst>
  </p:cSld>
  <p:clrMapOvr>
    <a:masterClrMapping/>
  </p:clrMapOvr>
  <p:transition spd="slow">
    <p:wip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ACAA9-A527-22B1-904A-497424DC7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481CF-8A1D-1AA9-D3FA-1CA0FF679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003B1113-89BF-949B-3A94-32AFF8D112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254113"/>
              </p:ext>
            </p:extLst>
          </p:nvPr>
        </p:nvGraphicFramePr>
        <p:xfrm>
          <a:off x="914400" y="1006475"/>
          <a:ext cx="10360024" cy="4939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7043">
                  <a:extLst>
                    <a:ext uri="{9D8B030D-6E8A-4147-A177-3AD203B41FA5}">
                      <a16:colId xmlns:a16="http://schemas.microsoft.com/office/drawing/2014/main" val="1263137350"/>
                    </a:ext>
                  </a:extLst>
                </a:gridCol>
                <a:gridCol w="804255">
                  <a:extLst>
                    <a:ext uri="{9D8B030D-6E8A-4147-A177-3AD203B41FA5}">
                      <a16:colId xmlns:a16="http://schemas.microsoft.com/office/drawing/2014/main" val="302941435"/>
                    </a:ext>
                  </a:extLst>
                </a:gridCol>
                <a:gridCol w="8358726">
                  <a:extLst>
                    <a:ext uri="{9D8B030D-6E8A-4147-A177-3AD203B41FA5}">
                      <a16:colId xmlns:a16="http://schemas.microsoft.com/office/drawing/2014/main" val="572020837"/>
                    </a:ext>
                  </a:extLst>
                </a:gridCol>
              </a:tblGrid>
              <a:tr h="36391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 of Hazardous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944850"/>
                  </a:ext>
                </a:extLst>
              </a:tr>
              <a:tr h="762307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Flammable gases or vapors: Volatile Organic Compound (VOC) or methane ductwork and control equipment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947285"/>
                  </a:ext>
                </a:extLst>
              </a:tr>
              <a:tr h="762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Flammable gases or vapors: VOC / Methane storage tank or system pressure relief valves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4940655"/>
                  </a:ext>
                </a:extLst>
              </a:tr>
              <a:tr h="762307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Combustible dusts: Dry particulate matter (PM) control systems (cyclones, baghouses, filters, ESP)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2521787"/>
                  </a:ext>
                </a:extLst>
              </a:tr>
              <a:tr h="762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Combustible dusts: Unloading dry materials from storage area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0446835"/>
                  </a:ext>
                </a:extLst>
              </a:tr>
              <a:tr h="762307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Ignitable fibers (cotton, cloth, synthetic fibers): Dry PM control systems (cyclones, baghouses, filter, ESP)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498264"/>
                  </a:ext>
                </a:extLst>
              </a:tr>
              <a:tr h="7623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Ignitable fibers: Unloading or settling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433633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2DDEB5-BA6C-B9E4-C6EA-782BF30C7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228917"/>
      </p:ext>
    </p:extLst>
  </p:cSld>
  <p:clrMapOvr>
    <a:masterClrMapping/>
  </p:clrMapOvr>
  <p:transition spd="slow">
    <p:wip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EC9FB-775C-27B1-639C-04D7C2721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5A9F187-3387-9FE3-97DD-FB6981D19A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79328"/>
              </p:ext>
            </p:extLst>
          </p:nvPr>
        </p:nvGraphicFramePr>
        <p:xfrm>
          <a:off x="914400" y="1006475"/>
          <a:ext cx="1036002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88">
                  <a:extLst>
                    <a:ext uri="{9D8B030D-6E8A-4147-A177-3AD203B41FA5}">
                      <a16:colId xmlns:a16="http://schemas.microsoft.com/office/drawing/2014/main" val="2496598985"/>
                    </a:ext>
                  </a:extLst>
                </a:gridCol>
                <a:gridCol w="1839722">
                  <a:extLst>
                    <a:ext uri="{9D8B030D-6E8A-4147-A177-3AD203B41FA5}">
                      <a16:colId xmlns:a16="http://schemas.microsoft.com/office/drawing/2014/main" val="9874677"/>
                    </a:ext>
                  </a:extLst>
                </a:gridCol>
                <a:gridCol w="2512822">
                  <a:extLst>
                    <a:ext uri="{9D8B030D-6E8A-4147-A177-3AD203B41FA5}">
                      <a16:colId xmlns:a16="http://schemas.microsoft.com/office/drawing/2014/main" val="495483359"/>
                    </a:ext>
                  </a:extLst>
                </a:gridCol>
                <a:gridCol w="1631188">
                  <a:extLst>
                    <a:ext uri="{9D8B030D-6E8A-4147-A177-3AD203B41FA5}">
                      <a16:colId xmlns:a16="http://schemas.microsoft.com/office/drawing/2014/main" val="3512027724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972745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Liquid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NFPA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Flash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Boiling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OSHA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9287458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Flammable Liquid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&lt;73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&lt;100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1 - 2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17363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&lt;73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2 - 3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069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≥</a:t>
                      </a:r>
                      <a:r>
                        <a:rPr lang="en-US" dirty="0"/>
                        <a:t>73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 and &lt;100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3 - 4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65434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Combustible Liquid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 and &lt;140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3 –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16757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≥</a:t>
                      </a:r>
                      <a:r>
                        <a:rPr lang="en-US" dirty="0"/>
                        <a:t>140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 and &lt;200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6920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IIIB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200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85749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D0AFC9-8378-14EC-65F1-ACB3B3F1F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125</a:t>
            </a:fld>
            <a:endParaRPr lang="en-US" dirty="0"/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36CAD35D-9E18-ACC2-308F-D68985CBEC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101274"/>
              </p:ext>
            </p:extLst>
          </p:nvPr>
        </p:nvGraphicFramePr>
        <p:xfrm>
          <a:off x="914400" y="3804920"/>
          <a:ext cx="1036002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480">
                  <a:extLst>
                    <a:ext uri="{9D8B030D-6E8A-4147-A177-3AD203B41FA5}">
                      <a16:colId xmlns:a16="http://schemas.microsoft.com/office/drawing/2014/main" val="2496598985"/>
                    </a:ext>
                  </a:extLst>
                </a:gridCol>
                <a:gridCol w="1827530">
                  <a:extLst>
                    <a:ext uri="{9D8B030D-6E8A-4147-A177-3AD203B41FA5}">
                      <a16:colId xmlns:a16="http://schemas.microsoft.com/office/drawing/2014/main" val="9874677"/>
                    </a:ext>
                  </a:extLst>
                </a:gridCol>
                <a:gridCol w="2525014">
                  <a:extLst>
                    <a:ext uri="{9D8B030D-6E8A-4147-A177-3AD203B41FA5}">
                      <a16:colId xmlns:a16="http://schemas.microsoft.com/office/drawing/2014/main" val="495483359"/>
                    </a:ext>
                  </a:extLst>
                </a:gridCol>
                <a:gridCol w="1618996">
                  <a:extLst>
                    <a:ext uri="{9D8B030D-6E8A-4147-A177-3AD203B41FA5}">
                      <a16:colId xmlns:a16="http://schemas.microsoft.com/office/drawing/2014/main" val="3512027724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339071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Liquid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OSHA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Flash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Boiling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NFPA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9287458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/>
                        <a:t>Flammable Liquid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&lt;73.4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&lt;95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17363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&lt;73.4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95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IA - IB - 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0693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≥</a:t>
                      </a:r>
                      <a:r>
                        <a:rPr lang="en-US" dirty="0"/>
                        <a:t>73.4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 and &lt;140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dirty="0"/>
                        <a:t>N/A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IC - 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19794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≥</a:t>
                      </a:r>
                      <a:r>
                        <a:rPr lang="en-US" dirty="0"/>
                        <a:t>140</a:t>
                      </a:r>
                      <a:r>
                        <a:rPr lang="en-US" sz="1800" dirty="0"/>
                        <a:t>°</a:t>
                      </a:r>
                      <a:r>
                        <a:rPr lang="en-US" dirty="0"/>
                        <a:t>F and </a:t>
                      </a:r>
                      <a:r>
                        <a:rPr lang="en-US" sz="1800" dirty="0"/>
                        <a:t>&lt;</a:t>
                      </a:r>
                      <a:r>
                        <a:rPr lang="en-US" dirty="0"/>
                        <a:t>200</a:t>
                      </a:r>
                      <a:r>
                        <a:rPr lang="en-US" sz="1800" dirty="0"/>
                        <a:t>°</a:t>
                      </a:r>
                      <a:r>
                        <a:rPr lang="en-US" sz="1800" b="0" i="0" u="none" strike="noStrike" baseline="0" noProof="0" dirty="0">
                          <a:solidFill>
                            <a:srgbClr val="000000"/>
                          </a:solidFill>
                          <a:latin typeface="+mn-lt"/>
                        </a:rPr>
                        <a:t>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N/A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IIIA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654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816844"/>
      </p:ext>
    </p:extLst>
  </p:cSld>
  <p:clrMapOvr>
    <a:masterClrMapping/>
  </p:clrMapOvr>
  <p:transition spd="slow">
    <p:wip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2BC48-45CF-1D74-3866-6225C1EC7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8C00C-AB61-2CF2-B1A3-BA01A72BD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Sampling Flammable Liquids</a:t>
            </a:r>
          </a:p>
          <a:p>
            <a:r>
              <a:rPr lang="en-US" dirty="0">
                <a:latin typeface="Arial"/>
                <a:cs typeface="Arial"/>
              </a:rPr>
              <a:t>Use metal sample containers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Sample container size limits specified by OSHA in 29 CFR 1910.106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Grounding-bonding cables </a:t>
            </a:r>
            <a:r>
              <a:rPr lang="en-US" b="1" u="sng" dirty="0">
                <a:latin typeface="Arial"/>
                <a:cs typeface="Arial"/>
              </a:rPr>
              <a:t>must</a:t>
            </a:r>
            <a:r>
              <a:rPr lang="en-US" dirty="0">
                <a:latin typeface="Arial"/>
                <a:cs typeface="Arial"/>
              </a:rPr>
              <a:t> be attached to the sampling container and source of the flammable liquid</a:t>
            </a:r>
          </a:p>
          <a:p>
            <a:r>
              <a:rPr lang="en-US" dirty="0">
                <a:latin typeface="Arial"/>
                <a:cs typeface="Arial"/>
              </a:rPr>
              <a:t>Liquid source (storage vessel or drum) also </a:t>
            </a:r>
            <a:r>
              <a:rPr lang="en-US" b="1" u="sng" dirty="0">
                <a:latin typeface="Arial"/>
                <a:cs typeface="Arial"/>
              </a:rPr>
              <a:t>must</a:t>
            </a:r>
            <a:r>
              <a:rPr lang="en-US" dirty="0">
                <a:latin typeface="Arial"/>
                <a:cs typeface="Arial"/>
              </a:rPr>
              <a:t> be grounded</a:t>
            </a:r>
          </a:p>
          <a:p>
            <a:r>
              <a:rPr lang="en-US" dirty="0">
                <a:latin typeface="Arial"/>
                <a:cs typeface="Arial"/>
              </a:rPr>
              <a:t>Site may require specialized (non-conductive) shoes / clothing</a:t>
            </a:r>
          </a:p>
          <a:p>
            <a:r>
              <a:rPr lang="en-US" dirty="0">
                <a:latin typeface="Arial"/>
                <a:cs typeface="Arial"/>
              </a:rPr>
              <a:t>Multi-gas Meter for LEL / UEL / O</a:t>
            </a:r>
            <a:r>
              <a:rPr lang="en-US" baseline="-25000" dirty="0">
                <a:latin typeface="Arial"/>
                <a:cs typeface="Arial"/>
              </a:rPr>
              <a:t>2</a:t>
            </a:r>
          </a:p>
          <a:p>
            <a:r>
              <a:rPr lang="en-US" dirty="0">
                <a:latin typeface="Arial"/>
                <a:cs typeface="Arial"/>
              </a:rPr>
              <a:t>Site must provide instructions on emergency and evacuation procedures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E9C57A-05E0-1835-8170-F6ADB544B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769999"/>
      </p:ext>
    </p:extLst>
  </p:cSld>
  <p:clrMapOvr>
    <a:masterClrMapping/>
  </p:clrMapOvr>
  <p:transition spd="slow">
    <p:wip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AE384961-BCE2-A961-BE08-BFB141A094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1546" y="1006475"/>
            <a:ext cx="9325733" cy="5165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AF50B0-8CD3-3541-51C7-225AAD8C9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05661-E4CB-4C1B-412B-4B18C3608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89B45FD-C66D-CFDE-D918-E4D0A8C24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010912" cy="5166360"/>
          </a:xfrm>
        </p:spPr>
        <p:txBody>
          <a:bodyPr/>
          <a:lstStyle/>
          <a:p>
            <a:r>
              <a:rPr lang="en-US" dirty="0"/>
              <a:t>Baghouses (fabric filters) contain combustible dust</a:t>
            </a:r>
          </a:p>
          <a:p>
            <a:r>
              <a:rPr lang="en-US" dirty="0"/>
              <a:t>Particle movement creates static electricity</a:t>
            </a:r>
          </a:p>
          <a:p>
            <a:r>
              <a:rPr lang="en-US" dirty="0"/>
              <a:t>High operating temperatures</a:t>
            </a:r>
          </a:p>
        </p:txBody>
      </p:sp>
    </p:spTree>
    <p:extLst>
      <p:ext uri="{BB962C8B-B14F-4D97-AF65-F5344CB8AC3E}">
        <p14:creationId xmlns:p14="http://schemas.microsoft.com/office/powerpoint/2010/main" val="3376056300"/>
      </p:ext>
    </p:extLst>
  </p:cSld>
  <p:clrMapOvr>
    <a:masterClrMapping/>
  </p:clrMapOvr>
  <p:transition spd="slow">
    <p:wip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D36B7-6851-17E3-FBBA-A1571851C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64F780-8BB9-8386-921B-28F00AA22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Storage Tanks</a:t>
            </a:r>
            <a:r>
              <a:rPr lang="en-US" dirty="0"/>
              <a:t> may contain flammable and/or compressed materials (liquids / gases)</a:t>
            </a:r>
          </a:p>
          <a:p>
            <a:r>
              <a:rPr lang="en-US" dirty="0"/>
              <a:t>May be equipped with pressure relief valves (PRV)</a:t>
            </a:r>
          </a:p>
          <a:p>
            <a:r>
              <a:rPr lang="en-US" dirty="0"/>
              <a:t>Highly toxic / flammable material storage subject may be subject to OSHA PSM and EPA RMP programs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6C281-2FF4-D806-7CF7-7C6EB338A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3EBEB-349C-53EA-DC19-CAF7AD1CE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676962"/>
            <a:ext cx="4076190" cy="24952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4DBF2-00E8-C3E4-E3DA-D6388CCB19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3572" y="3482340"/>
            <a:ext cx="4030980" cy="268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7870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854E0-F9E4-4939-7838-62E02C530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1E0C5-4BA8-62EF-DA16-169AB35FB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Inhalation:</a:t>
            </a:r>
          </a:p>
          <a:p>
            <a:r>
              <a:rPr lang="en-US" dirty="0"/>
              <a:t>High air pollutant concentrations can exist in localized areas</a:t>
            </a:r>
          </a:p>
          <a:p>
            <a:r>
              <a:rPr lang="en-US" dirty="0"/>
              <a:t>Inhalation problems can develop without warning</a:t>
            </a:r>
          </a:p>
          <a:p>
            <a:pPr lvl="1"/>
            <a:r>
              <a:rPr lang="en-US" dirty="0"/>
              <a:t>Smell is not a good indicator of toxicity</a:t>
            </a:r>
          </a:p>
          <a:p>
            <a:pPr lvl="1"/>
            <a:r>
              <a:rPr lang="en-US" dirty="0"/>
              <a:t>Oxygen poor environments can cause fainting</a:t>
            </a:r>
          </a:p>
          <a:p>
            <a:pPr lvl="1"/>
            <a:r>
              <a:rPr lang="en-US" dirty="0"/>
              <a:t>Inhalation of exhaust gases usually involve multiple pollutants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B7C1BC-A230-0DC7-89D1-BEBC83F8E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D5520E-F8E7-2A26-EBD8-2697915E4E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550" y="4343400"/>
            <a:ext cx="1866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91234"/>
      </p:ext>
    </p:extLst>
  </p:cSld>
  <p:clrMapOvr>
    <a:masterClrMapping/>
  </p:clrMapOvr>
  <p:transition spd="slow">
    <p:wipe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94C31-DD18-0638-4E96-87EF358F9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61E0F-F52E-952C-D019-7D0671D66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Video</a:t>
            </a:r>
            <a:endParaRPr lang="en-US" b="1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Combustible Dust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Safety Pays Off - The Value of Vigilance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45006-7826-19BE-6782-B8C30D264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96269"/>
      </p:ext>
    </p:extLst>
  </p:cSld>
  <p:clrMapOvr>
    <a:masterClrMapping/>
  </p:clrMapOvr>
  <p:transition spd="slow">
    <p:wipe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3E226-7058-F373-3852-43DE014CC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B1A5C-6BEB-F5D1-0514-85EAF4547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Fire Safety Storage:</a:t>
            </a:r>
          </a:p>
          <a:p>
            <a:r>
              <a:rPr lang="en-US" u="sng" dirty="0">
                <a:latin typeface="Arial"/>
                <a:cs typeface="Arial"/>
              </a:rPr>
              <a:t>Intrinsically Safe</a:t>
            </a:r>
            <a:r>
              <a:rPr lang="en-US" dirty="0">
                <a:latin typeface="Arial"/>
                <a:cs typeface="Arial"/>
              </a:rPr>
              <a:t>: Components do not generate sufficient energies to cause ignition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Areas where flammable materials are stored must have an intrinsically safe fan to exhaust vapors</a:t>
            </a:r>
          </a:p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Explosion Safety Storage:</a:t>
            </a:r>
          </a:p>
          <a:p>
            <a:r>
              <a:rPr lang="en-US" u="sng" dirty="0">
                <a:latin typeface="Arial"/>
                <a:cs typeface="Arial"/>
              </a:rPr>
              <a:t>Explosion Proof</a:t>
            </a:r>
            <a:r>
              <a:rPr lang="en-US" dirty="0">
                <a:latin typeface="Arial"/>
                <a:cs typeface="Arial"/>
              </a:rPr>
              <a:t>: Will not rupture due to ignition of gases, vapors, or dusts (exploded materials will not puncture unit)</a:t>
            </a:r>
          </a:p>
          <a:p>
            <a:pPr lvl="1"/>
            <a:r>
              <a:rPr lang="en-US" dirty="0">
                <a:latin typeface="Arial"/>
                <a:cs typeface="Arial"/>
              </a:rPr>
              <a:t>Areas where flammable materials are stored must be explosion proof, venting any explosions safely by absorbing debris and dissipating pressure wave (blowout panels)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F6293D-384B-8B10-38B9-B28D1AC29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427217"/>
      </p:ext>
    </p:extLst>
  </p:cSld>
  <p:clrMapOvr>
    <a:masterClrMapping/>
  </p:clrMapOvr>
  <p:transition spd="slow">
    <p:wipe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A9859-4A83-B93E-4E74-7EF3C5D04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38020-C202-4D2E-AB6E-E10794587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131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A94FBE5-69CF-0D14-D886-85F3954520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436636-B053-B8D6-4A49-D4F1DAF8AD6B}"/>
              </a:ext>
            </a:extLst>
          </p:cNvPr>
          <p:cNvSpPr txBox="1"/>
          <p:nvPr/>
        </p:nvSpPr>
        <p:spPr>
          <a:xfrm>
            <a:off x="2650596" y="5802868"/>
            <a:ext cx="688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Physical Explosion Hazard</a:t>
            </a:r>
          </a:p>
        </p:txBody>
      </p:sp>
    </p:spTree>
    <p:extLst>
      <p:ext uri="{BB962C8B-B14F-4D97-AF65-F5344CB8AC3E}">
        <p14:creationId xmlns:p14="http://schemas.microsoft.com/office/powerpoint/2010/main" val="3804455625"/>
      </p:ext>
    </p:extLst>
  </p:cSld>
  <p:clrMapOvr>
    <a:masterClrMapping/>
  </p:clrMapOvr>
  <p:transition spd="slow">
    <p:wipe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BE4886-6376-B31F-4DF7-75B0AD249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EF8572-3A8C-37BE-2506-F280A63EA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975481-C4A2-348B-E5CD-26988B7B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60290F-2278-A20B-037A-CD073739F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132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376F09-7CD8-9ED0-FB54-61F589A588B4}"/>
              </a:ext>
            </a:extLst>
          </p:cNvPr>
          <p:cNvSpPr txBox="1"/>
          <p:nvPr/>
        </p:nvSpPr>
        <p:spPr>
          <a:xfrm>
            <a:off x="2650596" y="5802868"/>
            <a:ext cx="688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Physical Explosion Hazard</a:t>
            </a:r>
          </a:p>
        </p:txBody>
      </p:sp>
    </p:spTree>
    <p:extLst>
      <p:ext uri="{BB962C8B-B14F-4D97-AF65-F5344CB8AC3E}">
        <p14:creationId xmlns:p14="http://schemas.microsoft.com/office/powerpoint/2010/main" val="799306656"/>
      </p:ext>
    </p:extLst>
  </p:cSld>
  <p:clrMapOvr>
    <a:masterClrMapping/>
  </p:clrMapOvr>
  <p:transition spd="slow">
    <p:wipe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A4530-896A-5A46-BD6F-16571EFEC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1FF12-FB83-5B82-8394-C8E398A53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Fan Disintegration</a:t>
            </a:r>
          </a:p>
          <a:p>
            <a:r>
              <a:rPr lang="en-US" dirty="0">
                <a:latin typeface="Arial"/>
                <a:cs typeface="Arial"/>
              </a:rPr>
              <a:t>Fan wheel corrosion</a:t>
            </a:r>
          </a:p>
          <a:p>
            <a:r>
              <a:rPr lang="en-US" dirty="0">
                <a:latin typeface="Arial"/>
                <a:cs typeface="Arial"/>
              </a:rPr>
              <a:t>Fan wheel erosion</a:t>
            </a:r>
          </a:p>
          <a:p>
            <a:r>
              <a:rPr lang="en-US" dirty="0">
                <a:latin typeface="Arial"/>
                <a:cs typeface="Arial"/>
              </a:rPr>
              <a:t>Fan wheel solids accumulation</a:t>
            </a:r>
          </a:p>
          <a:p>
            <a:r>
              <a:rPr lang="en-US" dirty="0">
                <a:latin typeface="Arial"/>
                <a:cs typeface="Arial"/>
              </a:rPr>
              <a:t>Bearing failure (squeal)</a:t>
            </a:r>
          </a:p>
          <a:p>
            <a:r>
              <a:rPr lang="en-US" dirty="0">
                <a:latin typeface="Arial"/>
                <a:cs typeface="Arial"/>
              </a:rPr>
              <a:t>Operation in aerodynamically unstable range</a:t>
            </a:r>
          </a:p>
          <a:p>
            <a:r>
              <a:rPr lang="en-US" dirty="0">
                <a:latin typeface="Arial"/>
                <a:cs typeface="Arial"/>
              </a:rPr>
              <a:t>Operation at excessive tip speeds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DABCB-1120-3B5C-2135-F5197DF5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2689"/>
      </p:ext>
    </p:extLst>
  </p:cSld>
  <p:clrMapOvr>
    <a:masterClrMapping/>
  </p:clrMapOvr>
  <p:transition spd="slow">
    <p:wipe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9946B-37B2-AD18-7806-E01FAD9D1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4DDEC01-964B-13E4-794E-05AB776D19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014106"/>
              </p:ext>
            </p:extLst>
          </p:nvPr>
        </p:nvGraphicFramePr>
        <p:xfrm>
          <a:off x="914400" y="1006475"/>
          <a:ext cx="103600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1698847595"/>
                    </a:ext>
                  </a:extLst>
                </a:gridCol>
                <a:gridCol w="2779776">
                  <a:extLst>
                    <a:ext uri="{9D8B030D-6E8A-4147-A177-3AD203B41FA5}">
                      <a16:colId xmlns:a16="http://schemas.microsoft.com/office/drawing/2014/main" val="588197706"/>
                    </a:ext>
                  </a:extLst>
                </a:gridCol>
                <a:gridCol w="2795682">
                  <a:extLst>
                    <a:ext uri="{9D8B030D-6E8A-4147-A177-3AD203B41FA5}">
                      <a16:colId xmlns:a16="http://schemas.microsoft.com/office/drawing/2014/main" val="4242821889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1013083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Extinguisher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For Use 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Extinguishing Material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Interference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343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Rubbish, Paper or Wood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Removes Heat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060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Organic Liquids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Carbon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Removes Oxygen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02197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Electrical Equipment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Halon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Removes Oxygen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9804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Metal Powders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Inert Powders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Removes Oxygen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483445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79D0E-7F4D-6845-C326-D9F3C27D8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A1F367-7899-4AA2-8DCC-15CC794D8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8381" y="3467438"/>
            <a:ext cx="2895238" cy="27047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A736D9-7696-E1E5-56A7-7871391FB4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4" y="34290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44185"/>
      </p:ext>
    </p:extLst>
  </p:cSld>
  <p:clrMapOvr>
    <a:masterClrMapping/>
  </p:clrMapOvr>
  <p:transition spd="slow">
    <p:wip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AE6B0-8E4D-388E-F561-F3063D532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04D4F-8E37-C39C-6C3B-B172E096D5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How to use a fire extinguisher: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Sound the fire alarm or call fire department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Identify safe evacuation path before approaching fire. Do </a:t>
            </a:r>
            <a:r>
              <a:rPr lang="en-US" b="1" dirty="0">
                <a:latin typeface="Arial"/>
                <a:cs typeface="Arial"/>
              </a:rPr>
              <a:t>not </a:t>
            </a:r>
            <a:r>
              <a:rPr lang="en-US" dirty="0">
                <a:latin typeface="Arial"/>
                <a:cs typeface="Arial"/>
              </a:rPr>
              <a:t>allow fire, heat, or smoke to come between you &amp; evacuation path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Select appropriate type of fire extinguisher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Discharge the extinguisher within its effective range using the pull, aim, squeeze, sweep (P.A.S.S.) technique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Back away from an extinguished fire in case it flames up again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Evacuate immediately if extinguisher is empty and fire is not out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Evacuate immediately if fire progresses beyond incipient (initial) stage (you need more than one fire extinguisher)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82CB56-672D-5A77-BE18-E2D2128C2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246369"/>
      </p:ext>
    </p:extLst>
  </p:cSld>
  <p:clrMapOvr>
    <a:masterClrMapping/>
  </p:clrMapOvr>
  <p:transition spd="slow">
    <p:wipe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A7587-9ACA-7432-C321-B79D4B063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Fires &amp; Explosions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FCBD2-1FE8-BCC1-A8AA-EB2B3F0A0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In the event of a fire and/or explosion:</a:t>
            </a:r>
          </a:p>
          <a:p>
            <a:r>
              <a:rPr lang="en-US" dirty="0">
                <a:latin typeface="Arial"/>
                <a:cs typeface="Arial"/>
              </a:rPr>
              <a:t>Immediately terminate inspection and/or testing activities</a:t>
            </a:r>
          </a:p>
          <a:p>
            <a:r>
              <a:rPr lang="en-US" dirty="0">
                <a:latin typeface="Arial"/>
                <a:cs typeface="Arial"/>
              </a:rPr>
              <a:t>Deenergize any electrical equipment (testing)</a:t>
            </a:r>
          </a:p>
          <a:p>
            <a:r>
              <a:rPr lang="en-US" dirty="0">
                <a:latin typeface="Arial"/>
                <a:cs typeface="Arial"/>
              </a:rPr>
              <a:t>Follow plant evacuation procedures</a:t>
            </a:r>
          </a:p>
          <a:p>
            <a:r>
              <a:rPr lang="en-US" dirty="0">
                <a:latin typeface="Arial"/>
                <a:cs typeface="Arial"/>
              </a:rPr>
              <a:t>Meet at designated assembly point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BE3D85-C001-5B46-33BF-15F3A80D0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136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6AE7708-645B-CF00-C101-390B7803F1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886200"/>
            <a:ext cx="103632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29969"/>
      </p:ext>
    </p:extLst>
  </p:cSld>
  <p:clrMapOvr>
    <a:masterClrMapping/>
  </p:clrMapOvr>
  <p:transition spd="slow">
    <p:wipe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4EC1C-B74C-3334-E5FF-591CD3062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F93CF-A37D-F0A6-AA86-3B1120F09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Electrical / Fire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C6F14-BD66-BD89-0400-CF608A244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voltage?</a:t>
            </a:r>
          </a:p>
          <a:p>
            <a:pPr marL="225425" lvl="1" indent="0">
              <a:buNone/>
            </a:pPr>
            <a:r>
              <a:rPr lang="en-US" dirty="0"/>
              <a:t>Difference in electrical potential (i.e., electrical pressure)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a GFCI do?</a:t>
            </a:r>
          </a:p>
          <a:p>
            <a:pPr marL="225425" lvl="1" indent="0">
              <a:buNone/>
            </a:pPr>
            <a:r>
              <a:rPr lang="en-US" dirty="0"/>
              <a:t>Opens unsafe circuits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problem with static electricity?</a:t>
            </a:r>
          </a:p>
          <a:p>
            <a:pPr marL="225425" lvl="1" indent="0">
              <a:buNone/>
            </a:pPr>
            <a:r>
              <a:rPr lang="en-US" dirty="0"/>
              <a:t>Sparks can ignite flammable materials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the flammable range?</a:t>
            </a:r>
          </a:p>
          <a:p>
            <a:pPr marL="225425" lvl="1" indent="0">
              <a:buNone/>
            </a:pPr>
            <a:r>
              <a:rPr lang="en-US" dirty="0"/>
              <a:t>Range of gas concentration where fire can occur between LEL and UEL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PASS mean in using a fire extinguisher?</a:t>
            </a:r>
          </a:p>
          <a:p>
            <a:pPr marL="225425" lvl="1" indent="0">
              <a:buNone/>
            </a:pPr>
            <a:r>
              <a:rPr lang="en-US" dirty="0"/>
              <a:t>Pull, Aim, Squeeze, Sweep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6496E1-0C02-3350-9BEB-4888B7FF1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4923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B0B03-1861-9752-F8A5-D05018E94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D87DBB9-0365-78E6-A24B-39A9A52626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1DC2F1-E79D-CD35-BD34-DAC94BFE14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6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5218C8B-90C6-88CF-7235-A7286A44A9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Temperature Hazards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68DD30-9FAA-4915-864E-649FC1C13ADA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3003567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1347EA-7C7E-45DF-A65A-8E9A96D2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980236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Odors</a:t>
            </a:r>
          </a:p>
          <a:p>
            <a:r>
              <a:rPr lang="en-US" dirty="0"/>
              <a:t>Sensitivity of human nose varies</a:t>
            </a:r>
          </a:p>
          <a:p>
            <a:pPr lvl="1"/>
            <a:r>
              <a:rPr lang="en-US" dirty="0"/>
              <a:t>Human smell detection range varies from zero (no odor)                  to parts per trillion (ppt)</a:t>
            </a:r>
          </a:p>
          <a:p>
            <a:pPr lvl="1"/>
            <a:r>
              <a:rPr lang="en-US" dirty="0"/>
              <a:t>Sensitivity decreases after prolonged exposure (fatigue)</a:t>
            </a:r>
          </a:p>
          <a:p>
            <a:r>
              <a:rPr lang="en-US" dirty="0"/>
              <a:t>Human nose very sensitive to compounds containing sulfur</a:t>
            </a:r>
          </a:p>
          <a:p>
            <a:pPr lvl="1">
              <a:tabLst>
                <a:tab pos="4571817" algn="l"/>
              </a:tabLst>
            </a:pPr>
            <a:r>
              <a:rPr lang="en-US" dirty="0"/>
              <a:t>Hydrogen sulfide, SO</a:t>
            </a:r>
            <a:r>
              <a:rPr lang="en-US" baseline="-25000" dirty="0"/>
              <a:t>2</a:t>
            </a:r>
            <a:r>
              <a:rPr lang="en-US" dirty="0"/>
              <a:t>, Methyl Mercaptan (natural gas)</a:t>
            </a:r>
          </a:p>
          <a:p>
            <a:r>
              <a:rPr lang="en-US" dirty="0"/>
              <a:t>Odors are </a:t>
            </a:r>
            <a:r>
              <a:rPr lang="en-US" b="1" i="1" dirty="0"/>
              <a:t>not</a:t>
            </a:r>
            <a:r>
              <a:rPr lang="en-US" dirty="0"/>
              <a:t> a reliable indicator of health impacts</a:t>
            </a:r>
          </a:p>
          <a:p>
            <a:pPr lvl="1"/>
            <a:r>
              <a:rPr lang="en-US" dirty="0"/>
              <a:t>Toxic compounds can exhibit no odor or an odor threshold lower or higher than its recommended exposure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5BC656-C66B-45D8-AB57-81F8B730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1C94-9C37-4FF0-8CA6-24330328645A}" type="slidenum">
              <a:rPr lang="en-CA" smtClean="0"/>
              <a:t>13</a:t>
            </a:fld>
            <a:endParaRPr lang="en-C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F1CF41-AB58-4736-A2C4-31C4AB69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AF6C83-7322-4827-BF23-8EDC9633EA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2215" y="1143000"/>
            <a:ext cx="2042337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43855"/>
      </p:ext>
    </p:extLst>
  </p:cSld>
  <p:clrMapOvr>
    <a:masterClrMapping/>
  </p:clrMapOvr>
  <p:transition spd="slow">
    <p:wipe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8F2D9-BEA6-6871-7D7D-9A0310A93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26F02-D302-FF10-C6C2-757CF8068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F7424-E2DA-978E-7049-956F3CD94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Variations in temperature can cause injuries</a:t>
            </a:r>
          </a:p>
          <a:p>
            <a:r>
              <a:rPr lang="en-US" dirty="0"/>
              <a:t>Heat:</a:t>
            </a:r>
          </a:p>
          <a:p>
            <a:pPr lvl="1"/>
            <a:r>
              <a:rPr lang="en-US" dirty="0"/>
              <a:t>Burns (including sunburn)</a:t>
            </a:r>
          </a:p>
          <a:p>
            <a:pPr lvl="1"/>
            <a:r>
              <a:rPr lang="en-US" dirty="0"/>
              <a:t>Heat Exhaustion</a:t>
            </a:r>
          </a:p>
          <a:p>
            <a:pPr lvl="1"/>
            <a:r>
              <a:rPr lang="en-US" dirty="0"/>
              <a:t>Heat Stroke</a:t>
            </a:r>
          </a:p>
          <a:p>
            <a:r>
              <a:rPr lang="en-US" dirty="0"/>
              <a:t>Cold:</a:t>
            </a:r>
          </a:p>
          <a:p>
            <a:pPr lvl="1"/>
            <a:r>
              <a:rPr lang="en-US" dirty="0"/>
              <a:t>Frostnip</a:t>
            </a:r>
          </a:p>
          <a:p>
            <a:pPr lvl="1"/>
            <a:r>
              <a:rPr lang="en-US" dirty="0"/>
              <a:t>Frostbite</a:t>
            </a:r>
          </a:p>
          <a:p>
            <a:pPr lvl="1"/>
            <a:r>
              <a:rPr lang="en-US" dirty="0"/>
              <a:t>Hypothermia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C11A07-49B4-DD24-1F32-20DCB32FFF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9572" y="1005840"/>
            <a:ext cx="1744980" cy="51663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809384-4F94-A360-F3EE-58E3EF89118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4172" y="3589020"/>
            <a:ext cx="1295400" cy="12192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068BB0-991C-E779-BBCA-2EDB7FE470E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8932" y="1005840"/>
            <a:ext cx="1325880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581662"/>
      </p:ext>
    </p:extLst>
  </p:cSld>
  <p:clrMapOvr>
    <a:masterClrMapping/>
  </p:clrMapOvr>
  <p:transition spd="slow">
    <p:wipe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54C33-A0A2-5821-CEAE-6DC5242B1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00330-F279-AB15-9CA8-F250369CF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A0F8C7-A0A1-4CFF-C316-FC056FFBE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140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CDB42D7-F1F1-D4D8-4F08-D402AB8F2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Temperature Safety:</a:t>
            </a:r>
          </a:p>
          <a:p>
            <a:pPr marL="0" indent="0" algn="ctr">
              <a:buNone/>
            </a:pPr>
            <a:r>
              <a:rPr lang="en-US" sz="4000" i="1" dirty="0"/>
              <a:t>Hot enough to fry an egg</a:t>
            </a:r>
          </a:p>
          <a:p>
            <a:pPr marL="0" indent="0" algn="ctr">
              <a:buNone/>
            </a:pPr>
            <a:r>
              <a:rPr lang="en-US" sz="4000" i="1" dirty="0"/>
              <a:t>-or-</a:t>
            </a:r>
          </a:p>
          <a:p>
            <a:pPr marL="0" indent="0" algn="ctr">
              <a:buNone/>
            </a:pPr>
            <a:r>
              <a:rPr lang="en-US" sz="4000" i="1" dirty="0"/>
              <a:t>Penguins wearing parkas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453CA5F-6A30-A027-2390-CCA2F16492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69525"/>
      </p:ext>
    </p:extLst>
  </p:cSld>
  <p:clrMapOvr>
    <a:masterClrMapping/>
  </p:clrMapOvr>
  <p:transition spd="slow">
    <p:wipe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1FE09-2BA2-59C9-13A5-3E1BE780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Heat vs Burn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A7AC1-664B-574C-7FC5-DEB65F84EF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Heat (Exhaustion/Stroke)</a:t>
            </a:r>
          </a:p>
          <a:p>
            <a:r>
              <a:rPr lang="en-US" dirty="0"/>
              <a:t>Body temperature becomes higher than normal (&gt;100ºF)</a:t>
            </a:r>
          </a:p>
          <a:p>
            <a:pPr lvl="1"/>
            <a:r>
              <a:rPr lang="en-US" dirty="0"/>
              <a:t>Symptoms can develop ≥80ºF depending on humidity and temperature (heat index)</a:t>
            </a:r>
          </a:p>
          <a:p>
            <a:r>
              <a:rPr lang="en-US" dirty="0"/>
              <a:t>Sweat is body’s natural way of cooling itself</a:t>
            </a:r>
          </a:p>
          <a:p>
            <a:pPr lvl="1"/>
            <a:r>
              <a:rPr lang="en-US" dirty="0"/>
              <a:t>Hydration replaces water</a:t>
            </a:r>
          </a:p>
          <a:p>
            <a:pPr lvl="1"/>
            <a:r>
              <a:rPr lang="en-US" dirty="0"/>
              <a:t>Electrolytes need replaced, too!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4CCCD5-7CFB-A60D-7025-AFC6FACD43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Burn</a:t>
            </a:r>
          </a:p>
          <a:p>
            <a:r>
              <a:rPr lang="en-US" dirty="0"/>
              <a:t>Skin is exposed to temperature ≥111ºF</a:t>
            </a:r>
          </a:p>
          <a:p>
            <a:pPr lvl="1"/>
            <a:r>
              <a:rPr lang="en-US" dirty="0"/>
              <a:t>Higher temperatures and longer contact increases burn severity</a:t>
            </a:r>
          </a:p>
          <a:p>
            <a:pPr lvl="1"/>
            <a:r>
              <a:rPr lang="en-US" dirty="0"/>
              <a:t>Sunburn: low temperature for long time</a:t>
            </a:r>
          </a:p>
          <a:p>
            <a:r>
              <a:rPr lang="en-US" dirty="0"/>
              <a:t>Inhaling hot gases (smoke, fumes) can burn lung tissue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A8867-D8C4-0E6F-E0FB-C7E1A0066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880554"/>
      </p:ext>
    </p:extLst>
  </p:cSld>
  <p:clrMapOvr>
    <a:masterClrMapping/>
  </p:clrMapOvr>
  <p:transition spd="slow">
    <p:wip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5BBA5-E018-DA2C-2D45-68C071EA2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9C7C0-1F13-9046-DB87-05E775486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Heat Exhaustion / Heat Stroke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182F72D-CBBB-3C53-EB44-B871EC9194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218" y="1006475"/>
            <a:ext cx="4312389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304223"/>
      </p:ext>
    </p:extLst>
  </p:cSld>
  <p:clrMapOvr>
    <a:masterClrMapping/>
  </p:clrMapOvr>
  <p:transition spd="slow">
    <p:wipe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A0F49-6DB0-7506-33CC-A59422B91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DB0B3-8E5A-95F0-22CE-DF85FB7CF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Burn</a:t>
            </a:r>
            <a:r>
              <a:rPr lang="en-US" dirty="0"/>
              <a:t> is a heat injury to the skin or underlying tissue</a:t>
            </a:r>
          </a:p>
          <a:p>
            <a:pPr>
              <a:tabLst>
                <a:tab pos="5084763" algn="l"/>
              </a:tabLst>
            </a:pPr>
            <a:r>
              <a:rPr lang="en-US" dirty="0"/>
              <a:t>Heat (Thermal)	• Electricity</a:t>
            </a:r>
          </a:p>
          <a:p>
            <a:pPr>
              <a:tabLst>
                <a:tab pos="5084763" algn="l"/>
              </a:tabLst>
            </a:pPr>
            <a:r>
              <a:rPr lang="en-US" dirty="0"/>
              <a:t>Radiation (including sun)	• Chemicals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Burn Medical Issues:</a:t>
            </a:r>
          </a:p>
          <a:p>
            <a:pPr lvl="1"/>
            <a:r>
              <a:rPr lang="en-US" dirty="0"/>
              <a:t>Burns that cover &gt;20% of the body may require intravenous fluids</a:t>
            </a:r>
          </a:p>
          <a:p>
            <a:pPr lvl="1"/>
            <a:r>
              <a:rPr lang="en-US" dirty="0"/>
              <a:t>Burns that cover &gt;30% of the body may be fatal without treatment</a:t>
            </a:r>
          </a:p>
          <a:p>
            <a:pPr lvl="1"/>
            <a:r>
              <a:rPr lang="en-US" dirty="0"/>
              <a:t>Deeper burns are more severe (destroying more layers of skin)</a:t>
            </a:r>
          </a:p>
          <a:p>
            <a:pPr lvl="1"/>
            <a:r>
              <a:rPr lang="en-US" dirty="0"/>
              <a:t>Inhaling smoke (or hot gases) burns lung tissue and may contain carbon monoxide (CO)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29FB27-DC8F-9D4F-CB18-687E7C61E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99054"/>
      </p:ext>
    </p:extLst>
  </p:cSld>
  <p:clrMapOvr>
    <a:masterClrMapping/>
  </p:clrMapOvr>
  <p:transition spd="slow">
    <p:wipe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CA58B-0847-9F43-42EF-4CD1E888B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BE2EF-495D-3B60-C102-C29D20A9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0714C-B303-5F98-6C1A-100336BC983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/>
              <a:t> Degree Burn</a:t>
            </a:r>
          </a:p>
          <a:p>
            <a:pPr lvl="1"/>
            <a:r>
              <a:rPr lang="en-US" dirty="0"/>
              <a:t>Burned first (top) layer of skin</a:t>
            </a:r>
          </a:p>
          <a:p>
            <a:pPr lvl="1"/>
            <a:r>
              <a:rPr lang="en-US" dirty="0"/>
              <a:t>Red and painful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B97994-08FF-B667-C7A8-649E8699B8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Degree Burn</a:t>
            </a:r>
          </a:p>
          <a:p>
            <a:pPr lvl="1"/>
            <a:r>
              <a:rPr lang="en-US" dirty="0"/>
              <a:t>Burned first &amp; second layer of skin</a:t>
            </a:r>
          </a:p>
          <a:p>
            <a:pPr lvl="1"/>
            <a:r>
              <a:rPr lang="en-US" dirty="0"/>
              <a:t>Wet skin / blisters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930686-CC55-ADD1-9CE0-EB6EEB0AE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75A27-70DC-F132-7B77-95BD0C348F9E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3</a:t>
            </a:r>
            <a:r>
              <a:rPr lang="en-US" b="1" baseline="30000" dirty="0"/>
              <a:t>rd</a:t>
            </a:r>
            <a:r>
              <a:rPr lang="en-US" b="1" dirty="0"/>
              <a:t> Degree Burn</a:t>
            </a:r>
          </a:p>
          <a:p>
            <a:pPr lvl="1"/>
            <a:r>
              <a:rPr lang="en-US" dirty="0"/>
              <a:t>All layers of skin</a:t>
            </a:r>
          </a:p>
          <a:p>
            <a:pPr lvl="1"/>
            <a:r>
              <a:rPr lang="en-US" dirty="0"/>
              <a:t>Skin is black, white, or red and leathery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BB432C-58FD-CF29-DF79-6A4B013C2A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788917"/>
            <a:ext cx="3383280" cy="33832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30091C-28EA-4617-B3F5-EDF942354C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836" y="2800347"/>
            <a:ext cx="3383280" cy="33680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CC2AC9-B237-B13A-FBA7-7C9757E486B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272" y="2792727"/>
            <a:ext cx="3383280" cy="33756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B95B338-6441-11AB-5EE1-5781EEDDCFD5}"/>
              </a:ext>
            </a:extLst>
          </p:cNvPr>
          <p:cNvSpPr txBox="1"/>
          <p:nvPr/>
        </p:nvSpPr>
        <p:spPr>
          <a:xfrm>
            <a:off x="2058924" y="6063959"/>
            <a:ext cx="8071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4</a:t>
            </a:r>
            <a:r>
              <a:rPr lang="en-US" sz="2400" b="1" baseline="30000" dirty="0">
                <a:solidFill>
                  <a:srgbClr val="C00000"/>
                </a:solidFill>
              </a:rPr>
              <a:t>th</a:t>
            </a:r>
            <a:r>
              <a:rPr lang="en-US" sz="2400" b="1" dirty="0">
                <a:solidFill>
                  <a:srgbClr val="C00000"/>
                </a:solidFill>
              </a:rPr>
              <a:t> Degree Burn:</a:t>
            </a:r>
            <a:r>
              <a:rPr lang="en-US" sz="2400" dirty="0">
                <a:solidFill>
                  <a:srgbClr val="C00000"/>
                </a:solidFill>
              </a:rPr>
              <a:t> Burns into muscle, tendon, and bone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B242DF-63E8-1A13-B488-78C478D2FA69}"/>
              </a:ext>
            </a:extLst>
          </p:cNvPr>
          <p:cNvSpPr txBox="1"/>
          <p:nvPr/>
        </p:nvSpPr>
        <p:spPr>
          <a:xfrm>
            <a:off x="999744" y="3843611"/>
            <a:ext cx="10155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Warning: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Graphic Content of Burns</a:t>
            </a:r>
          </a:p>
        </p:txBody>
      </p:sp>
    </p:spTree>
    <p:extLst>
      <p:ext uri="{BB962C8B-B14F-4D97-AF65-F5344CB8AC3E}">
        <p14:creationId xmlns:p14="http://schemas.microsoft.com/office/powerpoint/2010/main" val="39977989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725CF-6979-1847-3874-BEB24FA03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672A-795E-BCFF-740E-AFA5CFDDA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F6166-8ADB-9592-0363-2530EB9E1A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Common Sources of Thermal Burns</a:t>
            </a:r>
          </a:p>
          <a:p>
            <a:r>
              <a:rPr lang="en-US" dirty="0">
                <a:latin typeface="Arial"/>
                <a:cs typeface="Arial"/>
              </a:rPr>
              <a:t>Steam and steam lines</a:t>
            </a:r>
          </a:p>
          <a:p>
            <a:r>
              <a:rPr lang="en-US" dirty="0">
                <a:latin typeface="Arial"/>
                <a:cs typeface="Arial"/>
              </a:rPr>
              <a:t>Ductwork or metal surfaces of air pollution control equipment (thermal oxidizer, flare)</a:t>
            </a:r>
          </a:p>
          <a:p>
            <a:r>
              <a:rPr lang="en-US" dirty="0">
                <a:latin typeface="Arial"/>
                <a:cs typeface="Arial"/>
              </a:rPr>
              <a:t>Furnace or boiler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Hot probes or test port caps during emissions testing</a:t>
            </a:r>
          </a:p>
          <a:p>
            <a:r>
              <a:rPr lang="en-US" dirty="0">
                <a:latin typeface="Arial"/>
                <a:cs typeface="Arial"/>
              </a:rPr>
              <a:t>Hot gases from process equipment</a:t>
            </a:r>
          </a:p>
          <a:p>
            <a:r>
              <a:rPr lang="en-US" dirty="0">
                <a:latin typeface="Arial"/>
                <a:cs typeface="Arial"/>
              </a:rPr>
              <a:t>Hot solids exiting hoppers</a:t>
            </a:r>
          </a:p>
          <a:p>
            <a:r>
              <a:rPr lang="en-US" dirty="0">
                <a:latin typeface="Arial"/>
                <a:cs typeface="Arial"/>
              </a:rPr>
              <a:t>Lasers / infrared lights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AB6928-2721-DE2E-582E-D8AEFF36D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703542"/>
      </p:ext>
    </p:extLst>
  </p:cSld>
  <p:clrMapOvr>
    <a:masterClrMapping/>
  </p:clrMapOvr>
  <p:transition spd="slow">
    <p:wipe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D553-6255-4C16-C605-8D52A4599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73053-DCE1-FED9-4CA6-4DC313651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848A8-AD04-800B-052E-DD220511D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18A969-3D7F-5909-6681-1DFAAF295E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26769"/>
      </p:ext>
    </p:extLst>
  </p:cSld>
  <p:clrMapOvr>
    <a:masterClrMapping/>
  </p:clrMapOvr>
  <p:transition spd="slow">
    <p:wipe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C5FFA-BAD0-4ABB-B767-556715B8B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D5E48-2824-7205-FB46-A35C197FF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A93F71-313F-F073-792A-10E90C1FE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147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EEE20C6-06BF-3315-1480-C6AA8D29D1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56065"/>
      </p:ext>
    </p:extLst>
  </p:cSld>
  <p:clrMapOvr>
    <a:masterClrMapping/>
  </p:clrMapOvr>
  <p:transition spd="slow">
    <p:wipe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2E00A-9933-8C46-0626-6A72F0C73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76612-A512-05FE-BB04-D2217A2E2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Burns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5E190-48D0-F733-2308-5676D9496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148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E1EC6C9-29A1-BF1C-0B50-6FC74D7483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5077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5BC656-C66B-45D8-AB57-81F8B730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01C94-9C37-4FF0-8CA6-24330328645A}" type="slidenum">
              <a:rPr lang="en-CA" smtClean="0"/>
              <a:t>14</a:t>
            </a:fld>
            <a:endParaRPr lang="en-C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F1CF41-AB58-4736-A2C4-31C4AB69B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8816BC2-4A9C-441D-B888-5CF028C5F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3494295"/>
              </p:ext>
            </p:extLst>
          </p:nvPr>
        </p:nvGraphicFramePr>
        <p:xfrm>
          <a:off x="914399" y="1047350"/>
          <a:ext cx="10360152" cy="3828288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2590038">
                  <a:extLst>
                    <a:ext uri="{9D8B030D-6E8A-4147-A177-3AD203B41FA5}">
                      <a16:colId xmlns:a16="http://schemas.microsoft.com/office/drawing/2014/main" val="187866737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529481067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1708995218"/>
                    </a:ext>
                  </a:extLst>
                </a:gridCol>
                <a:gridCol w="2590038">
                  <a:extLst>
                    <a:ext uri="{9D8B030D-6E8A-4147-A177-3AD203B41FA5}">
                      <a16:colId xmlns:a16="http://schemas.microsoft.com/office/drawing/2014/main" val="1623636471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Comparison of Odor Observation Thresholds &amp; Recommended Exposure Limit (REL)</a:t>
                      </a:r>
                    </a:p>
                  </a:txBody>
                  <a:tcPr marL="0" marR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582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45720" marR="4572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3582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800" b="1" dirty="0">
                        <a:solidFill>
                          <a:schemeClr val="tx1"/>
                        </a:solidFill>
                        <a:latin typeface="Roboto" pitchFamily="2" charset="0"/>
                        <a:ea typeface="Roboto" pitchFamily="2" charset="0"/>
                      </a:endParaRPr>
                    </a:p>
                  </a:txBody>
                  <a:tcPr marL="0" marR="0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257908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Pollutant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Odor Threshold</a:t>
                      </a:r>
                      <a:r>
                        <a:rPr lang="en-US" sz="2000" b="0" baseline="3000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†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Short-Term REL</a:t>
                      </a:r>
                      <a:r>
                        <a:rPr lang="en-US" sz="2000" b="0" baseline="3000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‡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baseline="0" dirty="0">
                          <a:solidFill>
                            <a:schemeClr val="bg1"/>
                          </a:solidFill>
                          <a:latin typeface="+mj-lt"/>
                          <a:ea typeface="Roboto" pitchFamily="2" charset="0"/>
                        </a:rPr>
                        <a:t>Odor indicative of health impacts?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416630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Benzene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4.68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68818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Chlorine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0.314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3452298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Hydrochloric Acid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015377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Hydrogen Sulfide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0.00047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440996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Methanol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100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250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899972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Phosgene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1.0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0.2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rgbClr val="C00000"/>
                          </a:solidFill>
                          <a:latin typeface="+mj-lt"/>
                          <a:ea typeface="Roboto" pitchFamily="2" charset="0"/>
                        </a:rPr>
                        <a:t>Yes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167010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Propane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Odorless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1,000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409686"/>
                  </a:ext>
                </a:extLst>
              </a:tr>
              <a:tr h="3159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SO</a:t>
                      </a:r>
                      <a:r>
                        <a:rPr lang="en-US" sz="2000" b="0" baseline="-25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2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+mj-lt"/>
                        <a:ea typeface="Roboto" pitchFamily="2" charset="0"/>
                      </a:endParaRP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0.47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5 ppm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>
                          <a:solidFill>
                            <a:schemeClr val="tx1"/>
                          </a:solidFill>
                          <a:latin typeface="+mj-lt"/>
                          <a:ea typeface="Roboto" pitchFamily="2" charset="0"/>
                        </a:rPr>
                        <a:t>No</a:t>
                      </a:r>
                    </a:p>
                  </a:txBody>
                  <a:tcPr marL="45720" marR="45720" marT="18288" marB="18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92855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F470092-DE10-A030-F480-AAB782383789}"/>
              </a:ext>
            </a:extLst>
          </p:cNvPr>
          <p:cNvSpPr txBox="1"/>
          <p:nvPr/>
        </p:nvSpPr>
        <p:spPr>
          <a:xfrm>
            <a:off x="801310" y="4875638"/>
            <a:ext cx="104732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5884" indent="-115884"/>
            <a:r>
              <a:rPr lang="en-US" i="1" baseline="30000" dirty="0"/>
              <a:t>†	</a:t>
            </a:r>
            <a:r>
              <a:rPr lang="en-US" i="1" dirty="0"/>
              <a:t>Gregory Leonardos, David Kendall &amp; Nancy Barnard (1969) Odor Threshold Determinations of 53 Odorant Chemicals, Journal of the Air Pollution Control Association</a:t>
            </a:r>
          </a:p>
          <a:p>
            <a:pPr marL="115884" indent="-115884"/>
            <a:r>
              <a:rPr lang="en-US" i="1" baseline="30000" dirty="0"/>
              <a:t>‡</a:t>
            </a:r>
            <a:r>
              <a:rPr lang="en-US" i="1" dirty="0"/>
              <a:t>	The National Institute for Occupational Safety and Health (NIOSH) recommended exposure limits (RELs) for short-term exposure</a:t>
            </a:r>
          </a:p>
        </p:txBody>
      </p:sp>
    </p:spTree>
    <p:extLst>
      <p:ext uri="{BB962C8B-B14F-4D97-AF65-F5344CB8AC3E}">
        <p14:creationId xmlns:p14="http://schemas.microsoft.com/office/powerpoint/2010/main" val="3930265715"/>
      </p:ext>
    </p:extLst>
  </p:cSld>
  <p:clrMapOvr>
    <a:masterClrMapping/>
  </p:clrMapOvr>
  <p:transition spd="slow">
    <p:wipe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279A6-76B6-4B10-E06C-CC52AB08C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FD47E-2629-384C-5F21-25DD90235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Chemical Burns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216E2-7B6A-95BF-9C06-CE005EF54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Chemical Exposure</a:t>
            </a:r>
          </a:p>
          <a:p>
            <a:r>
              <a:rPr lang="en-US" u="sng" dirty="0">
                <a:latin typeface="Arial"/>
                <a:cs typeface="Arial"/>
              </a:rPr>
              <a:t>Surface Contact</a:t>
            </a:r>
            <a:r>
              <a:rPr lang="en-US" dirty="0">
                <a:latin typeface="Arial"/>
                <a:cs typeface="Arial"/>
              </a:rPr>
              <a:t>: Burns (damage to skin tissue) from exposure to a chemical</a:t>
            </a:r>
          </a:p>
          <a:p>
            <a:pPr lvl="1"/>
            <a:r>
              <a:rPr lang="en-US" dirty="0">
                <a:latin typeface="Arial"/>
                <a:cs typeface="Arial"/>
              </a:rPr>
              <a:t>Acids (low pH)</a:t>
            </a:r>
          </a:p>
          <a:p>
            <a:pPr lvl="1"/>
            <a:r>
              <a:rPr lang="en-US" dirty="0">
                <a:latin typeface="Arial"/>
                <a:cs typeface="Arial"/>
              </a:rPr>
              <a:t>Bases (high pH) – causes deeper burns</a:t>
            </a:r>
          </a:p>
          <a:p>
            <a:r>
              <a:rPr lang="en-US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Skin Absorption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: Chemical absorbed into the skin, then bloodstream, then circulated through body into target organs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Chemicals can penetrate skin or enter through wounds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Phenols and cresols (VOC / HAP) are absorbed into skin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Hydrofluoric acid both burns and is absorbed into the body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20F380-C929-1E27-E04A-171DE68F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375123"/>
      </p:ext>
    </p:extLst>
  </p:cSld>
  <p:clrMapOvr>
    <a:masterClrMapping/>
  </p:clrMapOvr>
  <p:transition spd="slow">
    <p:wipe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C5D34-5245-BE09-9E34-CE8798564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4A01B-E4CF-4E93-D20A-867C7523E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Heat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C6E99-C7A1-3A1A-271C-A26465BA35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Preventing Heat Exhaustion</a:t>
            </a:r>
          </a:p>
          <a:p>
            <a:r>
              <a:rPr lang="en-US" dirty="0">
                <a:latin typeface="Arial"/>
                <a:cs typeface="Arial"/>
              </a:rPr>
              <a:t>Stay hydrated with water and electrolyte solutions</a:t>
            </a:r>
          </a:p>
          <a:p>
            <a:r>
              <a:rPr lang="en-US" dirty="0">
                <a:latin typeface="Arial"/>
                <a:cs typeface="Arial"/>
              </a:rPr>
              <a:t>Avoid heat</a:t>
            </a:r>
          </a:p>
          <a:p>
            <a:r>
              <a:rPr lang="en-US" dirty="0">
                <a:latin typeface="Arial"/>
                <a:cs typeface="Arial"/>
              </a:rPr>
              <a:t>Light colored, loose-fitting clothing (wicking clothing)</a:t>
            </a:r>
          </a:p>
          <a:p>
            <a:r>
              <a:rPr lang="en-US" dirty="0">
                <a:latin typeface="Arial"/>
                <a:cs typeface="Arial"/>
              </a:rPr>
              <a:t>Take frequent breaks in the shade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289872-E6C4-0774-1064-8E76032EDB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Preventing Burns</a:t>
            </a:r>
          </a:p>
          <a:p>
            <a:r>
              <a:rPr lang="en-US" dirty="0"/>
              <a:t>Avoid contact with steam, flames, hot liquids, hot surfaces, and chemicals</a:t>
            </a:r>
          </a:p>
          <a:p>
            <a:r>
              <a:rPr lang="en-US" dirty="0"/>
              <a:t>Wear flame-resistant clothing (may be required site PPE)</a:t>
            </a:r>
          </a:p>
          <a:p>
            <a:r>
              <a:rPr lang="en-US" dirty="0"/>
              <a:t>Avoid reaching over or through hot surfaces, pipes, or chemicals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372DE-E9BD-94D2-6224-C5933C4D9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585"/>
      </p:ext>
    </p:extLst>
  </p:cSld>
  <p:clrMapOvr>
    <a:masterClrMapping/>
  </p:clrMapOvr>
  <p:transition spd="slow">
    <p:wipe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2BD6A-31E1-0BA7-E2B4-C093DC846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9073-DFFE-1245-26E8-383EF75B9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Cold vs Frostbite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F42D0-7A2F-860D-11BA-E893F7552CB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Cold (Hypothermia)</a:t>
            </a:r>
          </a:p>
          <a:p>
            <a:r>
              <a:rPr lang="en-US" dirty="0"/>
              <a:t>Body temperature becomes lower than normal (&lt;95ºF)</a:t>
            </a:r>
          </a:p>
          <a:p>
            <a:pPr lvl="1"/>
            <a:r>
              <a:rPr lang="en-US" dirty="0"/>
              <a:t>Symptoms can develop &lt;50ºF especially if windy or wet</a:t>
            </a:r>
          </a:p>
          <a:p>
            <a:pPr lvl="1"/>
            <a:r>
              <a:rPr lang="en-US" dirty="0"/>
              <a:t>Most likely to develop &lt;32ºF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02DB55-4694-2162-9A3C-EE72D390C15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Frostnip / Frostbite</a:t>
            </a:r>
          </a:p>
          <a:p>
            <a:r>
              <a:rPr lang="en-US" dirty="0"/>
              <a:t>Skin is exposed to temperature &lt;32ºF</a:t>
            </a:r>
          </a:p>
          <a:p>
            <a:pPr lvl="1"/>
            <a:r>
              <a:rPr lang="en-US" dirty="0"/>
              <a:t>Lower temperatures and longer contact increases frostbite severity</a:t>
            </a:r>
          </a:p>
          <a:p>
            <a:pPr lvl="1"/>
            <a:r>
              <a:rPr lang="en-US" dirty="0"/>
              <a:t>Water in skin cells is freezing, rupturing skin cells</a:t>
            </a:r>
          </a:p>
          <a:p>
            <a:r>
              <a:rPr lang="en-US" dirty="0"/>
              <a:t>Frostbite numbs skin, so you may not know you have 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312005-6376-E950-5785-68E7800D1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033740"/>
      </p:ext>
    </p:extLst>
  </p:cSld>
  <p:clrMapOvr>
    <a:masterClrMapping/>
  </p:clrMapOvr>
  <p:transition spd="slow">
    <p:wipe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6FC5F-31F6-C698-3B88-97BA51072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D7302-2E3E-A028-5E96-319B903BF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Frostbite / Hypothermia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9B9EDF-9872-84C5-F643-3026635CC6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218" y="1006475"/>
            <a:ext cx="4312389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0016"/>
      </p:ext>
    </p:extLst>
  </p:cSld>
  <p:clrMapOvr>
    <a:masterClrMapping/>
  </p:clrMapOvr>
  <p:transition spd="slow">
    <p:wipe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86A826-D761-849E-C772-4F8F553E0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B5548-DA63-E9F1-4AC8-3FD3A64D3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Frostnip/Frostbite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C6960-B4CE-9B52-074A-988D5967B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Frostbite </a:t>
            </a:r>
            <a:r>
              <a:rPr lang="en-US" dirty="0"/>
              <a:t>is a cold injury to the skin or underlying tissue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Frostbite Medical Issues:</a:t>
            </a:r>
          </a:p>
          <a:p>
            <a:pPr lvl="1"/>
            <a:r>
              <a:rPr lang="en-US" dirty="0"/>
              <a:t>Frostnip: redness or pain in skin</a:t>
            </a:r>
          </a:p>
          <a:p>
            <a:pPr lvl="1"/>
            <a:r>
              <a:rPr lang="en-US" dirty="0"/>
              <a:t>Frostbite affects extremities first: nose, ears, cheeks, chin, fingers, toes</a:t>
            </a:r>
          </a:p>
          <a:p>
            <a:pPr lvl="1"/>
            <a:r>
              <a:rPr lang="en-US" dirty="0"/>
              <a:t>Frostbite numbs skin, masking symptoms</a:t>
            </a:r>
          </a:p>
          <a:p>
            <a:pPr lvl="1"/>
            <a:r>
              <a:rPr lang="en-US" dirty="0"/>
              <a:t>Once you have had frostbite, you are more likely to develop it again</a:t>
            </a:r>
          </a:p>
          <a:p>
            <a:pPr lvl="1"/>
            <a:r>
              <a:rPr lang="en-US" dirty="0"/>
              <a:t>Frostbite can develop into blisters, gangrene (dead tissue), and damage to tendons, muscles, nerves, and bone</a:t>
            </a:r>
          </a:p>
          <a:p>
            <a:pPr lvl="1"/>
            <a:r>
              <a:rPr lang="en-US" dirty="0"/>
              <a:t>If frostbite affects blood vessels, permanent damage has occurred and amputation may be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8DA33-1836-1F6C-E076-EF824CBD9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600773"/>
      </p:ext>
    </p:extLst>
  </p:cSld>
  <p:clrMapOvr>
    <a:masterClrMapping/>
  </p:clrMapOvr>
  <p:transition spd="slow">
    <p:wipe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2F8C5-2EEE-12A7-C573-5217C0EFE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3F6C3-D69F-54FC-019D-7D23024C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Frostnip/Frostbite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50521-68C3-26EF-B166-A7973DAC83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Frostnip</a:t>
            </a:r>
          </a:p>
          <a:p>
            <a:pPr lvl="1"/>
            <a:r>
              <a:rPr lang="en-US" dirty="0"/>
              <a:t>Red, purple, or lighter than natural skin tone</a:t>
            </a:r>
          </a:p>
          <a:p>
            <a:pPr lvl="1"/>
            <a:r>
              <a:rPr lang="en-US" dirty="0"/>
              <a:t>Painful and tingly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9465FB-73F8-3285-56BC-E6EF6DAF4D5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Surface Frostbite</a:t>
            </a:r>
          </a:p>
          <a:p>
            <a:pPr lvl="1"/>
            <a:r>
              <a:rPr lang="en-US" dirty="0"/>
              <a:t>Requires medical treatment</a:t>
            </a:r>
          </a:p>
          <a:p>
            <a:pPr lvl="1"/>
            <a:r>
              <a:rPr lang="en-US" dirty="0"/>
              <a:t>Pins and needles</a:t>
            </a:r>
          </a:p>
          <a:p>
            <a:pPr lvl="1"/>
            <a:r>
              <a:rPr lang="en-US" dirty="0"/>
              <a:t>Swelling</a:t>
            </a:r>
          </a:p>
          <a:p>
            <a:pPr lvl="1"/>
            <a:r>
              <a:rPr lang="en-US" dirty="0"/>
              <a:t>Blisters and peeling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7AE54-2CF5-1EEE-6DCC-58DF2A5E9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154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B64A9C6-EA90-091B-3B14-BCC10F4E346A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Severe Frostbite</a:t>
            </a:r>
          </a:p>
          <a:p>
            <a:pPr lvl="1"/>
            <a:r>
              <a:rPr lang="en-US" dirty="0"/>
              <a:t>Requires immediate medical treatment</a:t>
            </a:r>
          </a:p>
          <a:p>
            <a:pPr lvl="1"/>
            <a:r>
              <a:rPr lang="en-US" dirty="0"/>
              <a:t>Skin turns black (cells died)</a:t>
            </a:r>
          </a:p>
          <a:p>
            <a:pPr lvl="1"/>
            <a:r>
              <a:rPr lang="en-US" dirty="0"/>
              <a:t>Blood vessels affected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724043A-8798-800F-2A9A-7DA7887A8269}"/>
              </a:ext>
            </a:extLst>
          </p:cNvPr>
          <p:cNvGrpSpPr/>
          <p:nvPr/>
        </p:nvGrpSpPr>
        <p:grpSpPr>
          <a:xfrm>
            <a:off x="4402837" y="3947157"/>
            <a:ext cx="3384803" cy="2236631"/>
            <a:chOff x="4402837" y="3947157"/>
            <a:chExt cx="3384803" cy="223663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776D663-D2F7-F68F-26BD-3D74E561C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4360" y="3947157"/>
              <a:ext cx="3383280" cy="2225040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929545B-6D85-2211-8B83-DCB1CE39D5E7}"/>
                </a:ext>
              </a:extLst>
            </p:cNvPr>
            <p:cNvSpPr txBox="1"/>
            <p:nvPr/>
          </p:nvSpPr>
          <p:spPr>
            <a:xfrm>
              <a:off x="4402837" y="5814456"/>
              <a:ext cx="33832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Winky</a:t>
              </a:r>
              <a:endParaRPr lang="en-US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932B80B-5477-9ECA-DD7A-E1E3E5E32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5164" y="5830339"/>
              <a:ext cx="1180952" cy="30476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9C8944C-896D-87B7-7E8F-C919394BD6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840" y="4601765"/>
            <a:ext cx="3383280" cy="15704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7D5DD3B-A8C6-9900-CE27-A5292DC619B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489957"/>
            <a:ext cx="3383280" cy="268224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67B4AC4-9754-DFA7-3144-2E27A1C14584}"/>
              </a:ext>
            </a:extLst>
          </p:cNvPr>
          <p:cNvSpPr txBox="1"/>
          <p:nvPr/>
        </p:nvSpPr>
        <p:spPr>
          <a:xfrm>
            <a:off x="999744" y="3843611"/>
            <a:ext cx="10155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Warning: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Graphic Content of Frostbite</a:t>
            </a:r>
          </a:p>
        </p:txBody>
      </p:sp>
    </p:spTree>
    <p:extLst>
      <p:ext uri="{BB962C8B-B14F-4D97-AF65-F5344CB8AC3E}">
        <p14:creationId xmlns:p14="http://schemas.microsoft.com/office/powerpoint/2010/main" val="3025938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93A55-4805-00DD-E8D0-FD520FE70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DF19F-8960-C566-F3E5-31815E72B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Frostnip/Frostbite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9F9C73-001E-3F4D-F8B7-7966802E6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Common Sources of Frostnip/Frostbite</a:t>
            </a:r>
          </a:p>
          <a:p>
            <a:r>
              <a:rPr lang="en-US" dirty="0">
                <a:latin typeface="Arial"/>
                <a:cs typeface="Arial"/>
              </a:rPr>
              <a:t>Cryogenic lines and equipment</a:t>
            </a:r>
          </a:p>
          <a:p>
            <a:r>
              <a:rPr lang="en-US" dirty="0">
                <a:latin typeface="Arial"/>
                <a:cs typeface="Arial"/>
              </a:rPr>
              <a:t>Refrigerated lines and equipment</a:t>
            </a:r>
          </a:p>
          <a:p>
            <a:r>
              <a:rPr lang="en-US" dirty="0">
                <a:latin typeface="Arial"/>
                <a:cs typeface="Arial"/>
              </a:rPr>
              <a:t>Windchill below freezing (32ºF)</a:t>
            </a:r>
          </a:p>
          <a:p>
            <a:r>
              <a:rPr lang="en-US" dirty="0">
                <a:latin typeface="Arial"/>
                <a:cs typeface="Arial"/>
              </a:rPr>
              <a:t>Wet parts of the body below 50ºF</a:t>
            </a:r>
          </a:p>
          <a:p>
            <a:r>
              <a:rPr lang="en-US" dirty="0">
                <a:latin typeface="Arial"/>
                <a:cs typeface="Arial"/>
              </a:rPr>
              <a:t>Medications like beta-blockers can increase risk of frostbite</a:t>
            </a:r>
          </a:p>
          <a:p>
            <a:r>
              <a:rPr lang="en-US" dirty="0">
                <a:latin typeface="Arial"/>
                <a:cs typeface="Arial"/>
              </a:rPr>
              <a:t>Poor circulation increases risk of frostbite</a:t>
            </a:r>
          </a:p>
          <a:p>
            <a:r>
              <a:rPr lang="en-US" dirty="0">
                <a:latin typeface="Arial"/>
                <a:cs typeface="Arial"/>
              </a:rPr>
              <a:t>Sweat inside gloves / clothing can freeze, causing frostbite</a:t>
            </a:r>
          </a:p>
          <a:p>
            <a:r>
              <a:rPr lang="en-US" dirty="0">
                <a:latin typeface="Arial"/>
                <a:cs typeface="Arial"/>
              </a:rPr>
              <a:t>Metal jewelry / watches constrict blood vessels and attract cold</a:t>
            </a:r>
          </a:p>
        </p:txBody>
      </p:sp>
    </p:spTree>
    <p:extLst>
      <p:ext uri="{BB962C8B-B14F-4D97-AF65-F5344CB8AC3E}">
        <p14:creationId xmlns:p14="http://schemas.microsoft.com/office/powerpoint/2010/main" val="1061564313"/>
      </p:ext>
    </p:extLst>
  </p:cSld>
  <p:clrMapOvr>
    <a:masterClrMapping/>
  </p:clrMapOvr>
  <p:transition spd="slow">
    <p:wipe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743F8-E6B2-A991-3DE8-DC9F24100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1AC79-29B0-0480-C6FF-B1EBA3E8C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Frostbite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C7469-AB9A-8875-8E5C-F17FAE479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Frostbite Leads to Amputations</a:t>
            </a:r>
          </a:p>
          <a:p>
            <a:r>
              <a:rPr lang="en-US" dirty="0"/>
              <a:t>January 13, 2024, Arrowhead Stadium, Kansas City, MO</a:t>
            </a:r>
          </a:p>
          <a:p>
            <a:pPr lvl="1"/>
            <a:r>
              <a:rPr lang="en-US" dirty="0"/>
              <a:t>Playoff game between the Kansas City Chiefs and Miami Dolphins</a:t>
            </a:r>
          </a:p>
          <a:p>
            <a:pPr lvl="1"/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coldest game in NFL history (-4ºF temperature; -27ºF windchill)</a:t>
            </a:r>
          </a:p>
          <a:p>
            <a:pPr lvl="1"/>
            <a:r>
              <a:rPr lang="en-US" dirty="0"/>
              <a:t>Dozens treated at local hospitals for hypothermia and frostbite</a:t>
            </a:r>
          </a:p>
          <a:p>
            <a:pPr lvl="1"/>
            <a:r>
              <a:rPr lang="en-US" dirty="0"/>
              <a:t>30 patients treated at a burn clinic with ~12 amputations (fingers / toes)</a:t>
            </a:r>
          </a:p>
          <a:p>
            <a:pPr marL="225425" lvl="1" indent="0">
              <a:buNone/>
            </a:pPr>
            <a:r>
              <a:rPr lang="en-US" sz="2000" i="1" dirty="0"/>
              <a:t>ESPN.com - </a:t>
            </a:r>
            <a:r>
              <a:rPr lang="en-US" sz="2000" i="1" dirty="0">
                <a:hlinkClick r:id="rId2"/>
              </a:rPr>
              <a:t>https://www.espn.com/nfl/story/_/id/43346375/nfl-chiefs-dolphins-frostbite-amputation-playoffs-wild-card</a:t>
            </a:r>
            <a:endParaRPr lang="en-US" sz="20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789215-4B9D-782B-9583-3A62A5A9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263351"/>
      </p:ext>
    </p:extLst>
  </p:cSld>
  <p:clrMapOvr>
    <a:masterClrMapping/>
  </p:clrMapOvr>
  <p:transition spd="slow">
    <p:wipe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370D2-9942-1E2F-F2E8-CD3734927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46780-9E4E-A31D-DC82-7444620E1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Cold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DDE1C-1F45-6AA2-90A6-754DC0775DC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Preventing Hypothermia</a:t>
            </a:r>
          </a:p>
          <a:p>
            <a:r>
              <a:rPr lang="en-US" dirty="0">
                <a:latin typeface="Arial"/>
                <a:cs typeface="Arial"/>
              </a:rPr>
              <a:t>Multiple loose-fitting layers of wool, polyester, or down (avoid cotton)</a:t>
            </a:r>
          </a:p>
          <a:p>
            <a:r>
              <a:rPr lang="en-US" dirty="0">
                <a:latin typeface="Arial"/>
                <a:cs typeface="Arial"/>
              </a:rPr>
              <a:t>Inner layer wicking</a:t>
            </a:r>
          </a:p>
          <a:p>
            <a:r>
              <a:rPr lang="en-US" dirty="0">
                <a:latin typeface="Arial"/>
                <a:cs typeface="Arial"/>
              </a:rPr>
              <a:t>Outer layer wind- and waterproof</a:t>
            </a:r>
          </a:p>
          <a:p>
            <a:r>
              <a:rPr lang="en-US" dirty="0">
                <a:latin typeface="Arial"/>
                <a:cs typeface="Arial"/>
              </a:rPr>
              <a:t>Stay dry</a:t>
            </a:r>
          </a:p>
          <a:p>
            <a:r>
              <a:rPr lang="en-US" dirty="0">
                <a:latin typeface="Arial"/>
                <a:cs typeface="Arial"/>
              </a:rPr>
              <a:t>Take frequent breaks</a:t>
            </a:r>
          </a:p>
          <a:p>
            <a:r>
              <a:rPr lang="en-US" dirty="0">
                <a:latin typeface="Arial"/>
                <a:cs typeface="Arial"/>
              </a:rPr>
              <a:t>Stay hydrated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83CF56-E075-9C62-C7A1-C29ACA7B70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Preventing Frostbite</a:t>
            </a:r>
          </a:p>
          <a:p>
            <a:r>
              <a:rPr lang="en-US" dirty="0">
                <a:latin typeface="Arial"/>
                <a:cs typeface="Arial"/>
              </a:rPr>
              <a:t>Multiple loose-fitting layers of wool, polyester, or down (avoid cotton)</a:t>
            </a:r>
          </a:p>
          <a:p>
            <a:r>
              <a:rPr lang="en-US" dirty="0">
                <a:latin typeface="Arial"/>
                <a:cs typeface="Arial"/>
              </a:rPr>
              <a:t>Inner layer wicking</a:t>
            </a:r>
          </a:p>
          <a:p>
            <a:r>
              <a:rPr lang="en-US" dirty="0">
                <a:latin typeface="Arial"/>
                <a:cs typeface="Arial"/>
              </a:rPr>
              <a:t>Outer layer wind- and waterproof</a:t>
            </a:r>
          </a:p>
          <a:p>
            <a:r>
              <a:rPr lang="en-US" dirty="0">
                <a:latin typeface="Arial"/>
                <a:cs typeface="Arial"/>
              </a:rPr>
              <a:t>Protect extremities</a:t>
            </a:r>
          </a:p>
          <a:p>
            <a:r>
              <a:rPr lang="en-US" dirty="0"/>
              <a:t>Use hand / foot warmers</a:t>
            </a:r>
          </a:p>
          <a:p>
            <a:r>
              <a:rPr lang="en-US" dirty="0"/>
              <a:t>Take frequent breaks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DCA29-D065-6005-8287-97B762996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586605"/>
      </p:ext>
    </p:extLst>
  </p:cSld>
  <p:clrMapOvr>
    <a:masterClrMapping/>
  </p:clrMapOvr>
  <p:transition spd="slow">
    <p:wipe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A2F8F-03C9-5FE9-BDBD-4E2769997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ECD19-2FCC-E869-B668-D125D128E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Cold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0428B-1900-C908-1720-5FE5305397C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Balaclava</a:t>
            </a:r>
          </a:p>
          <a:p>
            <a:pPr marL="0" indent="0" algn="ctr">
              <a:buNone/>
            </a:pPr>
            <a:r>
              <a:rPr lang="en-US" dirty="0">
                <a:latin typeface="Arial"/>
                <a:cs typeface="Arial"/>
              </a:rPr>
              <a:t>Fits under helmet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A497F30-6A86-E1A8-A66C-481FA99B7C4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Lined Gloves</a:t>
            </a:r>
          </a:p>
          <a:p>
            <a:pPr marL="0" indent="0" algn="ctr">
              <a:buNone/>
            </a:pPr>
            <a:r>
              <a:rPr lang="en-US" dirty="0">
                <a:latin typeface="Arial"/>
                <a:cs typeface="Arial"/>
              </a:rPr>
              <a:t>Moisture wicking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5A96C-11F7-9710-512E-FB54F304C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158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A71A2BC-6A9C-5758-8F5A-05321275CCE0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Other</a:t>
            </a:r>
          </a:p>
          <a:p>
            <a:r>
              <a:rPr lang="en-US" dirty="0"/>
              <a:t>Crampons (ice)</a:t>
            </a:r>
          </a:p>
          <a:p>
            <a:r>
              <a:rPr lang="en-US" dirty="0"/>
              <a:t>Hand/foot warmer</a:t>
            </a:r>
          </a:p>
          <a:p>
            <a:r>
              <a:rPr lang="en-US" dirty="0"/>
              <a:t>Wool socks (2)</a:t>
            </a:r>
          </a:p>
          <a:p>
            <a:r>
              <a:rPr lang="en-US" dirty="0"/>
              <a:t>Outer layer wind/waterproof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CAAFBA-3D3D-DC40-848C-778AA6265A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179" y="2926083"/>
            <a:ext cx="1600200" cy="27889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DF60575-83D5-308E-C69D-75D9A29492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1570" y="3200400"/>
            <a:ext cx="230886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45688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0B4DC-7C47-CC38-8111-1E93E6F3E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5C351-E584-BEB8-0120-3E6871935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30127-7075-DDAD-EA90-F0CAB1288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Burn / Frostbite Hazard:</a:t>
            </a:r>
          </a:p>
          <a:p>
            <a:r>
              <a:rPr lang="en-US" dirty="0"/>
              <a:t>Thermal burns are due to hot surfaces, hot materials, and hot test equipment</a:t>
            </a:r>
          </a:p>
          <a:p>
            <a:pPr lvl="1"/>
            <a:r>
              <a:rPr lang="en-US" dirty="0"/>
              <a:t>Combustion exhaust gases make the flues, ducts, and stacks hot</a:t>
            </a:r>
          </a:p>
          <a:p>
            <a:r>
              <a:rPr lang="en-US" dirty="0"/>
              <a:t>Freezing is due to the presence of cold surfaces or materials</a:t>
            </a:r>
          </a:p>
          <a:p>
            <a:pPr lvl="1"/>
            <a:r>
              <a:rPr lang="en-US" dirty="0"/>
              <a:t>Refrigerated condensers, cryogenically cooled processes, and chillers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37AE5E-5AA7-44F1-9761-0E5C73A97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B1716A-E763-91CF-A0F4-C11138CE002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240" y="4343400"/>
            <a:ext cx="606552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708562"/>
      </p:ext>
    </p:extLst>
  </p:cSld>
  <p:clrMapOvr>
    <a:masterClrMapping/>
  </p:clrMapOvr>
  <p:transition spd="slow">
    <p:wipe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4798F-D648-85AC-AD00-68CE5DEF2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04B838-CF2D-88FB-A9E5-2F05D8E6A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87241-3235-F655-DDFD-F538C9FC6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a heat-related illness?</a:t>
            </a:r>
          </a:p>
          <a:p>
            <a:pPr marL="225425" lvl="1" indent="0">
              <a:buNone/>
            </a:pPr>
            <a:r>
              <a:rPr lang="en-US" dirty="0"/>
              <a:t>Heat exhaustion and heat stroke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At what internal body temperature does hypothermia begin?</a:t>
            </a:r>
          </a:p>
          <a:p>
            <a:pPr marL="225425" lvl="1" indent="0">
              <a:buNone/>
            </a:pPr>
            <a:r>
              <a:rPr lang="en-US" dirty="0"/>
              <a:t>95ºF and below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Which type of burn goes through all skin layers?</a:t>
            </a:r>
          </a:p>
          <a:p>
            <a:pPr marL="225425" lvl="1" indent="0">
              <a:buNone/>
            </a:pPr>
            <a:r>
              <a:rPr lang="en-US" dirty="0"/>
              <a:t>Third degree burn (and fourth degree burn)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clothing should be worn in hot conditions?</a:t>
            </a:r>
          </a:p>
          <a:p>
            <a:pPr marL="225425" lvl="1" indent="0">
              <a:buNone/>
            </a:pPr>
            <a:r>
              <a:rPr lang="en-US" dirty="0"/>
              <a:t>Light-colored and loose-fitting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a cold injury to skin called?</a:t>
            </a:r>
          </a:p>
          <a:p>
            <a:pPr marL="225425" lvl="1" indent="0">
              <a:buNone/>
            </a:pPr>
            <a:r>
              <a:rPr lang="en-US" dirty="0"/>
              <a:t>Frostnip or frostbite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0A171-E6CF-241D-DEB2-1408E8068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677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A64BD-5EA9-D743-E622-D077DD87D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A8D197-B56F-9954-5DB4-13C42CF96B1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303141-7CD8-E65B-DB18-5C56CE6B2D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7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0BD978BD-3E9C-87E6-B55D-73668B748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Toxic Chemical Hazards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FB86F1-043A-7C24-A166-C4DCFFABC052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8556678"/>
      </p:ext>
    </p:extLst>
  </p:cSld>
  <p:clrMapOvr>
    <a:masterClrMapping/>
  </p:clrMapOvr>
  <p:transition spd="slow">
    <p:wipe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E9F5701-3856-9A21-D9D3-EBFAE72A6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5855CF-DA8E-58C9-5404-CD48A188150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   Acute Exposure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,,,,,,,,,,</a:t>
            </a:r>
          </a:p>
          <a:p>
            <a:pPr marL="0" indent="0">
              <a:buNone/>
            </a:pPr>
            <a:r>
              <a:rPr lang="en-US" sz="2800" dirty="0"/>
              <a:t>Short term exposure (minutes, hours, days) to relatively high levels of contaminant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Acute exposure may result in </a:t>
            </a:r>
            <a:r>
              <a:rPr lang="en-US" sz="2800" b="1" i="1" dirty="0"/>
              <a:t>acute effects</a:t>
            </a:r>
            <a:r>
              <a:rPr lang="en-US" sz="2800" dirty="0"/>
              <a:t>, from </a:t>
            </a:r>
            <a:r>
              <a:rPr lang="en-US" dirty="0"/>
              <a:t>r</a:t>
            </a:r>
            <a:r>
              <a:rPr lang="en-US" sz="2800" dirty="0"/>
              <a:t>elatively mild (eye irritation), to extreme (an asthma attack), to fatal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AAD10C1-54BD-5DE4-5E97-25E16E3BE32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bg1"/>
                </a:solidFill>
                <a:highlight>
                  <a:srgbClr val="435058"/>
                </a:highlight>
              </a:rPr>
              <a:t>        Chronic Exposure</a:t>
            </a:r>
            <a:r>
              <a:rPr lang="en-US" sz="2800" b="1" dirty="0">
                <a:solidFill>
                  <a:schemeClr val="accent1"/>
                </a:solidFill>
                <a:highlight>
                  <a:srgbClr val="435058"/>
                </a:highlight>
              </a:rPr>
              <a:t>,,,,,,,,</a:t>
            </a:r>
            <a:endParaRPr lang="en-US" dirty="0"/>
          </a:p>
          <a:p>
            <a:pPr marL="0" indent="0">
              <a:buNone/>
            </a:pPr>
            <a:r>
              <a:rPr lang="en-US" sz="2800" dirty="0"/>
              <a:t>Long term (years to lifetime) exposure to relatively low levels of contaminant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en-US" sz="2800" dirty="0"/>
              <a:t>Chronic exposure may result in </a:t>
            </a:r>
            <a:r>
              <a:rPr lang="en-US" sz="2800" b="1" i="1" dirty="0"/>
              <a:t>chronic effects </a:t>
            </a:r>
            <a:r>
              <a:rPr lang="en-US" sz="2800" dirty="0"/>
              <a:t>(cancer, chronic obstructive pulmonary disease, neurological problems, etc.)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6AEB4A-4718-D4D0-4368-BB761D9F4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161</a:t>
            </a:fld>
            <a:endParaRPr lang="en-US" dirty="0"/>
          </a:p>
        </p:txBody>
      </p:sp>
      <p:sp>
        <p:nvSpPr>
          <p:cNvPr id="8" name="AutoShape 1078">
            <a:extLst>
              <a:ext uri="{FF2B5EF4-FFF2-40B4-BE49-F238E27FC236}">
                <a16:creationId xmlns:a16="http://schemas.microsoft.com/office/drawing/2014/main" id="{602E876F-3751-3C86-1B00-55D0A3CFBC9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266176" y="2971800"/>
            <a:ext cx="914400" cy="914400"/>
          </a:xfrm>
          <a:prstGeom prst="rightArrow">
            <a:avLst>
              <a:gd name="adj1" fmla="val 50000"/>
              <a:gd name="adj2" fmla="val 30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 dirty="0">
              <a:latin typeface="+mj-lt"/>
            </a:endParaRPr>
          </a:p>
        </p:txBody>
      </p:sp>
      <p:sp>
        <p:nvSpPr>
          <p:cNvPr id="9" name="AutoShape 1078">
            <a:extLst>
              <a:ext uri="{FF2B5EF4-FFF2-40B4-BE49-F238E27FC236}">
                <a16:creationId xmlns:a16="http://schemas.microsoft.com/office/drawing/2014/main" id="{6B036D6C-F805-1ACD-E59C-02C1C7573C2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011424" y="2971800"/>
            <a:ext cx="914400" cy="914400"/>
          </a:xfrm>
          <a:prstGeom prst="rightArrow">
            <a:avLst>
              <a:gd name="adj1" fmla="val 50000"/>
              <a:gd name="adj2" fmla="val 30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3423855"/>
      </p:ext>
    </p:extLst>
  </p:cSld>
  <p:clrMapOvr>
    <a:masterClrMapping/>
  </p:clrMapOvr>
  <p:transition spd="slow">
    <p:wipe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EA025-9E4F-2F10-7D0D-DC676658B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Chemicals can enter the body via three major routes:</a:t>
            </a:r>
          </a:p>
          <a:p>
            <a:r>
              <a:rPr lang="en-US" dirty="0"/>
              <a:t>Absorption (Dermal)</a:t>
            </a:r>
          </a:p>
          <a:p>
            <a:r>
              <a:rPr lang="en-US" dirty="0"/>
              <a:t>Inhalation</a:t>
            </a:r>
          </a:p>
          <a:p>
            <a:r>
              <a:rPr lang="en-US" dirty="0"/>
              <a:t>Ingestion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6D1FAF-1665-076F-737B-5BB25417F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1DB1FE-5827-E105-EECB-C51445E3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162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D02645A-A5B7-4931-1118-5F3322B75706}"/>
              </a:ext>
            </a:extLst>
          </p:cNvPr>
          <p:cNvGrpSpPr/>
          <p:nvPr/>
        </p:nvGrpSpPr>
        <p:grpSpPr>
          <a:xfrm>
            <a:off x="5261142" y="1884258"/>
            <a:ext cx="1666667" cy="3409524"/>
            <a:chOff x="5261142" y="2762676"/>
            <a:chExt cx="1666667" cy="340952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5FFD490-972D-9C3C-38FB-5E8D36FA2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1142" y="2762676"/>
              <a:ext cx="1666667" cy="340952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0C3A56A-4E79-0298-52AB-D5C31CFA4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3522" y="4002160"/>
              <a:ext cx="771429" cy="69523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067A591-F462-876B-F88B-AC75BE081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3522" y="3502146"/>
              <a:ext cx="761905" cy="7333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497899"/>
      </p:ext>
    </p:extLst>
  </p:cSld>
  <p:clrMapOvr>
    <a:masterClrMapping/>
  </p:clrMapOvr>
  <p:transition spd="slow">
    <p:wipe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5B462-2D0F-FE16-DC9F-877AD3A94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F6B09-EE08-F935-32B6-4C459080B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Temperature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36464-43D8-5B26-411B-B96096F6E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163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F228858-251C-37FD-2058-3E8BDE340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Toxic Waste Does Not Give You Superpowers</a:t>
            </a:r>
            <a:endParaRPr lang="en-US" sz="4000" i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BAD67E5-A8D2-85C4-6B7E-7809E3BF23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4B4600-C63C-A421-37E4-51AFEB8644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860" y="4343400"/>
            <a:ext cx="147828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69229"/>
      </p:ext>
    </p:extLst>
  </p:cSld>
  <p:clrMapOvr>
    <a:masterClrMapping/>
  </p:clrMapOvr>
  <p:transition spd="slow">
    <p:wipe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0214C-E4DE-16F1-2EDB-57ECA201C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321D1-430D-42E8-CE84-31CEDC5BB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  <a:endParaRPr lang="en-US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5C9873-CD00-BDF9-3772-BF142606A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8631936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noProof="0" dirty="0"/>
              <a:t>Chemical Exposure</a:t>
            </a:r>
          </a:p>
          <a:p>
            <a:r>
              <a:rPr lang="en-US" altLang="en-US" dirty="0"/>
              <a:t>Effects:</a:t>
            </a:r>
          </a:p>
          <a:p>
            <a:pPr lvl="1"/>
            <a:r>
              <a:rPr lang="en-US" altLang="en-US" dirty="0"/>
              <a:t>Impacts at initial point of entry in the body (burn, rash)</a:t>
            </a:r>
          </a:p>
          <a:p>
            <a:pPr lvl="1"/>
            <a:r>
              <a:rPr lang="en-US" altLang="en-US" dirty="0"/>
              <a:t>Blood circulates toxics throughout body (target organ)</a:t>
            </a:r>
          </a:p>
          <a:p>
            <a:r>
              <a:rPr lang="en-US" altLang="en-US" dirty="0"/>
              <a:t>Toxic response to chemical exposure includes:</a:t>
            </a:r>
          </a:p>
          <a:p>
            <a:pPr lvl="1"/>
            <a:r>
              <a:rPr lang="en-US" altLang="en-US" u="sng" dirty="0"/>
              <a:t>Absorption</a:t>
            </a:r>
            <a:r>
              <a:rPr lang="en-US" altLang="en-US" dirty="0"/>
              <a:t>: how much chemical exposed to</a:t>
            </a:r>
          </a:p>
          <a:p>
            <a:pPr lvl="1"/>
            <a:r>
              <a:rPr lang="en-US" altLang="en-US" u="sng" dirty="0"/>
              <a:t>Distribution</a:t>
            </a:r>
            <a:r>
              <a:rPr lang="en-US" altLang="en-US" dirty="0"/>
              <a:t>: how chemical is distributed throughout body</a:t>
            </a:r>
          </a:p>
          <a:p>
            <a:pPr lvl="1"/>
            <a:r>
              <a:rPr lang="en-US" altLang="en-US" u="sng" dirty="0"/>
              <a:t>Metabolism</a:t>
            </a:r>
            <a:r>
              <a:rPr lang="en-US" altLang="en-US" dirty="0"/>
              <a:t>: how quickly your body processes chemical</a:t>
            </a:r>
          </a:p>
          <a:p>
            <a:pPr lvl="1"/>
            <a:r>
              <a:rPr lang="en-US" altLang="en-US" u="sng" dirty="0"/>
              <a:t>Storage</a:t>
            </a:r>
            <a:r>
              <a:rPr lang="en-US" altLang="en-US" dirty="0"/>
              <a:t>: how your body stores chemical</a:t>
            </a:r>
          </a:p>
          <a:p>
            <a:pPr lvl="1"/>
            <a:r>
              <a:rPr lang="en-US" altLang="en-US" u="sng" dirty="0"/>
              <a:t>Elimination</a:t>
            </a:r>
            <a:r>
              <a:rPr lang="en-US" altLang="en-US" dirty="0"/>
              <a:t>: how your body gets rid of chemical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2C8885-4ECB-6AAA-2947-17EC3ACA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noProof="0" smtClean="0"/>
              <a:pPr/>
              <a:t>164</a:t>
            </a:fld>
            <a:endParaRPr lang="en-U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AE80CD-E5B7-A0BD-9236-9BBE43767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132" y="1219200"/>
            <a:ext cx="221742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51979"/>
      </p:ext>
    </p:extLst>
  </p:cSld>
  <p:clrMapOvr>
    <a:masterClrMapping/>
  </p:clrMapOvr>
  <p:transition spd="slow">
    <p:wipe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C2B3A-1BCE-B918-B591-9FA07A9E9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Exposure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6C4EE9-1DF7-AA20-1650-C8A7C6F543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Occupational Exposure Limit (OEL)</a:t>
            </a:r>
            <a:r>
              <a:rPr lang="en-US" dirty="0"/>
              <a:t>: Exposure to highest concentration without adverse effect (skin / inhalation)</a:t>
            </a:r>
          </a:p>
          <a:p>
            <a:r>
              <a:rPr lang="en-US" dirty="0"/>
              <a:t>Different organizations have established exposure limits</a:t>
            </a:r>
          </a:p>
          <a:p>
            <a:pPr lvl="1"/>
            <a:r>
              <a:rPr lang="en-US" dirty="0"/>
              <a:t>OSHA</a:t>
            </a:r>
          </a:p>
          <a:p>
            <a:pPr lvl="2"/>
            <a:r>
              <a:rPr lang="en-US" dirty="0"/>
              <a:t>Permissible Exposure Limit (PEL) – approved by Congress</a:t>
            </a:r>
          </a:p>
          <a:p>
            <a:pPr lvl="1"/>
            <a:r>
              <a:rPr lang="en-US" dirty="0"/>
              <a:t>California Division of Occupational Safety and Health (Cal/OSHA)</a:t>
            </a:r>
          </a:p>
          <a:p>
            <a:pPr lvl="2"/>
            <a:r>
              <a:rPr lang="en-US" dirty="0"/>
              <a:t>Permissible Exposure Limit (PEL) – approved by State of California</a:t>
            </a:r>
          </a:p>
          <a:p>
            <a:pPr lvl="1"/>
            <a:r>
              <a:rPr lang="en-US" dirty="0"/>
              <a:t>National Institutes of Occupational Safety and Health (NIOSH)</a:t>
            </a:r>
          </a:p>
          <a:p>
            <a:pPr lvl="2"/>
            <a:r>
              <a:rPr lang="en-US" dirty="0"/>
              <a:t>Recommended Exposure Limit (REL) – non-enforceable consensus standard</a:t>
            </a:r>
          </a:p>
          <a:p>
            <a:pPr lvl="1"/>
            <a:r>
              <a:rPr lang="en-US" dirty="0"/>
              <a:t>American Conference of Governmental Industrial Hygienists</a:t>
            </a:r>
            <a:r>
              <a:rPr lang="en-US" baseline="30000" dirty="0"/>
              <a:t>®</a:t>
            </a:r>
            <a:r>
              <a:rPr lang="en-US" dirty="0"/>
              <a:t> (ACGIH</a:t>
            </a:r>
            <a:r>
              <a:rPr lang="en-US" baseline="30000" dirty="0"/>
              <a:t>®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Threshold Limit Value</a:t>
            </a:r>
            <a:r>
              <a:rPr lang="en-US" baseline="30000" dirty="0"/>
              <a:t>®</a:t>
            </a:r>
            <a:r>
              <a:rPr lang="en-US" dirty="0"/>
              <a:t> (TLV</a:t>
            </a:r>
            <a:r>
              <a:rPr lang="en-US" baseline="30000" dirty="0"/>
              <a:t>®</a:t>
            </a:r>
            <a:r>
              <a:rPr lang="en-US" dirty="0"/>
              <a:t>) – non-enforceable consensus standard</a:t>
            </a:r>
          </a:p>
        </p:txBody>
      </p:sp>
    </p:spTree>
    <p:extLst>
      <p:ext uri="{BB962C8B-B14F-4D97-AF65-F5344CB8AC3E}">
        <p14:creationId xmlns:p14="http://schemas.microsoft.com/office/powerpoint/2010/main" val="3601004731"/>
      </p:ext>
    </p:extLst>
  </p:cSld>
  <p:clrMapOvr>
    <a:masterClrMapping/>
  </p:clrMapOvr>
  <p:transition spd="slow">
    <p:wipe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B29F5-B7C4-4BE2-01E5-FB1A7BC13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A8A64-2876-7E52-90C6-E73E16A2D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Comparison of Occupational Exposure Limits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59D261B-C862-5E10-06DE-18924BA6DE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911700"/>
              </p:ext>
            </p:extLst>
          </p:nvPr>
        </p:nvGraphicFramePr>
        <p:xfrm>
          <a:off x="914400" y="1006475"/>
          <a:ext cx="10360024" cy="517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6208">
                  <a:extLst>
                    <a:ext uri="{9D8B030D-6E8A-4147-A177-3AD203B41FA5}">
                      <a16:colId xmlns:a16="http://schemas.microsoft.com/office/drawing/2014/main" val="1205834538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3305609287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2037800017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3780834195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1279134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OSHA PEL </a:t>
                      </a:r>
                      <a:r>
                        <a:rPr lang="en-US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Cal/OSHA PEL </a:t>
                      </a:r>
                      <a:r>
                        <a:rPr lang="en-US" baseline="30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NIOSH REL 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ACGIH</a:t>
                      </a:r>
                      <a:r>
                        <a:rPr lang="en-US" baseline="30000" dirty="0"/>
                        <a:t>®</a:t>
                      </a:r>
                      <a:r>
                        <a:rPr lang="en-US" dirty="0"/>
                        <a:t> TLV</a:t>
                      </a:r>
                      <a:r>
                        <a:rPr lang="en-US" baseline="30000" dirty="0"/>
                        <a:t>®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456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Acetone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1,000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434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Acrolein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0.05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987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Carbon Tetrachloride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884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0.5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0.5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83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Hexane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624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Mercury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0.025 mg/m</a:t>
                      </a:r>
                      <a:r>
                        <a:rPr lang="en-US" baseline="30000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0.05 mg/m</a:t>
                      </a:r>
                      <a:r>
                        <a:rPr lang="en-US" baseline="30000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0.025 mg/m</a:t>
                      </a:r>
                      <a:r>
                        <a:rPr lang="en-US" baseline="30000" dirty="0"/>
                        <a:t>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2033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Methyl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100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NDEL</a:t>
                      </a:r>
                      <a:r>
                        <a:rPr lang="en-US" baseline="30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50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821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Nitric Acid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1442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Sulfuric Acid</a:t>
                      </a: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0.2 mg/m</a:t>
                      </a:r>
                      <a:r>
                        <a:rPr lang="en-US" baseline="30000" dirty="0"/>
                        <a:t>3</a:t>
                      </a:r>
                      <a:endParaRPr lang="en-US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503656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en-US" baseline="30000" dirty="0"/>
                        <a:t>1 </a:t>
                      </a:r>
                      <a:r>
                        <a:rPr lang="en-US" dirty="0"/>
                        <a:t>OSHA PEL from 29 CFR §1910, Subpart Z</a:t>
                      </a:r>
                    </a:p>
                    <a:p>
                      <a:r>
                        <a:rPr lang="en-US" baseline="30000" dirty="0"/>
                        <a:t>2 </a:t>
                      </a:r>
                      <a:r>
                        <a:rPr lang="en-US" dirty="0"/>
                        <a:t>Cal/OSHA PEL from Title 8, California Code of Regulations (CCR) §5155</a:t>
                      </a:r>
                    </a:p>
                    <a:p>
                      <a:r>
                        <a:rPr lang="en-US" baseline="30000" dirty="0"/>
                        <a:t>3 </a:t>
                      </a:r>
                      <a:r>
                        <a:rPr lang="en-US" dirty="0"/>
                        <a:t>NIOSH REL from </a:t>
                      </a:r>
                      <a:r>
                        <a:rPr lang="en-US" i="1" dirty="0"/>
                        <a:t>NIOSH Pocket Guide to Chemical Hazards (NPG)</a:t>
                      </a:r>
                    </a:p>
                    <a:p>
                      <a:r>
                        <a:rPr lang="en-US" baseline="30000" dirty="0"/>
                        <a:t>4 </a:t>
                      </a:r>
                      <a:r>
                        <a:rPr lang="en-US" dirty="0"/>
                        <a:t>ACGIH</a:t>
                      </a:r>
                      <a:r>
                        <a:rPr lang="en-US" baseline="30000" dirty="0"/>
                        <a:t>®</a:t>
                      </a:r>
                      <a:r>
                        <a:rPr lang="en-US" dirty="0"/>
                        <a:t> TLV</a:t>
                      </a:r>
                      <a:r>
                        <a:rPr lang="en-US" baseline="30000" dirty="0"/>
                        <a:t>®</a:t>
                      </a:r>
                      <a:r>
                        <a:rPr lang="en-US" dirty="0"/>
                        <a:t> from ACGIH</a:t>
                      </a:r>
                      <a:r>
                        <a:rPr lang="en-US" baseline="30000" dirty="0"/>
                        <a:t>®</a:t>
                      </a:r>
                      <a:r>
                        <a:rPr lang="en-US" dirty="0"/>
                        <a:t> website / </a:t>
                      </a:r>
                      <a:r>
                        <a:rPr lang="en-US" i="1" dirty="0"/>
                        <a:t>TLVs and BEIs</a:t>
                      </a:r>
                    </a:p>
                    <a:p>
                      <a:r>
                        <a:rPr lang="en-US" i="0" baseline="30000" dirty="0"/>
                        <a:t>5</a:t>
                      </a:r>
                      <a:r>
                        <a:rPr lang="en-US" i="0" dirty="0"/>
                        <a:t> No detectable exposure level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155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816842"/>
      </p:ext>
    </p:extLst>
  </p:cSld>
  <p:clrMapOvr>
    <a:masterClrMapping/>
  </p:clrMapOvr>
  <p:transition spd="slow">
    <p:wipe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5552-B9E8-CAB2-EEDE-E3187E64A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A7E63-85AC-EA5B-54DD-D86E8336F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Exposure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6D2B03-848F-DBCF-B3E0-7C00A82CC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Immediately Dangerous To Life or Health (IDLH) Values</a:t>
            </a:r>
            <a:r>
              <a:rPr lang="en-US" dirty="0"/>
              <a:t>: Exposure to concentration that can cause undesirable health outcomes</a:t>
            </a:r>
          </a:p>
          <a:p>
            <a:pPr lvl="1"/>
            <a:r>
              <a:rPr lang="en-US" dirty="0"/>
              <a:t>Irritation of the eyes / respiratory tract</a:t>
            </a:r>
          </a:p>
          <a:p>
            <a:pPr lvl="1"/>
            <a:r>
              <a:rPr lang="en-US" dirty="0"/>
              <a:t>Severe irreversible health effects</a:t>
            </a:r>
          </a:p>
          <a:p>
            <a:pPr lvl="1"/>
            <a:r>
              <a:rPr lang="en-US" dirty="0"/>
              <a:t>Impairment of the ability to escape from exposure environment</a:t>
            </a:r>
          </a:p>
          <a:p>
            <a:pPr lvl="1"/>
            <a:r>
              <a:rPr lang="en-US" dirty="0"/>
              <a:t>Death</a:t>
            </a:r>
          </a:p>
          <a:p>
            <a:r>
              <a:rPr lang="en-US" dirty="0"/>
              <a:t>Established by NIOSH</a:t>
            </a:r>
          </a:p>
          <a:p>
            <a:pPr lvl="1"/>
            <a:r>
              <a:rPr lang="en-US" dirty="0"/>
              <a:t>Ensure worker can escape in the event of respiratory equipment failure</a:t>
            </a:r>
          </a:p>
          <a:p>
            <a:pPr lvl="1"/>
            <a:r>
              <a:rPr lang="en-US" dirty="0"/>
              <a:t>Maximum level for a highly reliable breathing apparatus</a:t>
            </a:r>
          </a:p>
          <a:p>
            <a:pPr lvl="1"/>
            <a:r>
              <a:rPr lang="en-US" dirty="0"/>
              <a:t>Still using </a:t>
            </a:r>
            <a:r>
              <a:rPr lang="en-US" b="1" u="sng" dirty="0"/>
              <a:t>1994</a:t>
            </a:r>
            <a:r>
              <a:rPr lang="en-US" dirty="0"/>
              <a:t> values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2FE8E1-39C4-A4E1-FBC2-4E6FF77C5E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5249" y="4046961"/>
            <a:ext cx="2069303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76229"/>
      </p:ext>
    </p:extLst>
  </p:cSld>
  <p:clrMapOvr>
    <a:masterClrMapping/>
  </p:clrMapOvr>
  <p:transition spd="slow">
    <p:wipe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E3E93-19A3-FF1D-1408-8B5B27526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8C66C-5F5D-64C9-593C-58966A8AF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Comparison of Occupational Exposure Limits and ILDH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FA1244A-E04D-8446-5125-EDE7A8DA15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722703"/>
              </p:ext>
            </p:extLst>
          </p:nvPr>
        </p:nvGraphicFramePr>
        <p:xfrm>
          <a:off x="914400" y="1006475"/>
          <a:ext cx="10360024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9662">
                  <a:extLst>
                    <a:ext uri="{9D8B030D-6E8A-4147-A177-3AD203B41FA5}">
                      <a16:colId xmlns:a16="http://schemas.microsoft.com/office/drawing/2014/main" val="1205834538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2037800017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3780834195"/>
                    </a:ext>
                  </a:extLst>
                </a:gridCol>
                <a:gridCol w="1983454">
                  <a:extLst>
                    <a:ext uri="{9D8B030D-6E8A-4147-A177-3AD203B41FA5}">
                      <a16:colId xmlns:a16="http://schemas.microsoft.com/office/drawing/2014/main" val="1279134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Substance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OSHA PEL </a:t>
                      </a:r>
                      <a:r>
                        <a:rPr lang="en-US" baseline="30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NIOSH REL </a:t>
                      </a:r>
                      <a:r>
                        <a:rPr lang="en-US" baseline="30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NIOSH ILDH 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5456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Acetone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1,000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2,500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434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Acrolein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427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Carbon Tetrachloride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884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Chlorine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0.5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83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Hexane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1,100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624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Mercury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0.05 mg/m</a:t>
                      </a:r>
                      <a:r>
                        <a:rPr lang="en-US" baseline="30000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2033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Methyl 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100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NDEL</a:t>
                      </a:r>
                      <a:r>
                        <a:rPr lang="en-US" baseline="30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2,000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821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Nitric Acid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 ppm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 ppm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019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Sulfuric Acid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15 mg/m</a:t>
                      </a:r>
                      <a:r>
                        <a:rPr lang="en-US" baseline="30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503656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r>
                        <a:rPr lang="en-US" baseline="30000" dirty="0"/>
                        <a:t>1 </a:t>
                      </a:r>
                      <a:r>
                        <a:rPr lang="en-US" dirty="0"/>
                        <a:t>OSHA PEL from 29 CFR §1910, Subpart Z</a:t>
                      </a:r>
                    </a:p>
                    <a:p>
                      <a:r>
                        <a:rPr lang="en-US" baseline="30000" dirty="0"/>
                        <a:t>2 </a:t>
                      </a:r>
                      <a:r>
                        <a:rPr lang="en-US" dirty="0"/>
                        <a:t>NIOSH REL from </a:t>
                      </a:r>
                      <a:r>
                        <a:rPr lang="en-US" i="1" dirty="0"/>
                        <a:t>NIOSH Pocket Guide to Chemical Hazards (NPG)</a:t>
                      </a:r>
                    </a:p>
                    <a:p>
                      <a:r>
                        <a:rPr lang="en-US" baseline="30000" dirty="0"/>
                        <a:t>3</a:t>
                      </a:r>
                      <a:r>
                        <a:rPr lang="en-US" i="0" dirty="0"/>
                        <a:t> NIOSH ILDH from </a:t>
                      </a:r>
                      <a:r>
                        <a:rPr lang="en-US" i="1" dirty="0"/>
                        <a:t>Documentation for Immediately Dangerous to Life or Health Concentrations</a:t>
                      </a:r>
                    </a:p>
                    <a:p>
                      <a:r>
                        <a:rPr lang="en-US" baseline="30000" dirty="0"/>
                        <a:t>4 </a:t>
                      </a:r>
                      <a:r>
                        <a:rPr lang="en-US" i="0" dirty="0"/>
                        <a:t>No detectable exposure level</a:t>
                      </a:r>
                      <a:endParaRPr lang="en-US" i="1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155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1262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D59DA-6EEE-2861-60F5-1FB3D26B3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24401-10B5-4A67-83BC-7689D114A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2A17C-D9CA-1616-94B2-742D5CE3A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Explosion:</a:t>
            </a:r>
          </a:p>
          <a:p>
            <a:r>
              <a:rPr lang="en-US" dirty="0"/>
              <a:t>Sudden and rapid release of energy with expanding pressure (shock) wave</a:t>
            </a:r>
          </a:p>
          <a:p>
            <a:pPr lvl="1"/>
            <a:r>
              <a:rPr lang="en-US" dirty="0"/>
              <a:t>50% chance of death at 62 pounds per square inch (PSI)</a:t>
            </a:r>
          </a:p>
          <a:p>
            <a:pPr lvl="1"/>
            <a:r>
              <a:rPr lang="en-US" dirty="0"/>
              <a:t>Lung damage at 40 PSI</a:t>
            </a:r>
          </a:p>
          <a:p>
            <a:r>
              <a:rPr lang="en-US" dirty="0"/>
              <a:t>Improper testing procedures, improper use of equipment</a:t>
            </a:r>
          </a:p>
          <a:p>
            <a:pPr lvl="1"/>
            <a:r>
              <a:rPr lang="en-US" dirty="0"/>
              <a:t>Pressure vessels, fuel storage, combustion sources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54C94-67F2-33D3-30B3-8C06672F3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D7D048-B5ED-5F59-3E91-3F2E23617C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550" y="4343400"/>
            <a:ext cx="1866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68767"/>
      </p:ext>
    </p:extLst>
  </p:cSld>
  <p:clrMapOvr>
    <a:masterClrMapping/>
  </p:clrMapOvr>
  <p:transition spd="slow">
    <p:wipe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55714-B43F-873D-E27E-101F3CCD7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5913E-2D73-B728-8C06-BD806D62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4ED58-5A7C-E2A1-5CB3-172B3CBEB1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Dermal Chemical Exposure</a:t>
            </a:r>
          </a:p>
          <a:p>
            <a:r>
              <a:rPr lang="en-US" u="sng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Surface Contact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: Burns (damage to skin tissue) from exposure to a chemical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Acids (low pH)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Bases (high pH) – causes deeper burns</a:t>
            </a:r>
          </a:p>
          <a:p>
            <a:r>
              <a:rPr lang="en-US" u="sng" dirty="0">
                <a:latin typeface="Arial"/>
                <a:cs typeface="Arial"/>
              </a:rPr>
              <a:t>Skin Absorption</a:t>
            </a:r>
            <a:r>
              <a:rPr lang="en-US" dirty="0">
                <a:latin typeface="Arial"/>
                <a:cs typeface="Arial"/>
              </a:rPr>
              <a:t>: Chemical absorbed into the skin, then bloodstream, then circulated through body into target organs</a:t>
            </a:r>
          </a:p>
          <a:p>
            <a:pPr lvl="1"/>
            <a:r>
              <a:rPr lang="en-US" dirty="0">
                <a:latin typeface="Arial"/>
                <a:cs typeface="Arial"/>
              </a:rPr>
              <a:t>Chemicals can penetrate skin or enter through wounds</a:t>
            </a:r>
          </a:p>
          <a:p>
            <a:pPr lvl="1"/>
            <a:r>
              <a:rPr lang="en-US" dirty="0">
                <a:latin typeface="Arial"/>
                <a:cs typeface="Arial"/>
              </a:rPr>
              <a:t>Phenols and cresols (VOC / HAP) are absorbed into skin</a:t>
            </a:r>
          </a:p>
          <a:p>
            <a:pPr lvl="1"/>
            <a:r>
              <a:rPr lang="en-US" dirty="0">
                <a:latin typeface="Arial"/>
                <a:cs typeface="Arial"/>
              </a:rPr>
              <a:t>Hydrofluoric acid both burns and is absorbed into the body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FC7C29-AABD-D622-396F-B9401888E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076479"/>
      </p:ext>
    </p:extLst>
  </p:cSld>
  <p:clrMapOvr>
    <a:masterClrMapping/>
  </p:clrMapOvr>
  <p:transition spd="slow">
    <p:wipe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36406-8075-F2F5-4374-4FED7F663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3F1B6-8E1B-1BAB-2D92-95FCA92F9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30D3A-D8C4-09EC-EAB4-9D516B165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Dermal Chemical Exposure Can Kill</a:t>
            </a:r>
          </a:p>
          <a:p>
            <a:r>
              <a:rPr lang="en-US" dirty="0"/>
              <a:t>Karen Wetterhahn, Professor of Chemistry, Dartmouth College</a:t>
            </a:r>
          </a:p>
          <a:p>
            <a:pPr lvl="1"/>
            <a:r>
              <a:rPr lang="en-US" dirty="0"/>
              <a:t>August 14, 1996, spilled several drops of dimethylmecury onto latex-gloved hand</a:t>
            </a:r>
          </a:p>
          <a:p>
            <a:pPr lvl="1"/>
            <a:r>
              <a:rPr lang="en-US" dirty="0"/>
              <a:t>Latex gloves were recommended precaution at the time</a:t>
            </a:r>
          </a:p>
          <a:p>
            <a:pPr lvl="2"/>
            <a:r>
              <a:rPr lang="en-US" dirty="0"/>
              <a:t>Subsequent analysis demonstrated that dimethylmercury can permeate latex gloves</a:t>
            </a:r>
          </a:p>
          <a:p>
            <a:pPr lvl="1"/>
            <a:r>
              <a:rPr lang="en-US" dirty="0"/>
              <a:t>3 months post incident, experienced significant weight loss</a:t>
            </a:r>
          </a:p>
          <a:p>
            <a:pPr lvl="1"/>
            <a:r>
              <a:rPr lang="en-US" dirty="0"/>
              <a:t>5 months post incident, mercury poisoning including slurred speech and loss of balance</a:t>
            </a:r>
          </a:p>
          <a:p>
            <a:pPr lvl="1"/>
            <a:r>
              <a:rPr lang="en-US" dirty="0"/>
              <a:t>10 months post incident, descended into vegetative state and removed from life support; pronounced dead June 8, 1997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FD3313-D97B-A64A-07FB-679948852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786965"/>
      </p:ext>
    </p:extLst>
  </p:cSld>
  <p:clrMapOvr>
    <a:masterClrMapping/>
  </p:clrMapOvr>
  <p:transition spd="slow">
    <p:wipe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9644E-9849-90DA-D2D4-C3AF94201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AEEDE-9A8E-29A4-015B-A31606593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83B8A-B1D2-622F-E55A-76EF6B115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Video</a:t>
            </a:r>
            <a:endParaRPr lang="en-US" b="1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Fatal Exposure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2AD50-69B7-EF1F-016E-569BFDF03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408902"/>
      </p:ext>
    </p:extLst>
  </p:cSld>
  <p:clrMapOvr>
    <a:masterClrMapping/>
  </p:clrMapOvr>
  <p:transition spd="slow">
    <p:wipe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C4DFD1-82DA-84F0-3244-27B0E9E90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3E0A9-B1FB-08D1-B304-621956096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4D0D0-F053-78BE-D1BD-2DF9A03600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Avoiding Dermal Chemical Exposure</a:t>
            </a:r>
          </a:p>
          <a:p>
            <a:r>
              <a:rPr lang="en-US" dirty="0">
                <a:latin typeface="Arial"/>
                <a:cs typeface="Arial"/>
              </a:rPr>
              <a:t>Avoid dripping chemicals from overhead pipe bridges, valves, and other sources</a:t>
            </a:r>
          </a:p>
          <a:p>
            <a:r>
              <a:rPr lang="en-US" dirty="0">
                <a:latin typeface="Arial"/>
                <a:cs typeface="Arial"/>
              </a:rPr>
              <a:t>Avoid "splatter" areas while walking through industrial facilities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44FF8C-05B4-AFAE-4503-34CB9CA90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92C359-FFDE-C73D-75A5-6A0A2F46E9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971800"/>
            <a:ext cx="3200400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38E2AD-ADF4-D4EF-887B-679D7A2670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7352" y="2971800"/>
            <a:ext cx="4267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3312"/>
      </p:ext>
    </p:extLst>
  </p:cSld>
  <p:clrMapOvr>
    <a:masterClrMapping/>
  </p:clrMapOvr>
  <p:transition spd="slow">
    <p:wipe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90D68-257C-F979-0F03-D62D8FA4E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9BF7E-848A-D636-C84A-2E1216EE8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3AF28-A24A-6D40-7053-F3517EF49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Avoiding Dermal Chemical Exposure via Incidental Contact</a:t>
            </a:r>
          </a:p>
          <a:p>
            <a:r>
              <a:rPr lang="en-US" dirty="0">
                <a:latin typeface="Arial"/>
                <a:cs typeface="Arial"/>
              </a:rPr>
              <a:t>Chemicals contaminated onto clipboards, notebooks, pens, or pencils</a:t>
            </a:r>
          </a:p>
          <a:p>
            <a:r>
              <a:rPr lang="en-US" dirty="0">
                <a:latin typeface="Arial"/>
                <a:cs typeface="Arial"/>
              </a:rPr>
              <a:t>Absorption of chemicals into respirators, gloves, ropes, and other equipment</a:t>
            </a:r>
          </a:p>
          <a:p>
            <a:r>
              <a:rPr lang="en-US" dirty="0">
                <a:latin typeface="Arial"/>
                <a:cs typeface="Arial"/>
              </a:rPr>
              <a:t>Rubbing of eyes with contaminated hands</a:t>
            </a:r>
          </a:p>
          <a:p>
            <a:r>
              <a:rPr lang="en-US" dirty="0">
                <a:latin typeface="Arial"/>
                <a:cs typeface="Arial"/>
              </a:rPr>
              <a:t>Touching contaminated gloves / clothing when removing</a:t>
            </a:r>
          </a:p>
          <a:p>
            <a:r>
              <a:rPr lang="en-US" dirty="0">
                <a:latin typeface="Arial"/>
                <a:cs typeface="Arial"/>
              </a:rPr>
              <a:t>Using the bathroom without washing your hands first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B0951-5B35-9B19-B014-D43B2F65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641596"/>
      </p:ext>
    </p:extLst>
  </p:cSld>
  <p:clrMapOvr>
    <a:masterClrMapping/>
  </p:clrMapOvr>
  <p:transition spd="slow">
    <p:wipe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E1D46-8528-D3DE-B964-655920A24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7BF5B-8089-76B6-BBE7-5DB9DE8DA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44F51-FF68-7324-5E35-75E06D5CE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Dermal Chemical Exposure while Sampling</a:t>
            </a:r>
          </a:p>
          <a:p>
            <a:r>
              <a:rPr lang="en-US" dirty="0">
                <a:latin typeface="Arial"/>
                <a:cs typeface="Arial"/>
              </a:rPr>
              <a:t>Plant personnel should obtain samples under agency direction using established plant safety procedures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Appropriately sized sample bottle should be used</a:t>
            </a:r>
          </a:p>
          <a:p>
            <a:pPr lvl="1"/>
            <a:r>
              <a:rPr lang="en-US" dirty="0">
                <a:latin typeface="Arial"/>
                <a:cs typeface="Arial"/>
              </a:rPr>
              <a:t>Sample bottle mouth should be pointed away from people</a:t>
            </a:r>
          </a:p>
          <a:p>
            <a:pPr lvl="1"/>
            <a:r>
              <a:rPr lang="en-US" dirty="0">
                <a:latin typeface="Arial"/>
                <a:cs typeface="Arial"/>
              </a:rPr>
              <a:t>Liquid stream pressure should be minimized</a:t>
            </a:r>
          </a:p>
          <a:p>
            <a:r>
              <a:rPr lang="en-US" dirty="0">
                <a:latin typeface="Arial"/>
                <a:cs typeface="Arial"/>
              </a:rPr>
              <a:t>Wear appropriate PPE even if not sampling to minimize injuries due to spray</a:t>
            </a:r>
          </a:p>
          <a:p>
            <a:pPr lvl="1"/>
            <a:r>
              <a:rPr lang="en-US" dirty="0">
                <a:latin typeface="Arial"/>
                <a:cs typeface="Arial"/>
              </a:rPr>
              <a:t>Chemically resistant gloves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Splash goggles and face shield</a:t>
            </a:r>
          </a:p>
          <a:p>
            <a:pPr lvl="1"/>
            <a:r>
              <a:rPr lang="en-US" dirty="0">
                <a:latin typeface="Arial"/>
                <a:cs typeface="Arial"/>
              </a:rPr>
              <a:t>Apron / smock / Tyvek</a:t>
            </a:r>
            <a:r>
              <a:rPr lang="en-US" baseline="30000" dirty="0">
                <a:latin typeface="Arial"/>
                <a:cs typeface="Arial"/>
              </a:rPr>
              <a:t>®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4B8B9-FED7-29BA-66BF-8A49D39A8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438A71-E8C8-AAE7-051F-4F10467C81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8272" y="4343400"/>
            <a:ext cx="452628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107105"/>
      </p:ext>
    </p:extLst>
  </p:cSld>
  <p:clrMapOvr>
    <a:masterClrMapping/>
  </p:clrMapOvr>
  <p:transition spd="slow">
    <p:wipe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0D24D-C593-7DAE-19D9-1E26565E8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71693-D83E-35A4-DDA0-7D24CE13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175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B7FE1F6-2E97-FD56-2253-C1D909C0E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06875"/>
      </p:ext>
    </p:extLst>
  </p:cSld>
  <p:clrMapOvr>
    <a:masterClrMapping/>
  </p:clrMapOvr>
  <p:transition spd="slow">
    <p:wipe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33CA8-EF97-0F11-F699-C325ECB43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23B41-7CA1-FCF4-F904-7406D920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176</a:t>
            </a:fld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58BA8C6-F5B0-149B-AA40-084B8CE321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71231"/>
      </p:ext>
    </p:extLst>
  </p:cSld>
  <p:clrMapOvr>
    <a:masterClrMapping/>
  </p:clrMapOvr>
  <p:transition spd="slow">
    <p:wipe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D3E1F-A52C-5A17-877C-B9B242E91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5F490-3E5A-4218-0B55-FB374B2146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Inhalation Chemical Exposure</a:t>
            </a:r>
          </a:p>
          <a:p>
            <a:r>
              <a:rPr lang="en-US" dirty="0">
                <a:latin typeface="Arial"/>
                <a:cs typeface="Arial"/>
              </a:rPr>
              <a:t>Chemicals in the air are carried into our lungs, where they are distributed via the bloodstream throughout the body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Carbon Monoxide (CO)</a:t>
            </a:r>
            <a:r>
              <a:rPr lang="en-US" dirty="0">
                <a:latin typeface="Arial"/>
                <a:cs typeface="Arial"/>
              </a:rPr>
              <a:t>: Colorless, odorless gas that r</a:t>
            </a:r>
            <a:r>
              <a:rPr lang="en-US" dirty="0"/>
              <a:t>educes amount of oxygen that can be transported in blood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Particulate Matter (PM)</a:t>
            </a:r>
            <a:r>
              <a:rPr lang="en-US" dirty="0">
                <a:latin typeface="Arial"/>
                <a:cs typeface="Arial"/>
              </a:rPr>
              <a:t>: Enters blood via lungs, potentially causing:</a:t>
            </a:r>
          </a:p>
          <a:p>
            <a:pPr lvl="2"/>
            <a:r>
              <a:rPr lang="en-US" dirty="0">
                <a:latin typeface="Arial"/>
                <a:cs typeface="Arial"/>
              </a:rPr>
              <a:t>Nonfatal heart attacks	• Irregular heartbeat	 • Aggravates asthma</a:t>
            </a:r>
          </a:p>
          <a:p>
            <a:pPr lvl="2"/>
            <a:r>
              <a:rPr lang="en-US" dirty="0">
                <a:latin typeface="Arial"/>
                <a:cs typeface="Arial"/>
              </a:rPr>
              <a:t>Decrease in lung function • Premature death for people with heart or lung disease</a:t>
            </a:r>
          </a:p>
          <a:p>
            <a:pPr lvl="1"/>
            <a:r>
              <a:rPr lang="en-US" u="sng" dirty="0"/>
              <a:t>Sulfur Dioxide / Nitrogen Oxides</a:t>
            </a:r>
            <a:r>
              <a:rPr lang="en-US" dirty="0"/>
              <a:t>: Cause lung irritation (coughing)</a:t>
            </a:r>
          </a:p>
          <a:p>
            <a:pPr lvl="1"/>
            <a:r>
              <a:rPr lang="en-US" u="sng" dirty="0"/>
              <a:t>Volatile Organic Compounds (VOC)</a:t>
            </a:r>
            <a:r>
              <a:rPr lang="en-US" dirty="0"/>
              <a:t>: Hydrocarbons evaporating ≤230ºF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Hazardous Air Pollutants</a:t>
            </a:r>
            <a:r>
              <a:rPr lang="en-US" dirty="0">
                <a:latin typeface="Arial"/>
                <a:cs typeface="Arial"/>
              </a:rPr>
              <a:t>: VOC / PM that causes serious health effects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64129-DA1A-4F19-F078-6A6D00EAC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907047"/>
      </p:ext>
    </p:extLst>
  </p:cSld>
  <p:clrMapOvr>
    <a:masterClrMapping/>
  </p:clrMapOvr>
  <p:transition spd="slow">
    <p:wipe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5F998-48B5-A0F2-2313-F48C502D3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9EA2-237B-81DA-4355-0E46DC44A1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Preventing Inhalation Chemical Exposure</a:t>
            </a:r>
          </a:p>
          <a:p>
            <a:r>
              <a:rPr lang="en-US" u="sng" dirty="0">
                <a:latin typeface="Arial"/>
                <a:cs typeface="Arial"/>
              </a:rPr>
              <a:t>Respirator</a:t>
            </a:r>
            <a:r>
              <a:rPr lang="en-US" dirty="0">
                <a:latin typeface="Arial"/>
                <a:cs typeface="Arial"/>
              </a:rPr>
              <a:t>: Device designed to protect wearer from breathing harmful substances (PPE)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b="1" dirty="0">
                <a:latin typeface="Arial"/>
                <a:cs typeface="Arial"/>
              </a:rPr>
              <a:t>AIR PURIFYING</a:t>
            </a:r>
          </a:p>
          <a:p>
            <a:pPr lvl="1"/>
            <a:r>
              <a:rPr lang="en-US" sz="2300" dirty="0">
                <a:latin typeface="Arial"/>
                <a:cs typeface="Arial"/>
              </a:rPr>
              <a:t>Half face with cartridges</a:t>
            </a:r>
          </a:p>
          <a:p>
            <a:pPr lvl="1"/>
            <a:r>
              <a:rPr lang="en-US" sz="2300" dirty="0">
                <a:latin typeface="Arial"/>
                <a:cs typeface="Arial"/>
              </a:rPr>
              <a:t>Full face with cartridges / canisters</a:t>
            </a:r>
          </a:p>
          <a:p>
            <a:pPr lvl="1"/>
            <a:r>
              <a:rPr lang="en-US" sz="2300" dirty="0">
                <a:latin typeface="Arial"/>
                <a:cs typeface="Arial"/>
              </a:rPr>
              <a:t>Powered air purifying</a:t>
            </a:r>
          </a:p>
          <a:p>
            <a:pPr marL="739775" lvl="1" indent="-514350">
              <a:buFont typeface="+mj-lt"/>
              <a:buAutoNum type="arabicPeriod" startAt="2"/>
            </a:pPr>
            <a:r>
              <a:rPr lang="en-US" b="1" dirty="0">
                <a:latin typeface="Arial"/>
                <a:cs typeface="Arial"/>
              </a:rPr>
              <a:t>ATMOSPHERE SUPPLYING</a:t>
            </a:r>
          </a:p>
          <a:p>
            <a:pPr lvl="1"/>
            <a:r>
              <a:rPr lang="en-US" dirty="0">
                <a:latin typeface="Arial"/>
                <a:cs typeface="Arial"/>
              </a:rPr>
              <a:t>Cylinder type escape respirator</a:t>
            </a:r>
          </a:p>
          <a:p>
            <a:pPr lvl="1"/>
            <a:r>
              <a:rPr lang="en-US" dirty="0">
                <a:latin typeface="Arial"/>
                <a:cs typeface="Arial"/>
              </a:rPr>
              <a:t>Positive pressure, pressure demand</a:t>
            </a:r>
            <a:endParaRPr lang="en-US" dirty="0"/>
          </a:p>
          <a:p>
            <a:pPr lvl="1"/>
            <a:r>
              <a:rPr lang="en-US" dirty="0">
                <a:latin typeface="Arial"/>
                <a:cs typeface="Arial"/>
              </a:rPr>
              <a:t>Self-contained breathing apparatus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5E2859-813A-2D78-0A3F-91BAB761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178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5EA284-7C5E-882C-4B77-0B64047A81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112" y="2246376"/>
            <a:ext cx="4663440" cy="18288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CA1A7A7-B9DA-409D-D785-6379EA5BF9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7012" y="4117848"/>
            <a:ext cx="317754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3692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96C35-418C-AA9A-9924-B6A2909B4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ABAB9-B0F3-CBDF-6A0E-38AADDC71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2724E-0881-3672-B1B1-7C26426FBD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Slip / Trip / Fall:</a:t>
            </a:r>
          </a:p>
          <a:p>
            <a:r>
              <a:rPr lang="en-US" dirty="0"/>
              <a:t>Elevated platforms and sampling locations may not have enough room and subject to inclement weather</a:t>
            </a:r>
          </a:p>
          <a:p>
            <a:r>
              <a:rPr lang="en-US" dirty="0"/>
              <a:t>Unfamiliarity with plant hazards</a:t>
            </a:r>
          </a:p>
          <a:p>
            <a:r>
              <a:rPr lang="en-US" dirty="0"/>
              <a:t>Processes may use / generate slippery materials</a:t>
            </a:r>
          </a:p>
          <a:p>
            <a:pPr lvl="1"/>
            <a:r>
              <a:rPr lang="en-US" dirty="0"/>
              <a:t>Oils, tallow, lubricating agents, powdered solids are all slippy (slippery)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1FB8D2-1761-A7BB-12F3-F8AFA0824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798205-7106-6FCC-E5F0-E9C6971155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360" y="4343400"/>
            <a:ext cx="185928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638854"/>
      </p:ext>
    </p:extLst>
  </p:cSld>
  <p:clrMapOvr>
    <a:masterClrMapping/>
  </p:clrMapOvr>
  <p:transition spd="slow">
    <p:wipe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8F08F-EC65-B039-1A01-2D449D50E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3B521DA-277C-C67A-B5D6-124D0DB598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886200"/>
            <a:ext cx="10363200" cy="228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F180A1-71B4-C604-ADD0-24D9EEE8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06602-9844-5D55-B10A-73F1CE9C0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Oxygen Deficiency</a:t>
            </a:r>
            <a:r>
              <a:rPr lang="en-US" dirty="0"/>
              <a:t>: Exposure to atmosphere without enough oxygen (19.5% minimum | 20.9% normal)</a:t>
            </a:r>
          </a:p>
          <a:p>
            <a:pPr lvl="1"/>
            <a:r>
              <a:rPr lang="en-US" dirty="0"/>
              <a:t>Impaired cognition / coordination</a:t>
            </a:r>
          </a:p>
          <a:p>
            <a:pPr lvl="1"/>
            <a:r>
              <a:rPr lang="en-US" dirty="0"/>
              <a:t>Increased respiration rate</a:t>
            </a:r>
          </a:p>
          <a:p>
            <a:pPr lvl="1"/>
            <a:r>
              <a:rPr lang="en-US" dirty="0"/>
              <a:t>Loss of consciousness</a:t>
            </a:r>
          </a:p>
          <a:p>
            <a:pPr lvl="1"/>
            <a:r>
              <a:rPr lang="en-US" dirty="0"/>
              <a:t>Death</a:t>
            </a:r>
          </a:p>
          <a:p>
            <a:r>
              <a:rPr lang="en-US" dirty="0"/>
              <a:t>Only atmosphere supplying respirators ensure oxygen</a:t>
            </a:r>
          </a:p>
          <a:p>
            <a:pPr lvl="1"/>
            <a:r>
              <a:rPr lang="en-US" dirty="0"/>
              <a:t>Purifying respirators </a:t>
            </a:r>
            <a:r>
              <a:rPr lang="en-US" b="1" u="sng" dirty="0"/>
              <a:t>do</a:t>
            </a:r>
            <a:r>
              <a:rPr lang="en-US" b="1" dirty="0"/>
              <a:t> </a:t>
            </a:r>
            <a:r>
              <a:rPr lang="en-US" b="1" u="sng" dirty="0"/>
              <a:t>not</a:t>
            </a:r>
            <a:r>
              <a:rPr lang="en-US" dirty="0"/>
              <a:t> provide oxygen</a:t>
            </a:r>
          </a:p>
        </p:txBody>
      </p:sp>
    </p:spTree>
    <p:extLst>
      <p:ext uri="{BB962C8B-B14F-4D97-AF65-F5344CB8AC3E}">
        <p14:creationId xmlns:p14="http://schemas.microsoft.com/office/powerpoint/2010/main" val="2528601270"/>
      </p:ext>
    </p:extLst>
  </p:cSld>
  <p:clrMapOvr>
    <a:masterClrMapping/>
  </p:clrMapOvr>
  <p:transition spd="slow">
    <p:wipe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DFE1B-1F2E-ACD6-1246-08BFC1809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30973-E2EB-4988-A64A-1A612851E6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Requirements</a:t>
            </a:r>
          </a:p>
          <a:p>
            <a:r>
              <a:rPr lang="en-US" dirty="0">
                <a:latin typeface="Arial"/>
                <a:cs typeface="Arial"/>
              </a:rPr>
              <a:t>The need for respiratory protection is determined based on the types of hazards present (chemical concentrations, 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level)</a:t>
            </a:r>
          </a:p>
          <a:p>
            <a:r>
              <a:rPr lang="en-US" dirty="0">
                <a:latin typeface="Arial"/>
                <a:cs typeface="Arial"/>
              </a:rPr>
              <a:t>Site-specific determination if a respirator is required</a:t>
            </a:r>
          </a:p>
          <a:p>
            <a:pPr lvl="1"/>
            <a:r>
              <a:rPr lang="en-US" dirty="0">
                <a:latin typeface="Arial"/>
                <a:cs typeface="Arial"/>
              </a:rPr>
              <a:t>“Gut” determination if respirator is required (if you think you need one, wear one)</a:t>
            </a:r>
          </a:p>
          <a:p>
            <a:r>
              <a:rPr lang="en-US" dirty="0">
                <a:latin typeface="Arial"/>
                <a:cs typeface="Arial"/>
              </a:rPr>
              <a:t>If wearing a respirator, also equip a multi-gas meter to ensure sufficient oxygen and appropriate chemical levels</a:t>
            </a:r>
          </a:p>
          <a:p>
            <a:pPr lvl="1"/>
            <a:r>
              <a:rPr lang="en-US" dirty="0">
                <a:latin typeface="Arial"/>
                <a:cs typeface="Arial"/>
              </a:rPr>
              <a:t>Oxygen level</a:t>
            </a:r>
          </a:p>
          <a:p>
            <a:pPr lvl="1"/>
            <a:r>
              <a:rPr lang="en-US" dirty="0">
                <a:latin typeface="Arial"/>
                <a:cs typeface="Arial"/>
              </a:rPr>
              <a:t>LEL / UEL</a:t>
            </a:r>
          </a:p>
          <a:p>
            <a:pPr lvl="1"/>
            <a:r>
              <a:rPr lang="en-US" dirty="0">
                <a:latin typeface="Arial"/>
                <a:cs typeface="Arial"/>
              </a:rPr>
              <a:t>Other pollutant(s) (CO, H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S, Methane, SO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, etc.)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A947B3-8DF2-CD23-7D11-B9A10F634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427592"/>
      </p:ext>
    </p:extLst>
  </p:cSld>
  <p:clrMapOvr>
    <a:masterClrMapping/>
  </p:clrMapOvr>
  <p:transition spd="slow">
    <p:wipe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itle 229">
            <a:extLst>
              <a:ext uri="{FF2B5EF4-FFF2-40B4-BE49-F238E27FC236}">
                <a16:creationId xmlns:a16="http://schemas.microsoft.com/office/drawing/2014/main" id="{B246D83D-DC50-13C6-14D3-A1AB1077C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Decision Tree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8EF1A872-C82B-877A-6F3A-EAB0559DA085}"/>
              </a:ext>
            </a:extLst>
          </p:cNvPr>
          <p:cNvSpPr/>
          <p:nvPr/>
        </p:nvSpPr>
        <p:spPr>
          <a:xfrm>
            <a:off x="914400" y="1005840"/>
            <a:ext cx="10360152" cy="5070729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87" name="Text Box 515678770">
            <a:extLst>
              <a:ext uri="{FF2B5EF4-FFF2-40B4-BE49-F238E27FC236}">
                <a16:creationId xmlns:a16="http://schemas.microsoft.com/office/drawing/2014/main" id="{0C773B56-8794-D690-CBE5-ABD9D13BB717}"/>
              </a:ext>
            </a:extLst>
          </p:cNvPr>
          <p:cNvSpPr txBox="1"/>
          <p:nvPr/>
        </p:nvSpPr>
        <p:spPr>
          <a:xfrm>
            <a:off x="4500606" y="1005840"/>
            <a:ext cx="3187739" cy="540878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Are there potentially explosive gases, vapors, or aerosols?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188" name="Text Box 1">
            <a:extLst>
              <a:ext uri="{FF2B5EF4-FFF2-40B4-BE49-F238E27FC236}">
                <a16:creationId xmlns:a16="http://schemas.microsoft.com/office/drawing/2014/main" id="{AA9FE80A-A7C3-59D5-7681-D78FFBD11D06}"/>
              </a:ext>
            </a:extLst>
          </p:cNvPr>
          <p:cNvSpPr txBox="1"/>
          <p:nvPr/>
        </p:nvSpPr>
        <p:spPr>
          <a:xfrm>
            <a:off x="8086813" y="1884766"/>
            <a:ext cx="3187739" cy="540878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  <a:cs typeface="Arial" panose="020B0604020202020204" pitchFamily="34" charset="0"/>
              </a:rPr>
              <a:t>Is Lower Explosive Limit (LEL) &lt;10%?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189" name="Connector: Elbow 188">
            <a:extLst>
              <a:ext uri="{FF2B5EF4-FFF2-40B4-BE49-F238E27FC236}">
                <a16:creationId xmlns:a16="http://schemas.microsoft.com/office/drawing/2014/main" id="{612F00C5-2234-2BE4-8791-BDC8613EDDCA}"/>
              </a:ext>
            </a:extLst>
          </p:cNvPr>
          <p:cNvCxnSpPr>
            <a:stCxn id="187" idx="2"/>
          </p:cNvCxnSpPr>
          <p:nvPr/>
        </p:nvCxnSpPr>
        <p:spPr>
          <a:xfrm rot="5400000">
            <a:off x="4132348" y="-77361"/>
            <a:ext cx="338049" cy="358620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or: Elbow 189">
            <a:extLst>
              <a:ext uri="{FF2B5EF4-FFF2-40B4-BE49-F238E27FC236}">
                <a16:creationId xmlns:a16="http://schemas.microsoft.com/office/drawing/2014/main" id="{EB093357-E5E1-A1B3-F8C4-8AA3AD19C9C7}"/>
              </a:ext>
            </a:extLst>
          </p:cNvPr>
          <p:cNvCxnSpPr>
            <a:stCxn id="187" idx="2"/>
            <a:endCxn id="188" idx="0"/>
          </p:cNvCxnSpPr>
          <p:nvPr/>
        </p:nvCxnSpPr>
        <p:spPr>
          <a:xfrm rot="16200000" flipH="1">
            <a:off x="7718555" y="-77361"/>
            <a:ext cx="338049" cy="358620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Hexagon 190">
            <a:extLst>
              <a:ext uri="{FF2B5EF4-FFF2-40B4-BE49-F238E27FC236}">
                <a16:creationId xmlns:a16="http://schemas.microsoft.com/office/drawing/2014/main" id="{61E0FFF8-5D14-6C6F-5E52-60A4188F06E8}"/>
              </a:ext>
            </a:extLst>
          </p:cNvPr>
          <p:cNvSpPr/>
          <p:nvPr/>
        </p:nvSpPr>
        <p:spPr>
          <a:xfrm>
            <a:off x="887489" y="1884766"/>
            <a:ext cx="3187739" cy="540878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Leave the Area</a:t>
            </a:r>
            <a:endParaRPr lang="en-US" sz="1400" kern="100" dirty="0">
              <a:effectLst/>
              <a:ea typeface="Arial" panose="020B0604020202020204" pitchFamily="34" charset="0"/>
            </a:endParaRPr>
          </a:p>
          <a:p>
            <a:pPr marL="0" marR="0" algn="ctr"/>
            <a:r>
              <a:rPr lang="en-US" sz="1400" b="1" u="sng" kern="1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Immediately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193" name="Text Box 1">
            <a:extLst>
              <a:ext uri="{FF2B5EF4-FFF2-40B4-BE49-F238E27FC236}">
                <a16:creationId xmlns:a16="http://schemas.microsoft.com/office/drawing/2014/main" id="{4FE5EC41-C64E-A8E1-048D-694765837186}"/>
              </a:ext>
            </a:extLst>
          </p:cNvPr>
          <p:cNvSpPr txBox="1"/>
          <p:nvPr/>
        </p:nvSpPr>
        <p:spPr>
          <a:xfrm>
            <a:off x="4500606" y="2753176"/>
            <a:ext cx="3187739" cy="540878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Is there sufficient Oxygen (&gt;19.5%)?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194" name="Flowchart: Extract 193">
            <a:extLst>
              <a:ext uri="{FF2B5EF4-FFF2-40B4-BE49-F238E27FC236}">
                <a16:creationId xmlns:a16="http://schemas.microsoft.com/office/drawing/2014/main" id="{289FA039-1BC2-33AE-13C2-953C8C0DBEE3}"/>
              </a:ext>
            </a:extLst>
          </p:cNvPr>
          <p:cNvSpPr/>
          <p:nvPr/>
        </p:nvSpPr>
        <p:spPr>
          <a:xfrm>
            <a:off x="6293710" y="3575009"/>
            <a:ext cx="3187739" cy="676097"/>
          </a:xfrm>
          <a:prstGeom prst="flowChartExtra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200" b="1" kern="100" dirty="0">
                <a:effectLst/>
                <a:ea typeface="Arial" panose="020B0604020202020204" pitchFamily="34" charset="0"/>
              </a:rPr>
              <a:t>Atmosphere Supplying Respirator</a:t>
            </a:r>
          </a:p>
        </p:txBody>
      </p:sp>
      <p:sp>
        <p:nvSpPr>
          <p:cNvPr id="196" name="Text Box 737276519">
            <a:extLst>
              <a:ext uri="{FF2B5EF4-FFF2-40B4-BE49-F238E27FC236}">
                <a16:creationId xmlns:a16="http://schemas.microsoft.com/office/drawing/2014/main" id="{06FA81C3-0FFA-1636-796E-DEB33F7126A7}"/>
              </a:ext>
            </a:extLst>
          </p:cNvPr>
          <p:cNvSpPr txBox="1"/>
          <p:nvPr/>
        </p:nvSpPr>
        <p:spPr>
          <a:xfrm>
            <a:off x="4500606" y="1724568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7" name="Text Box 1">
            <a:extLst>
              <a:ext uri="{FF2B5EF4-FFF2-40B4-BE49-F238E27FC236}">
                <a16:creationId xmlns:a16="http://schemas.microsoft.com/office/drawing/2014/main" id="{8B36EB4C-CF43-C18F-D58F-EE34582A0BCB}"/>
              </a:ext>
            </a:extLst>
          </p:cNvPr>
          <p:cNvSpPr txBox="1"/>
          <p:nvPr/>
        </p:nvSpPr>
        <p:spPr>
          <a:xfrm>
            <a:off x="7443236" y="1726165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200" name="Connector: Elbow 199">
            <a:extLst>
              <a:ext uri="{FF2B5EF4-FFF2-40B4-BE49-F238E27FC236}">
                <a16:creationId xmlns:a16="http://schemas.microsoft.com/office/drawing/2014/main" id="{CC0A494B-67C2-BDE7-9706-DC884A803B2F}"/>
              </a:ext>
            </a:extLst>
          </p:cNvPr>
          <p:cNvCxnSpPr>
            <a:cxnSpLocks/>
            <a:stCxn id="193" idx="2"/>
            <a:endCxn id="194" idx="0"/>
          </p:cNvCxnSpPr>
          <p:nvPr/>
        </p:nvCxnSpPr>
        <p:spPr>
          <a:xfrm rot="16200000" flipH="1">
            <a:off x="6850551" y="2537979"/>
            <a:ext cx="280955" cy="1793104"/>
          </a:xfrm>
          <a:prstGeom prst="bentConnector3">
            <a:avLst>
              <a:gd name="adj1" fmla="val 63019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ctor: Elbow 201">
            <a:extLst>
              <a:ext uri="{FF2B5EF4-FFF2-40B4-BE49-F238E27FC236}">
                <a16:creationId xmlns:a16="http://schemas.microsoft.com/office/drawing/2014/main" id="{60E8E529-00CA-9471-FB64-D78A2E177CE4}"/>
              </a:ext>
            </a:extLst>
          </p:cNvPr>
          <p:cNvCxnSpPr>
            <a:cxnSpLocks/>
            <a:stCxn id="193" idx="2"/>
            <a:endCxn id="208" idx="0"/>
          </p:cNvCxnSpPr>
          <p:nvPr/>
        </p:nvCxnSpPr>
        <p:spPr>
          <a:xfrm rot="5400000">
            <a:off x="4127091" y="1675233"/>
            <a:ext cx="348565" cy="358620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Connector: Elbow 203">
            <a:extLst>
              <a:ext uri="{FF2B5EF4-FFF2-40B4-BE49-F238E27FC236}">
                <a16:creationId xmlns:a16="http://schemas.microsoft.com/office/drawing/2014/main" id="{EE947B3B-3DC8-5201-3277-F1150A6C1265}"/>
              </a:ext>
            </a:extLst>
          </p:cNvPr>
          <p:cNvCxnSpPr>
            <a:stCxn id="194" idx="2"/>
            <a:endCxn id="205" idx="1"/>
          </p:cNvCxnSpPr>
          <p:nvPr/>
        </p:nvCxnSpPr>
        <p:spPr>
          <a:xfrm rot="16200000" flipH="1">
            <a:off x="7851977" y="4286709"/>
            <a:ext cx="270439" cy="19923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Flowchart: Alternate Process 204">
            <a:extLst>
              <a:ext uri="{FF2B5EF4-FFF2-40B4-BE49-F238E27FC236}">
                <a16:creationId xmlns:a16="http://schemas.microsoft.com/office/drawing/2014/main" id="{4EF4C9EC-3BB3-88ED-9463-9BB15CB0F92A}"/>
              </a:ext>
            </a:extLst>
          </p:cNvPr>
          <p:cNvSpPr/>
          <p:nvPr/>
        </p:nvSpPr>
        <p:spPr>
          <a:xfrm>
            <a:off x="8086813" y="4386326"/>
            <a:ext cx="3187739" cy="270439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200" b="1" kern="100" dirty="0">
                <a:effectLst/>
                <a:ea typeface="Arial" panose="020B0604020202020204" pitchFamily="34" charset="0"/>
              </a:rPr>
              <a:t>SAR: Supplied-Air Respirator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206" name="Flowchart: Alternate Process 205">
            <a:extLst>
              <a:ext uri="{FF2B5EF4-FFF2-40B4-BE49-F238E27FC236}">
                <a16:creationId xmlns:a16="http://schemas.microsoft.com/office/drawing/2014/main" id="{F8A98FF5-B95D-B00E-C950-5FE202CE2591}"/>
              </a:ext>
            </a:extLst>
          </p:cNvPr>
          <p:cNvSpPr/>
          <p:nvPr/>
        </p:nvSpPr>
        <p:spPr>
          <a:xfrm>
            <a:off x="8086813" y="4791984"/>
            <a:ext cx="3187739" cy="270439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200" b="1" kern="100" dirty="0">
                <a:effectLst/>
                <a:ea typeface="Arial" panose="020B0604020202020204" pitchFamily="34" charset="0"/>
              </a:rPr>
              <a:t>SCBA: Self-Contained Breathing Apparatus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07" name="Connector: Elbow 206">
            <a:extLst>
              <a:ext uri="{FF2B5EF4-FFF2-40B4-BE49-F238E27FC236}">
                <a16:creationId xmlns:a16="http://schemas.microsoft.com/office/drawing/2014/main" id="{FE5F49AA-1B62-4EEC-DF02-1AA4CD5689C2}"/>
              </a:ext>
            </a:extLst>
          </p:cNvPr>
          <p:cNvCxnSpPr>
            <a:cxnSpLocks/>
            <a:stCxn id="194" idx="2"/>
            <a:endCxn id="206" idx="1"/>
          </p:cNvCxnSpPr>
          <p:nvPr/>
        </p:nvCxnSpPr>
        <p:spPr>
          <a:xfrm rot="16200000" flipH="1">
            <a:off x="7649147" y="4489538"/>
            <a:ext cx="676097" cy="19923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 Box 1">
            <a:extLst>
              <a:ext uri="{FF2B5EF4-FFF2-40B4-BE49-F238E27FC236}">
                <a16:creationId xmlns:a16="http://schemas.microsoft.com/office/drawing/2014/main" id="{363CDDCF-AE7F-25B9-F94B-47D4E9738790}"/>
              </a:ext>
            </a:extLst>
          </p:cNvPr>
          <p:cNvSpPr txBox="1"/>
          <p:nvPr/>
        </p:nvSpPr>
        <p:spPr>
          <a:xfrm>
            <a:off x="914400" y="3642619"/>
            <a:ext cx="3187739" cy="540878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Is concentration ≥ IDLH: Immediately Dangerous to Life &amp; Health?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2204E77D-D831-A8DB-7067-44087BA21A00}"/>
              </a:ext>
            </a:extLst>
          </p:cNvPr>
          <p:cNvCxnSpPr>
            <a:stCxn id="208" idx="3"/>
            <a:endCxn id="194" idx="1"/>
          </p:cNvCxnSpPr>
          <p:nvPr/>
        </p:nvCxnSpPr>
        <p:spPr>
          <a:xfrm>
            <a:off x="4102139" y="3913058"/>
            <a:ext cx="298850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 Box 1">
            <a:extLst>
              <a:ext uri="{FF2B5EF4-FFF2-40B4-BE49-F238E27FC236}">
                <a16:creationId xmlns:a16="http://schemas.microsoft.com/office/drawing/2014/main" id="{150AA2EF-2FC1-2E64-DE0A-AEEBE71D2039}"/>
              </a:ext>
            </a:extLst>
          </p:cNvPr>
          <p:cNvSpPr txBox="1"/>
          <p:nvPr/>
        </p:nvSpPr>
        <p:spPr>
          <a:xfrm>
            <a:off x="914400" y="4380917"/>
            <a:ext cx="3187739" cy="270439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Is concentration ≥ 50 × </a:t>
            </a:r>
            <a:r>
              <a:rPr lang="en-US" sz="1400" b="1" kern="100" dirty="0">
                <a:solidFill>
                  <a:srgbClr val="FFFFFF"/>
                </a:solidFill>
                <a:ea typeface="Arial" panose="020B0604020202020204" pitchFamily="34" charset="0"/>
              </a:rPr>
              <a:t>Limit</a:t>
            </a:r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12" name="Straight Arrow Connector 211">
            <a:extLst>
              <a:ext uri="{FF2B5EF4-FFF2-40B4-BE49-F238E27FC236}">
                <a16:creationId xmlns:a16="http://schemas.microsoft.com/office/drawing/2014/main" id="{E60B6B4D-F9D6-5312-5372-64AED1ED3390}"/>
              </a:ext>
            </a:extLst>
          </p:cNvPr>
          <p:cNvCxnSpPr>
            <a:stCxn id="208" idx="2"/>
            <a:endCxn id="211" idx="0"/>
          </p:cNvCxnSpPr>
          <p:nvPr/>
        </p:nvCxnSpPr>
        <p:spPr>
          <a:xfrm>
            <a:off x="2508270" y="4183497"/>
            <a:ext cx="0" cy="1974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onnector: Elbow 212">
            <a:extLst>
              <a:ext uri="{FF2B5EF4-FFF2-40B4-BE49-F238E27FC236}">
                <a16:creationId xmlns:a16="http://schemas.microsoft.com/office/drawing/2014/main" id="{A69DF020-8DAB-5FB7-DA65-10D0AAFA639C}"/>
              </a:ext>
            </a:extLst>
          </p:cNvPr>
          <p:cNvCxnSpPr>
            <a:stCxn id="211" idx="3"/>
            <a:endCxn id="194" idx="1"/>
          </p:cNvCxnSpPr>
          <p:nvPr/>
        </p:nvCxnSpPr>
        <p:spPr>
          <a:xfrm flipV="1">
            <a:off x="4102139" y="3913058"/>
            <a:ext cx="2988505" cy="60307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 Box 1">
            <a:extLst>
              <a:ext uri="{FF2B5EF4-FFF2-40B4-BE49-F238E27FC236}">
                <a16:creationId xmlns:a16="http://schemas.microsoft.com/office/drawing/2014/main" id="{508F6B8C-5178-36AF-A918-7D3B41CFF06A}"/>
              </a:ext>
            </a:extLst>
          </p:cNvPr>
          <p:cNvSpPr txBox="1"/>
          <p:nvPr/>
        </p:nvSpPr>
        <p:spPr>
          <a:xfrm>
            <a:off x="914400" y="4859594"/>
            <a:ext cx="3187739" cy="270439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Is concentration ≥ 10 × Limit?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16" name="Straight Arrow Connector 215">
            <a:extLst>
              <a:ext uri="{FF2B5EF4-FFF2-40B4-BE49-F238E27FC236}">
                <a16:creationId xmlns:a16="http://schemas.microsoft.com/office/drawing/2014/main" id="{FD27CEC8-DCA5-A34D-D145-529665F18904}"/>
              </a:ext>
            </a:extLst>
          </p:cNvPr>
          <p:cNvCxnSpPr>
            <a:stCxn id="211" idx="2"/>
            <a:endCxn id="215" idx="0"/>
          </p:cNvCxnSpPr>
          <p:nvPr/>
        </p:nvCxnSpPr>
        <p:spPr>
          <a:xfrm>
            <a:off x="2508270" y="4651356"/>
            <a:ext cx="0" cy="20823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Flowchart: Alternate Process 216">
            <a:extLst>
              <a:ext uri="{FF2B5EF4-FFF2-40B4-BE49-F238E27FC236}">
                <a16:creationId xmlns:a16="http://schemas.microsoft.com/office/drawing/2014/main" id="{E0609CF7-B5C4-3CD3-FC53-43E5C0F58C80}"/>
              </a:ext>
            </a:extLst>
          </p:cNvPr>
          <p:cNvSpPr/>
          <p:nvPr/>
        </p:nvSpPr>
        <p:spPr>
          <a:xfrm>
            <a:off x="4861882" y="4859594"/>
            <a:ext cx="2789272" cy="270439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200" b="1" kern="100" dirty="0">
                <a:effectLst/>
                <a:ea typeface="Arial" panose="020B0604020202020204" pitchFamily="34" charset="0"/>
              </a:rPr>
              <a:t>Full-Face Air Purifying Respirator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218" name="Flowchart: Alternate Process 217">
            <a:extLst>
              <a:ext uri="{FF2B5EF4-FFF2-40B4-BE49-F238E27FC236}">
                <a16:creationId xmlns:a16="http://schemas.microsoft.com/office/drawing/2014/main" id="{A1894846-DDB8-94C5-12E2-CF518ED7E9C7}"/>
              </a:ext>
            </a:extLst>
          </p:cNvPr>
          <p:cNvSpPr/>
          <p:nvPr/>
        </p:nvSpPr>
        <p:spPr>
          <a:xfrm>
            <a:off x="4861882" y="5332862"/>
            <a:ext cx="2789272" cy="270439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200" b="1" kern="100" dirty="0">
                <a:effectLst/>
                <a:ea typeface="Arial" panose="020B0604020202020204" pitchFamily="34" charset="0"/>
              </a:rPr>
              <a:t>Half-Face Air Purifying Respirator 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sp>
        <p:nvSpPr>
          <p:cNvPr id="219" name="Text Box 1">
            <a:extLst>
              <a:ext uri="{FF2B5EF4-FFF2-40B4-BE49-F238E27FC236}">
                <a16:creationId xmlns:a16="http://schemas.microsoft.com/office/drawing/2014/main" id="{BF00D27D-27B2-7FF8-792B-4A5359128E59}"/>
              </a:ext>
            </a:extLst>
          </p:cNvPr>
          <p:cNvSpPr txBox="1"/>
          <p:nvPr/>
        </p:nvSpPr>
        <p:spPr>
          <a:xfrm>
            <a:off x="914400" y="5332862"/>
            <a:ext cx="3187739" cy="270439"/>
          </a:xfrm>
          <a:prstGeom prst="rect">
            <a:avLst/>
          </a:prstGeom>
          <a:ln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solidFill>
                  <a:srgbClr val="FFFFFF"/>
                </a:solidFill>
                <a:effectLst/>
                <a:ea typeface="Arial" panose="020B0604020202020204" pitchFamily="34" charset="0"/>
              </a:rPr>
              <a:t>Is concentration ≥ Limit?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72523DF1-F4F2-9024-1052-47081A773B01}"/>
              </a:ext>
            </a:extLst>
          </p:cNvPr>
          <p:cNvCxnSpPr>
            <a:stCxn id="215" idx="3"/>
            <a:endCxn id="217" idx="1"/>
          </p:cNvCxnSpPr>
          <p:nvPr/>
        </p:nvCxnSpPr>
        <p:spPr>
          <a:xfrm>
            <a:off x="4102139" y="4994813"/>
            <a:ext cx="759743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Arrow Connector 220">
            <a:extLst>
              <a:ext uri="{FF2B5EF4-FFF2-40B4-BE49-F238E27FC236}">
                <a16:creationId xmlns:a16="http://schemas.microsoft.com/office/drawing/2014/main" id="{9E043843-6514-3601-F172-09FC002281BE}"/>
              </a:ext>
            </a:extLst>
          </p:cNvPr>
          <p:cNvCxnSpPr>
            <a:stCxn id="219" idx="3"/>
            <a:endCxn id="218" idx="1"/>
          </p:cNvCxnSpPr>
          <p:nvPr/>
        </p:nvCxnSpPr>
        <p:spPr>
          <a:xfrm>
            <a:off x="4102139" y="5468082"/>
            <a:ext cx="759743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Flowchart: Alternate Process 221">
            <a:extLst>
              <a:ext uri="{FF2B5EF4-FFF2-40B4-BE49-F238E27FC236}">
                <a16:creationId xmlns:a16="http://schemas.microsoft.com/office/drawing/2014/main" id="{CDE4E110-DE37-7D5F-90BB-C45F9B6D33B8}"/>
              </a:ext>
            </a:extLst>
          </p:cNvPr>
          <p:cNvSpPr/>
          <p:nvPr/>
        </p:nvSpPr>
        <p:spPr>
          <a:xfrm>
            <a:off x="1113634" y="5803426"/>
            <a:ext cx="2789272" cy="270439"/>
          </a:xfrm>
          <a:prstGeom prst="flowChartAlternateProcess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/>
            <a:r>
              <a:rPr lang="en-US" sz="1200" b="1" kern="100" dirty="0">
                <a:effectLst/>
                <a:ea typeface="Arial" panose="020B0604020202020204" pitchFamily="34" charset="0"/>
              </a:rPr>
              <a:t>Respirator Optional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223" name="Straight Arrow Connector 222">
            <a:extLst>
              <a:ext uri="{FF2B5EF4-FFF2-40B4-BE49-F238E27FC236}">
                <a16:creationId xmlns:a16="http://schemas.microsoft.com/office/drawing/2014/main" id="{663E199B-C976-973E-2630-87EB5DF9C4D4}"/>
              </a:ext>
            </a:extLst>
          </p:cNvPr>
          <p:cNvCxnSpPr>
            <a:stCxn id="215" idx="2"/>
            <a:endCxn id="219" idx="0"/>
          </p:cNvCxnSpPr>
          <p:nvPr/>
        </p:nvCxnSpPr>
        <p:spPr>
          <a:xfrm>
            <a:off x="2508270" y="5130033"/>
            <a:ext cx="0" cy="20282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D1FB4514-E2E5-67A2-19C9-8E5A5AB4B32E}"/>
              </a:ext>
            </a:extLst>
          </p:cNvPr>
          <p:cNvCxnSpPr>
            <a:stCxn id="219" idx="2"/>
            <a:endCxn id="222" idx="0"/>
          </p:cNvCxnSpPr>
          <p:nvPr/>
        </p:nvCxnSpPr>
        <p:spPr>
          <a:xfrm>
            <a:off x="2508270" y="5603301"/>
            <a:ext cx="0" cy="20012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Text Box 1">
            <a:extLst>
              <a:ext uri="{FF2B5EF4-FFF2-40B4-BE49-F238E27FC236}">
                <a16:creationId xmlns:a16="http://schemas.microsoft.com/office/drawing/2014/main" id="{53F574D9-2825-E6E3-0192-1EFB458BD2A5}"/>
              </a:ext>
            </a:extLst>
          </p:cNvPr>
          <p:cNvSpPr txBox="1"/>
          <p:nvPr/>
        </p:nvSpPr>
        <p:spPr>
          <a:xfrm>
            <a:off x="9760491" y="2521194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2" name="Text Box 737276519">
            <a:extLst>
              <a:ext uri="{FF2B5EF4-FFF2-40B4-BE49-F238E27FC236}">
                <a16:creationId xmlns:a16="http://schemas.microsoft.com/office/drawing/2014/main" id="{965F7AD5-3F13-50E5-0381-5E274BA49CAD}"/>
              </a:ext>
            </a:extLst>
          </p:cNvPr>
          <p:cNvSpPr txBox="1"/>
          <p:nvPr/>
        </p:nvSpPr>
        <p:spPr>
          <a:xfrm>
            <a:off x="7789299" y="2205740"/>
            <a:ext cx="238848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3" name="Text Box 1">
            <a:extLst>
              <a:ext uri="{FF2B5EF4-FFF2-40B4-BE49-F238E27FC236}">
                <a16:creationId xmlns:a16="http://schemas.microsoft.com/office/drawing/2014/main" id="{4D28F43C-D10C-4CD0-2F7C-4FD06D799A30}"/>
              </a:ext>
            </a:extLst>
          </p:cNvPr>
          <p:cNvSpPr txBox="1"/>
          <p:nvPr/>
        </p:nvSpPr>
        <p:spPr>
          <a:xfrm>
            <a:off x="6756605" y="3472749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4" name="Text Box 737276519">
            <a:extLst>
              <a:ext uri="{FF2B5EF4-FFF2-40B4-BE49-F238E27FC236}">
                <a16:creationId xmlns:a16="http://schemas.microsoft.com/office/drawing/2014/main" id="{A0C719D6-1AFC-CDA8-5BEE-30DE29F04057}"/>
              </a:ext>
            </a:extLst>
          </p:cNvPr>
          <p:cNvSpPr txBox="1"/>
          <p:nvPr/>
        </p:nvSpPr>
        <p:spPr>
          <a:xfrm>
            <a:off x="5108915" y="3470651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5" name="Text Box 737276519">
            <a:extLst>
              <a:ext uri="{FF2B5EF4-FFF2-40B4-BE49-F238E27FC236}">
                <a16:creationId xmlns:a16="http://schemas.microsoft.com/office/drawing/2014/main" id="{FCA635C4-FA41-33EC-82FF-403ABA695769}"/>
              </a:ext>
            </a:extLst>
          </p:cNvPr>
          <p:cNvSpPr txBox="1"/>
          <p:nvPr/>
        </p:nvSpPr>
        <p:spPr>
          <a:xfrm>
            <a:off x="4159806" y="3974360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6" name="Text Box 737276519">
            <a:extLst>
              <a:ext uri="{FF2B5EF4-FFF2-40B4-BE49-F238E27FC236}">
                <a16:creationId xmlns:a16="http://schemas.microsoft.com/office/drawing/2014/main" id="{CC78FC7B-C174-4BAC-65E1-ECA2C9AB0AD8}"/>
              </a:ext>
            </a:extLst>
          </p:cNvPr>
          <p:cNvSpPr txBox="1"/>
          <p:nvPr/>
        </p:nvSpPr>
        <p:spPr>
          <a:xfrm>
            <a:off x="4146810" y="4542735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7" name="Text Box 737276519">
            <a:extLst>
              <a:ext uri="{FF2B5EF4-FFF2-40B4-BE49-F238E27FC236}">
                <a16:creationId xmlns:a16="http://schemas.microsoft.com/office/drawing/2014/main" id="{46299584-5A13-BD71-AA20-139ACEB89E76}"/>
              </a:ext>
            </a:extLst>
          </p:cNvPr>
          <p:cNvSpPr txBox="1"/>
          <p:nvPr/>
        </p:nvSpPr>
        <p:spPr>
          <a:xfrm>
            <a:off x="4146810" y="5016003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8" name="Text Box 737276519">
            <a:extLst>
              <a:ext uri="{FF2B5EF4-FFF2-40B4-BE49-F238E27FC236}">
                <a16:creationId xmlns:a16="http://schemas.microsoft.com/office/drawing/2014/main" id="{EE981359-BACD-4E5D-430A-1C6000ABA253}"/>
              </a:ext>
            </a:extLst>
          </p:cNvPr>
          <p:cNvSpPr txBox="1"/>
          <p:nvPr/>
        </p:nvSpPr>
        <p:spPr>
          <a:xfrm>
            <a:off x="4146810" y="5495579"/>
            <a:ext cx="30912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Yes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9" name="Text Box 1">
            <a:extLst>
              <a:ext uri="{FF2B5EF4-FFF2-40B4-BE49-F238E27FC236}">
                <a16:creationId xmlns:a16="http://schemas.microsoft.com/office/drawing/2014/main" id="{35D7BBA8-870C-C408-DF4D-7EAD05B60ED8}"/>
              </a:ext>
            </a:extLst>
          </p:cNvPr>
          <p:cNvSpPr txBox="1"/>
          <p:nvPr/>
        </p:nvSpPr>
        <p:spPr>
          <a:xfrm>
            <a:off x="2576096" y="4633332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40" name="Text Box 1">
            <a:extLst>
              <a:ext uri="{FF2B5EF4-FFF2-40B4-BE49-F238E27FC236}">
                <a16:creationId xmlns:a16="http://schemas.microsoft.com/office/drawing/2014/main" id="{76FB6370-2969-26E6-B9C1-B970BE76418D}"/>
              </a:ext>
            </a:extLst>
          </p:cNvPr>
          <p:cNvSpPr txBox="1"/>
          <p:nvPr/>
        </p:nvSpPr>
        <p:spPr>
          <a:xfrm>
            <a:off x="2576096" y="4170882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41" name="Text Box 1">
            <a:extLst>
              <a:ext uri="{FF2B5EF4-FFF2-40B4-BE49-F238E27FC236}">
                <a16:creationId xmlns:a16="http://schemas.microsoft.com/office/drawing/2014/main" id="{5EAFF921-2924-36F2-1671-91B2B7B4140E}"/>
              </a:ext>
            </a:extLst>
          </p:cNvPr>
          <p:cNvSpPr txBox="1"/>
          <p:nvPr/>
        </p:nvSpPr>
        <p:spPr>
          <a:xfrm>
            <a:off x="2576095" y="5119220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42" name="Text Box 1">
            <a:extLst>
              <a:ext uri="{FF2B5EF4-FFF2-40B4-BE49-F238E27FC236}">
                <a16:creationId xmlns:a16="http://schemas.microsoft.com/office/drawing/2014/main" id="{3590F5D5-C120-2DA8-6FC3-223A34D8960E}"/>
              </a:ext>
            </a:extLst>
          </p:cNvPr>
          <p:cNvSpPr txBox="1"/>
          <p:nvPr/>
        </p:nvSpPr>
        <p:spPr>
          <a:xfrm>
            <a:off x="2576094" y="5581670"/>
            <a:ext cx="238849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No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43" name="Text Box 1">
            <a:extLst>
              <a:ext uri="{FF2B5EF4-FFF2-40B4-BE49-F238E27FC236}">
                <a16:creationId xmlns:a16="http://schemas.microsoft.com/office/drawing/2014/main" id="{E78BECDC-2D49-0D36-76E1-B6BE98692C82}"/>
              </a:ext>
            </a:extLst>
          </p:cNvPr>
          <p:cNvSpPr txBox="1"/>
          <p:nvPr/>
        </p:nvSpPr>
        <p:spPr>
          <a:xfrm>
            <a:off x="7912238" y="4604081"/>
            <a:ext cx="209994" cy="21544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/>
            <a:r>
              <a:rPr lang="en-US" sz="1400" b="1" kern="1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Or</a:t>
            </a:r>
            <a:endParaRPr lang="en-US" sz="1400" kern="1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70ADE768-FE30-85D4-908B-6589C512EFA5}"/>
              </a:ext>
            </a:extLst>
          </p:cNvPr>
          <p:cNvSpPr/>
          <p:nvPr/>
        </p:nvSpPr>
        <p:spPr>
          <a:xfrm>
            <a:off x="4809729" y="1889294"/>
            <a:ext cx="2633507" cy="540878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buNone/>
            </a:pPr>
            <a:r>
              <a:rPr lang="en-US" sz="1400" b="1" kern="1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Explosive / Flammable Atmosphere Exists</a:t>
            </a:r>
            <a:endParaRPr lang="en-US" sz="1400" kern="100" dirty="0">
              <a:effectLst/>
              <a:ea typeface="Arial" panose="020B0604020202020204" pitchFamily="34" charset="0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8FCABAFD-CA84-079B-01E5-9277DC5E7C30}"/>
              </a:ext>
            </a:extLst>
          </p:cNvPr>
          <p:cNvCxnSpPr>
            <a:cxnSpLocks/>
            <a:stCxn id="188" idx="1"/>
            <a:endCxn id="3" idx="0"/>
          </p:cNvCxnSpPr>
          <p:nvPr/>
        </p:nvCxnSpPr>
        <p:spPr>
          <a:xfrm flipH="1">
            <a:off x="7443236" y="2155205"/>
            <a:ext cx="643577" cy="452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2BA53DAF-18FE-1488-5091-09DF3FDB51A5}"/>
              </a:ext>
            </a:extLst>
          </p:cNvPr>
          <p:cNvCxnSpPr>
            <a:cxnSpLocks/>
            <a:stCxn id="3" idx="3"/>
            <a:endCxn id="191" idx="0"/>
          </p:cNvCxnSpPr>
          <p:nvPr/>
        </p:nvCxnSpPr>
        <p:spPr>
          <a:xfrm flipH="1" flipV="1">
            <a:off x="4075228" y="2155205"/>
            <a:ext cx="734501" cy="452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or: Elbow 135">
            <a:extLst>
              <a:ext uri="{FF2B5EF4-FFF2-40B4-BE49-F238E27FC236}">
                <a16:creationId xmlns:a16="http://schemas.microsoft.com/office/drawing/2014/main" id="{E77C37F3-6AF0-E555-E9EF-00742F1C5A4F}"/>
              </a:ext>
            </a:extLst>
          </p:cNvPr>
          <p:cNvCxnSpPr>
            <a:cxnSpLocks/>
            <a:stCxn id="188" idx="2"/>
            <a:endCxn id="193" idx="0"/>
          </p:cNvCxnSpPr>
          <p:nvPr/>
        </p:nvCxnSpPr>
        <p:spPr>
          <a:xfrm rot="5400000">
            <a:off x="7723814" y="796307"/>
            <a:ext cx="327532" cy="358620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690816"/>
      </p:ext>
    </p:extLst>
  </p:cSld>
  <p:clrMapOvr>
    <a:masterClrMapping/>
  </p:clrMapOvr>
  <p:transition spd="slow">
    <p:wipe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D3050-B576-59AE-32D2-049C5ACD7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Cartridges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7255B8A-E0F7-DCCB-EE2A-558CCAAC71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9417684"/>
              </p:ext>
            </p:extLst>
          </p:nvPr>
        </p:nvGraphicFramePr>
        <p:xfrm>
          <a:off x="914400" y="1006475"/>
          <a:ext cx="1036002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05297">
                  <a:extLst>
                    <a:ext uri="{9D8B030D-6E8A-4147-A177-3AD203B41FA5}">
                      <a16:colId xmlns:a16="http://schemas.microsoft.com/office/drawing/2014/main" val="170011354"/>
                    </a:ext>
                  </a:extLst>
                </a:gridCol>
                <a:gridCol w="2254469">
                  <a:extLst>
                    <a:ext uri="{9D8B030D-6E8A-4147-A177-3AD203B41FA5}">
                      <a16:colId xmlns:a16="http://schemas.microsoft.com/office/drawing/2014/main" val="3156253961"/>
                    </a:ext>
                  </a:extLst>
                </a:gridCol>
                <a:gridCol w="1200258">
                  <a:extLst>
                    <a:ext uri="{9D8B030D-6E8A-4147-A177-3AD203B41FA5}">
                      <a16:colId xmlns:a16="http://schemas.microsoft.com/office/drawing/2014/main" val="2297844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 of Cartridge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Categories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Color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97667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Acid Gases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White</a:t>
                      </a:r>
                    </a:p>
                  </a:txBody>
                  <a:tcPr marL="45720" marR="45720" anchor="ctr">
                    <a:solidFill>
                      <a:srgbClr val="F7EE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021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Acid Gases + Organic Vapors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Yellow</a:t>
                      </a:r>
                    </a:p>
                  </a:txBody>
                  <a:tcPr marL="45720" marR="45720" anchor="ctr">
                    <a:solidFill>
                      <a:srgbClr val="FFBD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909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Acid Gases, Ammonia, and Organic Vapors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Brown</a:t>
                      </a:r>
                    </a:p>
                  </a:txBody>
                  <a:tcPr marL="45720" marR="45720" anchor="ctr">
                    <a:solidFill>
                      <a:srgbClr val="5E4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051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Acid Gases, Ammonia, Carbon Monoxide, and Organic Vapors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Red</a:t>
                      </a:r>
                    </a:p>
                  </a:txBody>
                  <a:tcPr marL="45720" marR="45720" anchor="ctr">
                    <a:solidFill>
                      <a:srgbClr val="BC193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973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Ammonia + Compounds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Green</a:t>
                      </a:r>
                    </a:p>
                  </a:txBody>
                  <a:tcPr marL="45720" marR="45720" anchor="ctr">
                    <a:solidFill>
                      <a:srgbClr val="008C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1084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Cabron Monoxide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Blue</a:t>
                      </a:r>
                    </a:p>
                  </a:txBody>
                  <a:tcPr marL="45720" marR="45720" anchor="ctr">
                    <a:solidFill>
                      <a:srgbClr val="0065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694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Non-Oil Particulates (See Efficiency)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N95, N99, N100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Teal</a:t>
                      </a:r>
                    </a:p>
                  </a:txBody>
                  <a:tcPr marL="45720" marR="45720" anchor="ctr">
                    <a:solidFill>
                      <a:srgbClr val="1E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630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Oil Particulates (See Efficiency)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P/R95, P/R99, R100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Orange</a:t>
                      </a:r>
                    </a:p>
                  </a:txBody>
                  <a:tcPr marL="45720" marR="45720" anchor="ctr">
                    <a:solidFill>
                      <a:srgbClr val="FF90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365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Particulates (HEPA)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P100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Purple</a:t>
                      </a:r>
                    </a:p>
                  </a:txBody>
                  <a:tcPr marL="45720" marR="45720" anchor="ctr">
                    <a:solidFill>
                      <a:srgbClr val="814D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158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Particulates, Oils, and Solid Radioactive Materials (HEPA)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P100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Magenta</a:t>
                      </a:r>
                    </a:p>
                  </a:txBody>
                  <a:tcPr marL="45720" marR="45720" anchor="ctr">
                    <a:solidFill>
                      <a:srgbClr val="F85F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04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Organic Vapors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Black</a:t>
                      </a:r>
                    </a:p>
                  </a:txBody>
                  <a:tcPr marL="45720" marR="45720" anchor="ctr">
                    <a:solidFill>
                      <a:srgbClr val="18171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8233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Chemical, Biological, Radiological, or Nuclear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Olive</a:t>
                      </a:r>
                    </a:p>
                  </a:txBody>
                  <a:tcPr marL="45720" marR="45720" anchor="ctr">
                    <a:solidFill>
                      <a:srgbClr val="8A792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231847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4B4450-14DD-8C9A-B75A-29AA28C1C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434229"/>
      </p:ext>
    </p:extLst>
  </p:cSld>
  <p:clrMapOvr>
    <a:masterClrMapping/>
  </p:clrMapOvr>
  <p:transition spd="slow">
    <p:wipe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75612-73AE-A078-E481-377AF338F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48CFF-717F-A862-4694-8E1C64FC9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Cartridges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C0D57-1479-EE4E-A1B5-EF0C27886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47E0A5-9350-3F72-F2A6-7686147E0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Respirator Cartridge Notes</a:t>
            </a:r>
          </a:p>
          <a:p>
            <a:r>
              <a:rPr lang="en-US" dirty="0"/>
              <a:t>Multi-chemical Resistance:</a:t>
            </a:r>
          </a:p>
          <a:p>
            <a:pPr lvl="1"/>
            <a:r>
              <a:rPr lang="en-US" dirty="0"/>
              <a:t>Both colors as stripes on cartridge</a:t>
            </a:r>
          </a:p>
          <a:p>
            <a:r>
              <a:rPr lang="en-US" dirty="0"/>
              <a:t>Oil Resistance:</a:t>
            </a:r>
          </a:p>
          <a:p>
            <a:pPr lvl="1"/>
            <a:r>
              <a:rPr lang="en-US" dirty="0"/>
              <a:t>N - </a:t>
            </a:r>
            <a:r>
              <a:rPr lang="en-US" b="1" u="sng" dirty="0"/>
              <a:t>N</a:t>
            </a:r>
            <a:r>
              <a:rPr lang="en-US" dirty="0"/>
              <a:t>ot resistant to oil (do not use if oil is present)</a:t>
            </a:r>
          </a:p>
          <a:p>
            <a:pPr lvl="1"/>
            <a:r>
              <a:rPr lang="en-US" dirty="0"/>
              <a:t>R - </a:t>
            </a:r>
            <a:r>
              <a:rPr lang="en-US" b="1" u="sng" dirty="0"/>
              <a:t>R</a:t>
            </a:r>
            <a:r>
              <a:rPr lang="en-US" dirty="0"/>
              <a:t>esistant to oil (one-time use)</a:t>
            </a:r>
          </a:p>
          <a:p>
            <a:pPr lvl="1"/>
            <a:r>
              <a:rPr lang="en-US" dirty="0"/>
              <a:t>P - Oil </a:t>
            </a:r>
            <a:r>
              <a:rPr lang="en-US" b="1" u="sng" dirty="0"/>
              <a:t>P</a:t>
            </a:r>
            <a:r>
              <a:rPr lang="en-US" dirty="0"/>
              <a:t>roof (multiple use)</a:t>
            </a:r>
          </a:p>
          <a:p>
            <a:r>
              <a:rPr lang="en-US" dirty="0"/>
              <a:t>Particulate Removal Efficiency:</a:t>
            </a:r>
          </a:p>
          <a:p>
            <a:pPr lvl="1"/>
            <a:r>
              <a:rPr lang="en-US" dirty="0"/>
              <a:t>95% - N95, R95, and P95</a:t>
            </a:r>
          </a:p>
          <a:p>
            <a:pPr lvl="1"/>
            <a:r>
              <a:rPr lang="en-US" dirty="0"/>
              <a:t>99% - N99, R99, and P99</a:t>
            </a:r>
          </a:p>
          <a:p>
            <a:pPr lvl="1"/>
            <a:r>
              <a:rPr lang="en-US" dirty="0"/>
              <a:t>99.97% (HEPA) - N100, R100, and P100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38E70B-689B-A32F-53C8-0B58E68D162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4972" y="1868214"/>
            <a:ext cx="42595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12502"/>
      </p:ext>
    </p:extLst>
  </p:cSld>
  <p:clrMapOvr>
    <a:masterClrMapping/>
  </p:clrMapOvr>
  <p:transition spd="slow">
    <p:wipe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2A07D-D2E9-DB14-3018-B46A81972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25E57-8EC1-388E-0A93-5E520039C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Cartridges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B956A-2728-B22E-027B-13A97D18C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539198-B910-AFDF-788E-97B6B7DF4E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Respirator Cartridge Problems</a:t>
            </a:r>
          </a:p>
          <a:p>
            <a:r>
              <a:rPr lang="en-US" dirty="0"/>
              <a:t>Cartridges must include the following on the label:</a:t>
            </a:r>
          </a:p>
          <a:p>
            <a:pPr lvl="1"/>
            <a:r>
              <a:rPr lang="en-US" dirty="0"/>
              <a:t>NIOSH Approval Holder (Manufacturer)</a:t>
            </a:r>
          </a:p>
          <a:p>
            <a:pPr lvl="1"/>
            <a:r>
              <a:rPr lang="en-US" dirty="0"/>
              <a:t>Product part/model number</a:t>
            </a:r>
          </a:p>
          <a:p>
            <a:pPr lvl="1"/>
            <a:r>
              <a:rPr lang="en-US" dirty="0"/>
              <a:t>Protections/filter series</a:t>
            </a:r>
          </a:p>
          <a:p>
            <a:pPr lvl="1"/>
            <a:r>
              <a:rPr lang="en-US" dirty="0"/>
              <a:t>NIOSH stamp</a:t>
            </a:r>
          </a:p>
          <a:p>
            <a:pPr lvl="1"/>
            <a:r>
              <a:rPr lang="en-US" dirty="0"/>
              <a:t>Lot number</a:t>
            </a:r>
          </a:p>
          <a:p>
            <a:r>
              <a:rPr lang="en-US" dirty="0"/>
              <a:t>Search for approved respirators on Certified Equipment List (CEL): </a:t>
            </a:r>
            <a:r>
              <a:rPr lang="en-US" dirty="0">
                <a:hlinkClick r:id="rId2"/>
              </a:rPr>
              <a:t>https://wwwn.cdc.gov/niosh-cel/</a:t>
            </a:r>
            <a:endParaRPr lang="en-US" dirty="0"/>
          </a:p>
          <a:p>
            <a:pPr lvl="1"/>
            <a:r>
              <a:rPr lang="en-US" dirty="0"/>
              <a:t>NIOSH Approval: TC-84A-???? for respirators</a:t>
            </a:r>
          </a:p>
        </p:txBody>
      </p:sp>
    </p:spTree>
    <p:extLst>
      <p:ext uri="{BB962C8B-B14F-4D97-AF65-F5344CB8AC3E}">
        <p14:creationId xmlns:p14="http://schemas.microsoft.com/office/powerpoint/2010/main" val="851013344"/>
      </p:ext>
    </p:extLst>
  </p:cSld>
  <p:clrMapOvr>
    <a:masterClrMapping/>
  </p:clrMapOvr>
  <p:transition spd="slow">
    <p:wipe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D949-AA07-E506-8291-DD18E7388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099EB-1652-AD5C-3D2A-68D256433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36CB8-E613-6E71-49E5-1F3F914DB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Respirator Protection Factor = In-Mask Chemical Concentration</a:t>
            </a:r>
          </a:p>
          <a:p>
            <a:r>
              <a:rPr lang="en-US" dirty="0">
                <a:latin typeface="Arial"/>
                <a:cs typeface="Arial"/>
              </a:rPr>
              <a:t>Assigned Protection Factors (APF) for Respirators (Fit Test)</a:t>
            </a:r>
          </a:p>
          <a:p>
            <a:pPr lvl="1"/>
            <a:r>
              <a:rPr lang="en-US" dirty="0">
                <a:latin typeface="Arial"/>
                <a:cs typeface="Arial"/>
              </a:rPr>
              <a:t>Half-face – 10</a:t>
            </a:r>
          </a:p>
          <a:p>
            <a:pPr lvl="1"/>
            <a:r>
              <a:rPr lang="en-US" dirty="0">
                <a:latin typeface="Arial"/>
                <a:cs typeface="Arial"/>
              </a:rPr>
              <a:t>Full-face – 50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Continuous Supplied Air – 50 (half) and 1,000 (full)</a:t>
            </a:r>
          </a:p>
          <a:p>
            <a:pPr lvl="1"/>
            <a:r>
              <a:rPr lang="en-US" dirty="0">
                <a:latin typeface="Arial"/>
                <a:cs typeface="Arial"/>
              </a:rPr>
              <a:t>Self-Contained Breathing Apparatus (SCBA) – 10,000 (full only)</a:t>
            </a:r>
          </a:p>
          <a:p>
            <a:r>
              <a:rPr lang="en-US" dirty="0">
                <a:latin typeface="Arial"/>
                <a:cs typeface="Arial"/>
              </a:rPr>
              <a:t>Maximum Use Concentration (MUC)</a:t>
            </a:r>
          </a:p>
          <a:p>
            <a:pPr lvl="1"/>
            <a:r>
              <a:rPr lang="en-US" dirty="0">
                <a:latin typeface="Arial"/>
                <a:cs typeface="Arial"/>
              </a:rPr>
              <a:t>Upper limit at which each respirator can provide protection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APF × OSHA Permissible Exposure Limit (PEL)</a:t>
            </a:r>
          </a:p>
          <a:p>
            <a:pPr lvl="1"/>
            <a:r>
              <a:rPr lang="en-US" dirty="0">
                <a:latin typeface="Arial"/>
                <a:cs typeface="Arial"/>
              </a:rPr>
              <a:t>Cannot be used for IDLH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F34D20-528F-8AB5-CD00-362ECC266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492660"/>
      </p:ext>
    </p:extLst>
  </p:cSld>
  <p:clrMapOvr>
    <a:masterClrMapping/>
  </p:clrMapOvr>
  <p:transition spd="slow">
    <p:wipe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DF77C-DC6D-4A3A-0A45-62E355AD2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BED78-67CE-58B5-69DA-B48327F683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What value do your use for exposure limit?</a:t>
            </a:r>
          </a:p>
          <a:p>
            <a:pPr lvl="1"/>
            <a:r>
              <a:rPr lang="en-US" dirty="0">
                <a:latin typeface="Arial"/>
                <a:cs typeface="Arial"/>
              </a:rPr>
              <a:t>ACGIH TLV / NIOSH REL – consensus standards, more protective</a:t>
            </a:r>
          </a:p>
          <a:p>
            <a:pPr lvl="1"/>
            <a:r>
              <a:rPr lang="en-US" dirty="0">
                <a:latin typeface="Arial"/>
                <a:cs typeface="Arial"/>
              </a:rPr>
              <a:t>Cal/OSHA – regulatory standards for California only</a:t>
            </a:r>
          </a:p>
          <a:p>
            <a:pPr lvl="1"/>
            <a:r>
              <a:rPr lang="en-US" dirty="0">
                <a:latin typeface="Arial"/>
                <a:cs typeface="Arial"/>
              </a:rPr>
              <a:t>OSHA – national regulatory standards, least protective</a:t>
            </a:r>
          </a:p>
          <a:p>
            <a:pPr fontAlgn="t"/>
            <a:endParaRPr lang="en-US" dirty="0"/>
          </a:p>
          <a:p>
            <a:pPr fontAlgn="t"/>
            <a:r>
              <a:rPr lang="en-US" dirty="0"/>
              <a:t>Acetone Exposure Limit Example</a:t>
            </a:r>
          </a:p>
          <a:p>
            <a:pPr lvl="1" fontAlgn="t"/>
            <a:r>
              <a:rPr lang="en-US" dirty="0"/>
              <a:t>OSHA PEL – 1,000 ppm | 10,000 ppm upper limit for half-face</a:t>
            </a:r>
          </a:p>
          <a:p>
            <a:pPr lvl="1" fontAlgn="t"/>
            <a:r>
              <a:rPr lang="en-US" dirty="0"/>
              <a:t>Cal/OSHA PEL – 500 ppm | 5,000 ppm upper limit for half-face</a:t>
            </a:r>
          </a:p>
          <a:p>
            <a:pPr lvl="1" fontAlgn="t"/>
            <a:r>
              <a:rPr lang="en-US" dirty="0"/>
              <a:t>NIOSH REL / ACGIH</a:t>
            </a:r>
            <a:r>
              <a:rPr lang="en-US" baseline="30000" dirty="0"/>
              <a:t>®</a:t>
            </a:r>
            <a:r>
              <a:rPr lang="en-US" dirty="0"/>
              <a:t> TLV</a:t>
            </a:r>
            <a:r>
              <a:rPr lang="en-US" baseline="30000" dirty="0"/>
              <a:t>®</a:t>
            </a:r>
            <a:r>
              <a:rPr lang="en-US" dirty="0"/>
              <a:t>– 250 ppm | 2,500 upper limit for half-face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8AD583-92F2-CE31-6C39-E00397E7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186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D71B7DD-31D4-308D-7332-23FC348B77FE}"/>
              </a:ext>
            </a:extLst>
          </p:cNvPr>
          <p:cNvGrpSpPr/>
          <p:nvPr/>
        </p:nvGrpSpPr>
        <p:grpSpPr>
          <a:xfrm>
            <a:off x="2149004" y="5257799"/>
            <a:ext cx="7890943" cy="914401"/>
            <a:chOff x="1999089" y="4668264"/>
            <a:chExt cx="7890943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C333FB5-E6F5-E657-79D7-0CC4820AB3B4}"/>
                </a:ext>
              </a:extLst>
            </p:cNvPr>
            <p:cNvSpPr txBox="1"/>
            <p:nvPr/>
          </p:nvSpPr>
          <p:spPr>
            <a:xfrm>
              <a:off x="2346561" y="4668264"/>
              <a:ext cx="7543471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Respirators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MUST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be accompanied by multi-gas meter to ensure MUC is not exceeded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D1BA1C6-B267-D22F-D00F-E172F465D71F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7523202"/>
      </p:ext>
    </p:extLst>
  </p:cSld>
  <p:clrMapOvr>
    <a:masterClrMapping/>
  </p:clrMapOvr>
  <p:transition spd="slow">
    <p:wipe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9B68C-A64C-A8ED-66A0-2F2BB5821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0AA2B-DDDA-DB72-94FE-8F95CFAE1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Symptoms of Chemical Inhalation Exposure</a:t>
            </a:r>
          </a:p>
          <a:p>
            <a:r>
              <a:rPr lang="en-US" dirty="0">
                <a:latin typeface="Arial"/>
                <a:cs typeface="Arial"/>
              </a:rPr>
              <a:t>Headache</a:t>
            </a:r>
          </a:p>
          <a:p>
            <a:r>
              <a:rPr lang="en-US" dirty="0">
                <a:latin typeface="Arial"/>
                <a:cs typeface="Arial"/>
              </a:rPr>
              <a:t>Dizziness / Lightheadedness</a:t>
            </a:r>
          </a:p>
          <a:p>
            <a:r>
              <a:rPr lang="en-US" dirty="0">
                <a:latin typeface="Arial"/>
                <a:cs typeface="Arial"/>
              </a:rPr>
              <a:t>Irritability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Loss of coordination</a:t>
            </a:r>
          </a:p>
          <a:p>
            <a:r>
              <a:rPr lang="en-US" dirty="0">
                <a:latin typeface="Arial"/>
                <a:cs typeface="Arial"/>
              </a:rPr>
              <a:t>Drowsiness</a:t>
            </a:r>
          </a:p>
          <a:p>
            <a:r>
              <a:rPr lang="en-US" dirty="0">
                <a:latin typeface="Arial"/>
                <a:cs typeface="Arial"/>
              </a:rPr>
              <a:t>Difficult breathing</a:t>
            </a:r>
          </a:p>
          <a:p>
            <a:r>
              <a:rPr lang="en-US" dirty="0">
                <a:latin typeface="Arial"/>
                <a:cs typeface="Arial"/>
              </a:rPr>
              <a:t>Presence of chemical odor or taste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3C05B9-884F-495F-8639-F73A2E3F2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187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8566753-C13E-4D26-C961-F333F6074B0A}"/>
              </a:ext>
            </a:extLst>
          </p:cNvPr>
          <p:cNvGrpSpPr/>
          <p:nvPr/>
        </p:nvGrpSpPr>
        <p:grpSpPr>
          <a:xfrm>
            <a:off x="2634300" y="5257799"/>
            <a:ext cx="6920351" cy="914401"/>
            <a:chOff x="1999089" y="4668264"/>
            <a:chExt cx="6920351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A90FFA-F3A5-4329-820E-14081DE89A8B}"/>
                </a:ext>
              </a:extLst>
            </p:cNvPr>
            <p:cNvSpPr txBox="1"/>
            <p:nvPr/>
          </p:nvSpPr>
          <p:spPr>
            <a:xfrm>
              <a:off x="2346561" y="4668264"/>
              <a:ext cx="6572879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Symptoms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CAN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occur during respirator use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B162DB-7E51-9580-6017-5A74CAFE745F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714500"/>
      </p:ext>
    </p:extLst>
  </p:cSld>
  <p:clrMapOvr>
    <a:masterClrMapping/>
  </p:clrMapOvr>
  <p:transition spd="slow">
    <p:wipe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35EBA-15E1-2D8D-8920-2CA342919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B1188-141F-90EE-4A76-6B9E1B862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C3E6A-7185-3D03-E8F4-4DB8F063A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Requirements</a:t>
            </a:r>
          </a:p>
          <a:p>
            <a:r>
              <a:rPr lang="en-US" dirty="0">
                <a:latin typeface="Arial"/>
                <a:cs typeface="Arial"/>
              </a:rPr>
              <a:t>The need for respiratory protection is determined based on the types of hazards present (chemical concentrations, 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level)</a:t>
            </a:r>
          </a:p>
          <a:p>
            <a:r>
              <a:rPr lang="en-US" dirty="0">
                <a:latin typeface="Arial"/>
                <a:cs typeface="Arial"/>
              </a:rPr>
              <a:t>There must be written </a:t>
            </a:r>
            <a:r>
              <a:rPr lang="en-US" b="1" u="sng" dirty="0">
                <a:latin typeface="Arial"/>
                <a:cs typeface="Arial"/>
              </a:rPr>
              <a:t>AGENCY</a:t>
            </a:r>
            <a:r>
              <a:rPr lang="en-US" dirty="0">
                <a:latin typeface="Arial"/>
                <a:cs typeface="Arial"/>
              </a:rPr>
              <a:t> program for using respirators</a:t>
            </a:r>
          </a:p>
          <a:p>
            <a:pPr lvl="1"/>
            <a:r>
              <a:rPr lang="en-US" dirty="0">
                <a:latin typeface="Arial"/>
                <a:cs typeface="Arial"/>
              </a:rPr>
              <a:t>Training must be provided by the </a:t>
            </a:r>
            <a:r>
              <a:rPr lang="en-US" b="1" u="sng" dirty="0">
                <a:latin typeface="Arial"/>
                <a:cs typeface="Arial"/>
              </a:rPr>
              <a:t>AGENCY</a:t>
            </a:r>
            <a:r>
              <a:rPr lang="en-US" dirty="0">
                <a:latin typeface="Arial"/>
                <a:cs typeface="Arial"/>
              </a:rPr>
              <a:t> concerning respirator selection, use, and limitations</a:t>
            </a:r>
          </a:p>
          <a:p>
            <a:pPr lvl="1"/>
            <a:r>
              <a:rPr lang="en-US" dirty="0">
                <a:latin typeface="Arial"/>
                <a:cs typeface="Arial"/>
              </a:rPr>
              <a:t>The respirators must be routinely cleaned, inspected and disinfected by </a:t>
            </a:r>
            <a:r>
              <a:rPr lang="en-US" b="1" u="sng" dirty="0">
                <a:latin typeface="Arial"/>
                <a:cs typeface="Arial"/>
              </a:rPr>
              <a:t>AGENCY</a:t>
            </a:r>
            <a:r>
              <a:rPr lang="en-US" dirty="0">
                <a:latin typeface="Arial"/>
                <a:cs typeface="Arial"/>
              </a:rPr>
              <a:t> personnel (you)</a:t>
            </a:r>
          </a:p>
          <a:p>
            <a:pPr lvl="1"/>
            <a:r>
              <a:rPr lang="en-US" dirty="0">
                <a:latin typeface="Arial"/>
                <a:cs typeface="Arial"/>
              </a:rPr>
              <a:t>Respirators must be properly stored by </a:t>
            </a:r>
            <a:r>
              <a:rPr lang="en-US" b="1" u="sng" dirty="0">
                <a:latin typeface="Arial"/>
                <a:cs typeface="Arial"/>
              </a:rPr>
              <a:t>AGENCY</a:t>
            </a:r>
            <a:r>
              <a:rPr lang="en-US" dirty="0">
                <a:latin typeface="Arial"/>
                <a:cs typeface="Arial"/>
              </a:rPr>
              <a:t> personnel (you)</a:t>
            </a:r>
          </a:p>
          <a:p>
            <a:r>
              <a:rPr lang="en-US" dirty="0">
                <a:latin typeface="Arial"/>
                <a:cs typeface="Arial"/>
              </a:rPr>
              <a:t>Agency personnel must comply with site-specific respirator requirements as PPE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EB255-7EDE-8AEF-0B27-3E099437E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70583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30C4E-0C4E-4171-7891-0A8CB5B7F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926EF-2A37-6F9C-EA9F-0476F835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243AA-0BF3-A4F7-8C71-21A85B127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Heat / Cold Stress:</a:t>
            </a:r>
          </a:p>
          <a:p>
            <a:r>
              <a:rPr lang="en-US" dirty="0"/>
              <a:t>Internal body temperature rises / falls more than the body can accommodate</a:t>
            </a:r>
          </a:p>
          <a:p>
            <a:pPr lvl="1"/>
            <a:r>
              <a:rPr lang="en-US" dirty="0"/>
              <a:t>Body cannot lose (too hot) or retain (too cold) heat, causing stress</a:t>
            </a:r>
          </a:p>
          <a:p>
            <a:r>
              <a:rPr lang="en-US" dirty="0"/>
              <a:t>Proximity to hot / cold processes impacts local atmosphere</a:t>
            </a:r>
          </a:p>
          <a:p>
            <a:r>
              <a:rPr lang="en-US" dirty="0"/>
              <a:t>Lack of acclimation or protection for hot / cold environments</a:t>
            </a:r>
          </a:p>
          <a:p>
            <a:pPr lvl="1"/>
            <a:r>
              <a:rPr lang="en-US" dirty="0"/>
              <a:t>Heat exhaustion, heat stroke, and hypothermia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4D812-F14B-345A-A7DF-057471157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D03920-A828-00CE-565F-2FD601542B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550" y="4343400"/>
            <a:ext cx="1866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28933"/>
      </p:ext>
    </p:extLst>
  </p:cSld>
  <p:clrMapOvr>
    <a:masterClrMapping/>
  </p:clrMapOvr>
  <p:transition spd="slow">
    <p:wipe/>
  </p:transition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CD57-84BD-C3A1-8992-9094D2C31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992F6-E47E-7DDC-A7C8-7B7C2AB1F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All respirator users must pass a fit test</a:t>
            </a:r>
          </a:p>
          <a:p>
            <a:r>
              <a:rPr lang="en-US" dirty="0">
                <a:latin typeface="Arial"/>
                <a:cs typeface="Arial"/>
              </a:rPr>
              <a:t>Each respirator user must have medical screening to determine if he/she is physically able to wear a respirator</a:t>
            </a:r>
          </a:p>
          <a:p>
            <a:r>
              <a:rPr lang="en-US" dirty="0">
                <a:latin typeface="Arial"/>
                <a:cs typeface="Arial"/>
              </a:rPr>
              <a:t>The effectiveness of the respirator use program must be evaluated frequently</a:t>
            </a:r>
          </a:p>
          <a:p>
            <a:r>
              <a:rPr lang="en-US" dirty="0">
                <a:latin typeface="Arial"/>
                <a:cs typeface="Arial"/>
              </a:rPr>
              <a:t>Only use NIOSH approved respirators and cartridges that are not expired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E1833-6C3E-97B0-7076-C8CA08ABE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5856BD-90A8-DC37-5423-DE742BBEB0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4114800"/>
            <a:ext cx="2743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07291"/>
      </p:ext>
    </p:extLst>
  </p:cSld>
  <p:clrMapOvr>
    <a:masterClrMapping/>
  </p:clrMapOvr>
  <p:transition spd="slow">
    <p:wipe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7E3EE-23A2-D3CE-EA3F-A7B9D8391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80BD2-8E71-D3DB-08AA-B29FD9FD5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2DF55-5D5E-1905-23FB-9F0E85ADA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Special Requirements for IDLH Conditions</a:t>
            </a:r>
          </a:p>
          <a:p>
            <a:r>
              <a:rPr lang="en-US" dirty="0">
                <a:latin typeface="Arial"/>
                <a:cs typeface="Arial"/>
              </a:rPr>
              <a:t>Written safety plan required</a:t>
            </a:r>
          </a:p>
          <a:p>
            <a:r>
              <a:rPr lang="en-US" dirty="0">
                <a:latin typeface="Arial"/>
                <a:cs typeface="Arial"/>
              </a:rPr>
              <a:t>Attendant(s) with rescue equipment required while personnel are within IDLH environment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Visual and audible contact must be maintained between attendant(s) and personnel within IDLH environment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Positive pressure, pressure-demand SCBA, or equivalent required for respiratory protection</a:t>
            </a:r>
          </a:p>
          <a:p>
            <a:r>
              <a:rPr lang="en-US" dirty="0">
                <a:latin typeface="Arial"/>
                <a:cs typeface="Arial"/>
              </a:rPr>
              <a:t>Do you really need to be in this environment for your job?</a:t>
            </a:r>
          </a:p>
          <a:p>
            <a:r>
              <a:rPr lang="en-US" dirty="0"/>
              <a:t>NIOSH IDLH Table: </a:t>
            </a:r>
            <a:r>
              <a:rPr lang="en-US" dirty="0">
                <a:hlinkClick r:id="rId2"/>
              </a:rPr>
              <a:t>https://www.cdc.gov/niosh/idlh/intridl4.html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4A99AE-4768-4B63-34AB-4F9220372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466166"/>
      </p:ext>
    </p:extLst>
  </p:cSld>
  <p:clrMapOvr>
    <a:masterClrMapping/>
  </p:clrMapOvr>
  <p:transition spd="slow">
    <p:wipe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0F794-B2A3-B1B7-5193-86C3E6D89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4F28D-ABF1-A500-3EE8-12FB34258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4E78E-2A84-C00D-3DF0-7AA5D6682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Video</a:t>
            </a:r>
            <a:endParaRPr lang="en-US" b="1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Donning / Doffing a Respirator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BFCA9-DF95-EAB3-72DF-8AB490F0F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138981"/>
      </p:ext>
    </p:extLst>
  </p:cSld>
  <p:clrMapOvr>
    <a:masterClrMapping/>
  </p:clrMapOvr>
  <p:transition spd="slow">
    <p:wipe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E8268-1A93-B9C3-754A-69F484AF5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2C79D-93D0-D16E-EA78-FB66BD4B3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4C84F-D2B9-12E1-AC0C-21D59D029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High Temperature Respirator Problems</a:t>
            </a:r>
          </a:p>
          <a:p>
            <a:r>
              <a:rPr lang="en-US" dirty="0">
                <a:latin typeface="Arial"/>
                <a:cs typeface="Arial"/>
              </a:rPr>
              <a:t>Heat stress</a:t>
            </a:r>
          </a:p>
          <a:p>
            <a:r>
              <a:rPr lang="en-US" dirty="0">
                <a:latin typeface="Arial"/>
                <a:cs typeface="Arial"/>
              </a:rPr>
              <a:t>Increased cardio-pulmonary stress</a:t>
            </a:r>
          </a:p>
          <a:p>
            <a:r>
              <a:rPr lang="en-US" dirty="0">
                <a:latin typeface="Arial"/>
                <a:cs typeface="Arial"/>
              </a:rPr>
              <a:t>Sweat-related sealing problems (decrease APF)</a:t>
            </a:r>
          </a:p>
          <a:p>
            <a:r>
              <a:rPr lang="en-US" dirty="0">
                <a:latin typeface="Arial"/>
                <a:cs typeface="Arial"/>
              </a:rPr>
              <a:t>Increased demand on portable air (SCBA)</a:t>
            </a:r>
          </a:p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Cold Temperature Respirator Problems</a:t>
            </a:r>
          </a:p>
          <a:p>
            <a:r>
              <a:rPr lang="en-US" dirty="0">
                <a:latin typeface="Arial"/>
                <a:cs typeface="Arial"/>
              </a:rPr>
              <a:t>Fogging of face pieces</a:t>
            </a:r>
          </a:p>
          <a:p>
            <a:r>
              <a:rPr lang="en-US" dirty="0">
                <a:latin typeface="Arial"/>
                <a:cs typeface="Arial"/>
              </a:rPr>
              <a:t>Low temperature-related sealing problems (decrease APF)</a:t>
            </a:r>
          </a:p>
          <a:p>
            <a:r>
              <a:rPr lang="en-US" dirty="0">
                <a:latin typeface="Arial"/>
                <a:cs typeface="Arial"/>
              </a:rPr>
              <a:t>Increased slip hazards due to restricted vision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EC1A76-C7D2-1202-65C2-88D72ABC7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56417"/>
      </p:ext>
    </p:extLst>
  </p:cSld>
  <p:clrMapOvr>
    <a:masterClrMapping/>
  </p:clrMapOvr>
  <p:transition spd="slow">
    <p:wipe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B1434-19EA-C19D-4696-63BE58C9D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688616-7738-46EA-E514-AAAA5FF130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Cartridge Breakthrough Time – Select Organic Vapors</a:t>
            </a:r>
          </a:p>
          <a:p>
            <a:pPr lvl="1"/>
            <a:r>
              <a:rPr lang="en-US" dirty="0"/>
              <a:t>Bromobenzene – 142 minutes</a:t>
            </a:r>
          </a:p>
          <a:p>
            <a:pPr lvl="1"/>
            <a:r>
              <a:rPr lang="en-US" dirty="0"/>
              <a:t>Butanol – 115 minutes</a:t>
            </a:r>
          </a:p>
          <a:p>
            <a:pPr lvl="1"/>
            <a:r>
              <a:rPr lang="en-US" dirty="0"/>
              <a:t>m-Xylene – 99 minutes</a:t>
            </a:r>
          </a:p>
          <a:p>
            <a:pPr lvl="1"/>
            <a:r>
              <a:rPr lang="en-US" dirty="0"/>
              <a:t>Toluene – 94 minutes</a:t>
            </a:r>
          </a:p>
          <a:p>
            <a:pPr lvl="1"/>
            <a:r>
              <a:rPr lang="en-US" dirty="0"/>
              <a:t>Carbon Tetrachloride – 77 minutes</a:t>
            </a:r>
          </a:p>
          <a:p>
            <a:pPr lvl="1"/>
            <a:r>
              <a:rPr lang="en-US" dirty="0"/>
              <a:t>Benzene – 73 minutes</a:t>
            </a:r>
          </a:p>
          <a:p>
            <a:pPr lvl="1"/>
            <a:r>
              <a:rPr lang="en-US" dirty="0"/>
              <a:t>Ethanol – 28 minutes</a:t>
            </a:r>
          </a:p>
          <a:p>
            <a:pPr lvl="1"/>
            <a:r>
              <a:rPr lang="en-US" dirty="0"/>
              <a:t>Ethyl Chloride – 6 minutes</a:t>
            </a:r>
          </a:p>
          <a:p>
            <a:pPr lvl="1"/>
            <a:r>
              <a:rPr lang="en-US" dirty="0"/>
              <a:t>Vinyl Chloride – 4 minutes</a:t>
            </a:r>
          </a:p>
          <a:p>
            <a:pPr lvl="1"/>
            <a:r>
              <a:rPr lang="en-US" dirty="0"/>
              <a:t>Methanol – 0.2 minutes (12 seconds)</a:t>
            </a:r>
          </a:p>
          <a:p>
            <a:pPr lvl="1"/>
            <a:r>
              <a:rPr lang="en-US" dirty="0"/>
              <a:t>Methyl Chloride – 0.05 minutes (3 seconds)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57BE4-CB02-BA8E-DA44-8FAEA3DA8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ECAD15-D015-6396-1278-844C7106C4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2552" y="1676400"/>
            <a:ext cx="4572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018411"/>
      </p:ext>
    </p:extLst>
  </p:cSld>
  <p:clrMapOvr>
    <a:masterClrMapping/>
  </p:clrMapOvr>
  <p:transition spd="slow">
    <p:wipe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915CD-DD55-FAB8-A1E1-C2653A070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6E749-1E30-EBB5-44EA-58145E3A9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1DF6F-002D-35FA-1631-9C1A4DA6C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Cartridge Breakthrough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BA149-6D89-5337-934E-34F9A84A0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194</a:t>
            </a:fld>
            <a:endParaRPr lang="en-US" dirty="0"/>
          </a:p>
        </p:txBody>
      </p:sp>
      <p:pic>
        <p:nvPicPr>
          <p:cNvPr id="6" name="Picture 5" descr="A picture containing text&#10;&#10;AI-generated content may be incorrect.">
            <a:extLst>
              <a:ext uri="{FF2B5EF4-FFF2-40B4-BE49-F238E27FC236}">
                <a16:creationId xmlns:a16="http://schemas.microsoft.com/office/drawing/2014/main" id="{90931817-6D8C-9432-6C21-0C12965B9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97" y="1547715"/>
            <a:ext cx="3190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35927"/>
      </p:ext>
    </p:extLst>
  </p:cSld>
  <p:clrMapOvr>
    <a:masterClrMapping/>
  </p:clrMapOvr>
  <p:transition spd="slow">
    <p:wipe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60560-878E-4DBF-7CB1-F6B8BD9BD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D36B0-2A2B-B4D2-AA52-E0A729C40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435E7-5D08-6972-1D71-3DB0A926E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Cartridge Service Life</a:t>
            </a:r>
          </a:p>
          <a:p>
            <a:r>
              <a:rPr lang="en-US" dirty="0"/>
              <a:t>Change cartridges whenever there is a noticeable odor or taste</a:t>
            </a:r>
          </a:p>
          <a:p>
            <a:r>
              <a:rPr lang="en-US" dirty="0"/>
              <a:t>Do not use cartridges for more than one day (8 hours)</a:t>
            </a:r>
          </a:p>
          <a:p>
            <a:pPr lvl="1"/>
            <a:r>
              <a:rPr lang="en-US" dirty="0"/>
              <a:t>Do not reuse cartridges</a:t>
            </a:r>
          </a:p>
          <a:p>
            <a:r>
              <a:rPr lang="en-US" dirty="0"/>
              <a:t>Use an analyzer to recognize and avoid localized areas of high concentration</a:t>
            </a:r>
          </a:p>
          <a:p>
            <a:r>
              <a:rPr lang="en-US" dirty="0"/>
              <a:t>Avoid areas with potentially high concentrations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AA6EC-63A9-63C8-35D9-EB798812B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35623"/>
      </p:ext>
    </p:extLst>
  </p:cSld>
  <p:clrMapOvr>
    <a:masterClrMapping/>
  </p:clrMapOvr>
  <p:transition spd="slow">
    <p:wipe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B9659-0FBD-7620-7E1A-EF61585D1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DE709-3479-9A60-2CC9-796093018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D6A3F-FB22-4749-E595-4E6841FC7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Fit Problems</a:t>
            </a:r>
          </a:p>
          <a:p>
            <a:r>
              <a:rPr lang="en-US" dirty="0">
                <a:latin typeface="Arial"/>
                <a:cs typeface="Arial"/>
              </a:rPr>
              <a:t>Beards and sideburns</a:t>
            </a:r>
          </a:p>
          <a:p>
            <a:r>
              <a:rPr lang="en-US" dirty="0">
                <a:latin typeface="Arial"/>
                <a:cs typeface="Arial"/>
              </a:rPr>
              <a:t>Scars, special dentures</a:t>
            </a:r>
          </a:p>
          <a:p>
            <a:r>
              <a:rPr lang="en-US" dirty="0">
                <a:latin typeface="Arial"/>
                <a:cs typeface="Arial"/>
              </a:rPr>
              <a:t>Glasses</a:t>
            </a:r>
          </a:p>
          <a:p>
            <a:r>
              <a:rPr lang="en-US" dirty="0">
                <a:latin typeface="Arial"/>
                <a:cs typeface="Arial"/>
              </a:rPr>
              <a:t>Contact lenses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F7FB1-8081-849B-E5BB-782B126E3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962344"/>
      </p:ext>
    </p:extLst>
  </p:cSld>
  <p:clrMapOvr>
    <a:masterClrMapping/>
  </p:clrMapOvr>
  <p:transition spd="slow">
    <p:wipe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CD2D3-171A-7DDA-EF4C-C85605130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841C1-A1CA-6AC3-BFE0-39256113A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1F156-17C8-3762-4AC8-3F783676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Care</a:t>
            </a:r>
          </a:p>
          <a:p>
            <a:r>
              <a:rPr lang="en-US" dirty="0">
                <a:latin typeface="Arial"/>
                <a:cs typeface="Arial"/>
              </a:rPr>
              <a:t>Clean in accordance with manufacturer's instructions</a:t>
            </a:r>
          </a:p>
          <a:p>
            <a:pPr lvl="1"/>
            <a:r>
              <a:rPr lang="en-US" dirty="0">
                <a:latin typeface="Arial"/>
                <a:cs typeface="Arial"/>
              </a:rPr>
              <a:t>Clean with mild soap in water at &lt;120ºF</a:t>
            </a:r>
          </a:p>
          <a:p>
            <a:pPr lvl="1"/>
            <a:r>
              <a:rPr lang="en-US" dirty="0">
                <a:latin typeface="Arial"/>
                <a:cs typeface="Arial"/>
              </a:rPr>
              <a:t>Rinse thoroughly</a:t>
            </a:r>
          </a:p>
          <a:p>
            <a:pPr lvl="1"/>
            <a:r>
              <a:rPr lang="en-US" dirty="0">
                <a:latin typeface="Arial"/>
                <a:cs typeface="Arial"/>
              </a:rPr>
              <a:t>Disinfect for at least two minutes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Rinse thoroughly</a:t>
            </a:r>
          </a:p>
          <a:p>
            <a:pPr lvl="1"/>
            <a:r>
              <a:rPr lang="en-US" dirty="0">
                <a:latin typeface="Arial"/>
                <a:cs typeface="Arial"/>
              </a:rPr>
              <a:t>Air Dry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0009D-6592-65B6-E553-6DFD4035C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320875"/>
      </p:ext>
    </p:extLst>
  </p:cSld>
  <p:clrMapOvr>
    <a:masterClrMapping/>
  </p:clrMapOvr>
  <p:transition spd="slow">
    <p:wipe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3E04E-F5E0-A341-A70E-9BCC6A38F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38944-B525-5AAA-2908-1FD77B304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29A2B-F07C-1979-2973-6A6EE6726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Care</a:t>
            </a:r>
          </a:p>
          <a:p>
            <a:r>
              <a:rPr lang="en-US" dirty="0">
                <a:latin typeface="Arial"/>
                <a:cs typeface="Arial"/>
              </a:rPr>
              <a:t>Store respirator within conditions prescribed by manufacturer</a:t>
            </a:r>
          </a:p>
          <a:p>
            <a:pPr lvl="1"/>
            <a:r>
              <a:rPr lang="en-US" dirty="0">
                <a:latin typeface="Arial"/>
                <a:cs typeface="Arial"/>
              </a:rPr>
              <a:t>Cleaned and dried respirators should be stored in respirator cabinets</a:t>
            </a:r>
          </a:p>
          <a:p>
            <a:pPr lvl="1"/>
            <a:r>
              <a:rPr lang="en-US" dirty="0">
                <a:latin typeface="Arial"/>
                <a:cs typeface="Arial"/>
              </a:rPr>
              <a:t>Respirators should be protected during storage in vehicles and during movement through industrial facilities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Storage in a vehicle can result in very high and very low temperatures</a:t>
            </a:r>
          </a:p>
          <a:p>
            <a:r>
              <a:rPr lang="en-US" dirty="0">
                <a:latin typeface="Arial"/>
                <a:cs typeface="Arial"/>
              </a:rPr>
              <a:t>Maintenance</a:t>
            </a:r>
          </a:p>
          <a:p>
            <a:pPr lvl="1"/>
            <a:r>
              <a:rPr lang="en-US" dirty="0">
                <a:latin typeface="Arial"/>
                <a:cs typeface="Arial"/>
              </a:rPr>
              <a:t>Routine Inspection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Component Replacement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BF364-D4FD-2A39-F82C-5D57D6D5C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01695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4E8E0-2886-0A39-DADF-E8BB4E330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Housekeeping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5A311-BAA6-51AF-1634-579C7F675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Please Complete Pre-Test by Noon Today</a:t>
            </a:r>
          </a:p>
          <a:p>
            <a:pPr marL="0" indent="0">
              <a:buNone/>
            </a:pPr>
            <a:r>
              <a:rPr lang="en-US" u="sng" dirty="0">
                <a:hlinkClick r:id="rId2"/>
              </a:rPr>
              <a:t>https://forms.office.com/g/7Rz0kUn0ES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Schedule for 1/27 and 1/28:</a:t>
            </a:r>
          </a:p>
          <a:p>
            <a:pPr lvl="1"/>
            <a:r>
              <a:rPr lang="en-US" dirty="0"/>
              <a:t>9:00 AM – 11:30 AM Session 1 (w/ 15-minute break)</a:t>
            </a:r>
          </a:p>
          <a:p>
            <a:pPr lvl="1"/>
            <a:r>
              <a:rPr lang="en-US" dirty="0"/>
              <a:t>11:30 AM – 12:30 PM Lunch Break</a:t>
            </a:r>
          </a:p>
          <a:p>
            <a:pPr lvl="1"/>
            <a:r>
              <a:rPr lang="en-US" dirty="0"/>
              <a:t>12:30 PM – 3:00 PM Session 1 (w/ 15-minute break)</a:t>
            </a:r>
          </a:p>
          <a:p>
            <a:pPr marL="228600" lvl="1" indent="0">
              <a:buNone/>
            </a:pPr>
            <a:r>
              <a:rPr lang="en-US" i="1" dirty="0"/>
              <a:t>All times PST</a:t>
            </a:r>
            <a:endParaRPr lang="en-US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409BA1-38FD-910B-42BE-A910E0F12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79178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C6DFD-8ECD-77B7-F9AD-8E4D5966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6B98-1E6F-CB33-145A-B073333D6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976FA-B1DB-5CE7-6A03-2E5064CB9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High Voltage:</a:t>
            </a:r>
          </a:p>
          <a:p>
            <a:r>
              <a:rPr lang="en-US" dirty="0"/>
              <a:t>Exposure to large voltages or amperages of electricity</a:t>
            </a:r>
          </a:p>
          <a:p>
            <a:pPr lvl="1"/>
            <a:r>
              <a:rPr lang="en-US" dirty="0"/>
              <a:t>Releases large amount of energy at contact</a:t>
            </a:r>
          </a:p>
          <a:p>
            <a:r>
              <a:rPr lang="en-US" dirty="0"/>
              <a:t>Multiple hazards:</a:t>
            </a:r>
          </a:p>
          <a:p>
            <a:pPr lvl="1"/>
            <a:r>
              <a:rPr lang="en-US" dirty="0"/>
              <a:t>Contact burns, damage to internal organs, and powerful, involuntary muscle contractions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442C5-9691-A70C-003F-F2B013DAA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F6791D-FB33-D7A1-1614-A88DB6D3B3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550" y="4343400"/>
            <a:ext cx="1866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26982"/>
      </p:ext>
    </p:extLst>
  </p:cSld>
  <p:clrMapOvr>
    <a:masterClrMapping/>
  </p:clrMapOvr>
  <p:transition spd="slow">
    <p:wipe/>
  </p:transition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BC341-0350-B709-B4FF-8C7E8C2AE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91BC5-AB4B-68F1-2FD9-229385C75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500" dirty="0"/>
              <a:t>Chapter 7: Toxic Chemical Hazards</a:t>
            </a:r>
            <a:br>
              <a:rPr lang="en-US" sz="2500" dirty="0"/>
            </a:br>
            <a:r>
              <a:rPr lang="en-US" sz="2500" dirty="0"/>
              <a:t>Respirator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D5D88-2160-0FE0-83B6-C9546A4674C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Respirator Fit Testing</a:t>
            </a:r>
          </a:p>
          <a:p>
            <a:r>
              <a:rPr lang="en-US" dirty="0">
                <a:latin typeface="Arial"/>
                <a:cs typeface="Arial"/>
              </a:rPr>
              <a:t>Qualitative Fit Testing</a:t>
            </a:r>
          </a:p>
          <a:p>
            <a:pPr lvl="1"/>
            <a:r>
              <a:rPr lang="en-US" dirty="0">
                <a:latin typeface="Arial"/>
                <a:cs typeface="Arial"/>
              </a:rPr>
              <a:t>Use isoamyl acetate (banana oil), sodium saccharin, or irritating smoke to ensure fit</a:t>
            </a:r>
          </a:p>
          <a:p>
            <a:r>
              <a:rPr lang="en-US" dirty="0">
                <a:latin typeface="Arial"/>
                <a:cs typeface="Arial"/>
              </a:rPr>
              <a:t>Quantitative Fit Testing</a:t>
            </a:r>
          </a:p>
          <a:p>
            <a:pPr lvl="1"/>
            <a:r>
              <a:rPr lang="en-US" dirty="0">
                <a:latin typeface="Arial"/>
                <a:cs typeface="Arial"/>
              </a:rPr>
              <a:t>Condensation nuclei</a:t>
            </a:r>
          </a:p>
          <a:p>
            <a:r>
              <a:rPr lang="en-US" dirty="0">
                <a:latin typeface="Arial"/>
                <a:cs typeface="Arial"/>
              </a:rPr>
              <a:t>Training on respirator use</a:t>
            </a:r>
          </a:p>
          <a:p>
            <a:r>
              <a:rPr lang="en-US" dirty="0">
                <a:latin typeface="Arial"/>
                <a:cs typeface="Arial"/>
              </a:rPr>
              <a:t>Respirator care and maintenance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B94238C-6E97-08B8-83E1-CE2D8889BC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422" y="2160587"/>
            <a:ext cx="5097780" cy="2857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4155E-42A3-3333-5A2A-29D2B080C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240980"/>
      </p:ext>
    </p:extLst>
  </p:cSld>
  <p:clrMapOvr>
    <a:masterClrMapping/>
  </p:clrMapOvr>
  <p:transition spd="slow">
    <p:wipe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57E75-628E-E5F5-3C4E-0DD181380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F03EB-4853-D48D-6033-2101FA384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70F09-9F13-3E2C-9C8C-19366BF5A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Videos</a:t>
            </a:r>
            <a:endParaRPr lang="en-US" b="1" dirty="0"/>
          </a:p>
          <a:p>
            <a:r>
              <a:rPr lang="en-US" dirty="0">
                <a:latin typeface="Arial"/>
                <a:cs typeface="Arial"/>
                <a:hlinkClick r:id="rId2" action="ppaction://hlinkfile"/>
              </a:rPr>
              <a:t>Respirator Maintenance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  <a:hlinkClick r:id="rId3" action="ppaction://hlinkfile"/>
              </a:rPr>
              <a:t>Respirator Fit Testing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292A6-549D-9007-354E-D991D1E49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62136"/>
      </p:ext>
    </p:extLst>
  </p:cSld>
  <p:clrMapOvr>
    <a:masterClrMapping/>
  </p:clrMapOvr>
  <p:transition spd="slow">
    <p:wipe/>
  </p:transition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A3820-EF9D-25B5-31D6-5B61F884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A9242-D76E-5DF1-67D4-37F9606C1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69A72-2C49-E3AB-3CAA-94681E359EF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Example 1: Stack Testing</a:t>
            </a:r>
          </a:p>
          <a:p>
            <a:r>
              <a:rPr lang="en-US" dirty="0">
                <a:latin typeface="Arial"/>
                <a:cs typeface="Arial"/>
              </a:rPr>
              <a:t>Leave roof if plume shifts towards you</a:t>
            </a:r>
          </a:p>
          <a:p>
            <a:r>
              <a:rPr lang="en-US" dirty="0">
                <a:latin typeface="Arial"/>
                <a:cs typeface="Arial"/>
              </a:rPr>
              <a:t>Measure ZnO and 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concentration before re-entering roof</a:t>
            </a:r>
          </a:p>
          <a:p>
            <a:r>
              <a:rPr lang="en-US" dirty="0">
                <a:latin typeface="Arial"/>
                <a:cs typeface="Arial"/>
              </a:rPr>
              <a:t>Put on half-respirator with P100 cartridge before re-entering roof</a:t>
            </a:r>
          </a:p>
          <a:p>
            <a:r>
              <a:rPr lang="en-US" dirty="0">
                <a:latin typeface="Arial"/>
                <a:cs typeface="Arial"/>
              </a:rPr>
              <a:t>Put on emergency respirator when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8D7CB6-09C3-1D3D-E472-B13DFD9D5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201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E100DB3-94EC-2705-E996-8D573EACFE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434219"/>
            <a:ext cx="5102225" cy="431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51954"/>
      </p:ext>
    </p:extLst>
  </p:cSld>
  <p:clrMapOvr>
    <a:masterClrMapping/>
  </p:clrMapOvr>
  <p:transition spd="slow">
    <p:wipe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9FAF4-6CE5-368E-7730-2429B01BA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C9A16-2899-4140-AE2E-1BFA68829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1103C-0194-3085-89ED-FF195D007B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Example 2: Rapper Check</a:t>
            </a:r>
          </a:p>
          <a:p>
            <a:r>
              <a:rPr lang="en-US" dirty="0">
                <a:latin typeface="Arial"/>
                <a:cs typeface="Arial"/>
              </a:rPr>
              <a:t>Wear a positive pressure, pressure demand SCBA</a:t>
            </a:r>
          </a:p>
          <a:p>
            <a:r>
              <a:rPr lang="en-US" dirty="0">
                <a:latin typeface="Arial"/>
                <a:cs typeface="Arial"/>
              </a:rPr>
              <a:t>Measure SO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 concentration</a:t>
            </a:r>
          </a:p>
          <a:p>
            <a:r>
              <a:rPr lang="en-US" dirty="0">
                <a:latin typeface="Arial"/>
                <a:cs typeface="Arial"/>
              </a:rPr>
              <a:t>Leave the roof if alarm sounds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6EBE4-A38A-93C7-4EBD-2871537C1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202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7E0FF38-CD43-3D62-A29E-2AF21E1592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22004"/>
      </p:ext>
    </p:extLst>
  </p:cSld>
  <p:clrMapOvr>
    <a:masterClrMapping/>
  </p:clrMapOvr>
  <p:transition spd="slow">
    <p:wipe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44DD1-9E4A-FD62-306B-234DCC4D5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D99A0-D62A-BBE1-77E6-2277CF85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Respirator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02EAD-AC3E-AB31-02D9-B0A50FD678B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Question:</a:t>
            </a:r>
          </a:p>
          <a:p>
            <a:r>
              <a:rPr lang="en-US" dirty="0">
                <a:latin typeface="Arial"/>
                <a:cs typeface="Arial"/>
              </a:rPr>
              <a:t>What do you do when there is a toxic gas cloud release?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Go upwind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Go cross-wind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Go downwind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Stand still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Run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FCFF6-2CFC-78D7-B83D-F7E4BD0C9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203</a:t>
            </a:fld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ED524ECE-F43B-7438-C174-114124FA37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722" y="1128077"/>
            <a:ext cx="4869180" cy="49225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64DAE23-E2CD-F7FF-7FB1-327658E1CE3A}"/>
              </a:ext>
            </a:extLst>
          </p:cNvPr>
          <p:cNvSpPr txBox="1"/>
          <p:nvPr/>
        </p:nvSpPr>
        <p:spPr>
          <a:xfrm>
            <a:off x="6288722" y="3742273"/>
            <a:ext cx="4869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 to stay cross-wind or upwind and follow evacuation plan for facility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 to muster location and check-in with emergency coordinator</a:t>
            </a:r>
          </a:p>
        </p:txBody>
      </p:sp>
    </p:spTree>
    <p:extLst>
      <p:ext uri="{BB962C8B-B14F-4D97-AF65-F5344CB8AC3E}">
        <p14:creationId xmlns:p14="http://schemas.microsoft.com/office/powerpoint/2010/main" val="37863726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7544257-03D2-ABFE-95D1-AA026E647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5010282-8621-76EC-3894-62D9B9B73E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Ingestion</a:t>
            </a:r>
          </a:p>
          <a:p>
            <a:r>
              <a:rPr lang="en-US" dirty="0"/>
              <a:t>Do </a:t>
            </a:r>
            <a:r>
              <a:rPr lang="en-US" b="1" u="sng" dirty="0"/>
              <a:t>NOT</a:t>
            </a:r>
            <a:r>
              <a:rPr lang="en-US" dirty="0"/>
              <a:t> eat food / drink water in locations where it can become contaminated</a:t>
            </a:r>
          </a:p>
          <a:p>
            <a:pPr lvl="1"/>
            <a:r>
              <a:rPr lang="en-US" dirty="0"/>
              <a:t>Particulate deposition</a:t>
            </a:r>
          </a:p>
          <a:p>
            <a:pPr lvl="1"/>
            <a:r>
              <a:rPr lang="en-US" dirty="0"/>
              <a:t>Acid gases</a:t>
            </a:r>
          </a:p>
          <a:p>
            <a:pPr lvl="1"/>
            <a:r>
              <a:rPr lang="en-US" dirty="0"/>
              <a:t>Solvents</a:t>
            </a:r>
          </a:p>
          <a:p>
            <a:pPr lvl="1"/>
            <a:r>
              <a:rPr lang="en-US" dirty="0"/>
              <a:t>Toxic chemicals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26739-5F4C-FF72-0D73-AFAD0FD63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204</a:t>
            </a:fld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20B45BD-E13A-5CA6-ABA7-C47CAF3955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25507"/>
      </p:ext>
    </p:extLst>
  </p:cSld>
  <p:clrMapOvr>
    <a:masterClrMapping/>
  </p:clrMapOvr>
  <p:transition spd="slow">
    <p:wipe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6457237-7DD0-B6E6-A85E-3B2789976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10A89E-E6F2-3D92-1D8C-2CC414FC5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Beware Cross-Contamination</a:t>
            </a:r>
          </a:p>
          <a:p>
            <a:r>
              <a:rPr lang="en-US" dirty="0">
                <a:latin typeface="Arial"/>
                <a:cs typeface="Arial"/>
              </a:rPr>
              <a:t>Contamination of PPE (especially respirator cartridges)</a:t>
            </a:r>
          </a:p>
          <a:p>
            <a:r>
              <a:rPr lang="en-US" dirty="0">
                <a:latin typeface="Arial"/>
                <a:cs typeface="Arial"/>
              </a:rPr>
              <a:t>Incidental contact (rubbing eyes, touching contaminated surfaces)</a:t>
            </a:r>
          </a:p>
          <a:p>
            <a:r>
              <a:rPr lang="en-US" dirty="0"/>
              <a:t>Contamination of objects (clipboard, clothing, pen)</a:t>
            </a:r>
          </a:p>
          <a:p>
            <a:r>
              <a:rPr lang="en-US" dirty="0"/>
              <a:t>Contamination during PPE removal (gloves, Tyvek</a:t>
            </a:r>
            <a:r>
              <a:rPr lang="en-US" baseline="30000" dirty="0"/>
              <a:t>®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Do not wash contaminated materials with other household materials</a:t>
            </a:r>
          </a:p>
          <a:p>
            <a:pPr lvl="1"/>
            <a:r>
              <a:rPr lang="en-US" dirty="0"/>
              <a:t>What are your agency decontamination procedures?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EFE6E8-1EB0-F441-B63B-5F6B74A39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725892"/>
      </p:ext>
    </p:extLst>
  </p:cSld>
  <p:clrMapOvr>
    <a:masterClrMapping/>
  </p:clrMapOvr>
  <p:transition spd="slow">
    <p:wipe/>
  </p:transition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B5381-AD3E-E9E8-098D-637FC1AA6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98CC2-CC34-39F5-B7B6-8397FBD5A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AE1137-2360-7B40-49F2-C4A55DCB465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Heaters / Incinerators / Boilers</a:t>
            </a:r>
          </a:p>
          <a:p>
            <a:r>
              <a:rPr lang="en-US" dirty="0">
                <a:latin typeface="Arial"/>
                <a:cs typeface="Arial"/>
              </a:rPr>
              <a:t>Thermal burns from hot surfaces and flames</a:t>
            </a:r>
          </a:p>
          <a:p>
            <a:r>
              <a:rPr lang="en-US" dirty="0">
                <a:latin typeface="Arial"/>
                <a:cs typeface="Arial"/>
              </a:rPr>
              <a:t>Solid waste incinerator: explosions</a:t>
            </a:r>
          </a:p>
          <a:p>
            <a:pPr lvl="1"/>
            <a:r>
              <a:rPr lang="en-US" dirty="0">
                <a:latin typeface="Arial"/>
                <a:cs typeface="Arial"/>
              </a:rPr>
              <a:t>Aerosol cans, gas cylinders</a:t>
            </a:r>
          </a:p>
          <a:p>
            <a:r>
              <a:rPr lang="en-US" dirty="0">
                <a:latin typeface="Arial"/>
                <a:cs typeface="Arial"/>
              </a:rPr>
              <a:t>Inhalation hazards from dioxins, furans, &amp; acid gases</a:t>
            </a:r>
          </a:p>
          <a:p>
            <a:r>
              <a:rPr lang="en-US" dirty="0">
                <a:latin typeface="Arial"/>
                <a:cs typeface="Arial"/>
              </a:rPr>
              <a:t>Biological hazards from pathogens (medical waste)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21828-8B0C-7CE2-7805-E9CE2DE39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206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40A744B-6EBB-4CA5-8FD7-B8327B245F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231"/>
      </p:ext>
    </p:extLst>
  </p:cSld>
  <p:clrMapOvr>
    <a:masterClrMapping/>
  </p:clrMapOvr>
  <p:transition spd="slow">
    <p:wipe/>
  </p:transition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089EE-E24E-7D55-4D7A-FC80FC067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999F1-116F-85CC-2DA7-FE0655DF6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Chemical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89287-DCF2-77A5-832E-6B8B593661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Over-Reliance on Senses to Detect Dangers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We use our senses to detect dangers, but they do not always include the full risk picture</a:t>
            </a:r>
          </a:p>
          <a:p>
            <a:r>
              <a:rPr lang="en-US" dirty="0">
                <a:latin typeface="Arial"/>
                <a:cs typeface="Arial"/>
              </a:rPr>
              <a:t>Natural gas / methane has no smell until mercaptans added</a:t>
            </a:r>
          </a:p>
          <a:p>
            <a:r>
              <a:rPr lang="en-US" dirty="0">
                <a:latin typeface="Arial"/>
                <a:cs typeface="Arial"/>
              </a:rPr>
              <a:t>Hydrogen, methanol, and ethanol burn with an invisible flame</a:t>
            </a:r>
          </a:p>
          <a:p>
            <a:r>
              <a:rPr lang="en-US" dirty="0">
                <a:latin typeface="Arial"/>
                <a:cs typeface="Arial"/>
              </a:rPr>
              <a:t>Cold desensitizes your nerves, so you may not feel its effects</a:t>
            </a:r>
          </a:p>
          <a:p>
            <a:r>
              <a:rPr lang="en-US" dirty="0">
                <a:latin typeface="Arial"/>
                <a:cs typeface="Arial"/>
              </a:rPr>
              <a:t>Decreased oxygen concentration is not detectable by senses</a:t>
            </a:r>
          </a:p>
          <a:p>
            <a:r>
              <a:rPr lang="en-US" dirty="0">
                <a:latin typeface="Arial"/>
                <a:cs typeface="Arial"/>
              </a:rPr>
              <a:t>Hot surfaces usually do not look any different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4DE771-E284-4E2F-F3EF-270A864AD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207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D9805E-CE12-E1FB-929C-966132928272}"/>
              </a:ext>
            </a:extLst>
          </p:cNvPr>
          <p:cNvGrpSpPr/>
          <p:nvPr/>
        </p:nvGrpSpPr>
        <p:grpSpPr>
          <a:xfrm>
            <a:off x="3278008" y="5257799"/>
            <a:ext cx="5632935" cy="914401"/>
            <a:chOff x="1999089" y="4668264"/>
            <a:chExt cx="5632935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DA4B62-8459-5B5D-1108-B081C169BEFD}"/>
                </a:ext>
              </a:extLst>
            </p:cNvPr>
            <p:cNvSpPr txBox="1"/>
            <p:nvPr/>
          </p:nvSpPr>
          <p:spPr>
            <a:xfrm>
              <a:off x="2346561" y="4668264"/>
              <a:ext cx="5285463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Do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NOT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just trust only your senses to identify chemical dangers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234E38-69E6-ABC2-3FD3-55180C693935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3779216"/>
      </p:ext>
    </p:extLst>
  </p:cSld>
  <p:clrMapOvr>
    <a:masterClrMapping/>
  </p:clrMapOvr>
  <p:transition spd="slow">
    <p:wipe/>
  </p:transition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CAB17-50AE-83FA-4023-C600E32B1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52A44-1CE6-B5F3-7BAA-67682CD05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Pathogen Exposure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87A72-AE91-DFC7-785A-4C5847FE73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Pathogens</a:t>
            </a:r>
            <a:r>
              <a:rPr lang="en-US" b="1" dirty="0"/>
              <a:t>:</a:t>
            </a:r>
            <a:r>
              <a:rPr lang="en-US" dirty="0"/>
              <a:t> Infectious microorganisms that can cause disease</a:t>
            </a:r>
            <a:endParaRPr lang="en-US" b="1" dirty="0"/>
          </a:p>
          <a:p>
            <a:r>
              <a:rPr lang="en-US" dirty="0"/>
              <a:t>Engineering and work practice controls used to prevent exposure to pathogens (airborne and bloodborne)</a:t>
            </a:r>
          </a:p>
          <a:p>
            <a:pPr lvl="1"/>
            <a:r>
              <a:rPr lang="en-US" dirty="0"/>
              <a:t>Protective clothing, including gloves, face shield, and eye protection</a:t>
            </a:r>
          </a:p>
          <a:p>
            <a:pPr lvl="1"/>
            <a:r>
              <a:rPr lang="en-US" dirty="0"/>
              <a:t>Potential use of masks or supplied-air respirators</a:t>
            </a:r>
          </a:p>
          <a:p>
            <a:pPr lvl="1"/>
            <a:r>
              <a:rPr lang="en-US" dirty="0"/>
              <a:t>Vaccinations (Hepatitis B)</a:t>
            </a:r>
          </a:p>
          <a:p>
            <a:pPr lvl="1"/>
            <a:r>
              <a:rPr lang="en-US" dirty="0"/>
              <a:t>Needle-less or shielded needles</a:t>
            </a:r>
          </a:p>
          <a:p>
            <a:pPr lvl="1"/>
            <a:r>
              <a:rPr lang="en-US" dirty="0"/>
              <a:t>Plastic instead of glass equipment</a:t>
            </a:r>
          </a:p>
          <a:p>
            <a:r>
              <a:rPr lang="en-US" dirty="0"/>
              <a:t>Pathogen exposure can happen at many facilities</a:t>
            </a:r>
          </a:p>
          <a:p>
            <a:pPr lvl="1"/>
            <a:r>
              <a:rPr lang="en-US" dirty="0"/>
              <a:t>Crematoriums, laboratories, hospitals, waste incinerators, landfills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93E5B-B88B-7766-9BA2-3A44F5E68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94047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14310-976A-3E4B-8BA7-BC2DFD873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846C1F4-7A35-B2B2-FD00-C973535D63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546860"/>
            <a:ext cx="10363200" cy="408432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6B461E-68E6-74FA-5507-3E31C4D9E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Select ISO Hazard Warnings</a:t>
            </a:r>
          </a:p>
          <a:p>
            <a:pPr marL="0" indent="0" algn="ctr">
              <a:buNone/>
            </a:pPr>
            <a:endParaRPr lang="en-US" sz="11400" b="1" dirty="0"/>
          </a:p>
          <a:p>
            <a:pPr marL="0" indent="0">
              <a:buNone/>
              <a:tabLst>
                <a:tab pos="803275" algn="ctr"/>
                <a:tab pos="2916238" algn="ctr"/>
                <a:tab pos="5092700" algn="ctr"/>
                <a:tab pos="7204075" algn="ctr"/>
                <a:tab pos="9380538" algn="ctr"/>
              </a:tabLst>
            </a:pPr>
            <a:r>
              <a:rPr lang="en-US" sz="2400" dirty="0"/>
              <a:t>	Biohazard	Confined Space	Cut	Crush	Entanglement</a:t>
            </a:r>
          </a:p>
          <a:p>
            <a:pPr marL="0" indent="0">
              <a:buNone/>
              <a:tabLst>
                <a:tab pos="803275" algn="ctr"/>
                <a:tab pos="2916238" algn="ctr"/>
                <a:tab pos="5092700" algn="ctr"/>
                <a:tab pos="7204075" algn="ctr"/>
                <a:tab pos="9380538" algn="ctr"/>
              </a:tabLst>
            </a:pPr>
            <a:endParaRPr lang="en-US" sz="11400" dirty="0"/>
          </a:p>
          <a:p>
            <a:pPr marL="0" indent="0">
              <a:buNone/>
              <a:tabLst>
                <a:tab pos="803275" algn="ctr"/>
                <a:tab pos="2916238" algn="ctr"/>
                <a:tab pos="5092700" algn="ctr"/>
                <a:tab pos="7204075" algn="ctr"/>
                <a:tab pos="9380538" algn="ctr"/>
              </a:tabLst>
            </a:pPr>
            <a:r>
              <a:rPr lang="en-US" sz="2400" dirty="0"/>
              <a:t>	High Voltage	Hot Surface	Laser	Radiation	Slip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A3B1F3-A359-6844-1623-1CFBFF69A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D8440-4BE6-462F-1E94-D280AC0A0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628716"/>
      </p:ext>
    </p:extLst>
  </p:cSld>
  <p:clrMapOvr>
    <a:masterClrMapping/>
  </p:clrMapOvr>
  <p:transition spd="slow">
    <p:wipe/>
  </p:transition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0F422-A66D-0E24-4E82-0AD711B5E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72CD9-E4B3-4D39-8637-1AB2B05E1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7: Toxic Chemical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EAB44-9099-9648-EFC2-6016EB6F5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acute exposure?</a:t>
            </a:r>
          </a:p>
          <a:p>
            <a:pPr marL="225425" lvl="1" indent="0">
              <a:buNone/>
            </a:pPr>
            <a:r>
              <a:rPr lang="en-US" dirty="0"/>
              <a:t>Short-term exposure to high levels of a chemical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are routes of chemical entry into the body?</a:t>
            </a:r>
          </a:p>
          <a:p>
            <a:pPr marL="225425" lvl="1" indent="0">
              <a:buNone/>
            </a:pPr>
            <a:r>
              <a:rPr lang="en-US" dirty="0"/>
              <a:t>Inhalation, ingestion, and skin absorption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the acronym IDLH mean?</a:t>
            </a:r>
          </a:p>
          <a:p>
            <a:pPr marL="225425" lvl="1" indent="0">
              <a:buNone/>
            </a:pPr>
            <a:r>
              <a:rPr lang="en-US" dirty="0"/>
              <a:t>Immediately Dangerous to Life or Health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type of respirator provides air (oxygen)?</a:t>
            </a:r>
          </a:p>
          <a:p>
            <a:pPr marL="225425" lvl="1" indent="0">
              <a:buNone/>
            </a:pPr>
            <a:r>
              <a:rPr lang="en-US" dirty="0"/>
              <a:t>Supplied-air respirator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are some hazards from incinerators?</a:t>
            </a:r>
          </a:p>
          <a:p>
            <a:pPr marL="225425" lvl="1" indent="0">
              <a:buNone/>
            </a:pPr>
            <a:r>
              <a:rPr lang="en-US" dirty="0"/>
              <a:t>Inhalation, burns, explosions, pathogens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FE50B-86AB-8ED4-4099-304ED4BF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072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E3B89-B531-5A41-3E33-5DCD119A5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01EB55-79E3-62ED-1A7A-565B8CA1C3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1" y="0"/>
            <a:ext cx="1217085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6F8AC0-047E-B505-ECD5-8D8359959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8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CCBE25A-8350-5238-76C6-7FCC5F3C0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Other Hazards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6E410D-9915-D1F5-D0D2-83464B995D97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5416003"/>
      </p:ext>
    </p:extLst>
  </p:cSld>
  <p:clrMapOvr>
    <a:masterClrMapping/>
  </p:clrMapOvr>
  <p:transition spd="slow">
    <p:wipe/>
  </p:transition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E4BE8-E466-3799-0C9C-138CAB5B3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51D44-287F-0E27-FD89-517F0C16D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Other 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AD60F-8578-4A61-9F3E-640DF5C58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Other Hazards:</a:t>
            </a:r>
          </a:p>
          <a:p>
            <a:r>
              <a:rPr lang="en-US" dirty="0"/>
              <a:t>Eye and Face Protection</a:t>
            </a:r>
          </a:p>
          <a:p>
            <a:r>
              <a:rPr lang="en-US" dirty="0"/>
              <a:t>Hearing protection</a:t>
            </a:r>
          </a:p>
          <a:p>
            <a:r>
              <a:rPr lang="en-US" dirty="0"/>
              <a:t>Driving</a:t>
            </a:r>
          </a:p>
          <a:p>
            <a:r>
              <a:rPr lang="en-US" dirty="0"/>
              <a:t>Situational Awareness</a:t>
            </a:r>
          </a:p>
          <a:p>
            <a:r>
              <a:rPr lang="en-US" dirty="0"/>
              <a:t>Exits and Evacuation</a:t>
            </a:r>
          </a:p>
          <a:p>
            <a:r>
              <a:rPr lang="en-US" dirty="0"/>
              <a:t>Confined Spaces</a:t>
            </a:r>
          </a:p>
        </p:txBody>
      </p:sp>
    </p:spTree>
    <p:extLst>
      <p:ext uri="{BB962C8B-B14F-4D97-AF65-F5344CB8AC3E}">
        <p14:creationId xmlns:p14="http://schemas.microsoft.com/office/powerpoint/2010/main" val="4110960157"/>
      </p:ext>
    </p:extLst>
  </p:cSld>
  <p:clrMapOvr>
    <a:masterClrMapping/>
  </p:clrMapOvr>
  <p:transition spd="slow">
    <p:wipe/>
  </p:transition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41F84-CF06-FF02-F546-D2DA1B165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CE37-42B4-8A05-3803-F4DDF0D17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Other Hazards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F585D-1A17-BF4E-F186-715E0EC2E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212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2F729DB-0193-1EF0-4962-ADF5AD6729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If PPE does not fit</a:t>
            </a:r>
          </a:p>
          <a:p>
            <a:pPr marL="0" indent="0" algn="ctr">
              <a:buNone/>
            </a:pPr>
            <a:r>
              <a:rPr lang="en-US" sz="4000" b="1" i="1" dirty="0"/>
              <a:t>It’s not PPE</a:t>
            </a:r>
            <a:endParaRPr lang="en-US" sz="4000" i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5F7D0E1-4211-5FB3-2854-8F8650839C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11949"/>
      </p:ext>
    </p:extLst>
  </p:cSld>
  <p:clrMapOvr>
    <a:masterClrMapping/>
  </p:clrMapOvr>
  <p:transition spd="slow">
    <p:wipe/>
  </p:transition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A6A47-F91F-C115-95D6-67A9DEC88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D2383-71E0-DD6B-2BFE-2274CE5FC2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Injury from exposure to flying particles, molten metal, chemicals, potentially infected material (biohazards), or radiation (light)</a:t>
            </a:r>
          </a:p>
          <a:p>
            <a:r>
              <a:rPr lang="en-US" dirty="0"/>
              <a:t>Workers suffered 18,510 eye injuries in 2020 (~51 per day)</a:t>
            </a:r>
          </a:p>
          <a:p>
            <a:r>
              <a:rPr lang="en-US" dirty="0"/>
              <a:t>Injuries can result in blindness or decreased vision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1CCE1-09A7-8EAB-C3DA-4EB931650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213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4188583-EF43-2DA5-4C9C-8030DF3138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214" y="1006475"/>
            <a:ext cx="3436197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3895"/>
      </p:ext>
    </p:extLst>
  </p:cSld>
  <p:clrMapOvr>
    <a:masterClrMapping/>
  </p:clrMapOvr>
  <p:transition spd="slow">
    <p:wipe/>
  </p:transition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FB3AC-448E-4272-0F6B-1DF5298F9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C1A9A-E994-33A4-65CE-93136CC5F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2EA120C-7EC4-86F7-899A-C3D0306D7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Eye and face protection are required when exposed to potential eye hazards</a:t>
            </a:r>
          </a:p>
          <a:p>
            <a:pPr lvl="1"/>
            <a:r>
              <a:rPr lang="en-US" dirty="0"/>
              <a:t>It is a best practice to just always wear eye protection</a:t>
            </a:r>
          </a:p>
          <a:p>
            <a:r>
              <a:rPr lang="en-US" dirty="0"/>
              <a:t>Safety glasses </a:t>
            </a:r>
            <a:r>
              <a:rPr lang="en-US" b="1" u="sng" dirty="0"/>
              <a:t>must</a:t>
            </a:r>
            <a:r>
              <a:rPr lang="en-US" dirty="0"/>
              <a:t> be certified</a:t>
            </a:r>
          </a:p>
          <a:p>
            <a:pPr lvl="1"/>
            <a:r>
              <a:rPr lang="en-US" dirty="0"/>
              <a:t>American National Standards Institute (ANSI) Z87.1-2020</a:t>
            </a:r>
          </a:p>
          <a:p>
            <a:r>
              <a:rPr lang="en-US" dirty="0"/>
              <a:t>Certified safety glasses can have several components</a:t>
            </a:r>
          </a:p>
          <a:p>
            <a:pPr lvl="1"/>
            <a:r>
              <a:rPr lang="en-US" dirty="0"/>
              <a:t>Prescription, welding, ultraviolet (UV) filter, infrared (IR) filter (lasers), visible light filter, splash/droplet use, dust/fine dusts use</a:t>
            </a:r>
          </a:p>
          <a:p>
            <a:r>
              <a:rPr lang="en-US" dirty="0"/>
              <a:t>All safety glasses must have side shields</a:t>
            </a:r>
          </a:p>
          <a:p>
            <a:pPr lvl="1"/>
            <a:r>
              <a:rPr lang="en-US" dirty="0"/>
              <a:t>Newer safety glasses have foam to seal with face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B6FA0-CF92-86A8-7E2A-6387A9DC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214</a:t>
            </a:fld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2638421-6B0D-2432-0750-D1D844DFD5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8112" y="4678680"/>
            <a:ext cx="1996440" cy="149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95296"/>
      </p:ext>
    </p:extLst>
  </p:cSld>
  <p:clrMapOvr>
    <a:masterClrMapping/>
  </p:clrMapOvr>
  <p:transition spd="slow">
    <p:wipe/>
  </p:transition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23A64-7B4F-CE46-FAC3-6FE34F587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AB2D2391-313D-69FF-D525-C3B3CE3A52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1110" y="2769870"/>
            <a:ext cx="9669780" cy="2895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8C830E2-8964-5633-372C-89336A7753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10363200" cy="1257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A8EDEC-DC3E-87F8-491C-7C6E7E139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D39D03E-CB6A-7DB1-D5C0-C110B509E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7400" dirty="0"/>
          </a:p>
          <a:p>
            <a:pPr marL="0" indent="0">
              <a:buNone/>
              <a:tabLst>
                <a:tab pos="1143000" algn="ctr"/>
                <a:tab pos="3835400" algn="ctr"/>
                <a:tab pos="6400800" algn="ctr"/>
                <a:tab pos="9207500" algn="ctr"/>
              </a:tabLst>
            </a:pPr>
            <a:r>
              <a:rPr lang="en-US" sz="1800" dirty="0"/>
              <a:t>	Normal	Tinted	Bifocals	Heavy Tint</a:t>
            </a:r>
          </a:p>
          <a:p>
            <a:pPr marL="0" indent="0">
              <a:buNone/>
              <a:tabLst>
                <a:tab pos="1143000" algn="ctr"/>
                <a:tab pos="3835400" algn="ctr"/>
                <a:tab pos="6400800" algn="ctr"/>
                <a:tab pos="9207500" algn="ctr"/>
              </a:tabLst>
            </a:pPr>
            <a:r>
              <a:rPr lang="en-US" sz="1800" dirty="0"/>
              <a:t>				(Sunglasses)</a:t>
            </a:r>
          </a:p>
          <a:p>
            <a:pPr marL="0" indent="0">
              <a:buNone/>
              <a:tabLst>
                <a:tab pos="914400" algn="ctr"/>
                <a:tab pos="4686300" algn="ctr"/>
              </a:tabLst>
            </a:pPr>
            <a:endParaRPr lang="en-US" sz="11000" dirty="0"/>
          </a:p>
          <a:p>
            <a:pPr marL="0" indent="0">
              <a:buNone/>
              <a:tabLst>
                <a:tab pos="914400" algn="ctr"/>
                <a:tab pos="4686300" algn="ctr"/>
                <a:tab pos="7772400" algn="ctr"/>
              </a:tabLst>
            </a:pPr>
            <a:r>
              <a:rPr lang="en-US" sz="1800" dirty="0"/>
              <a:t>	Prescription		Goggles</a:t>
            </a:r>
          </a:p>
          <a:p>
            <a:pPr marL="0" indent="0">
              <a:buNone/>
              <a:tabLst>
                <a:tab pos="914400" algn="ctr"/>
                <a:tab pos="4686300" algn="ctr"/>
                <a:tab pos="7772400" algn="ctr"/>
              </a:tabLst>
            </a:pPr>
            <a:endParaRPr lang="en-US" sz="4000" dirty="0"/>
          </a:p>
          <a:p>
            <a:pPr marL="0" indent="0">
              <a:buNone/>
              <a:tabLst>
                <a:tab pos="914400" algn="ctr"/>
                <a:tab pos="4686300" algn="ctr"/>
                <a:tab pos="7772400" algn="ctr"/>
              </a:tabLst>
            </a:pPr>
            <a:r>
              <a:rPr lang="en-US" sz="1800" dirty="0"/>
              <a:t>		 Face Shield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0906CF-1B3A-9DC6-0AAC-8795F9E18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049356"/>
      </p:ext>
    </p:extLst>
  </p:cSld>
  <p:clrMapOvr>
    <a:masterClrMapping/>
  </p:clrMapOvr>
  <p:transition spd="slow">
    <p:wipe/>
  </p:transition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A741A-64C3-8257-479E-D21A87655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818CDA4-E71A-A82D-AD96-DED77256B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B5F4866-0E26-FFFA-6FFC-DA82007BB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Contact Lenses</a:t>
            </a:r>
          </a:p>
          <a:p>
            <a:r>
              <a:rPr lang="en-US" dirty="0"/>
              <a:t>Guidance pre-2005 to not wear contacts near chemicals</a:t>
            </a:r>
          </a:p>
          <a:p>
            <a:pPr lvl="1"/>
            <a:r>
              <a:rPr lang="en-US" dirty="0"/>
              <a:t>Concern with contact lens trapping chemicals and damaging eye tissue</a:t>
            </a:r>
          </a:p>
          <a:p>
            <a:r>
              <a:rPr lang="en-US" dirty="0"/>
              <a:t>Some of these restrictions have been mediated</a:t>
            </a:r>
          </a:p>
          <a:p>
            <a:pPr lvl="1"/>
            <a:r>
              <a:rPr lang="en-US" dirty="0"/>
              <a:t>Do </a:t>
            </a:r>
            <a:r>
              <a:rPr lang="en-US" b="1" u="sng" dirty="0"/>
              <a:t>not</a:t>
            </a:r>
            <a:r>
              <a:rPr lang="en-US" dirty="0"/>
              <a:t> wear contacts with potential exposure to specific chemicals: isopropyl alcohol, ethyl alcohol, acrylonitrile, methylene chloride, 1,2 dibromo-3-chloropropane, ethylene oxide, and methylene dianiline</a:t>
            </a:r>
          </a:p>
          <a:p>
            <a:r>
              <a:rPr lang="en-US" b="1" u="sng" dirty="0"/>
              <a:t>Always</a:t>
            </a:r>
            <a:r>
              <a:rPr lang="en-US" dirty="0"/>
              <a:t> follow site requirements regarding contact lenses</a:t>
            </a:r>
          </a:p>
          <a:p>
            <a:r>
              <a:rPr lang="en-US" b="1" u="sng" dirty="0"/>
              <a:t>Always</a:t>
            </a:r>
            <a:r>
              <a:rPr lang="en-US" dirty="0"/>
              <a:t> wear recommended eye protection</a:t>
            </a:r>
          </a:p>
          <a:p>
            <a:r>
              <a:rPr lang="en-US" dirty="0"/>
              <a:t>If </a:t>
            </a:r>
            <a:r>
              <a:rPr lang="en-US" b="1" u="sng" dirty="0"/>
              <a:t>any</a:t>
            </a:r>
            <a:r>
              <a:rPr lang="en-US" dirty="0"/>
              <a:t> concerns, take out the contacts before entering site</a:t>
            </a:r>
          </a:p>
          <a:p>
            <a:pPr marL="0" indent="0">
              <a:buNone/>
            </a:pPr>
            <a:r>
              <a:rPr lang="en-US" sz="2400" dirty="0"/>
              <a:t>   </a:t>
            </a:r>
            <a:r>
              <a:rPr lang="en-US" sz="2400" dirty="0">
                <a:hlinkClick r:id="rId2"/>
              </a:rPr>
              <a:t>https://www.cdc.gov/niosh/docs/2005-139/pdfs/2005-139.pdf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8EC11B-260E-24D9-6A62-177F589C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181161"/>
      </p:ext>
    </p:extLst>
  </p:cSld>
  <p:clrMapOvr>
    <a:masterClrMapping/>
  </p:clrMapOvr>
  <p:transition spd="slow">
    <p:wipe/>
  </p:transition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0101B-7F82-AE01-E0E1-F1109C33D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39D41-76AA-280D-632B-450C759B7A8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Eye &amp; Face Hazards from Particulates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Particulate deposits on adjacent surfaces (columns, guide wires, buildings)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Deposits on ground or roof in an area near discharge</a:t>
            </a:r>
          </a:p>
          <a:p>
            <a:r>
              <a:rPr lang="en-US" dirty="0">
                <a:latin typeface="Arial"/>
                <a:cs typeface="Arial"/>
              </a:rPr>
              <a:t>Slight visible emissions</a:t>
            </a:r>
          </a:p>
          <a:p>
            <a:r>
              <a:rPr lang="en-US" dirty="0">
                <a:latin typeface="Arial"/>
                <a:cs typeface="Arial"/>
              </a:rPr>
              <a:t>Temperature / breeze</a:t>
            </a:r>
          </a:p>
          <a:p>
            <a:r>
              <a:rPr lang="en-US" dirty="0">
                <a:latin typeface="Arial"/>
                <a:cs typeface="Arial"/>
              </a:rPr>
              <a:t>Being pelted with particulate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0ECF5A-A4B4-803D-D4BF-04A72C377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217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0A6FE2A-3BF6-FE01-2A03-F280CC7C88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4737" y="1006475"/>
            <a:ext cx="3497150" cy="5165725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F391F80E-D0C0-88BC-5A73-B6024743B91D}"/>
              </a:ext>
            </a:extLst>
          </p:cNvPr>
          <p:cNvSpPr/>
          <p:nvPr/>
        </p:nvSpPr>
        <p:spPr>
          <a:xfrm>
            <a:off x="8723312" y="1316736"/>
            <a:ext cx="1109472" cy="1109472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3308261-3931-CB5C-345F-C51172E1847B}"/>
              </a:ext>
            </a:extLst>
          </p:cNvPr>
          <p:cNvSpPr/>
          <p:nvPr/>
        </p:nvSpPr>
        <p:spPr>
          <a:xfrm>
            <a:off x="10009632" y="3755136"/>
            <a:ext cx="462255" cy="466344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436548"/>
      </p:ext>
    </p:extLst>
  </p:cSld>
  <p:clrMapOvr>
    <a:masterClrMapping/>
  </p:clrMapOvr>
  <p:transition spd="slow">
    <p:wipe/>
  </p:transition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697A8-B080-75F4-95C9-8AE847809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03A75-C09D-5CF0-67C3-59CBA5B71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Eye &amp; Face Hazards from Chemical Splashes / Drips</a:t>
            </a:r>
          </a:p>
          <a:p>
            <a:r>
              <a:rPr lang="en-US" dirty="0">
                <a:latin typeface="Arial"/>
                <a:cs typeface="Arial"/>
              </a:rPr>
              <a:t>Centrifugal pump seals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Wet scrubber recirculation liquid</a:t>
            </a:r>
          </a:p>
          <a:p>
            <a:r>
              <a:rPr lang="en-US" dirty="0">
                <a:latin typeface="Arial"/>
                <a:cs typeface="Arial"/>
              </a:rPr>
              <a:t>Lime slakers and slurry mixing tanks at dry scrubbers and flue gas desulfurization systems</a:t>
            </a:r>
          </a:p>
          <a:p>
            <a:r>
              <a:rPr lang="en-US" dirty="0">
                <a:latin typeface="Arial"/>
                <a:cs typeface="Arial"/>
              </a:rPr>
              <a:t>Droplet re-entrainment from wet scrubber stacks</a:t>
            </a:r>
          </a:p>
          <a:p>
            <a:r>
              <a:rPr lang="en-US" dirty="0">
                <a:latin typeface="Arial"/>
                <a:cs typeface="Arial"/>
              </a:rPr>
              <a:t>Wet scrubber recirculation liquid sampling taps</a:t>
            </a:r>
          </a:p>
          <a:p>
            <a:r>
              <a:rPr lang="en-US" dirty="0">
                <a:latin typeface="Arial"/>
                <a:cs typeface="Arial"/>
              </a:rPr>
              <a:t>Steam, process water, wastewater, chemical transport pipes</a:t>
            </a:r>
          </a:p>
          <a:p>
            <a:r>
              <a:rPr lang="en-US" dirty="0">
                <a:latin typeface="Arial"/>
                <a:cs typeface="Arial"/>
              </a:rPr>
              <a:t>Sampling liquid systems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C30F4-F30E-8BFA-61C9-04B726E28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867610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2CE19-BCB8-0F55-A080-0B0D52551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18B521F-9E49-05AE-AA2D-8458353708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112" y="1607820"/>
            <a:ext cx="10378440" cy="396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5109A5-FC9C-1465-7A18-501F4BC03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A3762-BEE9-B29F-5904-18B56856F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Hazard Communication Standard Pictograms</a:t>
            </a:r>
          </a:p>
          <a:p>
            <a:pPr marL="0" indent="0" algn="ctr">
              <a:buNone/>
            </a:pPr>
            <a:endParaRPr lang="en-US" sz="11400" b="1" dirty="0"/>
          </a:p>
          <a:p>
            <a:pPr marL="0" indent="0">
              <a:buNone/>
              <a:tabLst>
                <a:tab pos="803275" algn="ctr"/>
                <a:tab pos="2916238" algn="ctr"/>
                <a:tab pos="5092700" algn="ctr"/>
                <a:tab pos="7204075" algn="ctr"/>
                <a:tab pos="9380538" algn="ctr"/>
              </a:tabLst>
            </a:pPr>
            <a:r>
              <a:rPr lang="en-US" sz="2400" dirty="0"/>
              <a:t>	Caution	Compressed Gas	Corrosive	Environmental	Explosive</a:t>
            </a:r>
          </a:p>
          <a:p>
            <a:pPr marL="0" indent="0">
              <a:buNone/>
              <a:tabLst>
                <a:tab pos="803275" algn="ctr"/>
                <a:tab pos="2916238" algn="ctr"/>
                <a:tab pos="5092700" algn="ctr"/>
                <a:tab pos="7204075" algn="ctr"/>
                <a:tab pos="9380538" algn="ctr"/>
              </a:tabLst>
            </a:pPr>
            <a:endParaRPr lang="en-US" sz="11400" dirty="0"/>
          </a:p>
          <a:p>
            <a:pPr marL="0" indent="0">
              <a:buNone/>
              <a:tabLst>
                <a:tab pos="1892300" algn="ctr"/>
                <a:tab pos="4003675" algn="ctr"/>
                <a:tab pos="6180138" algn="ctr"/>
                <a:tab pos="8293100" algn="ctr"/>
              </a:tabLst>
            </a:pPr>
            <a:r>
              <a:rPr lang="en-US" sz="2400" dirty="0"/>
              <a:t>	Flammable	Oxidizer	Toxicity-Acute	Toxicity-Chronic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88C30-569D-4502-F2FD-DA2F3D3BF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53146"/>
      </p:ext>
    </p:extLst>
  </p:cSld>
  <p:clrMapOvr>
    <a:masterClrMapping/>
  </p:clrMapOvr>
  <p:transition spd="slow">
    <p:wipe/>
  </p:transition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02B3B-D93D-0345-B36F-FC865C60D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60B50-B872-9617-F99F-BC35165AB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Eye &amp; Face Protection from Chemical Splashes / Drips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Avoid areas with severe droplet spray, drips, or re-entrainment</a:t>
            </a:r>
          </a:p>
          <a:p>
            <a:r>
              <a:rPr lang="en-US" dirty="0">
                <a:latin typeface="Arial"/>
                <a:cs typeface="Arial"/>
              </a:rPr>
              <a:t>Wear goggles or safety glasses + full face shield in areas with potential splash hazards</a:t>
            </a:r>
          </a:p>
          <a:p>
            <a:pPr lvl="1"/>
            <a:r>
              <a:rPr lang="en-US" dirty="0">
                <a:latin typeface="Arial"/>
                <a:cs typeface="Arial"/>
              </a:rPr>
              <a:t>Wearing a face shield still requires safety glasses underneath</a:t>
            </a:r>
          </a:p>
          <a:p>
            <a:r>
              <a:rPr lang="en-US" dirty="0">
                <a:latin typeface="Arial"/>
                <a:cs typeface="Arial"/>
              </a:rPr>
              <a:t>Carry a </a:t>
            </a:r>
            <a:r>
              <a:rPr lang="en-US" b="1" u="sng" dirty="0">
                <a:latin typeface="Arial"/>
                <a:cs typeface="Arial"/>
              </a:rPr>
              <a:t>sterile</a:t>
            </a:r>
            <a:r>
              <a:rPr lang="en-US" dirty="0">
                <a:latin typeface="Arial"/>
                <a:cs typeface="Arial"/>
              </a:rPr>
              <a:t> eye wash bottle to begin irrigation of the eye as soon as possible</a:t>
            </a:r>
          </a:p>
          <a:p>
            <a:pPr lvl="1"/>
            <a:r>
              <a:rPr lang="en-US" dirty="0">
                <a:latin typeface="Arial"/>
                <a:cs typeface="Arial"/>
              </a:rPr>
              <a:t>Flush eyes for a minimum of 15 minutes for all chemicals and 30 minutes of alkalis</a:t>
            </a:r>
            <a:endParaRPr lang="en-US" dirty="0"/>
          </a:p>
          <a:p>
            <a:pPr lvl="1"/>
            <a:r>
              <a:rPr lang="en-US" dirty="0">
                <a:latin typeface="Arial"/>
                <a:cs typeface="Arial"/>
              </a:rPr>
              <a:t>Obtain medical assistance for </a:t>
            </a:r>
            <a:r>
              <a:rPr lang="en-US" b="1" u="sng" dirty="0">
                <a:latin typeface="Arial"/>
                <a:cs typeface="Arial"/>
              </a:rPr>
              <a:t>all</a:t>
            </a:r>
            <a:r>
              <a:rPr lang="en-US" dirty="0">
                <a:latin typeface="Arial"/>
                <a:cs typeface="Arial"/>
              </a:rPr>
              <a:t> eye injuries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08ECF-C919-9EF9-EF16-967476AD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377737"/>
      </p:ext>
    </p:extLst>
  </p:cSld>
  <p:clrMapOvr>
    <a:masterClrMapping/>
  </p:clrMapOvr>
  <p:transition spd="slow">
    <p:wipe/>
  </p:transition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EFCD9-098B-E52B-E5F4-84A121AD7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665AF-84DB-F8AD-1709-F4FA40FCD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Eye and Face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08D96-B3B5-B762-13A0-E434F8B74F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Chemical Exposure while Sampling</a:t>
            </a:r>
          </a:p>
          <a:p>
            <a:r>
              <a:rPr lang="en-US" dirty="0">
                <a:latin typeface="Arial"/>
                <a:cs typeface="Arial"/>
              </a:rPr>
              <a:t>Plant personnel should obtain samples under agency direction using established plant safety procedures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Appropriately sized sample bottle should be used</a:t>
            </a:r>
          </a:p>
          <a:p>
            <a:pPr lvl="1"/>
            <a:r>
              <a:rPr lang="en-US" dirty="0">
                <a:latin typeface="Arial"/>
                <a:cs typeface="Arial"/>
              </a:rPr>
              <a:t>Sample bottle mouth should be pointed away from people</a:t>
            </a:r>
          </a:p>
          <a:p>
            <a:pPr lvl="1"/>
            <a:r>
              <a:rPr lang="en-US" dirty="0">
                <a:latin typeface="Arial"/>
                <a:cs typeface="Arial"/>
              </a:rPr>
              <a:t>Liquid stream pressure should be minimized</a:t>
            </a:r>
          </a:p>
          <a:p>
            <a:r>
              <a:rPr lang="en-US" dirty="0">
                <a:latin typeface="Arial"/>
                <a:cs typeface="Arial"/>
              </a:rPr>
              <a:t>Wear appropriate PPE even if not sampling to minimize injuries due to spray</a:t>
            </a:r>
          </a:p>
          <a:p>
            <a:pPr lvl="1"/>
            <a:r>
              <a:rPr lang="en-US" dirty="0">
                <a:latin typeface="Arial"/>
                <a:cs typeface="Arial"/>
              </a:rPr>
              <a:t>Chemically resistant gloves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Splash goggles and face shield</a:t>
            </a:r>
          </a:p>
          <a:p>
            <a:pPr lvl="1"/>
            <a:r>
              <a:rPr lang="en-US" dirty="0">
                <a:latin typeface="Arial"/>
                <a:cs typeface="Arial"/>
              </a:rPr>
              <a:t>Apron / smock / Tyvek</a:t>
            </a:r>
            <a:r>
              <a:rPr lang="en-US" baseline="30000" dirty="0">
                <a:latin typeface="Arial"/>
                <a:cs typeface="Arial"/>
              </a:rPr>
              <a:t>®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642D4-9A67-12EA-A7DD-2B2AD9BB4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C51E23-8B6D-A339-EE50-18D82444A3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8272" y="4343400"/>
            <a:ext cx="452628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77412"/>
      </p:ext>
    </p:extLst>
  </p:cSld>
  <p:clrMapOvr>
    <a:masterClrMapping/>
  </p:clrMapOvr>
  <p:transition spd="slow">
    <p:wipe/>
  </p:transition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70439-ADAC-5018-4DD2-A4B2659D0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E5BDD-8FA7-63B9-2B19-D7B094D09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C9004B-7623-F726-AF4C-A793DC193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Radiation</a:t>
            </a:r>
          </a:p>
          <a:p>
            <a:r>
              <a:rPr lang="en-US" dirty="0">
                <a:latin typeface="Arial"/>
                <a:cs typeface="Arial"/>
              </a:rPr>
              <a:t>Radiation is energy traveling via electromagnetic waves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Ionizing</a:t>
            </a:r>
            <a:r>
              <a:rPr lang="en-US" dirty="0">
                <a:latin typeface="Arial"/>
                <a:cs typeface="Arial"/>
              </a:rPr>
              <a:t>: particles (alpha &amp; beta) and high frequency electromagnetic radiation (gamma rays &amp; x-rays)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Non-ionizing</a:t>
            </a:r>
            <a:r>
              <a:rPr lang="en-US" dirty="0">
                <a:latin typeface="Arial"/>
                <a:cs typeface="Arial"/>
              </a:rPr>
              <a:t>: low- to mid-frequency electromagnetic radiation (extremely low frequency to ultraviolet)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89C304-69D9-8599-6D55-62AE814BE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888936-F7FF-3026-A5DF-7106B64B99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6060" y="3665220"/>
            <a:ext cx="665988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39093"/>
      </p:ext>
    </p:extLst>
  </p:cSld>
  <p:clrMapOvr>
    <a:masterClrMapping/>
  </p:clrMapOvr>
  <p:transition spd="slow">
    <p:wipe/>
  </p:transition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D88E1-CDA5-F1DE-1338-99655B3BD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FF00C-7A69-5F95-F834-6DB847DC5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DDCCD-0948-B2E3-EA89-1C70769CDB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Ionizing Radiation</a:t>
            </a:r>
          </a:p>
          <a:p>
            <a:r>
              <a:rPr lang="en-US" dirty="0">
                <a:latin typeface="Arial"/>
                <a:cs typeface="Arial"/>
              </a:rPr>
              <a:t>Ionizing radiation can alter atoms, including in human cells</a:t>
            </a:r>
          </a:p>
          <a:p>
            <a:pPr lvl="1"/>
            <a:r>
              <a:rPr lang="en-US" dirty="0">
                <a:latin typeface="Arial"/>
                <a:cs typeface="Arial"/>
              </a:rPr>
              <a:t>Particulate: Alpha (</a:t>
            </a:r>
            <a:r>
              <a:rPr lang="en-US" dirty="0">
                <a:latin typeface="Symbol" panose="05050102010706020507" pitchFamily="18" charset="2"/>
                <a:cs typeface="Arial"/>
              </a:rPr>
              <a:t>a</a:t>
            </a:r>
            <a:r>
              <a:rPr lang="en-US" dirty="0">
                <a:latin typeface="Arial"/>
                <a:cs typeface="Arial"/>
              </a:rPr>
              <a:t> – Helium nucleus) and Beta (</a:t>
            </a:r>
            <a:r>
              <a:rPr lang="en-US" dirty="0">
                <a:latin typeface="Symbol" panose="05050102010706020507" pitchFamily="18" charset="2"/>
                <a:cs typeface="Arial"/>
              </a:rPr>
              <a:t>b</a:t>
            </a:r>
            <a:r>
              <a:rPr lang="en-US" dirty="0">
                <a:latin typeface="Arial"/>
                <a:cs typeface="Arial"/>
              </a:rPr>
              <a:t> – electron/positron)</a:t>
            </a:r>
          </a:p>
          <a:p>
            <a:pPr lvl="1"/>
            <a:r>
              <a:rPr lang="en-US" dirty="0">
                <a:latin typeface="Arial"/>
                <a:cs typeface="Arial"/>
              </a:rPr>
              <a:t>Electromagnetic: X-rays and Gamma (</a:t>
            </a:r>
            <a:r>
              <a:rPr lang="en-US" dirty="0">
                <a:latin typeface="Symbol" panose="05050102010706020507" pitchFamily="18" charset="2"/>
                <a:cs typeface="Arial"/>
              </a:rPr>
              <a:t>g</a:t>
            </a:r>
            <a:r>
              <a:rPr lang="en-US" dirty="0">
                <a:latin typeface="Arial"/>
                <a:cs typeface="Arial"/>
              </a:rPr>
              <a:t>) rays</a:t>
            </a:r>
          </a:p>
          <a:p>
            <a:r>
              <a:rPr lang="en-US" dirty="0">
                <a:latin typeface="Arial"/>
                <a:cs typeface="Arial"/>
              </a:rPr>
              <a:t>Decay is radioactive materials (radioisotopes) spontaneously releasing ionizing particles (</a:t>
            </a:r>
            <a:r>
              <a:rPr lang="en-US" dirty="0">
                <a:latin typeface="Symbol" panose="05050102010706020507" pitchFamily="18" charset="2"/>
                <a:cs typeface="Arial"/>
              </a:rPr>
              <a:t>a</a:t>
            </a:r>
            <a:r>
              <a:rPr lang="en-US" dirty="0">
                <a:latin typeface="Arial"/>
                <a:cs typeface="Arial"/>
              </a:rPr>
              <a:t> &amp; </a:t>
            </a:r>
            <a:r>
              <a:rPr lang="en-US" dirty="0">
                <a:latin typeface="Symbol" panose="05050102010706020507" pitchFamily="18" charset="2"/>
                <a:cs typeface="Arial"/>
              </a:rPr>
              <a:t>b</a:t>
            </a:r>
            <a:r>
              <a:rPr lang="en-US" dirty="0">
                <a:latin typeface="Arial"/>
                <a:cs typeface="Arial"/>
              </a:rPr>
              <a:t>) and gamma (</a:t>
            </a:r>
            <a:r>
              <a:rPr lang="en-US" dirty="0">
                <a:latin typeface="Symbol" panose="05050102010706020507" pitchFamily="18" charset="2"/>
                <a:cs typeface="Arial"/>
              </a:rPr>
              <a:t>g</a:t>
            </a:r>
            <a:r>
              <a:rPr lang="en-US" dirty="0">
                <a:latin typeface="Arial"/>
                <a:cs typeface="Arial"/>
              </a:rPr>
              <a:t>) rays</a:t>
            </a:r>
          </a:p>
          <a:p>
            <a:pPr lvl="1"/>
            <a:r>
              <a:rPr lang="en-US" dirty="0">
                <a:latin typeface="Arial"/>
                <a:cs typeface="Arial"/>
              </a:rPr>
              <a:t>Decay into stable isotopes through “daughter” particles</a:t>
            </a:r>
          </a:p>
          <a:p>
            <a:pPr marL="228600" lvl="1" indent="0">
              <a:buNone/>
            </a:pP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	Radon</a:t>
            </a:r>
            <a:r>
              <a:rPr lang="en-US" baseline="30000" dirty="0">
                <a:solidFill>
                  <a:srgbClr val="FF0000"/>
                </a:solidFill>
                <a:latin typeface="Arial"/>
                <a:cs typeface="Arial"/>
              </a:rPr>
              <a:t>222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 (gas) </a:t>
            </a:r>
            <a:r>
              <a:rPr lang="en-US" dirty="0">
                <a:solidFill>
                  <a:srgbClr val="FF0000"/>
                </a:solidFill>
              </a:rPr>
              <a:t>→ Polonium</a:t>
            </a:r>
            <a:r>
              <a:rPr lang="en-US" baseline="30000" dirty="0">
                <a:solidFill>
                  <a:srgbClr val="FF0000"/>
                </a:solidFill>
              </a:rPr>
              <a:t>218</a:t>
            </a:r>
            <a:r>
              <a:rPr lang="en-US" dirty="0">
                <a:solidFill>
                  <a:srgbClr val="FF0000"/>
                </a:solidFill>
              </a:rPr>
              <a:t> (solid)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+ </a:t>
            </a:r>
            <a:r>
              <a:rPr lang="en-US" dirty="0">
                <a:solidFill>
                  <a:srgbClr val="FF0000"/>
                </a:solidFill>
                <a:latin typeface="Symbol" panose="05050102010706020507" pitchFamily="18" charset="2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+mj-lt"/>
                <a:cs typeface="Arial"/>
              </a:rPr>
              <a:t> (alpha particle)</a:t>
            </a:r>
          </a:p>
          <a:p>
            <a:r>
              <a:rPr lang="en-US" dirty="0">
                <a:latin typeface="Arial"/>
                <a:cs typeface="Arial"/>
              </a:rPr>
              <a:t>Half-life is when half of the radioisotopes have decayed</a:t>
            </a:r>
          </a:p>
          <a:p>
            <a:pPr lvl="1"/>
            <a:r>
              <a:rPr lang="en-US" dirty="0">
                <a:latin typeface="Arial"/>
                <a:cs typeface="Arial"/>
              </a:rPr>
              <a:t>Daughter particles may also be radioactive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28B5A7-EF82-0A30-129E-51655876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826474"/>
      </p:ext>
    </p:extLst>
  </p:cSld>
  <p:clrMapOvr>
    <a:masterClrMapping/>
  </p:clrMapOvr>
  <p:transition spd="slow">
    <p:wipe/>
  </p:transition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CD07D-3583-E2CC-05C7-D8E5AFB97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7C433-FE6E-9288-7C8C-BDC4501C4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32179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Ionizing Radiation Protection</a:t>
            </a:r>
          </a:p>
          <a:p>
            <a:r>
              <a:rPr lang="en-US" dirty="0"/>
              <a:t>Alpha (</a:t>
            </a:r>
            <a:r>
              <a:rPr lang="en-US" dirty="0">
                <a:latin typeface="Symbol" panose="05050102010706020507" pitchFamily="18" charset="2"/>
                <a:cs typeface="Arial"/>
              </a:rPr>
              <a:t>a</a:t>
            </a:r>
            <a:r>
              <a:rPr lang="en-US" dirty="0"/>
              <a:t>): Easily shielded (skin); extremely dangerous inhaled (respirator)</a:t>
            </a:r>
          </a:p>
          <a:p>
            <a:r>
              <a:rPr lang="en-US" dirty="0"/>
              <a:t>Beta (</a:t>
            </a:r>
            <a:r>
              <a:rPr lang="en-US" dirty="0">
                <a:latin typeface="Symbol" panose="05050102010706020507" pitchFamily="18" charset="2"/>
                <a:cs typeface="Arial"/>
              </a:rPr>
              <a:t>b</a:t>
            </a:r>
            <a:r>
              <a:rPr lang="en-US" dirty="0"/>
              <a:t>): Easily shielded (Tyvek</a:t>
            </a:r>
            <a:r>
              <a:rPr lang="en-US" baseline="30000" dirty="0"/>
              <a:t>®</a:t>
            </a:r>
            <a:r>
              <a:rPr lang="en-US" dirty="0"/>
              <a:t> suit); extremely dangerous inhaled (respirator)</a:t>
            </a:r>
          </a:p>
          <a:p>
            <a:r>
              <a:rPr lang="en-US" dirty="0"/>
              <a:t>Gamma (</a:t>
            </a:r>
            <a:r>
              <a:rPr lang="en-US" dirty="0">
                <a:latin typeface="Symbol" panose="05050102010706020507" pitchFamily="18" charset="2"/>
                <a:cs typeface="Arial"/>
              </a:rPr>
              <a:t>g</a:t>
            </a:r>
            <a:r>
              <a:rPr lang="en-US" dirty="0"/>
              <a:t>): Hard to shield (inches of lead); can pass through human body</a:t>
            </a:r>
          </a:p>
          <a:p>
            <a:r>
              <a:rPr lang="en-US" dirty="0"/>
              <a:t>X-ray: Difficult to shield (lead lined clothing); less penetrating than gamma rays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BC7E6-B122-0D96-4F1E-2D001B448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A22D7F-0A69-F0D9-4C10-DB5AFA0D7A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6579" y="1836420"/>
            <a:ext cx="3429000" cy="318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36981"/>
      </p:ext>
    </p:extLst>
  </p:cSld>
  <p:clrMapOvr>
    <a:masterClrMapping/>
  </p:clrMapOvr>
  <p:transition spd="slow">
    <p:wipe/>
  </p:transition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ECB71-EA45-B491-C224-92B09BCCD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17A2-A1EA-2635-B9F8-8B8FC56D7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6130D-6DF4-C4D4-A908-E47C51CB7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Non-ionizing Radiation</a:t>
            </a:r>
          </a:p>
          <a:p>
            <a:r>
              <a:rPr lang="en-US" dirty="0"/>
              <a:t>Not strong enough to remove an electron from an atom</a:t>
            </a:r>
          </a:p>
          <a:p>
            <a:pPr lvl="1"/>
            <a:r>
              <a:rPr lang="en-US" dirty="0"/>
              <a:t>Not a significant health risk unless prolonged exposure or high power</a:t>
            </a:r>
          </a:p>
          <a:p>
            <a:pPr lvl="1"/>
            <a:r>
              <a:rPr lang="en-US" dirty="0"/>
              <a:t>Radio broadcasting, medical imaging, heat therapy</a:t>
            </a:r>
          </a:p>
          <a:p>
            <a:pPr lvl="1"/>
            <a:r>
              <a:rPr lang="en-US" dirty="0"/>
              <a:t>Causes premature aging (ultraviolet exposure = sunburn), skin cancer, eye damage (cataracts), and burns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17B038-0E19-C3C5-8312-927C9B13B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02A539-ED00-5682-4507-B9A2CEB366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680" y="4343400"/>
            <a:ext cx="207264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35242"/>
      </p:ext>
    </p:extLst>
  </p:cSld>
  <p:clrMapOvr>
    <a:masterClrMapping/>
  </p:clrMapOvr>
  <p:transition spd="slow">
    <p:wipe/>
  </p:transition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EBCA2-229E-B039-2323-41A872CCE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44B8B-CE24-8653-4143-4A2A80B8E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19B5-EE74-5C4F-5483-C9B33AB2C3B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Eye &amp; Face Hazards from Radiation &amp; Lasers</a:t>
            </a:r>
          </a:p>
          <a:p>
            <a:r>
              <a:rPr lang="en-US" dirty="0"/>
              <a:t>Light Amplification by Stimulated Emission of Radiation (LASER) is an intense and very focused beam of light</a:t>
            </a:r>
          </a:p>
          <a:p>
            <a:r>
              <a:rPr lang="en-US" dirty="0"/>
              <a:t>Bar code scanners, laser pointers, industrial lasers, measurement equipment, safety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8F07E0-68D7-7F1C-895C-9C39AD754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225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2F55946-0480-4313-3D11-0B978B5278B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Visible Light</a:t>
            </a:r>
          </a:p>
          <a:p>
            <a:pPr marL="0" indent="0">
              <a:buNone/>
            </a:pPr>
            <a:endParaRPr lang="en-US" sz="9600" dirty="0"/>
          </a:p>
          <a:p>
            <a:pPr marL="0" indent="0">
              <a:buNone/>
            </a:pPr>
            <a:r>
              <a:rPr lang="en-US" dirty="0"/>
              <a:t>Laser</a:t>
            </a:r>
          </a:p>
          <a:p>
            <a:pPr marL="0" indent="0">
              <a:buNone/>
            </a:pPr>
            <a:endParaRPr lang="en-US" sz="7400" dirty="0"/>
          </a:p>
          <a:p>
            <a:pPr marL="0" indent="0">
              <a:buNone/>
            </a:pPr>
            <a:r>
              <a:rPr lang="en-US" dirty="0"/>
              <a:t>Infrared</a:t>
            </a:r>
          </a:p>
        </p:txBody>
      </p:sp>
      <p:pic>
        <p:nvPicPr>
          <p:cNvPr id="13" name="Content Placeholder 8">
            <a:extLst>
              <a:ext uri="{FF2B5EF4-FFF2-40B4-BE49-F238E27FC236}">
                <a16:creationId xmlns:a16="http://schemas.microsoft.com/office/drawing/2014/main" id="{4D51FEEB-888F-5362-91FF-A56CC25F80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053" y="1006475"/>
            <a:ext cx="2634519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28675"/>
      </p:ext>
    </p:extLst>
  </p:cSld>
  <p:clrMapOvr>
    <a:masterClrMapping/>
  </p:clrMapOvr>
  <p:transition spd="slow">
    <p:wipe/>
  </p:transition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4C2E7-7B59-1F34-2822-859A64E42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3615C-E7A8-9B36-37C2-19D09C540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9D84BD-1722-A856-C497-DFF9DCB8AA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6332" y="1105217"/>
            <a:ext cx="7376160" cy="496824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9D7E33-A93B-1408-A5BB-22A242262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567848"/>
      </p:ext>
    </p:extLst>
  </p:cSld>
  <p:clrMapOvr>
    <a:masterClrMapping/>
  </p:clrMapOvr>
  <p:transition spd="slow">
    <p:wipe/>
  </p:transition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F26F1-A2E7-BD27-E7DA-6EF49C837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EA8D7-7723-6CB0-AC9C-C8D0B58F6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Radiation Protection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A74E-D8E2-9C1C-7474-33B0617B2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48966F-06CD-EDD2-9C4F-305DE61242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Laser Safety – First Line of Defense</a:t>
            </a:r>
          </a:p>
          <a:p>
            <a:r>
              <a:rPr lang="en-US" dirty="0"/>
              <a:t>Interlocks, enclosures, and keeping out of identified laser area are primary safety measures</a:t>
            </a:r>
          </a:p>
          <a:p>
            <a:pPr marL="0" indent="0">
              <a:buNone/>
            </a:pPr>
            <a:r>
              <a:rPr lang="en-US" b="1" dirty="0"/>
              <a:t>Laser Goggles – Last Line of Defense for Eyes</a:t>
            </a:r>
          </a:p>
          <a:p>
            <a:r>
              <a:rPr lang="en-US" b="1" u="sng" dirty="0"/>
              <a:t>Must</a:t>
            </a:r>
            <a:r>
              <a:rPr lang="en-US" dirty="0"/>
              <a:t> be coordinated to specific laser wavelength</a:t>
            </a:r>
          </a:p>
          <a:p>
            <a:pPr lvl="1"/>
            <a:r>
              <a:rPr lang="en-US" dirty="0"/>
              <a:t>Using the wrong goggle wavelength = no eye protection</a:t>
            </a:r>
          </a:p>
          <a:p>
            <a:r>
              <a:rPr lang="en-US" b="1" u="sng" dirty="0"/>
              <a:t>Must</a:t>
            </a:r>
            <a:r>
              <a:rPr lang="en-US" dirty="0"/>
              <a:t> be displayed with Optical Density and laser wavelength</a:t>
            </a:r>
          </a:p>
          <a:p>
            <a:pPr lvl="1"/>
            <a:r>
              <a:rPr lang="en-US" dirty="0"/>
              <a:t>Optical Density: amount of light attenuated by the lens</a:t>
            </a:r>
          </a:p>
          <a:p>
            <a:pPr lvl="1"/>
            <a:r>
              <a:rPr lang="en-US" dirty="0"/>
              <a:t>Match to laser wavelength and power</a:t>
            </a:r>
          </a:p>
          <a:p>
            <a:pPr lvl="1"/>
            <a:r>
              <a:rPr lang="en-US" dirty="0"/>
              <a:t>Laser beam power can still melt laser goggles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476BBC5-B8C1-61F1-60FF-1633ADE144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792" y="2857500"/>
            <a:ext cx="188976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92462"/>
      </p:ext>
    </p:extLst>
  </p:cSld>
  <p:clrMapOvr>
    <a:masterClrMapping/>
  </p:clrMapOvr>
  <p:transition spd="slow">
    <p:wipe/>
  </p:transition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FE780-5C0D-3256-E16B-C9D30C462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3E414-B0A9-2307-A147-453B62989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Other Hazards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6DF77-B5F4-8FC1-2615-BFAFF16AE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228</a:t>
            </a:fld>
            <a:endParaRPr lang="en-US" dirty="0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BB9D8E11-81F5-512A-67FF-E5A2C36F74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929" y="1006475"/>
            <a:ext cx="6780966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6956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EE727-E474-C1CE-ED19-AEB96FE32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5DE1F-8996-A529-D6A7-0B6C41AE4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Precautions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61901-1114-C859-738A-414B1FD5C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Symptoms of Exposure to Hazards:</a:t>
            </a:r>
          </a:p>
          <a:p>
            <a:r>
              <a:rPr lang="en-US" dirty="0"/>
              <a:t>Headaches Dizziness / Lightheadedness</a:t>
            </a:r>
          </a:p>
          <a:p>
            <a:r>
              <a:rPr lang="en-US" dirty="0"/>
              <a:t>Loss of Coordination / Confusion</a:t>
            </a:r>
          </a:p>
          <a:p>
            <a:r>
              <a:rPr lang="en-US" dirty="0"/>
              <a:t>Drowsiness</a:t>
            </a:r>
          </a:p>
          <a:p>
            <a:r>
              <a:rPr lang="en-US" dirty="0"/>
              <a:t>Difficulty Breathing / Slurred Speech</a:t>
            </a:r>
          </a:p>
          <a:p>
            <a:r>
              <a:rPr lang="en-US" dirty="0"/>
              <a:t>Heavy Sweating</a:t>
            </a:r>
          </a:p>
          <a:p>
            <a:r>
              <a:rPr lang="en-US" dirty="0"/>
              <a:t>Shivering</a:t>
            </a:r>
          </a:p>
          <a:p>
            <a:r>
              <a:rPr lang="en-US" dirty="0"/>
              <a:t>Seizures</a:t>
            </a:r>
          </a:p>
          <a:p>
            <a:r>
              <a:rPr lang="en-US" dirty="0"/>
              <a:t>Unconsciousness</a:t>
            </a:r>
          </a:p>
          <a:p>
            <a:r>
              <a:rPr lang="en-US" dirty="0"/>
              <a:t>Sudden Death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640202-E063-8888-2536-D173A9815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ABF7A7-C35B-7E27-5F76-B675F0DB8F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9752" y="2023110"/>
            <a:ext cx="4114800" cy="31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9914"/>
      </p:ext>
    </p:extLst>
  </p:cSld>
  <p:clrMapOvr>
    <a:masterClrMapping/>
  </p:clrMapOvr>
  <p:transition spd="slow">
    <p:wipe/>
  </p:transition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C072D-C4F2-8DF6-A2C2-6FE14B925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D1951-79BD-DF04-CAE7-94D6E5FCC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Ear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14562-7BC7-CA92-C541-CFBDF1146FE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Noise Exposure</a:t>
            </a:r>
          </a:p>
          <a:p>
            <a:r>
              <a:rPr lang="en-US" dirty="0"/>
              <a:t>Decibel: intensity of sound</a:t>
            </a:r>
          </a:p>
          <a:p>
            <a:pPr lvl="1"/>
            <a:r>
              <a:rPr lang="en-US" dirty="0"/>
              <a:t>140 dB threshold of pain</a:t>
            </a:r>
          </a:p>
          <a:p>
            <a:pPr lvl="1"/>
            <a:r>
              <a:rPr lang="en-US" dirty="0"/>
              <a:t>85 dB long term – hearing loss</a:t>
            </a:r>
          </a:p>
          <a:p>
            <a:r>
              <a:rPr lang="en-US" dirty="0"/>
              <a:t>Loudness: power of sound</a:t>
            </a:r>
          </a:p>
          <a:p>
            <a:pPr lvl="1"/>
            <a:r>
              <a:rPr lang="en-US" dirty="0"/>
              <a:t>Weighted decibel: dBA</a:t>
            </a:r>
          </a:p>
          <a:p>
            <a:r>
              <a:rPr lang="en-US" dirty="0"/>
              <a:t>Excessive noise damages cilia lining cochlea part of ear</a:t>
            </a:r>
          </a:p>
          <a:p>
            <a:pPr lvl="1"/>
            <a:r>
              <a:rPr lang="en-US" dirty="0"/>
              <a:t>Irreversible damage to hearing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046CFE-06ED-2687-5C52-8A4E21EC0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229</a:t>
            </a:fld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FFFF14EF-12A2-6623-E1C0-C19548C3A3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4F6F5"/>
              </a:clrFrom>
              <a:clrTo>
                <a:srgbClr val="F4F6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449449"/>
            <a:ext cx="5102225" cy="4279776"/>
          </a:xfrm>
          <a:prstGeom prst="rect">
            <a:avLst/>
          </a:prstGeom>
        </p:spPr>
      </p:pic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D32BE68B-903E-B8CC-3DF5-56D3E2835CAB}"/>
              </a:ext>
            </a:extLst>
          </p:cNvPr>
          <p:cNvCxnSpPr/>
          <p:nvPr/>
        </p:nvCxnSpPr>
        <p:spPr>
          <a:xfrm>
            <a:off x="5730240" y="2694432"/>
            <a:ext cx="2365248" cy="121920"/>
          </a:xfrm>
          <a:prstGeom prst="bentConnector3">
            <a:avLst>
              <a:gd name="adj1" fmla="val 15464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E94C27DE-AFDC-B1F1-3746-A28CB1A976E1}"/>
              </a:ext>
            </a:extLst>
          </p:cNvPr>
          <p:cNvCxnSpPr>
            <a:cxnSpLocks/>
          </p:cNvCxnSpPr>
          <p:nvPr/>
        </p:nvCxnSpPr>
        <p:spPr>
          <a:xfrm flipV="1">
            <a:off x="4888992" y="1449449"/>
            <a:ext cx="3206496" cy="818263"/>
          </a:xfrm>
          <a:prstGeom prst="bentConnector3">
            <a:avLst>
              <a:gd name="adj1" fmla="val 37452"/>
            </a:avLst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210342"/>
      </p:ext>
    </p:extLst>
  </p:cSld>
  <p:clrMapOvr>
    <a:masterClrMapping/>
  </p:clrMapOvr>
  <p:transition spd="slow">
    <p:wipe/>
  </p:transition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CFCAE-5802-1556-85CF-BBECCA02E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Ear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1E302-0630-BB44-1CCD-FCC11D9D689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Malleable Earplugs</a:t>
            </a:r>
          </a:p>
          <a:p>
            <a:pPr marL="0" indent="0" algn="ctr">
              <a:buNone/>
            </a:pPr>
            <a:r>
              <a:rPr lang="en-US" dirty="0">
                <a:latin typeface="Arial"/>
                <a:cs typeface="Arial"/>
              </a:rPr>
              <a:t>20-33 dB reduction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13E21A9-FD89-D9B1-576F-F6F079EC017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latin typeface="Arial"/>
                <a:cs typeface="Arial"/>
              </a:rPr>
              <a:t>Fixed Size Earplugs</a:t>
            </a:r>
          </a:p>
          <a:p>
            <a:pPr marL="0" indent="0" algn="ctr">
              <a:buNone/>
            </a:pPr>
            <a:r>
              <a:rPr lang="en-US" dirty="0">
                <a:latin typeface="Arial"/>
                <a:cs typeface="Arial"/>
              </a:rPr>
              <a:t>15-31 dB reduction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B95BB-01EA-B0DF-3522-C97DEB6A4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230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230D09E-A5A2-EA0D-037A-BE4B2198CFBF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Ear                     Muffs</a:t>
            </a:r>
          </a:p>
          <a:p>
            <a:pPr marL="0" indent="0" algn="ctr">
              <a:buNone/>
            </a:pPr>
            <a:r>
              <a:rPr lang="en-US" dirty="0"/>
              <a:t>20-30 dB reduction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5B1C87-F42C-EFE2-38AD-D93A79DEBB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7900" y="2468877"/>
            <a:ext cx="8999220" cy="2240280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752AB14-94FD-2153-2693-2343334A6F5D}"/>
              </a:ext>
            </a:extLst>
          </p:cNvPr>
          <p:cNvGrpSpPr/>
          <p:nvPr/>
        </p:nvGrpSpPr>
        <p:grpSpPr>
          <a:xfrm>
            <a:off x="3066369" y="5257799"/>
            <a:ext cx="6056213" cy="914401"/>
            <a:chOff x="1999089" y="4668264"/>
            <a:chExt cx="6056213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2DDEB6D-6CA2-7D2C-4A8E-42EC89E789B1}"/>
                </a:ext>
              </a:extLst>
            </p:cNvPr>
            <p:cNvSpPr txBox="1"/>
            <p:nvPr/>
          </p:nvSpPr>
          <p:spPr>
            <a:xfrm>
              <a:off x="2346562" y="4668264"/>
              <a:ext cx="5708740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Ear protection is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ONLY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effective if ambient noise is reduced below 85 dB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FFC2A8F-DF37-28C4-A7D1-BF2B71527C6E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7435311"/>
      </p:ext>
    </p:extLst>
  </p:cSld>
  <p:clrMapOvr>
    <a:masterClrMapping/>
  </p:clrMapOvr>
  <p:transition spd="slow">
    <p:wipe/>
  </p:transition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F88D7-2B5B-6B8B-3095-C10203452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Ear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827C-6A46-AB29-5D2C-1B8490CEF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Noise Hazards</a:t>
            </a:r>
          </a:p>
          <a:p>
            <a:r>
              <a:rPr lang="en-US" dirty="0">
                <a:latin typeface="Arial"/>
                <a:cs typeface="Arial"/>
              </a:rPr>
              <a:t>Emission test observations on platforms close to steam discharge points</a:t>
            </a:r>
          </a:p>
          <a:p>
            <a:r>
              <a:rPr lang="en-US" dirty="0">
                <a:latin typeface="Arial"/>
                <a:cs typeface="Arial"/>
              </a:rPr>
              <a:t>Cutting, milling, and grinding equipment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Sonic horns on fabric filters and electrostatic precipitators</a:t>
            </a:r>
          </a:p>
          <a:p>
            <a:r>
              <a:rPr lang="en-US" dirty="0">
                <a:latin typeface="Arial"/>
                <a:cs typeface="Arial"/>
              </a:rPr>
              <a:t>Explosives testing</a:t>
            </a:r>
          </a:p>
          <a:p>
            <a:r>
              <a:rPr lang="en-US" dirty="0">
                <a:latin typeface="Arial"/>
                <a:cs typeface="Arial"/>
              </a:rPr>
              <a:t>Presses and stamping</a:t>
            </a:r>
          </a:p>
          <a:p>
            <a:r>
              <a:rPr lang="en-US" dirty="0">
                <a:latin typeface="Arial"/>
                <a:cs typeface="Arial"/>
              </a:rPr>
              <a:t>Generators, pumps, motors, and fans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7B45BC-3136-CF89-C3E2-F1F82AABF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853606"/>
      </p:ext>
    </p:extLst>
  </p:cSld>
  <p:clrMapOvr>
    <a:masterClrMapping/>
  </p:clrMapOvr>
  <p:transition spd="slow">
    <p:wipe/>
  </p:transition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137E0-7759-392B-2D86-5BD0BD922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ADFAB-C35D-4692-AF3B-981B3BBE1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500" dirty="0"/>
              <a:t>Chapter 8: Other Hazards</a:t>
            </a:r>
            <a:br>
              <a:rPr lang="en-US" sz="2500" dirty="0"/>
            </a:br>
            <a:r>
              <a:rPr lang="en-US" sz="2500" dirty="0"/>
              <a:t>Ear Protection</a:t>
            </a:r>
            <a:endParaRPr lang="en-US" sz="2500" b="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1D426-09CE-0218-08F9-41F0C26CC93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Audiometric Testing</a:t>
            </a:r>
          </a:p>
          <a:p>
            <a:r>
              <a:rPr lang="en-US" dirty="0">
                <a:latin typeface="Arial"/>
                <a:cs typeface="Arial"/>
              </a:rPr>
              <a:t>Baseline to establish initial hearing thresholds</a:t>
            </a:r>
          </a:p>
          <a:p>
            <a:r>
              <a:rPr lang="en-US" dirty="0">
                <a:latin typeface="Arial"/>
                <a:cs typeface="Arial"/>
              </a:rPr>
              <a:t>Annual re-test to determine if there is hearing loss</a:t>
            </a:r>
          </a:p>
          <a:p>
            <a:pPr lvl="1"/>
            <a:r>
              <a:rPr lang="en-US" dirty="0">
                <a:latin typeface="Arial"/>
                <a:cs typeface="Arial"/>
              </a:rPr>
              <a:t>Standard Threshold Shift (STS) is a significant change in hearing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A0A80-2F6D-CED3-981F-EA32F967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232</a:t>
            </a:fld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35572A3-6A4F-28C4-A666-5B2EE1870C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891134"/>
            <a:ext cx="5102225" cy="339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8751"/>
      </p:ext>
    </p:extLst>
  </p:cSld>
  <p:clrMapOvr>
    <a:masterClrMapping/>
  </p:clrMapOvr>
  <p:transition spd="slow">
    <p:wipe/>
  </p:transition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4A370-DC47-25D2-94CA-68438AE10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B6BE0-D10C-CD3D-3E8D-7592DB587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Driving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5745BC-53D5-6C0F-655F-A695573AB8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Driving</a:t>
            </a:r>
          </a:p>
          <a:p>
            <a:r>
              <a:rPr lang="en-US" dirty="0"/>
              <a:t>6.14 million motor vehicle accidents in 2023 (U.S.)</a:t>
            </a:r>
          </a:p>
          <a:p>
            <a:pPr lvl="1"/>
            <a:r>
              <a:rPr lang="en-US" dirty="0"/>
              <a:t>40,901 people died in motor vehicle accidents in 2023 (U.S.)</a:t>
            </a:r>
          </a:p>
          <a:p>
            <a:r>
              <a:rPr lang="en-US" dirty="0"/>
              <a:t>In 1891, the Buckeye Gasoline Buggy was involved in the first documented automobile accident in Ohio City – now Cleveland – Ohio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F74AEFD-7E0C-3575-AE4E-25C9C80A3C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831" y="1006475"/>
            <a:ext cx="4700962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2CDF4C-FDA8-E989-9E37-2E8DCBCEC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242621"/>
      </p:ext>
    </p:extLst>
  </p:cSld>
  <p:clrMapOvr>
    <a:masterClrMapping/>
  </p:clrMapOvr>
  <p:transition spd="slow">
    <p:wipe/>
  </p:transition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3743D-18EB-AEF7-0216-14F4CC540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45AC7-D4A8-D414-2E2D-AA771A34B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Driving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E1520-DF7F-6DD9-C1E7-E5099B284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Defensive Driving</a:t>
            </a:r>
          </a:p>
          <a:p>
            <a:r>
              <a:rPr lang="en-US" dirty="0"/>
              <a:t>Always wear a safety (seat) belt correctly</a:t>
            </a:r>
          </a:p>
          <a:p>
            <a:r>
              <a:rPr lang="en-US" dirty="0"/>
              <a:t>Maintain safe distance (</a:t>
            </a:r>
            <a:r>
              <a:rPr lang="en-US" b="1" dirty="0">
                <a:highlight>
                  <a:srgbClr val="FFFF00"/>
                </a:highlight>
              </a:rPr>
              <a:t>3</a:t>
            </a:r>
            <a:r>
              <a:rPr lang="en-US" dirty="0"/>
              <a:t>-seconds behind front vehicle)</a:t>
            </a:r>
          </a:p>
          <a:p>
            <a:r>
              <a:rPr lang="en-US" dirty="0"/>
              <a:t>Maintain safe speed (adjust to weather conditions)</a:t>
            </a:r>
          </a:p>
          <a:p>
            <a:r>
              <a:rPr lang="en-US" dirty="0"/>
              <a:t>Be aware of surroundings (location for sudden stop)</a:t>
            </a:r>
          </a:p>
          <a:p>
            <a:r>
              <a:rPr lang="en-US" dirty="0"/>
              <a:t>Avoid distractions (cell phone)</a:t>
            </a:r>
          </a:p>
          <a:p>
            <a:r>
              <a:rPr lang="en-US" dirty="0"/>
              <a:t>Anticipate other drivers’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31BA0-1FD2-80BF-B210-2C03204FC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5653F8-A28D-05F7-4E26-54AD7F6CB3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7312" y="3596640"/>
            <a:ext cx="4587240" cy="257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22282"/>
      </p:ext>
    </p:extLst>
  </p:cSld>
  <p:clrMapOvr>
    <a:masterClrMapping/>
  </p:clrMapOvr>
  <p:transition spd="slow">
    <p:wipe/>
  </p:transition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72E29-B8B8-8E78-F34F-C3498C64B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E974C-A11A-4170-FAF1-E8423EAED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Situational Awareness</a:t>
            </a:r>
            <a:r>
              <a:rPr lang="en-US" b="1" dirty="0"/>
              <a:t>:</a:t>
            </a:r>
            <a:r>
              <a:rPr lang="en-US" dirty="0"/>
              <a:t> Knowing what is going on all around to identify critical elements of information and respond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Identify (Perceive)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Process (Understand)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Respond (React)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E276A7-531E-D263-F346-840327FC3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190281"/>
      </p:ext>
    </p:extLst>
  </p:cSld>
  <p:clrMapOvr>
    <a:masterClrMapping/>
  </p:clrMapOvr>
  <p:transition spd="slow">
    <p:wipe/>
  </p:transition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161CF-F60A-80BF-AEE6-7FEF9B450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0ADAD-D7C1-A3F2-15C6-58A3782FE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D7508-C117-CBE5-F497-5638260AE6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1.	Identify (Perceive)</a:t>
            </a:r>
          </a:p>
          <a:p>
            <a:r>
              <a:rPr lang="en-US" dirty="0"/>
              <a:t>Where is your attention focused?</a:t>
            </a:r>
          </a:p>
          <a:p>
            <a:r>
              <a:rPr lang="en-US" dirty="0"/>
              <a:t>Are you actively identifying overlooked areas?</a:t>
            </a:r>
          </a:p>
          <a:p>
            <a:pPr lvl="1"/>
            <a:r>
              <a:rPr lang="en-US" dirty="0"/>
              <a:t>Horses wear blinders to limit their field of vision to focus on what is in front of them and reduce peripheral distractions</a:t>
            </a:r>
          </a:p>
          <a:p>
            <a:pPr lvl="1"/>
            <a:r>
              <a:rPr lang="en-US" dirty="0"/>
              <a:t>What are your blinders during an inspection?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A56A4-7C67-354B-6FEB-D8D0EE521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236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E5F6477-B6D0-26E1-D04C-29352F440B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8892"/>
      </p:ext>
    </p:extLst>
  </p:cSld>
  <p:clrMapOvr>
    <a:masterClrMapping/>
  </p:clrMapOvr>
  <p:transition spd="slow">
    <p:wipe/>
  </p:transition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2A0A3-4E27-3CD2-AEBF-A403147C1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6E640-8CD8-F887-1273-E42311318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87F44-41F1-66AD-2CBE-2BB96D880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Video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Attention Test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i="1" dirty="0">
                <a:latin typeface="Arial"/>
                <a:cs typeface="Arial"/>
              </a:rPr>
              <a:t>Used with permission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8FFEB-C35B-3DF0-6DEB-0F005A298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679389"/>
      </p:ext>
    </p:extLst>
  </p:cSld>
  <p:clrMapOvr>
    <a:masterClrMapping/>
  </p:clrMapOvr>
  <p:transition spd="slow">
    <p:wipe/>
  </p:transition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76BDE-0235-729E-8070-D2A14237F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59C8D-C442-408D-5722-5483A8C9A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86764E-21DA-B694-9A52-0C336B7BC48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2.	Process (Understand)</a:t>
            </a:r>
          </a:p>
          <a:p>
            <a:r>
              <a:rPr lang="en-US" dirty="0"/>
              <a:t>Is the situation identified a hazard?</a:t>
            </a:r>
          </a:p>
          <a:p>
            <a:r>
              <a:rPr lang="en-US" dirty="0"/>
              <a:t>What are the impacts of the identified hazard?</a:t>
            </a:r>
          </a:p>
          <a:p>
            <a:pPr lvl="1"/>
            <a:r>
              <a:rPr lang="en-US" dirty="0"/>
              <a:t>Experience is forecasting future actions from present events</a:t>
            </a:r>
          </a:p>
          <a:p>
            <a:r>
              <a:rPr lang="en-US" dirty="0"/>
              <a:t>Do you need additional information to understand or identify a hazard?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FFC64E-14DE-58C2-289C-69DAFDEE2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238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DB037CB1-4A56-6D38-8356-ED8531EE77C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594" y="1006475"/>
            <a:ext cx="3611436" cy="51657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64BC49-7EBB-18D2-7D28-27C5E26B6F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7594" y="1005840"/>
            <a:ext cx="361950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02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0E41B-8BE3-FD48-3DE1-4C5933855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D98F3-C509-7C1B-8471-072A367A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Precautions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61D9C-322C-7D6A-43F4-1D47F91A4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General Precautions:</a:t>
            </a:r>
          </a:p>
          <a:p>
            <a:r>
              <a:rPr lang="en-US" dirty="0"/>
              <a:t>Conduct field work with appropriate clothing / PPE</a:t>
            </a:r>
          </a:p>
          <a:p>
            <a:r>
              <a:rPr lang="en-US" dirty="0"/>
              <a:t>Postpone / reschedule field work if it cannot be done safely</a:t>
            </a:r>
          </a:p>
          <a:p>
            <a:r>
              <a:rPr lang="en-US" b="1" u="sng" dirty="0"/>
              <a:t>NEVER</a:t>
            </a:r>
            <a:r>
              <a:rPr lang="en-US" dirty="0"/>
              <a:t> risk the health and safety of agency or facility personnel</a:t>
            </a:r>
          </a:p>
          <a:p>
            <a:r>
              <a:rPr lang="en-US" dirty="0"/>
              <a:t>Comply with </a:t>
            </a:r>
            <a:r>
              <a:rPr lang="en-US" b="1" u="sng" dirty="0"/>
              <a:t>ALL</a:t>
            </a:r>
            <a:r>
              <a:rPr lang="en-US" dirty="0"/>
              <a:t> applicable health and safety requirements</a:t>
            </a:r>
          </a:p>
          <a:p>
            <a:pPr lvl="1"/>
            <a:r>
              <a:rPr lang="en-US" dirty="0"/>
              <a:t>Agency</a:t>
            </a:r>
          </a:p>
          <a:p>
            <a:pPr lvl="1"/>
            <a:r>
              <a:rPr lang="en-US" dirty="0"/>
              <a:t>Facility</a:t>
            </a:r>
          </a:p>
          <a:p>
            <a:pPr lvl="1"/>
            <a:r>
              <a:rPr lang="en-US" dirty="0"/>
              <a:t>Occupational Safety and Health Administration (OSHA)</a:t>
            </a:r>
          </a:p>
          <a:p>
            <a:pPr lvl="1"/>
            <a:r>
              <a:rPr lang="en-US" dirty="0"/>
              <a:t>Department of Transportation (DOT)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88B0F-30CC-A1F4-ACB4-A2C02F8F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863099"/>
      </p:ext>
    </p:extLst>
  </p:cSld>
  <p:clrMapOvr>
    <a:masterClrMapping/>
  </p:clrMapOvr>
  <p:transition spd="slow">
    <p:wipe/>
  </p:transition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3A4F8-8F19-5C95-2D9E-B795396DA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7FA84-CDD5-A0A1-975A-1802998D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B99F9-04AC-CF7C-F92A-1F3D4108E73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2.	Process (Understand)</a:t>
            </a:r>
          </a:p>
          <a:p>
            <a:r>
              <a:rPr lang="en-US" dirty="0"/>
              <a:t>Information is ordered into your brain via a schema</a:t>
            </a:r>
          </a:p>
          <a:p>
            <a:r>
              <a:rPr lang="en-US" dirty="0"/>
              <a:t>You automatically filter out “unnecessary” information</a:t>
            </a:r>
          </a:p>
          <a:p>
            <a:pPr lvl="1"/>
            <a:r>
              <a:rPr lang="en-US" dirty="0"/>
              <a:t>Judgements are made based on filtered information</a:t>
            </a:r>
          </a:p>
          <a:p>
            <a:r>
              <a:rPr lang="en-US" dirty="0"/>
              <a:t>Could an accident happen?</a:t>
            </a:r>
          </a:p>
          <a:p>
            <a:r>
              <a:rPr lang="en-US" dirty="0"/>
              <a:t>How likely is an accident?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3B221-4EC7-23F0-045E-F136E319E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2500C8-1E4D-B7C1-E704-29EA03F618F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</a:rPr>
              <a:t>Comprehension Errors</a:t>
            </a:r>
          </a:p>
          <a:p>
            <a:r>
              <a:rPr lang="en-US" i="1" dirty="0">
                <a:solidFill>
                  <a:srgbClr val="C00000"/>
                </a:solidFill>
              </a:rPr>
              <a:t>Faulty information</a:t>
            </a:r>
          </a:p>
          <a:p>
            <a:r>
              <a:rPr lang="en-US" i="1" dirty="0">
                <a:solidFill>
                  <a:srgbClr val="C00000"/>
                </a:solidFill>
              </a:rPr>
              <a:t>New situation</a:t>
            </a:r>
          </a:p>
          <a:p>
            <a:r>
              <a:rPr lang="en-US" i="1" dirty="0">
                <a:solidFill>
                  <a:srgbClr val="C00000"/>
                </a:solidFill>
              </a:rPr>
              <a:t>Excessive motivation</a:t>
            </a:r>
          </a:p>
          <a:p>
            <a:r>
              <a:rPr lang="en-US" i="1" dirty="0">
                <a:solidFill>
                  <a:srgbClr val="C00000"/>
                </a:solidFill>
              </a:rPr>
              <a:t>Complacency</a:t>
            </a:r>
          </a:p>
          <a:p>
            <a:r>
              <a:rPr lang="en-US" i="1" dirty="0">
                <a:solidFill>
                  <a:srgbClr val="C00000"/>
                </a:solidFill>
              </a:rPr>
              <a:t>Overload</a:t>
            </a:r>
          </a:p>
          <a:p>
            <a:r>
              <a:rPr lang="en-US" i="1" dirty="0">
                <a:solidFill>
                  <a:srgbClr val="C00000"/>
                </a:solidFill>
              </a:rPr>
              <a:t>Fatigue</a:t>
            </a:r>
          </a:p>
          <a:p>
            <a:r>
              <a:rPr lang="en-US" i="1" dirty="0">
                <a:solidFill>
                  <a:srgbClr val="C00000"/>
                </a:solidFill>
              </a:rPr>
              <a:t>Poor communication</a:t>
            </a:r>
          </a:p>
        </p:txBody>
      </p:sp>
    </p:spTree>
    <p:extLst>
      <p:ext uri="{BB962C8B-B14F-4D97-AF65-F5344CB8AC3E}">
        <p14:creationId xmlns:p14="http://schemas.microsoft.com/office/powerpoint/2010/main" val="3984478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FB5E7-1F6A-3411-E3FB-31EE241E7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F3928-10BD-0D13-74F1-21149246A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C1E0A-542E-3605-85DB-50E728364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Video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Illusion Test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i="1" dirty="0">
                <a:latin typeface="Arial"/>
                <a:cs typeface="Arial"/>
              </a:rPr>
              <a:t>Used with permission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136B17-D5D4-3DF4-53F4-C0F4BFCDD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487199"/>
      </p:ext>
    </p:extLst>
  </p:cSld>
  <p:clrMapOvr>
    <a:masterClrMapping/>
  </p:clrMapOvr>
  <p:transition spd="slow">
    <p:wipe/>
  </p:transition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DA37A-D37D-BFA9-A2D3-049E1FFAC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D8FDB-23B1-FB9C-6574-0C6D38183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8FBB2-2CE3-08C1-E6ED-7B1936A9DE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3.	Respond (React)</a:t>
            </a:r>
          </a:p>
          <a:p>
            <a:r>
              <a:rPr lang="en-US"/>
              <a:t>How </a:t>
            </a:r>
            <a:r>
              <a:rPr lang="en-US" dirty="0"/>
              <a:t>are you going to react?</a:t>
            </a:r>
          </a:p>
          <a:p>
            <a:r>
              <a:rPr lang="en-US" dirty="0"/>
              <a:t>How are other people reacting to the hazard?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E5EB37-9ABD-EBBE-FE2C-B612DB259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C1382E-56E6-DE49-0327-E9215C18C07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2"/>
                </a:solidFill>
              </a:rPr>
              <a:t>Responses</a:t>
            </a:r>
          </a:p>
          <a:p>
            <a:r>
              <a:rPr lang="en-US" i="1" dirty="0">
                <a:solidFill>
                  <a:schemeClr val="accent2"/>
                </a:solidFill>
              </a:rPr>
              <a:t>Communicate the hazard</a:t>
            </a:r>
          </a:p>
          <a:p>
            <a:r>
              <a:rPr lang="en-US" i="1" dirty="0">
                <a:solidFill>
                  <a:schemeClr val="accent2"/>
                </a:solidFill>
              </a:rPr>
              <a:t>Try to stay calm in stressful environments</a:t>
            </a:r>
          </a:p>
          <a:p>
            <a:r>
              <a:rPr lang="en-US" i="1" dirty="0">
                <a:solidFill>
                  <a:schemeClr val="accent2"/>
                </a:solidFill>
              </a:rPr>
              <a:t>Mitigate the hazard</a:t>
            </a:r>
          </a:p>
          <a:p>
            <a:r>
              <a:rPr lang="en-US" i="1" dirty="0">
                <a:solidFill>
                  <a:schemeClr val="accent2"/>
                </a:solidFill>
              </a:rPr>
              <a:t>Leave the hazardous environment</a:t>
            </a:r>
          </a:p>
        </p:txBody>
      </p:sp>
    </p:spTree>
    <p:extLst>
      <p:ext uri="{BB962C8B-B14F-4D97-AF65-F5344CB8AC3E}">
        <p14:creationId xmlns:p14="http://schemas.microsoft.com/office/powerpoint/2010/main" val="36871265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B1900-99B4-C17C-B306-1246C9A67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EB93E-4671-E18E-D920-548533C8F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70F50-81F1-1DFB-E21C-058C272889C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Repeat</a:t>
            </a:r>
          </a:p>
          <a:p>
            <a:r>
              <a:rPr lang="en-US" dirty="0"/>
              <a:t>Continue assessing hazards and practicing situational awareness</a:t>
            </a:r>
          </a:p>
          <a:p>
            <a:r>
              <a:rPr lang="en-US" dirty="0"/>
              <a:t>Situational awareness does not end when you leave 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D0AE7-3E7E-1C8E-99CF-52F31E8C5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242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D6BC243D-A9D4-F690-13A9-57D67C0B8D1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02770"/>
      </p:ext>
    </p:extLst>
  </p:cSld>
  <p:clrMapOvr>
    <a:masterClrMapping/>
  </p:clrMapOvr>
  <p:transition spd="slow">
    <p:wipe/>
  </p:transition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2CF7765-B487-37EF-E321-8520ADC86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Situational Awareness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DB82375-44A8-BC98-F891-05DCE59FC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39"/>
            <a:ext cx="1036015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Location</a:t>
            </a:r>
          </a:p>
          <a:p>
            <a:r>
              <a:rPr lang="en-US" dirty="0"/>
              <a:t>Don’t assume continuous cell phone reception</a:t>
            </a:r>
          </a:p>
          <a:p>
            <a:pPr lvl="1"/>
            <a:r>
              <a:rPr lang="en-US" dirty="0"/>
              <a:t>Cell towers are (still) concentrated in urban areas and near highways</a:t>
            </a:r>
          </a:p>
          <a:p>
            <a:pPr lvl="1"/>
            <a:r>
              <a:rPr lang="en-US" dirty="0"/>
              <a:t>Download (or print) offline maps</a:t>
            </a:r>
          </a:p>
          <a:p>
            <a:pPr lvl="1"/>
            <a:r>
              <a:rPr lang="en-US" dirty="0"/>
              <a:t>Let your supervisor/coworker know where you will be and check-in when leaving the facility</a:t>
            </a:r>
          </a:p>
          <a:p>
            <a:pPr lvl="1"/>
            <a:r>
              <a:rPr lang="en-US" dirty="0"/>
              <a:t>Contact the facility if you are running late (if they know you are coming)</a:t>
            </a:r>
          </a:p>
          <a:p>
            <a:pPr lvl="1"/>
            <a:r>
              <a:rPr lang="en-US" dirty="0"/>
              <a:t>Ensure you are going to the correct location (use latitude/longitude instead of an address)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BDD4E5-0288-058A-C4C1-999902F9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243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6B8791D-B4C0-E282-19EE-A7B3CDCDB550}"/>
              </a:ext>
            </a:extLst>
          </p:cNvPr>
          <p:cNvGrpSpPr/>
          <p:nvPr/>
        </p:nvGrpSpPr>
        <p:grpSpPr>
          <a:xfrm>
            <a:off x="2878876" y="5257799"/>
            <a:ext cx="6431199" cy="914401"/>
            <a:chOff x="1999089" y="4668264"/>
            <a:chExt cx="6431199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DEB08F-F229-D5A7-81B9-DC16DF19025A}"/>
                </a:ext>
              </a:extLst>
            </p:cNvPr>
            <p:cNvSpPr txBox="1"/>
            <p:nvPr/>
          </p:nvSpPr>
          <p:spPr>
            <a:xfrm>
              <a:off x="2346562" y="4668264"/>
              <a:ext cx="6083726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Let someone know where you are going!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D25DCC1-D552-CEAE-9FD0-6A76ED64D0C6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646636"/>
      </p:ext>
    </p:extLst>
  </p:cSld>
  <p:clrMapOvr>
    <a:masterClrMapping/>
  </p:clrMapOvr>
  <p:transition spd="slow">
    <p:wipe/>
  </p:transition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1B3E7-B55B-E21A-A315-CB7636FCD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5651-C9CE-D95E-B487-5395180E1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Exits &amp; Evacuation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6DA10-DFBE-18DA-4957-EC00E04B5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Exit Routes</a:t>
            </a:r>
          </a:p>
          <a:p>
            <a:r>
              <a:rPr lang="en-US" dirty="0"/>
              <a:t>Every workplace must have a minimum of two (2) separate and </a:t>
            </a:r>
            <a:r>
              <a:rPr lang="en-US" b="1" u="sng" dirty="0"/>
              <a:t>unobstructed</a:t>
            </a:r>
            <a:r>
              <a:rPr lang="en-US" dirty="0"/>
              <a:t> exits for evacuation</a:t>
            </a:r>
          </a:p>
          <a:p>
            <a:pPr lvl="1"/>
            <a:r>
              <a:rPr lang="en-US" dirty="0"/>
              <a:t>Small structures can have only one (1) exit but everyone must be able to evacuate safely through that exit</a:t>
            </a:r>
          </a:p>
          <a:p>
            <a:pPr lvl="1"/>
            <a:r>
              <a:rPr lang="en-US" dirty="0"/>
              <a:t>Not all doors </a:t>
            </a:r>
            <a:r>
              <a:rPr lang="en-US"/>
              <a:t>are exits!</a:t>
            </a:r>
            <a:endParaRPr lang="en-US" dirty="0"/>
          </a:p>
          <a:p>
            <a:r>
              <a:rPr lang="en-US" dirty="0"/>
              <a:t>Exits must be clearly marked, adequately lit, and free from clutter and flammable furnishings</a:t>
            </a:r>
          </a:p>
          <a:p>
            <a:r>
              <a:rPr lang="en-US" dirty="0"/>
              <a:t>Emergency Action Plan (EAP): procedures emergency reporting, building evacuation, and accounting for personnel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CD8F9-D85B-FDFB-A73D-8091C39EF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586535"/>
      </p:ext>
    </p:extLst>
  </p:cSld>
  <p:clrMapOvr>
    <a:masterClrMapping/>
  </p:clrMapOvr>
  <p:transition spd="slow">
    <p:wipe/>
  </p:transition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D916B-A13D-348A-260F-830874E07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EC770-736C-D0E3-37A4-54F61424F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Exits &amp; Evacuation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5EE265-5B03-01BF-C33E-6F05C197B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  <a:tabLst>
                <a:tab pos="463550" algn="l"/>
              </a:tabLst>
            </a:pPr>
            <a:r>
              <a:rPr lang="en-US" b="1" dirty="0"/>
              <a:t>Evacuation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8F2DE-5840-ECE0-AC0F-85BA45930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042E3D-8377-7A1E-4FCD-ECD3BF645F98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Exit Signage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E07977-9E89-D0FB-CC75-F574215A16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80260"/>
            <a:ext cx="4023360" cy="3017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DE70BF2-BE7F-CAF0-F825-C40CFFFFF2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3882" y="1600200"/>
            <a:ext cx="523494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49673"/>
      </p:ext>
    </p:extLst>
  </p:cSld>
  <p:clrMapOvr>
    <a:masterClrMapping/>
  </p:clrMapOvr>
  <p:transition spd="slow">
    <p:wipe/>
  </p:transition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098D7-D2B8-0A25-36C3-0506551D9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2D8C-A21D-3813-070A-3F1101DB0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Exits &amp; Evacuation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BCD39A-CA13-BFAA-4764-F24861A6A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949696" cy="5166360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463550" algn="l"/>
              </a:tabLst>
            </a:pPr>
            <a:r>
              <a:rPr lang="en-US" b="1" dirty="0"/>
              <a:t>Exits – Situational Awareness</a:t>
            </a:r>
          </a:p>
          <a:p>
            <a:r>
              <a:rPr lang="en-US" dirty="0"/>
              <a:t>As you travel through the facility, identify marked exits to ensure you know the most direct path in case of evacuation</a:t>
            </a:r>
          </a:p>
          <a:p>
            <a:r>
              <a:rPr lang="en-US" dirty="0"/>
              <a:t>Remember the path you took to get to where you are, so that you can follow that path back out</a:t>
            </a:r>
          </a:p>
          <a:p>
            <a:r>
              <a:rPr lang="en-US" dirty="0"/>
              <a:t>Request a map or site plan of the facility for walkthrough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B8A5BE-89DD-9DBE-40EB-133064565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246</a:t>
            </a:fld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9FA4CF7-E996-CBA1-1D1B-5EAB2014ABD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019" y="1006475"/>
            <a:ext cx="476953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35362"/>
      </p:ext>
    </p:extLst>
  </p:cSld>
  <p:clrMapOvr>
    <a:masterClrMapping/>
  </p:clrMapOvr>
  <p:transition spd="slow">
    <p:wipe/>
  </p:transition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8529F-A454-EB81-5BDD-9E1C722CB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Exits &amp; Evacuation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51E518-4E92-C832-7026-F4AE7E881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247</a:t>
            </a:fld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929EFA-7872-2EC5-3901-247514D92F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Shelter-in-Place</a:t>
            </a:r>
          </a:p>
          <a:p>
            <a:r>
              <a:rPr lang="en-US" dirty="0"/>
              <a:t>For certain emergencies, it is better to remain indoors</a:t>
            </a:r>
          </a:p>
          <a:p>
            <a:pPr lvl="1"/>
            <a:r>
              <a:rPr lang="en-US" dirty="0"/>
              <a:t>Severe weather (tornados)</a:t>
            </a:r>
          </a:p>
          <a:p>
            <a:pPr lvl="1"/>
            <a:r>
              <a:rPr lang="en-US" dirty="0"/>
              <a:t>Release of biological, chemical, or radiological contaminants</a:t>
            </a:r>
          </a:p>
          <a:p>
            <a:r>
              <a:rPr lang="en-US" dirty="0"/>
              <a:t>May require taping of doors / windows and covering vents</a:t>
            </a:r>
          </a:p>
        </p:txBody>
      </p:sp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ABE6CDBA-E260-E1AC-AE99-5665BB4214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17618"/>
      </p:ext>
    </p:extLst>
  </p:cSld>
  <p:clrMapOvr>
    <a:masterClrMapping/>
  </p:clrMapOvr>
  <p:transition spd="slow">
    <p:wipe/>
  </p:transition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BD44F-5666-C0ED-A608-C754EE933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Exits &amp; Evacuation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749F4-4FAE-FB81-EAFE-3963951CC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Accounting for Personnel: Sign-in Sheet</a:t>
            </a:r>
          </a:p>
          <a:p>
            <a:r>
              <a:rPr lang="en-US" dirty="0"/>
              <a:t>Sites should employ a sign-in / sign-out sheet to account for non-site personnel for emergency evacuations</a:t>
            </a:r>
          </a:p>
          <a:p>
            <a:pPr lvl="1"/>
            <a:r>
              <a:rPr lang="en-US" b="1" dirty="0"/>
              <a:t>Make sure you sign-out when you leave!</a:t>
            </a:r>
          </a:p>
          <a:p>
            <a:r>
              <a:rPr lang="en-US" dirty="0"/>
              <a:t>Do </a:t>
            </a:r>
            <a:r>
              <a:rPr lang="en-US" b="1" u="sng" dirty="0"/>
              <a:t>not</a:t>
            </a:r>
            <a:r>
              <a:rPr lang="en-US" dirty="0"/>
              <a:t> sign anything that requires you to maintain information as confidential</a:t>
            </a:r>
          </a:p>
          <a:p>
            <a:r>
              <a:rPr lang="en-US" dirty="0"/>
              <a:t>Do </a:t>
            </a:r>
            <a:r>
              <a:rPr lang="en-US" b="1" u="sng" dirty="0"/>
              <a:t>not</a:t>
            </a:r>
            <a:r>
              <a:rPr lang="en-US" dirty="0"/>
              <a:t> sign any liability waiver</a:t>
            </a:r>
          </a:p>
          <a:p>
            <a:pPr lvl="1"/>
            <a:r>
              <a:rPr lang="en-US" dirty="0"/>
              <a:t>If necessary, write “Agency Inspector” on the 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2E13D7-440A-BB49-E80C-781EB7AD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976644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D1C68-D9A2-8EE6-661C-51959E0A7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1254A-2777-4819-B5EF-2F0FB720A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a hazard?</a:t>
            </a:r>
          </a:p>
          <a:p>
            <a:pPr marL="225425" lvl="1" indent="0">
              <a:buNone/>
            </a:pPr>
            <a:r>
              <a:rPr lang="en-US" dirty="0"/>
              <a:t>Any condition that could cause injury or illness if uncontrolled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are common hazards in air pollution control?</a:t>
            </a:r>
          </a:p>
          <a:p>
            <a:pPr marL="225425" lvl="1" indent="0">
              <a:buNone/>
            </a:pPr>
            <a:r>
              <a:rPr lang="en-US" dirty="0"/>
              <a:t>Climbing, falls, crushing, physical, electrical, fire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Why is smell a poor way to detect toxic chemicals?</a:t>
            </a:r>
          </a:p>
          <a:p>
            <a:pPr marL="225425" lvl="1" indent="0">
              <a:buNone/>
            </a:pPr>
            <a:r>
              <a:rPr lang="en-US" dirty="0"/>
              <a:t>Some toxic chemicals have no odor or are toxic before you smell them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“danger” mean in safety terms?</a:t>
            </a:r>
          </a:p>
          <a:p>
            <a:pPr marL="225425" lvl="1" indent="0">
              <a:buNone/>
            </a:pPr>
            <a:r>
              <a:rPr lang="en-US" dirty="0"/>
              <a:t>Exposure to a hazard causing damage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a symptom that may mean someone have been exposed to a hazard?</a:t>
            </a:r>
          </a:p>
          <a:p>
            <a:pPr marL="225425" lvl="1" indent="0">
              <a:buNone/>
            </a:pPr>
            <a:r>
              <a:rPr lang="en-US" dirty="0"/>
              <a:t>Headache and dizziness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F36F5-C103-57B6-B624-450493700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9341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B0EB3-521A-C4E5-A472-67666EFD3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Confined Spaces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D15BD-5CE6-5DE4-2135-905CD542B1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Confined Spaces: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Large enough that an employee can enter to perform work;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Limited / restricted means for entry / exit; and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latin typeface="Arial"/>
                <a:cs typeface="Arial"/>
              </a:rPr>
              <a:t>Not designed for continuous occupancy.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Must be identified and labelled</a:t>
            </a:r>
          </a:p>
          <a:p>
            <a:r>
              <a:rPr lang="en-US" dirty="0"/>
              <a:t>Must have a written permit program</a:t>
            </a:r>
          </a:p>
          <a:p>
            <a:r>
              <a:rPr lang="en-US" dirty="0"/>
              <a:t>Must train workers on hazards and safety procedures</a:t>
            </a:r>
          </a:p>
          <a:p>
            <a:r>
              <a:rPr lang="en-US" dirty="0"/>
              <a:t>Must have a trained attendant monitoring entrants</a:t>
            </a:r>
          </a:p>
          <a:p>
            <a:r>
              <a:rPr lang="en-US" dirty="0"/>
              <a:t>Must have rescue provisions and hazard monitors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61AC3-93C3-91FD-985F-E6D9310C1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8231"/>
      </p:ext>
    </p:extLst>
  </p:cSld>
  <p:clrMapOvr>
    <a:masterClrMapping/>
  </p:clrMapOvr>
  <p:transition spd="slow">
    <p:wipe/>
  </p:transition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C7900-71AC-0DA9-B6F2-F92018676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403CE-FDD2-45B4-0292-D010AA9FB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Confined Spaces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F1F4C3-085D-F10E-75DD-65E6F030A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250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0EC216F-A501-9C8B-C541-1D308CC9C1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929" y="1006475"/>
            <a:ext cx="6780966" cy="51657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2869996"/>
      </p:ext>
    </p:extLst>
  </p:cSld>
  <p:clrMapOvr>
    <a:masterClrMapping/>
  </p:clrMapOvr>
  <p:transition spd="slow">
    <p:wipe/>
  </p:transition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0CED-149C-DC4D-ED34-8D6AA7E29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Confined Spaces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0CA67-69AC-C5B7-BCBA-64BDD0CFA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Do </a:t>
            </a:r>
            <a:r>
              <a:rPr lang="en-US" b="1" u="sng" dirty="0">
                <a:solidFill>
                  <a:srgbClr val="FF0000"/>
                </a:solidFill>
                <a:latin typeface="Arial"/>
                <a:cs typeface="Arial"/>
              </a:rPr>
              <a:t>NOT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 Enter Confined Spaces</a:t>
            </a:r>
          </a:p>
          <a:p>
            <a:r>
              <a:rPr lang="en-US" dirty="0">
                <a:latin typeface="Arial"/>
                <a:cs typeface="Arial"/>
              </a:rPr>
              <a:t>Not required for onsite inspection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Agency inspector has not been trained on entering confined spaces</a:t>
            </a:r>
          </a:p>
          <a:p>
            <a:pPr lvl="1"/>
            <a:r>
              <a:rPr lang="en-US" dirty="0">
                <a:latin typeface="Arial"/>
                <a:cs typeface="Arial"/>
              </a:rPr>
              <a:t>Agency inspector does not have appropriate PPE</a:t>
            </a:r>
          </a:p>
          <a:p>
            <a:pPr lvl="1"/>
            <a:r>
              <a:rPr lang="en-US" dirty="0">
                <a:latin typeface="Arial"/>
                <a:cs typeface="Arial"/>
              </a:rPr>
              <a:t>Agency inspector has not been advised about specific hazards present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Agency inspector may block egress for workers in an emergency</a:t>
            </a:r>
          </a:p>
          <a:p>
            <a:pPr lvl="1"/>
            <a:r>
              <a:rPr lang="en-US" dirty="0">
                <a:latin typeface="Arial"/>
                <a:cs typeface="Arial"/>
              </a:rPr>
              <a:t>Agency inspector may distract the attendant monitoring confined space</a:t>
            </a:r>
          </a:p>
          <a:p>
            <a:pPr lvl="1"/>
            <a:r>
              <a:rPr lang="en-US" dirty="0">
                <a:latin typeface="Arial"/>
                <a:cs typeface="Arial"/>
              </a:rPr>
              <a:t>Plant personnel working inside confined space may not be aware of the agency inspector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54685B-949A-B05C-241D-6C9FCBF6F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251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0307A3C-9A63-6FAB-C6A3-C261C5E9A99E}"/>
              </a:ext>
            </a:extLst>
          </p:cNvPr>
          <p:cNvGrpSpPr/>
          <p:nvPr/>
        </p:nvGrpSpPr>
        <p:grpSpPr>
          <a:xfrm>
            <a:off x="2634300" y="5257799"/>
            <a:ext cx="6920351" cy="914401"/>
            <a:chOff x="1999089" y="4668264"/>
            <a:chExt cx="6920351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F0E43EB-FCFC-D0AA-994C-834387EB18DC}"/>
                </a:ext>
              </a:extLst>
            </p:cNvPr>
            <p:cNvSpPr txBox="1"/>
            <p:nvPr/>
          </p:nvSpPr>
          <p:spPr>
            <a:xfrm>
              <a:off x="2346561" y="4668264"/>
              <a:ext cx="6572879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Do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NOT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enter confined spaces!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353D54-5820-BACA-E102-3B1A2E4FE889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3455737"/>
      </p:ext>
    </p:extLst>
  </p:cSld>
  <p:clrMapOvr>
    <a:masterClrMapping/>
  </p:clrMapOvr>
  <p:transition spd="slow">
    <p:wipe/>
  </p:transition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66AF6-A6C5-F1D5-16E3-AFDAD5AB2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Confined Spaces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D9533-2BC2-23E5-57DB-C518FCA64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ctr" anchorCtr="0"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Arial"/>
                <a:cs typeface="Arial"/>
              </a:rPr>
              <a:t>" … the one thing that most frequently turns a single confined space accident into a multiple death catastrophe is an unsuccessful rescue attempt."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3EA22E-8DCF-165B-E099-8092DFE12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252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735AEA-0CA3-B65F-8665-BCFC49EB4241}"/>
              </a:ext>
            </a:extLst>
          </p:cNvPr>
          <p:cNvGrpSpPr/>
          <p:nvPr/>
        </p:nvGrpSpPr>
        <p:grpSpPr>
          <a:xfrm>
            <a:off x="2634300" y="5257799"/>
            <a:ext cx="6920351" cy="914401"/>
            <a:chOff x="1999089" y="4668264"/>
            <a:chExt cx="6920351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9B193AB-7940-A834-4067-835C39698B40}"/>
                </a:ext>
              </a:extLst>
            </p:cNvPr>
            <p:cNvSpPr txBox="1"/>
            <p:nvPr/>
          </p:nvSpPr>
          <p:spPr>
            <a:xfrm>
              <a:off x="2346561" y="4668264"/>
              <a:ext cx="6572879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Do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NOT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enter confined spaces!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EDCB30-4A15-E4DD-2581-1E8D7B667E9A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034F24A-5E21-BA83-B874-5472BF0848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388316"/>
              </p:ext>
            </p:extLst>
          </p:nvPr>
        </p:nvGraphicFramePr>
        <p:xfrm>
          <a:off x="914400" y="1292690"/>
          <a:ext cx="10360152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128">
                  <a:extLst>
                    <a:ext uri="{9D8B030D-6E8A-4147-A177-3AD203B41FA5}">
                      <a16:colId xmlns:a16="http://schemas.microsoft.com/office/drawing/2014/main" val="3068318649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289120748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1550016479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3853961941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1615442694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1407319800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1195765873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3073145240"/>
                    </a:ext>
                  </a:extLst>
                </a:gridCol>
                <a:gridCol w="1151128">
                  <a:extLst>
                    <a:ext uri="{9D8B030D-6E8A-4147-A177-3AD203B41FA5}">
                      <a16:colId xmlns:a16="http://schemas.microsoft.com/office/drawing/2014/main" val="2650016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429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Fatalities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120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88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112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116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136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144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166</a:t>
                      </a:r>
                    </a:p>
                  </a:txBody>
                  <a:tcPr marL="12700" marR="12700" marB="127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148</a:t>
                      </a:r>
                    </a:p>
                  </a:txBody>
                  <a:tcPr marL="12700" marR="12700" marB="12700" anchor="ctr"/>
                </a:tc>
                <a:extLst>
                  <a:ext uri="{0D108BD9-81ED-4DB2-BD59-A6C34878D82A}">
                    <a16:rowId xmlns:a16="http://schemas.microsoft.com/office/drawing/2014/main" val="2451699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8285616"/>
      </p:ext>
    </p:extLst>
  </p:cSld>
  <p:clrMapOvr>
    <a:masterClrMapping/>
  </p:clrMapOvr>
  <p:transition spd="slow">
    <p:wipe/>
  </p:transition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F3F1C-5FD4-7843-9CD9-63A364C9E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FE65-3572-4B0B-B15C-BCE7BA77D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Confined Spaces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0919E7F-9450-EAAF-7D18-DDFECCCC24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Internal Floating Roof Tanks</a:t>
            </a:r>
          </a:p>
          <a:p>
            <a:r>
              <a:rPr lang="en-US" dirty="0"/>
              <a:t>Visually inspect through holes / roof hatches without breaking plane of entry</a:t>
            </a:r>
          </a:p>
          <a:p>
            <a:r>
              <a:rPr lang="en-US" dirty="0"/>
              <a:t>What if it’s empty and degassed?</a:t>
            </a:r>
          </a:p>
          <a:p>
            <a:pPr marL="225425" lvl="1" indent="0">
              <a:buNone/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No: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 Still a confined space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Limited / restricted means for entry / exit; and</a:t>
            </a:r>
          </a:p>
          <a:p>
            <a:pPr marL="739775" lvl="1" indent="-51435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Not designed for continuous occupancy.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0B87FF0-A92B-31F3-AC85-20A02A213DF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74388"/>
            <a:ext cx="5102225" cy="502989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B1DEBB-AF5E-4800-61B2-D055B8395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482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05614-10D6-C429-820E-6168B451D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5B13A-CC5F-734F-0FFB-23797B01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Air Pollution Control Devices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5B09AF-1A3F-5833-F7B0-515870963F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Common Hazards with Air Pollution Controls: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Asphyxiants	•	Toxic gases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High temperature gases	•	High voltage surfaces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High static charges	•	Hot, free flowing solids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Hot ash deposits	•	Hot metal surfaces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Corroded walking surfaces	•	Restricted Visibility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High dust levels	•	Explosive dusts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Eye hazards	•	Chemical splash hazards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Rotating equipment	•	High noise levels</a:t>
            </a:r>
          </a:p>
          <a:p>
            <a:pPr>
              <a:tabLst>
                <a:tab pos="5084763" algn="l"/>
                <a:tab pos="5314950" algn="l"/>
              </a:tabLst>
            </a:pPr>
            <a:r>
              <a:rPr lang="en-US" dirty="0">
                <a:latin typeface="Arial"/>
                <a:cs typeface="Arial"/>
              </a:rPr>
              <a:t>Restricted walking spaces	•	Slippery walking surfaces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4E9DF9-4E9E-2171-51DE-D4AD85C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832053"/>
      </p:ext>
    </p:extLst>
  </p:cSld>
  <p:clrMapOvr>
    <a:masterClrMapping/>
  </p:clrMapOvr>
  <p:transition spd="slow">
    <p:wipe/>
  </p:transition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C98F4-777C-880F-F971-A3BC15A13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16D92-E93B-B7CF-8C0D-0B9D4C293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Suggested PPE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49672-435A-7278-4029-8227DBF33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Safety glasses with side shields (ANSI Z87.1)</a:t>
            </a:r>
          </a:p>
          <a:p>
            <a:r>
              <a:rPr lang="en-US" dirty="0">
                <a:latin typeface="Arial"/>
                <a:cs typeface="Arial"/>
              </a:rPr>
              <a:t>Earplugs and earmuffs</a:t>
            </a:r>
          </a:p>
          <a:p>
            <a:r>
              <a:rPr lang="en-US" dirty="0">
                <a:latin typeface="Arial"/>
                <a:cs typeface="Arial"/>
              </a:rPr>
              <a:t>Steel toe safety shoes (ASTM F2412, F2413)</a:t>
            </a:r>
          </a:p>
          <a:p>
            <a:r>
              <a:rPr lang="en-US" dirty="0">
                <a:latin typeface="Arial"/>
                <a:cs typeface="Arial"/>
              </a:rPr>
              <a:t>Hard Hat (ANSI Z89.1)</a:t>
            </a:r>
          </a:p>
          <a:p>
            <a:r>
              <a:rPr lang="en-US" dirty="0">
                <a:latin typeface="Arial"/>
                <a:cs typeface="Arial"/>
              </a:rPr>
              <a:t>Cellphone</a:t>
            </a:r>
          </a:p>
          <a:p>
            <a:r>
              <a:rPr lang="en-US" dirty="0">
                <a:latin typeface="Arial"/>
                <a:cs typeface="Arial"/>
              </a:rPr>
              <a:t>Flashlight (intrinsically safe)</a:t>
            </a:r>
          </a:p>
          <a:p>
            <a:r>
              <a:rPr lang="en-US" dirty="0">
                <a:latin typeface="Arial"/>
                <a:cs typeface="Arial"/>
              </a:rPr>
              <a:t>High visibility vest</a:t>
            </a:r>
          </a:p>
          <a:p>
            <a:r>
              <a:rPr lang="en-US" dirty="0">
                <a:latin typeface="Arial"/>
                <a:cs typeface="Arial"/>
              </a:rPr>
              <a:t>Gloves (chemically resistant, leather, and disposable)</a:t>
            </a:r>
          </a:p>
          <a:p>
            <a:r>
              <a:rPr lang="en-US" dirty="0">
                <a:latin typeface="Arial"/>
                <a:cs typeface="Arial"/>
              </a:rPr>
              <a:t>Eye wash bottle (agency vehicle)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First aid kit (agency vehicle)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FEF2E66-D5AF-2EAB-9C77-1DE4477158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2932" y="1154430"/>
            <a:ext cx="1531620" cy="486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99320"/>
      </p:ext>
    </p:extLst>
  </p:cSld>
  <p:clrMapOvr>
    <a:masterClrMapping/>
  </p:clrMapOvr>
  <p:transition spd="slow">
    <p:wipe/>
  </p:transition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528A3-42C6-5DD0-97CE-3414D6260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Optional PPE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6B7F1-44C7-083C-3877-4DC06B9A2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Flame retardant clothing (foundry greens)</a:t>
            </a:r>
          </a:p>
          <a:p>
            <a:r>
              <a:rPr lang="en-US" dirty="0">
                <a:latin typeface="Arial"/>
                <a:cs typeface="Arial"/>
              </a:rPr>
              <a:t>Tyvek</a:t>
            </a:r>
            <a:r>
              <a:rPr lang="en-US" baseline="30000" dirty="0">
                <a:latin typeface="Arial"/>
                <a:cs typeface="Arial"/>
              </a:rPr>
              <a:t>®</a:t>
            </a:r>
            <a:r>
              <a:rPr lang="en-US" dirty="0">
                <a:latin typeface="Arial"/>
                <a:cs typeface="Arial"/>
              </a:rPr>
              <a:t> Suit</a:t>
            </a:r>
          </a:p>
          <a:p>
            <a:r>
              <a:rPr lang="en-US" dirty="0">
                <a:latin typeface="Arial"/>
                <a:cs typeface="Arial"/>
              </a:rPr>
              <a:t>Metatarsals (steel toe + top of foot)</a:t>
            </a:r>
          </a:p>
          <a:p>
            <a:r>
              <a:rPr lang="en-US" dirty="0">
                <a:latin typeface="Arial"/>
                <a:cs typeface="Arial"/>
              </a:rPr>
              <a:t>Ice traction cleats (crampons)</a:t>
            </a:r>
          </a:p>
          <a:p>
            <a:r>
              <a:rPr lang="en-US" dirty="0">
                <a:latin typeface="Arial"/>
                <a:cs typeface="Arial"/>
              </a:rPr>
              <a:t>Respirators, replacement cartridges or canisters</a:t>
            </a:r>
          </a:p>
          <a:p>
            <a:r>
              <a:rPr lang="en-US" dirty="0">
                <a:latin typeface="Arial"/>
                <a:cs typeface="Arial"/>
              </a:rPr>
              <a:t>Portable Organic Vapor Analyzers / Multi-gas Meter</a:t>
            </a:r>
          </a:p>
          <a:p>
            <a:r>
              <a:rPr lang="en-US" dirty="0">
                <a:latin typeface="Arial"/>
                <a:cs typeface="Arial"/>
              </a:rPr>
              <a:t>Hairnet / Beardnet</a:t>
            </a:r>
          </a:p>
          <a:p>
            <a:r>
              <a:rPr lang="en-US" dirty="0">
                <a:latin typeface="Arial"/>
                <a:cs typeface="Arial"/>
              </a:rPr>
              <a:t>Full safety goggles</a:t>
            </a:r>
          </a:p>
          <a:p>
            <a:r>
              <a:rPr lang="en-US" dirty="0">
                <a:latin typeface="Arial"/>
                <a:cs typeface="Arial"/>
              </a:rPr>
              <a:t>Laser / welding goggles</a:t>
            </a:r>
          </a:p>
          <a:p>
            <a:r>
              <a:rPr lang="en-US" dirty="0">
                <a:latin typeface="Arial"/>
                <a:cs typeface="Arial"/>
              </a:rPr>
              <a:t>Full face shield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5F64FD-27DB-7915-D55C-8BCA533F3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256</a:t>
            </a:fld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81537FE-4010-0918-F92D-307AA051F0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312" y="1097280"/>
            <a:ext cx="1158240" cy="498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14223"/>
      </p:ext>
    </p:extLst>
  </p:cSld>
  <p:clrMapOvr>
    <a:masterClrMapping/>
  </p:clrMapOvr>
  <p:transition spd="slow">
    <p:wipe/>
  </p:transition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DBB97-6157-4942-B6A1-78D16C237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A7BC4-8903-5AE7-DD70-8C4568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8: Other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8D629-FBA4-4409-C417-078A07A9E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are the three types of ionizing radiation?</a:t>
            </a:r>
          </a:p>
          <a:p>
            <a:pPr marL="225425" lvl="1" indent="0">
              <a:buNone/>
            </a:pPr>
            <a:r>
              <a:rPr lang="en-US" dirty="0"/>
              <a:t>Alpha, beta, and gamma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many exits must a workplace have?</a:t>
            </a:r>
          </a:p>
          <a:p>
            <a:pPr marL="225425" lvl="1" indent="0">
              <a:buNone/>
            </a:pPr>
            <a:r>
              <a:rPr lang="en-US" dirty="0"/>
              <a:t>At least two (except very small structures)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True or False: safety glasses protect the user on all sides</a:t>
            </a:r>
          </a:p>
          <a:p>
            <a:pPr marL="225425" lvl="1" indent="0">
              <a:buNone/>
            </a:pPr>
            <a:r>
              <a:rPr lang="en-US" dirty="0"/>
              <a:t>Generally false; safety goggles are used for protection on all sides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situational awareness?</a:t>
            </a:r>
          </a:p>
          <a:p>
            <a:pPr marL="225425" lvl="1" indent="0">
              <a:buNone/>
            </a:pPr>
            <a:r>
              <a:rPr lang="en-US" dirty="0"/>
              <a:t>Knowing what is going on around you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much distance should be left for the vehicle ahead?</a:t>
            </a:r>
          </a:p>
          <a:p>
            <a:pPr marL="225425" lvl="1" indent="0">
              <a:buNone/>
            </a:pPr>
            <a:r>
              <a:rPr lang="en-US" dirty="0"/>
              <a:t>3 seconds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F2B24C-78E3-93E6-92C7-878304BE2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910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FDC5B-97EA-620B-EE23-0FCA320AE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4C747C-4C20-5E2F-6C72-52062953CD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6" y="0"/>
            <a:ext cx="1207128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D287CD-B8F4-6F7E-EC11-260F588C8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9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86ACCF7-FCCF-6868-4025-A6EC5F089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Site Inspections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48C7F8-7FB5-BD0B-E6EF-AF6859328FC6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568643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7942F-8B77-A97C-E63B-A7F541597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9BB2FB3-D9B7-0E31-D8CA-26C3B8AE6E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A618C4-E7EA-0F6E-6430-8E0B70383F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4D6FB38-7472-951B-290C-24CC7755C2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Health and Safety Requirements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F85F33-CA53-A4E6-23BC-3A746480D045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950770"/>
      </p:ext>
    </p:extLst>
  </p:cSld>
  <p:clrMapOvr>
    <a:masterClrMapping/>
  </p:clrMapOvr>
  <p:transition spd="slow">
    <p:wipe/>
  </p:transition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76A0A-CD17-9E9F-9FC6-388035F24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9: Inspection Preparation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Site Safety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7BF0C-9988-8802-C5EB-6781E117E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Site Safety</a:t>
            </a:r>
          </a:p>
          <a:p>
            <a:r>
              <a:rPr lang="en-US" dirty="0"/>
              <a:t>The site representative escorting you through the facility should know health and safety hazards at the site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Health and Safety Manager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Environmental Manager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Maintenance or Engineering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Plant Manager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Other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A98C0-4A20-C694-09BF-B6E08060E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259</a:t>
            </a:fld>
            <a:endParaRPr lang="en-US" dirty="0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49BB86A7-17B1-A8AC-4893-7CA3368CFC96}"/>
              </a:ext>
            </a:extLst>
          </p:cNvPr>
          <p:cNvSpPr/>
          <p:nvPr/>
        </p:nvSpPr>
        <p:spPr>
          <a:xfrm>
            <a:off x="9445752" y="2612570"/>
            <a:ext cx="1828800" cy="2057400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b="1" dirty="0"/>
              <a:t>Level of Knowledge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7E362DD-AEB2-241F-C0F8-F54A0D5D65FA}"/>
              </a:ext>
            </a:extLst>
          </p:cNvPr>
          <p:cNvGrpSpPr/>
          <p:nvPr/>
        </p:nvGrpSpPr>
        <p:grpSpPr>
          <a:xfrm>
            <a:off x="1634940" y="5257799"/>
            <a:ext cx="8919071" cy="914401"/>
            <a:chOff x="1999089" y="4668264"/>
            <a:chExt cx="6920351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52852F1-A096-3A7E-C7DD-B60B6486932C}"/>
                </a:ext>
              </a:extLst>
            </p:cNvPr>
            <p:cNvSpPr txBox="1"/>
            <p:nvPr/>
          </p:nvSpPr>
          <p:spPr>
            <a:xfrm>
              <a:off x="2346561" y="4668264"/>
              <a:ext cx="6572879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As a visitor, the site is legally responsible for your safety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9D71874-6371-CC19-EAC6-E25BC6AA38D5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1705973"/>
      </p:ext>
    </p:extLst>
  </p:cSld>
  <p:clrMapOvr>
    <a:masterClrMapping/>
  </p:clrMapOvr>
  <p:transition spd="slow">
    <p:wipe/>
  </p:transition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C296F-5A42-7F6C-D2AB-234A9503E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5984-C361-0EE2-35B5-95F575D0B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9: Inspection Preparation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Site Safety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6764D-A98A-6F58-41C5-E2DE6BB08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Site Safety</a:t>
            </a:r>
          </a:p>
          <a:p>
            <a:r>
              <a:rPr lang="en-US" dirty="0"/>
              <a:t>Review any special site safety concerns and site-specific PPE</a:t>
            </a:r>
          </a:p>
          <a:p>
            <a:pPr lvl="1"/>
            <a:r>
              <a:rPr lang="en-US" dirty="0"/>
              <a:t>Site access can be </a:t>
            </a:r>
            <a:r>
              <a:rPr lang="en-US" b="1" i="1" u="sng" dirty="0"/>
              <a:t>legally</a:t>
            </a:r>
            <a:r>
              <a:rPr lang="en-US" dirty="0"/>
              <a:t> denied if you do not conform to reasonable site safety requirements (PPE, training)</a:t>
            </a:r>
          </a:p>
          <a:p>
            <a:pPr lvl="1"/>
            <a:r>
              <a:rPr lang="en-US" dirty="0"/>
              <a:t>Ask specifically if your PPE is sufficient</a:t>
            </a:r>
          </a:p>
          <a:p>
            <a:pPr lvl="1"/>
            <a:r>
              <a:rPr lang="en-US" dirty="0"/>
              <a:t>You can always wear more (upgraded) PPE than required</a:t>
            </a:r>
          </a:p>
          <a:p>
            <a:pPr lvl="1"/>
            <a:r>
              <a:rPr lang="en-US" dirty="0"/>
              <a:t>If wearing contacts, ask if there are any special concerns</a:t>
            </a:r>
          </a:p>
          <a:p>
            <a:pPr lvl="1"/>
            <a:r>
              <a:rPr lang="en-US" dirty="0"/>
              <a:t>Include list of PPE in inspection report</a:t>
            </a:r>
          </a:p>
          <a:p>
            <a:r>
              <a:rPr lang="en-US" dirty="0"/>
              <a:t>Do </a:t>
            </a:r>
            <a:r>
              <a:rPr lang="en-US" b="1" u="sng" dirty="0"/>
              <a:t>not</a:t>
            </a:r>
            <a:r>
              <a:rPr lang="en-US" dirty="0"/>
              <a:t> sign any liability waivers</a:t>
            </a:r>
          </a:p>
          <a:p>
            <a:pPr lvl="2"/>
            <a:r>
              <a:rPr lang="en-US" dirty="0"/>
              <a:t>Do write your name for evacuation accounting purposes (sign-in)</a:t>
            </a:r>
          </a:p>
          <a:p>
            <a:pPr lvl="2"/>
            <a:r>
              <a:rPr lang="en-US" dirty="0"/>
              <a:t>Do not forget to sign-out when leaving the facility!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2FF01F-A097-E2FE-6B45-19DF24BF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304169"/>
      </p:ext>
    </p:extLst>
  </p:cSld>
  <p:clrMapOvr>
    <a:masterClrMapping/>
  </p:clrMapOvr>
  <p:transition spd="slow">
    <p:wipe/>
  </p:transition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7AB07-47CA-2946-7F8B-95D6F0CA1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B80B3-89FF-3AD7-D1B7-5998B3DF5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9: Inspection Preparation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Site Safety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DBF83-6E8C-6FB0-F205-D7FC01539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Site Safety</a:t>
            </a:r>
          </a:p>
          <a:p>
            <a:r>
              <a:rPr lang="en-US" dirty="0"/>
              <a:t>Onsite health and safety training</a:t>
            </a:r>
          </a:p>
          <a:p>
            <a:pPr lvl="1"/>
            <a:r>
              <a:rPr lang="en-US" dirty="0"/>
              <a:t>Company can require attendance at a mandatory health and safety training before allowing access (if reasonable)</a:t>
            </a:r>
          </a:p>
          <a:p>
            <a:pPr lvl="1"/>
            <a:r>
              <a:rPr lang="en-US" dirty="0"/>
              <a:t>If you need immediate access to the site, consider attending health and safety training annually</a:t>
            </a:r>
          </a:p>
          <a:p>
            <a:r>
              <a:rPr lang="en-US" dirty="0"/>
              <a:t>PPE</a:t>
            </a:r>
          </a:p>
          <a:p>
            <a:pPr lvl="1"/>
            <a:r>
              <a:rPr lang="en-US" dirty="0"/>
              <a:t>Sites generally have extra PPE for visitors</a:t>
            </a:r>
          </a:p>
          <a:p>
            <a:pPr lvl="1"/>
            <a:r>
              <a:rPr lang="en-US" dirty="0"/>
              <a:t>There may be areas excluded if you do not have appropriate PPE</a:t>
            </a:r>
          </a:p>
          <a:p>
            <a:pPr lvl="2"/>
            <a:r>
              <a:rPr lang="en-US" dirty="0"/>
              <a:t>Metatarsals may be required to approach equipment</a:t>
            </a:r>
          </a:p>
          <a:p>
            <a:pPr lvl="2"/>
            <a:r>
              <a:rPr lang="en-US" dirty="0"/>
              <a:t>SCBAs or respirators may be required for entry to certain areas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7A9ED-3A43-7D83-C408-00E82AAB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827087"/>
      </p:ext>
    </p:extLst>
  </p:cSld>
  <p:clrMapOvr>
    <a:masterClrMapping/>
  </p:clrMapOvr>
  <p:transition spd="slow">
    <p:wipe/>
  </p:transition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E6B6C-5BCD-0B95-45D5-B91A730A2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B9265-D264-58F6-EFE6-7AFA084E8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9: Inspection Preparation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Site Safety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2091C-09FF-3DAC-D082-1935A586B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Site Safety</a:t>
            </a:r>
          </a:p>
          <a:p>
            <a:r>
              <a:rPr lang="en-US" dirty="0"/>
              <a:t>Situational Awareness</a:t>
            </a:r>
          </a:p>
          <a:p>
            <a:pPr lvl="1"/>
            <a:r>
              <a:rPr lang="en-US" dirty="0"/>
              <a:t>Always assess and reassess your situational awareness</a:t>
            </a:r>
          </a:p>
          <a:p>
            <a:pPr lvl="1"/>
            <a:r>
              <a:rPr lang="en-US" dirty="0"/>
              <a:t>Always know where you are within the facility and the closest exit(s)</a:t>
            </a:r>
          </a:p>
          <a:p>
            <a:pPr lvl="1"/>
            <a:r>
              <a:rPr lang="en-US" dirty="0"/>
              <a:t>Always stay with site representative (do not go off alone)</a:t>
            </a:r>
          </a:p>
          <a:p>
            <a:pPr lvl="1"/>
            <a:r>
              <a:rPr lang="en-US" dirty="0"/>
              <a:t>Do not enter confined spaces</a:t>
            </a:r>
          </a:p>
          <a:p>
            <a:pPr lvl="1"/>
            <a:r>
              <a:rPr lang="en-US" dirty="0"/>
              <a:t>Do not enter any areas that you do not judge as safe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F6314-34C8-87B9-384B-64756213E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AA6882-B83D-7E7C-0F3B-6045693335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4180114"/>
            <a:ext cx="5486400" cy="199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334386"/>
      </p:ext>
    </p:extLst>
  </p:cSld>
  <p:clrMapOvr>
    <a:masterClrMapping/>
  </p:clrMapOvr>
  <p:transition spd="slow">
    <p:wipe/>
  </p:transition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5070D-B132-B04F-F1D1-E9E8378BD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98DA7-CDBC-99BD-7C23-FD35B1977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Inspection Procedures &amp; Safety</a:t>
            </a:r>
            <a:br>
              <a:rPr lang="en-US" dirty="0"/>
            </a:br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86BB48-B8FF-EA6D-F966-520E3E9A2F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60637" y="4637579"/>
            <a:ext cx="4431363" cy="22204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Andrew D. Shroads, QEP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i="1" dirty="0"/>
              <a:t>Director of Special Projects</a:t>
            </a:r>
            <a:endParaRPr lang="en-US" sz="2400" dirty="0"/>
          </a:p>
          <a:p>
            <a:pPr marL="0" indent="0">
              <a:buNone/>
            </a:pPr>
            <a:endParaRPr lang="en-US" dirty="0">
              <a:hlinkClick r:id="rId2"/>
            </a:endParaRPr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ashroads@scainc.com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614.887.7227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25E785-FB4D-6299-178F-78F6D6A23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263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8FADFA3-B9F4-A3E4-56DF-BBD98BB891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049" y="5468467"/>
            <a:ext cx="2057400" cy="533400"/>
          </a:xfrm>
          <a:prstGeom prst="rect">
            <a:avLst/>
          </a:prstGeom>
        </p:spPr>
      </p:pic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0DB0E543-9571-D06F-6B75-15679019BD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405" y="1172481"/>
            <a:ext cx="3374088" cy="3414376"/>
          </a:xfrm>
          <a:prstGeom prst="rect">
            <a:avLst/>
          </a:prstGeom>
        </p:spPr>
      </p:pic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7CBC97C-370E-5911-6EC2-BEF778E3DAF6}"/>
              </a:ext>
            </a:extLst>
          </p:cNvPr>
          <p:cNvSpPr txBox="1">
            <a:spLocks/>
          </p:cNvSpPr>
          <p:nvPr/>
        </p:nvSpPr>
        <p:spPr>
          <a:xfrm>
            <a:off x="533400" y="1005840"/>
            <a:ext cx="7366937" cy="5267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/>
              <a:t>Any questions?</a:t>
            </a:r>
          </a:p>
          <a:p>
            <a:pPr marL="0" indent="0" algn="ctr">
              <a:buNone/>
            </a:pPr>
            <a:endParaRPr lang="en-US" sz="3200" b="1" dirty="0"/>
          </a:p>
          <a:p>
            <a:pPr marL="0" indent="0" algn="ctr">
              <a:buNone/>
            </a:pPr>
            <a:r>
              <a:rPr lang="en-US" sz="3200" b="1" dirty="0"/>
              <a:t>Comments to improve the course?</a:t>
            </a:r>
          </a:p>
          <a:p>
            <a:pPr marL="0" indent="0" algn="ctr">
              <a:buNone/>
            </a:pPr>
            <a:endParaRPr lang="en-US" sz="3200" b="1" dirty="0"/>
          </a:p>
          <a:p>
            <a:pPr marL="0" indent="0" algn="ctr">
              <a:buNone/>
            </a:pPr>
            <a:endParaRPr lang="en-US" sz="3200" b="1" dirty="0"/>
          </a:p>
          <a:p>
            <a:pPr marL="0" indent="0" algn="ctr">
              <a:buNone/>
            </a:pPr>
            <a:endParaRPr lang="en-US" sz="3200" b="1" dirty="0"/>
          </a:p>
          <a:p>
            <a:pPr marL="0" indent="0" algn="ctr">
              <a:buNone/>
            </a:pPr>
            <a:r>
              <a:rPr lang="en-US" sz="5400" b="1" dirty="0"/>
              <a:t>Thank you!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314172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ECCAA-FF03-3D77-BEBD-7D96959F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ACA5D-D800-F639-8D46-9E251367B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659A1-7988-E7AC-4343-400DBC2FB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Multiple agencies are responsible for health and safety standards</a:t>
            </a:r>
          </a:p>
          <a:p>
            <a:r>
              <a:rPr lang="en-US" dirty="0"/>
              <a:t>Federal</a:t>
            </a:r>
          </a:p>
          <a:p>
            <a:r>
              <a:rPr lang="en-US" dirty="0"/>
              <a:t>State</a:t>
            </a:r>
          </a:p>
          <a:p>
            <a:r>
              <a:rPr lang="en-US" dirty="0"/>
              <a:t>Municipal (City / County)</a:t>
            </a:r>
          </a:p>
          <a:p>
            <a:r>
              <a:rPr lang="en-US" dirty="0"/>
              <a:t>Voluntary</a:t>
            </a:r>
          </a:p>
        </p:txBody>
      </p:sp>
    </p:spTree>
    <p:extLst>
      <p:ext uri="{BB962C8B-B14F-4D97-AF65-F5344CB8AC3E}">
        <p14:creationId xmlns:p14="http://schemas.microsoft.com/office/powerpoint/2010/main" val="2727857852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C5FAE-1D8A-178C-4038-362902602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9ED9-8BD8-B64D-022C-F781CACDF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98F41-BC74-E343-5250-A3BD3D36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E72DE0F-2CD8-A3B1-9A87-A016F1986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If you think OSHA is a small town in Wisconsin, </a:t>
            </a:r>
            <a:r>
              <a:rPr lang="en-US" sz="4000" b="1" i="1" dirty="0"/>
              <a:t>you’re in trouble.</a:t>
            </a:r>
            <a:endParaRPr lang="en-US" i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F128E04-6050-FF10-0FBE-7AEEE76A3A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280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9E23D-5F23-B465-A566-1FF8CE36A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12550-84BD-1940-B58A-A16E92A72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773EB-C658-C447-6926-1E7277F2CE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Occupational Safety and Health Administration (OSHA)</a:t>
            </a:r>
          </a:p>
          <a:p>
            <a:r>
              <a:rPr lang="en-US" dirty="0"/>
              <a:t>Federal agency ensuring safe and healthy                              working conditions for employees</a:t>
            </a:r>
          </a:p>
          <a:p>
            <a:pPr lvl="1"/>
            <a:r>
              <a:rPr lang="en-US" dirty="0"/>
              <a:t>Within the Department of Labor</a:t>
            </a:r>
          </a:p>
          <a:p>
            <a:pPr lvl="1"/>
            <a:r>
              <a:rPr lang="en-US" dirty="0"/>
              <a:t>Establishes federal safety and health standards in                                 Title 29 of the Code of Federal Regulations</a:t>
            </a:r>
          </a:p>
          <a:p>
            <a:r>
              <a:rPr lang="en-US" dirty="0"/>
              <a:t>21 states +Puerto Rico are fully delegated by OSHA for workplace safety and health programs</a:t>
            </a:r>
          </a:p>
          <a:p>
            <a:pPr lvl="1"/>
            <a:r>
              <a:rPr lang="en-US" dirty="0"/>
              <a:t>6 states +Virgin Islands are delegated for municipal / state employees</a:t>
            </a:r>
          </a:p>
          <a:p>
            <a:pPr lvl="1"/>
            <a:r>
              <a:rPr lang="en-US" dirty="0"/>
              <a:t>In the remaining 23 states (Ohio), OSHA is the responsible agency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49484E-4C4E-DCCF-74EE-75BA183F98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613916"/>
            <a:ext cx="18288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1044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B82AB-6EFC-4B45-892D-9907E74DE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0BC51-DB55-6FF6-2C1A-410937323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course presents safety procedures for inspecting and evaluating sources of air pollution. While it is based on Air Knowledge NACT 446: </a:t>
            </a:r>
            <a:r>
              <a:rPr lang="en-US" sz="2800" dirty="0"/>
              <a:t>Inspection Procedures &amp; Safety, this course was not sanctioned, reviewed, or approved by U.S. Environmental Protection Agency (EPA).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dirty="0"/>
              <a:t>It is much better.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37378-C3B3-9FF0-9ADB-395A4FAA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299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9F651-91CC-E68B-C074-BD0280285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Map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BCE185B-6E60-2E27-C687-47999A3AA7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501" y="1006475"/>
            <a:ext cx="696382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48229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83C8-D7F1-A9F7-AF4D-94A47021E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722EF-2E7A-FF75-B43D-A48CD8581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Other State Health &amp; Safety Requirements</a:t>
            </a:r>
          </a:p>
          <a:p>
            <a:r>
              <a:rPr lang="en-US" dirty="0"/>
              <a:t>General Duty Clause: Requirements for safety in workplace</a:t>
            </a:r>
          </a:p>
          <a:p>
            <a:pPr lvl="1"/>
            <a:r>
              <a:rPr lang="en-US" dirty="0"/>
              <a:t>Employer (facility) has a duty to furnish a safe workplace for employees and frequenters (visitors)</a:t>
            </a:r>
          </a:p>
          <a:p>
            <a:pPr lvl="1"/>
            <a:r>
              <a:rPr lang="en-US" dirty="0"/>
              <a:t>Employer (facility) shall do everything reasonably necessary to protect the health, safety, and welfare of employees and frequenters (visitors)</a:t>
            </a:r>
          </a:p>
          <a:p>
            <a:r>
              <a:rPr lang="en-US" dirty="0"/>
              <a:t>Risk Reduction for Public Employees</a:t>
            </a:r>
          </a:p>
          <a:p>
            <a:pPr lvl="1"/>
            <a:r>
              <a:rPr lang="en-US" dirty="0"/>
              <a:t>State workers’ compensation programs provide medical care and wage replacement for employees injured during work activities</a:t>
            </a:r>
          </a:p>
          <a:p>
            <a:pPr lvl="1"/>
            <a:r>
              <a:rPr lang="en-US" dirty="0"/>
              <a:t>Programs may incorporate health and safety standards to reduce the number and severity of injuries (reducing program costs)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6DFDEC-D6C3-FAAE-59F1-8B4244345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82415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D7CB3-747E-FBFE-6EFD-AA05E8360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DACA6-AEF7-4DE4-554B-5D981300D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A7577-D1EE-66C7-CF71-E3ED00A70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Other State Health &amp; Safety Requirements</a:t>
            </a:r>
          </a:p>
          <a:p>
            <a:r>
              <a:rPr lang="en-US" dirty="0"/>
              <a:t>State Workers’ Compensation may manage their own health and safety programs</a:t>
            </a:r>
          </a:p>
          <a:p>
            <a:pPr lvl="1"/>
            <a:r>
              <a:rPr lang="en-US" dirty="0"/>
              <a:t>While not OSHA standards, they may have additional protections and requirements</a:t>
            </a:r>
          </a:p>
          <a:p>
            <a:r>
              <a:rPr lang="en-US" dirty="0"/>
              <a:t>Examples of additional standards for public employees</a:t>
            </a:r>
          </a:p>
          <a:p>
            <a:pPr lvl="1"/>
            <a:r>
              <a:rPr lang="en-US" dirty="0"/>
              <a:t>Right of refusal to work if employee believes there is imminent danger</a:t>
            </a:r>
          </a:p>
          <a:p>
            <a:pPr lvl="1"/>
            <a:r>
              <a:rPr lang="en-US" dirty="0"/>
              <a:t>Reporting of occupational injuries and illnesses</a:t>
            </a:r>
          </a:p>
          <a:p>
            <a:pPr lvl="1"/>
            <a:r>
              <a:rPr lang="en-US" dirty="0"/>
              <a:t>Posted notices of protections and obligations</a:t>
            </a:r>
          </a:p>
          <a:p>
            <a:pPr lvl="1"/>
            <a:r>
              <a:rPr lang="en-US" dirty="0"/>
              <a:t>State-specific standards for certain risks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3AA8A1-3208-79E3-1B0C-70D48894C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825147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19D86-186B-9E8D-8878-0E0B4C553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2B4682-965F-DD7D-A09F-E8C2AD740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Select OSHA Health &amp; Safety Standards:</a:t>
            </a:r>
          </a:p>
          <a:p>
            <a:r>
              <a:rPr lang="en-US" dirty="0"/>
              <a:t>Walking-Working Surfaces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(1910.21-1910.30)</a:t>
            </a:r>
          </a:p>
          <a:p>
            <a:pPr lvl="1"/>
            <a:r>
              <a:rPr lang="en-US" dirty="0"/>
              <a:t>Ladders and scaffolds</a:t>
            </a:r>
          </a:p>
          <a:p>
            <a:r>
              <a:rPr lang="en-US" dirty="0"/>
              <a:t>Exit Routes &amp; Emergency Planning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(1910.33-1910.39)</a:t>
            </a:r>
          </a:p>
          <a:p>
            <a:r>
              <a:rPr lang="en-US" dirty="0"/>
              <a:t>Occupational Health &amp; Environmental Control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(1910.94-1910.98)</a:t>
            </a:r>
          </a:p>
          <a:p>
            <a:pPr lvl="1"/>
            <a:r>
              <a:rPr lang="en-US" dirty="0"/>
              <a:t>Occupational Noise Exposure</a:t>
            </a:r>
          </a:p>
          <a:p>
            <a:r>
              <a:rPr lang="en-US" dirty="0"/>
              <a:t>Hazardous Materials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(1910.101-1910.126)</a:t>
            </a:r>
            <a:endParaRPr lang="en-US" sz="2400" dirty="0"/>
          </a:p>
          <a:p>
            <a:pPr lvl="1"/>
            <a:r>
              <a:rPr lang="en-US" dirty="0"/>
              <a:t>Hazardous Materials Storage</a:t>
            </a:r>
          </a:p>
          <a:p>
            <a:pPr lvl="1"/>
            <a:r>
              <a:rPr lang="en-US" dirty="0"/>
              <a:t>Process Safety Management (Counterpart to Risk Management)</a:t>
            </a:r>
          </a:p>
          <a:p>
            <a:pPr lvl="1"/>
            <a:r>
              <a:rPr lang="en-US" dirty="0"/>
              <a:t>Hazardous Waste Operations and Emergency Response (HAZWOPER)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2EDD14-3BA6-C586-03B7-F3BB77033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06D559-B2AC-CB4D-7C93-C882C3EF2F1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5441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78E85-CBCB-8FA8-2D83-EEAC359F2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A4EDD-74AE-E203-5D0C-ED7ACAD2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F056E-38BC-898F-D4B2-37018137C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Select OSHA Health &amp; Safety Standards:</a:t>
            </a:r>
          </a:p>
          <a:p>
            <a:r>
              <a:rPr lang="en-US" dirty="0"/>
              <a:t>Personal Protective Equipment</a:t>
            </a:r>
            <a:r>
              <a:rPr lang="en-US" sz="2400" dirty="0"/>
              <a:t>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(1910.132-1910.140)</a:t>
            </a:r>
            <a:endParaRPr lang="en-US" sz="2400" dirty="0"/>
          </a:p>
          <a:p>
            <a:r>
              <a:rPr lang="en-US" dirty="0"/>
              <a:t>General Environmental Controls</a:t>
            </a:r>
            <a:r>
              <a:rPr lang="en-US" sz="2400" dirty="0"/>
              <a:t>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(1910.141-1910.147)</a:t>
            </a:r>
            <a:endParaRPr lang="en-US" sz="2400" dirty="0"/>
          </a:p>
          <a:p>
            <a:pPr lvl="1"/>
            <a:r>
              <a:rPr lang="en-US" dirty="0"/>
              <a:t>Confined Spaces</a:t>
            </a:r>
          </a:p>
          <a:p>
            <a:pPr lvl="1"/>
            <a:r>
              <a:rPr lang="en-US" dirty="0"/>
              <a:t>Lockout/Tagout</a:t>
            </a:r>
          </a:p>
          <a:p>
            <a:r>
              <a:rPr lang="en-US" dirty="0"/>
              <a:t>Electrical</a:t>
            </a:r>
            <a:r>
              <a:rPr lang="en-US" sz="2400" dirty="0"/>
              <a:t>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(1910.301-1910.399)</a:t>
            </a:r>
            <a:endParaRPr lang="en-US" sz="2400" dirty="0"/>
          </a:p>
          <a:p>
            <a:r>
              <a:rPr lang="en-US" dirty="0"/>
              <a:t>Toxic &amp; Hazardous Substances</a:t>
            </a:r>
            <a:r>
              <a:rPr lang="en-US" sz="2400" dirty="0"/>
              <a:t>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(1910.1000-1910.1499)</a:t>
            </a:r>
            <a:endParaRPr lang="en-US" sz="2400" dirty="0"/>
          </a:p>
          <a:p>
            <a:pPr lvl="1"/>
            <a:r>
              <a:rPr lang="en-US" dirty="0"/>
              <a:t>Bloodborne Pathogens</a:t>
            </a:r>
          </a:p>
          <a:p>
            <a:pPr lvl="1"/>
            <a:r>
              <a:rPr lang="en-US" dirty="0"/>
              <a:t>Hazard Communication</a:t>
            </a:r>
          </a:p>
          <a:p>
            <a:pPr lvl="1"/>
            <a:r>
              <a:rPr lang="en-US" dirty="0"/>
              <a:t>Laboratory Safety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9223E-33DF-C84C-41F8-8043762F1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606B08-4A58-535C-9546-75256F28954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30171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CE426-A3E2-7FF6-80E8-572BE874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9541E-2C2A-0581-E26F-740A31090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Ladder &amp; Scaffold Standards</a:t>
            </a:r>
          </a:p>
          <a:p>
            <a:r>
              <a:rPr lang="en-US" dirty="0"/>
              <a:t>Requirements for securing, stability, load bearing,               placement and dimensions</a:t>
            </a:r>
          </a:p>
          <a:p>
            <a:pPr lvl="1"/>
            <a:r>
              <a:rPr lang="en-US" dirty="0"/>
              <a:t>Must include a fall / falling object protection system if                                  exposed to falling / falling object hazard</a:t>
            </a:r>
          </a:p>
          <a:p>
            <a:r>
              <a:rPr lang="en-US" dirty="0"/>
              <a:t>Applies to:</a:t>
            </a:r>
          </a:p>
          <a:p>
            <a:pPr lvl="1"/>
            <a:r>
              <a:rPr lang="en-US" dirty="0"/>
              <a:t>Fixed and Portable Ladders</a:t>
            </a:r>
          </a:p>
          <a:p>
            <a:pPr lvl="1"/>
            <a:r>
              <a:rPr lang="en-US" dirty="0"/>
              <a:t>Catwalks / Runways</a:t>
            </a:r>
          </a:p>
          <a:p>
            <a:pPr lvl="1"/>
            <a:r>
              <a:rPr lang="en-US" dirty="0"/>
              <a:t>Scaffolds</a:t>
            </a:r>
          </a:p>
          <a:p>
            <a:pPr lvl="1"/>
            <a:r>
              <a:rPr lang="en-US" dirty="0"/>
              <a:t>Stairs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0A8D99-D43D-606E-2EF8-12208BA9C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5D37A5-F1E9-7C53-FCB1-8D42A263F7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43F408-8977-9362-D98E-553C2EE644F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952" y="2186940"/>
            <a:ext cx="2514600" cy="333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17377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5614A-4FDC-5B2F-221C-68FA8BAB0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B8F22-7892-77A3-8AD4-C136BE0B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429EF-E888-16E8-0CE8-FB06981FE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Exit Route Standards</a:t>
            </a:r>
          </a:p>
          <a:p>
            <a:r>
              <a:rPr lang="en-US" dirty="0"/>
              <a:t>Requirements for designating and maintaining exit routes and assembly points in an emergency</a:t>
            </a:r>
          </a:p>
          <a:p>
            <a:pPr lvl="1"/>
            <a:r>
              <a:rPr lang="en-US" dirty="0"/>
              <a:t>Part of a comprehensive emergency action plan</a:t>
            </a:r>
          </a:p>
          <a:p>
            <a:r>
              <a:rPr lang="en-US" dirty="0"/>
              <a:t>Exits routes must be:</a:t>
            </a:r>
          </a:p>
          <a:p>
            <a:pPr lvl="1"/>
            <a:r>
              <a:rPr lang="en-US" dirty="0"/>
              <a:t>Clearly marked</a:t>
            </a:r>
          </a:p>
          <a:p>
            <a:pPr lvl="1"/>
            <a:r>
              <a:rPr lang="en-US" dirty="0"/>
              <a:t>Unobstructed</a:t>
            </a:r>
          </a:p>
          <a:p>
            <a:pPr lvl="1"/>
            <a:r>
              <a:rPr lang="en-US" dirty="0"/>
              <a:t>Well-Lit</a:t>
            </a:r>
          </a:p>
          <a:p>
            <a:r>
              <a:rPr lang="en-US" dirty="0"/>
              <a:t>Emergency assembly point must be away from                   potential hazards and clearly marked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DE6B8-C4D1-01DA-BAC6-FED0A1B6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F89DFE-F3EA-777D-A782-0010F4358F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2471CF-BEA9-BEB3-6AED-BE8B4761CA1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2743200"/>
            <a:ext cx="1828800" cy="1371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B9182F-BEA1-414B-7261-3BA987A8F7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CACECF"/>
              </a:clrFrom>
              <a:clrTo>
                <a:srgbClr val="CACEC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4343400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35206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6ABF1-8822-28F5-8FEE-39EC752A2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C6A80-5D3D-1B20-19BD-26545A85E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6F8C6-20CA-5DD9-E9E5-E1569BB37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Occupational Noise Exposure Standards</a:t>
            </a:r>
          </a:p>
          <a:p>
            <a:r>
              <a:rPr lang="en-US" dirty="0"/>
              <a:t>Permissible Exposure Limit (PEL) for noise</a:t>
            </a:r>
          </a:p>
          <a:p>
            <a:pPr lvl="1"/>
            <a:r>
              <a:rPr lang="en-US" dirty="0"/>
              <a:t>Hearing conservation program required if exceeded</a:t>
            </a:r>
          </a:p>
          <a:p>
            <a:pPr lvl="1"/>
            <a:r>
              <a:rPr lang="en-US" dirty="0"/>
              <a:t>85 decibels as an 8-hour time-weighted average (TWA)</a:t>
            </a:r>
          </a:p>
          <a:p>
            <a:r>
              <a:rPr lang="en-US" dirty="0"/>
              <a:t>Requires:</a:t>
            </a:r>
          </a:p>
          <a:p>
            <a:pPr lvl="1"/>
            <a:r>
              <a:rPr lang="en-US" dirty="0"/>
              <a:t>Noise monitoring</a:t>
            </a:r>
          </a:p>
          <a:p>
            <a:pPr lvl="1"/>
            <a:r>
              <a:rPr lang="en-US" dirty="0"/>
              <a:t>Annual audiogram (hearing test)</a:t>
            </a:r>
          </a:p>
          <a:p>
            <a:pPr lvl="1"/>
            <a:r>
              <a:rPr lang="en-US" dirty="0"/>
              <a:t>Proper hearing protectors (PPE)</a:t>
            </a:r>
          </a:p>
          <a:p>
            <a:pPr lvl="1"/>
            <a:r>
              <a:rPr lang="en-US" dirty="0"/>
              <a:t>Training and notification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C2289-19C8-C84F-84EE-4231ADE70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68092D-0883-7159-3BFB-9F0681DDBB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002D28-1451-B7FF-ECA4-B0EDB1B867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9147" y="4434840"/>
            <a:ext cx="895350" cy="914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B55268-01F2-9B6E-CD71-A17044440D9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092" y="2514600"/>
            <a:ext cx="177546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841443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8A1F1-A26E-4A75-14A8-FD09FB6A8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B80F7-76A2-FEC6-58AC-F364CE286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CD597-D089-311B-D85D-79CF659F8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Hazardous Materials</a:t>
            </a:r>
          </a:p>
          <a:p>
            <a:r>
              <a:rPr lang="en-US" dirty="0"/>
              <a:t>Conduct a hazardous chemical inventory and assessment to develop a Hazard Communication Program that includes:</a:t>
            </a:r>
          </a:p>
          <a:p>
            <a:pPr lvl="1"/>
            <a:r>
              <a:rPr lang="en-US" dirty="0"/>
              <a:t>Labeling with hazard warnings</a:t>
            </a:r>
          </a:p>
          <a:p>
            <a:pPr lvl="1"/>
            <a:r>
              <a:rPr lang="en-US" dirty="0"/>
              <a:t>Proper storage and handling</a:t>
            </a:r>
          </a:p>
          <a:p>
            <a:pPr lvl="1"/>
            <a:r>
              <a:rPr lang="en-US" dirty="0"/>
              <a:t>PPE</a:t>
            </a:r>
          </a:p>
          <a:p>
            <a:pPr lvl="1"/>
            <a:r>
              <a:rPr lang="en-US" dirty="0"/>
              <a:t>Training</a:t>
            </a:r>
          </a:p>
          <a:p>
            <a:pPr lvl="1"/>
            <a:r>
              <a:rPr lang="en-US" dirty="0"/>
              <a:t>Emergency response and cleanup (HAZWOPER)</a:t>
            </a:r>
          </a:p>
          <a:p>
            <a:r>
              <a:rPr lang="en-US" dirty="0"/>
              <a:t>Specific requirements for compressed gases, flammable gases and liquids, explosives, and highly hazardous chemicals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B00355-A9C5-37E1-859C-8CE36EDB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3364B9-B6A1-35C7-3B75-8FDC3D7436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DF31E-179A-EDAB-49B4-F25B13BA17F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3932" y="2514600"/>
            <a:ext cx="115062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08556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03F6-9058-30A4-38B4-AFDDA7454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96769-4C67-2E68-7CA9-7886F45F0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7198F6-A237-33D1-79C0-48CE255CC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Process Safety Management (PSM)</a:t>
            </a:r>
          </a:p>
          <a:p>
            <a:r>
              <a:rPr lang="en-US" dirty="0"/>
              <a:t>Comprehensive plan to prevent and minimize impacts from a catastrophic release of hazardous or flammable chemical(s)</a:t>
            </a:r>
          </a:p>
          <a:p>
            <a:pPr lvl="1"/>
            <a:r>
              <a:rPr lang="en-US" dirty="0"/>
              <a:t>Process hazard analysis to identify and analyze potential hazards</a:t>
            </a:r>
          </a:p>
          <a:p>
            <a:pPr lvl="1"/>
            <a:r>
              <a:rPr lang="en-US" dirty="0"/>
              <a:t>Process safety information and operating procedures</a:t>
            </a:r>
          </a:p>
          <a:p>
            <a:pPr lvl="1"/>
            <a:r>
              <a:rPr lang="en-US" dirty="0"/>
              <a:t>Employee training</a:t>
            </a:r>
          </a:p>
          <a:p>
            <a:pPr lvl="1"/>
            <a:r>
              <a:rPr lang="en-US" dirty="0"/>
              <a:t>Emergency planning and response</a:t>
            </a:r>
          </a:p>
          <a:p>
            <a:pPr lvl="1"/>
            <a:r>
              <a:rPr lang="en-US" dirty="0"/>
              <a:t>Internal audits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73A62E-16AB-00C4-00A6-523997ECD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28937A-0ACB-79E3-4BD2-B145C32D22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2ABCF2-21CA-10B7-E0F1-4133A91EAA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7792" y="4023360"/>
            <a:ext cx="4556760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3747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CFA3C-AEB9-8851-9769-7550BA817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3A81F-CD7E-6EEF-4878-80F74EB11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D4CF2C-5CDE-0832-69D9-165B5702E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information presented is only intended to provide a generic, non-exhaustive overview of OSHA requirements for specific standards-related topics.</a:t>
            </a:r>
          </a:p>
          <a:p>
            <a:r>
              <a:rPr lang="en-US" dirty="0"/>
              <a:t>This training does not include requirements for posting information, warning signs, and qualifications for people assigned to test workplace conditions or equipment.</a:t>
            </a:r>
          </a:p>
          <a:p>
            <a:r>
              <a:rPr lang="en-US" dirty="0"/>
              <a:t>States with their own OSHA-approved state plan may differ from Federal OSHA requirements; consult state regulations.</a:t>
            </a:r>
          </a:p>
          <a:p>
            <a:r>
              <a:rPr lang="en-US" dirty="0"/>
              <a:t>This training is for informational purposes only and should not be used to replace professional advice.</a:t>
            </a:r>
          </a:p>
          <a:p>
            <a:r>
              <a:rPr lang="en-US" dirty="0"/>
              <a:t>Your safety is </a:t>
            </a:r>
            <a:r>
              <a:rPr lang="en-US" b="1" u="sng" dirty="0"/>
              <a:t>your</a:t>
            </a:r>
            <a:r>
              <a:rPr lang="en-US" dirty="0"/>
              <a:t> responsibility.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07765-307B-A8B9-49B8-8F25BC7AF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955846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5B5FD-80FF-4820-93EF-BBC47CD93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11F14-6E3A-4AA5-914F-D7E5398AFD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OSHA PSM is counterpart to Environmental Protection Agency (EPA) Risk Management Plan (RMP) [Clean Air Act §112(r)]</a:t>
            </a:r>
          </a:p>
          <a:p>
            <a:r>
              <a:rPr lang="en-US" u="sng" dirty="0"/>
              <a:t>OSHA PSM Program</a:t>
            </a:r>
            <a:r>
              <a:rPr lang="en-US" dirty="0"/>
              <a:t>: Onsite program for worker safety</a:t>
            </a:r>
            <a:endParaRPr lang="en-US" u="sng" dirty="0"/>
          </a:p>
          <a:p>
            <a:r>
              <a:rPr lang="en-US" u="sng" dirty="0"/>
              <a:t>EPA RMP Program</a:t>
            </a:r>
            <a:r>
              <a:rPr lang="en-US" dirty="0"/>
              <a:t>: Offsite program for public safety</a:t>
            </a:r>
            <a:endParaRPr lang="en-US" u="sn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2F453-6C4C-4191-82E1-31D185491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D585C-F2FB-42AE-B17C-286A68C9B44A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D2938A3-4D62-1E7B-D02C-D6B925981188}"/>
              </a:ext>
            </a:extLst>
          </p:cNvPr>
          <p:cNvGrpSpPr/>
          <p:nvPr/>
        </p:nvGrpSpPr>
        <p:grpSpPr>
          <a:xfrm>
            <a:off x="4343241" y="3190998"/>
            <a:ext cx="3535986" cy="2981202"/>
            <a:chOff x="2819241" y="3197082"/>
            <a:chExt cx="3535986" cy="298120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CCF5B50-4E19-4E7E-947F-7DF0F58FA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3535986" cy="298120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066AF24-7ACD-4F89-8436-7FC73B431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1310" y="571804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DD58292-31F5-45D2-970F-89158DCE2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7438" y="4355678"/>
              <a:ext cx="1399592" cy="4572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4129790-86E9-4D58-8442-812F292F3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9241" y="3197082"/>
              <a:ext cx="1490869" cy="45720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025681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2AF55-A77E-F5FD-B784-13E8C9E1C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ACADB-AF80-1C98-1C4C-8B6A1BC80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2E981-E901-CD51-9870-590F5C96C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HAZWOPER</a:t>
            </a:r>
          </a:p>
          <a:p>
            <a:r>
              <a:rPr lang="en-US" dirty="0"/>
              <a:t>Applicable to workers who handle hazardous waste and respond to emergencies involving hazardous substances</a:t>
            </a:r>
          </a:p>
          <a:p>
            <a:pPr lvl="1"/>
            <a:r>
              <a:rPr lang="en-US" dirty="0"/>
              <a:t>PPE</a:t>
            </a:r>
          </a:p>
          <a:p>
            <a:pPr lvl="1"/>
            <a:r>
              <a:rPr lang="en-US" dirty="0"/>
              <a:t>Procedures</a:t>
            </a:r>
          </a:p>
          <a:p>
            <a:pPr lvl="1"/>
            <a:r>
              <a:rPr lang="en-US" dirty="0"/>
              <a:t>Training</a:t>
            </a:r>
          </a:p>
          <a:p>
            <a:pPr lvl="2"/>
            <a:r>
              <a:rPr lang="en-US" u="sng" dirty="0"/>
              <a:t>Awareness (Level I)</a:t>
            </a:r>
            <a:r>
              <a:rPr lang="en-US" dirty="0"/>
              <a:t>: 2- hour training to provide emergency notification for a release</a:t>
            </a:r>
            <a:endParaRPr lang="en-US" u="sng" dirty="0"/>
          </a:p>
          <a:p>
            <a:pPr lvl="2"/>
            <a:r>
              <a:rPr lang="en-US" u="sng" dirty="0"/>
              <a:t>Operations (Level II)</a:t>
            </a:r>
            <a:r>
              <a:rPr lang="en-US" dirty="0"/>
              <a:t>: 8-hour training for workers with direct involvement</a:t>
            </a:r>
          </a:p>
          <a:p>
            <a:pPr lvl="2"/>
            <a:r>
              <a:rPr lang="en-US" u="sng" dirty="0"/>
              <a:t>Technician (Level III)</a:t>
            </a:r>
            <a:r>
              <a:rPr lang="en-US" dirty="0"/>
              <a:t>: 24-hour training for supporting responders to releases</a:t>
            </a:r>
          </a:p>
          <a:p>
            <a:pPr lvl="2"/>
            <a:r>
              <a:rPr lang="en-US" u="sng" dirty="0"/>
              <a:t>Specialist (Level IV)</a:t>
            </a:r>
            <a:r>
              <a:rPr lang="en-US" dirty="0"/>
              <a:t>: 40-hour training for workers with uncontrolled hazardous waste</a:t>
            </a:r>
          </a:p>
          <a:p>
            <a:pPr lvl="2"/>
            <a:r>
              <a:rPr lang="en-US" u="sng" dirty="0"/>
              <a:t>Incident Commander (Level V)</a:t>
            </a:r>
            <a:r>
              <a:rPr lang="en-US" dirty="0"/>
              <a:t>: Training on incident management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2BAAB-868D-4CA5-F0B7-EF2677C98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F00D93-A6F9-DCCE-7F94-B6CF57E7B0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15E50C-9C40-6854-9D37-05965EA777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0912" y="2414016"/>
            <a:ext cx="245364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74555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23668-33D5-7F72-FCB9-E17C57DB2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6DFD4AF-5027-55A7-39B1-4F4B34806E1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4358640"/>
            <a:ext cx="10363200" cy="18135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D0875C-D9A7-E4E5-254F-F840063EC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8C373-2A61-E398-3CB4-10E3D3D91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PPE</a:t>
            </a:r>
          </a:p>
          <a:p>
            <a:r>
              <a:rPr lang="en-US" dirty="0"/>
              <a:t>Equipment worn to minimize exposure to hazards</a:t>
            </a:r>
          </a:p>
          <a:p>
            <a:pPr lvl="1"/>
            <a:r>
              <a:rPr lang="en-US" dirty="0"/>
              <a:t>Reduces risk from contact with biological, chemical, and physical hazards</a:t>
            </a:r>
          </a:p>
          <a:p>
            <a:r>
              <a:rPr lang="en-US" dirty="0"/>
              <a:t>Program to assess and identify what types of PPE are required</a:t>
            </a:r>
          </a:p>
          <a:p>
            <a:pPr lvl="1"/>
            <a:r>
              <a:rPr lang="en-US" dirty="0"/>
              <a:t>Training (use, adjustment, donning, and doffing)</a:t>
            </a:r>
          </a:p>
          <a:p>
            <a:pPr lvl="1"/>
            <a:r>
              <a:rPr lang="en-US" dirty="0"/>
              <a:t>Limitations</a:t>
            </a:r>
          </a:p>
          <a:p>
            <a:pPr lvl="1"/>
            <a:r>
              <a:rPr lang="en-US" dirty="0"/>
              <a:t>Proper care and maintenance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A1D2A-27D3-9708-7F75-B3FA2E4C1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2AEA31-C91C-8525-2CFF-E646E01C8E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38471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245E8-FD69-8839-F219-1E7B82257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BA331-4D6B-C782-AC40-EC5117F72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E8CEE-9594-275A-E50C-70139D504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Specialized PPE</a:t>
            </a:r>
          </a:p>
          <a:p>
            <a:r>
              <a:rPr lang="en-US" dirty="0"/>
              <a:t>Certain industries require additional PPE for specific hazards</a:t>
            </a:r>
          </a:p>
          <a:p>
            <a:pPr lvl="1"/>
            <a:r>
              <a:rPr lang="en-US" dirty="0"/>
              <a:t>Hairnets / beard nets for food preparation</a:t>
            </a:r>
          </a:p>
          <a:p>
            <a:pPr lvl="1"/>
            <a:r>
              <a:rPr lang="en-US" dirty="0"/>
              <a:t>Flame retardant clothing for welding / combustible materials</a:t>
            </a:r>
          </a:p>
          <a:p>
            <a:pPr lvl="1"/>
            <a:r>
              <a:rPr lang="en-US" dirty="0"/>
              <a:t>Full safety goggles (no contact lenses)</a:t>
            </a:r>
          </a:p>
          <a:p>
            <a:pPr lvl="1"/>
            <a:r>
              <a:rPr lang="en-US" dirty="0"/>
              <a:t>Full face shield for splashes</a:t>
            </a:r>
          </a:p>
          <a:p>
            <a:pPr lvl="1"/>
            <a:r>
              <a:rPr lang="en-US" dirty="0"/>
              <a:t>Metatarsal protection (+steel tip safety shoes)</a:t>
            </a:r>
          </a:p>
          <a:p>
            <a:pPr lvl="1"/>
            <a:r>
              <a:rPr lang="en-US" dirty="0"/>
              <a:t>Supplied air respirators</a:t>
            </a:r>
          </a:p>
          <a:p>
            <a:pPr lvl="1"/>
            <a:r>
              <a:rPr lang="en-US" dirty="0"/>
              <a:t>Chemical resistant clothing / gloves</a:t>
            </a:r>
          </a:p>
          <a:p>
            <a:pPr lvl="1"/>
            <a:r>
              <a:rPr lang="en-US" dirty="0"/>
              <a:t>High-visibility vests</a:t>
            </a:r>
          </a:p>
          <a:p>
            <a:pPr lvl="1"/>
            <a:r>
              <a:rPr lang="en-US" dirty="0"/>
              <a:t>Ice traction cleats (Crampons)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553F60-850A-2B64-0C4E-DC3A7BDCC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0CED8A-4A80-E1EC-928B-864B7D2A46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55F75B-2E2C-6127-6812-15A99D2D7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0992" y="2468880"/>
            <a:ext cx="1813560" cy="228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37F643-76EA-EBDF-3E21-57C7B68B47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0852" y="3840480"/>
            <a:ext cx="1104900" cy="914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BFE03C-EF24-7B15-96E1-3DBEC119973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3302" y="4800600"/>
            <a:ext cx="155448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47399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92451-F060-5C09-4F05-E93A91AC3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8F4B9-8E0C-CF4D-9191-8283373A0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AD61C-0244-343C-377A-253E4464B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General Environmental Controls</a:t>
            </a:r>
          </a:p>
          <a:p>
            <a:r>
              <a:rPr lang="en-US" u="sng" dirty="0"/>
              <a:t>Confined Spaces</a:t>
            </a:r>
            <a:r>
              <a:rPr lang="en-US" dirty="0"/>
              <a:t>: Area large enough for a worker to enter but not designed for continuous occupancy</a:t>
            </a:r>
          </a:p>
          <a:p>
            <a:pPr lvl="1"/>
            <a:r>
              <a:rPr lang="en-US" dirty="0"/>
              <a:t>Limited or restricted means for entry or exit</a:t>
            </a:r>
          </a:p>
          <a:p>
            <a:pPr lvl="1"/>
            <a:r>
              <a:rPr lang="en-US" dirty="0"/>
              <a:t>May contain hazardous atmosphere, electrical wires, hot / cold surfaces</a:t>
            </a:r>
          </a:p>
          <a:p>
            <a:pPr lvl="1"/>
            <a:r>
              <a:rPr lang="en-US" dirty="0"/>
              <a:t>Can trap or asphyxiate personnel</a:t>
            </a:r>
          </a:p>
          <a:p>
            <a:pPr lvl="1"/>
            <a:r>
              <a:rPr lang="en-US" dirty="0"/>
              <a:t>Tanks, vessels, silos, bins, pits, hoppers, control equipment, ducts, pipelines, etc.</a:t>
            </a:r>
          </a:p>
          <a:p>
            <a:r>
              <a:rPr lang="en-US" dirty="0"/>
              <a:t>Require specialized training and safety program to enter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AE5BFA-8260-BEBF-5625-94EB28E8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93E9B1-A06B-0D25-9291-9F8457F1F5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9D5ADA3-32C8-C283-4DFD-65FB5C4F747A}"/>
              </a:ext>
            </a:extLst>
          </p:cNvPr>
          <p:cNvGrpSpPr/>
          <p:nvPr/>
        </p:nvGrpSpPr>
        <p:grpSpPr>
          <a:xfrm>
            <a:off x="3557238" y="5257799"/>
            <a:ext cx="5074476" cy="914401"/>
            <a:chOff x="1999089" y="4668264"/>
            <a:chExt cx="5074476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02F2DD-9F6B-A578-603C-F9DD84868E9B}"/>
                </a:ext>
              </a:extLst>
            </p:cNvPr>
            <p:cNvSpPr txBox="1"/>
            <p:nvPr/>
          </p:nvSpPr>
          <p:spPr>
            <a:xfrm>
              <a:off x="2346562" y="4668264"/>
              <a:ext cx="4727003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Do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NOT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enter confined spaces!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5A31DD-85F0-076C-E0C1-3E1591B40E14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6381327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713F3-E68B-B33E-D64F-245A73340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E4FE5-842C-86D3-33F5-9A92F70D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B1ACF-37D0-9FB2-7AA5-F2E828A36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General Environmental Controls</a:t>
            </a:r>
          </a:p>
          <a:p>
            <a:r>
              <a:rPr lang="en-US" u="sng" dirty="0"/>
              <a:t>Control of Hazardous Energy (Lockout/Tagout)</a:t>
            </a:r>
            <a:r>
              <a:rPr lang="en-US" dirty="0"/>
              <a:t>: Program to safeguard workers from hazardous energy</a:t>
            </a:r>
          </a:p>
          <a:p>
            <a:pPr lvl="1"/>
            <a:r>
              <a:rPr lang="en-US" dirty="0"/>
              <a:t>Lockout/Tagout is a device (lock or tag) applied to energy control (switch) to ensure energy cannot be activated (turned on) when employees are present (conducting service / maintenance)</a:t>
            </a:r>
          </a:p>
          <a:p>
            <a:pPr lvl="1"/>
            <a:r>
              <a:rPr lang="en-US" dirty="0"/>
              <a:t>Hazardous energy includes physical energy (heavy objects), mechanical energy (moving objects), and electrical energy</a:t>
            </a:r>
          </a:p>
          <a:p>
            <a:r>
              <a:rPr lang="en-US" dirty="0"/>
              <a:t>Require specialized training and safety program to enter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92396-E7FD-82BA-783A-97A3EE7B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132A7F-E48D-8118-B3F6-F832E7B7E0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E979074-BDC5-48CB-5122-33532B45417E}"/>
              </a:ext>
            </a:extLst>
          </p:cNvPr>
          <p:cNvGrpSpPr/>
          <p:nvPr/>
        </p:nvGrpSpPr>
        <p:grpSpPr>
          <a:xfrm>
            <a:off x="3287338" y="5257799"/>
            <a:ext cx="5614275" cy="914401"/>
            <a:chOff x="1999089" y="4668264"/>
            <a:chExt cx="5614275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7EE0157-E619-AEE3-FDA8-9848515BCA2B}"/>
                </a:ext>
              </a:extLst>
            </p:cNvPr>
            <p:cNvSpPr txBox="1"/>
            <p:nvPr/>
          </p:nvSpPr>
          <p:spPr>
            <a:xfrm>
              <a:off x="2346562" y="4668264"/>
              <a:ext cx="526680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Do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NOT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enter lockout/tagout areas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6C3A6CE-756A-B975-F20E-B018EC9AF860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4446956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A422A-A823-094E-2A78-C4F5CA76E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5D48E-EDAD-433D-3C5E-CC3466CDA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C2BA6-D467-4AA3-3FCC-F5810A90A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Electrical Systems</a:t>
            </a:r>
          </a:p>
          <a:p>
            <a:r>
              <a:rPr lang="en-US" dirty="0"/>
              <a:t>Includes design safety standards and safety work practices</a:t>
            </a:r>
          </a:p>
          <a:p>
            <a:pPr lvl="1"/>
            <a:r>
              <a:rPr lang="en-US" dirty="0"/>
              <a:t>Applies to electrical systems, elevators, fire alarm systems, etc.</a:t>
            </a:r>
          </a:p>
          <a:p>
            <a:r>
              <a:rPr lang="en-US" dirty="0"/>
              <a:t>Protects workers from electrical hazards by requiring:</a:t>
            </a:r>
          </a:p>
          <a:p>
            <a:pPr lvl="1"/>
            <a:r>
              <a:rPr lang="en-US" dirty="0"/>
              <a:t>Training</a:t>
            </a:r>
          </a:p>
          <a:p>
            <a:pPr lvl="1"/>
            <a:r>
              <a:rPr lang="en-US" dirty="0"/>
              <a:t>Safe work practices (grounding)</a:t>
            </a:r>
          </a:p>
          <a:p>
            <a:pPr lvl="1"/>
            <a:r>
              <a:rPr lang="en-US" dirty="0"/>
              <a:t>Separation distance between energized electrical lines and conducting metal objects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E8C54-B36A-C639-355B-9782DF952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FE73FF-BFBA-3B68-C9CF-DC99AC118F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229375-38E5-F0E9-C47A-E7DDD80D5D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1892" y="4343400"/>
            <a:ext cx="223266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52626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47C2D-3F7A-FE21-D70C-0476A0A51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C4819-804F-FA15-D000-B8C0E6C08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356E9-96B8-14A8-D122-FF8DF624D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Toxic &amp; Hazardous Substances</a:t>
            </a:r>
          </a:p>
          <a:p>
            <a:r>
              <a:rPr lang="en-US" u="sng" dirty="0"/>
              <a:t>Bloodborne Pathogens</a:t>
            </a:r>
            <a:r>
              <a:rPr lang="en-US" dirty="0"/>
              <a:t>: Standards for workers who may be exposed to blood or other potentially infectious materials</a:t>
            </a:r>
          </a:p>
          <a:p>
            <a:pPr lvl="1"/>
            <a:r>
              <a:rPr lang="en-US" dirty="0"/>
              <a:t>Exposure Control Plan - Procedures to eliminate or minimize exposure</a:t>
            </a:r>
          </a:p>
          <a:p>
            <a:pPr lvl="1"/>
            <a:r>
              <a:rPr lang="en-US" dirty="0"/>
              <a:t>Work Practice Controls – Isolate or remove hazards from workplace</a:t>
            </a:r>
          </a:p>
          <a:p>
            <a:pPr lvl="1"/>
            <a:r>
              <a:rPr lang="en-US" dirty="0"/>
              <a:t>Training and recordkeeping</a:t>
            </a:r>
          </a:p>
          <a:p>
            <a:pPr lvl="1"/>
            <a:r>
              <a:rPr lang="en-US" dirty="0"/>
              <a:t>Vaccinations and medical consultation for workers potentially exposed to bloodborne pathogens</a:t>
            </a:r>
          </a:p>
          <a:p>
            <a:r>
              <a:rPr lang="en-US" dirty="0"/>
              <a:t>Requires specialized PPE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8D7F5E-7849-12AF-3BB1-E3FD374FA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BFFFD1-217B-8FE7-04B9-4D1D778406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D6C800E-11EF-F080-32B8-86165E2D18D9}"/>
              </a:ext>
            </a:extLst>
          </p:cNvPr>
          <p:cNvGrpSpPr/>
          <p:nvPr/>
        </p:nvGrpSpPr>
        <p:grpSpPr>
          <a:xfrm>
            <a:off x="2402517" y="5257799"/>
            <a:ext cx="7383918" cy="914401"/>
            <a:chOff x="1999089" y="4668264"/>
            <a:chExt cx="7383918" cy="914401"/>
          </a:xfrm>
          <a:solidFill>
            <a:srgbClr val="F8D55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E525DE1-88E1-F381-68EE-1EF68C5FB0F1}"/>
                </a:ext>
              </a:extLst>
            </p:cNvPr>
            <p:cNvSpPr txBox="1"/>
            <p:nvPr/>
          </p:nvSpPr>
          <p:spPr>
            <a:xfrm>
              <a:off x="2346561" y="4668264"/>
              <a:ext cx="7036446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Treat </a:t>
              </a:r>
              <a:r>
                <a:rPr lang="en-US" sz="2400" b="1" i="1" u="sng" dirty="0">
                  <a:ln w="3175">
                    <a:noFill/>
                  </a:ln>
                  <a:solidFill>
                    <a:srgbClr val="CC0000"/>
                  </a:solidFill>
                </a:rPr>
                <a:t>ALL</a:t>
              </a:r>
              <a:r>
                <a:rPr lang="en-US" sz="2400" b="1" i="1" dirty="0">
                  <a:ln w="3175">
                    <a:noFill/>
                  </a:ln>
                  <a:solidFill>
                    <a:schemeClr val="accent3">
                      <a:lumMod val="75000"/>
                    </a:schemeClr>
                  </a:solidFill>
                </a:rPr>
                <a:t> bodily fluids as potentially infectious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05A996-892A-B43A-8985-4CEECF2346B6}"/>
                </a:ext>
              </a:extLst>
            </p:cNvPr>
            <p:cNvSpPr txBox="1"/>
            <p:nvPr/>
          </p:nvSpPr>
          <p:spPr>
            <a:xfrm>
              <a:off x="1999089" y="4668265"/>
              <a:ext cx="347472" cy="914400"/>
            </a:xfrm>
            <a:prstGeom prst="rect">
              <a:avLst/>
            </a:prstGeom>
            <a:grpFill/>
            <a:scene3d>
              <a:camera prst="orthographicFront"/>
              <a:lightRig rig="threePt" dir="t"/>
            </a:scene3d>
            <a:sp3d extrusionH="38100">
              <a:bevelT w="50800"/>
              <a:bevelB w="0" h="0"/>
            </a:sp3d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ln w="3175">
                    <a:noFill/>
                  </a:ln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0797180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BFFAD-D0B8-3BBD-7DFD-DF5ABC20C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DE8F9-7700-B739-D555-9189AE304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FEF2A-5A50-9A5D-1086-2B8FE42002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Toxic &amp; Hazardous Substances</a:t>
            </a:r>
          </a:p>
          <a:p>
            <a:r>
              <a:rPr lang="en-US" u="sng" dirty="0"/>
              <a:t>Hazard Communication</a:t>
            </a:r>
            <a:r>
              <a:rPr lang="en-US" dirty="0"/>
              <a:t>: Program for sharing information concerning hazardous chemicals</a:t>
            </a:r>
          </a:p>
          <a:p>
            <a:pPr lvl="1"/>
            <a:r>
              <a:rPr lang="en-US" dirty="0"/>
              <a:t>Safety Data Sheets (SDS) must be readily available</a:t>
            </a:r>
          </a:p>
          <a:p>
            <a:pPr lvl="1"/>
            <a:r>
              <a:rPr lang="en-US" dirty="0"/>
              <a:t>Containers must be properly labeled (in addition to solid waste / DOT)</a:t>
            </a:r>
          </a:p>
          <a:p>
            <a:pPr lvl="1"/>
            <a:r>
              <a:rPr lang="en-US" dirty="0"/>
              <a:t>Training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8E6078-78F5-BA0E-8DFF-BE7BF1FFE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407D65-B59D-C2FE-8DF4-FD289C5346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61B30D-ABC7-47F8-E0B0-52327BE39C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1340" y="3886200"/>
            <a:ext cx="598932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2153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32AFF-AA13-DBFE-EE8F-FB48FC11F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96A44-143E-94D7-B119-C19B52111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OSHA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2B534-E532-5D57-6C0D-108BAAAF7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Toxic &amp; Hazardous Substances</a:t>
            </a:r>
          </a:p>
          <a:p>
            <a:r>
              <a:rPr lang="en-US" u="sng" dirty="0"/>
              <a:t>Laboratory Safety</a:t>
            </a:r>
            <a:r>
              <a:rPr lang="en-US" dirty="0"/>
              <a:t>: Program for reducing risks from exposure to chemicals in a laboratory</a:t>
            </a:r>
          </a:p>
          <a:p>
            <a:pPr lvl="1"/>
            <a:r>
              <a:rPr lang="en-US" dirty="0"/>
              <a:t>Chemical Hygiene Plan (CHP) establishes safe work practices</a:t>
            </a:r>
          </a:p>
          <a:p>
            <a:pPr lvl="1"/>
            <a:r>
              <a:rPr lang="en-US" dirty="0"/>
              <a:t>Designated Chemical Hygiene Officer (CHO)</a:t>
            </a:r>
          </a:p>
          <a:p>
            <a:pPr lvl="1"/>
            <a:r>
              <a:rPr lang="en-US" dirty="0"/>
              <a:t>Medical consultation for employees potentially exposed to chemicals</a:t>
            </a:r>
          </a:p>
          <a:p>
            <a:pPr lvl="1"/>
            <a:r>
              <a:rPr lang="en-US" dirty="0"/>
              <a:t>Training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6CF6F-AD23-3430-5A7C-5238464AA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342ED5-9D0D-2BF7-3B17-680797E7EB8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33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FF8FBF-FBB7-0BA0-F331-3966ECC51F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3886200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25882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Course Topics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Health &amp; Safety Requirements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Climbing / Fall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Crushing / Striking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Electrical / Fire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Temperature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Toxic Chemical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Other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Inspection Preparation (Flowcharts)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710D80-D584-AAD5-2BB8-AD756BD9CF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5552" y="1322070"/>
            <a:ext cx="3429000" cy="421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025525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EECE2-D2EF-DA1E-AF74-C41C9541B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C0178-D061-123D-4B4C-DAB70606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Safety and Health Agencies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05D33-7F05-1791-B501-D309EA43F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Department of Transportation (DOT)</a:t>
            </a:r>
          </a:p>
          <a:p>
            <a:r>
              <a:rPr lang="en-US" dirty="0"/>
              <a:t>Federal agency regulating all interstate                               transportation (rail, highway, air)</a:t>
            </a:r>
          </a:p>
          <a:p>
            <a:pPr lvl="1"/>
            <a:r>
              <a:rPr lang="en-US" dirty="0"/>
              <a:t>Safety and environmental requirements apply to the                                  transport of hazardous materials</a:t>
            </a:r>
          </a:p>
          <a:p>
            <a:pPr lvl="1"/>
            <a:r>
              <a:rPr lang="en-US" dirty="0"/>
              <a:t>Establishes federal safety and health standards in                                 Title 49 of the Code of Federal Regulations</a:t>
            </a:r>
          </a:p>
          <a:p>
            <a:r>
              <a:rPr lang="en-US" dirty="0"/>
              <a:t>State Public Utilities Commissions are the state agency counterpart to DOT with responsibility for transportation</a:t>
            </a:r>
          </a:p>
          <a:p>
            <a:pPr lvl="1"/>
            <a:r>
              <a:rPr lang="en-US" dirty="0"/>
              <a:t>Public Utilities Commission of Ohio (PUCO) is responsible for intrastate transportation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A6F73C-D1B9-9B88-B356-74C2A0F660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183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36292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DA0AB-99DB-AF3B-2D64-17EB776A6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4EDD6-688F-7017-634D-EF6AC4D46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DOT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199D0-7ED8-EA6D-0995-0DD1E98CB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Select DOT Health &amp; Safety Regulations:</a:t>
            </a:r>
          </a:p>
          <a:p>
            <a:r>
              <a:rPr lang="en-US" dirty="0"/>
              <a:t>Hazardous Materials Regulations</a:t>
            </a:r>
            <a:r>
              <a:rPr lang="en-US" sz="2400" dirty="0"/>
              <a:t> </a:t>
            </a:r>
            <a:r>
              <a:rPr lang="en-US" sz="24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(Part 172)</a:t>
            </a:r>
            <a:endParaRPr lang="en-US" sz="2400" dirty="0"/>
          </a:p>
          <a:p>
            <a:pPr lvl="1"/>
            <a:r>
              <a:rPr lang="en-US" dirty="0"/>
              <a:t>Transporters must register with DOT</a:t>
            </a:r>
          </a:p>
          <a:p>
            <a:pPr lvl="1"/>
            <a:r>
              <a:rPr lang="en-US" dirty="0"/>
              <a:t>Containers must be properly labeled and placarded</a:t>
            </a:r>
          </a:p>
          <a:p>
            <a:pPr lvl="1"/>
            <a:r>
              <a:rPr lang="en-US" dirty="0"/>
              <a:t>Containers must meet standards for safety based on contents</a:t>
            </a:r>
          </a:p>
          <a:p>
            <a:pPr lvl="1"/>
            <a:r>
              <a:rPr lang="en-US" dirty="0"/>
              <a:t>Shipping papers (bills of lading, manifests) and vehicle placards</a:t>
            </a:r>
          </a:p>
          <a:p>
            <a:pPr lvl="1"/>
            <a:r>
              <a:rPr lang="en-US" dirty="0"/>
              <a:t>Training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D4EC55-65AF-CA36-145A-EE90F6DB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AFE738-CEE7-D204-BB72-EC1BD295F8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183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04B42A-414A-E125-358B-C206D2E1D4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7620" y="3886200"/>
            <a:ext cx="455676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00407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535FC-49CE-72BA-C96A-CC699A815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Other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C3884-4111-871F-D164-00B3810A7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Other Federal / state / municipal agencies may have health and safety requirements within their regulatory scope</a:t>
            </a:r>
          </a:p>
          <a:p>
            <a:r>
              <a:rPr lang="en-US" b="1" u="sng" dirty="0"/>
              <a:t>Radiological</a:t>
            </a:r>
            <a:r>
              <a:rPr lang="en-US" b="1" dirty="0"/>
              <a:t>:</a:t>
            </a:r>
            <a:r>
              <a:rPr lang="en-US" dirty="0"/>
              <a:t> Nuclear Regulatory Commission (NRC) / International Atomic Energy Association (IAEA)</a:t>
            </a:r>
          </a:p>
          <a:p>
            <a:r>
              <a:rPr lang="en-US" b="1" u="sng" dirty="0"/>
              <a:t>Environmental Cleanup</a:t>
            </a:r>
            <a:r>
              <a:rPr lang="en-US" b="1" dirty="0"/>
              <a:t>:</a:t>
            </a:r>
            <a:r>
              <a:rPr lang="en-US" dirty="0"/>
              <a:t> U.S. Environmental Protection Agency (EPA)</a:t>
            </a:r>
          </a:p>
          <a:p>
            <a:r>
              <a:rPr lang="en-US" dirty="0"/>
              <a:t>All Federal Agencies required to setup their own health and safety standards</a:t>
            </a:r>
          </a:p>
          <a:p>
            <a:pPr lvl="1"/>
            <a:r>
              <a:rPr lang="en-US" dirty="0"/>
              <a:t>OSHA can conduct inspections but cannot issue fines</a:t>
            </a:r>
          </a:p>
          <a:p>
            <a:pPr lvl="1"/>
            <a:r>
              <a:rPr lang="en-US" dirty="0"/>
              <a:t>U.S. Department of Defense (DoD) uses OSHA and its own Safety and Occupational Health (SOH) standards for military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8FB0F2-7704-06E1-C3D7-E00F3E718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318649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D624C-853E-F83D-D102-9BEEC251D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E1180-99C5-1189-AD13-B5BD90BED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Other Health &amp; Safety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36C09-3712-7C7E-DCFD-C56F7D6BD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Other Federal / state / municipal agencies may have health and safety requirements within their regulatory scope</a:t>
            </a:r>
          </a:p>
          <a:p>
            <a:r>
              <a:rPr lang="en-US" b="1" u="sng" dirty="0"/>
              <a:t>National Codes</a:t>
            </a:r>
            <a:r>
              <a:rPr lang="en-US" b="1" dirty="0"/>
              <a:t>:</a:t>
            </a:r>
            <a:r>
              <a:rPr lang="en-US" dirty="0"/>
              <a:t> States, counties, and municipalities may adopt standards for construction, utilities, and equipment</a:t>
            </a:r>
          </a:p>
          <a:p>
            <a:pPr lvl="1"/>
            <a:r>
              <a:rPr lang="en-US" dirty="0"/>
              <a:t>Building: Number of egress points, fire sprinkler requirements, etc.</a:t>
            </a:r>
          </a:p>
          <a:p>
            <a:pPr lvl="1"/>
            <a:r>
              <a:rPr lang="en-US" dirty="0"/>
              <a:t>Mechanical: Ventilation, plumbing, electrical, specific equipment</a:t>
            </a:r>
          </a:p>
          <a:p>
            <a:pPr lvl="1"/>
            <a:r>
              <a:rPr lang="en-US" dirty="0"/>
              <a:t>Fire Code: Standards to safeguard from fire and explosions</a:t>
            </a:r>
          </a:p>
          <a:p>
            <a:r>
              <a:rPr lang="en-US" dirty="0"/>
              <a:t>Ohio Department of Commerce is state responsible agency</a:t>
            </a:r>
          </a:p>
          <a:p>
            <a:pPr lvl="1"/>
            <a:r>
              <a:rPr lang="en-US" dirty="0"/>
              <a:t>Division of Industrial Compliance &amp; State Fire Marshal</a:t>
            </a:r>
          </a:p>
          <a:p>
            <a:r>
              <a:rPr lang="en-US" dirty="0"/>
              <a:t>Counties / cities may have responsible agencies</a:t>
            </a:r>
          </a:p>
          <a:p>
            <a:pPr lvl="1"/>
            <a:r>
              <a:rPr lang="en-US" dirty="0"/>
              <a:t>Fire departments and/or building and housing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3D2BC-E84F-DC29-2085-95539B776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421719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53AA0-CC53-710D-DB4A-2504D6B76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88AD9-B73F-D028-B3AC-98BCA390C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Occupational Health and Safety Management Systems</a:t>
            </a:r>
            <a:endParaRPr 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17F6E-72DE-3EE8-D863-0E4071FFD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Consensus Based Organizations (CBO) Standards</a:t>
            </a:r>
          </a:p>
          <a:p>
            <a:r>
              <a:rPr lang="en-US" dirty="0"/>
              <a:t>Voluntary initiative for Occupational Health and Safety Management Systems</a:t>
            </a:r>
          </a:p>
          <a:p>
            <a:pPr lvl="1"/>
            <a:r>
              <a:rPr lang="en-US" dirty="0"/>
              <a:t>Structured approach to managing health and safety</a:t>
            </a:r>
          </a:p>
          <a:p>
            <a:pPr lvl="1"/>
            <a:r>
              <a:rPr lang="en-US" dirty="0"/>
              <a:t>Identify, assess and control hazards and risks</a:t>
            </a:r>
          </a:p>
          <a:p>
            <a:pPr lvl="1"/>
            <a:r>
              <a:rPr lang="en-US" dirty="0"/>
              <a:t>May require measurement of performance metrics</a:t>
            </a:r>
          </a:p>
          <a:p>
            <a:pPr lvl="1"/>
            <a:r>
              <a:rPr lang="en-US" dirty="0"/>
              <a:t>May require continuous improvement</a:t>
            </a:r>
          </a:p>
          <a:p>
            <a:pPr lvl="1"/>
            <a:r>
              <a:rPr lang="en-US" dirty="0"/>
              <a:t>May require third party audits of Health &amp; Safety Management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93C385-08D5-D2A9-8AC7-AEB7AACD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271137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FA187-CE2E-647A-007F-ECA05EDD5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A0595-168F-E475-6909-78634C972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Occupational Health and Safety Management Systems</a:t>
            </a:r>
            <a:endParaRPr 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7A1C-8C29-3B6C-A915-A93FB006B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Organizations &amp; Standards</a:t>
            </a:r>
          </a:p>
          <a:p>
            <a:r>
              <a:rPr lang="en-US" dirty="0"/>
              <a:t>OSHA Voluntary Protection Program (VPP)</a:t>
            </a:r>
          </a:p>
          <a:p>
            <a:r>
              <a:rPr lang="en-US" dirty="0"/>
              <a:t>International Standards Organization (ISO) 45001</a:t>
            </a:r>
          </a:p>
          <a:p>
            <a:pPr lvl="1"/>
            <a:r>
              <a:rPr lang="en-US" dirty="0"/>
              <a:t>Replaced ISO 18001 in March 2018</a:t>
            </a:r>
          </a:p>
          <a:p>
            <a:r>
              <a:rPr lang="en-US" dirty="0"/>
              <a:t>American Chemistry Council (ACC) – Responsible Care</a:t>
            </a:r>
            <a:r>
              <a:rPr lang="en-US" baseline="30000" dirty="0"/>
              <a:t>®</a:t>
            </a:r>
          </a:p>
          <a:p>
            <a:r>
              <a:rPr lang="en-US" dirty="0"/>
              <a:t>American National Standards Institute (ANSI) / American Society of Safety Professionals (ASSP) Z10.0</a:t>
            </a:r>
          </a:p>
          <a:p>
            <a:r>
              <a:rPr lang="en-US" dirty="0"/>
              <a:t>United Nations International Labour Office (ILO)</a:t>
            </a:r>
          </a:p>
          <a:p>
            <a:pPr lvl="1"/>
            <a:r>
              <a:rPr lang="en-US" dirty="0"/>
              <a:t>Conformance is self-declared (no third-party audits required)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0D965-10FE-066B-7CBA-310C0036A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100494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F271992-5377-1096-7DC0-98D0712C71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570" y="4803648"/>
            <a:ext cx="535686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280BD-426D-1FF3-100E-80BA7A7FA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Occupational Health and Safety Management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ECD67-0193-3A24-DEE5-55987BB35F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National Institute for Occupational Safety &amp; Health (NIOSH)</a:t>
            </a:r>
          </a:p>
          <a:p>
            <a:r>
              <a:rPr lang="en-US" dirty="0"/>
              <a:t>Federal agency within the Centers for Disease Control and Prevention (CDC)</a:t>
            </a:r>
          </a:p>
          <a:p>
            <a:pPr lvl="1"/>
            <a:r>
              <a:rPr lang="en-US" dirty="0"/>
              <a:t>Evaluates workplace hazards</a:t>
            </a:r>
          </a:p>
          <a:p>
            <a:pPr lvl="1"/>
            <a:r>
              <a:rPr lang="en-US" dirty="0"/>
              <a:t>Researches and makes recommendations</a:t>
            </a:r>
          </a:p>
          <a:p>
            <a:pPr lvl="1"/>
            <a:r>
              <a:rPr lang="en-US" dirty="0"/>
              <a:t>Develops training programs</a:t>
            </a:r>
          </a:p>
          <a:p>
            <a:pPr lvl="1"/>
            <a:r>
              <a:rPr lang="en-US" dirty="0"/>
              <a:t>Used by OSHA to develop new standards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1AA2D-703C-3D6A-65D9-8C9CAA316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213485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4CA69-9AFA-3124-4989-D2AADE77F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9BDD5-A652-D31C-ECDE-F8C2A77CE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Health &amp; Safety Plan (HASP)</a:t>
            </a:r>
          </a:p>
          <a:p>
            <a:r>
              <a:rPr lang="en-US" dirty="0">
                <a:latin typeface="Arial"/>
                <a:cs typeface="Arial"/>
              </a:rPr>
              <a:t>Written procedures to identify, control, and prevent workplace hazards</a:t>
            </a:r>
          </a:p>
          <a:p>
            <a:pPr lvl="1"/>
            <a:r>
              <a:rPr lang="en-US" dirty="0">
                <a:latin typeface="Arial"/>
                <a:cs typeface="Arial"/>
              </a:rPr>
              <a:t>Individual hazard class regulated by OSHA (i.e., lock-out, tag-out); or</a:t>
            </a:r>
          </a:p>
          <a:p>
            <a:pPr lvl="1"/>
            <a:r>
              <a:rPr lang="en-US" dirty="0">
                <a:latin typeface="Arial"/>
                <a:cs typeface="Arial"/>
              </a:rPr>
              <a:t>Single site-wide plan (not required by OSHA)</a:t>
            </a:r>
          </a:p>
          <a:p>
            <a:r>
              <a:rPr lang="en-US" dirty="0">
                <a:latin typeface="Arial"/>
                <a:cs typeface="Arial"/>
              </a:rPr>
              <a:t>Hazard identification and assessment</a:t>
            </a:r>
          </a:p>
          <a:p>
            <a:r>
              <a:rPr lang="en-US" dirty="0">
                <a:latin typeface="Arial"/>
                <a:cs typeface="Arial"/>
              </a:rPr>
              <a:t>Control measures to mitigate hazards</a:t>
            </a:r>
          </a:p>
          <a:p>
            <a:r>
              <a:rPr lang="en-US" dirty="0">
                <a:latin typeface="Arial"/>
                <a:cs typeface="Arial"/>
              </a:rPr>
              <a:t>Training by role and/or job class</a:t>
            </a:r>
          </a:p>
          <a:p>
            <a:r>
              <a:rPr lang="en-US" dirty="0">
                <a:latin typeface="Arial"/>
                <a:cs typeface="Arial"/>
              </a:rPr>
              <a:t>Emergency preparedness and response</a:t>
            </a:r>
          </a:p>
          <a:p>
            <a:r>
              <a:rPr lang="en-US" dirty="0">
                <a:latin typeface="Arial"/>
                <a:cs typeface="Arial"/>
              </a:rPr>
              <a:t>Worker participation for improving plan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C37741-9AA2-B4EE-1A28-45B6CC0A1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79F6E9-8FB7-53F1-EB47-BFB791D06E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352" y="34290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34624"/>
      </p:ext>
    </p:ext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BAB82-0508-4516-7B1E-846CF684B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60684-D0EA-C1E4-398D-10D05FAD7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8EB27-FD4A-7140-6866-1E0EEB250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Site Health &amp; Safety Coordinator</a:t>
            </a:r>
          </a:p>
          <a:p>
            <a:r>
              <a:rPr lang="en-US" dirty="0">
                <a:latin typeface="Arial"/>
                <a:cs typeface="Arial"/>
              </a:rPr>
              <a:t>Responsible for developing and maintaining HASP</a:t>
            </a:r>
          </a:p>
          <a:p>
            <a:r>
              <a:rPr lang="en-US" dirty="0">
                <a:latin typeface="Arial"/>
                <a:cs typeface="Arial"/>
              </a:rPr>
              <a:t>Responsible for training and emergency response</a:t>
            </a:r>
          </a:p>
          <a:p>
            <a:r>
              <a:rPr lang="en-US" dirty="0">
                <a:latin typeface="Arial"/>
                <a:cs typeface="Arial"/>
              </a:rPr>
              <a:t>Investigates accidents and near-miss</a:t>
            </a:r>
          </a:p>
          <a:p>
            <a:r>
              <a:rPr lang="en-US" dirty="0">
                <a:latin typeface="Arial"/>
                <a:cs typeface="Arial"/>
              </a:rPr>
              <a:t>Responsible for providing and maintaining control measures</a:t>
            </a:r>
          </a:p>
          <a:p>
            <a:r>
              <a:rPr lang="en-US" dirty="0">
                <a:latin typeface="Arial"/>
                <a:cs typeface="Arial"/>
              </a:rPr>
              <a:t>Manages medical monitoring program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Inspects employee work areas</a:t>
            </a:r>
          </a:p>
          <a:p>
            <a:pPr lvl="1"/>
            <a:r>
              <a:rPr lang="en-US" dirty="0">
                <a:latin typeface="Arial"/>
                <a:cs typeface="Arial"/>
              </a:rPr>
              <a:t>Identify new hazards and improper use of control measures</a:t>
            </a:r>
          </a:p>
          <a:p>
            <a:r>
              <a:rPr lang="en-US" dirty="0">
                <a:latin typeface="Arial"/>
                <a:cs typeface="Arial"/>
              </a:rPr>
              <a:t>Summarizes accident, illness, and near-miss information for reports to management and OSHA, DOT, etc.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D5B20-39DE-37F6-EFF8-E20584AB2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EFBA17-824C-8B33-ACE3-9EF0F8CA94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092" y="1005840"/>
            <a:ext cx="177546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067444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9B514-C5A9-092B-9A22-8C4DEE851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10299-1547-6DB3-D940-69BEA3AC1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EA369-8E64-DC6B-06AA-EB944C6A4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Agency Health &amp; Safety Coordinator</a:t>
            </a:r>
          </a:p>
          <a:p>
            <a:r>
              <a:rPr lang="en-US" dirty="0">
                <a:latin typeface="Arial"/>
                <a:cs typeface="Arial"/>
              </a:rPr>
              <a:t>Develops health and safety procedures for agency staff</a:t>
            </a:r>
          </a:p>
          <a:p>
            <a:pPr lvl="1"/>
            <a:r>
              <a:rPr lang="en-US" dirty="0"/>
              <a:t>Defers to site HASP, unless more restrictive (or not available)</a:t>
            </a:r>
          </a:p>
          <a:p>
            <a:pPr lvl="1"/>
            <a:r>
              <a:rPr lang="en-US" dirty="0"/>
              <a:t>Develops </a:t>
            </a:r>
            <a:r>
              <a:rPr lang="en-US" dirty="0">
                <a:latin typeface="Arial"/>
                <a:cs typeface="Arial"/>
              </a:rPr>
              <a:t>procedures to be used by agency field staff (monitoring, stack testing, inspectors)</a:t>
            </a:r>
          </a:p>
          <a:p>
            <a:r>
              <a:rPr lang="en-US" dirty="0">
                <a:latin typeface="Arial"/>
                <a:cs typeface="Arial"/>
              </a:rPr>
              <a:t>Investigates accidents and near-miss involving agency personnel</a:t>
            </a:r>
          </a:p>
          <a:p>
            <a:pPr lvl="1"/>
            <a:r>
              <a:rPr lang="en-US" dirty="0">
                <a:latin typeface="Arial"/>
                <a:cs typeface="Arial"/>
              </a:rPr>
              <a:t>May require coordination with onsite Health &amp; Safety Coordinator</a:t>
            </a:r>
          </a:p>
          <a:p>
            <a:r>
              <a:rPr lang="en-US" dirty="0">
                <a:latin typeface="Arial"/>
                <a:cs typeface="Arial"/>
              </a:rPr>
              <a:t>Manages staff medical monitoring program</a:t>
            </a:r>
          </a:p>
          <a:p>
            <a:r>
              <a:rPr lang="en-US" dirty="0">
                <a:latin typeface="Arial"/>
                <a:cs typeface="Arial"/>
              </a:rPr>
              <a:t>Responsible for providing and maintaining control measures (personal protective equipment)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B7FA1-433D-FF02-BB83-11335832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5860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 better develop the skills to recognize and avoid chemical, physical, and biological hazards</a:t>
            </a:r>
          </a:p>
          <a:p>
            <a:r>
              <a:rPr lang="en-US" dirty="0"/>
              <a:t>Hazard Identification</a:t>
            </a:r>
          </a:p>
          <a:p>
            <a:r>
              <a:rPr lang="en-US" dirty="0"/>
              <a:t>Common Health and Safety Programs</a:t>
            </a:r>
          </a:p>
          <a:p>
            <a:r>
              <a:rPr lang="en-US" dirty="0"/>
              <a:t>Personal Protective Equipment (PPE)</a:t>
            </a:r>
          </a:p>
          <a:p>
            <a:pPr marL="0" indent="0">
              <a:buNone/>
            </a:pPr>
            <a:r>
              <a:rPr lang="en-US" dirty="0"/>
              <a:t>We will </a:t>
            </a:r>
            <a:r>
              <a:rPr lang="en-US" b="1" u="sng" dirty="0"/>
              <a:t>NOT</a:t>
            </a:r>
            <a:r>
              <a:rPr lang="en-US" dirty="0"/>
              <a:t> be covering:</a:t>
            </a:r>
          </a:p>
          <a:p>
            <a:r>
              <a:rPr lang="en-US" dirty="0"/>
              <a:t>Toxicology</a:t>
            </a:r>
          </a:p>
          <a:p>
            <a:r>
              <a:rPr lang="en-US" dirty="0"/>
              <a:t>Office Safety (Ergonomics / Bloodborne Pathogens)</a:t>
            </a:r>
          </a:p>
          <a:p>
            <a:r>
              <a:rPr lang="en-US" dirty="0"/>
              <a:t>First Aid / Cardiopulmonary Resuscitation (CPR) / Automated External Defibrillator (AED)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99119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A381B-2B29-6660-3DDB-017F98C95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326F1-F6B3-6CBB-9093-08F7B1C63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Agency HASP:</a:t>
            </a:r>
          </a:p>
          <a:p>
            <a:r>
              <a:rPr lang="en-US" dirty="0">
                <a:latin typeface="Arial"/>
                <a:cs typeface="Arial"/>
              </a:rPr>
              <a:t>All agency health and safety program policies</a:t>
            </a:r>
          </a:p>
          <a:p>
            <a:r>
              <a:rPr lang="en-US" dirty="0">
                <a:latin typeface="Arial"/>
                <a:cs typeface="Arial"/>
              </a:rPr>
              <a:t>Responsibilities for employees, supervisors, and Health and Safety Coordinator</a:t>
            </a:r>
          </a:p>
          <a:p>
            <a:r>
              <a:rPr lang="en-US" dirty="0">
                <a:latin typeface="Arial"/>
                <a:cs typeface="Arial"/>
              </a:rPr>
              <a:t>Required PPE</a:t>
            </a:r>
          </a:p>
          <a:p>
            <a:r>
              <a:rPr lang="en-US" dirty="0">
                <a:latin typeface="Arial"/>
                <a:cs typeface="Arial"/>
              </a:rPr>
              <a:t>Required training</a:t>
            </a:r>
          </a:p>
          <a:p>
            <a:r>
              <a:rPr lang="en-US" dirty="0">
                <a:latin typeface="Arial"/>
                <a:cs typeface="Arial"/>
              </a:rPr>
              <a:t>Procedures for obtaining PPE, conducting medical monitoring, post-incident medical consultation, accident-illness forms, training, and special equipment / procedures</a:t>
            </a:r>
          </a:p>
          <a:p>
            <a:r>
              <a:rPr lang="en-US" dirty="0">
                <a:latin typeface="Arial"/>
                <a:cs typeface="Arial"/>
              </a:rPr>
              <a:t>Disciplinary procedures for violating health and safety program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B519D-9D8A-C8E6-9482-3E9152426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732704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E7C3D-C47C-9A43-0ACE-5030A7BB5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0BF19-CCF0-69A3-6807-D0FF5FDEB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2A214-8F6B-85EB-0EDD-B66CA70F9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Agency HASP:</a:t>
            </a:r>
          </a:p>
          <a:p>
            <a:r>
              <a:rPr lang="en-US" dirty="0">
                <a:latin typeface="Arial"/>
                <a:cs typeface="Arial"/>
              </a:rPr>
              <a:t>Hazard recognition and avoidance procedures</a:t>
            </a:r>
          </a:p>
          <a:p>
            <a:pPr lvl="1"/>
            <a:r>
              <a:rPr lang="en-US" dirty="0"/>
              <a:t>Incorporate all applicable OSHA management programs</a:t>
            </a:r>
          </a:p>
          <a:p>
            <a:r>
              <a:rPr lang="en-US" dirty="0">
                <a:latin typeface="Arial"/>
                <a:cs typeface="Arial"/>
              </a:rPr>
              <a:t>Hazard communication program</a:t>
            </a:r>
          </a:p>
          <a:p>
            <a:r>
              <a:rPr lang="en-US" dirty="0">
                <a:latin typeface="Arial"/>
                <a:cs typeface="Arial"/>
              </a:rPr>
              <a:t>Procedures for shipping hazardous materials in private vehicles, agency vehicles and commercial carriers</a:t>
            </a:r>
          </a:p>
          <a:p>
            <a:r>
              <a:rPr lang="en-US" dirty="0">
                <a:latin typeface="Arial"/>
                <a:cs typeface="Arial"/>
              </a:rPr>
              <a:t>Medical monitoring requirements and records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85870-EEF2-1DAD-09BA-3386ECF63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315970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24D2F-B4AA-EC04-1C90-4D3A6B680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530D8-5A9F-5263-949D-B3E7E712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EAC4D61-3F9A-2A73-7CBD-0CF82BB0A1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827438"/>
              </p:ext>
            </p:extLst>
          </p:nvPr>
        </p:nvGraphicFramePr>
        <p:xfrm>
          <a:off x="914400" y="1006475"/>
          <a:ext cx="10360023" cy="5166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8432">
                  <a:extLst>
                    <a:ext uri="{9D8B030D-6E8A-4147-A177-3AD203B41FA5}">
                      <a16:colId xmlns:a16="http://schemas.microsoft.com/office/drawing/2014/main" val="1269143049"/>
                    </a:ext>
                  </a:extLst>
                </a:gridCol>
                <a:gridCol w="2328672">
                  <a:extLst>
                    <a:ext uri="{9D8B030D-6E8A-4147-A177-3AD203B41FA5}">
                      <a16:colId xmlns:a16="http://schemas.microsoft.com/office/drawing/2014/main" val="2851884609"/>
                    </a:ext>
                  </a:extLst>
                </a:gridCol>
                <a:gridCol w="3812919">
                  <a:extLst>
                    <a:ext uri="{9D8B030D-6E8A-4147-A177-3AD203B41FA5}">
                      <a16:colId xmlns:a16="http://schemas.microsoft.com/office/drawing/2014/main" val="423367480"/>
                    </a:ext>
                  </a:extLst>
                </a:gridCol>
              </a:tblGrid>
              <a:tr h="478367"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Required Training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Requirement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Annual Refresher?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5120284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r>
                        <a:rPr lang="en-US" sz="2400" dirty="0"/>
                        <a:t>Respirators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1910.134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063529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r>
                        <a:rPr lang="en-US" sz="2400" dirty="0"/>
                        <a:t>Hearing Protectors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1910.95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828572"/>
                  </a:ext>
                </a:extLst>
              </a:tr>
              <a:tr h="861060">
                <a:tc>
                  <a:txBody>
                    <a:bodyPr/>
                    <a:lstStyle/>
                    <a:p>
                      <a:r>
                        <a:rPr lang="en-US" sz="2400" dirty="0"/>
                        <a:t>Hazardous Waste Operations and Emergency Response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1910.120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5499769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r>
                        <a:rPr lang="en-US" sz="2400" dirty="0"/>
                        <a:t>Bloodborne Pathogens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1910.1030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271664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r>
                        <a:rPr lang="en-US" sz="2400" dirty="0"/>
                        <a:t>Hazard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1910.1200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957017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Laboratory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1910.1450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338335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Confined Space Entry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1910.146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200807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Electrical Work Practices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latin typeface="Arial"/>
                        </a:rPr>
                        <a:t>1910.332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29152"/>
                  </a:ext>
                </a:extLst>
              </a:tr>
              <a:tr h="47836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Process safety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latin typeface="Arial"/>
                        </a:rPr>
                        <a:t>1910.119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39963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F19A8-3F5F-5F42-A2A2-F36BB2D11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291269"/>
      </p:ext>
    </p:extLst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E77C-E980-564B-906D-EDBA8FA38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A95758A-A64D-C1F4-A893-5FD0E71A71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4958950"/>
              </p:ext>
            </p:extLst>
          </p:nvPr>
        </p:nvGraphicFramePr>
        <p:xfrm>
          <a:off x="914400" y="1006475"/>
          <a:ext cx="10360023" cy="5172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7104">
                  <a:extLst>
                    <a:ext uri="{9D8B030D-6E8A-4147-A177-3AD203B41FA5}">
                      <a16:colId xmlns:a16="http://schemas.microsoft.com/office/drawing/2014/main" val="1269143049"/>
                    </a:ext>
                  </a:extLst>
                </a:gridCol>
                <a:gridCol w="3812919">
                  <a:extLst>
                    <a:ext uri="{9D8B030D-6E8A-4147-A177-3AD203B41FA5}">
                      <a16:colId xmlns:a16="http://schemas.microsoft.com/office/drawing/2014/main" val="423367480"/>
                    </a:ext>
                  </a:extLst>
                </a:gridCol>
              </a:tblGrid>
              <a:tr h="471566">
                <a:tc>
                  <a:txBody>
                    <a:bodyPr/>
                    <a:lstStyle/>
                    <a:p>
                      <a:pPr algn="l"/>
                      <a:r>
                        <a:rPr lang="en-US" sz="2400" dirty="0"/>
                        <a:t>Recommended Training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Annual Refresher?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5120284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First Aid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063529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Cardio-Pulmonary Resuscitation (CPR)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828572"/>
                  </a:ext>
                </a:extLst>
              </a:tr>
              <a:tr h="450700">
                <a:tc>
                  <a:txBody>
                    <a:bodyPr/>
                    <a:lstStyle/>
                    <a:p>
                      <a:r>
                        <a:rPr lang="en-US" sz="2400" dirty="0"/>
                        <a:t>Defensive Driving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5499769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Supervisor's Duties and Responsibilities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271664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Climbing, Hoisting, Lifting and Roof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957017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Shipping of hazardous Materials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338335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r>
                        <a:rPr lang="en-US" sz="2400" dirty="0"/>
                        <a:t>Use of Chemically Resistant Gloves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200807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Fire Extinguisher Uses and Limitations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029152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Conflict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399631"/>
                  </a:ext>
                </a:extLst>
              </a:tr>
              <a:tr h="471566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/>
                        <a:t>Personal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No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939191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CA84B6-A388-1047-79F1-0BE3137F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312482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DD825-9AE2-5465-4435-9F1BF53AD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4C87E-6CFA-B9EF-FBEB-00989B95831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Agency Required PPE</a:t>
            </a:r>
          </a:p>
          <a:p>
            <a:r>
              <a:rPr lang="en-US" dirty="0">
                <a:latin typeface="Arial"/>
                <a:cs typeface="Arial"/>
              </a:rPr>
              <a:t>Safety shoes (steel tip)</a:t>
            </a:r>
          </a:p>
          <a:p>
            <a:r>
              <a:rPr lang="en-US" dirty="0">
                <a:latin typeface="Arial"/>
                <a:cs typeface="Arial"/>
              </a:rPr>
              <a:t>Helmet (hard hat)</a:t>
            </a:r>
          </a:p>
          <a:p>
            <a:r>
              <a:rPr lang="en-US" dirty="0">
                <a:latin typeface="Arial"/>
                <a:cs typeface="Arial"/>
              </a:rPr>
              <a:t>Safety glasses (prescription)</a:t>
            </a:r>
          </a:p>
          <a:p>
            <a:r>
              <a:rPr lang="en-US" dirty="0">
                <a:latin typeface="Arial"/>
                <a:cs typeface="Arial"/>
              </a:rPr>
              <a:t>Ear protection</a:t>
            </a:r>
          </a:p>
          <a:p>
            <a:r>
              <a:rPr lang="en-US" dirty="0">
                <a:latin typeface="Arial"/>
                <a:cs typeface="Arial"/>
              </a:rPr>
              <a:t>High visibility vest</a:t>
            </a:r>
          </a:p>
          <a:p>
            <a:r>
              <a:rPr lang="en-US" dirty="0">
                <a:latin typeface="Arial"/>
                <a:cs typeface="Arial"/>
              </a:rPr>
              <a:t>Respirator &amp; carrying case</a:t>
            </a:r>
          </a:p>
          <a:p>
            <a:r>
              <a:rPr lang="en-US" dirty="0">
                <a:latin typeface="Arial"/>
                <a:cs typeface="Arial"/>
              </a:rPr>
              <a:t>Leather gloves</a:t>
            </a:r>
          </a:p>
          <a:p>
            <a:r>
              <a:rPr lang="en-US" dirty="0">
                <a:latin typeface="Arial"/>
                <a:cs typeface="Arial"/>
              </a:rPr>
              <a:t>Natural fiber coveralls</a:t>
            </a:r>
          </a:p>
          <a:p>
            <a:r>
              <a:rPr lang="en-US" dirty="0">
                <a:latin typeface="Arial"/>
                <a:cs typeface="Arial"/>
              </a:rPr>
              <a:t>Rainwear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0CBEC2-D7FE-7E54-A0E2-AA491950E80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Agency Recommended PPE</a:t>
            </a:r>
          </a:p>
          <a:p>
            <a:r>
              <a:rPr lang="en-US" dirty="0">
                <a:latin typeface="Arial"/>
                <a:cs typeface="Arial"/>
              </a:rPr>
              <a:t>Full-face respirator</a:t>
            </a:r>
          </a:p>
          <a:p>
            <a:r>
              <a:rPr lang="en-US" dirty="0">
                <a:latin typeface="Arial"/>
                <a:cs typeface="Arial"/>
              </a:rPr>
              <a:t>Self-contained breathing apparatus (SCBA)</a:t>
            </a:r>
          </a:p>
          <a:p>
            <a:r>
              <a:rPr lang="en-US" dirty="0">
                <a:latin typeface="Arial"/>
                <a:cs typeface="Arial"/>
              </a:rPr>
              <a:t>Dosimeter (Radiation)</a:t>
            </a:r>
          </a:p>
          <a:p>
            <a:r>
              <a:rPr lang="en-US" dirty="0">
                <a:latin typeface="Arial"/>
                <a:cs typeface="Arial"/>
              </a:rPr>
              <a:t>Chemically resistant gloves and shoe coverings</a:t>
            </a:r>
          </a:p>
          <a:p>
            <a:r>
              <a:rPr lang="en-US" dirty="0">
                <a:latin typeface="Arial"/>
                <a:cs typeface="Arial"/>
              </a:rPr>
              <a:t>High temperature gloves / shoes</a:t>
            </a:r>
          </a:p>
          <a:p>
            <a:r>
              <a:rPr lang="en-US" dirty="0">
                <a:latin typeface="Arial"/>
                <a:cs typeface="Arial"/>
              </a:rPr>
              <a:t>Flame resistant clothing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F00E7-C28D-EE02-EAE3-46AE50E87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542032"/>
      </p:ext>
    </p:extLst>
  </p:cSld>
  <p:clrMapOvr>
    <a:masterClrMapping/>
  </p:clrMapOvr>
  <p:transition spd="slow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8DA69-7439-7CC9-A744-A4281B426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06EC3-3B10-9538-E370-4066E0588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E9A13-A0E1-1F0E-A0E7-36ECF42F6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Site Provided PPE (if required)</a:t>
            </a:r>
          </a:p>
          <a:p>
            <a:r>
              <a:rPr lang="en-US" dirty="0">
                <a:latin typeface="Arial"/>
                <a:cs typeface="Arial"/>
              </a:rPr>
              <a:t>Multi-gas Meter (e.g., O</a:t>
            </a:r>
            <a:r>
              <a:rPr lang="en-US" baseline="-25000" dirty="0">
                <a:latin typeface="Arial"/>
                <a:cs typeface="Arial"/>
              </a:rPr>
              <a:t>2</a:t>
            </a:r>
            <a:r>
              <a:rPr lang="en-US" dirty="0">
                <a:latin typeface="Arial"/>
                <a:cs typeface="Arial"/>
              </a:rPr>
              <a:t>, toxins)</a:t>
            </a:r>
          </a:p>
          <a:p>
            <a:r>
              <a:rPr lang="en-US" dirty="0">
                <a:latin typeface="Arial"/>
                <a:cs typeface="Arial"/>
              </a:rPr>
              <a:t>Powered air purifying respirator</a:t>
            </a:r>
          </a:p>
          <a:p>
            <a:r>
              <a:rPr lang="en-US" dirty="0">
                <a:latin typeface="Arial"/>
                <a:cs typeface="Arial"/>
              </a:rPr>
              <a:t>Escape respirator</a:t>
            </a:r>
          </a:p>
          <a:p>
            <a:r>
              <a:rPr lang="en-US" dirty="0">
                <a:latin typeface="Arial"/>
                <a:cs typeface="Arial"/>
              </a:rPr>
              <a:t>Fall arrest harnesses or lanyards</a:t>
            </a:r>
          </a:p>
          <a:p>
            <a:r>
              <a:rPr lang="en-US" dirty="0">
                <a:latin typeface="Arial"/>
                <a:cs typeface="Arial"/>
              </a:rPr>
              <a:t>Third rail ladder shuttle</a:t>
            </a:r>
          </a:p>
          <a:p>
            <a:r>
              <a:rPr lang="en-US" dirty="0">
                <a:latin typeface="Arial"/>
                <a:cs typeface="Arial"/>
              </a:rPr>
              <a:t>Climbing belt</a:t>
            </a:r>
          </a:p>
          <a:p>
            <a:r>
              <a:rPr lang="en-US" dirty="0">
                <a:latin typeface="Arial"/>
                <a:cs typeface="Arial"/>
              </a:rPr>
              <a:t>Special clothing</a:t>
            </a:r>
          </a:p>
          <a:p>
            <a:r>
              <a:rPr lang="en-US" i="1" dirty="0">
                <a:latin typeface="Arial"/>
                <a:cs typeface="Arial"/>
              </a:rPr>
              <a:t>Most sites can provide helmets, safety glasses, hearing protection, and high-visibility vests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302AC-8B03-2883-F766-7043987E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99AA84-BE7C-9C25-27B6-6C8497DDD2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2293" y="1005840"/>
            <a:ext cx="1712259" cy="1828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2713A5-19AB-00D5-29D8-E1BD781C84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5853" y="2057400"/>
            <a:ext cx="199644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80890"/>
      </p:ext>
    </p:extLst>
  </p:cSld>
  <p:clrMapOvr>
    <a:masterClrMapping/>
  </p:clrMapOvr>
  <p:transition spd="slow"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38B67-25A1-3083-155E-3AE4CCEF2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D1216-1814-ED8D-73B4-AD37E27FD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Medical Monitoring Program</a:t>
            </a:r>
          </a:p>
          <a:p>
            <a:r>
              <a:rPr lang="en-US" dirty="0"/>
              <a:t>Program of medical examinations to detect and monitor potential health effects from exposure to chemical, physical, and biological hazards</a:t>
            </a:r>
          </a:p>
          <a:p>
            <a:pPr lvl="1"/>
            <a:r>
              <a:rPr lang="en-US" dirty="0"/>
              <a:t>Annual surveillance to establish baseline and detect any changes</a:t>
            </a:r>
          </a:p>
          <a:p>
            <a:pPr lvl="1"/>
            <a:r>
              <a:rPr lang="en-US" dirty="0"/>
              <a:t>Post-incident (post-exposure) evaluation</a:t>
            </a:r>
          </a:p>
          <a:p>
            <a:r>
              <a:rPr lang="en-US" dirty="0"/>
              <a:t>Medical examinations must be conducted by                          qualified healthcare professionals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6BFB32-4D55-282D-ECAE-796204DBB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4758D0-FD12-F017-5A64-81124E66B2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352" y="34290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12943"/>
      </p:ext>
    </p:extLst>
  </p:cSld>
  <p:clrMapOvr>
    <a:masterClrMapping/>
  </p:clrMapOvr>
  <p:transition spd="slow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82FA7-5620-AE3E-E6F8-DF5032436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Health and Safety Programs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3C80DE-4A70-2A7E-7CF9-5F9880CD0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Agency Medical Monitoring Program</a:t>
            </a:r>
          </a:p>
          <a:p>
            <a:r>
              <a:rPr lang="en-US" dirty="0">
                <a:latin typeface="Arial"/>
                <a:cs typeface="Arial"/>
              </a:rPr>
              <a:t>Lung function test</a:t>
            </a:r>
          </a:p>
          <a:p>
            <a:r>
              <a:rPr lang="en-US" dirty="0">
                <a:latin typeface="Arial"/>
                <a:cs typeface="Arial"/>
              </a:rPr>
              <a:t>Vision test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Hearing test</a:t>
            </a:r>
          </a:p>
          <a:p>
            <a:r>
              <a:rPr lang="en-US" dirty="0">
                <a:latin typeface="Arial"/>
                <a:cs typeface="Arial"/>
              </a:rPr>
              <a:t>Blood test</a:t>
            </a:r>
          </a:p>
          <a:p>
            <a:r>
              <a:rPr lang="en-US" dirty="0">
                <a:latin typeface="Arial"/>
                <a:cs typeface="Arial"/>
              </a:rPr>
              <a:t>Urine test</a:t>
            </a:r>
          </a:p>
          <a:p>
            <a:r>
              <a:rPr lang="en-US" dirty="0">
                <a:latin typeface="Arial"/>
                <a:cs typeface="Arial"/>
              </a:rPr>
              <a:t>Electrocardiogram (ECG)</a:t>
            </a:r>
          </a:p>
          <a:p>
            <a:r>
              <a:rPr lang="en-US" dirty="0">
                <a:latin typeface="Arial"/>
                <a:cs typeface="Arial"/>
              </a:rPr>
              <a:t>Reflex tests</a:t>
            </a:r>
          </a:p>
          <a:p>
            <a:r>
              <a:rPr lang="en-US" dirty="0">
                <a:latin typeface="Arial"/>
                <a:cs typeface="Arial"/>
              </a:rPr>
              <a:t>Chest x-ray</a:t>
            </a:r>
          </a:p>
          <a:p>
            <a:r>
              <a:rPr lang="en-US" dirty="0">
                <a:latin typeface="Arial"/>
                <a:cs typeface="Arial"/>
              </a:rPr>
              <a:t>Other requirements for specific chemical exposure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960FEA-BFC6-9341-DE3E-6C0992AE6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C0FE321-F780-1FC8-9844-E1236ABC5B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1572" y="1005840"/>
            <a:ext cx="479298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24852"/>
      </p:ext>
    </p:extLst>
  </p:cSld>
  <p:clrMapOvr>
    <a:masterClrMapping/>
  </p:clrMapOvr>
  <p:transition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27242-11EF-4162-960D-30F7175A4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78550-C6B5-D77B-17AA-79B4EAB5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Requirements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20787-48FB-A347-FA8E-4185548F6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Which federal agency ensures safe working conditions?</a:t>
            </a:r>
          </a:p>
          <a:p>
            <a:pPr marL="225425" lvl="1" indent="0">
              <a:buNone/>
            </a:pPr>
            <a:r>
              <a:rPr lang="en-US" dirty="0"/>
              <a:t>Occupational Safety and Health Administration (OSHA)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Hearing protection is needed if sound is:</a:t>
            </a:r>
          </a:p>
          <a:p>
            <a:pPr marL="225425" lvl="1" indent="0">
              <a:buNone/>
            </a:pPr>
            <a:r>
              <a:rPr lang="en-US" dirty="0"/>
              <a:t>85 decibels or more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lockout/tagout do?</a:t>
            </a:r>
          </a:p>
          <a:p>
            <a:pPr marL="225425" lvl="1" indent="0">
              <a:buNone/>
            </a:pPr>
            <a:r>
              <a:rPr lang="en-US" dirty="0"/>
              <a:t>Stop energy sources from being activated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does the acronym PPE mean?</a:t>
            </a:r>
          </a:p>
          <a:p>
            <a:pPr marL="225425" lvl="1" indent="0">
              <a:buNone/>
            </a:pPr>
            <a:r>
              <a:rPr lang="en-US" dirty="0"/>
              <a:t>Personal Protective Equipment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a confined space?</a:t>
            </a:r>
          </a:p>
          <a:p>
            <a:pPr marL="225425" lvl="1" indent="0">
              <a:buNone/>
            </a:pPr>
            <a:r>
              <a:rPr lang="en-US" dirty="0"/>
              <a:t>Area large enough to enter but not designed for continuous habitation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6D523-A51E-4C4E-C7AA-A364C562B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2394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BD10C-AAEE-F19D-C06A-B13283C3C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E5CC335-8717-1F00-1CEB-906892A2E1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1" y="0"/>
            <a:ext cx="1217085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FF504A-D134-A9CB-37B7-CEB83754E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3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50DEBEA-51D2-3825-1FA6-07853C1D41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Climbing / Fall Hazards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4C7DB6-07F0-B5F6-1E95-872F2C3F1D0A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424340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F0735-5909-D1AB-5EEC-0137CB217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1E0B9-5D57-1151-9DF2-65CF04F32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51AF0-CFC5-1D12-6F60-84BF22C7E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What is a </a:t>
            </a:r>
            <a:r>
              <a:rPr lang="en-US" b="1" dirty="0"/>
              <a:t>hazard</a:t>
            </a:r>
            <a:r>
              <a:rPr lang="en-US" dirty="0"/>
              <a:t>?</a:t>
            </a:r>
          </a:p>
          <a:p>
            <a:r>
              <a:rPr lang="en-US" dirty="0"/>
              <a:t>Any condition, activity, or source that could, if left uncontrolled, lead to an injury or illness</a:t>
            </a:r>
          </a:p>
          <a:p>
            <a:pPr marL="0" indent="0" algn="ctr">
              <a:buNone/>
            </a:pPr>
            <a:r>
              <a:rPr lang="en-US" b="1" dirty="0"/>
              <a:t>Hazard vs Danger vs Risk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Hazard</a:t>
            </a:r>
            <a:r>
              <a:rPr lang="en-US" dirty="0"/>
              <a:t>: Underlying condition that can potentially cause harm</a:t>
            </a:r>
          </a:p>
          <a:p>
            <a:pPr marL="739775" lvl="1" indent="-514350"/>
            <a:r>
              <a:rPr lang="en-US" dirty="0"/>
              <a:t>Falling from a ladder will hurt / kill you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Danger</a:t>
            </a:r>
            <a:r>
              <a:rPr lang="en-US" dirty="0"/>
              <a:t>: Exposure to a hazard causing damage or injury</a:t>
            </a:r>
          </a:p>
          <a:p>
            <a:pPr marL="739775" lvl="1" indent="-514350"/>
            <a:r>
              <a:rPr lang="en-US" dirty="0"/>
              <a:t>Using a ladder exposes you to falling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Risk</a:t>
            </a:r>
            <a:r>
              <a:rPr lang="en-US" dirty="0"/>
              <a:t>: Likelihood of the hazard causing damage or injury</a:t>
            </a:r>
          </a:p>
          <a:p>
            <a:pPr marL="739775" lvl="1" indent="-514350"/>
            <a:r>
              <a:rPr lang="en-US" dirty="0"/>
              <a:t>Probability of falling from an unmaintained painted ladder in the rain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D6112F-5522-9A2E-689B-E0E1132AB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479984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C0689-F673-14B7-DC2C-352EA8592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AB298-0940-D03C-2325-9A0A39C62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Climbing and falling are physical hazards</a:t>
            </a:r>
          </a:p>
          <a:p>
            <a:r>
              <a:rPr lang="en-US" dirty="0"/>
              <a:t>Climbing / falling from ladders, stairs, scaffolds, or elevated platforms</a:t>
            </a:r>
          </a:p>
          <a:p>
            <a:r>
              <a:rPr lang="en-US" dirty="0"/>
              <a:t>Slip, trip, and fall hazards</a:t>
            </a:r>
          </a:p>
          <a:p>
            <a:r>
              <a:rPr lang="en-US" dirty="0"/>
              <a:t>Safe use of harnesses and ropes</a:t>
            </a:r>
          </a:p>
        </p:txBody>
      </p:sp>
    </p:spTree>
    <p:extLst>
      <p:ext uri="{BB962C8B-B14F-4D97-AF65-F5344CB8AC3E}">
        <p14:creationId xmlns:p14="http://schemas.microsoft.com/office/powerpoint/2010/main" val="1380253485"/>
      </p:ext>
    </p:extLst>
  </p:cSld>
  <p:clrMapOvr>
    <a:masterClrMapping/>
  </p:clrMapOvr>
  <p:transition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222236-32AB-7E1F-75B0-2397F60C6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B0631-FE4C-ADF1-3835-E63DCF574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2EEEB-002B-873D-E9CD-ED01E6BA4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2460B95-259A-02CE-5D42-5C219F7F3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Ladder Safety:</a:t>
            </a:r>
          </a:p>
          <a:p>
            <a:pPr marL="0" indent="0" algn="ctr">
              <a:buNone/>
            </a:pPr>
            <a:r>
              <a:rPr lang="en-US" sz="4000" i="1" dirty="0"/>
              <a:t>A step in the right direction</a:t>
            </a:r>
            <a:endParaRPr lang="en-US" i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F198DD-9364-39CD-95AC-453F71BC04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519163"/>
      </p:ext>
    </p:extLst>
  </p:cSld>
  <p:clrMapOvr>
    <a:masterClrMapping/>
  </p:clrMapOvr>
  <p:transition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E016C-E379-283B-78E0-2EF528711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B487C4-14C3-B59B-4F63-9B489B32A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21C96-2A8D-8B93-CA2C-17BF6B43BA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Caged (Fixed)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7E1841-3947-FD45-1831-3A8FB6B02A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Portable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BEB8DA-F174-9136-A4C2-0BF710F0AD0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91272" y="1005837"/>
            <a:ext cx="3383280" cy="516636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Third (Safety) Rail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9BB4A7-FF75-A107-49D1-C62596A1AC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7817"/>
            <a:ext cx="3383280" cy="45643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DE90C9-020E-3B75-BBE8-71A65023D7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836" y="1600197"/>
            <a:ext cx="3383280" cy="457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320583-BE5F-4C6C-4309-55E9524408E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272" y="1600197"/>
            <a:ext cx="338328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4675"/>
      </p:ext>
    </p:extLst>
  </p:cSld>
  <p:clrMapOvr>
    <a:masterClrMapping/>
  </p:clrMapOvr>
  <p:transition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622A3BA-37D7-4DC3-B6DE-544E34C82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75984D4-E432-6716-7796-F62D9CE94A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Fixed Ladder</a:t>
            </a:r>
          </a:p>
          <a:p>
            <a:r>
              <a:rPr lang="en-US" dirty="0"/>
              <a:t>Ladder </a:t>
            </a:r>
            <a:r>
              <a:rPr lang="en-US" u="sng" dirty="0"/>
              <a:t>permanently</a:t>
            </a:r>
            <a:r>
              <a:rPr lang="en-US" dirty="0"/>
              <a:t> secured to a structure or equipment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9ED28B3-9B8A-721F-3095-47A2B87C14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Portable Ladder</a:t>
            </a:r>
          </a:p>
          <a:p>
            <a:r>
              <a:rPr lang="en-US" dirty="0"/>
              <a:t>Any ladder that is not fixed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52931E-BDFD-F6E5-09EB-CFB6AF6B7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9F31F5-AF32-2069-FE1C-BA6BF40EE75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7787" y="2197608"/>
            <a:ext cx="1085589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72B1DB-3417-F558-FC15-C29CF774DC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3376" y="2197608"/>
            <a:ext cx="1904648" cy="3657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DC11AD-5957-1E62-F586-6D66E3E7EB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1660" y="2514600"/>
            <a:ext cx="32308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86925"/>
      </p:ext>
    </p:extLst>
  </p:cSld>
  <p:clrMapOvr>
    <a:masterClrMapping/>
  </p:clrMapOvr>
  <p:transition spd="slow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E4C2D-87F4-8850-D88E-03DC1A006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076B1F8-6D08-5490-9818-A37B5A24F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34FF73E-3B5D-BBB3-F905-CCA1181AA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Safe Access – All Ladders</a:t>
            </a:r>
          </a:p>
          <a:p>
            <a:pPr>
              <a:tabLst>
                <a:tab pos="5546725" algn="l"/>
              </a:tabLst>
            </a:pPr>
            <a:r>
              <a:rPr lang="en-US" dirty="0"/>
              <a:t>Must be of substantial construction and properly maintained</a:t>
            </a:r>
          </a:p>
          <a:p>
            <a:pPr lvl="1">
              <a:tabLst>
                <a:tab pos="5767388" algn="l"/>
              </a:tabLst>
            </a:pPr>
            <a:r>
              <a:rPr lang="en-US" dirty="0"/>
              <a:t>Cannot support weight	 • Weak, broken, or bent parts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A241F-A0A7-A20D-EB83-F0146DC7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0163FB4-8EE1-25D3-D0B0-D95494FD3F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876" y="2743200"/>
            <a:ext cx="3429000" cy="3429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858494F-C8D1-EFE8-2C0E-60CD25D039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7910" y="2743200"/>
            <a:ext cx="2278380" cy="3429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1C7D8E-3F5B-96EB-FFCF-F2BF533DFF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36" y="4003508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09714"/>
      </p:ext>
    </p:extLst>
  </p:cSld>
  <p:clrMapOvr>
    <a:masterClrMapping/>
  </p:clrMapOvr>
  <p:transition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4902-B67A-D6B3-16E3-65C2F66D5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7874A9B-769D-AD01-5216-6A4BC3341B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2988" y="1005840"/>
            <a:ext cx="41300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AC30C8-C3FF-D572-320B-ED602F81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B01C6-D435-A128-BA17-CC031C871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339840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All Ladders</a:t>
            </a:r>
          </a:p>
          <a:p>
            <a:pPr marL="0" indent="0">
              <a:buNone/>
            </a:pPr>
            <a:r>
              <a:rPr lang="en-US" dirty="0"/>
              <a:t>Ladders must:</a:t>
            </a:r>
          </a:p>
          <a:p>
            <a:r>
              <a:rPr lang="en-US" dirty="0"/>
              <a:t>Extend 3 feet above landing</a:t>
            </a:r>
          </a:p>
          <a:p>
            <a:r>
              <a:rPr lang="en-US" dirty="0"/>
              <a:t>Fall protection barrier across opening</a:t>
            </a:r>
          </a:p>
          <a:p>
            <a:r>
              <a:rPr lang="en-US" dirty="0"/>
              <a:t>Do not incline backwards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AE48DA-C714-2CF0-9E81-6D545D16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E76BA3-77BD-5792-860E-A13BE19B24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328" y="1606256"/>
            <a:ext cx="914479" cy="9083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25767DA-97B4-9475-576D-7C74E784C2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549" y="2139656"/>
            <a:ext cx="914479" cy="9083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43A1BC9-BBDB-2FB7-D54F-8B2A03D653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548" y="4578095"/>
            <a:ext cx="914479" cy="9083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DA7A985-F9BA-3430-FFB5-DA16CFE345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327" y="526381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0433"/>
      </p:ext>
    </p:extLst>
  </p:cSld>
  <p:clrMapOvr>
    <a:masterClrMapping/>
  </p:clrMapOvr>
  <p:transition spd="slow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2DDB2-DC59-FDF3-54E2-3F59D5777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2A38028-1283-3CD9-64E2-72E10A1C4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2952" y="1007745"/>
            <a:ext cx="5181600" cy="51625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57628E-DB8C-88C7-28A4-C40AD8E82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1F455-B0D2-4384-20D9-34674E879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181600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Fixed Ladders</a:t>
            </a:r>
          </a:p>
          <a:p>
            <a:r>
              <a:rPr lang="en-US" dirty="0"/>
              <a:t>Must be offset or have substantial landings ever 30 feet; </a:t>
            </a:r>
            <a:r>
              <a:rPr lang="en-US" b="1" dirty="0"/>
              <a:t>OR</a:t>
            </a:r>
          </a:p>
          <a:p>
            <a:r>
              <a:rPr lang="en-US" dirty="0"/>
              <a:t>Must use back guard; </a:t>
            </a:r>
            <a:r>
              <a:rPr lang="en-US" b="1" dirty="0"/>
              <a:t>OR</a:t>
            </a:r>
          </a:p>
          <a:p>
            <a:r>
              <a:rPr lang="en-US" dirty="0"/>
              <a:t>Must use safety lines + harness / belt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5AFD4-C716-08B5-C73F-798B5BD8C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F4F0A6-AA68-9D39-9C06-189FF2ED07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0796" y="5262864"/>
            <a:ext cx="914479" cy="908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9442BD-CB0E-2677-B173-F85A00B3F4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549" y="5261911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90109"/>
      </p:ext>
    </p:extLst>
  </p:cSld>
  <p:clrMapOvr>
    <a:masterClrMapping/>
  </p:clrMapOvr>
  <p:transition spd="slow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CE667-B564-4248-241A-FFE4E5A8E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2C5FB50-A4BA-8E54-5BC2-4571085104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3886200"/>
            <a:ext cx="5684520" cy="228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32A0E5E-C65A-2AB0-4FD9-8664C42690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872" y="1005840"/>
            <a:ext cx="467868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60AD15-02D8-6E9B-DB50-ACBF93892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25C0A-AFD3-5E2F-35AC-2F5A4CD73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68147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Portable Ladders</a:t>
            </a:r>
          </a:p>
          <a:p>
            <a:r>
              <a:rPr lang="en-US" dirty="0"/>
              <a:t>Placed securely (at top and bottom); </a:t>
            </a:r>
            <a:r>
              <a:rPr lang="en-US" b="1" dirty="0"/>
              <a:t>AND</a:t>
            </a:r>
            <a:endParaRPr lang="en-US" dirty="0"/>
          </a:p>
          <a:p>
            <a:r>
              <a:rPr lang="en-US" dirty="0"/>
              <a:t>Suitable base</a:t>
            </a:r>
          </a:p>
          <a:p>
            <a:pPr lvl="1"/>
            <a:r>
              <a:rPr lang="en-US" dirty="0"/>
              <a:t>Portable ladders are most stable at a 4:1 rise-to-run ratio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500EA3-5361-7CDA-D382-F07CD3FB9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31444C-76A7-E28C-C2D2-5C9BD5FA6E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73" y="5257800"/>
            <a:ext cx="914479" cy="908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27F593-0853-6C55-EF09-BE7D7803299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1393" y="5257800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53632"/>
      </p:ext>
    </p:extLst>
  </p:cSld>
  <p:clrMapOvr>
    <a:masterClrMapping/>
  </p:clrMapOvr>
  <p:transition spd="slow">
    <p:wip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E0DDAA-FC5F-122B-9A45-9802B31E3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46211-1225-4A94-20F7-CADC7105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E2D23-E5D8-AA25-E4FF-32A7AF730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05307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Wooden Ladders</a:t>
            </a:r>
          </a:p>
          <a:p>
            <a:r>
              <a:rPr lang="en-US" dirty="0"/>
              <a:t>Wooden ladders are not to be painted except with a transparent finish</a:t>
            </a:r>
          </a:p>
          <a:p>
            <a:pPr lvl="1"/>
            <a:r>
              <a:rPr lang="en-US" dirty="0"/>
              <a:t>Allows ladder to be inspected for damage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EEE64-0A34-D446-0DA0-FA8AACFD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C901C1-1946-2E28-8017-194A91DFDC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7472" y="1005840"/>
            <a:ext cx="3307080" cy="5166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50B572-7D7D-B79F-2070-3669A76B5E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8549" y="526381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33260"/>
      </p:ext>
    </p:extLst>
  </p:cSld>
  <p:clrMapOvr>
    <a:masterClrMapping/>
  </p:clrMapOvr>
  <p:transition spd="slow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09580-5546-0F93-63CD-6D2D63FAC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9C18E-5791-1135-33EE-2B8B9A134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43585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Weather</a:t>
            </a:r>
          </a:p>
          <a:p>
            <a:r>
              <a:rPr lang="en-US" dirty="0"/>
              <a:t>Ice and rain can make ladders unsafe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Fixed Ladder: Iced over with slip and trip hazards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dirty="0"/>
              <a:t>Portable Ladder: Does not provide safe access (inserted through handrail)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18EEC6-4823-39CB-E2C7-45DE3ED4A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BD50F1-AF22-EE1E-25F7-21A14D2C4F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252" y="1005840"/>
            <a:ext cx="3924300" cy="51663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65E77C-D6CA-2F17-1491-F8A0720B660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952" y="2680637"/>
            <a:ext cx="914479" cy="908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C908E7-CD59-7DF2-C298-0B13339160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352" y="252061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5520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3581B-CE97-F55E-2B56-4E6BCBA4F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Definitions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2372-0E90-55EA-5BCB-652AE3DB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7D8BB15-66CC-BA89-5D7E-5E3698C64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What doesn’t kill you, makes you stronger.</a:t>
            </a:r>
          </a:p>
          <a:p>
            <a:pPr marL="0" indent="0" algn="ctr">
              <a:buNone/>
            </a:pPr>
            <a:r>
              <a:rPr lang="en-US" sz="3200" i="1" dirty="0"/>
              <a:t>Except workplace hazards: if they don’t kill you, they can leave you with a lifelong disability.</a:t>
            </a:r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11C9063-B924-1401-E58D-53570749F7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07178"/>
      </p:ext>
    </p:extLst>
  </p:cSld>
  <p:clrMapOvr>
    <a:masterClrMapping/>
  </p:clrMapOvr>
  <p:transition spd="slow">
    <p:wip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14828-395B-A6E3-F75B-879AD7ED1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21434-029C-572E-B588-AE88C7C1EB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Best Practices – Ladders</a:t>
            </a:r>
          </a:p>
          <a:p>
            <a:r>
              <a:rPr lang="en-US" dirty="0"/>
              <a:t>Personal fall arrest equipment</a:t>
            </a:r>
          </a:p>
          <a:p>
            <a:r>
              <a:rPr lang="en-US" dirty="0"/>
              <a:t>Not using the top 2 rungs on step ladder</a:t>
            </a:r>
          </a:p>
          <a:p>
            <a:r>
              <a:rPr lang="en-US" dirty="0"/>
              <a:t>Not using the top 4 rungs on an extension ladder</a:t>
            </a:r>
          </a:p>
          <a:p>
            <a:r>
              <a:rPr lang="en-US" dirty="0"/>
              <a:t>Keep ladders clean of slippery substances</a:t>
            </a:r>
          </a:p>
          <a:p>
            <a:r>
              <a:rPr lang="en-US" dirty="0"/>
              <a:t>Tying ladders at the top to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16FDF6-0961-EC70-26E8-9A9CC4C5F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79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744A49-D63F-CE1B-DCA4-EDD4851CAE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752" y="1005840"/>
            <a:ext cx="1828800" cy="51663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F51B09-3B6C-E0AC-E428-A8C13FE816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673" y="1005840"/>
            <a:ext cx="914479" cy="9083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629EEC-5446-A98F-58E2-8AB3DD9FC1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672" y="5263817"/>
            <a:ext cx="914479" cy="9083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242BFF-C23E-1F7B-1230-84D8164D2C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671" y="2717213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44877"/>
      </p:ext>
    </p:extLst>
  </p:cSld>
  <p:clrMapOvr>
    <a:masterClrMapping/>
  </p:clrMapOvr>
  <p:transition spd="slow">
    <p:wip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E572C-D7B5-4D03-168C-84FDE4E12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9E8FCE-2906-CD28-F0FE-B969C1FB4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7236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Safe Access – Scaffolds</a:t>
            </a:r>
          </a:p>
          <a:p>
            <a:r>
              <a:rPr lang="en-US" dirty="0"/>
              <a:t>Ladders / stairs provided to access working level of scaffolds</a:t>
            </a:r>
          </a:p>
          <a:p>
            <a:r>
              <a:rPr lang="en-US" dirty="0"/>
              <a:t>Rungs on scaffolds are </a:t>
            </a:r>
            <a:r>
              <a:rPr lang="en-US" b="1" dirty="0"/>
              <a:t>NOT</a:t>
            </a:r>
            <a:r>
              <a:rPr lang="en-US" dirty="0"/>
              <a:t> ladders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724D6-D521-2FD4-9E3E-54AAFA78F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0AEC9-B824-0DF5-2E0C-D778E1A61F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032" y="1005840"/>
            <a:ext cx="2636520" cy="51663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E07BBD-C7F8-E459-DF87-B67F5E461B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3429000"/>
            <a:ext cx="7726680" cy="2743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25467B-E8F3-AE05-49F7-1C51E6F04A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032" y="5257800"/>
            <a:ext cx="914479" cy="9083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8E8790-A486-9578-8F52-8F321E4FB5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5257800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215091"/>
      </p:ext>
    </p:extLst>
  </p:cSld>
  <p:clrMapOvr>
    <a:masterClrMapping/>
  </p:clrMapOvr>
  <p:transition spd="slow">
    <p:wip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02370-96FC-4D38-76E0-66FD1D1C6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461C6-24C2-9C62-B038-F3638302C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12864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Best Practices – Scaffolds</a:t>
            </a:r>
          </a:p>
          <a:p>
            <a:r>
              <a:rPr lang="en-US" dirty="0">
                <a:latin typeface="Arial"/>
                <a:cs typeface="Arial"/>
              </a:rPr>
              <a:t>Avoid electrical lines and equipment</a:t>
            </a:r>
          </a:p>
          <a:p>
            <a:r>
              <a:rPr lang="en-US" dirty="0">
                <a:latin typeface="Arial"/>
                <a:cs typeface="Arial"/>
              </a:rPr>
              <a:t>Avoid placement above / adjacent to hot or toxic gas vents (stacks)</a:t>
            </a:r>
          </a:p>
          <a:p>
            <a:r>
              <a:rPr lang="en-US" dirty="0">
                <a:latin typeface="Arial"/>
                <a:cs typeface="Arial"/>
              </a:rPr>
              <a:t>Avoid placement in moving vehicle areas</a:t>
            </a:r>
          </a:p>
          <a:p>
            <a:r>
              <a:rPr lang="en-US" dirty="0">
                <a:latin typeface="Arial"/>
                <a:cs typeface="Arial"/>
              </a:rPr>
              <a:t>Avoid placement below material handling equipment</a:t>
            </a:r>
          </a:p>
          <a:p>
            <a:r>
              <a:rPr lang="en-US" dirty="0">
                <a:latin typeface="Arial"/>
                <a:cs typeface="Arial"/>
              </a:rPr>
              <a:t>Avoid severely sloped locations</a:t>
            </a:r>
          </a:p>
          <a:p>
            <a:r>
              <a:rPr lang="en-US" dirty="0">
                <a:latin typeface="Arial"/>
                <a:cs typeface="Arial"/>
              </a:rPr>
              <a:t>Avoid spraying, splashing, or dripping chemicals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FCF13-F99F-12CE-9796-351AE209B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F04189-5984-C5A5-27B1-B29AB2DC13E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0312" y="1005840"/>
            <a:ext cx="3444240" cy="51663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9B6C39-C8E4-9EA2-EC66-8FF9E5B157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73" y="526381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56074"/>
      </p:ext>
    </p:extLst>
  </p:cSld>
  <p:clrMapOvr>
    <a:masterClrMapping/>
  </p:clrMapOvr>
  <p:transition spd="slow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9FF9D-3E4B-3841-5718-BAAA5F6E0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Ladders &amp; Scaffolds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C9E50-D961-4374-EAD3-755843BC3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3995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Fatal Accident</a:t>
            </a:r>
          </a:p>
          <a:p>
            <a:r>
              <a:rPr lang="en-US" dirty="0"/>
              <a:t>Person fell from stepladder, over handrail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49B53-E8D2-6BA8-D1AB-29C8B55C6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3507E8-D236-F6D6-7293-C85DD74A30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932" y="1005840"/>
            <a:ext cx="4960620" cy="5166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7AAA6F-AC0E-CB98-C43A-93D82B272D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932" y="5263817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897932"/>
      </p:ext>
    </p:extLst>
  </p:cSld>
  <p:clrMapOvr>
    <a:masterClrMapping/>
  </p:clrMapOvr>
  <p:transition spd="slow">
    <p:wip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5D11D-C1EF-E54A-0A46-4C99CD63D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EDFD4-D2EF-CFC2-2678-C3C6B9B72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Elevated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67059-A575-697C-05FC-2F330C7294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Elevated Platforms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>
                <a:latin typeface="Arial"/>
                <a:cs typeface="Arial"/>
              </a:rPr>
              <a:t>Fall Prevention</a:t>
            </a:r>
            <a:r>
              <a:rPr lang="en-US" dirty="0">
                <a:latin typeface="Arial"/>
                <a:cs typeface="Arial"/>
              </a:rPr>
              <a:t>: Engineered controls to prevent falls (guardrails)</a:t>
            </a: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en-US" u="sng" dirty="0">
                <a:latin typeface="Arial"/>
                <a:cs typeface="Arial"/>
              </a:rPr>
              <a:t>Fall Arrest</a:t>
            </a:r>
            <a:r>
              <a:rPr lang="en-US" dirty="0">
                <a:latin typeface="Arial"/>
                <a:cs typeface="Arial"/>
              </a:rPr>
              <a:t>: Safety nets or harnesses to stop injury after fall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68DC55-AC99-AE11-3EE3-9E47E490A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83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62939C0-8E23-1742-C6BF-E270B7978F3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BB695B-F320-2A16-3CBA-586C03FF68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073" y="2680637"/>
            <a:ext cx="914479" cy="908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E344D2-0FF6-EE34-4179-F45862ED31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073" y="5262528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33245"/>
      </p:ext>
    </p:extLst>
  </p:cSld>
  <p:clrMapOvr>
    <a:masterClrMapping/>
  </p:clrMapOvr>
  <p:transition spd="slow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62ED9-8AF9-7DF9-75FB-9DF36EC4B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A86DE-9CFE-3A83-8F86-776891AE3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Elevated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24573C-E12F-D910-F39A-26303DCC9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473696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Best Practices – Roof Access</a:t>
            </a:r>
          </a:p>
          <a:p>
            <a:r>
              <a:rPr lang="en-US" dirty="0">
                <a:latin typeface="Arial"/>
                <a:cs typeface="Arial"/>
              </a:rPr>
              <a:t>Beware of hidden skylights, holes, roof patches, corroded areas and supports, and slippery sloped surfaces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No person can be alone on a roof</a:t>
            </a:r>
          </a:p>
          <a:p>
            <a:r>
              <a:rPr lang="en-US" dirty="0">
                <a:latin typeface="Arial"/>
                <a:cs typeface="Arial"/>
              </a:rPr>
              <a:t>No person can walk outside of the designated walkways (warning lines)</a:t>
            </a:r>
          </a:p>
          <a:p>
            <a:r>
              <a:rPr lang="en-US" dirty="0">
                <a:latin typeface="Arial"/>
                <a:cs typeface="Arial"/>
              </a:rPr>
              <a:t>All personnel must leave the roof when weather conditions create potential hazards</a:t>
            </a:r>
          </a:p>
          <a:p>
            <a:r>
              <a:rPr lang="en-US" dirty="0"/>
              <a:t>Sites must have a rescue plan (site-wide) and may create a “Roof Permit” program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9DA7DA-BDC3-D833-8FC2-6FD3E96A8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657EE4-0B08-584E-CE40-AB6ABC63F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6836" y="1006278"/>
            <a:ext cx="2887716" cy="51654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01B1C0-37EB-7B5D-DE14-51D0B34BDC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73" y="2223656"/>
            <a:ext cx="914479" cy="9083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723C81-3072-8877-93F7-01B2062CFA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0073" y="5263598"/>
            <a:ext cx="914479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97650"/>
      </p:ext>
    </p:extLst>
  </p:cSld>
  <p:clrMapOvr>
    <a:masterClrMapping/>
  </p:clrMapOvr>
  <p:transition spd="slow">
    <p:wip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1E29C-BC62-C397-0FB0-307A185BE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Elevated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056DE-7368-D797-3B17-F9B11E65E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9525698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Best Practices – Harness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Inspect harness for damage and fit</a:t>
            </a:r>
          </a:p>
          <a:p>
            <a:pPr marL="739775" lvl="1" indent="-514350"/>
            <a:r>
              <a:rPr lang="en-US" dirty="0"/>
              <a:t>Do not use if damaged or worn</a:t>
            </a:r>
          </a:p>
          <a:p>
            <a:pPr marL="739775" lvl="1" indent="-514350"/>
            <a:r>
              <a:rPr lang="en-US" dirty="0"/>
              <a:t>Must fit so all straps are snug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Position back D-ring between shoulder blades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Buckle up legs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Buckle up front of harness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Final adjustments for snug fit</a:t>
            </a:r>
          </a:p>
          <a:p>
            <a:pPr marL="739775" lvl="1" indent="-514350"/>
            <a:r>
              <a:rPr lang="en-US" dirty="0"/>
              <a:t>D-ring must remain in correct position</a:t>
            </a:r>
          </a:p>
          <a:p>
            <a:pPr marL="739775" lvl="1" indent="-514350"/>
            <a:r>
              <a:rPr lang="en-US" dirty="0"/>
              <a:t>No dangling arm or leg straps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899BC-E999-D71B-B4BC-0214BF16C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948775-6920-A9BD-54FF-53B228CD0EC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40098" y="1005840"/>
            <a:ext cx="834454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288460"/>
      </p:ext>
    </p:extLst>
  </p:cSld>
  <p:clrMapOvr>
    <a:masterClrMapping/>
  </p:clrMapOvr>
  <p:transition spd="slow">
    <p:wip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6C857-2D48-CE33-A012-DA13B5DF4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Elevated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1FA85-FB03-59BE-C304-0E304A524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266688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Best Practices – Ropes</a:t>
            </a:r>
          </a:p>
          <a:p>
            <a:r>
              <a:rPr lang="en-US" dirty="0">
                <a:latin typeface="Arial"/>
                <a:cs typeface="Arial"/>
              </a:rPr>
              <a:t>Inspect ropes for burns, cuts, thinning, fraying, or deterioration</a:t>
            </a:r>
          </a:p>
          <a:p>
            <a:pPr lvl="1"/>
            <a:r>
              <a:rPr lang="en-US" dirty="0">
                <a:latin typeface="Arial"/>
                <a:cs typeface="Arial"/>
              </a:rPr>
              <a:t>Do not use rope that has been severely twisted or knotted (retains kink)</a:t>
            </a:r>
          </a:p>
          <a:p>
            <a:r>
              <a:rPr lang="en-US" dirty="0">
                <a:latin typeface="Arial"/>
                <a:cs typeface="Arial"/>
              </a:rPr>
              <a:t>Only haul to rated capacity of rope</a:t>
            </a:r>
          </a:p>
          <a:p>
            <a:r>
              <a:rPr lang="en-US" dirty="0">
                <a:latin typeface="Arial"/>
                <a:cs typeface="Arial"/>
              </a:rPr>
              <a:t>Only use double locking clamps</a:t>
            </a:r>
          </a:p>
          <a:p>
            <a:r>
              <a:rPr lang="en-US" dirty="0"/>
              <a:t>Tightly secure items</a:t>
            </a:r>
          </a:p>
          <a:p>
            <a:pPr lvl="1"/>
            <a:r>
              <a:rPr lang="en-US" dirty="0"/>
              <a:t>Use slings for items that cannot be bound or secured</a:t>
            </a:r>
          </a:p>
          <a:p>
            <a:r>
              <a:rPr lang="en-US" dirty="0"/>
              <a:t>Avoid electrical lines and equipment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C73D5-0FBE-CFD5-5C69-31BD87A30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F38141-2EB7-8697-2259-8F8035614D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81521" y="1005840"/>
            <a:ext cx="4098693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99035"/>
      </p:ext>
    </p:extLst>
  </p:cSld>
  <p:clrMapOvr>
    <a:masterClrMapping/>
  </p:clrMapOvr>
  <p:transition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664F-3CCE-A864-D432-BDD456845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All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41F81-56E6-D486-482A-7A144F57C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961888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Beware of Slips, Trips, and Falls</a:t>
            </a:r>
          </a:p>
          <a:p>
            <a:r>
              <a:rPr lang="en-US" dirty="0">
                <a:latin typeface="Arial"/>
                <a:cs typeface="Arial"/>
              </a:rPr>
              <a:t>Use “three points of contact” when using stairs</a:t>
            </a:r>
          </a:p>
          <a:p>
            <a:r>
              <a:rPr lang="en-US" dirty="0">
                <a:latin typeface="Arial"/>
                <a:cs typeface="Arial"/>
              </a:rPr>
              <a:t>Ice / black ice / spilled liquids</a:t>
            </a:r>
          </a:p>
          <a:p>
            <a:r>
              <a:rPr lang="en-US" dirty="0">
                <a:latin typeface="Arial"/>
                <a:cs typeface="Arial"/>
              </a:rPr>
              <a:t>Wet and oily material underneath thin layers of dust and fibers</a:t>
            </a:r>
          </a:p>
          <a:p>
            <a:r>
              <a:rPr lang="en-US" dirty="0">
                <a:latin typeface="Arial"/>
                <a:cs typeface="Arial"/>
              </a:rPr>
              <a:t>Storage piles</a:t>
            </a:r>
          </a:p>
          <a:p>
            <a:r>
              <a:rPr lang="en-US" dirty="0">
                <a:latin typeface="Arial"/>
                <a:cs typeface="Arial"/>
              </a:rPr>
              <a:t>Clothing and items can be caught on protruding equipment</a:t>
            </a:r>
          </a:p>
          <a:p>
            <a:pPr lvl="1"/>
            <a:r>
              <a:rPr lang="en-US" dirty="0">
                <a:latin typeface="Arial"/>
                <a:cs typeface="Arial"/>
              </a:rPr>
              <a:t>Watch, clipboard, helmet, hair, necklace, bracelet, glasses, harness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66FD8-4BC2-D9D8-3DED-71C7A36E8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6248FD-2BB8-8259-D3BA-C1DD7E12E5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88" y="1005840"/>
            <a:ext cx="440436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5130"/>
      </p:ext>
    </p:extLst>
  </p:cSld>
  <p:clrMapOvr>
    <a:masterClrMapping/>
  </p:clrMapOvr>
  <p:transition spd="slow">
    <p:wip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1EB0B-5C71-F153-AA09-8D76B9693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EC7AA-C1BC-CFC2-1B98-BF098F51C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All Areas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327BE-E090-6807-240B-6E1DDBC3E4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Slips, Trips, and Falls</a:t>
            </a:r>
          </a:p>
          <a:p>
            <a:r>
              <a:rPr lang="en-US" dirty="0">
                <a:latin typeface="Arial"/>
                <a:cs typeface="Arial"/>
              </a:rPr>
              <a:t>While doing facility walk-throughs, is the path clear?</a:t>
            </a:r>
          </a:p>
          <a:p>
            <a:r>
              <a:rPr lang="en-US" dirty="0">
                <a:latin typeface="Arial"/>
                <a:cs typeface="Arial"/>
              </a:rPr>
              <a:t>Walking on the snow:</a:t>
            </a:r>
          </a:p>
          <a:p>
            <a:pPr lvl="1"/>
            <a:r>
              <a:rPr lang="en-US" dirty="0">
                <a:latin typeface="Arial"/>
                <a:cs typeface="Arial"/>
              </a:rPr>
              <a:t>No ice from compressed snow</a:t>
            </a:r>
          </a:p>
          <a:p>
            <a:pPr lvl="1"/>
            <a:r>
              <a:rPr lang="en-US" dirty="0">
                <a:latin typeface="Arial"/>
                <a:cs typeface="Arial"/>
              </a:rPr>
              <a:t>Cannot see obstructions / holes</a:t>
            </a:r>
          </a:p>
          <a:p>
            <a:r>
              <a:rPr lang="en-US" dirty="0">
                <a:latin typeface="Arial"/>
                <a:cs typeface="Arial"/>
              </a:rPr>
              <a:t>Walking on the path:</a:t>
            </a:r>
          </a:p>
          <a:p>
            <a:pPr lvl="1"/>
            <a:r>
              <a:rPr lang="en-US" dirty="0">
                <a:latin typeface="Arial"/>
                <a:cs typeface="Arial"/>
              </a:rPr>
              <a:t>Ice from compressed snow</a:t>
            </a:r>
          </a:p>
          <a:p>
            <a:pPr lvl="1"/>
            <a:r>
              <a:rPr lang="en-US" dirty="0">
                <a:latin typeface="Arial"/>
                <a:cs typeface="Arial"/>
              </a:rPr>
              <a:t>Can see obstructions / holes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11596-B9FF-FEE3-A904-A6DDE6D6E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88</a:t>
            </a:fld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45B3287-CA4B-390A-DE4C-7F04EB1525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629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79FFA-029E-F2EC-BB28-72D3A3A12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A6E87-97DB-2492-134C-6944F05C6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Introduction</a:t>
            </a:r>
            <a:br>
              <a:rPr lang="en-US" dirty="0"/>
            </a:br>
            <a:r>
              <a:rPr lang="en-US" dirty="0"/>
              <a:t>Hazard Categories</a:t>
            </a:r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0E81496F-CCB1-F2CD-6F96-4907FCC6AA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190876"/>
              </p:ext>
            </p:extLst>
          </p:nvPr>
        </p:nvGraphicFramePr>
        <p:xfrm>
          <a:off x="914400" y="1006475"/>
          <a:ext cx="10360024" cy="518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80012">
                  <a:extLst>
                    <a:ext uri="{9D8B030D-6E8A-4147-A177-3AD203B41FA5}">
                      <a16:colId xmlns:a16="http://schemas.microsoft.com/office/drawing/2014/main" val="3012215509"/>
                    </a:ext>
                  </a:extLst>
                </a:gridCol>
                <a:gridCol w="5180012">
                  <a:extLst>
                    <a:ext uri="{9D8B030D-6E8A-4147-A177-3AD203B41FA5}">
                      <a16:colId xmlns:a16="http://schemas.microsoft.com/office/drawing/2014/main" val="80571487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Occupational Hazard 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284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Chemical Hazards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Physical Hazards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144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Corrosives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Cold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387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Explosive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Confined Spaces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1495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Flammable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dirty="0"/>
                        <a:t>Ergonomics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632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Toxins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Electricity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204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Biological Hazards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dirty="0"/>
                        <a:t>Heat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6254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Allergic Reactions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Noise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4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Diseases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Radiation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577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800" dirty="0"/>
                        <a:t>Toxins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/>
                        <a:t>Slips / Trips / Falls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31503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A1694B-E203-9CB0-C165-3F0F6809F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588215"/>
      </p:ext>
    </p:extLst>
  </p:cSld>
  <p:clrMapOvr>
    <a:masterClrMapping/>
  </p:clrMapOvr>
  <p:transition spd="slow">
    <p:wip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B0DB782-9B42-EA93-2363-D20DD27A9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Slips, Trips, and Falls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EB0384-1159-5980-5B8D-91A328375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Video</a:t>
            </a:r>
            <a:endParaRPr lang="en-US" b="1" dirty="0">
              <a:hlinkClick r:id="rId2" action="ppaction://hlinkfile"/>
            </a:endParaRPr>
          </a:p>
          <a:p>
            <a:r>
              <a:rPr lang="en-US" dirty="0">
                <a:hlinkClick r:id="rId2" action="ppaction://hlinkfile"/>
              </a:rPr>
              <a:t>Stop the Fall</a:t>
            </a:r>
            <a:endParaRPr lang="en-US" dirty="0"/>
          </a:p>
          <a:p>
            <a:r>
              <a:rPr lang="en-US" dirty="0">
                <a:hlinkClick r:id="rId3" action="ppaction://hlinkfile"/>
              </a:rPr>
              <a:t>5 Ways to Prevent Falls</a:t>
            </a:r>
            <a:endParaRPr lang="en-US" dirty="0"/>
          </a:p>
          <a:p>
            <a:r>
              <a:rPr lang="en-US" dirty="0">
                <a:hlinkClick r:id="rId4" action="ppaction://hlinkfile"/>
              </a:rPr>
              <a:t>Belt Buckle Rule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EC78C-DF81-2AB7-4210-15BD30EF8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535784"/>
      </p:ext>
    </p:extLst>
  </p:cSld>
  <p:clrMapOvr>
    <a:masterClrMapping/>
  </p:clrMapOvr>
  <p:transition spd="slow">
    <p:wip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D7650-218F-9946-4D7A-A33DDBDD7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EEC43-848D-5637-65A7-91DC13308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Climbing / Fall Hazards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37745-36B5-977F-D384-C8396CB1D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a fixed ladder?</a:t>
            </a:r>
          </a:p>
          <a:p>
            <a:pPr marL="225425" lvl="1" indent="0">
              <a:buNone/>
            </a:pPr>
            <a:r>
              <a:rPr lang="en-US" dirty="0"/>
              <a:t>A ladder permanently secured to a 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How far must a ladder extend above a landing?</a:t>
            </a:r>
          </a:p>
          <a:p>
            <a:pPr marL="225425" lvl="1" indent="0">
              <a:buNone/>
            </a:pPr>
            <a:r>
              <a:rPr lang="en-US" dirty="0"/>
              <a:t>Minimum of 3 feet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ratio makes portable ladders most stable?</a:t>
            </a:r>
          </a:p>
          <a:p>
            <a:pPr marL="225425" lvl="1" indent="0">
              <a:buNone/>
            </a:pPr>
            <a:r>
              <a:rPr lang="en-US" dirty="0"/>
              <a:t>4 to 1 (4:1)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Where should you never step on a step ladder?</a:t>
            </a:r>
          </a:p>
          <a:p>
            <a:pPr marL="225425" lvl="1" indent="0">
              <a:buNone/>
            </a:pPr>
            <a:r>
              <a:rPr lang="en-US" dirty="0"/>
              <a:t>Top two rungs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is required when working on a roof?</a:t>
            </a:r>
          </a:p>
          <a:p>
            <a:pPr marL="225425" lvl="1" indent="0">
              <a:buNone/>
            </a:pPr>
            <a:r>
              <a:rPr lang="en-US" dirty="0"/>
              <a:t>Stay inside designated walkways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F60B50-7ED8-8518-62C7-01EA83E26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6797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EAF4A-AE53-53C5-0C33-4289EFBB2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98A3D8-183D-E3F1-AC49-C365942CA7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47D388-1549-9453-9F8E-CD0C56E96D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4B5861">
              <a:alpha val="75000"/>
            </a:srgbClr>
          </a:solidFill>
        </p:spPr>
        <p:txBody>
          <a:bodyPr>
            <a:normAutofit/>
          </a:bodyPr>
          <a:lstStyle/>
          <a:p>
            <a:r>
              <a:rPr lang="en-US" dirty="0"/>
              <a:t>Chapter 4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4E54713B-B21B-5316-1BDD-706BD176D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Crushing / Striking Hazards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42D0A8-DC26-0A3F-46A6-703C59582365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0140832"/>
      </p:ext>
    </p:extLst>
  </p:cSld>
  <p:clrMapOvr>
    <a:masterClrMapping/>
  </p:clrMapOvr>
  <p:transition spd="slow">
    <p:wip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865AB-C0AE-F731-EAA5-86EC9FF1F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DB05C-31E9-1C39-0351-88C5F43CB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4D7AEF-04AE-01ED-E509-C901BBC76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Crushing (caught-in / caught-between) and striking (struck-by) are physical hazards</a:t>
            </a:r>
          </a:p>
          <a:p>
            <a:r>
              <a:rPr lang="en-US" dirty="0"/>
              <a:t>Equipment that crushes (presses)</a:t>
            </a:r>
          </a:p>
          <a:p>
            <a:r>
              <a:rPr lang="en-US" dirty="0"/>
              <a:t>Heavy materials that crush (steel coil)</a:t>
            </a:r>
          </a:p>
          <a:p>
            <a:r>
              <a:rPr lang="en-US" dirty="0"/>
              <a:t>Trenches can collapse, crushing personnel</a:t>
            </a:r>
          </a:p>
          <a:p>
            <a:r>
              <a:rPr lang="en-US" dirty="0"/>
              <a:t>Mobile equipment can strike personnel (vehicles, conveyors)</a:t>
            </a:r>
          </a:p>
          <a:p>
            <a:r>
              <a:rPr lang="en-US" dirty="0"/>
              <a:t>Rotating equipment pull in personnel and crush them (rollers)</a:t>
            </a:r>
          </a:p>
        </p:txBody>
      </p:sp>
    </p:spTree>
    <p:extLst>
      <p:ext uri="{BB962C8B-B14F-4D97-AF65-F5344CB8AC3E}">
        <p14:creationId xmlns:p14="http://schemas.microsoft.com/office/powerpoint/2010/main" val="2613494731"/>
      </p:ext>
    </p:extLst>
  </p:cSld>
  <p:clrMapOvr>
    <a:masterClrMapping/>
  </p:clrMapOvr>
  <p:transition spd="slow">
    <p:wip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91D1-5538-7CAF-2C8E-50D9E09E1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9230A-C8D7-A75E-A196-64607221D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6EBF29-30ED-B8C0-3DAD-9B31CF77A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F5B828D9-DA2F-1A03-8C0D-9F86D1C7B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880" y="2956560"/>
            <a:ext cx="6492240" cy="3215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/>
              <a:t>No Safety: Know Pain</a:t>
            </a:r>
          </a:p>
          <a:p>
            <a:pPr marL="0" indent="0" algn="ctr">
              <a:buNone/>
            </a:pPr>
            <a:r>
              <a:rPr lang="en-US" sz="4000" b="1" dirty="0"/>
              <a:t>Know Safety: No Pain</a:t>
            </a:r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D400A36-1450-3433-0C62-4440764A71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880" y="1005840"/>
            <a:ext cx="6492240" cy="1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85458"/>
      </p:ext>
    </p:extLst>
  </p:cSld>
  <p:clrMapOvr>
    <a:masterClrMapping/>
  </p:clrMapOvr>
  <p:transition spd="slow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43E25-B1AB-E96E-B2DD-3A5F49369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Crushing / Caught Between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3F94A-041E-93AA-BE2B-C9009425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C89384-5B90-26EE-16F1-E25F71402D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part is caught-between two objects (crushed)</a:t>
            </a:r>
          </a:p>
          <a:p>
            <a:pPr lvl="1"/>
            <a:r>
              <a:rPr lang="en-US" dirty="0"/>
              <a:t>Machinery with moving parts next to a stationary object</a:t>
            </a:r>
          </a:p>
          <a:p>
            <a:pPr lvl="1"/>
            <a:r>
              <a:rPr lang="en-US" dirty="0"/>
              <a:t>Mobile sources (vehicles, tow motors, forklifts, conveyors)</a:t>
            </a:r>
          </a:p>
          <a:p>
            <a:pPr lvl="1"/>
            <a:r>
              <a:rPr lang="en-US" dirty="0"/>
              <a:t>Equipment that moves side-to-side</a:t>
            </a:r>
          </a:p>
        </p:txBody>
      </p:sp>
      <p:pic>
        <p:nvPicPr>
          <p:cNvPr id="2052" name="Picture 4" descr="Worker Caught Between a Reciprocating Table Piece and a Stationary Part">
            <a:extLst>
              <a:ext uri="{FF2B5EF4-FFF2-40B4-BE49-F238E27FC236}">
                <a16:creationId xmlns:a16="http://schemas.microsoft.com/office/drawing/2014/main" id="{55CC9CE1-E110-CD1D-D8E4-5A90704AF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3699510"/>
            <a:ext cx="23622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3C2E14-85E0-971A-FAC6-603C3D22C1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2672" y="3695700"/>
            <a:ext cx="2331720" cy="1905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EA3FA9-411A-C051-0D78-5AD482BC40B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592" y="3589020"/>
            <a:ext cx="2346960" cy="2011680"/>
          </a:xfrm>
          <a:prstGeom prst="rect">
            <a:avLst/>
          </a:prstGeom>
        </p:spPr>
      </p:pic>
      <p:pic>
        <p:nvPicPr>
          <p:cNvPr id="2056" name="Picture 8" descr="Typical Shearing Operation">
            <a:extLst>
              <a:ext uri="{FF2B5EF4-FFF2-40B4-BE49-F238E27FC236}">
                <a16:creationId xmlns:a16="http://schemas.microsoft.com/office/drawing/2014/main" id="{55496263-D2F0-91D3-5E59-A98DE60F4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9800" y="3499485"/>
            <a:ext cx="20002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982209"/>
      </p:ext>
    </p:extLst>
  </p:cSld>
  <p:clrMapOvr>
    <a:masterClrMapping/>
  </p:clrMapOvr>
  <p:transition spd="slow">
    <p:wip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F65A7-8409-696F-B60B-D1ABCBB06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032D1-3E24-ACEF-F9B6-1DAC80DCC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Crushing / Caught Between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FB68BB0-9DC5-E83E-89A2-E81D84599C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Paper Roll: 1-2 tons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ADA6C-415E-8BF4-D224-D6FE9750B40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Forklift: 4-7 tons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915A0-069B-AE4D-4988-1C239EB3B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9F14A43-4261-5079-0D24-8F97B365457E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Steel Coil: 5-30 tons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24B852-F6AE-38C2-450E-01A2E88E3A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145030"/>
            <a:ext cx="3383280" cy="25679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BAB91F-0F48-B74D-6615-863B8ADE50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272" y="2145030"/>
            <a:ext cx="3383280" cy="25679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ED6716-48A1-200C-520F-E388F4E5C6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836" y="2145030"/>
            <a:ext cx="3383280" cy="256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21246"/>
      </p:ext>
    </p:extLst>
  </p:cSld>
  <p:clrMapOvr>
    <a:masterClrMapping/>
  </p:clrMapOvr>
  <p:transition spd="slow">
    <p:wip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3404B-DBBF-9254-E752-FBFC6749A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Rotating / Caught-In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C535F-B01B-D22A-3EA4-1652F0A92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part gets caught-in or entangled by machinery (crushed)</a:t>
            </a:r>
          </a:p>
          <a:p>
            <a:pPr lvl="1"/>
            <a:r>
              <a:rPr lang="en-US" dirty="0"/>
              <a:t>Machinery with moving parts, rollers, and rotating shafts</a:t>
            </a:r>
          </a:p>
          <a:p>
            <a:pPr lvl="1"/>
            <a:r>
              <a:rPr lang="en-US" dirty="0"/>
              <a:t>NEVER reach into a moving machine</a:t>
            </a:r>
          </a:p>
          <a:p>
            <a:pPr lvl="1"/>
            <a:r>
              <a:rPr lang="en-US" dirty="0"/>
              <a:t>NEVER reach around a machine guard or barrier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A3A1E9-1B33-A2AA-06B0-4B3399748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96</a:t>
            </a:fld>
            <a:endParaRPr lang="en-US" dirty="0"/>
          </a:p>
        </p:txBody>
      </p:sp>
      <p:pic>
        <p:nvPicPr>
          <p:cNvPr id="1028" name="Picture 4" descr="Nip Point Between Rotating Screw Conveyor and Fixed Trough">
            <a:extLst>
              <a:ext uri="{FF2B5EF4-FFF2-40B4-BE49-F238E27FC236}">
                <a16:creationId xmlns:a16="http://schemas.microsoft.com/office/drawing/2014/main" id="{0FB39E34-5853-940B-FC2E-B536E8A50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3011" y="3832098"/>
            <a:ext cx="2095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int of Contact Between a Rack and Pinion">
            <a:extLst>
              <a:ext uri="{FF2B5EF4-FFF2-40B4-BE49-F238E27FC236}">
                <a16:creationId xmlns:a16="http://schemas.microsoft.com/office/drawing/2014/main" id="{421672A2-0D31-762D-A82F-E897E34C3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3429000"/>
            <a:ext cx="14478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olling Mill">
            <a:extLst>
              <a:ext uri="{FF2B5EF4-FFF2-40B4-BE49-F238E27FC236}">
                <a16:creationId xmlns:a16="http://schemas.microsoft.com/office/drawing/2014/main" id="{D0FC96AF-C18C-1895-B74D-0CBEA46BA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0168" y="3543300"/>
            <a:ext cx="9048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Rotating Abrasive Wheel on a Grinder">
            <a:extLst>
              <a:ext uri="{FF2B5EF4-FFF2-40B4-BE49-F238E27FC236}">
                <a16:creationId xmlns:a16="http://schemas.microsoft.com/office/drawing/2014/main" id="{E83032A9-5895-06F4-115C-79B3E8061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4431" y="3543300"/>
            <a:ext cx="19050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oint of Contact Between a Chain and a Sprocket">
            <a:extLst>
              <a:ext uri="{FF2B5EF4-FFF2-40B4-BE49-F238E27FC236}">
                <a16:creationId xmlns:a16="http://schemas.microsoft.com/office/drawing/2014/main" id="{A1FA4138-7F1A-20B3-3E6F-A38F2924E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5352" y="3619500"/>
            <a:ext cx="12192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52590"/>
      </p:ext>
    </p:extLst>
  </p:cSld>
  <p:clrMapOvr>
    <a:masterClrMapping/>
  </p:clrMapOvr>
  <p:transition spd="slow">
    <p:wip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4536A-BDAF-AC73-593F-9BF845E65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Rotating / Caught-In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D2D84-4462-A586-4E22-38FE97345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Personal Items That Can Become Entangled (Partial List)</a:t>
            </a:r>
          </a:p>
          <a:p>
            <a:r>
              <a:rPr lang="en-US" dirty="0">
                <a:latin typeface="Arial"/>
                <a:cs typeface="Arial"/>
              </a:rPr>
              <a:t>Jewelry:</a:t>
            </a:r>
          </a:p>
          <a:p>
            <a:pPr lvl="1"/>
            <a:r>
              <a:rPr lang="en-US" dirty="0">
                <a:latin typeface="Arial"/>
                <a:cs typeface="Arial"/>
              </a:rPr>
              <a:t>Watches, rings, necklaces, bracelets</a:t>
            </a:r>
          </a:p>
          <a:p>
            <a:r>
              <a:rPr lang="en-US" dirty="0">
                <a:latin typeface="Arial"/>
                <a:cs typeface="Arial"/>
              </a:rPr>
              <a:t>Clothing:</a:t>
            </a:r>
          </a:p>
          <a:p>
            <a:pPr lvl="1"/>
            <a:r>
              <a:rPr lang="en-US" dirty="0">
                <a:latin typeface="Arial"/>
                <a:cs typeface="Arial"/>
              </a:rPr>
              <a:t>Neckties, loose clothing, high-visibility vests, gloves</a:t>
            </a:r>
          </a:p>
          <a:p>
            <a:r>
              <a:rPr lang="en-US" dirty="0">
                <a:latin typeface="Arial"/>
                <a:cs typeface="Arial"/>
              </a:rPr>
              <a:t>Hair:</a:t>
            </a:r>
          </a:p>
          <a:p>
            <a:pPr lvl="1"/>
            <a:r>
              <a:rPr lang="en-US" dirty="0">
                <a:latin typeface="Arial"/>
                <a:cs typeface="Arial"/>
              </a:rPr>
              <a:t>Braids, long hair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BAEAE-9868-FF48-5303-CB5CCC646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97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631C69-E000-F624-5C38-7C902258F5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4343400"/>
            <a:ext cx="8534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59506"/>
      </p:ext>
    </p:extLst>
  </p:cSld>
  <p:clrMapOvr>
    <a:masterClrMapping/>
  </p:clrMapOvr>
  <p:transition spd="slow">
    <p:wip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F8285-585E-92B6-1757-CBCAC66FE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A52CE-B182-9C61-0AC4-37694C6C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Crushing / Striking Hazards</a:t>
            </a:r>
            <a:br>
              <a:rPr lang="en-US" dirty="0"/>
            </a:br>
            <a:r>
              <a:rPr lang="en-US" dirty="0"/>
              <a:t>Trenches / Caught-In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48CB7-49EE-6187-E6EC-D28AD8DDE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Trench collapse or cave-in will crush personnel in trench</a:t>
            </a:r>
          </a:p>
          <a:p>
            <a:pPr lvl="1"/>
            <a:r>
              <a:rPr lang="en-US" dirty="0"/>
              <a:t>Trenches &lt;20 feet deep should be constructed with a slope of 0:1 through 1½:1, depending on soil type and length of trench open time; or</a:t>
            </a:r>
          </a:p>
          <a:p>
            <a:pPr lvl="1"/>
            <a:r>
              <a:rPr lang="en-US" dirty="0"/>
              <a:t>Use of a trench box or shield (if ≥5 feet depth) to prevent trench sides from collapsing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D5D13-2E52-D7CB-9B71-60871C46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183C03-8CFA-DFDF-8F79-A5455A6D08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132" y="3429000"/>
            <a:ext cx="4884420" cy="2743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40FA3B-FF4B-8A54-04D7-22B0997494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9236" y="3429000"/>
            <a:ext cx="276606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2954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db7fb1c-4adf-4843-89cd-b09bbcaa77b9}" enabled="0" method="" siteId="{0db7fb1c-4adf-4843-89cd-b09bbcaa77b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6871</TotalTime>
  <Words>15645</Words>
  <Application>Microsoft Office PowerPoint</Application>
  <PresentationFormat>Widescreen</PresentationFormat>
  <Paragraphs>2521</Paragraphs>
  <Slides>264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264</vt:i4>
      </vt:variant>
    </vt:vector>
  </HeadingPairs>
  <TitlesOfParts>
    <vt:vector size="270" baseType="lpstr">
      <vt:lpstr>Aptos</vt:lpstr>
      <vt:lpstr>Arial</vt:lpstr>
      <vt:lpstr>Arial Black</vt:lpstr>
      <vt:lpstr>Calibri</vt:lpstr>
      <vt:lpstr>Symbol</vt:lpstr>
      <vt:lpstr>Office Theme</vt:lpstr>
      <vt:lpstr>Health &amp; Safety for the Agency Inspector</vt:lpstr>
      <vt:lpstr>Chapter 1: Introduction Housekeeping</vt:lpstr>
      <vt:lpstr>Chapter 1: Introduction Disclaimer</vt:lpstr>
      <vt:lpstr>Chapter 1: Introduction Disclaimer</vt:lpstr>
      <vt:lpstr>Chapter 1: Introduction Topics</vt:lpstr>
      <vt:lpstr>Chapter 1: Introduction Objective</vt:lpstr>
      <vt:lpstr>Chapter 1: Introduction Definitions</vt:lpstr>
      <vt:lpstr>Chapter 1: Introduction Definitions</vt:lpstr>
      <vt:lpstr>Chapter 1: Introduction Hazard Categories</vt:lpstr>
      <vt:lpstr>Chapter 1: Introduction Hazard Categories</vt:lpstr>
      <vt:lpstr>Chapter 1: Introduction Hazard Categories</vt:lpstr>
      <vt:lpstr>Chapter 1: Introduction Accidents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Hazards</vt:lpstr>
      <vt:lpstr>Chapter 1: Introduction Precautions</vt:lpstr>
      <vt:lpstr>Chapter 1: Introduction Precautions</vt:lpstr>
      <vt:lpstr>Chapter 1: Introduction Review</vt:lpstr>
      <vt:lpstr>Chapter 2</vt:lpstr>
      <vt:lpstr>Chapter 2: Requirements Safety and Health Agencies</vt:lpstr>
      <vt:lpstr>Chapter 2: Requirements Safety and Health Agencies</vt:lpstr>
      <vt:lpstr>Chapter 2: Requirements Safety and Health Agencies</vt:lpstr>
      <vt:lpstr>Chapter 2: Requirements OSHA Map</vt:lpstr>
      <vt:lpstr>Chapter 2: Requirements Safety and Health Agencies</vt:lpstr>
      <vt:lpstr>Chapter 2: Requirements Safety and Health Agencies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OSHA Health &amp; Safety Standards</vt:lpstr>
      <vt:lpstr>Chapter 2: Requirements Safety and Health Agencies</vt:lpstr>
      <vt:lpstr>Chapter 2: Requirements DOT Health &amp; Safety Standards</vt:lpstr>
      <vt:lpstr>Chapter 2: Requirements Other Health &amp; Safety Standards</vt:lpstr>
      <vt:lpstr>Chapter 2: Requirements Other Health &amp; Safety Standards</vt:lpstr>
      <vt:lpstr>Chapter 2: Requirements Occupational Health and Safety Management Systems</vt:lpstr>
      <vt:lpstr>Chapter 2: Requirements Occupational Health and Safety Management Systems</vt:lpstr>
      <vt:lpstr>Chapter 2: Requirements Occupational Health and Safety Management Systems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Health and Safety Programs</vt:lpstr>
      <vt:lpstr>Chapter 2: Requirements Review</vt:lpstr>
      <vt:lpstr>Chapter 3</vt:lpstr>
      <vt:lpstr>Chapter 3: Climbing / Fall Hazards Overview</vt:lpstr>
      <vt:lpstr>Chapter 3: Climbing / Fall Hazards Overview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Ladders &amp; Scaffolds</vt:lpstr>
      <vt:lpstr>Chapter 3: Climbing / Fall Hazards Elevated Platforms</vt:lpstr>
      <vt:lpstr>Chapter 3: Climbing / Fall Hazards Elevated Platforms</vt:lpstr>
      <vt:lpstr>Chapter 3: Climbing / Fall Hazards Elevated Platforms</vt:lpstr>
      <vt:lpstr>Chapter 3: Climbing / Fall Hazards Elevated Platforms</vt:lpstr>
      <vt:lpstr>Chapter 3: Climbing / Fall Hazards All Areas</vt:lpstr>
      <vt:lpstr>Chapter 3: Climbing / Fall Hazards All Areas</vt:lpstr>
      <vt:lpstr>Chapter 3: Climbing / Fall Hazards Slips, Trips, and Falls</vt:lpstr>
      <vt:lpstr>Chapter 3: Climbing / Fall Hazards Review</vt:lpstr>
      <vt:lpstr>Chapter 4</vt:lpstr>
      <vt:lpstr>Chapter 4: Crushing / Striking Hazards Overview</vt:lpstr>
      <vt:lpstr>Chapter 4: Crushing / Striking Hazards Overview</vt:lpstr>
      <vt:lpstr>Chapter 4: Crushing / Striking Hazards Crushing / Caught Between</vt:lpstr>
      <vt:lpstr>Chapter 4: Crushing / Striking Hazards Crushing / Caught Between</vt:lpstr>
      <vt:lpstr>Chapter 4: Crushing / Striking Hazards Rotating / Caught-In</vt:lpstr>
      <vt:lpstr>Chapter 4: Crushing / Striking Hazards Rotating / Caught-In</vt:lpstr>
      <vt:lpstr>Chapter 4: Crushing / Striking Hazards Trenches / Caught-In</vt:lpstr>
      <vt:lpstr>Chapter 4: Crushing / Striking Hazards All Areas</vt:lpstr>
      <vt:lpstr>Chapter 4: Crushing / Striking Hazards All Areas</vt:lpstr>
      <vt:lpstr>Chapter 4: Crushing / Striking Hazards All Areas</vt:lpstr>
      <vt:lpstr>Chapter 4: Crushing / Striking Hazards Review</vt:lpstr>
      <vt:lpstr>Chapter 5</vt:lpstr>
      <vt:lpstr>Chapter 5: Electrical / Fire Hazards Overview</vt:lpstr>
      <vt:lpstr>Chapter 5: Electrical / Fire Hazards Overview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Electricity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Fires &amp; Explosions</vt:lpstr>
      <vt:lpstr>Chapter 5: Electrical / Fire Hazards Review</vt:lpstr>
      <vt:lpstr>Chapter 6</vt:lpstr>
      <vt:lpstr>Chapter 6: Temperature Hazards Overview</vt:lpstr>
      <vt:lpstr>Chapter 6: Temperature Hazards Overview</vt:lpstr>
      <vt:lpstr>Chapter 6: Temperature Hazards Heat vs Burn</vt:lpstr>
      <vt:lpstr>Chapter 6: Temperature Hazards Heat Exhaustion / Heat Stroke</vt:lpstr>
      <vt:lpstr>Chapter 6: Temperature Hazards Burns</vt:lpstr>
      <vt:lpstr>Chapter 6: Temperature Hazards Burns</vt:lpstr>
      <vt:lpstr>Chapter 6: Temperature Hazards Burns</vt:lpstr>
      <vt:lpstr>Chapter 6: Temperature Hazards Burns</vt:lpstr>
      <vt:lpstr>Chapter 6: Temperature Hazards Burns</vt:lpstr>
      <vt:lpstr>Chapter 6: Temperature Hazards Burns</vt:lpstr>
      <vt:lpstr>Chapter 6: Temperature Hazards Chemical Burns</vt:lpstr>
      <vt:lpstr>Chapter 6: Temperature Hazards Heat Prevention</vt:lpstr>
      <vt:lpstr>Chapter 6: Temperature Hazards Cold vs Frostbite</vt:lpstr>
      <vt:lpstr>Chapter 6: Temperature Hazards Frostbite / Hypothermia</vt:lpstr>
      <vt:lpstr>Chapter 6: Temperature Hazards Frostnip/Frostbite</vt:lpstr>
      <vt:lpstr>Chapter 6: Temperature Hazards Frostnip/Frostbite</vt:lpstr>
      <vt:lpstr>Chapter 6: Temperature Hazards Frostnip/Frostbite</vt:lpstr>
      <vt:lpstr>Chapter 6: Temperature Hazards Frostbite</vt:lpstr>
      <vt:lpstr>Chapter 6: Temperature Hazards Cold Prevention</vt:lpstr>
      <vt:lpstr>Chapter 6: Temperature Hazards Cold Prevention</vt:lpstr>
      <vt:lpstr>Chapter 6: Temperature Hazards Review</vt:lpstr>
      <vt:lpstr>Chapter 7</vt:lpstr>
      <vt:lpstr>Chapter 7: Toxic Chemical Hazards Chemical Exposure</vt:lpstr>
      <vt:lpstr>Chapter 7: Toxic Chemical Hazards Chemical Exposure</vt:lpstr>
      <vt:lpstr>Chapter 6: Temperature Hazards Overview</vt:lpstr>
      <vt:lpstr>Chapter 7: Toxic Chemical Hazards Chemical Exposure</vt:lpstr>
      <vt:lpstr>Chapter 7: Toxic Chemical Hazards Exposure Limits</vt:lpstr>
      <vt:lpstr>Chapter 7: Toxic Chemical Hazards Comparison of Occupational Exposure Limits</vt:lpstr>
      <vt:lpstr>Chapter 7: Toxic Chemical Hazards Exposure Limits</vt:lpstr>
      <vt:lpstr>Chapter 7: Toxic Chemical Hazards Comparison of Occupational Exposure Limits and ILDH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Respirator Decision Tree</vt:lpstr>
      <vt:lpstr>Chapter 7: Toxic Chemical Hazards Respirator Cartridges</vt:lpstr>
      <vt:lpstr>Chapter 7: Toxic Chemical Hazards Respirator Cartridges</vt:lpstr>
      <vt:lpstr>Chapter 7: Toxic Chemical Hazards Respirator Cartridges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Chemical Exposure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Respirator Protection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Chemical Exposure</vt:lpstr>
      <vt:lpstr>Chapter 7: Toxic Chemical Hazards Pathogen Exposure</vt:lpstr>
      <vt:lpstr>Chapter 7: Toxic Chemical Hazards Review</vt:lpstr>
      <vt:lpstr>Chapter 8</vt:lpstr>
      <vt:lpstr>Chapter 8: Other Hazards Other Hazards</vt:lpstr>
      <vt:lpstr>Chapter 8: Other Hazards Other Hazards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Eye and Face Protection</vt:lpstr>
      <vt:lpstr>Chapter 8: Other Hazards Radiation Protection</vt:lpstr>
      <vt:lpstr>Chapter 8: Other Hazards Radiation Protection</vt:lpstr>
      <vt:lpstr>Chapter 8: Other Hazards Radiation Protection</vt:lpstr>
      <vt:lpstr>Chapter 8: Other Hazards Radiation Protection</vt:lpstr>
      <vt:lpstr>Chapter 8: Other Hazards Radiation Protection</vt:lpstr>
      <vt:lpstr>Chapter 8: Other Hazards Radiation Protection</vt:lpstr>
      <vt:lpstr>Chapter 8: Other Hazards Radiation Protection</vt:lpstr>
      <vt:lpstr>Chapter 8: Other Hazards Other Hazards</vt:lpstr>
      <vt:lpstr>Chapter 8: Other Hazards Ear Protection</vt:lpstr>
      <vt:lpstr>Chapter 8: Other Hazards Ear Protection</vt:lpstr>
      <vt:lpstr>Chapter 8: Other Hazards Ear Protection</vt:lpstr>
      <vt:lpstr>Chapter 8: Other Hazards Ear Protection</vt:lpstr>
      <vt:lpstr>Chapter 8: Other Hazards Driving</vt:lpstr>
      <vt:lpstr>Chapter 8: Other Hazards Driving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Situational Awareness</vt:lpstr>
      <vt:lpstr>Chapter 8: Other Hazards Exits &amp; Evacuation</vt:lpstr>
      <vt:lpstr>Chapter 8: Other Hazards Exits &amp; Evacuation</vt:lpstr>
      <vt:lpstr>Chapter 8: Other Hazards Exits &amp; Evacuation</vt:lpstr>
      <vt:lpstr>Chapter 8: Other Hazards Exits &amp; Evacuation</vt:lpstr>
      <vt:lpstr>Chapter 8: Other Hazards Exits &amp; Evacuation</vt:lpstr>
      <vt:lpstr>Chapter 8: Other Hazards Confined Spaces</vt:lpstr>
      <vt:lpstr>Chapter 8: Other Hazards Confined Spaces</vt:lpstr>
      <vt:lpstr>Chapter 8: Other Hazards Confined Spaces</vt:lpstr>
      <vt:lpstr>Chapter 8: Other Hazards Confined Spaces</vt:lpstr>
      <vt:lpstr>Chapter 8: Other Hazards Confined Spaces</vt:lpstr>
      <vt:lpstr>Chapter 8: Other Hazards Air Pollution Control Devices</vt:lpstr>
      <vt:lpstr>Chapter 8: Other Hazards Suggested PPE</vt:lpstr>
      <vt:lpstr>Chapter 8: Other Hazards Optional PPE</vt:lpstr>
      <vt:lpstr>Chapter 8: Other Hazards Review</vt:lpstr>
      <vt:lpstr>Chapter 9</vt:lpstr>
      <vt:lpstr>Chapter 9: Inspection Preparation Site Safety Requirements</vt:lpstr>
      <vt:lpstr>Chapter 9: Inspection Preparation Site Safety Requirements</vt:lpstr>
      <vt:lpstr>Chapter 9: Inspection Preparation Site Safety Requirements</vt:lpstr>
      <vt:lpstr>Chapter 9: Inspection Preparation Site Safety Requirements</vt:lpstr>
      <vt:lpstr>Inspection Procedures &amp; Safety 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7</cp:revision>
  <dcterms:created xsi:type="dcterms:W3CDTF">2025-02-03T16:40:51Z</dcterms:created>
  <dcterms:modified xsi:type="dcterms:W3CDTF">2026-01-09T18:26:58Z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