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fntdata" ContentType="application/x-fontdata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93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95.xml" ContentType="application/vnd.openxmlformats-officedocument.presentationml.notesSlide+xml"/>
  <Override PartName="/ppt/notesSlides/notesSlide96.xml" ContentType="application/vnd.openxmlformats-officedocument.presentationml.notesSlide+xml"/>
  <Override PartName="/ppt/notesSlides/notesSlide97.xml" ContentType="application/vnd.openxmlformats-officedocument.presentationml.notesSlide+xml"/>
  <Override PartName="/ppt/notesSlides/notesSlide98.xml" ContentType="application/vnd.openxmlformats-officedocument.presentationml.notesSlide+xml"/>
  <Override PartName="/ppt/notesSlides/notesSlide99.xml" ContentType="application/vnd.openxmlformats-officedocument.presentationml.notesSlide+xml"/>
  <Override PartName="/ppt/notesSlides/notesSlide100.xml" ContentType="application/vnd.openxmlformats-officedocument.presentationml.notesSlide+xml"/>
  <Override PartName="/ppt/notesSlides/notesSlide101.xml" ContentType="application/vnd.openxmlformats-officedocument.presentationml.notesSlide+xml"/>
  <Override PartName="/ppt/notesSlides/notesSlide102.xml" ContentType="application/vnd.openxmlformats-officedocument.presentationml.notesSlide+xml"/>
  <Override PartName="/ppt/notesSlides/notesSlide103.xml" ContentType="application/vnd.openxmlformats-officedocument.presentationml.notesSlide+xml"/>
  <Override PartName="/ppt/notesSlides/notesSlide104.xml" ContentType="application/vnd.openxmlformats-officedocument.presentationml.notesSlide+xml"/>
  <Override PartName="/ppt/notesSlides/notesSlide105.xml" ContentType="application/vnd.openxmlformats-officedocument.presentationml.notesSlide+xml"/>
  <Override PartName="/ppt/notesSlides/notesSlide106.xml" ContentType="application/vnd.openxmlformats-officedocument.presentationml.notesSlide+xml"/>
  <Override PartName="/ppt/notesSlides/notesSlide107.xml" ContentType="application/vnd.openxmlformats-officedocument.presentationml.notesSlide+xml"/>
  <Override PartName="/ppt/notesSlides/notesSlide108.xml" ContentType="application/vnd.openxmlformats-officedocument.presentationml.notesSlide+xml"/>
  <Override PartName="/ppt/notesSlides/notesSlide109.xml" ContentType="application/vnd.openxmlformats-officedocument.presentationml.notesSlide+xml"/>
  <Override PartName="/ppt/notesSlides/notesSlide110.xml" ContentType="application/vnd.openxmlformats-officedocument.presentationml.notesSlide+xml"/>
  <Override PartName="/ppt/notesSlides/notesSlide111.xml" ContentType="application/vnd.openxmlformats-officedocument.presentationml.notesSlide+xml"/>
  <Override PartName="/ppt/notesSlides/notesSlide112.xml" ContentType="application/vnd.openxmlformats-officedocument.presentationml.notesSlide+xml"/>
  <Override PartName="/ppt/notesSlides/notesSlide113.xml" ContentType="application/vnd.openxmlformats-officedocument.presentationml.notesSlide+xml"/>
  <Override PartName="/ppt/notesSlides/notesSlide114.xml" ContentType="application/vnd.openxmlformats-officedocument.presentationml.notesSlide+xml"/>
  <Override PartName="/ppt/notesSlides/notesSlide115.xml" ContentType="application/vnd.openxmlformats-officedocument.presentationml.notesSlide+xml"/>
  <Override PartName="/ppt/notesSlides/notesSlide116.xml" ContentType="application/vnd.openxmlformats-officedocument.presentationml.notesSlide+xml"/>
  <Override PartName="/ppt/notesSlides/notesSlide117.xml" ContentType="application/vnd.openxmlformats-officedocument.presentationml.notesSlide+xml"/>
  <Override PartName="/ppt/notesSlides/notesSlide118.xml" ContentType="application/vnd.openxmlformats-officedocument.presentationml.notesSlide+xml"/>
  <Override PartName="/ppt/notesSlides/notesSlide119.xml" ContentType="application/vnd.openxmlformats-officedocument.presentationml.notesSlide+xml"/>
  <Override PartName="/ppt/notesSlides/notesSlide120.xml" ContentType="application/vnd.openxmlformats-officedocument.presentationml.notesSlide+xml"/>
  <Override PartName="/ppt/notesSlides/notesSlide121.xml" ContentType="application/vnd.openxmlformats-officedocument.presentationml.notesSlide+xml"/>
  <Override PartName="/ppt/notesSlides/notesSlide122.xml" ContentType="application/vnd.openxmlformats-officedocument.presentationml.notesSlide+xml"/>
  <Override PartName="/ppt/notesSlides/notesSlide123.xml" ContentType="application/vnd.openxmlformats-officedocument.presentationml.notesSlide+xml"/>
  <Override PartName="/ppt/notesSlides/notesSlide124.xml" ContentType="application/vnd.openxmlformats-officedocument.presentationml.notesSlide+xml"/>
  <Override PartName="/ppt/notesSlides/notesSlide125.xml" ContentType="application/vnd.openxmlformats-officedocument.presentationml.notesSlide+xml"/>
  <Override PartName="/ppt/notesSlides/notesSlide126.xml" ContentType="application/vnd.openxmlformats-officedocument.presentationml.notesSlide+xml"/>
  <Override PartName="/ppt/notesSlides/notesSlide127.xml" ContentType="application/vnd.openxmlformats-officedocument.presentationml.notesSlide+xml"/>
  <Override PartName="/ppt/notesSlides/notesSlide128.xml" ContentType="application/vnd.openxmlformats-officedocument.presentationml.notesSlide+xml"/>
  <Override PartName="/ppt/notesSlides/notesSlide129.xml" ContentType="application/vnd.openxmlformats-officedocument.presentationml.notesSlide+xml"/>
  <Override PartName="/ppt/notesSlides/notesSlide130.xml" ContentType="application/vnd.openxmlformats-officedocument.presentationml.notesSlide+xml"/>
  <Override PartName="/ppt/notesSlides/notesSlide131.xml" ContentType="application/vnd.openxmlformats-officedocument.presentationml.notesSlide+xml"/>
  <Override PartName="/ppt/notesSlides/notesSlide132.xml" ContentType="application/vnd.openxmlformats-officedocument.presentationml.notesSlide+xml"/>
  <Override PartName="/ppt/notesSlides/notesSlide133.xml" ContentType="application/vnd.openxmlformats-officedocument.presentationml.notesSlide+xml"/>
  <Override PartName="/ppt/notesSlides/notesSlide134.xml" ContentType="application/vnd.openxmlformats-officedocument.presentationml.notesSlide+xml"/>
  <Override PartName="/ppt/notesSlides/notesSlide135.xml" ContentType="application/vnd.openxmlformats-officedocument.presentationml.notesSlide+xml"/>
  <Override PartName="/ppt/notesSlides/notesSlide136.xml" ContentType="application/vnd.openxmlformats-officedocument.presentationml.notesSlide+xml"/>
  <Override PartName="/ppt/notesSlides/notesSlide137.xml" ContentType="application/vnd.openxmlformats-officedocument.presentationml.notesSlide+xml"/>
  <Override PartName="/ppt/notesSlides/notesSlide138.xml" ContentType="application/vnd.openxmlformats-officedocument.presentationml.notesSlide+xml"/>
  <Override PartName="/ppt/notesSlides/notesSlide139.xml" ContentType="application/vnd.openxmlformats-officedocument.presentationml.notesSlide+xml"/>
  <Override PartName="/ppt/notesSlides/notesSlide140.xml" ContentType="application/vnd.openxmlformats-officedocument.presentationml.notesSlide+xml"/>
  <Override PartName="/ppt/notesSlides/notesSlide141.xml" ContentType="application/vnd.openxmlformats-officedocument.presentationml.notesSlide+xml"/>
  <Override PartName="/ppt/notesSlides/notesSlide142.xml" ContentType="application/vnd.openxmlformats-officedocument.presentationml.notesSlide+xml"/>
  <Override PartName="/ppt/notesSlides/notesSlide143.xml" ContentType="application/vnd.openxmlformats-officedocument.presentationml.notesSlide+xml"/>
  <Override PartName="/ppt/notesSlides/notesSlide144.xml" ContentType="application/vnd.openxmlformats-officedocument.presentationml.notesSlide+xml"/>
  <Override PartName="/ppt/notesSlides/notesSlide145.xml" ContentType="application/vnd.openxmlformats-officedocument.presentationml.notesSlide+xml"/>
  <Override PartName="/ppt/notesSlides/notesSlide146.xml" ContentType="application/vnd.openxmlformats-officedocument.presentationml.notesSlide+xml"/>
  <Override PartName="/ppt/notesSlides/notesSlide147.xml" ContentType="application/vnd.openxmlformats-officedocument.presentationml.notesSlide+xml"/>
  <Override PartName="/ppt/notesSlides/notesSlide148.xml" ContentType="application/vnd.openxmlformats-officedocument.presentationml.notesSlide+xml"/>
  <Override PartName="/ppt/notesSlides/notesSlide149.xml" ContentType="application/vnd.openxmlformats-officedocument.presentationml.notesSlide+xml"/>
  <Override PartName="/ppt/notesSlides/notesSlide150.xml" ContentType="application/vnd.openxmlformats-officedocument.presentationml.notesSlide+xml"/>
  <Override PartName="/ppt/notesSlides/notesSlide151.xml" ContentType="application/vnd.openxmlformats-officedocument.presentationml.notesSlide+xml"/>
  <Override PartName="/ppt/notesSlides/notesSlide152.xml" ContentType="application/vnd.openxmlformats-officedocument.presentationml.notesSlide+xml"/>
  <Override PartName="/ppt/notesSlides/notesSlide153.xml" ContentType="application/vnd.openxmlformats-officedocument.presentationml.notesSlide+xml"/>
  <Override PartName="/ppt/notesSlides/notesSlide15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>
  <p:sldMasterIdLst>
    <p:sldMasterId id="2147483889" r:id="rId1"/>
  </p:sldMasterIdLst>
  <p:notesMasterIdLst>
    <p:notesMasterId r:id="rId156"/>
  </p:notesMasterIdLst>
  <p:handoutMasterIdLst>
    <p:handoutMasterId r:id="rId157"/>
  </p:handoutMasterIdLst>
  <p:sldIdLst>
    <p:sldId id="557" r:id="rId2"/>
    <p:sldId id="257" r:id="rId3"/>
    <p:sldId id="598" r:id="rId4"/>
    <p:sldId id="425" r:id="rId5"/>
    <p:sldId id="269" r:id="rId6"/>
    <p:sldId id="268" r:id="rId7"/>
    <p:sldId id="270" r:id="rId8"/>
    <p:sldId id="607" r:id="rId9"/>
    <p:sldId id="271" r:id="rId10"/>
    <p:sldId id="272" r:id="rId11"/>
    <p:sldId id="273" r:id="rId12"/>
    <p:sldId id="614" r:id="rId13"/>
    <p:sldId id="612" r:id="rId14"/>
    <p:sldId id="654" r:id="rId15"/>
    <p:sldId id="613" r:id="rId16"/>
    <p:sldId id="523" r:id="rId17"/>
    <p:sldId id="635" r:id="rId18"/>
    <p:sldId id="647" r:id="rId19"/>
    <p:sldId id="599" r:id="rId20"/>
    <p:sldId id="639" r:id="rId21"/>
    <p:sldId id="616" r:id="rId22"/>
    <p:sldId id="275" r:id="rId23"/>
    <p:sldId id="617" r:id="rId24"/>
    <p:sldId id="642" r:id="rId25"/>
    <p:sldId id="618" r:id="rId26"/>
    <p:sldId id="508" r:id="rId27"/>
    <p:sldId id="509" r:id="rId28"/>
    <p:sldId id="650" r:id="rId29"/>
    <p:sldId id="619" r:id="rId30"/>
    <p:sldId id="512" r:id="rId31"/>
    <p:sldId id="629" r:id="rId32"/>
    <p:sldId id="513" r:id="rId33"/>
    <p:sldId id="514" r:id="rId34"/>
    <p:sldId id="620" r:id="rId35"/>
    <p:sldId id="640" r:id="rId36"/>
    <p:sldId id="603" r:id="rId37"/>
    <p:sldId id="528" r:id="rId38"/>
    <p:sldId id="559" r:id="rId39"/>
    <p:sldId id="285" r:id="rId40"/>
    <p:sldId id="288" r:id="rId41"/>
    <p:sldId id="637" r:id="rId42"/>
    <p:sldId id="621" r:id="rId43"/>
    <p:sldId id="657" r:id="rId44"/>
    <p:sldId id="643" r:id="rId45"/>
    <p:sldId id="658" r:id="rId46"/>
    <p:sldId id="632" r:id="rId47"/>
    <p:sldId id="644" r:id="rId48"/>
    <p:sldId id="651" r:id="rId49"/>
    <p:sldId id="641" r:id="rId50"/>
    <p:sldId id="645" r:id="rId51"/>
    <p:sldId id="600" r:id="rId52"/>
    <p:sldId id="447" r:id="rId53"/>
    <p:sldId id="608" r:id="rId54"/>
    <p:sldId id="448" r:id="rId55"/>
    <p:sldId id="449" r:id="rId56"/>
    <p:sldId id="450" r:id="rId57"/>
    <p:sldId id="451" r:id="rId58"/>
    <p:sldId id="452" r:id="rId59"/>
    <p:sldId id="453" r:id="rId60"/>
    <p:sldId id="454" r:id="rId61"/>
    <p:sldId id="455" r:id="rId62"/>
    <p:sldId id="456" r:id="rId63"/>
    <p:sldId id="655" r:id="rId64"/>
    <p:sldId id="461" r:id="rId65"/>
    <p:sldId id="463" r:id="rId66"/>
    <p:sldId id="460" r:id="rId67"/>
    <p:sldId id="464" r:id="rId68"/>
    <p:sldId id="465" r:id="rId69"/>
    <p:sldId id="496" r:id="rId70"/>
    <p:sldId id="472" r:id="rId71"/>
    <p:sldId id="563" r:id="rId72"/>
    <p:sldId id="491" r:id="rId73"/>
    <p:sldId id="484" r:id="rId74"/>
    <p:sldId id="485" r:id="rId75"/>
    <p:sldId id="474" r:id="rId76"/>
    <p:sldId id="594" r:id="rId77"/>
    <p:sldId id="487" r:id="rId78"/>
    <p:sldId id="305" r:id="rId79"/>
    <p:sldId id="543" r:id="rId80"/>
    <p:sldId id="544" r:id="rId81"/>
    <p:sldId id="622" r:id="rId82"/>
    <p:sldId id="541" r:id="rId83"/>
    <p:sldId id="542" r:id="rId84"/>
    <p:sldId id="483" r:id="rId85"/>
    <p:sldId id="439" r:id="rId86"/>
    <p:sldId id="656" r:id="rId87"/>
    <p:sldId id="577" r:id="rId88"/>
    <p:sldId id="575" r:id="rId89"/>
    <p:sldId id="576" r:id="rId90"/>
    <p:sldId id="546" r:id="rId91"/>
    <p:sldId id="549" r:id="rId92"/>
    <p:sldId id="578" r:id="rId93"/>
    <p:sldId id="547" r:id="rId94"/>
    <p:sldId id="579" r:id="rId95"/>
    <p:sldId id="550" r:id="rId96"/>
    <p:sldId id="551" r:id="rId97"/>
    <p:sldId id="560" r:id="rId98"/>
    <p:sldId id="580" r:id="rId99"/>
    <p:sldId id="554" r:id="rId100"/>
    <p:sldId id="555" r:id="rId101"/>
    <p:sldId id="562" r:id="rId102"/>
    <p:sldId id="427" r:id="rId103"/>
    <p:sldId id="581" r:id="rId104"/>
    <p:sldId id="561" r:id="rId105"/>
    <p:sldId id="623" r:id="rId106"/>
    <p:sldId id="330" r:id="rId107"/>
    <p:sldId id="488" r:id="rId108"/>
    <p:sldId id="332" r:id="rId109"/>
    <p:sldId id="574" r:id="rId110"/>
    <p:sldId id="334" r:id="rId111"/>
    <p:sldId id="582" r:id="rId112"/>
    <p:sldId id="584" r:id="rId113"/>
    <p:sldId id="588" r:id="rId114"/>
    <p:sldId id="589" r:id="rId115"/>
    <p:sldId id="505" r:id="rId116"/>
    <p:sldId id="590" r:id="rId117"/>
    <p:sldId id="506" r:id="rId118"/>
    <p:sldId id="341" r:id="rId119"/>
    <p:sldId id="585" r:id="rId120"/>
    <p:sldId id="342" r:id="rId121"/>
    <p:sldId id="343" r:id="rId122"/>
    <p:sldId id="587" r:id="rId123"/>
    <p:sldId id="586" r:id="rId124"/>
    <p:sldId id="591" r:id="rId125"/>
    <p:sldId id="489" r:id="rId126"/>
    <p:sldId id="357" r:id="rId127"/>
    <p:sldId id="358" r:id="rId128"/>
    <p:sldId id="601" r:id="rId129"/>
    <p:sldId id="359" r:id="rId130"/>
    <p:sldId id="593" r:id="rId131"/>
    <p:sldId id="440" r:id="rId132"/>
    <p:sldId id="446" r:id="rId133"/>
    <p:sldId id="445" r:id="rId134"/>
    <p:sldId id="382" r:id="rId135"/>
    <p:sldId id="602" r:id="rId136"/>
    <p:sldId id="490" r:id="rId137"/>
    <p:sldId id="409" r:id="rId138"/>
    <p:sldId id="407" r:id="rId139"/>
    <p:sldId id="408" r:id="rId140"/>
    <p:sldId id="412" r:id="rId141"/>
    <p:sldId id="411" r:id="rId142"/>
    <p:sldId id="540" r:id="rId143"/>
    <p:sldId id="410" r:id="rId144"/>
    <p:sldId id="413" r:id="rId145"/>
    <p:sldId id="624" r:id="rId146"/>
    <p:sldId id="627" r:id="rId147"/>
    <p:sldId id="625" r:id="rId148"/>
    <p:sldId id="626" r:id="rId149"/>
    <p:sldId id="628" r:id="rId150"/>
    <p:sldId id="649" r:id="rId151"/>
    <p:sldId id="610" r:id="rId152"/>
    <p:sldId id="611" r:id="rId153"/>
    <p:sldId id="636" r:id="rId154"/>
    <p:sldId id="597" r:id="rId155"/>
  </p:sldIdLst>
  <p:sldSz cx="10287000" cy="6858000" type="35mm"/>
  <p:notesSz cx="6858000" cy="9313863"/>
  <p:embeddedFontLst>
    <p:embeddedFont>
      <p:font typeface="Monotype Sorts" panose="020B0604020202020204"/>
      <p:regular r:id="rId158"/>
    </p:embeddedFont>
    <p:embeddedFont>
      <p:font typeface="Wingdings 3" panose="05040102010807070707" pitchFamily="18" charset="2"/>
      <p:regular r:id="rId159"/>
    </p:embeddedFont>
  </p:embeddedFontLst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2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34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00279F"/>
    <a:srgbClr val="063DE8"/>
    <a:srgbClr val="DBFFB8"/>
    <a:srgbClr val="DADADA"/>
    <a:srgbClr val="FC0128"/>
    <a:srgbClr val="000000"/>
    <a:srgbClr val="EBFC0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98F9275-1588-4951-83B7-BBBCA323E9CF}" v="754" dt="2025-09-12T17:37:15.45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34" autoAdjust="0"/>
    <p:restoredTop sz="81917" autoAdjust="0"/>
  </p:normalViewPr>
  <p:slideViewPr>
    <p:cSldViewPr>
      <p:cViewPr varScale="1">
        <p:scale>
          <a:sx n="61" d="100"/>
          <a:sy n="61" d="100"/>
        </p:scale>
        <p:origin x="1829" y="43"/>
      </p:cViewPr>
      <p:guideLst>
        <p:guide orient="horz" pos="2160"/>
        <p:guide pos="32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50" d="100"/>
        <a:sy n="50" d="100"/>
      </p:scale>
      <p:origin x="0" y="6354"/>
    </p:cViewPr>
  </p:sorterViewPr>
  <p:notesViewPr>
    <p:cSldViewPr>
      <p:cViewPr>
        <p:scale>
          <a:sx n="100" d="100"/>
          <a:sy n="100" d="100"/>
        </p:scale>
        <p:origin x="-2976" y="504"/>
      </p:cViewPr>
      <p:guideLst>
        <p:guide orient="horz" pos="2934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38" Type="http://schemas.openxmlformats.org/officeDocument/2006/relationships/slide" Target="slides/slide137.xml"/><Relationship Id="rId159" Type="http://schemas.openxmlformats.org/officeDocument/2006/relationships/font" Target="fonts/font2.fntdata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53" Type="http://schemas.openxmlformats.org/officeDocument/2006/relationships/slide" Target="slides/slide52.xml"/><Relationship Id="rId74" Type="http://schemas.openxmlformats.org/officeDocument/2006/relationships/slide" Target="slides/slide73.xml"/><Relationship Id="rId128" Type="http://schemas.openxmlformats.org/officeDocument/2006/relationships/slide" Target="slides/slide127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5" Type="http://schemas.openxmlformats.org/officeDocument/2006/relationships/slide" Target="slides/slide94.xml"/><Relationship Id="rId160" Type="http://schemas.openxmlformats.org/officeDocument/2006/relationships/commentAuthors" Target="commentAuthors.xml"/><Relationship Id="rId22" Type="http://schemas.openxmlformats.org/officeDocument/2006/relationships/slide" Target="slides/slide21.xml"/><Relationship Id="rId43" Type="http://schemas.openxmlformats.org/officeDocument/2006/relationships/slide" Target="slides/slide42.xml"/><Relationship Id="rId64" Type="http://schemas.openxmlformats.org/officeDocument/2006/relationships/slide" Target="slides/slide63.xml"/><Relationship Id="rId118" Type="http://schemas.openxmlformats.org/officeDocument/2006/relationships/slide" Target="slides/slide117.xml"/><Relationship Id="rId139" Type="http://schemas.openxmlformats.org/officeDocument/2006/relationships/slide" Target="slides/slide138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45" Type="http://schemas.openxmlformats.org/officeDocument/2006/relationships/slide" Target="slides/slide144.xml"/><Relationship Id="rId161" Type="http://schemas.openxmlformats.org/officeDocument/2006/relationships/presProps" Target="presProps.xml"/><Relationship Id="rId16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51" Type="http://schemas.openxmlformats.org/officeDocument/2006/relationships/slide" Target="slides/slide150.xml"/><Relationship Id="rId156" Type="http://schemas.openxmlformats.org/officeDocument/2006/relationships/notesMaster" Target="notesMasters/notesMaster1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162" Type="http://schemas.openxmlformats.org/officeDocument/2006/relationships/viewProps" Target="viewProps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157" Type="http://schemas.openxmlformats.org/officeDocument/2006/relationships/handoutMaster" Target="handoutMasters/handoutMaster1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slide" Target="slides/slide15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theme" Target="theme/theme1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font" Target="fonts/font1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6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26" Type="http://schemas.openxmlformats.org/officeDocument/2006/relationships/slide" Target="slides/slide25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54" Type="http://schemas.openxmlformats.org/officeDocument/2006/relationships/slide" Target="slides/slide153.xml"/><Relationship Id="rId16" Type="http://schemas.openxmlformats.org/officeDocument/2006/relationships/slide" Target="slides/slide15.xml"/><Relationship Id="rId37" Type="http://schemas.openxmlformats.org/officeDocument/2006/relationships/slide" Target="slides/slide36.xml"/><Relationship Id="rId58" Type="http://schemas.openxmlformats.org/officeDocument/2006/relationships/slide" Target="slides/slide57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44" Type="http://schemas.openxmlformats.org/officeDocument/2006/relationships/slide" Target="slides/slide143.xml"/><Relationship Id="rId90" Type="http://schemas.openxmlformats.org/officeDocument/2006/relationships/slide" Target="slides/slide89.xml"/><Relationship Id="rId165" Type="http://schemas.microsoft.com/office/2016/11/relationships/changesInfo" Target="changesInfos/changesInfo1.xml"/><Relationship Id="rId27" Type="http://schemas.openxmlformats.org/officeDocument/2006/relationships/slide" Target="slides/slide26.xml"/><Relationship Id="rId48" Type="http://schemas.openxmlformats.org/officeDocument/2006/relationships/slide" Target="slides/slide47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34" Type="http://schemas.openxmlformats.org/officeDocument/2006/relationships/slide" Target="slides/slide133.xml"/><Relationship Id="rId80" Type="http://schemas.openxmlformats.org/officeDocument/2006/relationships/slide" Target="slides/slide79.xml"/><Relationship Id="rId155" Type="http://schemas.openxmlformats.org/officeDocument/2006/relationships/slide" Target="slides/slide15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ffrey Gabler" userId="7c01a0c9630b0cee" providerId="LiveId" clId="{B85EF466-81ED-4075-859A-E32185328BF8}"/>
    <pc:docChg chg="mod">
      <pc:chgData name="Jeffrey Gabler" userId="7c01a0c9630b0cee" providerId="LiveId" clId="{B85EF466-81ED-4075-859A-E32185328BF8}" dt="2025-09-12T18:58:24.623" v="0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698" name="Rectangle 2"/>
          <p:cNvSpPr>
            <a:spLocks noChangeArrowheads="1"/>
          </p:cNvSpPr>
          <p:nvPr/>
        </p:nvSpPr>
        <p:spPr bwMode="auto">
          <a:xfrm>
            <a:off x="2357439" y="247513"/>
            <a:ext cx="2262012" cy="29537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67111" tIns="31958" rIns="67111" bIns="31958">
            <a:spAutoFit/>
          </a:bodyPr>
          <a:lstStyle/>
          <a:p>
            <a:pPr algn="l" defTabSz="656052"/>
            <a:r>
              <a:rPr lang="en-US" sz="1500" b="1">
                <a:effectLst/>
              </a:rPr>
              <a:t>Ambient Air Monitoring</a:t>
            </a:r>
          </a:p>
        </p:txBody>
      </p:sp>
      <p:sp>
        <p:nvSpPr>
          <p:cNvPr id="3075" name="Line 3"/>
          <p:cNvSpPr>
            <a:spLocks noChangeShapeType="1"/>
          </p:cNvSpPr>
          <p:nvPr/>
        </p:nvSpPr>
        <p:spPr bwMode="auto">
          <a:xfrm>
            <a:off x="461964" y="3336596"/>
            <a:ext cx="60071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943" tIns="45972" rIns="91943" bIns="45972" anchor="ctr"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3076" name="Line 4"/>
          <p:cNvSpPr>
            <a:spLocks noChangeShapeType="1"/>
          </p:cNvSpPr>
          <p:nvPr/>
        </p:nvSpPr>
        <p:spPr bwMode="auto">
          <a:xfrm>
            <a:off x="461964" y="6054414"/>
            <a:ext cx="60071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943" tIns="45972" rIns="91943" bIns="45972" anchor="ctr"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3077" name="Line 5"/>
          <p:cNvSpPr>
            <a:spLocks noChangeShapeType="1"/>
          </p:cNvSpPr>
          <p:nvPr/>
        </p:nvSpPr>
        <p:spPr bwMode="auto">
          <a:xfrm>
            <a:off x="461964" y="699143"/>
            <a:ext cx="60071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943" tIns="45972" rIns="91943" bIns="45972" anchor="ctr"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285702" name="Rectangle 6"/>
          <p:cNvSpPr>
            <a:spLocks noChangeArrowheads="1"/>
          </p:cNvSpPr>
          <p:nvPr/>
        </p:nvSpPr>
        <p:spPr bwMode="auto">
          <a:xfrm>
            <a:off x="3267076" y="8765800"/>
            <a:ext cx="340717" cy="26459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67111" tIns="31958" rIns="67111" bIns="31958">
            <a:spAutoFit/>
          </a:bodyPr>
          <a:lstStyle/>
          <a:p>
            <a:pPr algn="l" defTabSz="656052"/>
            <a:fld id="{DB8FEE22-5F05-427D-BE84-416174390A9B}" type="slidenum">
              <a:rPr lang="en-US" sz="1300">
                <a:effectLst/>
              </a:rPr>
              <a:pPr algn="l" defTabSz="656052"/>
              <a:t>‹#›</a:t>
            </a:fld>
            <a:endParaRPr lang="en-US" sz="1300">
              <a:effectLst/>
            </a:endParaRPr>
          </a:p>
        </p:txBody>
      </p:sp>
      <p:sp>
        <p:nvSpPr>
          <p:cNvPr id="3079" name="Line 7"/>
          <p:cNvSpPr>
            <a:spLocks noChangeShapeType="1"/>
          </p:cNvSpPr>
          <p:nvPr/>
        </p:nvSpPr>
        <p:spPr bwMode="auto">
          <a:xfrm>
            <a:off x="442914" y="8566503"/>
            <a:ext cx="60071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943" tIns="45972" rIns="91943" bIns="45972" anchor="ctr"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12800" y="700088"/>
            <a:ext cx="5233988" cy="349091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424689"/>
            <a:ext cx="5029200" cy="4190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080" tIns="44741" rIns="91080" bIns="4474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notes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68964" name="Rectangle 4"/>
          <p:cNvSpPr>
            <a:spLocks noChangeArrowheads="1"/>
          </p:cNvSpPr>
          <p:nvPr/>
        </p:nvSpPr>
        <p:spPr bwMode="auto">
          <a:xfrm>
            <a:off x="3076484" y="9021350"/>
            <a:ext cx="389123" cy="29041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1080" tIns="44741" rIns="91080" bIns="44741">
            <a:spAutoFit/>
          </a:bodyPr>
          <a:lstStyle/>
          <a:p>
            <a:pPr defTabSz="921026"/>
            <a:fld id="{3ACF5D82-97D5-41B0-99BB-E6A026B89CA9}" type="slidenum">
              <a:rPr lang="en-US" sz="1300">
                <a:effectLst/>
              </a:rPr>
              <a:pPr defTabSz="921026"/>
              <a:t>‹#›</a:t>
            </a:fld>
            <a:endParaRPr lang="en-US" sz="130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49793909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1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1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1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10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10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10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10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10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1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1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1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1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4.xml"/><Relationship Id="rId1" Type="http://schemas.openxmlformats.org/officeDocument/2006/relationships/notesMaster" Target="../notesMasters/notesMaster1.xml"/></Relationships>
</file>

<file path=ppt/notesSlides/_rels/notesSlide1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5.xml"/><Relationship Id="rId1" Type="http://schemas.openxmlformats.org/officeDocument/2006/relationships/notesMaster" Target="../notesMasters/notesMaster1.xml"/></Relationships>
</file>

<file path=ppt/notesSlides/_rels/notesSlide1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6.xml"/><Relationship Id="rId1" Type="http://schemas.openxmlformats.org/officeDocument/2006/relationships/notesMaster" Target="../notesMasters/notesMaster1.xml"/></Relationships>
</file>

<file path=ppt/notesSlides/_rels/notesSlide1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7.xml"/><Relationship Id="rId1" Type="http://schemas.openxmlformats.org/officeDocument/2006/relationships/notesMaster" Target="../notesMasters/notesMaster1.xml"/></Relationships>
</file>

<file path=ppt/notesSlides/_rels/notesSlide1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8.xml"/><Relationship Id="rId1" Type="http://schemas.openxmlformats.org/officeDocument/2006/relationships/notesMaster" Target="../notesMasters/notesMaster1.xml"/></Relationships>
</file>

<file path=ppt/notesSlides/_rels/notesSlide1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0.xml"/><Relationship Id="rId1" Type="http://schemas.openxmlformats.org/officeDocument/2006/relationships/notesMaster" Target="../notesMasters/notesMaster1.xml"/></Relationships>
</file>

<file path=ppt/notesSlides/_rels/notesSlide1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1.xml"/><Relationship Id="rId1" Type="http://schemas.openxmlformats.org/officeDocument/2006/relationships/notesMaster" Target="../notesMasters/notesMaster1.xml"/></Relationships>
</file>

<file path=ppt/notesSlides/_rels/notesSlide1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2.xml"/><Relationship Id="rId1" Type="http://schemas.openxmlformats.org/officeDocument/2006/relationships/notesMaster" Target="../notesMasters/notesMaster1.xml"/></Relationships>
</file>

<file path=ppt/notesSlides/_rels/notesSlide1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3.xml"/><Relationship Id="rId1" Type="http://schemas.openxmlformats.org/officeDocument/2006/relationships/notesMaster" Target="../notesMasters/notesMaster1.xml"/></Relationships>
</file>

<file path=ppt/notesSlides/_rels/notesSlide1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4.xml"/><Relationship Id="rId1" Type="http://schemas.openxmlformats.org/officeDocument/2006/relationships/notesMaster" Target="../notesMasters/notesMaster1.xml"/></Relationships>
</file>

<file path=ppt/notesSlides/_rels/notesSlide1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5.xml"/><Relationship Id="rId1" Type="http://schemas.openxmlformats.org/officeDocument/2006/relationships/notesMaster" Target="../notesMasters/notesMaster1.xml"/></Relationships>
</file>

<file path=ppt/notesSlides/_rels/notesSlide1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6.xml"/><Relationship Id="rId1" Type="http://schemas.openxmlformats.org/officeDocument/2006/relationships/notesMaster" Target="../notesMasters/notesMaster1.xml"/></Relationships>
</file>

<file path=ppt/notesSlides/_rels/notesSlide1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7.xml"/><Relationship Id="rId1" Type="http://schemas.openxmlformats.org/officeDocument/2006/relationships/notesMaster" Target="../notesMasters/notesMaster1.xml"/></Relationships>
</file>

<file path=ppt/notesSlides/_rels/notesSlide1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8.xml"/><Relationship Id="rId1" Type="http://schemas.openxmlformats.org/officeDocument/2006/relationships/notesMaster" Target="../notesMasters/notesMaster1.xml"/></Relationships>
</file>

<file path=ppt/notesSlides/_rels/notesSlide1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0.xml"/><Relationship Id="rId1" Type="http://schemas.openxmlformats.org/officeDocument/2006/relationships/notesMaster" Target="../notesMasters/notesMaster1.xml"/></Relationships>
</file>

<file path=ppt/notesSlides/_rels/notesSlide1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1.xml"/><Relationship Id="rId1" Type="http://schemas.openxmlformats.org/officeDocument/2006/relationships/notesMaster" Target="../notesMasters/notesMaster1.xml"/></Relationships>
</file>

<file path=ppt/notesSlides/_rels/notesSlide1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2.xml"/><Relationship Id="rId1" Type="http://schemas.openxmlformats.org/officeDocument/2006/relationships/notesMaster" Target="../notesMasters/notesMaster1.xml"/></Relationships>
</file>

<file path=ppt/notesSlides/_rels/notesSlide1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3.xml"/><Relationship Id="rId1" Type="http://schemas.openxmlformats.org/officeDocument/2006/relationships/notesMaster" Target="../notesMasters/notesMaster1.xml"/></Relationships>
</file>

<file path=ppt/notesSlides/_rels/notesSlide1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4.xml"/><Relationship Id="rId1" Type="http://schemas.openxmlformats.org/officeDocument/2006/relationships/notesMaster" Target="../notesMasters/notesMaster1.xml"/></Relationships>
</file>

<file path=ppt/notesSlides/_rels/notesSlide1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5.xml"/><Relationship Id="rId1" Type="http://schemas.openxmlformats.org/officeDocument/2006/relationships/notesMaster" Target="../notesMasters/notesMaster1.xml"/></Relationships>
</file>

<file path=ppt/notesSlides/_rels/notesSlide1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6.xml"/><Relationship Id="rId1" Type="http://schemas.openxmlformats.org/officeDocument/2006/relationships/notesMaster" Target="../notesMasters/notesMaster1.xml"/></Relationships>
</file>

<file path=ppt/notesSlides/_rels/notesSlide1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7.xml"/><Relationship Id="rId1" Type="http://schemas.openxmlformats.org/officeDocument/2006/relationships/notesMaster" Target="../notesMasters/notesMaster1.xml"/></Relationships>
</file>

<file path=ppt/notesSlides/_rels/notesSlide1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8.xml"/><Relationship Id="rId1" Type="http://schemas.openxmlformats.org/officeDocument/2006/relationships/notesMaster" Target="../notesMasters/notesMaster1.xml"/></Relationships>
</file>

<file path=ppt/notesSlides/_rels/notesSlide1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0.xml"/><Relationship Id="rId1" Type="http://schemas.openxmlformats.org/officeDocument/2006/relationships/notesMaster" Target="../notesMasters/notesMaster1.xml"/></Relationships>
</file>

<file path=ppt/notesSlides/_rels/notesSlide1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1.xml"/><Relationship Id="rId1" Type="http://schemas.openxmlformats.org/officeDocument/2006/relationships/notesMaster" Target="../notesMasters/notesMaster1.xml"/></Relationships>
</file>

<file path=ppt/notesSlides/_rels/notesSlide1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2.xml"/><Relationship Id="rId1" Type="http://schemas.openxmlformats.org/officeDocument/2006/relationships/notesMaster" Target="../notesMasters/notesMaster1.xml"/></Relationships>
</file>

<file path=ppt/notesSlides/_rels/notesSlide1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3.xml"/><Relationship Id="rId1" Type="http://schemas.openxmlformats.org/officeDocument/2006/relationships/notesMaster" Target="../notesMasters/notesMaster1.xml"/></Relationships>
</file>

<file path=ppt/notesSlides/_rels/notesSlide1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4.xml"/><Relationship Id="rId1" Type="http://schemas.openxmlformats.org/officeDocument/2006/relationships/notesMaster" Target="../notesMasters/notesMaster1.xml"/></Relationships>
</file>

<file path=ppt/notesSlides/_rels/notesSlide1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5.xml"/><Relationship Id="rId1" Type="http://schemas.openxmlformats.org/officeDocument/2006/relationships/notesMaster" Target="../notesMasters/notesMaster1.xml"/></Relationships>
</file>

<file path=ppt/notesSlides/_rels/notesSlide1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6.xml"/><Relationship Id="rId1" Type="http://schemas.openxmlformats.org/officeDocument/2006/relationships/notesMaster" Target="../notesMasters/notesMaster1.xml"/></Relationships>
</file>

<file path=ppt/notesSlides/_rels/notesSlide1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7.xml"/><Relationship Id="rId1" Type="http://schemas.openxmlformats.org/officeDocument/2006/relationships/notesMaster" Target="../notesMasters/notesMaster1.xml"/></Relationships>
</file>

<file path=ppt/notesSlides/_rels/notesSlide1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8.xml"/><Relationship Id="rId1" Type="http://schemas.openxmlformats.org/officeDocument/2006/relationships/notesMaster" Target="../notesMasters/notesMaster1.xml"/></Relationships>
</file>

<file path=ppt/notesSlides/_rels/notesSlide1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0.xml"/><Relationship Id="rId1" Type="http://schemas.openxmlformats.org/officeDocument/2006/relationships/notesMaster" Target="../notesMasters/notesMaster1.xml"/></Relationships>
</file>

<file path=ppt/notesSlides/_rels/notesSlide1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1.xml"/><Relationship Id="rId1" Type="http://schemas.openxmlformats.org/officeDocument/2006/relationships/notesMaster" Target="../notesMasters/notesMaster1.xml"/></Relationships>
</file>

<file path=ppt/notesSlides/_rels/notesSlide1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2.xml"/><Relationship Id="rId1" Type="http://schemas.openxmlformats.org/officeDocument/2006/relationships/notesMaster" Target="../notesMasters/notesMaster1.xml"/></Relationships>
</file>

<file path=ppt/notesSlides/_rels/notesSlide1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3.xml"/><Relationship Id="rId1" Type="http://schemas.openxmlformats.org/officeDocument/2006/relationships/notesMaster" Target="../notesMasters/notesMaster1.xml"/></Relationships>
</file>

<file path=ppt/notesSlides/_rels/notesSlide1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28626" y="1472219"/>
            <a:ext cx="6242050" cy="7494486"/>
          </a:xfrm>
          <a:noFill/>
        </p:spPr>
        <p:txBody>
          <a:bodyPr lIns="90765" tIns="44587" rIns="90765" bIns="44587"/>
          <a:lstStyle/>
          <a:p>
            <a:endParaRPr lang="en-US"/>
          </a:p>
        </p:txBody>
      </p:sp>
      <p:sp>
        <p:nvSpPr>
          <p:cNvPr id="169987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563938" y="233363"/>
            <a:ext cx="2693987" cy="1797050"/>
          </a:xfrm>
          <a:ln cap="flat"/>
        </p:spPr>
      </p:sp>
    </p:spTree>
    <p:extLst>
      <p:ext uri="{BB962C8B-B14F-4D97-AF65-F5344CB8AC3E}">
        <p14:creationId xmlns:p14="http://schemas.microsoft.com/office/powerpoint/2010/main" val="35605266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2" name="Rectangle 2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  <p:sp>
        <p:nvSpPr>
          <p:cNvPr id="179203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03275" y="692150"/>
            <a:ext cx="5246688" cy="3498850"/>
          </a:xfrm>
          <a:ln cap="flat"/>
        </p:spPr>
      </p:sp>
    </p:spTree>
    <p:extLst>
      <p:ext uri="{BB962C8B-B14F-4D97-AF65-F5344CB8AC3E}">
        <p14:creationId xmlns:p14="http://schemas.microsoft.com/office/powerpoint/2010/main" val="1292323345"/>
      </p:ext>
    </p:extLst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09600" y="4276824"/>
            <a:ext cx="5410200" cy="3762511"/>
          </a:xfrm>
          <a:noFill/>
        </p:spPr>
        <p:txBody>
          <a:bodyPr lIns="78026" tIns="38217" rIns="78026" bIns="38217"/>
          <a:lstStyle/>
          <a:p>
            <a:pPr algn="ctr">
              <a:lnSpc>
                <a:spcPts val="2111"/>
              </a:lnSpc>
              <a:spcBef>
                <a:spcPct val="0"/>
              </a:spcBef>
              <a:spcAft>
                <a:spcPts val="703"/>
              </a:spcAft>
            </a:pPr>
            <a:endParaRPr lang="en-US" dirty="0">
              <a:sym typeface="Symbol" pitchFamily="18" charset="2"/>
            </a:endParaRPr>
          </a:p>
        </p:txBody>
      </p:sp>
      <p:sp>
        <p:nvSpPr>
          <p:cNvPr id="239619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00100" y="328613"/>
            <a:ext cx="5238750" cy="3492500"/>
          </a:xfrm>
          <a:ln cap="flat"/>
        </p:spPr>
      </p:sp>
      <p:sp>
        <p:nvSpPr>
          <p:cNvPr id="629764" name="Rectangle 4"/>
          <p:cNvSpPr>
            <a:spLocks noChangeArrowheads="1"/>
          </p:cNvSpPr>
          <p:nvPr/>
        </p:nvSpPr>
        <p:spPr bwMode="auto">
          <a:xfrm>
            <a:off x="971550" y="4644878"/>
            <a:ext cx="2878138" cy="765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943" tIns="45972" rIns="91943" bIns="45972" anchor="ctr"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239621" name="Rectangle 5"/>
          <p:cNvSpPr>
            <a:spLocks noChangeArrowheads="1"/>
          </p:cNvSpPr>
          <p:nvPr/>
        </p:nvSpPr>
        <p:spPr bwMode="auto">
          <a:xfrm>
            <a:off x="381002" y="1547758"/>
            <a:ext cx="74613" cy="38573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15924" tIns="23884" rIns="15924" bIns="23884"/>
          <a:lstStyle/>
          <a:p>
            <a:pPr algn="l" defTabSz="774173">
              <a:lnSpc>
                <a:spcPts val="1798"/>
              </a:lnSpc>
              <a:spcAft>
                <a:spcPts val="703"/>
              </a:spcAft>
              <a:tabLst>
                <a:tab pos="384691" algn="l"/>
                <a:tab pos="774173" algn="l"/>
                <a:tab pos="1158863" algn="l"/>
              </a:tabLst>
            </a:pPr>
            <a:endParaRPr lang="en-US" sz="1900">
              <a:solidFill>
                <a:srgbClr val="000000"/>
              </a:solidFill>
              <a:effectLst/>
              <a:latin typeface="Times New Roman" pitchFamily="18" charset="0"/>
            </a:endParaRPr>
          </a:p>
        </p:txBody>
      </p:sp>
      <p:sp>
        <p:nvSpPr>
          <p:cNvPr id="629766" name="Rectangle 6"/>
          <p:cNvSpPr>
            <a:spLocks noChangeArrowheads="1"/>
          </p:cNvSpPr>
          <p:nvPr/>
        </p:nvSpPr>
        <p:spPr bwMode="auto">
          <a:xfrm>
            <a:off x="596901" y="4190035"/>
            <a:ext cx="6235700" cy="50466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943" tIns="45972" rIns="91943" bIns="45972" anchor="ctr"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76237"/>
      </p:ext>
    </p:extLst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7029673"/>
      </p:ext>
    </p:extLst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6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81001" y="4278430"/>
            <a:ext cx="6076950" cy="4715596"/>
          </a:xfrm>
          <a:noFill/>
        </p:spPr>
        <p:txBody>
          <a:bodyPr/>
          <a:lstStyle/>
          <a:p>
            <a:endParaRPr lang="en-US"/>
          </a:p>
        </p:txBody>
      </p:sp>
      <p:sp>
        <p:nvSpPr>
          <p:cNvPr id="240643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03275" y="692150"/>
            <a:ext cx="5246688" cy="3498850"/>
          </a:xfrm>
          <a:ln cap="flat"/>
        </p:spPr>
      </p:sp>
    </p:spTree>
    <p:extLst>
      <p:ext uri="{BB962C8B-B14F-4D97-AF65-F5344CB8AC3E}">
        <p14:creationId xmlns:p14="http://schemas.microsoft.com/office/powerpoint/2010/main" val="2191716087"/>
      </p:ext>
    </p:extLst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9458511"/>
      </p:ext>
    </p:extLst>
  </p:cSld>
  <p:clrMapOvr>
    <a:masterClrMapping/>
  </p:clrMapOvr>
</p:notes>
</file>

<file path=ppt/notesSlides/notesSlide10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6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8213" y="700088"/>
            <a:ext cx="4005262" cy="2670175"/>
          </a:xfrm>
          <a:ln/>
        </p:spPr>
      </p:sp>
      <p:sp>
        <p:nvSpPr>
          <p:cNvPr id="2426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3674116"/>
            <a:ext cx="5029200" cy="5282946"/>
          </a:xfrm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0723291"/>
      </p:ext>
    </p:extLst>
  </p:cSld>
  <p:clrMapOvr>
    <a:masterClrMapping/>
  </p:clrMapOvr>
</p:notes>
</file>

<file path=ppt/notesSlides/notesSlide10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082634"/>
      </p:ext>
    </p:extLst>
  </p:cSld>
  <p:clrMapOvr>
    <a:masterClrMapping/>
  </p:clrMapOvr>
</p:notes>
</file>

<file path=ppt/notesSlides/notesSlide10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71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00037" y="2881754"/>
            <a:ext cx="6386513" cy="6150845"/>
          </a:xfrm>
          <a:noFill/>
        </p:spPr>
        <p:txBody>
          <a:bodyPr/>
          <a:lstStyle/>
          <a:p>
            <a:endParaRPr lang="en-US"/>
          </a:p>
        </p:txBody>
      </p:sp>
      <p:sp>
        <p:nvSpPr>
          <p:cNvPr id="243715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422400" y="233363"/>
            <a:ext cx="3995738" cy="2665412"/>
          </a:xfrm>
          <a:ln cap="flat"/>
        </p:spPr>
      </p:sp>
    </p:spTree>
    <p:extLst>
      <p:ext uri="{BB962C8B-B14F-4D97-AF65-F5344CB8AC3E}">
        <p14:creationId xmlns:p14="http://schemas.microsoft.com/office/powerpoint/2010/main" val="2140806783"/>
      </p:ext>
    </p:extLst>
  </p:cSld>
  <p:clrMapOvr>
    <a:masterClrMapping/>
  </p:clrMapOvr>
</p:notes>
</file>

<file path=ppt/notesSlides/notesSlide10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7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95338" y="311150"/>
            <a:ext cx="5229225" cy="3487738"/>
          </a:xfrm>
          <a:ln/>
        </p:spPr>
      </p:sp>
      <p:sp>
        <p:nvSpPr>
          <p:cNvPr id="2447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3958595"/>
            <a:ext cx="6248400" cy="5122222"/>
          </a:xfrm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4735461"/>
      </p:ext>
    </p:extLst>
  </p:cSld>
  <p:clrMapOvr>
    <a:masterClrMapping/>
  </p:clrMapOvr>
</p:notes>
</file>

<file path=ppt/notesSlides/notesSlide10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6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28639" y="4352363"/>
            <a:ext cx="6200775" cy="4190033"/>
          </a:xfrm>
          <a:noFill/>
        </p:spPr>
        <p:txBody>
          <a:bodyPr/>
          <a:lstStyle/>
          <a:p>
            <a:endParaRPr lang="en-US"/>
          </a:p>
        </p:txBody>
      </p:sp>
      <p:sp>
        <p:nvSpPr>
          <p:cNvPr id="245763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03275" y="692150"/>
            <a:ext cx="5246688" cy="3498850"/>
          </a:xfrm>
          <a:ln cap="flat"/>
        </p:spPr>
      </p:sp>
    </p:spTree>
    <p:extLst>
      <p:ext uri="{BB962C8B-B14F-4D97-AF65-F5344CB8AC3E}">
        <p14:creationId xmlns:p14="http://schemas.microsoft.com/office/powerpoint/2010/main" val="908264972"/>
      </p:ext>
    </p:extLst>
  </p:cSld>
  <p:clrMapOvr>
    <a:masterClrMapping/>
  </p:clrMapOvr>
</p:notes>
</file>

<file path=ppt/notesSlides/notesSlide10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7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90650" y="700088"/>
            <a:ext cx="3773488" cy="2516187"/>
          </a:xfrm>
          <a:ln/>
        </p:spPr>
      </p:sp>
      <p:sp>
        <p:nvSpPr>
          <p:cNvPr id="246787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223838" y="3674114"/>
            <a:ext cx="6629401" cy="4842567"/>
          </a:xfrm>
          <a:noFill/>
        </p:spPr>
        <p:txBody>
          <a:bodyPr/>
          <a:lstStyle/>
          <a:p>
            <a:pPr>
              <a:spcBef>
                <a:spcPts val="503"/>
              </a:spcBef>
              <a:spcAft>
                <a:spcPts val="503"/>
              </a:spcAft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212531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81000" y="3852516"/>
            <a:ext cx="6324600" cy="4995252"/>
          </a:xfrm>
          <a:ln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180227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92163" y="312738"/>
            <a:ext cx="5235575" cy="3490912"/>
          </a:xfrm>
          <a:ln cap="flat"/>
        </p:spPr>
      </p:sp>
    </p:spTree>
    <p:extLst>
      <p:ext uri="{BB962C8B-B14F-4D97-AF65-F5344CB8AC3E}">
        <p14:creationId xmlns:p14="http://schemas.microsoft.com/office/powerpoint/2010/main" val="413553716"/>
      </p:ext>
    </p:extLst>
  </p:cSld>
  <p:clrMapOvr>
    <a:masterClrMapping/>
  </p:clrMapOvr>
</p:notes>
</file>

<file path=ppt/notesSlides/notesSlide1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81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" y="4424689"/>
            <a:ext cx="6781800" cy="4607910"/>
          </a:xfrm>
          <a:noFill/>
        </p:spPr>
        <p:txBody>
          <a:bodyPr/>
          <a:lstStyle/>
          <a:p>
            <a:pPr algn="ctr"/>
            <a:endParaRPr lang="en-US"/>
          </a:p>
        </p:txBody>
      </p:sp>
      <p:sp>
        <p:nvSpPr>
          <p:cNvPr id="247811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</p:spTree>
    <p:extLst>
      <p:ext uri="{BB962C8B-B14F-4D97-AF65-F5344CB8AC3E}">
        <p14:creationId xmlns:p14="http://schemas.microsoft.com/office/powerpoint/2010/main" val="42208886"/>
      </p:ext>
    </p:extLst>
  </p:cSld>
  <p:clrMapOvr>
    <a:masterClrMapping/>
  </p:clrMapOvr>
</p:notes>
</file>

<file path=ppt/notesSlides/notesSlide1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8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883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439991"/>
      </p:ext>
    </p:extLst>
  </p:cSld>
  <p:clrMapOvr>
    <a:masterClrMapping/>
  </p:clrMapOvr>
</p:notes>
</file>

<file path=ppt/notesSlides/notesSlide1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8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9859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954060"/>
      </p:ext>
    </p:extLst>
  </p:cSld>
  <p:clrMapOvr>
    <a:masterClrMapping/>
  </p:clrMapOvr>
</p:notes>
</file>

<file path=ppt/notesSlides/notesSlide1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8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84288" y="382588"/>
            <a:ext cx="4114800" cy="2744787"/>
          </a:xfrm>
          <a:ln/>
        </p:spPr>
      </p:sp>
      <p:sp>
        <p:nvSpPr>
          <p:cNvPr id="250883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114302" y="3291595"/>
            <a:ext cx="6543675" cy="5665465"/>
          </a:xfrm>
          <a:noFill/>
        </p:spPr>
        <p:txBody>
          <a:bodyPr/>
          <a:lstStyle/>
          <a:p>
            <a:pPr algn="ctr">
              <a:spcBef>
                <a:spcPts val="503"/>
              </a:spcBef>
              <a:spcAft>
                <a:spcPts val="503"/>
              </a:spcAft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5069220"/>
      </p:ext>
    </p:extLst>
  </p:cSld>
  <p:clrMapOvr>
    <a:masterClrMapping/>
  </p:clrMapOvr>
</p:notes>
</file>

<file path=ppt/notesSlides/notesSlide1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9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190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4377320"/>
      </p:ext>
    </p:extLst>
  </p:cSld>
  <p:clrMapOvr>
    <a:masterClrMapping/>
  </p:clrMapOvr>
</p:notes>
</file>

<file path=ppt/notesSlides/notesSlide1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93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00039" y="4363613"/>
            <a:ext cx="6315075" cy="3214448"/>
          </a:xfrm>
          <a:noFill/>
        </p:spPr>
        <p:txBody>
          <a:bodyPr/>
          <a:lstStyle/>
          <a:p>
            <a:endParaRPr lang="en-US"/>
          </a:p>
        </p:txBody>
      </p:sp>
      <p:sp>
        <p:nvSpPr>
          <p:cNvPr id="252931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</p:spTree>
    <p:extLst>
      <p:ext uri="{BB962C8B-B14F-4D97-AF65-F5344CB8AC3E}">
        <p14:creationId xmlns:p14="http://schemas.microsoft.com/office/powerpoint/2010/main" val="1603762541"/>
      </p:ext>
    </p:extLst>
  </p:cSld>
  <p:clrMapOvr>
    <a:masterClrMapping/>
  </p:clrMapOvr>
</p:notes>
</file>

<file path=ppt/notesSlides/notesSlide1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9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395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4933834"/>
      </p:ext>
    </p:extLst>
  </p:cSld>
  <p:clrMapOvr>
    <a:masterClrMapping/>
  </p:clrMapOvr>
</p:notes>
</file>

<file path=ppt/notesSlides/notesSlide1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31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23839" y="4398974"/>
            <a:ext cx="6391275" cy="4448795"/>
          </a:xfrm>
          <a:ln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54979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</p:spTree>
    <p:extLst>
      <p:ext uri="{BB962C8B-B14F-4D97-AF65-F5344CB8AC3E}">
        <p14:creationId xmlns:p14="http://schemas.microsoft.com/office/powerpoint/2010/main" val="2491013803"/>
      </p:ext>
    </p:extLst>
  </p:cSld>
  <p:clrMapOvr>
    <a:masterClrMapping/>
  </p:clrMapOvr>
</p:notes>
</file>

<file path=ppt/notesSlides/notesSlide1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0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49264" y="4424689"/>
            <a:ext cx="6027737" cy="4455224"/>
          </a:xfrm>
          <a:noFill/>
        </p:spPr>
        <p:txBody>
          <a:bodyPr/>
          <a:lstStyle/>
          <a:p>
            <a:endParaRPr lang="en-US"/>
          </a:p>
        </p:txBody>
      </p:sp>
      <p:sp>
        <p:nvSpPr>
          <p:cNvPr id="256003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03275" y="692150"/>
            <a:ext cx="5246688" cy="3498850"/>
          </a:xfrm>
          <a:ln cap="flat"/>
        </p:spPr>
      </p:sp>
    </p:spTree>
    <p:extLst>
      <p:ext uri="{BB962C8B-B14F-4D97-AF65-F5344CB8AC3E}">
        <p14:creationId xmlns:p14="http://schemas.microsoft.com/office/powerpoint/2010/main" val="3297024430"/>
      </p:ext>
    </p:extLst>
  </p:cSld>
  <p:clrMapOvr>
    <a:masterClrMapping/>
  </p:clrMapOvr>
</p:notes>
</file>

<file path=ppt/notesSlides/notesSlide1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0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7027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1" y="4347542"/>
            <a:ext cx="6858000" cy="4685058"/>
          </a:xfrm>
          <a:noFill/>
        </p:spPr>
        <p:txBody>
          <a:bodyPr/>
          <a:lstStyle/>
          <a:p>
            <a:pPr>
              <a:spcBef>
                <a:spcPts val="503"/>
              </a:spcBef>
              <a:spcAft>
                <a:spcPts val="503"/>
              </a:spcAft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3887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5964020"/>
      </p:ext>
    </p:extLst>
  </p:cSld>
  <p:clrMapOvr>
    <a:masterClrMapping/>
  </p:clrMapOvr>
</p:notes>
</file>

<file path=ppt/notesSlides/notesSlide1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05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74650" y="4424689"/>
            <a:ext cx="6178550" cy="4190032"/>
          </a:xfrm>
          <a:noFill/>
        </p:spPr>
        <p:txBody>
          <a:bodyPr/>
          <a:lstStyle/>
          <a:p>
            <a:endParaRPr lang="en-US"/>
          </a:p>
        </p:txBody>
      </p:sp>
      <p:sp>
        <p:nvSpPr>
          <p:cNvPr id="258051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03275" y="692150"/>
            <a:ext cx="5246688" cy="3498850"/>
          </a:xfrm>
          <a:ln cap="flat"/>
        </p:spPr>
      </p:sp>
    </p:spTree>
    <p:extLst>
      <p:ext uri="{BB962C8B-B14F-4D97-AF65-F5344CB8AC3E}">
        <p14:creationId xmlns:p14="http://schemas.microsoft.com/office/powerpoint/2010/main" val="1266528161"/>
      </p:ext>
    </p:extLst>
  </p:cSld>
  <p:clrMapOvr>
    <a:masterClrMapping/>
  </p:clrMapOvr>
</p:notes>
</file>

<file path=ppt/notesSlides/notesSlide1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07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" y="4424689"/>
            <a:ext cx="6629401" cy="4607910"/>
          </a:xfrm>
          <a:noFill/>
        </p:spPr>
        <p:txBody>
          <a:bodyPr/>
          <a:lstStyle/>
          <a:p>
            <a:endParaRPr lang="en-US"/>
          </a:p>
        </p:txBody>
      </p:sp>
      <p:sp>
        <p:nvSpPr>
          <p:cNvPr id="259075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03275" y="692150"/>
            <a:ext cx="5246688" cy="3498850"/>
          </a:xfrm>
          <a:ln cap="flat"/>
        </p:spPr>
      </p:sp>
    </p:spTree>
    <p:extLst>
      <p:ext uri="{BB962C8B-B14F-4D97-AF65-F5344CB8AC3E}">
        <p14:creationId xmlns:p14="http://schemas.microsoft.com/office/powerpoint/2010/main" val="1139170333"/>
      </p:ext>
    </p:extLst>
  </p:cSld>
  <p:clrMapOvr>
    <a:masterClrMapping/>
  </p:clrMapOvr>
</p:notes>
</file>

<file path=ppt/notesSlides/notesSlide1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0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0099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1000572"/>
      </p:ext>
    </p:extLst>
  </p:cSld>
  <p:clrMapOvr>
    <a:masterClrMapping/>
  </p:clrMapOvr>
</p:notes>
</file>

<file path=ppt/notesSlides/notesSlide1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73150" y="700088"/>
            <a:ext cx="3886200" cy="2592387"/>
          </a:xfrm>
          <a:ln/>
        </p:spPr>
      </p:sp>
      <p:sp>
        <p:nvSpPr>
          <p:cNvPr id="261123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304801" y="3981095"/>
            <a:ext cx="6553200" cy="5043469"/>
          </a:xfrm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8988"/>
      </p:ext>
    </p:extLst>
  </p:cSld>
  <p:clrMapOvr>
    <a:masterClrMapping/>
  </p:clrMapOvr>
</p:notes>
</file>

<file path=ppt/notesSlides/notesSlide1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3171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374652" y="4424690"/>
            <a:ext cx="5949949" cy="3995558"/>
          </a:xfrm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7040685"/>
      </p:ext>
    </p:extLst>
  </p:cSld>
  <p:clrMapOvr>
    <a:masterClrMapping/>
  </p:clrMapOvr>
</p:notes>
</file>

<file path=ppt/notesSlides/notesSlide1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9638" y="460375"/>
            <a:ext cx="4691062" cy="3127375"/>
          </a:xfrm>
          <a:ln/>
        </p:spPr>
      </p:sp>
      <p:sp>
        <p:nvSpPr>
          <p:cNvPr id="264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23875" y="3751262"/>
            <a:ext cx="5638800" cy="5128652"/>
          </a:xfrm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4955280"/>
      </p:ext>
    </p:extLst>
  </p:cSld>
  <p:clrMapOvr>
    <a:masterClrMapping/>
  </p:clrMapOvr>
</p:notes>
</file>

<file path=ppt/notesSlides/notesSlide1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21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" y="4734883"/>
            <a:ext cx="6858000" cy="3956985"/>
          </a:xfrm>
          <a:noFill/>
        </p:spPr>
        <p:txBody>
          <a:bodyPr/>
          <a:lstStyle/>
          <a:p>
            <a:endParaRPr lang="en-US"/>
          </a:p>
        </p:txBody>
      </p:sp>
      <p:sp>
        <p:nvSpPr>
          <p:cNvPr id="265219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65188" y="854075"/>
            <a:ext cx="5248275" cy="3500438"/>
          </a:xfrm>
          <a:ln cap="flat"/>
        </p:spPr>
      </p:sp>
    </p:spTree>
    <p:extLst>
      <p:ext uri="{BB962C8B-B14F-4D97-AF65-F5344CB8AC3E}">
        <p14:creationId xmlns:p14="http://schemas.microsoft.com/office/powerpoint/2010/main" val="2119178399"/>
      </p:ext>
    </p:extLst>
  </p:cSld>
  <p:clrMapOvr>
    <a:masterClrMapping/>
  </p:clrMapOvr>
</p:notes>
</file>

<file path=ppt/notesSlides/notesSlide1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00038" y="4424689"/>
            <a:ext cx="6208712" cy="4190032"/>
          </a:xfrm>
          <a:noFill/>
        </p:spPr>
        <p:txBody>
          <a:bodyPr/>
          <a:lstStyle/>
          <a:p>
            <a:endParaRPr lang="en-US"/>
          </a:p>
        </p:txBody>
      </p:sp>
      <p:sp>
        <p:nvSpPr>
          <p:cNvPr id="266243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03275" y="692150"/>
            <a:ext cx="5246688" cy="3498850"/>
          </a:xfrm>
          <a:ln cap="flat"/>
        </p:spPr>
      </p:sp>
    </p:spTree>
    <p:extLst>
      <p:ext uri="{BB962C8B-B14F-4D97-AF65-F5344CB8AC3E}">
        <p14:creationId xmlns:p14="http://schemas.microsoft.com/office/powerpoint/2010/main" val="3845671134"/>
      </p:ext>
    </p:extLst>
  </p:cSld>
  <p:clrMapOvr>
    <a:masterClrMapping/>
  </p:clrMapOvr>
</p:notes>
</file>

<file path=ppt/notesSlides/notesSlide1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5616312"/>
      </p:ext>
    </p:extLst>
  </p:cSld>
  <p:clrMapOvr>
    <a:masterClrMapping/>
  </p:clrMapOvr>
</p:notes>
</file>

<file path=ppt/notesSlides/notesSlide1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266" name="Rectangle 2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  <p:sp>
        <p:nvSpPr>
          <p:cNvPr id="267267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03275" y="692150"/>
            <a:ext cx="5246688" cy="3498850"/>
          </a:xfrm>
          <a:ln cap="flat"/>
        </p:spPr>
      </p:sp>
    </p:spTree>
    <p:extLst>
      <p:ext uri="{BB962C8B-B14F-4D97-AF65-F5344CB8AC3E}">
        <p14:creationId xmlns:p14="http://schemas.microsoft.com/office/powerpoint/2010/main" val="195584541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1251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7756363"/>
      </p:ext>
    </p:extLst>
  </p:cSld>
  <p:clrMapOvr>
    <a:masterClrMapping/>
  </p:clrMapOvr>
</p:notes>
</file>

<file path=ppt/notesSlides/notesSlide1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2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12800" y="700088"/>
            <a:ext cx="5233988" cy="3489325"/>
          </a:xfrm>
          <a:ln/>
        </p:spPr>
      </p:sp>
      <p:sp>
        <p:nvSpPr>
          <p:cNvPr id="268291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 lIns="91928" tIns="45965" rIns="91928" bIns="45965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717368"/>
      </p:ext>
    </p:extLst>
  </p:cSld>
  <p:clrMapOvr>
    <a:masterClrMapping/>
  </p:clrMapOvr>
</p:notes>
</file>

<file path=ppt/notesSlides/notesSlide1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338" name="Rectangle 2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  <p:sp>
        <p:nvSpPr>
          <p:cNvPr id="270339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63588" y="690563"/>
            <a:ext cx="5246687" cy="3498850"/>
          </a:xfrm>
          <a:ln cap="flat"/>
        </p:spPr>
      </p:sp>
    </p:spTree>
    <p:extLst>
      <p:ext uri="{BB962C8B-B14F-4D97-AF65-F5344CB8AC3E}">
        <p14:creationId xmlns:p14="http://schemas.microsoft.com/office/powerpoint/2010/main" val="1704847898"/>
      </p:ext>
    </p:extLst>
  </p:cSld>
  <p:clrMapOvr>
    <a:masterClrMapping/>
  </p:clrMapOvr>
</p:notes>
</file>

<file path=ppt/notesSlides/notesSlide1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36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71526" y="4381294"/>
            <a:ext cx="5443539" cy="4190033"/>
          </a:xfrm>
          <a:noFill/>
        </p:spPr>
        <p:txBody>
          <a:bodyPr/>
          <a:lstStyle/>
          <a:p>
            <a:endParaRPr lang="en-US"/>
          </a:p>
        </p:txBody>
      </p:sp>
      <p:sp>
        <p:nvSpPr>
          <p:cNvPr id="271363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</p:spTree>
    <p:extLst>
      <p:ext uri="{BB962C8B-B14F-4D97-AF65-F5344CB8AC3E}">
        <p14:creationId xmlns:p14="http://schemas.microsoft.com/office/powerpoint/2010/main" val="251465351"/>
      </p:ext>
    </p:extLst>
  </p:cSld>
  <p:clrMapOvr>
    <a:masterClrMapping/>
  </p:clrMapOvr>
</p:notes>
</file>

<file path=ppt/notesSlides/notesSlide1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38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14402" y="4410223"/>
            <a:ext cx="5243512" cy="4190033"/>
          </a:xfrm>
          <a:noFill/>
        </p:spPr>
        <p:txBody>
          <a:bodyPr/>
          <a:lstStyle/>
          <a:p>
            <a:endParaRPr lang="en-US"/>
          </a:p>
        </p:txBody>
      </p:sp>
      <p:sp>
        <p:nvSpPr>
          <p:cNvPr id="272387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</p:spTree>
    <p:extLst>
      <p:ext uri="{BB962C8B-B14F-4D97-AF65-F5344CB8AC3E}">
        <p14:creationId xmlns:p14="http://schemas.microsoft.com/office/powerpoint/2010/main" val="292670608"/>
      </p:ext>
    </p:extLst>
  </p:cSld>
  <p:clrMapOvr>
    <a:masterClrMapping/>
  </p:clrMapOvr>
</p:notes>
</file>

<file path=ppt/notesSlides/notesSlide1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41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885827" y="4452012"/>
            <a:ext cx="5534025" cy="4347541"/>
          </a:xfrm>
          <a:noFill/>
        </p:spPr>
        <p:txBody>
          <a:bodyPr/>
          <a:lstStyle/>
          <a:p>
            <a:endParaRPr lang="en-US"/>
          </a:p>
        </p:txBody>
      </p:sp>
      <p:sp>
        <p:nvSpPr>
          <p:cNvPr id="273411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</p:spTree>
    <p:extLst>
      <p:ext uri="{BB962C8B-B14F-4D97-AF65-F5344CB8AC3E}">
        <p14:creationId xmlns:p14="http://schemas.microsoft.com/office/powerpoint/2010/main" val="299500224"/>
      </p:ext>
    </p:extLst>
  </p:cSld>
  <p:clrMapOvr>
    <a:masterClrMapping/>
  </p:clrMapOvr>
</p:notes>
</file>

<file path=ppt/notesSlides/notesSlide1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1837187"/>
      </p:ext>
    </p:extLst>
  </p:cSld>
  <p:clrMapOvr>
    <a:masterClrMapping/>
  </p:clrMapOvr>
</p:notes>
</file>

<file path=ppt/notesSlides/notesSlide1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443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920384"/>
      </p:ext>
    </p:extLst>
  </p:cSld>
  <p:clrMapOvr>
    <a:masterClrMapping/>
  </p:clrMapOvr>
</p:notes>
</file>

<file path=ppt/notesSlides/notesSlide1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458" name="Rectangle 2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  <p:sp>
        <p:nvSpPr>
          <p:cNvPr id="275459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03275" y="692150"/>
            <a:ext cx="5246688" cy="3498850"/>
          </a:xfrm>
          <a:ln cap="flat"/>
        </p:spPr>
      </p:sp>
    </p:spTree>
    <p:extLst>
      <p:ext uri="{BB962C8B-B14F-4D97-AF65-F5344CB8AC3E}">
        <p14:creationId xmlns:p14="http://schemas.microsoft.com/office/powerpoint/2010/main" val="3859551337"/>
      </p:ext>
    </p:extLst>
  </p:cSld>
  <p:clrMapOvr>
    <a:masterClrMapping/>
  </p:clrMapOvr>
</p:notes>
</file>

<file path=ppt/notesSlides/notesSlide1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8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" y="3368742"/>
            <a:ext cx="6858000" cy="5434025"/>
          </a:xfrm>
          <a:noFill/>
        </p:spPr>
        <p:txBody>
          <a:bodyPr/>
          <a:lstStyle/>
          <a:p>
            <a:endParaRPr lang="en-US"/>
          </a:p>
        </p:txBody>
      </p:sp>
      <p:sp>
        <p:nvSpPr>
          <p:cNvPr id="276483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65238" y="230188"/>
            <a:ext cx="4360862" cy="2908300"/>
          </a:xfrm>
          <a:ln cap="flat"/>
        </p:spPr>
      </p:sp>
    </p:spTree>
    <p:extLst>
      <p:ext uri="{BB962C8B-B14F-4D97-AF65-F5344CB8AC3E}">
        <p14:creationId xmlns:p14="http://schemas.microsoft.com/office/powerpoint/2010/main" val="1480676600"/>
      </p:ext>
    </p:extLst>
  </p:cSld>
  <p:clrMapOvr>
    <a:masterClrMapping/>
  </p:clrMapOvr>
</p:notes>
</file>

<file path=ppt/notesSlides/notesSlide1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50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835025" y="4424689"/>
            <a:ext cx="5410200" cy="4190032"/>
          </a:xfrm>
          <a:noFill/>
        </p:spPr>
        <p:txBody>
          <a:bodyPr/>
          <a:lstStyle/>
          <a:p>
            <a:endParaRPr lang="en-US"/>
          </a:p>
        </p:txBody>
      </p:sp>
      <p:sp>
        <p:nvSpPr>
          <p:cNvPr id="277507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</p:spTree>
    <p:extLst>
      <p:ext uri="{BB962C8B-B14F-4D97-AF65-F5344CB8AC3E}">
        <p14:creationId xmlns:p14="http://schemas.microsoft.com/office/powerpoint/2010/main" val="171610463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" y="3981095"/>
            <a:ext cx="6858000" cy="5051504"/>
          </a:xfrm>
          <a:noFill/>
        </p:spPr>
        <p:txBody>
          <a:bodyPr/>
          <a:lstStyle/>
          <a:p>
            <a:endParaRPr lang="en-US" dirty="0"/>
          </a:p>
        </p:txBody>
      </p:sp>
      <p:sp>
        <p:nvSpPr>
          <p:cNvPr id="212995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41375" y="460375"/>
            <a:ext cx="5230813" cy="3487738"/>
          </a:xfrm>
          <a:ln cap="flat"/>
        </p:spPr>
      </p:sp>
    </p:spTree>
    <p:extLst>
      <p:ext uri="{BB962C8B-B14F-4D97-AF65-F5344CB8AC3E}">
        <p14:creationId xmlns:p14="http://schemas.microsoft.com/office/powerpoint/2010/main" val="1194377751"/>
      </p:ext>
    </p:extLst>
  </p:cSld>
  <p:clrMapOvr>
    <a:masterClrMapping/>
  </p:clrMapOvr>
</p:notes>
</file>

<file path=ppt/notesSlides/notesSlide1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53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3214449"/>
            <a:ext cx="6686550" cy="6099415"/>
          </a:xfrm>
          <a:noFill/>
        </p:spPr>
        <p:txBody>
          <a:bodyPr/>
          <a:lstStyle/>
          <a:p>
            <a:pPr algn="ctr"/>
            <a:endParaRPr lang="en-US"/>
          </a:p>
        </p:txBody>
      </p:sp>
      <p:sp>
        <p:nvSpPr>
          <p:cNvPr id="278531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38238" y="306388"/>
            <a:ext cx="4433887" cy="2955925"/>
          </a:xfrm>
          <a:ln cap="flat"/>
        </p:spPr>
      </p:sp>
    </p:spTree>
    <p:extLst>
      <p:ext uri="{BB962C8B-B14F-4D97-AF65-F5344CB8AC3E}">
        <p14:creationId xmlns:p14="http://schemas.microsoft.com/office/powerpoint/2010/main" val="4046203749"/>
      </p:ext>
    </p:extLst>
  </p:cSld>
  <p:clrMapOvr>
    <a:masterClrMapping/>
  </p:clrMapOvr>
</p:notes>
</file>

<file path=ppt/notesSlides/notesSlide1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55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52400" y="3368741"/>
            <a:ext cx="6705600" cy="3021581"/>
          </a:xfrm>
          <a:noFill/>
        </p:spPr>
        <p:txBody>
          <a:bodyPr/>
          <a:lstStyle/>
          <a:p>
            <a:pPr algn="ctr"/>
            <a:endParaRPr lang="en-US"/>
          </a:p>
        </p:txBody>
      </p:sp>
      <p:sp>
        <p:nvSpPr>
          <p:cNvPr id="279555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870075" y="233363"/>
            <a:ext cx="3838575" cy="2559050"/>
          </a:xfrm>
          <a:ln cap="flat"/>
        </p:spPr>
      </p:sp>
    </p:spTree>
    <p:extLst>
      <p:ext uri="{BB962C8B-B14F-4D97-AF65-F5344CB8AC3E}">
        <p14:creationId xmlns:p14="http://schemas.microsoft.com/office/powerpoint/2010/main" val="2261864029"/>
      </p:ext>
    </p:extLst>
  </p:cSld>
  <p:clrMapOvr>
    <a:masterClrMapping/>
  </p:clrMapOvr>
</p:notes>
</file>

<file path=ppt/notesSlides/notesSlide1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57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52400" y="2949258"/>
            <a:ext cx="6705600" cy="6364606"/>
          </a:xfrm>
          <a:noFill/>
        </p:spPr>
        <p:txBody>
          <a:bodyPr/>
          <a:lstStyle/>
          <a:p>
            <a:endParaRPr lang="en-US"/>
          </a:p>
        </p:txBody>
      </p:sp>
      <p:sp>
        <p:nvSpPr>
          <p:cNvPr id="280579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870075" y="233363"/>
            <a:ext cx="3838575" cy="2559050"/>
          </a:xfrm>
          <a:ln cap="flat"/>
        </p:spPr>
      </p:sp>
    </p:spTree>
    <p:extLst>
      <p:ext uri="{BB962C8B-B14F-4D97-AF65-F5344CB8AC3E}">
        <p14:creationId xmlns:p14="http://schemas.microsoft.com/office/powerpoint/2010/main" val="3496271578"/>
      </p:ext>
    </p:extLst>
  </p:cSld>
  <p:clrMapOvr>
    <a:masterClrMapping/>
  </p:clrMapOvr>
</p:notes>
</file>

<file path=ppt/notesSlides/notesSlide1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60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49265" y="4424689"/>
            <a:ext cx="5984875" cy="4190032"/>
          </a:xfrm>
          <a:noFill/>
        </p:spPr>
        <p:txBody>
          <a:bodyPr/>
          <a:lstStyle/>
          <a:p>
            <a:endParaRPr lang="en-US"/>
          </a:p>
        </p:txBody>
      </p:sp>
      <p:sp>
        <p:nvSpPr>
          <p:cNvPr id="281603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</p:spTree>
    <p:extLst>
      <p:ext uri="{BB962C8B-B14F-4D97-AF65-F5344CB8AC3E}">
        <p14:creationId xmlns:p14="http://schemas.microsoft.com/office/powerpoint/2010/main" val="1456903373"/>
      </p:ext>
    </p:extLst>
  </p:cSld>
  <p:clrMapOvr>
    <a:masterClrMapping/>
  </p:clrMapOvr>
</p:notes>
</file>

<file path=ppt/notesSlides/notesSlide1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626" name="Rectangle 2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  <p:sp>
        <p:nvSpPr>
          <p:cNvPr id="282627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</p:spTree>
    <p:extLst>
      <p:ext uri="{BB962C8B-B14F-4D97-AF65-F5344CB8AC3E}">
        <p14:creationId xmlns:p14="http://schemas.microsoft.com/office/powerpoint/2010/main" val="1258015103"/>
      </p:ext>
    </p:extLst>
  </p:cSld>
  <p:clrMapOvr>
    <a:masterClrMapping/>
  </p:clrMapOvr>
</p:notes>
</file>

<file path=ppt/notesSlides/notesSlide1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6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3651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6127163"/>
      </p:ext>
    </p:extLst>
  </p:cSld>
  <p:clrMapOvr>
    <a:masterClrMapping/>
  </p:clrMapOvr>
</p:notes>
</file>

<file path=ppt/notesSlides/notesSlide1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3102147"/>
      </p:ext>
    </p:extLst>
  </p:cSld>
  <p:clrMapOvr>
    <a:masterClrMapping/>
  </p:clrMapOvr>
</p:notes>
</file>

<file path=ppt/notesSlides/notesSlide1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6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4675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5799501"/>
      </p:ext>
    </p:extLst>
  </p:cSld>
  <p:clrMapOvr>
    <a:masterClrMapping/>
  </p:clrMapOvr>
</p:notes>
</file>

<file path=ppt/notesSlides/notesSlide1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7639859"/>
      </p:ext>
    </p:extLst>
  </p:cSld>
  <p:clrMapOvr>
    <a:masterClrMapping/>
  </p:clrMapOvr>
</p:notes>
</file>

<file path=ppt/notesSlides/notesSlide1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88065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2275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3549964"/>
      </p:ext>
    </p:extLst>
  </p:cSld>
  <p:clrMapOvr>
    <a:masterClrMapping/>
  </p:clrMapOvr>
</p:notes>
</file>

<file path=ppt/notesSlides/notesSlide1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6096350"/>
      </p:ext>
    </p:extLst>
  </p:cSld>
  <p:clrMapOvr>
    <a:masterClrMapping/>
  </p:clrMapOvr>
</p:notes>
</file>

<file path=ppt/notesSlides/notesSlide1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7647284"/>
      </p:ext>
    </p:extLst>
  </p:cSld>
  <p:clrMapOvr>
    <a:masterClrMapping/>
  </p:clrMapOvr>
</p:notes>
</file>

<file path=ppt/notesSlides/notesSlide1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4810133"/>
      </p:ext>
    </p:extLst>
  </p:cSld>
  <p:clrMapOvr>
    <a:masterClrMapping/>
  </p:clrMapOvr>
</p:notes>
</file>

<file path=ppt/notesSlides/notesSlide1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6016651"/>
      </p:ext>
    </p:extLst>
  </p:cSld>
  <p:clrMapOvr>
    <a:masterClrMapping/>
  </p:clrMapOvr>
</p:notes>
</file>

<file path=ppt/notesSlides/notesSlide1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40332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93740" y="4452012"/>
            <a:ext cx="5921375" cy="4347541"/>
          </a:xfrm>
          <a:noFill/>
        </p:spPr>
        <p:txBody>
          <a:bodyPr/>
          <a:lstStyle/>
          <a:p>
            <a:endParaRPr lang="en-US" dirty="0"/>
          </a:p>
        </p:txBody>
      </p:sp>
      <p:sp>
        <p:nvSpPr>
          <p:cNvPr id="183299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</p:spTree>
    <p:extLst>
      <p:ext uri="{BB962C8B-B14F-4D97-AF65-F5344CB8AC3E}">
        <p14:creationId xmlns:p14="http://schemas.microsoft.com/office/powerpoint/2010/main" val="378102613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663954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52400" y="3444283"/>
            <a:ext cx="6705600" cy="5358485"/>
          </a:xfrm>
          <a:noFill/>
        </p:spPr>
        <p:txBody>
          <a:bodyPr/>
          <a:lstStyle/>
          <a:p>
            <a:endParaRPr lang="en-US" sz="1700" dirty="0"/>
          </a:p>
        </p:txBody>
      </p:sp>
      <p:sp>
        <p:nvSpPr>
          <p:cNvPr id="195587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27138" y="306388"/>
            <a:ext cx="4641850" cy="3095625"/>
          </a:xfrm>
          <a:ln cap="flat"/>
        </p:spPr>
      </p:sp>
    </p:spTree>
    <p:extLst>
      <p:ext uri="{BB962C8B-B14F-4D97-AF65-F5344CB8AC3E}">
        <p14:creationId xmlns:p14="http://schemas.microsoft.com/office/powerpoint/2010/main" val="190105788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40036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Rectangle 4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1011" name="Rectangle 5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622807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55995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494284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09601" y="4424689"/>
            <a:ext cx="6019800" cy="4190032"/>
          </a:xfrm>
          <a:ln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184323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03275" y="692150"/>
            <a:ext cx="5246688" cy="3498850"/>
          </a:xfrm>
          <a:ln cap="flat"/>
        </p:spPr>
      </p:sp>
    </p:spTree>
    <p:extLst>
      <p:ext uri="{BB962C8B-B14F-4D97-AF65-F5344CB8AC3E}">
        <p14:creationId xmlns:p14="http://schemas.microsoft.com/office/powerpoint/2010/main" val="197815055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589158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09600" y="4251109"/>
            <a:ext cx="5867400" cy="4191640"/>
          </a:xfrm>
          <a:noFill/>
        </p:spPr>
        <p:txBody>
          <a:bodyPr/>
          <a:lstStyle/>
          <a:p>
            <a:endParaRPr lang="en-US" dirty="0"/>
          </a:p>
        </p:txBody>
      </p:sp>
      <p:sp>
        <p:nvSpPr>
          <p:cNvPr id="187395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03275" y="422275"/>
            <a:ext cx="5246688" cy="3498850"/>
          </a:xfrm>
          <a:ln cap="flat"/>
        </p:spPr>
      </p:sp>
    </p:spTree>
    <p:extLst>
      <p:ext uri="{BB962C8B-B14F-4D97-AF65-F5344CB8AC3E}">
        <p14:creationId xmlns:p14="http://schemas.microsoft.com/office/powerpoint/2010/main" val="234335520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610498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09600" y="4251109"/>
            <a:ext cx="5867400" cy="4191640"/>
          </a:xfrm>
          <a:noFill/>
        </p:spPr>
        <p:txBody>
          <a:bodyPr/>
          <a:lstStyle/>
          <a:p>
            <a:endParaRPr lang="en-US"/>
          </a:p>
        </p:txBody>
      </p:sp>
      <p:sp>
        <p:nvSpPr>
          <p:cNvPr id="187395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03275" y="422275"/>
            <a:ext cx="5246688" cy="3498850"/>
          </a:xfrm>
          <a:ln cap="flat"/>
        </p:spPr>
      </p:sp>
    </p:spTree>
    <p:extLst>
      <p:ext uri="{BB962C8B-B14F-4D97-AF65-F5344CB8AC3E}">
        <p14:creationId xmlns:p14="http://schemas.microsoft.com/office/powerpoint/2010/main" val="193963077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8" name="Rectangle 2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  <p:sp>
        <p:nvSpPr>
          <p:cNvPr id="188419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03275" y="692150"/>
            <a:ext cx="5246688" cy="3498850"/>
          </a:xfrm>
          <a:ln cap="flat"/>
        </p:spPr>
      </p:sp>
    </p:spTree>
    <p:extLst>
      <p:ext uri="{BB962C8B-B14F-4D97-AF65-F5344CB8AC3E}">
        <p14:creationId xmlns:p14="http://schemas.microsoft.com/office/powerpoint/2010/main" val="209916643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8" name="Rectangle 2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  <p:sp>
        <p:nvSpPr>
          <p:cNvPr id="188419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03275" y="692150"/>
            <a:ext cx="5246688" cy="3498850"/>
          </a:xfrm>
          <a:ln cap="flat"/>
        </p:spPr>
      </p:sp>
    </p:spTree>
    <p:extLst>
      <p:ext uri="{BB962C8B-B14F-4D97-AF65-F5344CB8AC3E}">
        <p14:creationId xmlns:p14="http://schemas.microsoft.com/office/powerpoint/2010/main" val="342668862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9443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41930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72035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53120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28600" y="3788227"/>
            <a:ext cx="6616701" cy="5255622"/>
          </a:xfrm>
          <a:noFill/>
        </p:spPr>
        <p:txBody>
          <a:bodyPr/>
          <a:lstStyle/>
          <a:p>
            <a:endParaRPr lang="en-US"/>
          </a:p>
        </p:txBody>
      </p:sp>
      <p:sp>
        <p:nvSpPr>
          <p:cNvPr id="190467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04863" y="238125"/>
            <a:ext cx="5243512" cy="3497263"/>
          </a:xfrm>
          <a:ln cap="flat"/>
        </p:spPr>
      </p:sp>
    </p:spTree>
    <p:extLst>
      <p:ext uri="{BB962C8B-B14F-4D97-AF65-F5344CB8AC3E}">
        <p14:creationId xmlns:p14="http://schemas.microsoft.com/office/powerpoint/2010/main" val="301811165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967640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14401" y="4424689"/>
            <a:ext cx="5334000" cy="4190032"/>
          </a:xfrm>
          <a:noFill/>
        </p:spPr>
        <p:txBody>
          <a:bodyPr/>
          <a:lstStyle/>
          <a:p>
            <a:endParaRPr lang="en-US"/>
          </a:p>
        </p:txBody>
      </p:sp>
      <p:sp>
        <p:nvSpPr>
          <p:cNvPr id="191491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03275" y="692150"/>
            <a:ext cx="5246688" cy="3498850"/>
          </a:xfrm>
          <a:ln cap="flat"/>
        </p:spPr>
      </p:sp>
    </p:spTree>
    <p:extLst>
      <p:ext uri="{BB962C8B-B14F-4D97-AF65-F5344CB8AC3E}">
        <p14:creationId xmlns:p14="http://schemas.microsoft.com/office/powerpoint/2010/main" val="232430379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885827" y="4452012"/>
            <a:ext cx="5534025" cy="4347541"/>
          </a:xfrm>
          <a:noFill/>
        </p:spPr>
        <p:txBody>
          <a:bodyPr/>
          <a:lstStyle/>
          <a:p>
            <a:endParaRPr lang="en-US" dirty="0"/>
          </a:p>
        </p:txBody>
      </p:sp>
      <p:sp>
        <p:nvSpPr>
          <p:cNvPr id="192515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</p:spTree>
    <p:extLst>
      <p:ext uri="{BB962C8B-B14F-4D97-AF65-F5344CB8AC3E}">
        <p14:creationId xmlns:p14="http://schemas.microsoft.com/office/powerpoint/2010/main" val="92699360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532941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536527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09625" y="698500"/>
            <a:ext cx="5238750" cy="3494088"/>
          </a:xfrm>
          <a:ln/>
        </p:spPr>
      </p:sp>
      <p:sp>
        <p:nvSpPr>
          <p:cNvPr id="193539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942363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49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07006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0510417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52400" y="3444283"/>
            <a:ext cx="6705600" cy="5358485"/>
          </a:xfrm>
          <a:noFill/>
        </p:spPr>
        <p:txBody>
          <a:bodyPr/>
          <a:lstStyle/>
          <a:p>
            <a:endParaRPr lang="en-US"/>
          </a:p>
        </p:txBody>
      </p:sp>
      <p:sp>
        <p:nvSpPr>
          <p:cNvPr id="195587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27138" y="306388"/>
            <a:ext cx="4641850" cy="3095625"/>
          </a:xfrm>
          <a:ln cap="flat"/>
        </p:spPr>
      </p:sp>
    </p:spTree>
    <p:extLst>
      <p:ext uri="{BB962C8B-B14F-4D97-AF65-F5344CB8AC3E}">
        <p14:creationId xmlns:p14="http://schemas.microsoft.com/office/powerpoint/2010/main" val="16950967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09625" y="311150"/>
            <a:ext cx="4402138" cy="2935288"/>
          </a:xfrm>
          <a:ln/>
        </p:spPr>
      </p:sp>
      <p:sp>
        <p:nvSpPr>
          <p:cNvPr id="1730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3323741"/>
            <a:ext cx="6096000" cy="5565817"/>
          </a:xfrm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623979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" y="4347542"/>
            <a:ext cx="6858000" cy="4455224"/>
          </a:xfrm>
          <a:noFill/>
        </p:spPr>
        <p:txBody>
          <a:bodyPr/>
          <a:lstStyle/>
          <a:p>
            <a:endParaRPr lang="en-US"/>
          </a:p>
        </p:txBody>
      </p:sp>
      <p:sp>
        <p:nvSpPr>
          <p:cNvPr id="196611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03275" y="692150"/>
            <a:ext cx="5246688" cy="3498850"/>
          </a:xfrm>
          <a:ln cap="flat"/>
        </p:spPr>
      </p:sp>
    </p:spTree>
    <p:extLst>
      <p:ext uri="{BB962C8B-B14F-4D97-AF65-F5344CB8AC3E}">
        <p14:creationId xmlns:p14="http://schemas.microsoft.com/office/powerpoint/2010/main" val="1230578799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" y="4347542"/>
            <a:ext cx="6858000" cy="4455224"/>
          </a:xfrm>
          <a:noFill/>
        </p:spPr>
        <p:txBody>
          <a:bodyPr/>
          <a:lstStyle/>
          <a:p>
            <a:endParaRPr lang="en-US" b="1" dirty="0"/>
          </a:p>
        </p:txBody>
      </p:sp>
      <p:sp>
        <p:nvSpPr>
          <p:cNvPr id="196611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03275" y="692150"/>
            <a:ext cx="5246688" cy="3498850"/>
          </a:xfrm>
          <a:ln cap="flat"/>
        </p:spPr>
      </p:sp>
    </p:spTree>
    <p:extLst>
      <p:ext uri="{BB962C8B-B14F-4D97-AF65-F5344CB8AC3E}">
        <p14:creationId xmlns:p14="http://schemas.microsoft.com/office/powerpoint/2010/main" val="776320874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2545849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1328848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52400" y="3444283"/>
            <a:ext cx="6705600" cy="5358485"/>
          </a:xfrm>
          <a:noFill/>
        </p:spPr>
        <p:txBody>
          <a:bodyPr/>
          <a:lstStyle/>
          <a:p>
            <a:endParaRPr lang="en-US" sz="1700" dirty="0"/>
          </a:p>
        </p:txBody>
      </p:sp>
      <p:sp>
        <p:nvSpPr>
          <p:cNvPr id="195587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27138" y="306388"/>
            <a:ext cx="4641850" cy="3095625"/>
          </a:xfrm>
          <a:ln cap="flat"/>
        </p:spPr>
      </p:sp>
    </p:spTree>
    <p:extLst>
      <p:ext uri="{BB962C8B-B14F-4D97-AF65-F5344CB8AC3E}">
        <p14:creationId xmlns:p14="http://schemas.microsoft.com/office/powerpoint/2010/main" val="2744923502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178965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57637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2766017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49501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58597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14400" y="4424689"/>
            <a:ext cx="5257801" cy="4190032"/>
          </a:xfrm>
          <a:noFill/>
        </p:spPr>
        <p:txBody>
          <a:bodyPr/>
          <a:lstStyle/>
          <a:p>
            <a:endParaRPr lang="en-US"/>
          </a:p>
        </p:txBody>
      </p:sp>
      <p:sp>
        <p:nvSpPr>
          <p:cNvPr id="174083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03275" y="692150"/>
            <a:ext cx="5246688" cy="3498850"/>
          </a:xfrm>
          <a:ln cap="flat"/>
        </p:spPr>
      </p:sp>
    </p:spTree>
    <p:extLst>
      <p:ext uri="{BB962C8B-B14F-4D97-AF65-F5344CB8AC3E}">
        <p14:creationId xmlns:p14="http://schemas.microsoft.com/office/powerpoint/2010/main" val="814846489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7624650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9502975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4495407"/>
            <a:ext cx="6772275" cy="4461653"/>
          </a:xfrm>
          <a:noFill/>
        </p:spPr>
        <p:txBody>
          <a:bodyPr/>
          <a:lstStyle/>
          <a:p>
            <a:endParaRPr lang="en-US"/>
          </a:p>
        </p:txBody>
      </p:sp>
      <p:sp>
        <p:nvSpPr>
          <p:cNvPr id="197635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58863" y="995363"/>
            <a:ext cx="4781550" cy="3187700"/>
          </a:xfrm>
          <a:ln cap="flat"/>
        </p:spPr>
      </p:sp>
      <p:sp>
        <p:nvSpPr>
          <p:cNvPr id="400388" name="Text Box 4"/>
          <p:cNvSpPr txBox="1">
            <a:spLocks noChangeArrowheads="1"/>
          </p:cNvSpPr>
          <p:nvPr/>
        </p:nvSpPr>
        <p:spPr bwMode="auto">
          <a:xfrm>
            <a:off x="2061736" y="229833"/>
            <a:ext cx="2483705" cy="4610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811" tIns="45407" rIns="90811" bIns="45407">
            <a:spAutoFit/>
          </a:bodyPr>
          <a:lstStyle>
            <a:lvl1pPr algn="l" defTabSz="903288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450850" algn="l" defTabSz="903288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903288" algn="l" defTabSz="903288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354138" algn="l" defTabSz="903288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1806575" algn="l" defTabSz="903288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263775" defTabSz="9032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720975" defTabSz="9032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178175" defTabSz="9032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635375" defTabSz="9032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defRPr/>
            </a:pPr>
            <a:r>
              <a:rPr lang="en-US" b="1">
                <a:effectLst>
                  <a:outerShdw blurRad="38100" dist="38100" dir="2700000" algn="tl">
                    <a:srgbClr val="C0C0C0"/>
                  </a:outerShdw>
                </a:effectLst>
              </a:rPr>
              <a:t>10:00am BREAK</a:t>
            </a:r>
          </a:p>
        </p:txBody>
      </p:sp>
    </p:spTree>
    <p:extLst>
      <p:ext uri="{BB962C8B-B14F-4D97-AF65-F5344CB8AC3E}">
        <p14:creationId xmlns:p14="http://schemas.microsoft.com/office/powerpoint/2010/main" val="3658484322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65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4495407"/>
            <a:ext cx="6772275" cy="4461653"/>
          </a:xfrm>
          <a:noFill/>
        </p:spPr>
        <p:txBody>
          <a:bodyPr/>
          <a:lstStyle/>
          <a:p>
            <a:endParaRPr lang="en-US"/>
          </a:p>
        </p:txBody>
      </p:sp>
      <p:sp>
        <p:nvSpPr>
          <p:cNvPr id="198659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58863" y="995363"/>
            <a:ext cx="4781550" cy="3187700"/>
          </a:xfrm>
          <a:ln cap="flat"/>
        </p:spPr>
      </p:sp>
      <p:sp>
        <p:nvSpPr>
          <p:cNvPr id="832516" name="Text Box 4"/>
          <p:cNvSpPr txBox="1">
            <a:spLocks noChangeArrowheads="1"/>
          </p:cNvSpPr>
          <p:nvPr/>
        </p:nvSpPr>
        <p:spPr bwMode="auto">
          <a:xfrm>
            <a:off x="2061736" y="229833"/>
            <a:ext cx="2483705" cy="4610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811" tIns="45407" rIns="90811" bIns="45407">
            <a:spAutoFit/>
          </a:bodyPr>
          <a:lstStyle>
            <a:lvl1pPr algn="l" defTabSz="903288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450850" algn="l" defTabSz="903288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903288" algn="l" defTabSz="903288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354138" algn="l" defTabSz="903288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1806575" algn="l" defTabSz="903288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263775" defTabSz="9032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720975" defTabSz="9032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178175" defTabSz="9032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635375" defTabSz="9032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defRPr/>
            </a:pPr>
            <a:r>
              <a:rPr lang="en-US" b="1">
                <a:effectLst>
                  <a:outerShdw blurRad="38100" dist="38100" dir="2700000" algn="tl">
                    <a:srgbClr val="C0C0C0"/>
                  </a:outerShdw>
                </a:effectLst>
              </a:rPr>
              <a:t>10:00am BREAK</a:t>
            </a:r>
          </a:p>
        </p:txBody>
      </p:sp>
    </p:spTree>
    <p:extLst>
      <p:ext uri="{BB962C8B-B14F-4D97-AF65-F5344CB8AC3E}">
        <p14:creationId xmlns:p14="http://schemas.microsoft.com/office/powerpoint/2010/main" val="3283358266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84227" y="4410224"/>
            <a:ext cx="5688012" cy="2402801"/>
          </a:xfrm>
          <a:noFill/>
        </p:spPr>
        <p:txBody>
          <a:bodyPr/>
          <a:lstStyle/>
          <a:p>
            <a:endParaRPr lang="en-US"/>
          </a:p>
        </p:txBody>
      </p:sp>
      <p:sp>
        <p:nvSpPr>
          <p:cNvPr id="199683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</p:spTree>
    <p:extLst>
      <p:ext uri="{BB962C8B-B14F-4D97-AF65-F5344CB8AC3E}">
        <p14:creationId xmlns:p14="http://schemas.microsoft.com/office/powerpoint/2010/main" val="1378386011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14401" y="4424689"/>
            <a:ext cx="5157788" cy="4149852"/>
          </a:xfrm>
          <a:noFill/>
        </p:spPr>
        <p:txBody>
          <a:bodyPr/>
          <a:lstStyle/>
          <a:p>
            <a:endParaRPr lang="en-US"/>
          </a:p>
        </p:txBody>
      </p:sp>
      <p:sp>
        <p:nvSpPr>
          <p:cNvPr id="200707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03275" y="692150"/>
            <a:ext cx="5246688" cy="3498850"/>
          </a:xfrm>
          <a:ln cap="flat"/>
        </p:spPr>
      </p:sp>
    </p:spTree>
    <p:extLst>
      <p:ext uri="{BB962C8B-B14F-4D97-AF65-F5344CB8AC3E}">
        <p14:creationId xmlns:p14="http://schemas.microsoft.com/office/powerpoint/2010/main" val="3506059848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3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14402" y="4424689"/>
            <a:ext cx="5243512" cy="4190032"/>
          </a:xfrm>
          <a:noFill/>
        </p:spPr>
        <p:txBody>
          <a:bodyPr/>
          <a:lstStyle/>
          <a:p>
            <a:endParaRPr lang="en-US"/>
          </a:p>
        </p:txBody>
      </p:sp>
      <p:sp>
        <p:nvSpPr>
          <p:cNvPr id="201731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03275" y="692150"/>
            <a:ext cx="5246688" cy="3498850"/>
          </a:xfrm>
          <a:ln cap="flat"/>
        </p:spPr>
      </p:sp>
    </p:spTree>
    <p:extLst>
      <p:ext uri="{BB962C8B-B14F-4D97-AF65-F5344CB8AC3E}">
        <p14:creationId xmlns:p14="http://schemas.microsoft.com/office/powerpoint/2010/main" val="3058387700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14400" y="4424689"/>
            <a:ext cx="5200650" cy="4190032"/>
          </a:xfrm>
          <a:noFill/>
        </p:spPr>
        <p:txBody>
          <a:bodyPr/>
          <a:lstStyle/>
          <a:p>
            <a:endParaRPr lang="en-US"/>
          </a:p>
        </p:txBody>
      </p:sp>
      <p:sp>
        <p:nvSpPr>
          <p:cNvPr id="202755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03275" y="692150"/>
            <a:ext cx="5246688" cy="3498850"/>
          </a:xfrm>
          <a:ln cap="flat"/>
        </p:spPr>
      </p:sp>
    </p:spTree>
    <p:extLst>
      <p:ext uri="{BB962C8B-B14F-4D97-AF65-F5344CB8AC3E}">
        <p14:creationId xmlns:p14="http://schemas.microsoft.com/office/powerpoint/2010/main" val="1875236132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78" name="Rectangle 2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  <p:sp>
        <p:nvSpPr>
          <p:cNvPr id="203779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</p:spTree>
    <p:extLst>
      <p:ext uri="{BB962C8B-B14F-4D97-AF65-F5344CB8AC3E}">
        <p14:creationId xmlns:p14="http://schemas.microsoft.com/office/powerpoint/2010/main" val="1082221215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93740" y="4424690"/>
            <a:ext cx="5764212" cy="4403793"/>
          </a:xfrm>
          <a:noFill/>
        </p:spPr>
        <p:txBody>
          <a:bodyPr/>
          <a:lstStyle/>
          <a:p>
            <a:endParaRPr lang="en-US" dirty="0"/>
          </a:p>
        </p:txBody>
      </p:sp>
      <p:sp>
        <p:nvSpPr>
          <p:cNvPr id="204803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</p:spTree>
    <p:extLst>
      <p:ext uri="{BB962C8B-B14F-4D97-AF65-F5344CB8AC3E}">
        <p14:creationId xmlns:p14="http://schemas.microsoft.com/office/powerpoint/2010/main" val="19027221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88940" y="3278737"/>
            <a:ext cx="6354762" cy="5512778"/>
          </a:xfrm>
          <a:noFill/>
        </p:spPr>
        <p:txBody>
          <a:bodyPr/>
          <a:lstStyle/>
          <a:p>
            <a:endParaRPr lang="en-US" dirty="0"/>
          </a:p>
        </p:txBody>
      </p:sp>
      <p:sp>
        <p:nvSpPr>
          <p:cNvPr id="175107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19213" y="184150"/>
            <a:ext cx="4283075" cy="2855913"/>
          </a:xfrm>
          <a:ln cap="flat"/>
        </p:spPr>
      </p:sp>
      <p:sp>
        <p:nvSpPr>
          <p:cNvPr id="29700" name="Text Box 4"/>
          <p:cNvSpPr txBox="1">
            <a:spLocks noChangeArrowheads="1"/>
          </p:cNvSpPr>
          <p:nvPr/>
        </p:nvSpPr>
        <p:spPr bwMode="auto">
          <a:xfrm>
            <a:off x="2340268" y="3092299"/>
            <a:ext cx="1929814" cy="3545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38" tIns="46019" rIns="92038" bIns="46019">
            <a:spAutoFit/>
          </a:bodyPr>
          <a:lstStyle>
            <a:lvl1pPr algn="l" defTabSz="915988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algn="l" defTabSz="915988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915988" algn="l" defTabSz="915988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373188" algn="l" defTabSz="915988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1831975" algn="l" defTabSz="915988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289175" defTabSz="9159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746375" defTabSz="9159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203575" defTabSz="9159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660775" defTabSz="9159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defRPr/>
            </a:pPr>
            <a:r>
              <a:rPr lang="en-US" sz="1700" b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Test Question #1</a:t>
            </a:r>
          </a:p>
        </p:txBody>
      </p:sp>
    </p:spTree>
    <p:extLst>
      <p:ext uri="{BB962C8B-B14F-4D97-AF65-F5344CB8AC3E}">
        <p14:creationId xmlns:p14="http://schemas.microsoft.com/office/powerpoint/2010/main" val="1338744858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6" name="Rectangle 2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  <p:sp>
        <p:nvSpPr>
          <p:cNvPr id="205827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</p:spTree>
    <p:extLst>
      <p:ext uri="{BB962C8B-B14F-4D97-AF65-F5344CB8AC3E}">
        <p14:creationId xmlns:p14="http://schemas.microsoft.com/office/powerpoint/2010/main" val="763533020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770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06851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</p:spTree>
    <p:extLst>
      <p:ext uri="{BB962C8B-B14F-4D97-AF65-F5344CB8AC3E}">
        <p14:creationId xmlns:p14="http://schemas.microsoft.com/office/powerpoint/2010/main" val="3111306638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7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852488" y="4235036"/>
            <a:ext cx="5459412" cy="4191640"/>
          </a:xfrm>
          <a:noFill/>
        </p:spPr>
        <p:txBody>
          <a:bodyPr/>
          <a:lstStyle/>
          <a:p>
            <a:endParaRPr lang="en-US"/>
          </a:p>
        </p:txBody>
      </p:sp>
      <p:sp>
        <p:nvSpPr>
          <p:cNvPr id="207875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</p:spTree>
    <p:extLst>
      <p:ext uri="{BB962C8B-B14F-4D97-AF65-F5344CB8AC3E}">
        <p14:creationId xmlns:p14="http://schemas.microsoft.com/office/powerpoint/2010/main" val="2574788182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3632933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" y="3903949"/>
            <a:ext cx="6858000" cy="4670592"/>
          </a:xfrm>
          <a:noFill/>
        </p:spPr>
        <p:txBody>
          <a:bodyPr/>
          <a:lstStyle/>
          <a:p>
            <a:endParaRPr lang="en-US"/>
          </a:p>
        </p:txBody>
      </p:sp>
      <p:sp>
        <p:nvSpPr>
          <p:cNvPr id="208899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20763" y="460375"/>
            <a:ext cx="4919662" cy="3279775"/>
          </a:xfrm>
          <a:ln cap="flat"/>
        </p:spPr>
      </p:sp>
    </p:spTree>
    <p:extLst>
      <p:ext uri="{BB962C8B-B14F-4D97-AF65-F5344CB8AC3E}">
        <p14:creationId xmlns:p14="http://schemas.microsoft.com/office/powerpoint/2010/main" val="2400237199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09600" y="4424689"/>
            <a:ext cx="5867400" cy="4190032"/>
          </a:xfrm>
          <a:noFill/>
        </p:spPr>
        <p:txBody>
          <a:bodyPr/>
          <a:lstStyle/>
          <a:p>
            <a:endParaRPr lang="en-US"/>
          </a:p>
        </p:txBody>
      </p:sp>
      <p:sp>
        <p:nvSpPr>
          <p:cNvPr id="209923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</p:spTree>
    <p:extLst>
      <p:ext uri="{BB962C8B-B14F-4D97-AF65-F5344CB8AC3E}">
        <p14:creationId xmlns:p14="http://schemas.microsoft.com/office/powerpoint/2010/main" val="1975299343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97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889000" y="4217357"/>
            <a:ext cx="5168900" cy="4190033"/>
          </a:xfrm>
          <a:noFill/>
        </p:spPr>
        <p:txBody>
          <a:bodyPr/>
          <a:lstStyle/>
          <a:p>
            <a:endParaRPr lang="en-US"/>
          </a:p>
        </p:txBody>
      </p:sp>
      <p:sp>
        <p:nvSpPr>
          <p:cNvPr id="211971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</p:spTree>
    <p:extLst>
      <p:ext uri="{BB962C8B-B14F-4D97-AF65-F5344CB8AC3E}">
        <p14:creationId xmlns:p14="http://schemas.microsoft.com/office/powerpoint/2010/main" val="2218895393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" y="3981095"/>
            <a:ext cx="6858000" cy="5051504"/>
          </a:xfrm>
          <a:noFill/>
        </p:spPr>
        <p:txBody>
          <a:bodyPr/>
          <a:lstStyle/>
          <a:p>
            <a:endParaRPr lang="en-US"/>
          </a:p>
        </p:txBody>
      </p:sp>
      <p:sp>
        <p:nvSpPr>
          <p:cNvPr id="212995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41375" y="460375"/>
            <a:ext cx="5230813" cy="3487738"/>
          </a:xfrm>
          <a:ln cap="flat"/>
        </p:spPr>
      </p:sp>
    </p:spTree>
    <p:extLst>
      <p:ext uri="{BB962C8B-B14F-4D97-AF65-F5344CB8AC3E}">
        <p14:creationId xmlns:p14="http://schemas.microsoft.com/office/powerpoint/2010/main" val="3230873398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74650" y="4424689"/>
            <a:ext cx="6134100" cy="4190032"/>
          </a:xfrm>
          <a:noFill/>
        </p:spPr>
        <p:txBody>
          <a:bodyPr/>
          <a:lstStyle/>
          <a:p>
            <a:endParaRPr lang="en-US"/>
          </a:p>
        </p:txBody>
      </p:sp>
      <p:sp>
        <p:nvSpPr>
          <p:cNvPr id="214019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</p:spTree>
    <p:extLst>
      <p:ext uri="{BB962C8B-B14F-4D97-AF65-F5344CB8AC3E}">
        <p14:creationId xmlns:p14="http://schemas.microsoft.com/office/powerpoint/2010/main" val="235924087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1" y="4424689"/>
            <a:ext cx="6172200" cy="4190032"/>
          </a:xfrm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22276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0" name="Rectangle 5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90538" y="539750"/>
            <a:ext cx="4189412" cy="2794000"/>
          </a:xfrm>
          <a:ln/>
        </p:spPr>
      </p:sp>
      <p:sp>
        <p:nvSpPr>
          <p:cNvPr id="176131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304800" y="3323740"/>
            <a:ext cx="6248400" cy="5644570"/>
          </a:xfrm>
          <a:noFill/>
        </p:spPr>
        <p:txBody>
          <a:bodyPr/>
          <a:lstStyle/>
          <a:p>
            <a:endParaRPr lang="en-US" dirty="0"/>
          </a:p>
        </p:txBody>
      </p:sp>
      <p:sp>
        <p:nvSpPr>
          <p:cNvPr id="33799" name="Text Box 7"/>
          <p:cNvSpPr txBox="1">
            <a:spLocks noChangeArrowheads="1"/>
          </p:cNvSpPr>
          <p:nvPr/>
        </p:nvSpPr>
        <p:spPr bwMode="auto">
          <a:xfrm>
            <a:off x="4626359" y="1623297"/>
            <a:ext cx="1747070" cy="6161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38" tIns="46019" rIns="92038" bIns="46019">
            <a:spAutoFit/>
          </a:bodyPr>
          <a:lstStyle>
            <a:lvl1pPr algn="l" defTabSz="915988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algn="l" defTabSz="915988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915988" algn="l" defTabSz="915988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373188" algn="l" defTabSz="915988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1831975" algn="l" defTabSz="915988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289175" defTabSz="9159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746375" defTabSz="9159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203575" defTabSz="9159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660775" defTabSz="9159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defRPr/>
            </a:pPr>
            <a:r>
              <a:rPr lang="en-US" sz="1700" b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Test Questions</a:t>
            </a:r>
          </a:p>
          <a:p>
            <a:pPr algn="ctr">
              <a:defRPr/>
            </a:pPr>
            <a:r>
              <a:rPr lang="en-US" sz="1700" b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#12-16</a:t>
            </a:r>
          </a:p>
        </p:txBody>
      </p:sp>
    </p:spTree>
    <p:extLst>
      <p:ext uri="{BB962C8B-B14F-4D97-AF65-F5344CB8AC3E}">
        <p14:creationId xmlns:p14="http://schemas.microsoft.com/office/powerpoint/2010/main" val="1611077099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58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00037" y="4424690"/>
            <a:ext cx="6500812" cy="4225392"/>
          </a:xfrm>
          <a:ln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216067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</p:spTree>
    <p:extLst>
      <p:ext uri="{BB962C8B-B14F-4D97-AF65-F5344CB8AC3E}">
        <p14:creationId xmlns:p14="http://schemas.microsoft.com/office/powerpoint/2010/main" val="1600090345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566863" y="620713"/>
            <a:ext cx="3983037" cy="2655887"/>
          </a:xfrm>
          <a:ln/>
        </p:spPr>
      </p:sp>
      <p:sp>
        <p:nvSpPr>
          <p:cNvPr id="2170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3603397"/>
            <a:ext cx="5791200" cy="5244372"/>
          </a:xfrm>
          <a:noFill/>
        </p:spPr>
        <p:txBody>
          <a:bodyPr lIns="91928" tIns="45965" rIns="91928" bIns="45965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0565999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1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81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424689"/>
            <a:ext cx="5791200" cy="4190032"/>
          </a:xfrm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0150548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13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87401" y="4424689"/>
            <a:ext cx="5448300" cy="4190032"/>
          </a:xfrm>
          <a:noFill/>
        </p:spPr>
        <p:txBody>
          <a:bodyPr/>
          <a:lstStyle/>
          <a:p>
            <a:pPr algn="ctr"/>
            <a:endParaRPr lang="en-US"/>
          </a:p>
        </p:txBody>
      </p:sp>
      <p:sp>
        <p:nvSpPr>
          <p:cNvPr id="219139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</p:spTree>
    <p:extLst>
      <p:ext uri="{BB962C8B-B14F-4D97-AF65-F5344CB8AC3E}">
        <p14:creationId xmlns:p14="http://schemas.microsoft.com/office/powerpoint/2010/main" val="2836143816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16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4424689"/>
            <a:ext cx="6096000" cy="4190032"/>
          </a:xfrm>
          <a:noFill/>
        </p:spPr>
        <p:txBody>
          <a:bodyPr/>
          <a:lstStyle/>
          <a:p>
            <a:endParaRPr lang="en-US"/>
          </a:p>
        </p:txBody>
      </p:sp>
      <p:sp>
        <p:nvSpPr>
          <p:cNvPr id="220163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</p:spTree>
    <p:extLst>
      <p:ext uri="{BB962C8B-B14F-4D97-AF65-F5344CB8AC3E}">
        <p14:creationId xmlns:p14="http://schemas.microsoft.com/office/powerpoint/2010/main" val="980356360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18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62000" y="4347541"/>
            <a:ext cx="5715001" cy="4379685"/>
          </a:xfrm>
          <a:noFill/>
        </p:spPr>
        <p:txBody>
          <a:bodyPr/>
          <a:lstStyle/>
          <a:p>
            <a:endParaRPr lang="en-US"/>
          </a:p>
        </p:txBody>
      </p:sp>
      <p:sp>
        <p:nvSpPr>
          <p:cNvPr id="221187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</p:spTree>
    <p:extLst>
      <p:ext uri="{BB962C8B-B14F-4D97-AF65-F5344CB8AC3E}">
        <p14:creationId xmlns:p14="http://schemas.microsoft.com/office/powerpoint/2010/main" val="959069433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4078983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2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22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4424689"/>
            <a:ext cx="6019800" cy="4190032"/>
          </a:xfrm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4946181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76289" y="4424689"/>
            <a:ext cx="5667375" cy="4190032"/>
          </a:xfrm>
          <a:noFill/>
        </p:spPr>
        <p:txBody>
          <a:bodyPr/>
          <a:lstStyle/>
          <a:p>
            <a:endParaRPr lang="en-US"/>
          </a:p>
        </p:txBody>
      </p:sp>
      <p:sp>
        <p:nvSpPr>
          <p:cNvPr id="223235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</p:spTree>
    <p:extLst>
      <p:ext uri="{BB962C8B-B14F-4D97-AF65-F5344CB8AC3E}">
        <p14:creationId xmlns:p14="http://schemas.microsoft.com/office/powerpoint/2010/main" val="141624032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2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654175" y="311150"/>
            <a:ext cx="3492500" cy="2328863"/>
          </a:xfrm>
          <a:ln cap="flat"/>
        </p:spPr>
      </p:sp>
      <p:sp>
        <p:nvSpPr>
          <p:cNvPr id="603139" name="Rectangle 3"/>
          <p:cNvSpPr>
            <a:spLocks noChangeArrowheads="1"/>
          </p:cNvSpPr>
          <p:nvPr/>
        </p:nvSpPr>
        <p:spPr bwMode="auto">
          <a:xfrm>
            <a:off x="971550" y="4644878"/>
            <a:ext cx="2878138" cy="765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943" tIns="45972" rIns="91943" bIns="45972" anchor="ctr"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224260" name="Rectangle 4"/>
          <p:cNvSpPr>
            <a:spLocks noChangeArrowheads="1"/>
          </p:cNvSpPr>
          <p:nvPr/>
        </p:nvSpPr>
        <p:spPr bwMode="auto">
          <a:xfrm>
            <a:off x="76201" y="1547758"/>
            <a:ext cx="692150" cy="38573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19108" tIns="27070" rIns="19108" bIns="27070"/>
          <a:lstStyle/>
          <a:p>
            <a:pPr algn="l" defTabSz="917833">
              <a:lnSpc>
                <a:spcPts val="2111"/>
              </a:lnSpc>
              <a:spcAft>
                <a:spcPts val="905"/>
              </a:spcAft>
              <a:tabLst>
                <a:tab pos="458119" algn="l"/>
                <a:tab pos="917833" algn="l"/>
                <a:tab pos="1375950" algn="l"/>
              </a:tabLst>
            </a:pPr>
            <a:r>
              <a:rPr lang="en-US" sz="1500" b="1">
                <a:solidFill>
                  <a:srgbClr val="000000"/>
                </a:solidFill>
                <a:effectLst/>
              </a:rPr>
              <a:t>(T.Q. #6)</a:t>
            </a:r>
            <a:endParaRPr lang="en-US" sz="1900" b="1" i="1">
              <a:solidFill>
                <a:srgbClr val="000000"/>
              </a:solidFill>
              <a:effectLst/>
              <a:latin typeface="Times New Roman" pitchFamily="18" charset="0"/>
            </a:endParaRPr>
          </a:p>
        </p:txBody>
      </p:sp>
      <p:sp>
        <p:nvSpPr>
          <p:cNvPr id="224261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114301" y="2785320"/>
            <a:ext cx="6730999" cy="5938693"/>
          </a:xfrm>
          <a:noFill/>
        </p:spPr>
        <p:txBody>
          <a:bodyPr lIns="90765" tIns="44587" rIns="90765" bIns="44587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36753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90538" y="539750"/>
            <a:ext cx="4189412" cy="2794000"/>
          </a:xfrm>
          <a:ln/>
        </p:spPr>
      </p:sp>
      <p:sp>
        <p:nvSpPr>
          <p:cNvPr id="177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3323740"/>
            <a:ext cx="6248400" cy="5644570"/>
          </a:xfrm>
          <a:noFill/>
        </p:spPr>
        <p:txBody>
          <a:bodyPr/>
          <a:lstStyle/>
          <a:p>
            <a:endParaRPr lang="en-US" dirty="0"/>
          </a:p>
        </p:txBody>
      </p:sp>
      <p:sp>
        <p:nvSpPr>
          <p:cNvPr id="716804" name="Text Box 4"/>
          <p:cNvSpPr txBox="1">
            <a:spLocks noChangeArrowheads="1"/>
          </p:cNvSpPr>
          <p:nvPr/>
        </p:nvSpPr>
        <p:spPr bwMode="auto">
          <a:xfrm>
            <a:off x="4626359" y="1623297"/>
            <a:ext cx="1747070" cy="6161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38" tIns="46019" rIns="92038" bIns="46019">
            <a:spAutoFit/>
          </a:bodyPr>
          <a:lstStyle>
            <a:lvl1pPr algn="l" defTabSz="915988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algn="l" defTabSz="915988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915988" algn="l" defTabSz="915988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373188" algn="l" defTabSz="915988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1831975" algn="l" defTabSz="915988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289175" defTabSz="9159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746375" defTabSz="9159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203575" defTabSz="9159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660775" defTabSz="9159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defRPr/>
            </a:pPr>
            <a:r>
              <a:rPr lang="en-US" sz="1700" b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Test Questions</a:t>
            </a:r>
          </a:p>
          <a:p>
            <a:pPr algn="ctr">
              <a:defRPr/>
            </a:pPr>
            <a:r>
              <a:rPr lang="en-US" sz="1700" b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#12-16</a:t>
            </a:r>
          </a:p>
        </p:txBody>
      </p:sp>
    </p:spTree>
    <p:extLst>
      <p:ext uri="{BB962C8B-B14F-4D97-AF65-F5344CB8AC3E}">
        <p14:creationId xmlns:p14="http://schemas.microsoft.com/office/powerpoint/2010/main" val="2858771849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8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156283"/>
            <a:ext cx="5562600" cy="4656127"/>
          </a:xfrm>
          <a:noFill/>
        </p:spPr>
        <p:txBody>
          <a:bodyPr lIns="90765" tIns="44587" rIns="90765" bIns="44587"/>
          <a:lstStyle/>
          <a:p>
            <a:endParaRPr lang="en-US"/>
          </a:p>
        </p:txBody>
      </p:sp>
      <p:sp>
        <p:nvSpPr>
          <p:cNvPr id="225283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03275" y="311150"/>
            <a:ext cx="5243513" cy="3497263"/>
          </a:xfrm>
          <a:ln cap="flat"/>
        </p:spPr>
      </p:sp>
    </p:spTree>
    <p:extLst>
      <p:ext uri="{BB962C8B-B14F-4D97-AF65-F5344CB8AC3E}">
        <p14:creationId xmlns:p14="http://schemas.microsoft.com/office/powerpoint/2010/main" val="1831391894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26307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8522025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33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33400" y="4561303"/>
            <a:ext cx="5486400" cy="4095207"/>
          </a:xfrm>
          <a:noFill/>
        </p:spPr>
        <p:txBody>
          <a:bodyPr lIns="90765" tIns="44587" rIns="90765" bIns="44587"/>
          <a:lstStyle/>
          <a:p>
            <a:endParaRPr lang="en-US" dirty="0"/>
          </a:p>
        </p:txBody>
      </p:sp>
      <p:sp>
        <p:nvSpPr>
          <p:cNvPr id="227331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15975" y="701675"/>
            <a:ext cx="5229225" cy="3487738"/>
          </a:xfrm>
          <a:ln cap="flat"/>
        </p:spPr>
      </p:sp>
      <p:sp>
        <p:nvSpPr>
          <p:cNvPr id="227332" name="Rectangle 4"/>
          <p:cNvSpPr>
            <a:spLocks noChangeArrowheads="1"/>
          </p:cNvSpPr>
          <p:nvPr/>
        </p:nvSpPr>
        <p:spPr bwMode="auto">
          <a:xfrm>
            <a:off x="76201" y="2550665"/>
            <a:ext cx="685800" cy="31019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19108" tIns="27070" rIns="19108" bIns="27070"/>
          <a:lstStyle/>
          <a:p>
            <a:pPr algn="l" defTabSz="917833">
              <a:lnSpc>
                <a:spcPts val="2111"/>
              </a:lnSpc>
              <a:spcAft>
                <a:spcPts val="905"/>
              </a:spcAft>
              <a:tabLst>
                <a:tab pos="458119" algn="l"/>
                <a:tab pos="917833" algn="l"/>
                <a:tab pos="1375950" algn="l"/>
              </a:tabLst>
            </a:pPr>
            <a:r>
              <a:rPr lang="en-US" sz="1500" b="1">
                <a:solidFill>
                  <a:srgbClr val="000000"/>
                </a:solidFill>
                <a:effectLst/>
              </a:rPr>
              <a:t>(T.Q. #7)</a:t>
            </a:r>
            <a:endParaRPr lang="en-US" b="1">
              <a:solidFill>
                <a:srgbClr val="00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159357391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47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81002" y="4424689"/>
            <a:ext cx="6019800" cy="3783406"/>
          </a:xfrm>
        </p:spPr>
        <p:txBody>
          <a:bodyPr lIns="90765" tIns="44587" rIns="90765" bIns="44587">
            <a:noAutofit/>
          </a:bodyPr>
          <a:lstStyle/>
          <a:p>
            <a:pPr>
              <a:lnSpc>
                <a:spcPts val="2111"/>
              </a:lnSpc>
              <a:spcBef>
                <a:spcPct val="0"/>
              </a:spcBef>
              <a:spcAft>
                <a:spcPts val="905"/>
              </a:spcAft>
              <a:defRPr/>
            </a:pPr>
            <a:endParaRPr lang="en-US" dirty="0"/>
          </a:p>
        </p:txBody>
      </p:sp>
      <p:sp>
        <p:nvSpPr>
          <p:cNvPr id="228355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15975" y="701675"/>
            <a:ext cx="5229225" cy="3487738"/>
          </a:xfrm>
          <a:ln cap="flat"/>
        </p:spPr>
      </p:sp>
      <p:sp>
        <p:nvSpPr>
          <p:cNvPr id="228356" name="Rectangle 4"/>
          <p:cNvSpPr>
            <a:spLocks noChangeArrowheads="1"/>
          </p:cNvSpPr>
          <p:nvPr/>
        </p:nvSpPr>
        <p:spPr bwMode="auto">
          <a:xfrm>
            <a:off x="0" y="2396371"/>
            <a:ext cx="762000" cy="3085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19108" tIns="27070" rIns="19108" bIns="27070"/>
          <a:lstStyle/>
          <a:p>
            <a:pPr defTabSz="917833">
              <a:lnSpc>
                <a:spcPts val="2111"/>
              </a:lnSpc>
              <a:tabLst>
                <a:tab pos="458119" algn="l"/>
                <a:tab pos="917833" algn="l"/>
                <a:tab pos="1375950" algn="l"/>
              </a:tabLst>
            </a:pPr>
            <a:r>
              <a:rPr lang="en-US" b="1">
                <a:solidFill>
                  <a:srgbClr val="000000"/>
                </a:solidFill>
                <a:effectLst/>
              </a:rPr>
              <a:t>T.Q. #7</a:t>
            </a:r>
            <a:endParaRPr lang="en-US" sz="1900" b="1" i="1">
              <a:solidFill>
                <a:srgbClr val="000000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4765481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40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52464" y="2891398"/>
            <a:ext cx="6192837" cy="6189418"/>
          </a:xfrm>
          <a:noFill/>
        </p:spPr>
        <p:txBody>
          <a:bodyPr/>
          <a:lstStyle/>
          <a:p>
            <a:endParaRPr lang="en-US"/>
          </a:p>
        </p:txBody>
      </p:sp>
      <p:sp>
        <p:nvSpPr>
          <p:cNvPr id="230403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520825" y="182563"/>
            <a:ext cx="3976688" cy="2652712"/>
          </a:xfrm>
          <a:ln cap="flat"/>
        </p:spPr>
      </p:sp>
    </p:spTree>
    <p:extLst>
      <p:ext uri="{BB962C8B-B14F-4D97-AF65-F5344CB8AC3E}">
        <p14:creationId xmlns:p14="http://schemas.microsoft.com/office/powerpoint/2010/main" val="1438505520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426" name="Rectangle 2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  <p:sp>
        <p:nvSpPr>
          <p:cNvPr id="231427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03275" y="692150"/>
            <a:ext cx="5246688" cy="3498850"/>
          </a:xfrm>
          <a:ln cap="flat"/>
        </p:spPr>
      </p:sp>
    </p:spTree>
    <p:extLst>
      <p:ext uri="{BB962C8B-B14F-4D97-AF65-F5344CB8AC3E}">
        <p14:creationId xmlns:p14="http://schemas.microsoft.com/office/powerpoint/2010/main" val="3505361130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2699689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5808143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8910328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949735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33426" y="4432726"/>
            <a:ext cx="5686425" cy="4347541"/>
          </a:xfrm>
          <a:noFill/>
        </p:spPr>
        <p:txBody>
          <a:bodyPr/>
          <a:lstStyle/>
          <a:p>
            <a:endParaRPr lang="en-US" dirty="0"/>
          </a:p>
        </p:txBody>
      </p:sp>
      <p:sp>
        <p:nvSpPr>
          <p:cNvPr id="178179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</p:spTree>
    <p:extLst>
      <p:ext uri="{BB962C8B-B14F-4D97-AF65-F5344CB8AC3E}">
        <p14:creationId xmlns:p14="http://schemas.microsoft.com/office/powerpoint/2010/main" val="219193557"/>
      </p:ext>
    </p:extLst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45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60351" y="4019669"/>
            <a:ext cx="6196013" cy="4636840"/>
          </a:xfrm>
          <a:noFill/>
        </p:spPr>
        <p:txBody>
          <a:bodyPr lIns="78026" tIns="38217" rIns="78026" bIns="38217"/>
          <a:lstStyle/>
          <a:p>
            <a:pPr>
              <a:lnSpc>
                <a:spcPts val="2111"/>
              </a:lnSpc>
              <a:spcBef>
                <a:spcPct val="0"/>
              </a:spcBef>
              <a:spcAft>
                <a:spcPts val="703"/>
              </a:spcAft>
            </a:pPr>
            <a:endParaRPr lang="en-US" dirty="0"/>
          </a:p>
        </p:txBody>
      </p:sp>
      <p:sp>
        <p:nvSpPr>
          <p:cNvPr id="232451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77900" y="293688"/>
            <a:ext cx="5233988" cy="3489325"/>
          </a:xfrm>
          <a:ln cap="flat"/>
        </p:spPr>
      </p:sp>
      <p:sp>
        <p:nvSpPr>
          <p:cNvPr id="609284" name="Rectangle 4"/>
          <p:cNvSpPr>
            <a:spLocks noChangeArrowheads="1"/>
          </p:cNvSpPr>
          <p:nvPr/>
        </p:nvSpPr>
        <p:spPr bwMode="auto">
          <a:xfrm>
            <a:off x="971550" y="4644878"/>
            <a:ext cx="2878138" cy="765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943" tIns="45972" rIns="91943" bIns="45972" anchor="ctr"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232453" name="Rectangle 5"/>
          <p:cNvSpPr>
            <a:spLocks noChangeArrowheads="1"/>
          </p:cNvSpPr>
          <p:nvPr/>
        </p:nvSpPr>
        <p:spPr bwMode="auto">
          <a:xfrm>
            <a:off x="457201" y="2550666"/>
            <a:ext cx="165100" cy="2893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15924" tIns="23884" rIns="15924" bIns="23884"/>
          <a:lstStyle/>
          <a:p>
            <a:pPr algn="l" defTabSz="774173">
              <a:lnSpc>
                <a:spcPts val="1798"/>
              </a:lnSpc>
              <a:spcAft>
                <a:spcPts val="703"/>
              </a:spcAft>
              <a:tabLst>
                <a:tab pos="384691" algn="l"/>
                <a:tab pos="774173" algn="l"/>
                <a:tab pos="1158863" algn="l"/>
              </a:tabLst>
            </a:pPr>
            <a:endParaRPr lang="en-US">
              <a:solidFill>
                <a:srgbClr val="000000"/>
              </a:solidFill>
              <a:effectLst/>
              <a:latin typeface="Times New Roman" pitchFamily="18" charset="0"/>
            </a:endParaRPr>
          </a:p>
        </p:txBody>
      </p:sp>
      <p:sp>
        <p:nvSpPr>
          <p:cNvPr id="609286" name="Rectangle 6"/>
          <p:cNvSpPr>
            <a:spLocks noChangeArrowheads="1"/>
          </p:cNvSpPr>
          <p:nvPr/>
        </p:nvSpPr>
        <p:spPr bwMode="auto">
          <a:xfrm>
            <a:off x="442913" y="4424689"/>
            <a:ext cx="6413501" cy="29331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943" tIns="45972" rIns="91943" bIns="45972" anchor="ctr"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5278678"/>
      </p:ext>
    </p:extLst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4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15975" y="701675"/>
            <a:ext cx="5229225" cy="3487738"/>
          </a:xfrm>
          <a:ln/>
        </p:spPr>
      </p:sp>
      <p:sp>
        <p:nvSpPr>
          <p:cNvPr id="2334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24689"/>
            <a:ext cx="5029200" cy="4188426"/>
          </a:xfrm>
          <a:noFill/>
        </p:spPr>
        <p:txBody>
          <a:bodyPr lIns="91719" tIns="45860" rIns="91719" bIns="45860"/>
          <a:lstStyle/>
          <a:p>
            <a:pPr algn="ctr"/>
            <a:endParaRPr lang="en-US" sz="2000" b="1" u="sng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1492006"/>
      </p:ext>
    </p:extLst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4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4499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9268669"/>
      </p:ext>
    </p:extLst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3633933"/>
            <a:ext cx="5715001" cy="4865067"/>
          </a:xfrm>
          <a:noFill/>
        </p:spPr>
        <p:txBody>
          <a:bodyPr lIns="90765" tIns="44587" rIns="90765" bIns="44587"/>
          <a:lstStyle/>
          <a:p>
            <a:pPr>
              <a:lnSpc>
                <a:spcPts val="2111"/>
              </a:lnSpc>
              <a:spcBef>
                <a:spcPct val="0"/>
              </a:spcBef>
              <a:spcAft>
                <a:spcPts val="905"/>
              </a:spcAft>
            </a:pPr>
            <a:endParaRPr lang="en-US"/>
          </a:p>
        </p:txBody>
      </p:sp>
      <p:sp>
        <p:nvSpPr>
          <p:cNvPr id="235523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436688" y="457200"/>
            <a:ext cx="4156075" cy="2771775"/>
          </a:xfrm>
          <a:ln cap="flat"/>
        </p:spPr>
      </p:sp>
      <p:sp>
        <p:nvSpPr>
          <p:cNvPr id="611332" name="Rectangle 4"/>
          <p:cNvSpPr>
            <a:spLocks noChangeArrowheads="1"/>
          </p:cNvSpPr>
          <p:nvPr/>
        </p:nvSpPr>
        <p:spPr bwMode="auto">
          <a:xfrm>
            <a:off x="971550" y="4644878"/>
            <a:ext cx="2878138" cy="765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943" tIns="45972" rIns="91943" bIns="45972" anchor="ctr"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235525" name="Rectangle 5"/>
          <p:cNvSpPr>
            <a:spLocks noChangeArrowheads="1"/>
          </p:cNvSpPr>
          <p:nvPr/>
        </p:nvSpPr>
        <p:spPr bwMode="auto">
          <a:xfrm flipH="1">
            <a:off x="520702" y="2319227"/>
            <a:ext cx="74613" cy="20251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19108" tIns="27070" rIns="19108" bIns="27070"/>
          <a:lstStyle/>
          <a:p>
            <a:pPr algn="l" defTabSz="917833">
              <a:lnSpc>
                <a:spcPts val="2111"/>
              </a:lnSpc>
              <a:spcAft>
                <a:spcPts val="905"/>
              </a:spcAft>
              <a:tabLst>
                <a:tab pos="458119" algn="l"/>
                <a:tab pos="917833" algn="l"/>
                <a:tab pos="1375950" algn="l"/>
              </a:tabLst>
            </a:pPr>
            <a:endParaRPr lang="en-US" sz="1900">
              <a:solidFill>
                <a:srgbClr val="000000"/>
              </a:solidFill>
              <a:effectLst/>
              <a:latin typeface="Times New Roman" pitchFamily="18" charset="0"/>
            </a:endParaRPr>
          </a:p>
        </p:txBody>
      </p:sp>
      <p:sp>
        <p:nvSpPr>
          <p:cNvPr id="611334" name="Rectangle 6"/>
          <p:cNvSpPr>
            <a:spLocks noChangeArrowheads="1"/>
          </p:cNvSpPr>
          <p:nvPr/>
        </p:nvSpPr>
        <p:spPr bwMode="auto">
          <a:xfrm>
            <a:off x="646113" y="4373257"/>
            <a:ext cx="6210300" cy="47332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943" tIns="45972" rIns="91943" bIns="45972" anchor="ctr"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235527" name="Rectangle 7"/>
          <p:cNvSpPr>
            <a:spLocks noChangeArrowheads="1"/>
          </p:cNvSpPr>
          <p:nvPr/>
        </p:nvSpPr>
        <p:spPr bwMode="auto">
          <a:xfrm>
            <a:off x="76201" y="1237563"/>
            <a:ext cx="795339" cy="2314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19108" tIns="27070" rIns="19108" bIns="27070"/>
          <a:lstStyle/>
          <a:p>
            <a:pPr algn="l" defTabSz="917833">
              <a:lnSpc>
                <a:spcPts val="2111"/>
              </a:lnSpc>
              <a:tabLst>
                <a:tab pos="458119" algn="l"/>
                <a:tab pos="917833" algn="l"/>
                <a:tab pos="1375950" algn="l"/>
              </a:tabLst>
            </a:pPr>
            <a:r>
              <a:rPr lang="en-US" sz="1500" b="1">
                <a:solidFill>
                  <a:srgbClr val="000000"/>
                </a:solidFill>
                <a:effectLst/>
              </a:rPr>
              <a:t>(T.Q. #14)</a:t>
            </a:r>
            <a:endParaRPr lang="en-US" sz="1900" b="1" i="1">
              <a:solidFill>
                <a:srgbClr val="000000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4573884"/>
      </p:ext>
    </p:extLst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7787959"/>
      </p:ext>
    </p:extLst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5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33400" y="3730368"/>
            <a:ext cx="5943600" cy="5570638"/>
          </a:xfrm>
          <a:noFill/>
        </p:spPr>
        <p:txBody>
          <a:bodyPr lIns="78026" tIns="38217" rIns="78026" bIns="38217"/>
          <a:lstStyle/>
          <a:p>
            <a:pPr algn="ctr"/>
            <a:endParaRPr lang="en-US" dirty="0"/>
          </a:p>
        </p:txBody>
      </p:sp>
      <p:sp>
        <p:nvSpPr>
          <p:cNvPr id="236547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4275" y="171450"/>
            <a:ext cx="4775200" cy="3184525"/>
          </a:xfrm>
          <a:ln cap="flat"/>
        </p:spPr>
      </p:sp>
      <p:sp>
        <p:nvSpPr>
          <p:cNvPr id="236548" name="Rectangle 4"/>
          <p:cNvSpPr>
            <a:spLocks noChangeArrowheads="1"/>
          </p:cNvSpPr>
          <p:nvPr/>
        </p:nvSpPr>
        <p:spPr bwMode="auto">
          <a:xfrm>
            <a:off x="127001" y="1854738"/>
            <a:ext cx="101600" cy="22501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15924" tIns="23884" rIns="15924" bIns="23884"/>
          <a:lstStyle/>
          <a:p>
            <a:pPr algn="l" defTabSz="774173">
              <a:lnSpc>
                <a:spcPts val="1798"/>
              </a:lnSpc>
              <a:tabLst>
                <a:tab pos="384691" algn="l"/>
                <a:tab pos="774173" algn="l"/>
                <a:tab pos="1158863" algn="l"/>
              </a:tabLst>
            </a:pPr>
            <a:endParaRPr lang="en-US" sz="1900">
              <a:solidFill>
                <a:srgbClr val="000000"/>
              </a:solidFill>
              <a:effectLst/>
              <a:latin typeface="Times New Roman" pitchFamily="18" charset="0"/>
            </a:endParaRPr>
          </a:p>
        </p:txBody>
      </p:sp>
      <p:sp>
        <p:nvSpPr>
          <p:cNvPr id="617477" name="Rectangle 5"/>
          <p:cNvSpPr>
            <a:spLocks noChangeArrowheads="1"/>
          </p:cNvSpPr>
          <p:nvPr/>
        </p:nvSpPr>
        <p:spPr bwMode="auto">
          <a:xfrm>
            <a:off x="469900" y="3156589"/>
            <a:ext cx="6858000" cy="56654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943" tIns="45972" rIns="91943" bIns="45972" anchor="ctr"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236550" name="Rectangle 6"/>
          <p:cNvSpPr>
            <a:spLocks noChangeArrowheads="1"/>
          </p:cNvSpPr>
          <p:nvPr/>
        </p:nvSpPr>
        <p:spPr bwMode="auto">
          <a:xfrm>
            <a:off x="76200" y="1002908"/>
            <a:ext cx="838200" cy="32948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19108" tIns="27070" rIns="19108" bIns="27070"/>
          <a:lstStyle/>
          <a:p>
            <a:pPr algn="l" defTabSz="917833">
              <a:lnSpc>
                <a:spcPts val="2111"/>
              </a:lnSpc>
              <a:tabLst>
                <a:tab pos="458119" algn="l"/>
                <a:tab pos="917833" algn="l"/>
                <a:tab pos="1375950" algn="l"/>
              </a:tabLst>
            </a:pPr>
            <a:r>
              <a:rPr lang="en-US" sz="1500" b="1">
                <a:solidFill>
                  <a:srgbClr val="000000"/>
                </a:solidFill>
                <a:effectLst/>
              </a:rPr>
              <a:t>(T.Q. #13)</a:t>
            </a:r>
            <a:endParaRPr lang="en-US" sz="1900" b="1" i="1">
              <a:solidFill>
                <a:srgbClr val="000000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7679716"/>
      </p:ext>
    </p:extLst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5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15975" y="701675"/>
            <a:ext cx="5229225" cy="3487738"/>
          </a:xfrm>
          <a:ln/>
        </p:spPr>
      </p:sp>
      <p:sp>
        <p:nvSpPr>
          <p:cNvPr id="2375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24689"/>
            <a:ext cx="5029200" cy="4188426"/>
          </a:xfrm>
          <a:noFill/>
        </p:spPr>
        <p:txBody>
          <a:bodyPr lIns="91719" tIns="45860" rIns="91719" bIns="45860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4317"/>
      </p:ext>
    </p:extLst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6660087"/>
      </p:ext>
    </p:extLst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3480526"/>
      </p:ext>
    </p:extLst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59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12752" y="3982702"/>
            <a:ext cx="6140449" cy="4673808"/>
          </a:xfrm>
          <a:noFill/>
        </p:spPr>
        <p:txBody>
          <a:bodyPr lIns="90765" tIns="44587" rIns="90765" bIns="44587"/>
          <a:lstStyle/>
          <a:p>
            <a:pPr>
              <a:lnSpc>
                <a:spcPts val="1809"/>
              </a:lnSpc>
              <a:spcBef>
                <a:spcPct val="0"/>
              </a:spcBef>
              <a:spcAft>
                <a:spcPts val="905"/>
              </a:spcAft>
            </a:pPr>
            <a:endParaRPr lang="en-US"/>
          </a:p>
        </p:txBody>
      </p:sp>
      <p:sp>
        <p:nvSpPr>
          <p:cNvPr id="238595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55675" y="233363"/>
            <a:ext cx="5022850" cy="3349625"/>
          </a:xfrm>
          <a:ln cap="flat"/>
        </p:spPr>
      </p:sp>
      <p:sp>
        <p:nvSpPr>
          <p:cNvPr id="627716" name="Rectangle 4"/>
          <p:cNvSpPr>
            <a:spLocks noChangeArrowheads="1"/>
          </p:cNvSpPr>
          <p:nvPr/>
        </p:nvSpPr>
        <p:spPr bwMode="auto">
          <a:xfrm>
            <a:off x="971550" y="4644878"/>
            <a:ext cx="2878138" cy="765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943" tIns="45972" rIns="91943" bIns="45972" anchor="ctr"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238597" name="Rectangle 5"/>
          <p:cNvSpPr>
            <a:spLocks noChangeArrowheads="1"/>
          </p:cNvSpPr>
          <p:nvPr/>
        </p:nvSpPr>
        <p:spPr bwMode="auto">
          <a:xfrm>
            <a:off x="304801" y="1854737"/>
            <a:ext cx="160338" cy="33269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19108" tIns="27070" rIns="19108" bIns="27070"/>
          <a:lstStyle/>
          <a:p>
            <a:pPr algn="l" defTabSz="917833">
              <a:lnSpc>
                <a:spcPts val="2111"/>
              </a:lnSpc>
              <a:spcAft>
                <a:spcPts val="905"/>
              </a:spcAft>
              <a:tabLst>
                <a:tab pos="458119" algn="l"/>
                <a:tab pos="917833" algn="l"/>
                <a:tab pos="1375950" algn="l"/>
              </a:tabLst>
            </a:pPr>
            <a:endParaRPr lang="en-US" sz="1900">
              <a:solidFill>
                <a:srgbClr val="000000"/>
              </a:solidFill>
              <a:effectLst/>
              <a:latin typeface="Times New Roman" pitchFamily="18" charset="0"/>
            </a:endParaRPr>
          </a:p>
        </p:txBody>
      </p:sp>
      <p:sp>
        <p:nvSpPr>
          <p:cNvPr id="627718" name="Rectangle 6"/>
          <p:cNvSpPr>
            <a:spLocks noChangeArrowheads="1"/>
          </p:cNvSpPr>
          <p:nvPr/>
        </p:nvSpPr>
        <p:spPr bwMode="auto">
          <a:xfrm>
            <a:off x="582614" y="4476120"/>
            <a:ext cx="6273800" cy="31951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943" tIns="45972" rIns="91943" bIns="45972" anchor="ctr"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37025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1525" y="1122363"/>
            <a:ext cx="874395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5875" y="3602038"/>
            <a:ext cx="771525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20C19EE-4544-4E8E-A00A-B2B5FDA0B37D}" type="datetime1">
              <a:rPr lang="en-US" smtClean="0"/>
              <a:pPr>
                <a:defRPr/>
              </a:pPr>
              <a:t>9/12/2025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Footer Text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7815FD9-BF2A-4E93-99CD-42664CF4208D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72471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0BBCC34-C3CF-408A-B669-D360F420A348}" type="datetime1">
              <a:rPr lang="en-US" smtClean="0"/>
              <a:pPr>
                <a:defRPr/>
              </a:pPr>
              <a:t>9/12/2025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Footer Text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8938AC-DE37-4324-AA6E-7692FD5B41A6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40143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1635" y="365125"/>
            <a:ext cx="2218134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07232" y="365125"/>
            <a:ext cx="6525816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9E55768-63C4-4676-94F3-8AF78CB40004}" type="datetime1">
              <a:rPr lang="en-US" smtClean="0"/>
              <a:pPr>
                <a:defRPr/>
              </a:pPr>
              <a:t>9/12/2025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Footer Text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A81621-A257-444E-8F0E-FFFDEBC8D336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63871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>
  <p:cSld name="Title, Text and Media Cli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4490" y="231775"/>
            <a:ext cx="8143875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81002" y="1917704"/>
            <a:ext cx="4730750" cy="45323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Media Placeholder 3"/>
          <p:cNvSpPr>
            <a:spLocks noGrp="1"/>
          </p:cNvSpPr>
          <p:nvPr>
            <p:ph type="media" sz="half" idx="2"/>
          </p:nvPr>
        </p:nvSpPr>
        <p:spPr>
          <a:xfrm>
            <a:off x="5264150" y="1917704"/>
            <a:ext cx="4732338" cy="4532313"/>
          </a:xfrm>
        </p:spPr>
        <p:txBody>
          <a:bodyPr>
            <a:normAutofit/>
          </a:bodyPr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978364450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668BAAA-238E-4440-A6EB-5675560A6532}" type="datetime1">
              <a:rPr lang="en-US" smtClean="0"/>
              <a:pPr>
                <a:defRPr/>
              </a:pPr>
              <a:t>9/12/2025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Footer Text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526F253-8CB3-4ABB-9F07-9358F540068B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81970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1874" y="1709740"/>
            <a:ext cx="8872538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1874" y="4589465"/>
            <a:ext cx="8872538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8FF962D-58AB-410A-AD77-5623E145565C}" type="datetime1">
              <a:rPr lang="en-US" smtClean="0"/>
              <a:pPr>
                <a:defRPr/>
              </a:pPr>
              <a:t>9/12/2025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Footer Text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AC8C6F-8EB8-4C40-B800-B11CA96F5F4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86548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07231" y="1825625"/>
            <a:ext cx="4371975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794" y="1825625"/>
            <a:ext cx="4371975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06856EA-30B0-456A-B4EB-C32040D7A164}" type="datetime1">
              <a:rPr lang="en-US" smtClean="0"/>
              <a:pPr>
                <a:defRPr/>
              </a:pPr>
              <a:t>9/12/2025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Footer Text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55B448-356B-4AFD-A200-9B3B0A5674C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28291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365127"/>
            <a:ext cx="8872538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8572" y="1681163"/>
            <a:ext cx="4351883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8572" y="2505075"/>
            <a:ext cx="4351883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07794" y="1681163"/>
            <a:ext cx="4373315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07794" y="2505075"/>
            <a:ext cx="4373315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83A59D8-F24E-4C82-B768-71F016D828D9}" type="datetime1">
              <a:rPr lang="en-US" smtClean="0"/>
              <a:pPr>
                <a:defRPr/>
              </a:pPr>
              <a:t>9/12/2025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Footer Text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CFC491-82B3-45DB-91D8-33055E9A108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8368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6B5E839-F2C9-4D43-8AD6-DE82D85B8F05}" type="datetime1">
              <a:rPr lang="en-US" smtClean="0"/>
              <a:pPr>
                <a:defRPr/>
              </a:pPr>
              <a:t>9/12/2025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Footer Text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63EABA-5EB1-407B-ADF7-6108A72B0E8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53415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E1B08FD-E51B-4482-A072-C9B676FA8F60}" type="datetime1">
              <a:rPr lang="en-US" smtClean="0"/>
              <a:pPr>
                <a:defRPr/>
              </a:pPr>
              <a:t>9/12/2025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Footer Text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F864B11-5424-4B29-B320-862D7E2DBB3C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72197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457200"/>
            <a:ext cx="331782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73315" y="987427"/>
            <a:ext cx="5207794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71" y="2057400"/>
            <a:ext cx="331782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2067075-881B-4D00-AEB6-255EF6C2CE70}" type="datetime1">
              <a:rPr lang="en-US" smtClean="0"/>
              <a:pPr>
                <a:defRPr/>
              </a:pPr>
              <a:t>9/12/2025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Footer Text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FF496E-4BBD-4660-B18B-3F099196523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7998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457200"/>
            <a:ext cx="331782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373315" y="987427"/>
            <a:ext cx="5207794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71" y="2057400"/>
            <a:ext cx="331782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0B66256-B529-4D1E-A854-E9622EAB7591}" type="datetime1">
              <a:rPr lang="en-US" smtClean="0"/>
              <a:pPr>
                <a:defRPr/>
              </a:pPr>
              <a:t>9/12/2025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Footer Text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4F58A79-D1D6-45E1-B64C-19D0453A148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17950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07231" y="365127"/>
            <a:ext cx="8872538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231" y="1825625"/>
            <a:ext cx="8872538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07231" y="6356352"/>
            <a:ext cx="23145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7DCF37E4-6FD5-4F83-84F5-D5B48082BEEA}" type="datetime1">
              <a:rPr lang="en-US" smtClean="0"/>
              <a:pPr>
                <a:defRPr/>
              </a:pPr>
              <a:t>9/12/2025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07569" y="6356352"/>
            <a:ext cx="34718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Footer Text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65194" y="6356352"/>
            <a:ext cx="23145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C8EDBA7-DA9E-40AA-9334-B7254CF19D87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27113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0" r:id="rId1"/>
    <p:sldLayoutId id="2147483891" r:id="rId2"/>
    <p:sldLayoutId id="2147483892" r:id="rId3"/>
    <p:sldLayoutId id="2147483893" r:id="rId4"/>
    <p:sldLayoutId id="2147483894" r:id="rId5"/>
    <p:sldLayoutId id="2147483895" r:id="rId6"/>
    <p:sldLayoutId id="2147483896" r:id="rId7"/>
    <p:sldLayoutId id="2147483897" r:id="rId8"/>
    <p:sldLayoutId id="2147483898" r:id="rId9"/>
    <p:sldLayoutId id="2147483899" r:id="rId10"/>
    <p:sldLayoutId id="2147483900" r:id="rId11"/>
    <p:sldLayoutId id="2147483901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100.xml"/><Relationship Id="rId1" Type="http://schemas.openxmlformats.org/officeDocument/2006/relationships/slideLayout" Target="../slideLayouts/slideLayout6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notesSlide" Target="../notesSlides/notesSlide101.xml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2.xml"/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notesSlide" Target="../notesSlides/notesSlide103.xml"/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notesSlide" Target="../notesSlides/notesSlide104.xml"/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105.xml"/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6.xml"/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7.xml"/><Relationship Id="rId1" Type="http://schemas.openxmlformats.org/officeDocument/2006/relationships/slideLayout" Target="../slideLayouts/slideLayout6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8.xml"/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notesSlide" Target="../notesSlides/notesSlide10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110.xml"/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notesSlide" Target="../notesSlides/notesSlide111.xml"/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notesSlide" Target="../notesSlides/notesSlide112.xml"/><Relationship Id="rId1" Type="http://schemas.openxmlformats.org/officeDocument/2006/relationships/slideLayout" Target="../slideLayouts/slideLayout7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notesSlide" Target="../notesSlides/notesSlide113.xml"/><Relationship Id="rId1" Type="http://schemas.openxmlformats.org/officeDocument/2006/relationships/slideLayout" Target="../slideLayouts/slideLayout7.x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notesSlide" Target="../notesSlides/notesSlide114.xml"/><Relationship Id="rId1" Type="http://schemas.openxmlformats.org/officeDocument/2006/relationships/slideLayout" Target="../slideLayouts/slideLayout7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115.xml"/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notesSlide" Target="../notesSlides/notesSlide116.xml"/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notesSlide" Target="../notesSlides/notesSlide117.xml"/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1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4.jpeg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notesSlide" Target="../notesSlides/notesSlide119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notesSlide" Target="../notesSlides/notesSlide1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7.jpeg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notesSlide" Target="../notesSlides/notesSlide1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9.jpeg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notesSlide" Target="../notesSlides/notesSlide122.xml"/><Relationship Id="rId1" Type="http://schemas.openxmlformats.org/officeDocument/2006/relationships/slideLayout" Target="../slideLayouts/slideLayout7.xml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notesSlide" Target="../notesSlides/notesSlide123.xml"/><Relationship Id="rId1" Type="http://schemas.openxmlformats.org/officeDocument/2006/relationships/slideLayout" Target="../slideLayouts/slideLayout7.xml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notesSlide" Target="../notesSlides/notesSlide124.xml"/><Relationship Id="rId1" Type="http://schemas.openxmlformats.org/officeDocument/2006/relationships/slideLayout" Target="../slideLayouts/slideLayout7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5.xml"/><Relationship Id="rId1" Type="http://schemas.openxmlformats.org/officeDocument/2006/relationships/slideLayout" Target="../slideLayouts/slideLayout2.xml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notesSlide" Target="../notesSlides/notesSlide12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4.png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notesSlide" Target="../notesSlides/notesSlide127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7.jpeg"/><Relationship Id="rId4" Type="http://schemas.openxmlformats.org/officeDocument/2006/relationships/image" Target="../media/image96.jpeg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eg"/><Relationship Id="rId2" Type="http://schemas.openxmlformats.org/officeDocument/2006/relationships/notesSlide" Target="../notesSlides/notesSlide128.xml"/><Relationship Id="rId1" Type="http://schemas.openxmlformats.org/officeDocument/2006/relationships/slideLayout" Target="../slideLayouts/slideLayout7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2" Type="http://schemas.openxmlformats.org/officeDocument/2006/relationships/notesSlide" Target="../notesSlides/notesSlide130.xml"/><Relationship Id="rId1" Type="http://schemas.openxmlformats.org/officeDocument/2006/relationships/slideLayout" Target="../slideLayouts/slideLayout7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1.xml"/><Relationship Id="rId1" Type="http://schemas.openxmlformats.org/officeDocument/2006/relationships/slideLayout" Target="../slideLayouts/slideLayout2.xm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2.xml"/><Relationship Id="rId1" Type="http://schemas.openxmlformats.org/officeDocument/2006/relationships/slideLayout" Target="../slideLayouts/slideLayout2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3.xml"/><Relationship Id="rId1" Type="http://schemas.openxmlformats.org/officeDocument/2006/relationships/slideLayout" Target="../slideLayouts/slideLayout2.xml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notesSlide" Target="../notesSlides/notesSlide134.xml"/><Relationship Id="rId1" Type="http://schemas.openxmlformats.org/officeDocument/2006/relationships/slideLayout" Target="../slideLayouts/slideLayout6.xml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eg"/><Relationship Id="rId2" Type="http://schemas.openxmlformats.org/officeDocument/2006/relationships/notesSlide" Target="../notesSlides/notesSlide135.xml"/><Relationship Id="rId1" Type="http://schemas.openxmlformats.org/officeDocument/2006/relationships/slideLayout" Target="../slideLayouts/slideLayout7.xml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6.xml"/><Relationship Id="rId1" Type="http://schemas.openxmlformats.org/officeDocument/2006/relationships/slideLayout" Target="../slideLayouts/slideLayout6.xml"/></Relationships>
</file>

<file path=ppt/slides/_rels/slide1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7.xml"/><Relationship Id="rId1" Type="http://schemas.openxmlformats.org/officeDocument/2006/relationships/slideLayout" Target="../slideLayouts/slideLayout2.xml"/></Relationships>
</file>

<file path=ppt/slides/_rels/slide1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8.xml"/><Relationship Id="rId1" Type="http://schemas.openxmlformats.org/officeDocument/2006/relationships/slideLayout" Target="../slideLayouts/slideLayout2.xml"/></Relationships>
</file>

<file path=ppt/slides/_rels/slide1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0.xml"/><Relationship Id="rId1" Type="http://schemas.openxmlformats.org/officeDocument/2006/relationships/slideLayout" Target="../slideLayouts/slideLayout2.xml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notesSlide" Target="../notesSlides/notesSlide14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2.png"/></Relationships>
</file>

<file path=ppt/slides/_rels/slide1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notesSlide" Target="../notesSlides/notesSlide14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4.png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3.xml"/><Relationship Id="rId2" Type="http://schemas.openxmlformats.org/officeDocument/2006/relationships/slideLayout" Target="../slideLayouts/slideLayout6.xml"/><Relationship Id="rId1" Type="http://schemas.openxmlformats.org/officeDocument/2006/relationships/video" Target="ARROWHIT.AVI" TargetMode="External"/><Relationship Id="rId5" Type="http://schemas.openxmlformats.org/officeDocument/2006/relationships/image" Target="../media/image106.png"/><Relationship Id="rId4" Type="http://schemas.openxmlformats.org/officeDocument/2006/relationships/image" Target="../media/image105.png"/></Relationships>
</file>

<file path=ppt/slides/_rels/slide1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4.xml"/><Relationship Id="rId1" Type="http://schemas.openxmlformats.org/officeDocument/2006/relationships/slideLayout" Target="../slideLayouts/slideLayout2.xml"/></Relationships>
</file>

<file path=ppt/slides/_rels/slide1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notesSlide" Target="../notesSlides/notesSlide145.xml"/><Relationship Id="rId1" Type="http://schemas.openxmlformats.org/officeDocument/2006/relationships/slideLayout" Target="../slideLayouts/slideLayout7.xml"/></Relationships>
</file>

<file path=ppt/slides/_rels/slide1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notesSlide" Target="../notesSlides/notesSlide146.xml"/><Relationship Id="rId1" Type="http://schemas.openxmlformats.org/officeDocument/2006/relationships/slideLayout" Target="../slideLayouts/slideLayout6.xml"/></Relationships>
</file>

<file path=ppt/slides/_rels/slide1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2" Type="http://schemas.openxmlformats.org/officeDocument/2006/relationships/notesSlide" Target="../notesSlides/notesSlide147.xml"/><Relationship Id="rId1" Type="http://schemas.openxmlformats.org/officeDocument/2006/relationships/slideLayout" Target="../slideLayouts/slideLayout2.xml"/></Relationships>
</file>

<file path=ppt/slides/_rels/slide1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notesSlide" Target="../notesSlides/notesSlide148.xml"/><Relationship Id="rId1" Type="http://schemas.openxmlformats.org/officeDocument/2006/relationships/slideLayout" Target="../slideLayouts/slideLayout6.xml"/></Relationships>
</file>

<file path=ppt/slides/_rels/slide1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notesSlide" Target="../notesSlides/notesSlide149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2" Type="http://schemas.openxmlformats.org/officeDocument/2006/relationships/notesSlide" Target="../notesSlides/notesSlide150.xml"/><Relationship Id="rId1" Type="http://schemas.openxmlformats.org/officeDocument/2006/relationships/slideLayout" Target="../slideLayouts/slideLayout2.xml"/></Relationships>
</file>

<file path=ppt/slides/_rels/slide1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1.xml"/><Relationship Id="rId1" Type="http://schemas.openxmlformats.org/officeDocument/2006/relationships/slideLayout" Target="../slideLayouts/slideLayout2.xml"/></Relationships>
</file>

<file path=ppt/slides/_rels/slide15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pa.gov/technical-air-pollution-resources" TargetMode="External"/><Relationship Id="rId2" Type="http://schemas.openxmlformats.org/officeDocument/2006/relationships/notesSlide" Target="../notesSlides/notesSlide152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epa.gov/green-book" TargetMode="External"/></Relationships>
</file>

<file path=ppt/slides/_rels/slide1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jpeg"/><Relationship Id="rId2" Type="http://schemas.openxmlformats.org/officeDocument/2006/relationships/notesSlide" Target="../notesSlides/notesSlide153.xml"/><Relationship Id="rId1" Type="http://schemas.openxmlformats.org/officeDocument/2006/relationships/slideLayout" Target="../slideLayouts/slideLayout2.xml"/></Relationships>
</file>

<file path=ppt/slides/_rels/slide1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jpeg"/><Relationship Id="rId2" Type="http://schemas.openxmlformats.org/officeDocument/2006/relationships/notesSlide" Target="../notesSlides/notesSlide154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pa.gov/ttn/naaqs/standards/co/s_co_history.html" TargetMode="Externa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pa.gov/ttn/naaqs/standards/nox/s_nox_history.html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pa.gov/ttn/naaqs/standards/so2/s_so2_history.html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pa.gov/ttn/naaqs/standards/pb/s_pb_history.html" TargetMode="Externa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pa.gov/ttn/naaqs/standards/ozone/s_o3_history.html" TargetMode="Externa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video" Target="../media/media1.mp4"/><Relationship Id="rId7" Type="http://schemas.openxmlformats.org/officeDocument/2006/relationships/image" Target="../media/image26.png"/><Relationship Id="rId2" Type="http://schemas.microsoft.com/office/2007/relationships/media" Target="../media/media1.mp4"/><Relationship Id="rId1" Type="http://schemas.openxmlformats.org/officeDocument/2006/relationships/audio" Target="file:///\\CLUSTER_USERSE_SERVER\USERSE\SSD\HOME\EWALTON\TOM\200%20series\233%20Solvent%20deg\in%20the%20air%20tonight-35%20secs.WAV" TargetMode="External"/><Relationship Id="rId6" Type="http://schemas.openxmlformats.org/officeDocument/2006/relationships/image" Target="../media/image25.png"/><Relationship Id="rId5" Type="http://schemas.openxmlformats.org/officeDocument/2006/relationships/notesSlide" Target="../notesSlides/notesSlide36.xml"/><Relationship Id="rId4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12.xml"/><Relationship Id="rId1" Type="http://schemas.openxmlformats.org/officeDocument/2006/relationships/video" Target="SAC_AVI.AVI" TargetMode="External"/><Relationship Id="rId4" Type="http://schemas.openxmlformats.org/officeDocument/2006/relationships/image" Target="../media/image27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9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pa.gov/ttn/naaqs/standards/pm/s_pm_history.html" TargetMode="External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pa.gov/ttn/naaqs/standards/pm/s_pm_history.html" TargetMode="External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epa.gov/pm-pollution/timeline-particulate-matter-pm-national-ambient-air-quality-standards-naaqs#Superscript7" TargetMode="External"/><Relationship Id="rId4" Type="http://schemas.openxmlformats.org/officeDocument/2006/relationships/hyperlink" Target="https://www.epa.gov/pm-pollution/timeline-particulate-matter-pm-national-ambient-air-quality-standards-naaqs#Superscript2" TargetMode="Externa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emf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wmf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4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6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6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6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notesSlide" Target="../notesSlides/notesSlide97.xml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notesSlide" Target="../notesSlides/notesSlide98.xml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9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057" descr="lake view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287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C53EA0D-28AF-D77B-33A3-DD436D285A4E}"/>
              </a:ext>
            </a:extLst>
          </p:cNvPr>
          <p:cNvSpPr txBox="1"/>
          <p:nvPr/>
        </p:nvSpPr>
        <p:spPr>
          <a:xfrm>
            <a:off x="1038726" y="1752600"/>
            <a:ext cx="9258300" cy="212365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sz="6600" dirty="0">
                <a:solidFill>
                  <a:schemeClr val="bg1"/>
                </a:solidFill>
                <a:effectLst/>
              </a:rPr>
              <a:t>Ambient Air Monitoring</a:t>
            </a:r>
          </a:p>
          <a:p>
            <a:pPr algn="ctr"/>
            <a:r>
              <a:rPr lang="en-US" sz="6600" dirty="0">
                <a:solidFill>
                  <a:schemeClr val="bg1"/>
                </a:solidFill>
                <a:effectLst/>
              </a:rPr>
              <a:t>(AMBM 102)</a:t>
            </a:r>
          </a:p>
        </p:txBody>
      </p:sp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287000" cy="67849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sp>
        <p:nvSpPr>
          <p:cNvPr id="36867" name="Rectangle 3"/>
          <p:cNvSpPr>
            <a:spLocks noGrp="1" noChangeArrowheads="1"/>
          </p:cNvSpPr>
          <p:nvPr>
            <p:ph type="title"/>
          </p:nvPr>
        </p:nvSpPr>
        <p:spPr>
          <a:xfrm>
            <a:off x="1409700" y="228600"/>
            <a:ext cx="8105775" cy="1143000"/>
          </a:xfrm>
          <a:solidFill>
            <a:srgbClr val="00279F"/>
          </a:solidFill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300" dirty="0">
                <a:effectLst/>
              </a:rPr>
              <a:t>National Air Monitoring (NAMS) Network</a:t>
            </a:r>
            <a:endParaRPr lang="en-US" sz="4000" dirty="0">
              <a:effectLst/>
            </a:endParaRP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 spd="slow"/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8738" name="Rectangle 2"/>
          <p:cNvSpPr>
            <a:spLocks noGrp="1" noChangeArrowheads="1"/>
          </p:cNvSpPr>
          <p:nvPr>
            <p:ph type="title"/>
          </p:nvPr>
        </p:nvSpPr>
        <p:spPr>
          <a:xfrm>
            <a:off x="760413" y="119063"/>
            <a:ext cx="8758238" cy="965200"/>
          </a:xfrm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800" dirty="0">
                <a:solidFill>
                  <a:schemeClr val="bg2"/>
                </a:solidFill>
              </a:rPr>
              <a:t>Fluorescence SO</a:t>
            </a:r>
            <a:r>
              <a:rPr lang="en-US" sz="4800" baseline="-25000" dirty="0">
                <a:solidFill>
                  <a:schemeClr val="bg2"/>
                </a:solidFill>
              </a:rPr>
              <a:t>2  </a:t>
            </a:r>
            <a:r>
              <a:rPr lang="en-US" sz="4800" dirty="0">
                <a:solidFill>
                  <a:schemeClr val="bg2"/>
                </a:solidFill>
              </a:rPr>
              <a:t>Analyzer</a:t>
            </a:r>
          </a:p>
        </p:txBody>
      </p:sp>
      <p:pic>
        <p:nvPicPr>
          <p:cNvPr id="111619" name="Picture 3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9875" y="1346200"/>
            <a:ext cx="9742488" cy="54006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 spd="slow"/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42" name="Picture 2" descr="DSCN097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28600" y="-76200"/>
            <a:ext cx="10668000" cy="708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8D07016-5669-AB06-5C24-C59AC828D2E5}"/>
              </a:ext>
            </a:extLst>
          </p:cNvPr>
          <p:cNvSpPr txBox="1"/>
          <p:nvPr/>
        </p:nvSpPr>
        <p:spPr>
          <a:xfrm>
            <a:off x="1866900" y="914400"/>
            <a:ext cx="7924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4800" dirty="0">
                <a:solidFill>
                  <a:schemeClr val="bg1"/>
                </a:solidFill>
              </a:rPr>
              <a:t>Typical CO &amp; O</a:t>
            </a:r>
            <a:r>
              <a:rPr lang="en-US" sz="4800" baseline="-25000" dirty="0">
                <a:solidFill>
                  <a:schemeClr val="bg1"/>
                </a:solidFill>
              </a:rPr>
              <a:t>2</a:t>
            </a:r>
            <a:r>
              <a:rPr lang="en-US" sz="4800" dirty="0">
                <a:solidFill>
                  <a:schemeClr val="bg1"/>
                </a:solidFill>
              </a:rPr>
              <a:t> Analyzer</a:t>
            </a:r>
          </a:p>
        </p:txBody>
      </p:sp>
    </p:spTree>
  </p:cSld>
  <p:clrMapOvr>
    <a:masterClrMapping/>
  </p:clrMapOvr>
  <p:transition spd="slow"/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354" name="Rectangle 3074"/>
          <p:cNvSpPr>
            <a:spLocks noGrp="1" noChangeArrowheads="1"/>
          </p:cNvSpPr>
          <p:nvPr>
            <p:ph type="title"/>
          </p:nvPr>
        </p:nvSpPr>
        <p:spPr>
          <a:xfrm>
            <a:off x="762000" y="231779"/>
            <a:ext cx="9525000" cy="1063625"/>
          </a:xfrm>
          <a:effectLst/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800" dirty="0"/>
              <a:t>Calibrations and Zero Air</a:t>
            </a:r>
            <a:endParaRPr lang="en-US" dirty="0"/>
          </a:p>
        </p:txBody>
      </p:sp>
      <p:sp>
        <p:nvSpPr>
          <p:cNvPr id="113666" name="Rectangle 3075"/>
          <p:cNvSpPr>
            <a:spLocks noGrp="1" noChangeArrowheads="1"/>
          </p:cNvSpPr>
          <p:nvPr>
            <p:ph idx="1"/>
          </p:nvPr>
        </p:nvSpPr>
        <p:spPr>
          <a:xfrm>
            <a:off x="971968" y="3240509"/>
            <a:ext cx="6838532" cy="1928018"/>
          </a:xfrm>
          <a:effectLst/>
        </p:spPr>
        <p:txBody>
          <a:bodyPr/>
          <a:lstStyle/>
          <a:p>
            <a:pPr marL="457200" indent="-457200" eaLnBrk="1" hangingPunct="1"/>
            <a:r>
              <a:rPr lang="en-US" sz="3400" dirty="0"/>
              <a:t> Pure (zero) air generators</a:t>
            </a:r>
          </a:p>
          <a:p>
            <a:pPr marL="457200" indent="-457200" eaLnBrk="1" hangingPunct="1"/>
            <a:r>
              <a:rPr lang="en-US" sz="3400" dirty="0"/>
              <a:t> Certified cylinder gases</a:t>
            </a:r>
          </a:p>
          <a:p>
            <a:pPr marL="457200" indent="-457200" eaLnBrk="1" hangingPunct="1"/>
            <a:r>
              <a:rPr lang="en-US" sz="3400" dirty="0"/>
              <a:t> Dilution calibration systems</a:t>
            </a:r>
          </a:p>
        </p:txBody>
      </p:sp>
      <p:sp>
        <p:nvSpPr>
          <p:cNvPr id="113669" name="Text Box 3080"/>
          <p:cNvSpPr txBox="1">
            <a:spLocks noChangeArrowheads="1"/>
          </p:cNvSpPr>
          <p:nvPr/>
        </p:nvSpPr>
        <p:spPr bwMode="auto">
          <a:xfrm>
            <a:off x="969963" y="1295404"/>
            <a:ext cx="8724900" cy="16621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3400" dirty="0">
                <a:effectLst/>
              </a:rPr>
              <a:t>Calibration is the process of establishing the relationship between the output of a measurement process and a known input</a:t>
            </a:r>
            <a:endParaRPr lang="en-US" sz="3200" dirty="0">
              <a:effectLst/>
            </a:endParaRPr>
          </a:p>
        </p:txBody>
      </p:sp>
    </p:spTree>
  </p:cSld>
  <p:clrMapOvr>
    <a:masterClrMapping/>
  </p:clrMapOvr>
  <p:transition spd="slow"/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714" name="Picture 2050" descr="DSCN100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363200" cy="693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9488C82-CAA7-5F41-1E5A-D7E57D0F65CA}"/>
              </a:ext>
            </a:extLst>
          </p:cNvPr>
          <p:cNvSpPr txBox="1"/>
          <p:nvPr/>
        </p:nvSpPr>
        <p:spPr>
          <a:xfrm>
            <a:off x="2247900" y="5029200"/>
            <a:ext cx="6934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6000" dirty="0">
                <a:solidFill>
                  <a:schemeClr val="bg1"/>
                </a:solidFill>
              </a:rPr>
              <a:t>Calibration Gases</a:t>
            </a:r>
            <a:endParaRPr lang="en-US" sz="6000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738" name="Picture 2050" descr="DSCN097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52400" y="-152400"/>
            <a:ext cx="10782300" cy="715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8E1B07D-8ADE-5CA0-6F39-DEB2F2BDB49F}"/>
              </a:ext>
            </a:extLst>
          </p:cNvPr>
          <p:cNvSpPr txBox="1"/>
          <p:nvPr/>
        </p:nvSpPr>
        <p:spPr>
          <a:xfrm>
            <a:off x="2620879" y="4800600"/>
            <a:ext cx="7696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7200" dirty="0">
                <a:solidFill>
                  <a:schemeClr val="bg1"/>
                </a:solidFill>
              </a:rPr>
              <a:t>Calibration Gases</a:t>
            </a:r>
          </a:p>
        </p:txBody>
      </p:sp>
    </p:spTree>
  </p:cSld>
  <p:clrMapOvr>
    <a:masterClrMapping/>
  </p:clrMapOvr>
  <p:transition spd="slow"/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762" name="Snagit_PPTB35C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089" y="-16042"/>
            <a:ext cx="104013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1026"/>
          <p:cNvSpPr>
            <a:spLocks noGrp="1" noChangeArrowheads="1"/>
          </p:cNvSpPr>
          <p:nvPr>
            <p:ph type="title"/>
          </p:nvPr>
        </p:nvSpPr>
        <p:spPr>
          <a:xfrm>
            <a:off x="876300" y="231779"/>
            <a:ext cx="9410700" cy="987425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800" dirty="0"/>
              <a:t>Particulate Properties</a:t>
            </a:r>
            <a:endParaRPr lang="en-US" dirty="0"/>
          </a:p>
        </p:txBody>
      </p:sp>
      <p:sp>
        <p:nvSpPr>
          <p:cNvPr id="118786" name="Rectangle 1027"/>
          <p:cNvSpPr>
            <a:spLocks noGrp="1" noChangeArrowheads="1"/>
          </p:cNvSpPr>
          <p:nvPr>
            <p:ph idx="1"/>
          </p:nvPr>
        </p:nvSpPr>
        <p:spPr>
          <a:effectLst/>
        </p:spPr>
        <p:txBody>
          <a:bodyPr/>
          <a:lstStyle/>
          <a:p>
            <a:pPr eaLnBrk="1" hangingPunct="1"/>
            <a:r>
              <a:rPr lang="en-US" sz="4000" dirty="0">
                <a:latin typeface="Times New Roman" pitchFamily="18" charset="0"/>
              </a:rPr>
              <a:t> </a:t>
            </a:r>
            <a:r>
              <a:rPr lang="en-US" sz="4000" dirty="0"/>
              <a:t>Collected Mass</a:t>
            </a:r>
          </a:p>
          <a:p>
            <a:pPr eaLnBrk="1" hangingPunct="1"/>
            <a:r>
              <a:rPr lang="en-US" sz="4000" dirty="0"/>
              <a:t> Inertial Properties</a:t>
            </a:r>
          </a:p>
          <a:p>
            <a:pPr eaLnBrk="1" hangingPunct="1"/>
            <a:r>
              <a:rPr lang="en-US" sz="4000" dirty="0"/>
              <a:t> Particle Size</a:t>
            </a:r>
          </a:p>
          <a:p>
            <a:pPr eaLnBrk="1" hangingPunct="1"/>
            <a:r>
              <a:rPr lang="en-US" sz="4000" dirty="0"/>
              <a:t> Optical Density</a:t>
            </a:r>
          </a:p>
          <a:p>
            <a:pPr lvl="1" eaLnBrk="1" hangingPunct="1"/>
            <a:r>
              <a:rPr lang="en-US" sz="4000" dirty="0"/>
              <a:t> Haze and Opacity in the Air</a:t>
            </a:r>
          </a:p>
          <a:p>
            <a:pPr lvl="1" eaLnBrk="1" hangingPunct="1"/>
            <a:r>
              <a:rPr lang="en-US" sz="4000" dirty="0"/>
              <a:t> Density of Collected Deposit</a:t>
            </a:r>
            <a:endParaRPr lang="en-US" sz="4000" dirty="0">
              <a:latin typeface="Times New Roman" pitchFamily="18" charset="0"/>
            </a:endParaRPr>
          </a:p>
        </p:txBody>
      </p:sp>
    </p:spTree>
  </p:cSld>
  <p:clrMapOvr>
    <a:masterClrMapping/>
  </p:clrMapOvr>
  <p:transition spd="slow"/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9810" name="Group 2050"/>
          <p:cNvGrpSpPr>
            <a:grpSpLocks/>
          </p:cNvGrpSpPr>
          <p:nvPr/>
        </p:nvGrpSpPr>
        <p:grpSpPr bwMode="auto">
          <a:xfrm>
            <a:off x="2286000" y="1600200"/>
            <a:ext cx="5410200" cy="5105400"/>
            <a:chOff x="1440" y="960"/>
            <a:chExt cx="3408" cy="3216"/>
          </a:xfrm>
        </p:grpSpPr>
        <p:sp>
          <p:nvSpPr>
            <p:cNvPr id="486403" name="Oval 2051"/>
            <p:cNvSpPr>
              <a:spLocks noChangeArrowheads="1"/>
            </p:cNvSpPr>
            <p:nvPr/>
          </p:nvSpPr>
          <p:spPr bwMode="auto">
            <a:xfrm>
              <a:off x="1440" y="960"/>
              <a:ext cx="3408" cy="3216"/>
            </a:xfrm>
            <a:prstGeom prst="ellipse">
              <a:avLst/>
            </a:prstGeom>
            <a:solidFill>
              <a:srgbClr val="33CC33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86404" name="Text Box 2052"/>
            <p:cNvSpPr txBox="1">
              <a:spLocks noChangeArrowheads="1"/>
            </p:cNvSpPr>
            <p:nvPr/>
          </p:nvSpPr>
          <p:spPr bwMode="auto">
            <a:xfrm>
              <a:off x="2113" y="1238"/>
              <a:ext cx="2124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2000" b="1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Arial" charset="0"/>
                </a:rPr>
                <a:t>Total Suspended Particles</a:t>
              </a:r>
            </a:p>
          </p:txBody>
        </p:sp>
      </p:grpSp>
      <p:grpSp>
        <p:nvGrpSpPr>
          <p:cNvPr id="119811" name="Group 2053"/>
          <p:cNvGrpSpPr>
            <a:grpSpLocks/>
          </p:cNvGrpSpPr>
          <p:nvPr/>
        </p:nvGrpSpPr>
        <p:grpSpPr bwMode="auto">
          <a:xfrm>
            <a:off x="2971800" y="2514600"/>
            <a:ext cx="3962400" cy="4038600"/>
            <a:chOff x="1872" y="1488"/>
            <a:chExt cx="2496" cy="2544"/>
          </a:xfrm>
        </p:grpSpPr>
        <p:sp>
          <p:nvSpPr>
            <p:cNvPr id="486406" name="Oval 2054"/>
            <p:cNvSpPr>
              <a:spLocks noChangeArrowheads="1"/>
            </p:cNvSpPr>
            <p:nvPr/>
          </p:nvSpPr>
          <p:spPr bwMode="auto">
            <a:xfrm>
              <a:off x="1872" y="1488"/>
              <a:ext cx="2496" cy="2544"/>
            </a:xfrm>
            <a:prstGeom prst="ellipse">
              <a:avLst/>
            </a:prstGeom>
            <a:solidFill>
              <a:srgbClr val="00CCFF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86407" name="Text Box 2055"/>
            <p:cNvSpPr txBox="1">
              <a:spLocks noChangeArrowheads="1"/>
            </p:cNvSpPr>
            <p:nvPr/>
          </p:nvSpPr>
          <p:spPr bwMode="auto">
            <a:xfrm>
              <a:off x="2804" y="1760"/>
              <a:ext cx="524" cy="291"/>
            </a:xfrm>
            <a:prstGeom prst="rect">
              <a:avLst/>
            </a:prstGeom>
            <a:solidFill>
              <a:srgbClr val="00C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2000" b="1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Arial" charset="0"/>
                </a:rPr>
                <a:t>PM</a:t>
              </a:r>
              <a:r>
                <a:rPr lang="en-US" sz="1000" b="1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Arial" charset="0"/>
                </a:rPr>
                <a:t> </a:t>
              </a:r>
              <a:r>
                <a:rPr lang="en-US" sz="2400" b="1" baseline="-10000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Arial" charset="0"/>
                </a:rPr>
                <a:t>10</a:t>
              </a:r>
              <a:endParaRPr lang="en-US" sz="2400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endParaRPr>
            </a:p>
          </p:txBody>
        </p:sp>
      </p:grpSp>
      <p:sp>
        <p:nvSpPr>
          <p:cNvPr id="101380" name="Rectangle 2056"/>
          <p:cNvSpPr>
            <a:spLocks noGrp="1" noChangeArrowheads="1"/>
          </p:cNvSpPr>
          <p:nvPr>
            <p:ph type="title"/>
          </p:nvPr>
        </p:nvSpPr>
        <p:spPr>
          <a:xfrm>
            <a:off x="723900" y="405063"/>
            <a:ext cx="8915400" cy="1143000"/>
          </a:xfrm>
          <a:effectLst/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800" dirty="0">
                <a:solidFill>
                  <a:schemeClr val="bg2"/>
                </a:solidFill>
              </a:rPr>
              <a:t>Measures of Particulate Matter in the Atmosphere</a:t>
            </a:r>
          </a:p>
        </p:txBody>
      </p:sp>
      <p:grpSp>
        <p:nvGrpSpPr>
          <p:cNvPr id="119813" name="Group 2057"/>
          <p:cNvGrpSpPr>
            <a:grpSpLocks/>
          </p:cNvGrpSpPr>
          <p:nvPr/>
        </p:nvGrpSpPr>
        <p:grpSpPr bwMode="auto">
          <a:xfrm>
            <a:off x="3733800" y="3657600"/>
            <a:ext cx="2362200" cy="2667000"/>
            <a:chOff x="2352" y="2256"/>
            <a:chExt cx="1488" cy="1680"/>
          </a:xfrm>
        </p:grpSpPr>
        <p:sp>
          <p:nvSpPr>
            <p:cNvPr id="486410" name="Oval 2058"/>
            <p:cNvSpPr>
              <a:spLocks noChangeArrowheads="1"/>
            </p:cNvSpPr>
            <p:nvPr/>
          </p:nvSpPr>
          <p:spPr bwMode="auto">
            <a:xfrm>
              <a:off x="2352" y="2256"/>
              <a:ext cx="1488" cy="1680"/>
            </a:xfrm>
            <a:prstGeom prst="ellipse">
              <a:avLst/>
            </a:prstGeom>
            <a:solidFill>
              <a:srgbClr val="FFCC66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86411" name="Text Box 2059"/>
            <p:cNvSpPr txBox="1">
              <a:spLocks noChangeArrowheads="1"/>
            </p:cNvSpPr>
            <p:nvPr/>
          </p:nvSpPr>
          <p:spPr bwMode="auto">
            <a:xfrm>
              <a:off x="2788" y="2480"/>
              <a:ext cx="583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2000" b="1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Arial" charset="0"/>
                </a:rPr>
                <a:t>PM </a:t>
              </a:r>
              <a:r>
                <a:rPr lang="en-US" sz="2400" b="1" baseline="-10000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Arial" charset="0"/>
                </a:rPr>
                <a:t>2.5</a:t>
              </a:r>
              <a:endParaRPr lang="en-US" sz="2000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endParaRPr>
            </a:p>
          </p:txBody>
        </p:sp>
      </p:grpSp>
      <p:grpSp>
        <p:nvGrpSpPr>
          <p:cNvPr id="119814" name="Group 2060"/>
          <p:cNvGrpSpPr>
            <a:grpSpLocks/>
          </p:cNvGrpSpPr>
          <p:nvPr/>
        </p:nvGrpSpPr>
        <p:grpSpPr bwMode="auto">
          <a:xfrm>
            <a:off x="4191000" y="4724400"/>
            <a:ext cx="1524000" cy="1524000"/>
            <a:chOff x="2688" y="2976"/>
            <a:chExt cx="960" cy="960"/>
          </a:xfrm>
        </p:grpSpPr>
        <p:sp>
          <p:nvSpPr>
            <p:cNvPr id="486413" name="Oval 2061"/>
            <p:cNvSpPr>
              <a:spLocks noChangeArrowheads="1"/>
            </p:cNvSpPr>
            <p:nvPr/>
          </p:nvSpPr>
          <p:spPr bwMode="auto">
            <a:xfrm>
              <a:off x="2688" y="2976"/>
              <a:ext cx="864" cy="960"/>
            </a:xfrm>
            <a:prstGeom prst="ellipse">
              <a:avLst/>
            </a:prstGeom>
            <a:solidFill>
              <a:srgbClr val="99CCFF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86414" name="Oval 2062"/>
            <p:cNvSpPr>
              <a:spLocks noChangeArrowheads="1"/>
            </p:cNvSpPr>
            <p:nvPr/>
          </p:nvSpPr>
          <p:spPr bwMode="auto">
            <a:xfrm>
              <a:off x="3024" y="3216"/>
              <a:ext cx="624" cy="672"/>
            </a:xfrm>
            <a:prstGeom prst="ellipse">
              <a:avLst/>
            </a:prstGeom>
            <a:solidFill>
              <a:schemeClr val="tx2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486415" name="Text Box 2063"/>
            <p:cNvSpPr txBox="1">
              <a:spLocks noChangeArrowheads="1"/>
            </p:cNvSpPr>
            <p:nvPr/>
          </p:nvSpPr>
          <p:spPr bwMode="auto">
            <a:xfrm>
              <a:off x="2736" y="3408"/>
              <a:ext cx="816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2000" b="1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Arial" charset="0"/>
                </a:rPr>
                <a:t>Aerosols</a:t>
              </a:r>
            </a:p>
          </p:txBody>
        </p:sp>
      </p:grp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 spd="slow"/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52" name="Rectangle 8"/>
          <p:cNvSpPr>
            <a:spLocks noGrp="1" noChangeArrowheads="1"/>
          </p:cNvSpPr>
          <p:nvPr>
            <p:ph type="title"/>
          </p:nvPr>
        </p:nvSpPr>
        <p:spPr>
          <a:xfrm>
            <a:off x="671512" y="231779"/>
            <a:ext cx="9615488" cy="987425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800" dirty="0"/>
              <a:t>Particulate</a:t>
            </a:r>
            <a:endParaRPr lang="en-US" dirty="0"/>
          </a:p>
        </p:txBody>
      </p:sp>
      <p:sp>
        <p:nvSpPr>
          <p:cNvPr id="120834" name="Rectangle 9"/>
          <p:cNvSpPr>
            <a:spLocks noGrp="1" noChangeArrowheads="1"/>
          </p:cNvSpPr>
          <p:nvPr>
            <p:ph idx="1"/>
          </p:nvPr>
        </p:nvSpPr>
        <p:spPr>
          <a:xfrm>
            <a:off x="1219200" y="1600200"/>
            <a:ext cx="8701088" cy="4532313"/>
          </a:xfrm>
          <a:effectLst/>
        </p:spPr>
        <p:txBody>
          <a:bodyPr>
            <a:normAutofit lnSpcReduction="10000"/>
          </a:bodyPr>
          <a:lstStyle/>
          <a:p>
            <a:pPr eaLnBrk="1" hangingPunct="1"/>
            <a:r>
              <a:rPr lang="en-US" sz="3200" dirty="0"/>
              <a:t> Total Suspended Particulate (TSP) Samplers</a:t>
            </a:r>
          </a:p>
          <a:p>
            <a:pPr lvl="2" eaLnBrk="1" hangingPunct="1"/>
            <a:r>
              <a:rPr lang="en-US" sz="3200" dirty="0"/>
              <a:t> Lead</a:t>
            </a:r>
          </a:p>
          <a:p>
            <a:pPr eaLnBrk="1" hangingPunct="1"/>
            <a:r>
              <a:rPr lang="en-US" sz="3200" dirty="0"/>
              <a:t> PM10 and/or PM2.5 samplers</a:t>
            </a:r>
          </a:p>
          <a:p>
            <a:pPr lvl="2" eaLnBrk="1" hangingPunct="1"/>
            <a:r>
              <a:rPr lang="en-US" sz="3200" dirty="0"/>
              <a:t> Size Selective Inlet </a:t>
            </a:r>
          </a:p>
          <a:p>
            <a:pPr lvl="2" eaLnBrk="1" hangingPunct="1"/>
            <a:r>
              <a:rPr lang="en-US" sz="3200" dirty="0"/>
              <a:t> BAM </a:t>
            </a:r>
          </a:p>
          <a:p>
            <a:pPr lvl="2" eaLnBrk="1" hangingPunct="1"/>
            <a:r>
              <a:rPr lang="en-US" sz="3200" dirty="0"/>
              <a:t> TEOM</a:t>
            </a:r>
          </a:p>
          <a:p>
            <a:pPr eaLnBrk="1" hangingPunct="1"/>
            <a:r>
              <a:rPr lang="en-US" sz="3200" dirty="0"/>
              <a:t> Visibility Samplers</a:t>
            </a:r>
          </a:p>
          <a:p>
            <a:pPr lvl="2" eaLnBrk="1" hangingPunct="1"/>
            <a:r>
              <a:rPr lang="en-US" sz="3200" dirty="0"/>
              <a:t> Nephelometer </a:t>
            </a:r>
          </a:p>
          <a:p>
            <a:pPr lvl="2" eaLnBrk="1" hangingPunct="1"/>
            <a:r>
              <a:rPr lang="en-US" sz="3200" dirty="0"/>
              <a:t> Optical Test Tape Sampler</a:t>
            </a:r>
            <a:r>
              <a:rPr lang="en-US" dirty="0"/>
              <a:t>	</a:t>
            </a:r>
          </a:p>
        </p:txBody>
      </p:sp>
    </p:spTree>
  </p:cSld>
  <p:clrMapOvr>
    <a:masterClrMapping/>
  </p:clrMapOvr>
  <p:transition spd="slow"/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858" name="Picture 3074" descr="DSCN098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363200" cy="693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C0CC6C3-899B-DFAE-CE88-9CE2B737719D}"/>
              </a:ext>
            </a:extLst>
          </p:cNvPr>
          <p:cNvSpPr txBox="1"/>
          <p:nvPr/>
        </p:nvSpPr>
        <p:spPr>
          <a:xfrm>
            <a:off x="723900" y="4114800"/>
            <a:ext cx="85344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6600" dirty="0">
                <a:solidFill>
                  <a:schemeClr val="bg1"/>
                </a:solidFill>
              </a:rPr>
              <a:t>Size Selective Inlet (SSI)</a:t>
            </a:r>
            <a:br>
              <a:rPr lang="en-US" sz="6600" dirty="0">
                <a:solidFill>
                  <a:schemeClr val="bg1"/>
                </a:solidFill>
              </a:rPr>
            </a:br>
            <a:r>
              <a:rPr lang="en-US" sz="6600" dirty="0">
                <a:solidFill>
                  <a:schemeClr val="bg1"/>
                </a:solidFill>
              </a:rPr>
              <a:t>Sampler</a:t>
            </a:r>
            <a:endParaRPr lang="en-US" sz="6600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8915" name="Rectangle 3"/>
          <p:cNvSpPr>
            <a:spLocks noGrp="1" noChangeArrowheads="1"/>
          </p:cNvSpPr>
          <p:nvPr>
            <p:ph type="title"/>
          </p:nvPr>
        </p:nvSpPr>
        <p:spPr>
          <a:xfrm>
            <a:off x="769938" y="28579"/>
            <a:ext cx="8766176" cy="1166813"/>
          </a:xfrm>
          <a:extLs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300" dirty="0">
                <a:solidFill>
                  <a:schemeClr val="bg2"/>
                </a:solidFill>
              </a:rPr>
              <a:t>Photochemical Assessment Monitoring (PAMS) Network</a:t>
            </a:r>
            <a:endParaRPr lang="en-US" sz="3100" dirty="0">
              <a:solidFill>
                <a:schemeClr val="bg2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8F44B8-D314-C4A5-29F8-69A14CEA8A7A}"/>
              </a:ext>
            </a:extLst>
          </p:cNvPr>
          <p:cNvSpPr txBox="1"/>
          <p:nvPr/>
        </p:nvSpPr>
        <p:spPr>
          <a:xfrm>
            <a:off x="7502910" y="1828800"/>
            <a:ext cx="152958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Updated 08/24</a:t>
            </a:r>
          </a:p>
        </p:txBody>
      </p:sp>
      <p:pic>
        <p:nvPicPr>
          <p:cNvPr id="1028" name="Picture 4" descr="Map of PAMS Sites">
            <a:extLst>
              <a:ext uri="{FF2B5EF4-FFF2-40B4-BE49-F238E27FC236}">
                <a16:creationId xmlns:a16="http://schemas.microsoft.com/office/drawing/2014/main" id="{897541AC-3DE8-6F95-4660-391784B3C2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295401"/>
            <a:ext cx="10286999" cy="5534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 spd="slow"/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82" name="Picture 2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1181" y="0"/>
            <a:ext cx="5976938" cy="68437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sp>
        <p:nvSpPr>
          <p:cNvPr id="163843" name="Rectangle 3"/>
          <p:cNvSpPr>
            <a:spLocks noGrp="1" noChangeArrowheads="1"/>
          </p:cNvSpPr>
          <p:nvPr>
            <p:ph type="title"/>
          </p:nvPr>
        </p:nvSpPr>
        <p:spPr>
          <a:xfrm>
            <a:off x="158750" y="1535112"/>
            <a:ext cx="1760537" cy="3001963"/>
          </a:xfrm>
          <a:effectLst/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200" dirty="0">
                <a:solidFill>
                  <a:schemeClr val="bg2"/>
                </a:solidFill>
              </a:rPr>
              <a:t>PM</a:t>
            </a:r>
            <a:r>
              <a:rPr lang="en-US" sz="3200" baseline="-25000" dirty="0">
                <a:solidFill>
                  <a:schemeClr val="bg2"/>
                </a:solidFill>
              </a:rPr>
              <a:t>10</a:t>
            </a:r>
            <a:r>
              <a:rPr lang="en-US" sz="3200" dirty="0">
                <a:solidFill>
                  <a:schemeClr val="bg2"/>
                </a:solidFill>
              </a:rPr>
              <a:t> - </a:t>
            </a:r>
            <a:br>
              <a:rPr lang="en-US" sz="3200" dirty="0">
                <a:solidFill>
                  <a:schemeClr val="bg2"/>
                </a:solidFill>
              </a:rPr>
            </a:br>
            <a:r>
              <a:rPr lang="en-US" sz="3200" dirty="0">
                <a:solidFill>
                  <a:schemeClr val="bg2"/>
                </a:solidFill>
              </a:rPr>
              <a:t>Size Selective Inlet</a:t>
            </a:r>
            <a:br>
              <a:rPr lang="en-US" sz="3200" dirty="0">
                <a:solidFill>
                  <a:schemeClr val="bg2"/>
                </a:solidFill>
              </a:rPr>
            </a:br>
            <a:r>
              <a:rPr lang="en-US" sz="3200" dirty="0">
                <a:solidFill>
                  <a:schemeClr val="bg2"/>
                </a:solidFill>
              </a:rPr>
              <a:t>(SSI)</a:t>
            </a:r>
          </a:p>
        </p:txBody>
      </p:sp>
      <p:sp>
        <p:nvSpPr>
          <p:cNvPr id="163844" name="Rectangle 4"/>
          <p:cNvSpPr>
            <a:spLocks noChangeArrowheads="1"/>
          </p:cNvSpPr>
          <p:nvPr/>
        </p:nvSpPr>
        <p:spPr bwMode="auto">
          <a:xfrm>
            <a:off x="7907337" y="217487"/>
            <a:ext cx="1807227" cy="3667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dirty="0">
                <a:solidFill>
                  <a:schemeClr val="bg2"/>
                </a:solidFill>
                <a:latin typeface="Arial" charset="0"/>
              </a:rPr>
              <a:t>Buffer Chamber</a:t>
            </a:r>
          </a:p>
        </p:txBody>
      </p:sp>
      <p:sp>
        <p:nvSpPr>
          <p:cNvPr id="163845" name="Rectangle 5"/>
          <p:cNvSpPr>
            <a:spLocks noChangeArrowheads="1"/>
          </p:cNvSpPr>
          <p:nvPr/>
        </p:nvSpPr>
        <p:spPr bwMode="auto">
          <a:xfrm>
            <a:off x="7901780" y="1260141"/>
            <a:ext cx="2221763" cy="3667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dirty="0">
                <a:solidFill>
                  <a:schemeClr val="bg2"/>
                </a:solidFill>
                <a:latin typeface="Arial" charset="0"/>
              </a:rPr>
              <a:t>Acceleration Nozzle</a:t>
            </a:r>
          </a:p>
        </p:txBody>
      </p:sp>
      <p:sp>
        <p:nvSpPr>
          <p:cNvPr id="163846" name="Rectangle 6"/>
          <p:cNvSpPr>
            <a:spLocks noChangeArrowheads="1"/>
          </p:cNvSpPr>
          <p:nvPr/>
        </p:nvSpPr>
        <p:spPr bwMode="auto">
          <a:xfrm>
            <a:off x="7922377" y="1946275"/>
            <a:ext cx="2196115" cy="3667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dirty="0">
                <a:solidFill>
                  <a:schemeClr val="bg2"/>
                </a:solidFill>
                <a:latin typeface="Arial" charset="0"/>
              </a:rPr>
              <a:t>Impaction Chamber</a:t>
            </a:r>
          </a:p>
        </p:txBody>
      </p:sp>
      <p:sp>
        <p:nvSpPr>
          <p:cNvPr id="163847" name="Rectangle 7"/>
          <p:cNvSpPr>
            <a:spLocks noChangeArrowheads="1"/>
          </p:cNvSpPr>
          <p:nvPr/>
        </p:nvSpPr>
        <p:spPr bwMode="auto">
          <a:xfrm>
            <a:off x="8204200" y="3352800"/>
            <a:ext cx="1337034" cy="3667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dirty="0">
                <a:solidFill>
                  <a:schemeClr val="bg2"/>
                </a:solidFill>
                <a:latin typeface="Arial" charset="0"/>
              </a:rPr>
              <a:t>Vent Tubes</a:t>
            </a:r>
          </a:p>
        </p:txBody>
      </p:sp>
      <p:sp>
        <p:nvSpPr>
          <p:cNvPr id="163848" name="Rectangle 8"/>
          <p:cNvSpPr>
            <a:spLocks noChangeArrowheads="1"/>
          </p:cNvSpPr>
          <p:nvPr/>
        </p:nvSpPr>
        <p:spPr bwMode="auto">
          <a:xfrm>
            <a:off x="8175625" y="4013200"/>
            <a:ext cx="1670330" cy="3667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dirty="0">
                <a:solidFill>
                  <a:schemeClr val="bg2"/>
                </a:solidFill>
                <a:latin typeface="Arial" charset="0"/>
              </a:rPr>
              <a:t>Filter Cassette</a:t>
            </a:r>
          </a:p>
        </p:txBody>
      </p:sp>
      <p:sp>
        <p:nvSpPr>
          <p:cNvPr id="163849" name="Rectangle 9"/>
          <p:cNvSpPr>
            <a:spLocks noChangeArrowheads="1"/>
          </p:cNvSpPr>
          <p:nvPr/>
        </p:nvSpPr>
        <p:spPr bwMode="auto">
          <a:xfrm>
            <a:off x="8250238" y="4368800"/>
            <a:ext cx="695704" cy="3667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dirty="0">
                <a:solidFill>
                  <a:schemeClr val="bg2"/>
                </a:solidFill>
                <a:latin typeface="Arial" charset="0"/>
              </a:rPr>
              <a:t>Filter</a:t>
            </a:r>
          </a:p>
        </p:txBody>
      </p:sp>
      <p:sp>
        <p:nvSpPr>
          <p:cNvPr id="163850" name="Rectangle 10"/>
          <p:cNvSpPr>
            <a:spLocks noChangeArrowheads="1"/>
          </p:cNvSpPr>
          <p:nvPr/>
        </p:nvSpPr>
        <p:spPr bwMode="auto">
          <a:xfrm>
            <a:off x="7985125" y="5154613"/>
            <a:ext cx="1952625" cy="643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dirty="0">
                <a:solidFill>
                  <a:schemeClr val="bg2"/>
                </a:solidFill>
                <a:latin typeface="Arial" charset="0"/>
              </a:rPr>
              <a:t>Filter Support Screen</a:t>
            </a:r>
          </a:p>
        </p:txBody>
      </p:sp>
      <p:sp>
        <p:nvSpPr>
          <p:cNvPr id="163851" name="Rectangle 11"/>
          <p:cNvSpPr>
            <a:spLocks noChangeArrowheads="1"/>
          </p:cNvSpPr>
          <p:nvPr/>
        </p:nvSpPr>
        <p:spPr bwMode="auto">
          <a:xfrm>
            <a:off x="8159750" y="1003300"/>
            <a:ext cx="1016305" cy="3667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dirty="0">
                <a:solidFill>
                  <a:schemeClr val="bg2"/>
                </a:solidFill>
                <a:latin typeface="Arial" charset="0"/>
              </a:rPr>
              <a:t>Air Flow</a:t>
            </a:r>
          </a:p>
        </p:txBody>
      </p:sp>
      <p:sp>
        <p:nvSpPr>
          <p:cNvPr id="163852" name="Rectangle 12"/>
          <p:cNvSpPr>
            <a:spLocks noChangeArrowheads="1"/>
          </p:cNvSpPr>
          <p:nvPr/>
        </p:nvSpPr>
        <p:spPr bwMode="auto">
          <a:xfrm>
            <a:off x="7915274" y="2439039"/>
            <a:ext cx="2221763" cy="3667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dirty="0">
                <a:solidFill>
                  <a:schemeClr val="bg2"/>
                </a:solidFill>
                <a:latin typeface="Arial" charset="0"/>
              </a:rPr>
              <a:t>Acceleration Nozzle</a:t>
            </a:r>
          </a:p>
        </p:txBody>
      </p:sp>
      <p:sp>
        <p:nvSpPr>
          <p:cNvPr id="163853" name="Rectangle 13"/>
          <p:cNvSpPr>
            <a:spLocks noChangeArrowheads="1"/>
          </p:cNvSpPr>
          <p:nvPr/>
        </p:nvSpPr>
        <p:spPr bwMode="auto">
          <a:xfrm>
            <a:off x="7775349" y="2972983"/>
            <a:ext cx="2196115" cy="3667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dirty="0">
                <a:solidFill>
                  <a:schemeClr val="bg2"/>
                </a:solidFill>
                <a:latin typeface="Arial" charset="0"/>
              </a:rPr>
              <a:t>Impaction Chamber</a:t>
            </a:r>
          </a:p>
        </p:txBody>
      </p:sp>
      <p:sp>
        <p:nvSpPr>
          <p:cNvPr id="163854" name="Rectangle 14"/>
          <p:cNvSpPr>
            <a:spLocks noChangeArrowheads="1"/>
          </p:cNvSpPr>
          <p:nvPr/>
        </p:nvSpPr>
        <p:spPr bwMode="auto">
          <a:xfrm>
            <a:off x="7990078" y="6312733"/>
            <a:ext cx="1403350" cy="3667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dirty="0">
                <a:solidFill>
                  <a:schemeClr val="bg2"/>
                </a:solidFill>
                <a:latin typeface="Arial" charset="0"/>
              </a:rPr>
              <a:t>Motor Inlet</a:t>
            </a: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 spd="slow"/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906" name="Picture 2050" descr="DSCN098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363200" cy="701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BDD6E6C-B5DA-D593-105B-99A91265FAFE}"/>
              </a:ext>
            </a:extLst>
          </p:cNvPr>
          <p:cNvSpPr txBox="1"/>
          <p:nvPr/>
        </p:nvSpPr>
        <p:spPr>
          <a:xfrm>
            <a:off x="2476500" y="990600"/>
            <a:ext cx="67818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6600" dirty="0">
                <a:solidFill>
                  <a:schemeClr val="bg1"/>
                </a:solidFill>
              </a:rPr>
              <a:t>Inside SSI Head</a:t>
            </a:r>
          </a:p>
        </p:txBody>
      </p:sp>
    </p:spTree>
  </p:cSld>
  <p:clrMapOvr>
    <a:masterClrMapping/>
  </p:clrMapOvr>
  <p:transition spd="slow"/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930" name="Picture 1026" descr="DSCN098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363200" cy="693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DB59558-F235-AAD7-C739-9B5AEA1F48CB}"/>
              </a:ext>
            </a:extLst>
          </p:cNvPr>
          <p:cNvSpPr txBox="1"/>
          <p:nvPr/>
        </p:nvSpPr>
        <p:spPr>
          <a:xfrm>
            <a:off x="2400300" y="1447800"/>
            <a:ext cx="63246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6600" dirty="0">
                <a:solidFill>
                  <a:schemeClr val="bg1"/>
                </a:solidFill>
                <a:latin typeface="Arial" charset="0"/>
              </a:rPr>
              <a:t>SSI Filter Area</a:t>
            </a:r>
          </a:p>
        </p:txBody>
      </p:sp>
    </p:spTree>
  </p:cSld>
  <p:clrMapOvr>
    <a:masterClrMapping/>
  </p:clrMapOvr>
  <p:transition spd="slow"/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954" name="Picture 2" descr="DSCN098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76200" y="0"/>
            <a:ext cx="10439400" cy="701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34025F6-5D51-3EF4-20EA-974B6383C9BB}"/>
              </a:ext>
            </a:extLst>
          </p:cNvPr>
          <p:cNvSpPr txBox="1"/>
          <p:nvPr/>
        </p:nvSpPr>
        <p:spPr>
          <a:xfrm>
            <a:off x="2019300" y="5638800"/>
            <a:ext cx="7239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6600">
                <a:solidFill>
                  <a:schemeClr val="bg1"/>
                </a:solidFill>
                <a:latin typeface="Arial" charset="0"/>
              </a:rPr>
              <a:t>PM2.5 Sampler</a:t>
            </a:r>
            <a:endParaRPr lang="en-US" sz="6600" i="1" dirty="0">
              <a:solidFill>
                <a:schemeClr val="bg1"/>
              </a:solidFill>
              <a:latin typeface="Arial" charset="0"/>
            </a:endParaRPr>
          </a:p>
        </p:txBody>
      </p:sp>
    </p:spTree>
  </p:cSld>
  <p:clrMapOvr>
    <a:masterClrMapping/>
  </p:clrMapOvr>
  <p:transition spd="slow"/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978" name="Picture 1026" descr="DSCN099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363200" cy="693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002" name="Picture 1037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19600" y="180975"/>
            <a:ext cx="3581400" cy="60674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sp>
        <p:nvSpPr>
          <p:cNvPr id="522242" name="Rectangle 1026"/>
          <p:cNvSpPr>
            <a:spLocks noGrp="1" noChangeArrowheads="1"/>
          </p:cNvSpPr>
          <p:nvPr>
            <p:ph type="title"/>
          </p:nvPr>
        </p:nvSpPr>
        <p:spPr>
          <a:xfrm>
            <a:off x="152400" y="1592267"/>
            <a:ext cx="2717800" cy="3513137"/>
          </a:xfrm>
          <a:effectLst/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>
                <a:solidFill>
                  <a:schemeClr val="bg2"/>
                </a:solidFill>
              </a:rPr>
              <a:t>PM</a:t>
            </a:r>
            <a:r>
              <a:rPr lang="en-US" baseline="-25000" dirty="0">
                <a:solidFill>
                  <a:schemeClr val="bg2"/>
                </a:solidFill>
              </a:rPr>
              <a:t>10</a:t>
            </a:r>
            <a:r>
              <a:rPr lang="en-US" dirty="0">
                <a:solidFill>
                  <a:schemeClr val="bg2"/>
                </a:solidFill>
              </a:rPr>
              <a:t>  Size Selective Inlet </a:t>
            </a:r>
            <a:r>
              <a:rPr lang="en-US" baseline="-25000" dirty="0">
                <a:solidFill>
                  <a:schemeClr val="bg2"/>
                </a:solidFill>
              </a:rPr>
              <a:t> </a:t>
            </a:r>
          </a:p>
        </p:txBody>
      </p:sp>
      <p:sp useBgFill="1">
        <p:nvSpPr>
          <p:cNvPr id="522243" name="Rectangle 1027"/>
          <p:cNvSpPr>
            <a:spLocks noChangeArrowheads="1"/>
          </p:cNvSpPr>
          <p:nvPr/>
        </p:nvSpPr>
        <p:spPr bwMode="auto">
          <a:xfrm>
            <a:off x="8001000" y="130175"/>
            <a:ext cx="995466" cy="397545"/>
          </a:xfrm>
          <a:prstGeom prst="rect">
            <a:avLst/>
          </a:prstGeom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2000" dirty="0">
                <a:solidFill>
                  <a:schemeClr val="bg2"/>
                </a:solidFill>
                <a:latin typeface="Arial" charset="0"/>
              </a:rPr>
              <a:t>Screen</a:t>
            </a:r>
          </a:p>
        </p:txBody>
      </p:sp>
      <p:sp useBgFill="1">
        <p:nvSpPr>
          <p:cNvPr id="522244" name="Rectangle 1028"/>
          <p:cNvSpPr>
            <a:spLocks noChangeArrowheads="1"/>
          </p:cNvSpPr>
          <p:nvPr/>
        </p:nvSpPr>
        <p:spPr bwMode="auto">
          <a:xfrm>
            <a:off x="8033545" y="2487277"/>
            <a:ext cx="1822616" cy="397545"/>
          </a:xfrm>
          <a:prstGeom prst="rect">
            <a:avLst/>
          </a:prstGeom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2000" dirty="0">
                <a:solidFill>
                  <a:schemeClr val="bg2"/>
                </a:solidFill>
                <a:latin typeface="Arial" charset="0"/>
              </a:rPr>
              <a:t>Upper Plenum</a:t>
            </a:r>
          </a:p>
        </p:txBody>
      </p:sp>
      <p:sp useBgFill="1">
        <p:nvSpPr>
          <p:cNvPr id="522245" name="Rectangle 1029"/>
          <p:cNvSpPr>
            <a:spLocks noChangeArrowheads="1"/>
          </p:cNvSpPr>
          <p:nvPr/>
        </p:nvSpPr>
        <p:spPr bwMode="auto">
          <a:xfrm>
            <a:off x="8001000" y="2857834"/>
            <a:ext cx="2006961" cy="397545"/>
          </a:xfrm>
          <a:prstGeom prst="rect">
            <a:avLst/>
          </a:prstGeom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2000" dirty="0">
                <a:solidFill>
                  <a:schemeClr val="bg2"/>
                </a:solidFill>
                <a:latin typeface="Arial" charset="0"/>
              </a:rPr>
              <a:t>Acceleration Jet</a:t>
            </a:r>
          </a:p>
        </p:txBody>
      </p:sp>
      <p:sp useBgFill="1">
        <p:nvSpPr>
          <p:cNvPr id="522246" name="Rectangle 1030"/>
          <p:cNvSpPr>
            <a:spLocks noChangeArrowheads="1"/>
          </p:cNvSpPr>
          <p:nvPr/>
        </p:nvSpPr>
        <p:spPr bwMode="auto">
          <a:xfrm>
            <a:off x="8051592" y="1668467"/>
            <a:ext cx="1893148" cy="397545"/>
          </a:xfrm>
          <a:prstGeom prst="rect">
            <a:avLst/>
          </a:prstGeom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2000" dirty="0">
                <a:solidFill>
                  <a:schemeClr val="bg2"/>
                </a:solidFill>
                <a:latin typeface="Arial" charset="0"/>
              </a:rPr>
              <a:t>Deflector Cone</a:t>
            </a:r>
          </a:p>
        </p:txBody>
      </p:sp>
      <p:sp useBgFill="1">
        <p:nvSpPr>
          <p:cNvPr id="522247" name="Rectangle 1031"/>
          <p:cNvSpPr>
            <a:spLocks noChangeArrowheads="1"/>
          </p:cNvSpPr>
          <p:nvPr/>
        </p:nvSpPr>
        <p:spPr bwMode="auto">
          <a:xfrm>
            <a:off x="4495800" y="6388100"/>
            <a:ext cx="3124200" cy="396875"/>
          </a:xfrm>
          <a:prstGeom prst="rect">
            <a:avLst/>
          </a:prstGeom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2000" dirty="0">
                <a:solidFill>
                  <a:schemeClr val="bg1"/>
                </a:solidFill>
                <a:latin typeface="Arial" charset="0"/>
              </a:rPr>
              <a:t>Flow to Virtual Impactor</a:t>
            </a:r>
          </a:p>
        </p:txBody>
      </p:sp>
      <p:sp useBgFill="1">
        <p:nvSpPr>
          <p:cNvPr id="522248" name="Rectangle 1032"/>
          <p:cNvSpPr>
            <a:spLocks noChangeArrowheads="1"/>
          </p:cNvSpPr>
          <p:nvPr/>
        </p:nvSpPr>
        <p:spPr bwMode="auto">
          <a:xfrm>
            <a:off x="3191878" y="2781717"/>
            <a:ext cx="1107933" cy="397545"/>
          </a:xfrm>
          <a:prstGeom prst="rect">
            <a:avLst/>
          </a:prstGeom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2000" dirty="0">
                <a:solidFill>
                  <a:schemeClr val="bg2"/>
                </a:solidFill>
                <a:latin typeface="Arial" charset="0"/>
              </a:rPr>
              <a:t>Vent Jet</a:t>
            </a:r>
          </a:p>
        </p:txBody>
      </p:sp>
      <p:sp useBgFill="1">
        <p:nvSpPr>
          <p:cNvPr id="522249" name="Rectangle 1033"/>
          <p:cNvSpPr>
            <a:spLocks noChangeArrowheads="1"/>
          </p:cNvSpPr>
          <p:nvPr/>
        </p:nvSpPr>
        <p:spPr bwMode="auto">
          <a:xfrm>
            <a:off x="2924968" y="933116"/>
            <a:ext cx="1462087" cy="698500"/>
          </a:xfrm>
          <a:prstGeom prst="rect">
            <a:avLst/>
          </a:prstGeom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2000" dirty="0">
                <a:solidFill>
                  <a:schemeClr val="bg2"/>
                </a:solidFill>
                <a:latin typeface="Arial" charset="0"/>
              </a:rPr>
              <a:t>Ambient Air Flow</a:t>
            </a:r>
          </a:p>
        </p:txBody>
      </p:sp>
      <p:sp useBgFill="1">
        <p:nvSpPr>
          <p:cNvPr id="522250" name="Rectangle 1034"/>
          <p:cNvSpPr>
            <a:spLocks noChangeArrowheads="1"/>
          </p:cNvSpPr>
          <p:nvPr/>
        </p:nvSpPr>
        <p:spPr bwMode="auto">
          <a:xfrm>
            <a:off x="8004385" y="3397899"/>
            <a:ext cx="2152273" cy="705321"/>
          </a:xfrm>
          <a:prstGeom prst="rect">
            <a:avLst/>
          </a:prstGeom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488" tIns="44450" rIns="90488" bIns="44450">
            <a:spAutoFit/>
          </a:bodyPr>
          <a:lstStyle/>
          <a:p>
            <a:pPr>
              <a:defRPr/>
            </a:pPr>
            <a:r>
              <a:rPr lang="en-US" sz="2000" dirty="0">
                <a:solidFill>
                  <a:schemeClr val="bg2"/>
                </a:solidFill>
                <a:latin typeface="Arial" charset="0"/>
              </a:rPr>
              <a:t>Middle Plenum Particles </a:t>
            </a:r>
            <a:r>
              <a:rPr lang="en-US" sz="2000" u="sng" dirty="0">
                <a:solidFill>
                  <a:schemeClr val="bg2"/>
                </a:solidFill>
                <a:latin typeface="Arial" charset="0"/>
              </a:rPr>
              <a:t>&gt;</a:t>
            </a:r>
            <a:r>
              <a:rPr lang="en-US" sz="2000" dirty="0">
                <a:solidFill>
                  <a:schemeClr val="bg2"/>
                </a:solidFill>
                <a:latin typeface="Arial" charset="0"/>
              </a:rPr>
              <a:t> 10 um</a:t>
            </a:r>
          </a:p>
        </p:txBody>
      </p:sp>
      <p:sp useBgFill="1">
        <p:nvSpPr>
          <p:cNvPr id="522251" name="Rectangle 1035"/>
          <p:cNvSpPr>
            <a:spLocks noChangeArrowheads="1"/>
          </p:cNvSpPr>
          <p:nvPr/>
        </p:nvSpPr>
        <p:spPr bwMode="auto">
          <a:xfrm>
            <a:off x="8051592" y="4188467"/>
            <a:ext cx="2025634" cy="1013098"/>
          </a:xfrm>
          <a:prstGeom prst="rect">
            <a:avLst/>
          </a:prstGeom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488" tIns="44450" rIns="90488" bIns="44450">
            <a:spAutoFit/>
          </a:bodyPr>
          <a:lstStyle/>
          <a:p>
            <a:pPr>
              <a:defRPr/>
            </a:pPr>
            <a:r>
              <a:rPr lang="en-US" sz="2000" dirty="0">
                <a:solidFill>
                  <a:schemeClr val="bg2"/>
                </a:solidFill>
                <a:latin typeface="Arial" charset="0"/>
              </a:rPr>
              <a:t>Lower Plenum Particles </a:t>
            </a:r>
            <a:r>
              <a:rPr lang="en-US" sz="2000" u="sng" dirty="0">
                <a:solidFill>
                  <a:schemeClr val="bg2"/>
                </a:solidFill>
                <a:latin typeface="Arial" charset="0"/>
              </a:rPr>
              <a:t>&lt;</a:t>
            </a:r>
            <a:r>
              <a:rPr lang="en-US" sz="2000" dirty="0">
                <a:solidFill>
                  <a:schemeClr val="bg2"/>
                </a:solidFill>
                <a:latin typeface="Arial" charset="0"/>
              </a:rPr>
              <a:t>10 um</a:t>
            </a: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 spd="slow"/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026" name="Picture 2" descr="DSCN099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363200" cy="693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050" name="Picture 15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67200" y="701675"/>
            <a:ext cx="4267200" cy="53181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sp useBgFill="1">
        <p:nvSpPr>
          <p:cNvPr id="524291" name="Rectangle 3"/>
          <p:cNvSpPr>
            <a:spLocks noChangeArrowheads="1"/>
          </p:cNvSpPr>
          <p:nvPr/>
        </p:nvSpPr>
        <p:spPr bwMode="auto">
          <a:xfrm>
            <a:off x="5099050" y="152400"/>
            <a:ext cx="1335303" cy="397545"/>
          </a:xfrm>
          <a:prstGeom prst="rect">
            <a:avLst/>
          </a:prstGeom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2000" dirty="0">
                <a:solidFill>
                  <a:schemeClr val="bg2"/>
                </a:solidFill>
                <a:latin typeface="Arial" charset="0"/>
              </a:rPr>
              <a:t>From Inlet</a:t>
            </a:r>
          </a:p>
        </p:txBody>
      </p:sp>
      <p:sp useBgFill="1">
        <p:nvSpPr>
          <p:cNvPr id="524293" name="Rectangle 5"/>
          <p:cNvSpPr>
            <a:spLocks noChangeArrowheads="1"/>
          </p:cNvSpPr>
          <p:nvPr/>
        </p:nvSpPr>
        <p:spPr bwMode="auto">
          <a:xfrm>
            <a:off x="4648200" y="6311900"/>
            <a:ext cx="2895600" cy="393700"/>
          </a:xfrm>
          <a:prstGeom prst="rect">
            <a:avLst/>
          </a:prstGeom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2000" dirty="0">
                <a:solidFill>
                  <a:schemeClr val="bg2"/>
                </a:solidFill>
                <a:latin typeface="Arial" charset="0"/>
              </a:rPr>
              <a:t>To Control Module</a:t>
            </a:r>
          </a:p>
        </p:txBody>
      </p:sp>
      <p:sp useBgFill="1">
        <p:nvSpPr>
          <p:cNvPr id="524294" name="Rectangle 6"/>
          <p:cNvSpPr>
            <a:spLocks noChangeArrowheads="1"/>
          </p:cNvSpPr>
          <p:nvPr/>
        </p:nvSpPr>
        <p:spPr bwMode="auto">
          <a:xfrm>
            <a:off x="990600" y="2879724"/>
            <a:ext cx="3124200" cy="396875"/>
          </a:xfrm>
          <a:prstGeom prst="rect">
            <a:avLst/>
          </a:prstGeom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488" tIns="44450" rIns="90488" bIns="44450">
            <a:spAutoFit/>
          </a:bodyPr>
          <a:lstStyle/>
          <a:p>
            <a:pPr>
              <a:defRPr/>
            </a:pPr>
            <a:r>
              <a:rPr lang="en-US" sz="2000" dirty="0">
                <a:solidFill>
                  <a:schemeClr val="bg2"/>
                </a:solidFill>
                <a:latin typeface="Arial" charset="0"/>
              </a:rPr>
              <a:t>Coarse Particles &gt;2.5 um</a:t>
            </a:r>
          </a:p>
        </p:txBody>
      </p:sp>
      <p:sp useBgFill="1">
        <p:nvSpPr>
          <p:cNvPr id="524295" name="Rectangle 7"/>
          <p:cNvSpPr>
            <a:spLocks noChangeArrowheads="1"/>
          </p:cNvSpPr>
          <p:nvPr/>
        </p:nvSpPr>
        <p:spPr bwMode="auto">
          <a:xfrm>
            <a:off x="1371600" y="1587500"/>
            <a:ext cx="2895600" cy="396875"/>
          </a:xfrm>
          <a:prstGeom prst="rect">
            <a:avLst/>
          </a:prstGeom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488" tIns="44450" rIns="90488" bIns="44450">
            <a:spAutoFit/>
          </a:bodyPr>
          <a:lstStyle/>
          <a:p>
            <a:pPr>
              <a:defRPr/>
            </a:pPr>
            <a:r>
              <a:rPr lang="en-US" sz="2000" dirty="0">
                <a:solidFill>
                  <a:schemeClr val="bg2"/>
                </a:solidFill>
                <a:latin typeface="Arial" charset="0"/>
              </a:rPr>
              <a:t>Virtual Impactor Nozzle</a:t>
            </a:r>
          </a:p>
        </p:txBody>
      </p:sp>
      <p:sp useBgFill="1">
        <p:nvSpPr>
          <p:cNvPr id="524297" name="Rectangle 9"/>
          <p:cNvSpPr>
            <a:spLocks noChangeArrowheads="1"/>
          </p:cNvSpPr>
          <p:nvPr/>
        </p:nvSpPr>
        <p:spPr bwMode="auto">
          <a:xfrm>
            <a:off x="7848600" y="5257800"/>
            <a:ext cx="1828800" cy="1003300"/>
          </a:xfrm>
          <a:prstGeom prst="rect">
            <a:avLst/>
          </a:prstGeom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2000" dirty="0">
                <a:solidFill>
                  <a:schemeClr val="bg2"/>
                </a:solidFill>
                <a:latin typeface="Arial" charset="0"/>
              </a:rPr>
              <a:t>Fine Filter Cassette</a:t>
            </a:r>
          </a:p>
          <a:p>
            <a:pPr>
              <a:defRPr/>
            </a:pPr>
            <a:r>
              <a:rPr lang="en-US" sz="2000" dirty="0">
                <a:solidFill>
                  <a:schemeClr val="bg2"/>
                </a:solidFill>
                <a:latin typeface="Arial" charset="0"/>
              </a:rPr>
              <a:t>15.03 LPM</a:t>
            </a:r>
          </a:p>
        </p:txBody>
      </p:sp>
      <p:sp useBgFill="1">
        <p:nvSpPr>
          <p:cNvPr id="524298" name="Rectangle 10"/>
          <p:cNvSpPr>
            <a:spLocks noChangeArrowheads="1"/>
          </p:cNvSpPr>
          <p:nvPr/>
        </p:nvSpPr>
        <p:spPr bwMode="auto">
          <a:xfrm>
            <a:off x="1143000" y="5245768"/>
            <a:ext cx="2971800" cy="704850"/>
          </a:xfrm>
          <a:prstGeom prst="rect">
            <a:avLst/>
          </a:prstGeom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2000" dirty="0">
                <a:solidFill>
                  <a:schemeClr val="bg2"/>
                </a:solidFill>
                <a:latin typeface="Arial" charset="0"/>
              </a:rPr>
              <a:t>Coarse Filter Cassette</a:t>
            </a:r>
          </a:p>
          <a:p>
            <a:pPr>
              <a:defRPr/>
            </a:pPr>
            <a:r>
              <a:rPr lang="en-US" sz="2000" dirty="0">
                <a:solidFill>
                  <a:schemeClr val="bg2"/>
                </a:solidFill>
                <a:latin typeface="Arial" charset="0"/>
              </a:rPr>
              <a:t>1.67 LPM</a:t>
            </a:r>
          </a:p>
        </p:txBody>
      </p:sp>
      <p:sp useBgFill="1">
        <p:nvSpPr>
          <p:cNvPr id="524299" name="Rectangle 11"/>
          <p:cNvSpPr>
            <a:spLocks noChangeArrowheads="1"/>
          </p:cNvSpPr>
          <p:nvPr/>
        </p:nvSpPr>
        <p:spPr bwMode="auto">
          <a:xfrm>
            <a:off x="228600" y="3962400"/>
            <a:ext cx="3886200" cy="705321"/>
          </a:xfrm>
          <a:prstGeom prst="rect">
            <a:avLst/>
          </a:prstGeom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488" tIns="44450" rIns="90488" bIns="44450">
            <a:spAutoFit/>
          </a:bodyPr>
          <a:lstStyle/>
          <a:p>
            <a:pPr>
              <a:defRPr/>
            </a:pPr>
            <a:r>
              <a:rPr lang="en-US" sz="2000" dirty="0">
                <a:solidFill>
                  <a:schemeClr val="bg2"/>
                </a:solidFill>
                <a:latin typeface="Arial" charset="0"/>
              </a:rPr>
              <a:t>PM 10 to 2.5 Coarse Particle Filter</a:t>
            </a:r>
          </a:p>
        </p:txBody>
      </p:sp>
      <p:sp useBgFill="1">
        <p:nvSpPr>
          <p:cNvPr id="524300" name="Rectangle 12"/>
          <p:cNvSpPr>
            <a:spLocks noChangeArrowheads="1"/>
          </p:cNvSpPr>
          <p:nvPr/>
        </p:nvSpPr>
        <p:spPr bwMode="auto">
          <a:xfrm>
            <a:off x="7848600" y="3352800"/>
            <a:ext cx="1981200" cy="1003300"/>
          </a:xfrm>
          <a:prstGeom prst="rect">
            <a:avLst/>
          </a:prstGeom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2000" dirty="0">
                <a:solidFill>
                  <a:schemeClr val="bg2"/>
                </a:solidFill>
                <a:latin typeface="Arial" charset="0"/>
              </a:rPr>
              <a:t>PM 2.5 to 0 Fine Particle Filter</a:t>
            </a:r>
          </a:p>
        </p:txBody>
      </p:sp>
      <p:sp useBgFill="1">
        <p:nvSpPr>
          <p:cNvPr id="524301" name="Rectangle 13"/>
          <p:cNvSpPr>
            <a:spLocks noChangeArrowheads="1"/>
          </p:cNvSpPr>
          <p:nvPr/>
        </p:nvSpPr>
        <p:spPr bwMode="auto">
          <a:xfrm>
            <a:off x="1295400" y="2197100"/>
            <a:ext cx="2819400" cy="393700"/>
          </a:xfrm>
          <a:prstGeom prst="rect">
            <a:avLst/>
          </a:prstGeom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488" tIns="44450" rIns="90488" bIns="44450">
            <a:spAutoFit/>
          </a:bodyPr>
          <a:lstStyle/>
          <a:p>
            <a:pPr>
              <a:defRPr/>
            </a:pPr>
            <a:r>
              <a:rPr lang="en-US" sz="2000" dirty="0">
                <a:solidFill>
                  <a:schemeClr val="bg2"/>
                </a:solidFill>
                <a:latin typeface="Arial" charset="0"/>
              </a:rPr>
              <a:t>Fine Particles &lt;2.5 um</a:t>
            </a:r>
          </a:p>
        </p:txBody>
      </p:sp>
      <p:sp useBgFill="1">
        <p:nvSpPr>
          <p:cNvPr id="524292" name="Rectangle 4"/>
          <p:cNvSpPr>
            <a:spLocks noChangeArrowheads="1"/>
          </p:cNvSpPr>
          <p:nvPr/>
        </p:nvSpPr>
        <p:spPr bwMode="auto">
          <a:xfrm>
            <a:off x="7010400" y="1587500"/>
            <a:ext cx="2487613" cy="698500"/>
          </a:xfrm>
          <a:prstGeom prst="rect">
            <a:avLst/>
          </a:prstGeom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2000" dirty="0">
                <a:solidFill>
                  <a:schemeClr val="bg2"/>
                </a:solidFill>
                <a:latin typeface="Arial" charset="0"/>
              </a:rPr>
              <a:t>Virtual Impactor Receiver Tube</a:t>
            </a:r>
          </a:p>
        </p:txBody>
      </p:sp>
      <p:sp useBgFill="1">
        <p:nvSpPr>
          <p:cNvPr id="524296" name="Rectangle 8"/>
          <p:cNvSpPr>
            <a:spLocks noChangeArrowheads="1"/>
          </p:cNvSpPr>
          <p:nvPr/>
        </p:nvSpPr>
        <p:spPr bwMode="auto">
          <a:xfrm>
            <a:off x="6685816" y="701675"/>
            <a:ext cx="1848584" cy="397545"/>
          </a:xfrm>
          <a:prstGeom prst="rect">
            <a:avLst/>
          </a:prstGeom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2000" dirty="0">
                <a:solidFill>
                  <a:schemeClr val="bg2"/>
                </a:solidFill>
                <a:latin typeface="Arial" charset="0"/>
              </a:rPr>
              <a:t>Inlet Drift Tube</a:t>
            </a:r>
          </a:p>
        </p:txBody>
      </p:sp>
      <p:sp>
        <p:nvSpPr>
          <p:cNvPr id="111630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3733800" cy="1219200"/>
          </a:xfrm>
          <a:effectLst/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 dirty="0">
                <a:solidFill>
                  <a:schemeClr val="bg2"/>
                </a:solidFill>
              </a:rPr>
              <a:t>Virtual Impactor</a:t>
            </a:r>
            <a:endParaRPr lang="en-US" dirty="0">
              <a:solidFill>
                <a:schemeClr val="bg2"/>
              </a:solidFill>
            </a:endParaRP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 spd="slow"/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074" name="Picture 2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8400" y="0"/>
            <a:ext cx="3732213" cy="68453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sp>
        <p:nvSpPr>
          <p:cNvPr id="178179" name="Rectangle 3"/>
          <p:cNvSpPr>
            <a:spLocks noGrp="1" noChangeArrowheads="1"/>
          </p:cNvSpPr>
          <p:nvPr>
            <p:ph type="title"/>
          </p:nvPr>
        </p:nvSpPr>
        <p:spPr>
          <a:xfrm>
            <a:off x="381002" y="381004"/>
            <a:ext cx="3090863" cy="2435225"/>
          </a:xfrm>
          <a:effectLst/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 dirty="0">
                <a:solidFill>
                  <a:schemeClr val="bg2"/>
                </a:solidFill>
              </a:rPr>
              <a:t>EPA-WINS PM</a:t>
            </a:r>
            <a:r>
              <a:rPr lang="en-US" sz="4000" baseline="-25000" dirty="0">
                <a:solidFill>
                  <a:schemeClr val="bg2"/>
                </a:solidFill>
              </a:rPr>
              <a:t>2.5</a:t>
            </a:r>
            <a:r>
              <a:rPr lang="en-US" sz="4000" dirty="0">
                <a:solidFill>
                  <a:schemeClr val="bg2"/>
                </a:solidFill>
              </a:rPr>
              <a:t> Impactor</a:t>
            </a:r>
            <a:endParaRPr lang="en-US" dirty="0">
              <a:solidFill>
                <a:schemeClr val="bg2"/>
              </a:solidFill>
            </a:endParaRPr>
          </a:p>
        </p:txBody>
      </p:sp>
      <p:sp useBgFill="1">
        <p:nvSpPr>
          <p:cNvPr id="178180" name="Rectangle 4"/>
          <p:cNvSpPr>
            <a:spLocks noChangeArrowheads="1"/>
          </p:cNvSpPr>
          <p:nvPr/>
        </p:nvSpPr>
        <p:spPr bwMode="auto">
          <a:xfrm>
            <a:off x="6537325" y="127000"/>
            <a:ext cx="3001079" cy="397545"/>
          </a:xfrm>
          <a:prstGeom prst="rect">
            <a:avLst/>
          </a:prstGeom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2000" dirty="0">
                <a:solidFill>
                  <a:schemeClr val="bg2"/>
                </a:solidFill>
                <a:latin typeface="Arial" charset="0"/>
              </a:rPr>
              <a:t>PM-10 Aerosol from Inlet</a:t>
            </a:r>
          </a:p>
        </p:txBody>
      </p:sp>
      <p:sp useBgFill="1">
        <p:nvSpPr>
          <p:cNvPr id="178181" name="Rectangle 5"/>
          <p:cNvSpPr>
            <a:spLocks noChangeArrowheads="1"/>
          </p:cNvSpPr>
          <p:nvPr/>
        </p:nvSpPr>
        <p:spPr bwMode="auto">
          <a:xfrm>
            <a:off x="7607300" y="1784350"/>
            <a:ext cx="2541588" cy="704850"/>
          </a:xfrm>
          <a:prstGeom prst="rect">
            <a:avLst/>
          </a:prstGeom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2000" dirty="0">
                <a:solidFill>
                  <a:schemeClr val="bg2"/>
                </a:solidFill>
                <a:latin typeface="Arial" charset="0"/>
              </a:rPr>
              <a:t>Collection Cup with </a:t>
            </a:r>
            <a:r>
              <a:rPr lang="en-US" sz="2000" dirty="0" err="1">
                <a:solidFill>
                  <a:schemeClr val="bg2"/>
                </a:solidFill>
                <a:latin typeface="Arial" charset="0"/>
              </a:rPr>
              <a:t>Antispill</a:t>
            </a:r>
            <a:r>
              <a:rPr lang="en-US" sz="2000" dirty="0">
                <a:solidFill>
                  <a:schemeClr val="bg2"/>
                </a:solidFill>
                <a:latin typeface="Arial" charset="0"/>
              </a:rPr>
              <a:t> Ring</a:t>
            </a:r>
          </a:p>
        </p:txBody>
      </p:sp>
      <p:sp useBgFill="1">
        <p:nvSpPr>
          <p:cNvPr id="178182" name="Rectangle 6"/>
          <p:cNvSpPr>
            <a:spLocks noChangeArrowheads="1"/>
          </p:cNvSpPr>
          <p:nvPr/>
        </p:nvSpPr>
        <p:spPr bwMode="auto">
          <a:xfrm>
            <a:off x="7661275" y="2727325"/>
            <a:ext cx="2082800" cy="396875"/>
          </a:xfrm>
          <a:prstGeom prst="rect">
            <a:avLst/>
          </a:prstGeom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2000" dirty="0">
                <a:solidFill>
                  <a:schemeClr val="bg2"/>
                </a:solidFill>
                <a:latin typeface="Arial" charset="0"/>
              </a:rPr>
              <a:t>Impaction Filter</a:t>
            </a:r>
          </a:p>
        </p:txBody>
      </p:sp>
      <p:sp useBgFill="1">
        <p:nvSpPr>
          <p:cNvPr id="178183" name="Rectangle 7"/>
          <p:cNvSpPr>
            <a:spLocks noChangeArrowheads="1"/>
          </p:cNvSpPr>
          <p:nvPr/>
        </p:nvSpPr>
        <p:spPr bwMode="auto">
          <a:xfrm>
            <a:off x="7494145" y="1069975"/>
            <a:ext cx="995363" cy="396875"/>
          </a:xfrm>
          <a:prstGeom prst="rect">
            <a:avLst/>
          </a:prstGeom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2000" dirty="0">
                <a:solidFill>
                  <a:schemeClr val="bg2"/>
                </a:solidFill>
                <a:latin typeface="Arial" charset="0"/>
              </a:rPr>
              <a:t>Nozzle</a:t>
            </a:r>
          </a:p>
        </p:txBody>
      </p:sp>
      <p:sp useBgFill="1">
        <p:nvSpPr>
          <p:cNvPr id="178184" name="Rectangle 8"/>
          <p:cNvSpPr>
            <a:spLocks noChangeArrowheads="1"/>
          </p:cNvSpPr>
          <p:nvPr/>
        </p:nvSpPr>
        <p:spPr bwMode="auto">
          <a:xfrm>
            <a:off x="3813175" y="2771775"/>
            <a:ext cx="323850" cy="366713"/>
          </a:xfrm>
          <a:prstGeom prst="rect">
            <a:avLst/>
          </a:prstGeom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18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T</a:t>
            </a:r>
          </a:p>
        </p:txBody>
      </p:sp>
      <p:sp useBgFill="1">
        <p:nvSpPr>
          <p:cNvPr id="178185" name="Rectangle 9"/>
          <p:cNvSpPr>
            <a:spLocks noChangeArrowheads="1"/>
          </p:cNvSpPr>
          <p:nvPr/>
        </p:nvSpPr>
        <p:spPr bwMode="auto">
          <a:xfrm>
            <a:off x="6010275" y="6248400"/>
            <a:ext cx="2860015" cy="397545"/>
          </a:xfrm>
          <a:prstGeom prst="rect">
            <a:avLst/>
          </a:prstGeom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2000" dirty="0">
                <a:solidFill>
                  <a:schemeClr val="bg2"/>
                </a:solidFill>
                <a:latin typeface="Arial" charset="0"/>
              </a:rPr>
              <a:t>PM-2.5 Aerosol to Filter</a:t>
            </a:r>
          </a:p>
        </p:txBody>
      </p:sp>
      <p:sp useBgFill="1">
        <p:nvSpPr>
          <p:cNvPr id="178186" name="Rectangle 10"/>
          <p:cNvSpPr>
            <a:spLocks noChangeArrowheads="1"/>
          </p:cNvSpPr>
          <p:nvPr/>
        </p:nvSpPr>
        <p:spPr bwMode="auto">
          <a:xfrm>
            <a:off x="3883025" y="3995738"/>
            <a:ext cx="336550" cy="366712"/>
          </a:xfrm>
          <a:prstGeom prst="rect">
            <a:avLst/>
          </a:prstGeom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18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S</a:t>
            </a:r>
          </a:p>
        </p:txBody>
      </p:sp>
      <p:sp useBgFill="1">
        <p:nvSpPr>
          <p:cNvPr id="178187" name="Rectangle 11"/>
          <p:cNvSpPr>
            <a:spLocks noChangeArrowheads="1"/>
          </p:cNvSpPr>
          <p:nvPr/>
        </p:nvSpPr>
        <p:spPr bwMode="auto">
          <a:xfrm>
            <a:off x="4457700" y="1830388"/>
            <a:ext cx="350838" cy="363537"/>
          </a:xfrm>
          <a:prstGeom prst="rect">
            <a:avLst/>
          </a:prstGeom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8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W</a:t>
            </a:r>
          </a:p>
        </p:txBody>
      </p:sp>
      <p:pic>
        <p:nvPicPr>
          <p:cNvPr id="131084" name="Picture 12" descr="WINSEX03"/>
          <p:cNvPicPr>
            <a:picLocks noChangeAspect="1" noChangeArrowheads="1"/>
          </p:cNvPicPr>
          <p:nvPr/>
        </p:nvPicPr>
        <p:blipFill>
          <a:blip r:embed="rId4" cstate="print">
            <a:lum bright="18000" contrast="6000"/>
          </a:blip>
          <a:srcRect/>
          <a:stretch>
            <a:fillRect/>
          </a:stretch>
        </p:blipFill>
        <p:spPr bwMode="auto">
          <a:xfrm>
            <a:off x="685800" y="3124200"/>
            <a:ext cx="2390775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 spd="slow"/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098" name="Picture 2050" descr="DSCN098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76200" y="0"/>
            <a:ext cx="10744200" cy="701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43C6995-9A37-72D6-8106-3D333D367119}"/>
              </a:ext>
            </a:extLst>
          </p:cNvPr>
          <p:cNvSpPr txBox="1"/>
          <p:nvPr/>
        </p:nvSpPr>
        <p:spPr>
          <a:xfrm>
            <a:off x="342900" y="457200"/>
            <a:ext cx="464820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5400" dirty="0">
                <a:solidFill>
                  <a:schemeClr val="bg1"/>
                </a:solidFill>
                <a:latin typeface="Arial" charset="0"/>
              </a:rPr>
              <a:t>Tapered Element Oscillating Microbalance</a:t>
            </a:r>
            <a:br>
              <a:rPr lang="en-US" sz="5400" dirty="0">
                <a:solidFill>
                  <a:schemeClr val="bg1"/>
                </a:solidFill>
                <a:latin typeface="Arial" charset="0"/>
              </a:rPr>
            </a:br>
            <a:r>
              <a:rPr lang="en-US" sz="5400" dirty="0">
                <a:solidFill>
                  <a:schemeClr val="bg1"/>
                </a:solidFill>
                <a:latin typeface="Arial" charset="0"/>
              </a:rPr>
              <a:t>(TEOM) Inlet</a:t>
            </a:r>
            <a:endParaRPr lang="en-US" sz="5400" i="1" dirty="0">
              <a:solidFill>
                <a:schemeClr val="bg1"/>
              </a:solidFill>
              <a:latin typeface="Arial" charset="0"/>
            </a:endParaRPr>
          </a:p>
        </p:txBody>
      </p:sp>
    </p:spTree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3072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287000" cy="6858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/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6" name="Rectangle 2"/>
          <p:cNvSpPr>
            <a:spLocks noGrp="1" noChangeArrowheads="1"/>
          </p:cNvSpPr>
          <p:nvPr>
            <p:ph type="title"/>
          </p:nvPr>
        </p:nvSpPr>
        <p:spPr>
          <a:xfrm>
            <a:off x="469900" y="571499"/>
            <a:ext cx="3049588" cy="1143000"/>
          </a:xfrm>
          <a:effectLst/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 dirty="0">
                <a:solidFill>
                  <a:schemeClr val="bg2"/>
                </a:solidFill>
              </a:rPr>
              <a:t>PM</a:t>
            </a:r>
            <a:r>
              <a:rPr lang="en-US" sz="4000" baseline="-25000" dirty="0">
                <a:solidFill>
                  <a:schemeClr val="bg2"/>
                </a:solidFill>
              </a:rPr>
              <a:t>10</a:t>
            </a:r>
            <a:r>
              <a:rPr lang="en-US" sz="4000" dirty="0">
                <a:solidFill>
                  <a:schemeClr val="bg2"/>
                </a:solidFill>
              </a:rPr>
              <a:t> - TEOM</a:t>
            </a:r>
            <a:endParaRPr lang="en-US" dirty="0">
              <a:solidFill>
                <a:schemeClr val="bg2"/>
              </a:solidFill>
            </a:endParaRPr>
          </a:p>
        </p:txBody>
      </p:sp>
      <p:pic>
        <p:nvPicPr>
          <p:cNvPr id="133123" name="Picture 3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2625" y="0"/>
            <a:ext cx="5718175" cy="66500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sp useBgFill="1">
        <p:nvSpPr>
          <p:cNvPr id="180228" name="Rectangle 4"/>
          <p:cNvSpPr>
            <a:spLocks noChangeArrowheads="1"/>
          </p:cNvSpPr>
          <p:nvPr/>
        </p:nvSpPr>
        <p:spPr bwMode="auto">
          <a:xfrm>
            <a:off x="7835900" y="90488"/>
            <a:ext cx="670056" cy="366767"/>
          </a:xfrm>
          <a:prstGeom prst="rect">
            <a:avLst/>
          </a:prstGeom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1800" dirty="0">
                <a:solidFill>
                  <a:schemeClr val="bg2"/>
                </a:solidFill>
                <a:latin typeface="Arial" charset="0"/>
              </a:rPr>
              <a:t>Flow</a:t>
            </a:r>
          </a:p>
        </p:txBody>
      </p:sp>
      <p:sp useBgFill="1">
        <p:nvSpPr>
          <p:cNvPr id="180229" name="Rectangle 5"/>
          <p:cNvSpPr>
            <a:spLocks noChangeArrowheads="1"/>
          </p:cNvSpPr>
          <p:nvPr/>
        </p:nvSpPr>
        <p:spPr bwMode="auto">
          <a:xfrm>
            <a:off x="6604000" y="6499225"/>
            <a:ext cx="2200275" cy="366713"/>
          </a:xfrm>
          <a:prstGeom prst="rect">
            <a:avLst/>
          </a:prstGeom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800" dirty="0">
                <a:solidFill>
                  <a:schemeClr val="bg2"/>
                </a:solidFill>
                <a:latin typeface="Arial" charset="0"/>
              </a:rPr>
              <a:t>To Flow Controller</a:t>
            </a:r>
          </a:p>
        </p:txBody>
      </p:sp>
      <p:sp useBgFill="1">
        <p:nvSpPr>
          <p:cNvPr id="180230" name="Rectangle 6"/>
          <p:cNvSpPr>
            <a:spLocks noChangeArrowheads="1"/>
          </p:cNvSpPr>
          <p:nvPr/>
        </p:nvSpPr>
        <p:spPr bwMode="auto">
          <a:xfrm>
            <a:off x="8210550" y="5734050"/>
            <a:ext cx="1704975" cy="304800"/>
          </a:xfrm>
          <a:prstGeom prst="rect">
            <a:avLst/>
          </a:prstGeom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solidFill>
                  <a:schemeClr val="bg2"/>
                </a:solidFill>
                <a:latin typeface="Arial" charset="0"/>
              </a:rPr>
              <a:t>Microprocessor</a:t>
            </a:r>
          </a:p>
        </p:txBody>
      </p:sp>
      <p:sp useBgFill="1">
        <p:nvSpPr>
          <p:cNvPr id="180231" name="Rectangle 7"/>
          <p:cNvSpPr>
            <a:spLocks noChangeArrowheads="1"/>
          </p:cNvSpPr>
          <p:nvPr/>
        </p:nvSpPr>
        <p:spPr bwMode="auto">
          <a:xfrm>
            <a:off x="8234363" y="4984750"/>
            <a:ext cx="1720850" cy="520700"/>
          </a:xfrm>
          <a:prstGeom prst="rect">
            <a:avLst/>
          </a:prstGeom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solidFill>
                  <a:schemeClr val="bg2"/>
                </a:solidFill>
                <a:latin typeface="Arial" charset="0"/>
              </a:rPr>
              <a:t>Electronic  Feedback System</a:t>
            </a:r>
          </a:p>
        </p:txBody>
      </p:sp>
      <p:sp useBgFill="1">
        <p:nvSpPr>
          <p:cNvPr id="180232" name="Rectangle 8"/>
          <p:cNvSpPr>
            <a:spLocks noChangeArrowheads="1"/>
          </p:cNvSpPr>
          <p:nvPr/>
        </p:nvSpPr>
        <p:spPr bwMode="auto">
          <a:xfrm>
            <a:off x="3352800" y="5410200"/>
            <a:ext cx="1219200" cy="638175"/>
          </a:xfrm>
          <a:prstGeom prst="rect">
            <a:avLst/>
          </a:prstGeom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800" dirty="0">
                <a:solidFill>
                  <a:schemeClr val="bg2"/>
                </a:solidFill>
                <a:latin typeface="Arial" charset="0"/>
              </a:rPr>
              <a:t>Tapered Element</a:t>
            </a:r>
          </a:p>
        </p:txBody>
      </p:sp>
      <p:sp useBgFill="1">
        <p:nvSpPr>
          <p:cNvPr id="180233" name="Rectangle 9"/>
          <p:cNvSpPr>
            <a:spLocks noChangeArrowheads="1"/>
          </p:cNvSpPr>
          <p:nvPr/>
        </p:nvSpPr>
        <p:spPr bwMode="auto">
          <a:xfrm>
            <a:off x="3519488" y="4003675"/>
            <a:ext cx="1450975" cy="638175"/>
          </a:xfrm>
          <a:prstGeom prst="rect">
            <a:avLst/>
          </a:prstGeom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800" dirty="0">
                <a:solidFill>
                  <a:schemeClr val="bg2"/>
                </a:solidFill>
                <a:latin typeface="Arial" charset="0"/>
              </a:rPr>
              <a:t>Filter Cartridge</a:t>
            </a:r>
          </a:p>
        </p:txBody>
      </p:sp>
      <p:sp useBgFill="1">
        <p:nvSpPr>
          <p:cNvPr id="180234" name="Rectangle 10"/>
          <p:cNvSpPr>
            <a:spLocks noChangeArrowheads="1"/>
          </p:cNvSpPr>
          <p:nvPr/>
        </p:nvSpPr>
        <p:spPr bwMode="auto">
          <a:xfrm>
            <a:off x="4252913" y="80963"/>
            <a:ext cx="670056" cy="366767"/>
          </a:xfrm>
          <a:prstGeom prst="rect">
            <a:avLst/>
          </a:prstGeom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1800" dirty="0">
                <a:solidFill>
                  <a:schemeClr val="bg2"/>
                </a:solidFill>
                <a:latin typeface="Arial" charset="0"/>
              </a:rPr>
              <a:t>Flow</a:t>
            </a:r>
          </a:p>
        </p:txBody>
      </p:sp>
      <p:sp useBgFill="1">
        <p:nvSpPr>
          <p:cNvPr id="180235" name="Rectangle 11"/>
          <p:cNvSpPr>
            <a:spLocks noChangeArrowheads="1"/>
          </p:cNvSpPr>
          <p:nvPr/>
        </p:nvSpPr>
        <p:spPr bwMode="auto">
          <a:xfrm>
            <a:off x="8004175" y="1411288"/>
            <a:ext cx="1760098" cy="366767"/>
          </a:xfrm>
          <a:prstGeom prst="rect">
            <a:avLst/>
          </a:prstGeom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1800" dirty="0">
                <a:solidFill>
                  <a:schemeClr val="bg2"/>
                </a:solidFill>
                <a:latin typeface="Arial" charset="0"/>
              </a:rPr>
              <a:t>Sampling Head</a:t>
            </a:r>
          </a:p>
        </p:txBody>
      </p:sp>
      <p:sp>
        <p:nvSpPr>
          <p:cNvPr id="180236" name="Rectangle 12"/>
          <p:cNvSpPr>
            <a:spLocks noChangeArrowheads="1"/>
          </p:cNvSpPr>
          <p:nvPr/>
        </p:nvSpPr>
        <p:spPr bwMode="auto">
          <a:xfrm>
            <a:off x="7383463" y="1971675"/>
            <a:ext cx="1760163" cy="366767"/>
          </a:xfrm>
          <a:prstGeom prst="rect">
            <a:avLst/>
          </a:prstGeom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1800" dirty="0">
                <a:solidFill>
                  <a:schemeClr val="bg2"/>
                </a:solidFill>
                <a:latin typeface="Arial" charset="0"/>
              </a:rPr>
              <a:t>Heated Air Inlet</a:t>
            </a:r>
          </a:p>
        </p:txBody>
      </p:sp>
      <p:pic>
        <p:nvPicPr>
          <p:cNvPr id="133133" name="Picture 13" descr="te"/>
          <p:cNvPicPr>
            <a:picLocks noChangeAspect="1" noChangeArrowheads="1"/>
          </p:cNvPicPr>
          <p:nvPr/>
        </p:nvPicPr>
        <p:blipFill>
          <a:blip r:embed="rId4" cstate="print">
            <a:lum bright="12000" contrast="24000"/>
          </a:blip>
          <a:srcRect/>
          <a:stretch>
            <a:fillRect/>
          </a:stretch>
        </p:blipFill>
        <p:spPr bwMode="auto">
          <a:xfrm>
            <a:off x="381000" y="2438400"/>
            <a:ext cx="240030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0238" name="Line 14"/>
          <p:cNvSpPr>
            <a:spLocks noChangeShapeType="1"/>
          </p:cNvSpPr>
          <p:nvPr/>
        </p:nvSpPr>
        <p:spPr bwMode="auto">
          <a:xfrm flipH="1">
            <a:off x="2895600" y="5715000"/>
            <a:ext cx="533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 spd="slow"/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2" y="152400"/>
            <a:ext cx="2884486" cy="2057400"/>
          </a:xfrm>
          <a:effectLst/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 dirty="0">
                <a:solidFill>
                  <a:schemeClr val="bg2"/>
                </a:solidFill>
              </a:rPr>
              <a:t>PM</a:t>
            </a:r>
            <a:r>
              <a:rPr lang="en-US" sz="4000" baseline="-25000" dirty="0">
                <a:solidFill>
                  <a:schemeClr val="bg2"/>
                </a:solidFill>
              </a:rPr>
              <a:t>10</a:t>
            </a:r>
            <a:r>
              <a:rPr lang="en-US" sz="4000" dirty="0">
                <a:solidFill>
                  <a:schemeClr val="bg2"/>
                </a:solidFill>
              </a:rPr>
              <a:t>-TEOM</a:t>
            </a:r>
          </a:p>
        </p:txBody>
      </p:sp>
      <p:pic>
        <p:nvPicPr>
          <p:cNvPr id="134147" name="Picture 3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59363" y="0"/>
            <a:ext cx="3400425" cy="68453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sp useBgFill="1">
        <p:nvSpPr>
          <p:cNvPr id="182276" name="Rectangle 4"/>
          <p:cNvSpPr>
            <a:spLocks noChangeArrowheads="1"/>
          </p:cNvSpPr>
          <p:nvPr/>
        </p:nvSpPr>
        <p:spPr bwMode="auto">
          <a:xfrm>
            <a:off x="5241925" y="457200"/>
            <a:ext cx="1238250" cy="366713"/>
          </a:xfrm>
          <a:prstGeom prst="rect">
            <a:avLst/>
          </a:prstGeom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1800" dirty="0">
                <a:solidFill>
                  <a:schemeClr val="bg2"/>
                </a:solidFill>
                <a:latin typeface="Arial" charset="0"/>
              </a:rPr>
              <a:t>PM</a:t>
            </a:r>
            <a:r>
              <a:rPr lang="en-US" sz="1800" baseline="-25000" dirty="0">
                <a:solidFill>
                  <a:schemeClr val="bg2"/>
                </a:solidFill>
                <a:latin typeface="Arial" charset="0"/>
              </a:rPr>
              <a:t>10</a:t>
            </a:r>
            <a:r>
              <a:rPr lang="en-US" sz="1800" dirty="0">
                <a:solidFill>
                  <a:schemeClr val="bg2"/>
                </a:solidFill>
                <a:latin typeface="Arial" charset="0"/>
              </a:rPr>
              <a:t> Inlet</a:t>
            </a:r>
          </a:p>
        </p:txBody>
      </p:sp>
      <p:sp useBgFill="1">
        <p:nvSpPr>
          <p:cNvPr id="182277" name="Rectangle 5"/>
          <p:cNvSpPr>
            <a:spLocks noChangeArrowheads="1"/>
          </p:cNvSpPr>
          <p:nvPr/>
        </p:nvSpPr>
        <p:spPr bwMode="auto">
          <a:xfrm>
            <a:off x="8320088" y="6056313"/>
            <a:ext cx="1892300" cy="644525"/>
          </a:xfrm>
          <a:prstGeom prst="rect">
            <a:avLst/>
          </a:prstGeom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800" dirty="0">
                <a:solidFill>
                  <a:schemeClr val="bg2"/>
                </a:solidFill>
                <a:latin typeface="Arial" charset="0"/>
              </a:rPr>
              <a:t>Auxiliary Flow Controller</a:t>
            </a:r>
          </a:p>
        </p:txBody>
      </p:sp>
      <p:sp useBgFill="1">
        <p:nvSpPr>
          <p:cNvPr id="182278" name="Rectangle 6"/>
          <p:cNvSpPr>
            <a:spLocks noChangeArrowheads="1"/>
          </p:cNvSpPr>
          <p:nvPr/>
        </p:nvSpPr>
        <p:spPr bwMode="auto">
          <a:xfrm>
            <a:off x="8577263" y="5280025"/>
            <a:ext cx="1584325" cy="638175"/>
          </a:xfrm>
          <a:prstGeom prst="rect">
            <a:avLst/>
          </a:prstGeom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800" dirty="0">
                <a:solidFill>
                  <a:schemeClr val="bg2"/>
                </a:solidFill>
                <a:latin typeface="Arial" charset="0"/>
              </a:rPr>
              <a:t>Main Flow Controller</a:t>
            </a:r>
          </a:p>
        </p:txBody>
      </p:sp>
      <p:sp useBgFill="1">
        <p:nvSpPr>
          <p:cNvPr id="182279" name="Rectangle 7"/>
          <p:cNvSpPr>
            <a:spLocks noChangeArrowheads="1"/>
          </p:cNvSpPr>
          <p:nvPr/>
        </p:nvSpPr>
        <p:spPr bwMode="auto">
          <a:xfrm>
            <a:off x="8539163" y="3713163"/>
            <a:ext cx="1462087" cy="644525"/>
          </a:xfrm>
          <a:prstGeom prst="rect">
            <a:avLst/>
          </a:prstGeom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800" dirty="0">
                <a:solidFill>
                  <a:schemeClr val="bg2"/>
                </a:solidFill>
                <a:latin typeface="Arial" charset="0"/>
              </a:rPr>
              <a:t>Mass Transducer</a:t>
            </a:r>
          </a:p>
        </p:txBody>
      </p:sp>
      <p:sp useBgFill="1">
        <p:nvSpPr>
          <p:cNvPr id="182280" name="Rectangle 8"/>
          <p:cNvSpPr>
            <a:spLocks noChangeArrowheads="1"/>
          </p:cNvSpPr>
          <p:nvPr/>
        </p:nvSpPr>
        <p:spPr bwMode="auto">
          <a:xfrm>
            <a:off x="8201025" y="2897188"/>
            <a:ext cx="1508125" cy="644525"/>
          </a:xfrm>
          <a:prstGeom prst="rect">
            <a:avLst/>
          </a:prstGeom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800" dirty="0">
                <a:solidFill>
                  <a:schemeClr val="bg2"/>
                </a:solidFill>
                <a:latin typeface="Arial" charset="0"/>
              </a:rPr>
              <a:t>TEOM Sensor Unit</a:t>
            </a:r>
          </a:p>
        </p:txBody>
      </p:sp>
      <p:sp useBgFill="1">
        <p:nvSpPr>
          <p:cNvPr id="182281" name="Rectangle 9"/>
          <p:cNvSpPr>
            <a:spLocks noChangeArrowheads="1"/>
          </p:cNvSpPr>
          <p:nvPr/>
        </p:nvSpPr>
        <p:spPr bwMode="auto">
          <a:xfrm>
            <a:off x="8539163" y="2212975"/>
            <a:ext cx="1603375" cy="366713"/>
          </a:xfrm>
          <a:prstGeom prst="rect">
            <a:avLst/>
          </a:prstGeom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1800" dirty="0">
                <a:solidFill>
                  <a:schemeClr val="bg2"/>
                </a:solidFill>
                <a:latin typeface="Arial" charset="0"/>
              </a:rPr>
              <a:t>Sample Tube</a:t>
            </a:r>
          </a:p>
        </p:txBody>
      </p:sp>
      <p:sp useBgFill="1">
        <p:nvSpPr>
          <p:cNvPr id="182282" name="Rectangle 10"/>
          <p:cNvSpPr>
            <a:spLocks noChangeArrowheads="1"/>
          </p:cNvSpPr>
          <p:nvPr/>
        </p:nvSpPr>
        <p:spPr bwMode="auto">
          <a:xfrm>
            <a:off x="8526463" y="1643063"/>
            <a:ext cx="1452322" cy="366767"/>
          </a:xfrm>
          <a:prstGeom prst="rect">
            <a:avLst/>
          </a:prstGeom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1800" dirty="0">
                <a:solidFill>
                  <a:schemeClr val="bg2"/>
                </a:solidFill>
                <a:latin typeface="Arial" charset="0"/>
              </a:rPr>
              <a:t>Flow Splitter</a:t>
            </a:r>
          </a:p>
        </p:txBody>
      </p:sp>
      <p:sp useBgFill="1">
        <p:nvSpPr>
          <p:cNvPr id="182283" name="Rectangle 11"/>
          <p:cNvSpPr>
            <a:spLocks noChangeArrowheads="1"/>
          </p:cNvSpPr>
          <p:nvPr/>
        </p:nvSpPr>
        <p:spPr bwMode="auto">
          <a:xfrm>
            <a:off x="3267075" y="5946775"/>
            <a:ext cx="1426674" cy="366767"/>
          </a:xfrm>
          <a:prstGeom prst="rect">
            <a:avLst/>
          </a:prstGeom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1800" dirty="0">
                <a:solidFill>
                  <a:schemeClr val="bg2"/>
                </a:solidFill>
                <a:latin typeface="Arial" charset="0"/>
              </a:rPr>
              <a:t>Inline Filters</a:t>
            </a:r>
          </a:p>
        </p:txBody>
      </p:sp>
      <p:sp useBgFill="1">
        <p:nvSpPr>
          <p:cNvPr id="182284" name="Rectangle 12"/>
          <p:cNvSpPr>
            <a:spLocks noChangeArrowheads="1"/>
          </p:cNvSpPr>
          <p:nvPr/>
        </p:nvSpPr>
        <p:spPr bwMode="auto">
          <a:xfrm>
            <a:off x="3330575" y="3952875"/>
            <a:ext cx="1479550" cy="366713"/>
          </a:xfrm>
          <a:prstGeom prst="rect">
            <a:avLst/>
          </a:prstGeom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1800" dirty="0">
                <a:solidFill>
                  <a:schemeClr val="bg2"/>
                </a:solidFill>
                <a:latin typeface="Arial" charset="0"/>
              </a:rPr>
              <a:t>TEOM Filter</a:t>
            </a:r>
          </a:p>
        </p:txBody>
      </p:sp>
      <p:sp useBgFill="1">
        <p:nvSpPr>
          <p:cNvPr id="182285" name="Rectangle 13"/>
          <p:cNvSpPr>
            <a:spLocks noChangeArrowheads="1"/>
          </p:cNvSpPr>
          <p:nvPr/>
        </p:nvSpPr>
        <p:spPr bwMode="auto">
          <a:xfrm>
            <a:off x="4022725" y="2411413"/>
            <a:ext cx="1223963" cy="643766"/>
          </a:xfrm>
          <a:prstGeom prst="rect">
            <a:avLst/>
          </a:prstGeom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800" dirty="0">
                <a:solidFill>
                  <a:schemeClr val="bg2"/>
                </a:solidFill>
                <a:latin typeface="Arial" charset="0"/>
              </a:rPr>
              <a:t>Bypass Flow Line</a:t>
            </a:r>
          </a:p>
        </p:txBody>
      </p:sp>
      <p:sp useBgFill="1">
        <p:nvSpPr>
          <p:cNvPr id="182286" name="Rectangle 14"/>
          <p:cNvSpPr>
            <a:spLocks noChangeArrowheads="1"/>
          </p:cNvSpPr>
          <p:nvPr/>
        </p:nvSpPr>
        <p:spPr bwMode="auto">
          <a:xfrm>
            <a:off x="3570288" y="4740275"/>
            <a:ext cx="1157434" cy="366767"/>
          </a:xfrm>
          <a:prstGeom prst="rect">
            <a:avLst/>
          </a:prstGeom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1800" dirty="0">
                <a:solidFill>
                  <a:schemeClr val="bg2"/>
                </a:solidFill>
                <a:latin typeface="Arial" charset="0"/>
              </a:rPr>
              <a:t>Air Tubes</a:t>
            </a:r>
          </a:p>
        </p:txBody>
      </p:sp>
      <p:sp useBgFill="1">
        <p:nvSpPr>
          <p:cNvPr id="182287" name="Rectangle 15"/>
          <p:cNvSpPr>
            <a:spLocks noChangeArrowheads="1"/>
          </p:cNvSpPr>
          <p:nvPr/>
        </p:nvSpPr>
        <p:spPr bwMode="auto">
          <a:xfrm>
            <a:off x="603250" y="5448300"/>
            <a:ext cx="3914599" cy="366767"/>
          </a:xfrm>
          <a:prstGeom prst="rect">
            <a:avLst/>
          </a:prstGeom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1800" dirty="0">
                <a:solidFill>
                  <a:schemeClr val="bg2"/>
                </a:solidFill>
                <a:latin typeface="Arial" charset="0"/>
              </a:rPr>
              <a:t>Bypass Fine Particle Filter Assembly</a:t>
            </a:r>
          </a:p>
        </p:txBody>
      </p:sp>
      <p:sp useBgFill="1">
        <p:nvSpPr>
          <p:cNvPr id="182288" name="Rectangle 16"/>
          <p:cNvSpPr>
            <a:spLocks noChangeArrowheads="1"/>
          </p:cNvSpPr>
          <p:nvPr/>
        </p:nvSpPr>
        <p:spPr bwMode="auto">
          <a:xfrm>
            <a:off x="8548103" y="4491038"/>
            <a:ext cx="1539875" cy="644525"/>
          </a:xfrm>
          <a:prstGeom prst="rect">
            <a:avLst/>
          </a:prstGeom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800" dirty="0">
                <a:solidFill>
                  <a:schemeClr val="bg2"/>
                </a:solidFill>
                <a:latin typeface="Arial" charset="0"/>
              </a:rPr>
              <a:t>TEOM Control Unit</a:t>
            </a:r>
          </a:p>
        </p:txBody>
      </p:sp>
      <p:sp useBgFill="1">
        <p:nvSpPr>
          <p:cNvPr id="182289" name="Rectangle 17"/>
          <p:cNvSpPr>
            <a:spLocks noChangeArrowheads="1"/>
          </p:cNvSpPr>
          <p:nvPr/>
        </p:nvSpPr>
        <p:spPr bwMode="auto">
          <a:xfrm>
            <a:off x="3032125" y="6432550"/>
            <a:ext cx="1678859" cy="366767"/>
          </a:xfrm>
          <a:prstGeom prst="rect">
            <a:avLst/>
          </a:prstGeom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1800" dirty="0">
                <a:solidFill>
                  <a:schemeClr val="bg2"/>
                </a:solidFill>
                <a:latin typeface="Arial" charset="0"/>
              </a:rPr>
              <a:t>Vacuum Pump</a:t>
            </a:r>
          </a:p>
        </p:txBody>
      </p:sp>
      <p:pic>
        <p:nvPicPr>
          <p:cNvPr id="134162" name="Picture 18" descr="p1400"/>
          <p:cNvPicPr>
            <a:picLocks noChangeAspect="1" noChangeArrowheads="1"/>
          </p:cNvPicPr>
          <p:nvPr/>
        </p:nvPicPr>
        <p:blipFill>
          <a:blip r:embed="rId4" cstate="print">
            <a:lum bright="-12000" contrast="24000"/>
          </a:blip>
          <a:srcRect/>
          <a:stretch>
            <a:fillRect/>
          </a:stretch>
        </p:blipFill>
        <p:spPr bwMode="auto">
          <a:xfrm>
            <a:off x="457200" y="2438400"/>
            <a:ext cx="23622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 spd="slow"/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170" name="Picture 2" descr="DSCN097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363200" cy="693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194" name="Picture 2050" descr="DSCN100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363200" cy="693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807F0B3-2259-35B4-1BF9-C5F21F0969EB}"/>
              </a:ext>
            </a:extLst>
          </p:cNvPr>
          <p:cNvSpPr txBox="1"/>
          <p:nvPr/>
        </p:nvSpPr>
        <p:spPr>
          <a:xfrm>
            <a:off x="2781300" y="4648200"/>
            <a:ext cx="6019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6000">
                <a:solidFill>
                  <a:schemeClr val="bg1"/>
                </a:solidFill>
                <a:latin typeface="Arial" charset="0"/>
              </a:rPr>
              <a:t>BAM Sampler</a:t>
            </a:r>
            <a:endParaRPr lang="en-US" sz="6000" dirty="0">
              <a:solidFill>
                <a:schemeClr val="bg1"/>
              </a:solidFill>
              <a:latin typeface="Arial" charset="0"/>
            </a:endParaRPr>
          </a:p>
        </p:txBody>
      </p:sp>
    </p:spTree>
  </p:cSld>
  <p:clrMapOvr>
    <a:masterClrMapping/>
  </p:clrMapOvr>
  <p:transition spd="slow"/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242" name="Picture 2" descr="DSCN099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363200" cy="701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127F5EB-4DA7-B23F-B004-9F85F09B54A6}"/>
              </a:ext>
            </a:extLst>
          </p:cNvPr>
          <p:cNvSpPr txBox="1"/>
          <p:nvPr/>
        </p:nvSpPr>
        <p:spPr>
          <a:xfrm>
            <a:off x="723900" y="4419600"/>
            <a:ext cx="56388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5400">
                <a:solidFill>
                  <a:schemeClr val="bg1"/>
                </a:solidFill>
                <a:latin typeface="Arial" charset="0"/>
              </a:rPr>
              <a:t>Meteorological Instruments</a:t>
            </a:r>
            <a:endParaRPr lang="en-US" sz="5400" i="1" dirty="0">
              <a:solidFill>
                <a:schemeClr val="bg1"/>
              </a:solidFill>
              <a:latin typeface="Arial" charset="0"/>
            </a:endParaRPr>
          </a:p>
        </p:txBody>
      </p:sp>
    </p:spTree>
  </p:cSld>
  <p:clrMapOvr>
    <a:masterClrMapping/>
  </p:clrMapOvr>
  <p:transition spd="slow"/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8450" name="Rectangle 2"/>
          <p:cNvSpPr>
            <a:spLocks noGrp="1" noChangeArrowheads="1"/>
          </p:cNvSpPr>
          <p:nvPr>
            <p:ph type="title"/>
          </p:nvPr>
        </p:nvSpPr>
        <p:spPr>
          <a:xfrm>
            <a:off x="723900" y="231779"/>
            <a:ext cx="9563100" cy="987425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800" dirty="0"/>
              <a:t>Meteorological Instruments</a:t>
            </a:r>
            <a:endParaRPr lang="en-US" dirty="0"/>
          </a:p>
        </p:txBody>
      </p:sp>
      <p:sp>
        <p:nvSpPr>
          <p:cNvPr id="139266" name="Rectangle 3"/>
          <p:cNvSpPr>
            <a:spLocks noGrp="1" noChangeArrowheads="1"/>
          </p:cNvSpPr>
          <p:nvPr>
            <p:ph idx="1"/>
          </p:nvPr>
        </p:nvSpPr>
        <p:spPr>
          <a:xfrm>
            <a:off x="952500" y="1478756"/>
            <a:ext cx="8634413" cy="3900488"/>
          </a:xfrm>
          <a:effectLst/>
        </p:spPr>
        <p:txBody>
          <a:bodyPr/>
          <a:lstStyle/>
          <a:p>
            <a:pPr marL="457200" indent="-457200" eaLnBrk="1" hangingPunct="1"/>
            <a:r>
              <a:rPr lang="en-US" sz="3400" dirty="0"/>
              <a:t>Wind speed </a:t>
            </a:r>
          </a:p>
          <a:p>
            <a:pPr marL="457200" indent="-457200" eaLnBrk="1" hangingPunct="1"/>
            <a:r>
              <a:rPr lang="en-US" sz="3400" dirty="0"/>
              <a:t>Wind direction</a:t>
            </a:r>
          </a:p>
          <a:p>
            <a:pPr marL="457200" indent="-457200" eaLnBrk="1" hangingPunct="1"/>
            <a:r>
              <a:rPr lang="en-US" sz="3400" dirty="0"/>
              <a:t>Atmospheric pressure</a:t>
            </a:r>
          </a:p>
          <a:p>
            <a:pPr marL="457200" indent="-457200" eaLnBrk="1" hangingPunct="1"/>
            <a:r>
              <a:rPr lang="en-US" sz="3400" dirty="0"/>
              <a:t>Temperature</a:t>
            </a:r>
          </a:p>
          <a:p>
            <a:pPr marL="457200" indent="-457200" eaLnBrk="1" hangingPunct="1"/>
            <a:r>
              <a:rPr lang="en-US" sz="3400" dirty="0"/>
              <a:t>Relative humidity, dew pt</a:t>
            </a:r>
          </a:p>
          <a:p>
            <a:pPr marL="457200" indent="-457200" eaLnBrk="1" hangingPunct="1"/>
            <a:r>
              <a:rPr lang="en-US" sz="3400" dirty="0"/>
              <a:t>Solar radiation</a:t>
            </a:r>
          </a:p>
        </p:txBody>
      </p:sp>
    </p:spTree>
  </p:cSld>
  <p:clrMapOvr>
    <a:masterClrMapping/>
  </p:clrMapOvr>
  <p:transition spd="slow"/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291" name="Picture 3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9925" y="0"/>
            <a:ext cx="3475038" cy="68453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pic>
        <p:nvPicPr>
          <p:cNvPr id="140292" name="Picture 4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86363" y="103188"/>
            <a:ext cx="4479925" cy="46529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9237A10-1B4B-7AA0-9346-C89A5F07F3FC}"/>
              </a:ext>
            </a:extLst>
          </p:cNvPr>
          <p:cNvSpPr txBox="1"/>
          <p:nvPr/>
        </p:nvSpPr>
        <p:spPr>
          <a:xfrm>
            <a:off x="4941888" y="5029200"/>
            <a:ext cx="47244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>
                <a:solidFill>
                  <a:schemeClr val="bg2"/>
                </a:solidFill>
              </a:rPr>
              <a:t>Meteorological Instruments</a:t>
            </a:r>
            <a:endParaRPr lang="en-US" sz="4800" dirty="0">
              <a:solidFill>
                <a:schemeClr val="bg2"/>
              </a:solidFill>
            </a:endParaRP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 spd="slow"/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314" name="Picture 7" descr="3d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5675313" cy="693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1315" name="Picture 8" descr="3d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41224" y="0"/>
            <a:ext cx="4636168" cy="37804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1316" name="Picture 9" descr="3d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41224" y="3729037"/>
            <a:ext cx="4645776" cy="3205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4388D91-AA85-B205-7CAB-79F73BF1237C}"/>
              </a:ext>
            </a:extLst>
          </p:cNvPr>
          <p:cNvSpPr txBox="1"/>
          <p:nvPr/>
        </p:nvSpPr>
        <p:spPr>
          <a:xfrm>
            <a:off x="419100" y="5838326"/>
            <a:ext cx="533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/>
              <a:t>3D Wind Sensor</a:t>
            </a: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 spd="slow"/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338" name="Picture 4" descr="DSC0039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952500" y="-1143000"/>
            <a:ext cx="12192000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E8F9796-D3E6-1F99-28F9-B77C67EA11D0}"/>
              </a:ext>
            </a:extLst>
          </p:cNvPr>
          <p:cNvSpPr txBox="1"/>
          <p:nvPr/>
        </p:nvSpPr>
        <p:spPr>
          <a:xfrm>
            <a:off x="1028700" y="1143000"/>
            <a:ext cx="4419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7200" dirty="0">
                <a:solidFill>
                  <a:schemeClr val="bg1"/>
                </a:solidFill>
              </a:rPr>
              <a:t>DATA</a:t>
            </a:r>
          </a:p>
        </p:txBody>
      </p:sp>
    </p:spTree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42" name="Rectangle 2"/>
          <p:cNvSpPr>
            <a:spLocks noGrp="1" noChangeArrowheads="1"/>
          </p:cNvSpPr>
          <p:nvPr>
            <p:ph type="title"/>
          </p:nvPr>
        </p:nvSpPr>
        <p:spPr>
          <a:xfrm>
            <a:off x="707230" y="231775"/>
            <a:ext cx="9579769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800" dirty="0"/>
              <a:t>Data Handling</a:t>
            </a:r>
            <a:endParaRPr lang="en-US" dirty="0"/>
          </a:p>
        </p:txBody>
      </p:sp>
      <p:sp>
        <p:nvSpPr>
          <p:cNvPr id="143362" name="Rectangle 3"/>
          <p:cNvSpPr>
            <a:spLocks noGrp="1" noChangeArrowheads="1"/>
          </p:cNvSpPr>
          <p:nvPr>
            <p:ph idx="1"/>
          </p:nvPr>
        </p:nvSpPr>
        <p:spPr>
          <a:effectLst/>
        </p:spPr>
        <p:txBody>
          <a:bodyPr>
            <a:normAutofit/>
          </a:bodyPr>
          <a:lstStyle/>
          <a:p>
            <a:pPr eaLnBrk="1" hangingPunct="1"/>
            <a:r>
              <a:rPr lang="en-US" sz="4800" dirty="0"/>
              <a:t> Data loggers</a:t>
            </a:r>
          </a:p>
          <a:p>
            <a:pPr lvl="1" eaLnBrk="1" hangingPunct="1"/>
            <a:r>
              <a:rPr lang="en-US" sz="4800" dirty="0"/>
              <a:t> Strip charts</a:t>
            </a:r>
          </a:p>
          <a:p>
            <a:pPr lvl="1" eaLnBrk="1" hangingPunct="1"/>
            <a:r>
              <a:rPr lang="en-US" sz="4800" dirty="0"/>
              <a:t> Computers</a:t>
            </a:r>
          </a:p>
          <a:p>
            <a:pPr lvl="1" eaLnBrk="1" hangingPunct="1"/>
            <a:r>
              <a:rPr lang="en-US" sz="4800" dirty="0"/>
              <a:t> Temporary data storage</a:t>
            </a:r>
          </a:p>
          <a:p>
            <a:pPr lvl="1" eaLnBrk="1" hangingPunct="1"/>
            <a:r>
              <a:rPr lang="en-US" sz="4800" dirty="0"/>
              <a:t> On-line data retrieval</a:t>
            </a:r>
          </a:p>
        </p:txBody>
      </p:sp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>
          <a:xfrm>
            <a:off x="707231" y="365127"/>
            <a:ext cx="8872538" cy="777873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800" dirty="0" err="1"/>
              <a:t>NCore</a:t>
            </a:r>
            <a:r>
              <a:rPr lang="en-US" sz="4800" dirty="0"/>
              <a:t> Network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61EDF0-FF25-AB84-A037-F6FEBDFC26FA}"/>
              </a:ext>
            </a:extLst>
          </p:cNvPr>
          <p:cNvSpPr txBox="1"/>
          <p:nvPr/>
        </p:nvSpPr>
        <p:spPr>
          <a:xfrm>
            <a:off x="7650927" y="2362200"/>
            <a:ext cx="152958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Updated 08/24</a:t>
            </a:r>
          </a:p>
        </p:txBody>
      </p:sp>
      <p:pic>
        <p:nvPicPr>
          <p:cNvPr id="2050" name="Picture 2" descr="Map of NCore Sites">
            <a:extLst>
              <a:ext uri="{FF2B5EF4-FFF2-40B4-BE49-F238E27FC236}">
                <a16:creationId xmlns:a16="http://schemas.microsoft.com/office/drawing/2014/main" id="{9170C955-F95B-A138-3F79-BE6455660A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01333"/>
            <a:ext cx="10287000" cy="5592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/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386" name="Picture 1026" descr="DSCN095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2875" y="0"/>
            <a:ext cx="10429875" cy="692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9F1BE95-F95C-9F22-B25A-8C65091D2E00}"/>
              </a:ext>
            </a:extLst>
          </p:cNvPr>
          <p:cNvSpPr txBox="1"/>
          <p:nvPr/>
        </p:nvSpPr>
        <p:spPr>
          <a:xfrm>
            <a:off x="1485900" y="5410200"/>
            <a:ext cx="84582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6600">
                <a:solidFill>
                  <a:schemeClr val="bg1"/>
                </a:solidFill>
              </a:rPr>
              <a:t>Data Acquisition System</a:t>
            </a:r>
            <a:endParaRPr lang="en-US" sz="6600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026" name="Rectangle 2"/>
          <p:cNvSpPr>
            <a:spLocks noGrp="1" noChangeArrowheads="1"/>
          </p:cNvSpPr>
          <p:nvPr>
            <p:ph type="title"/>
          </p:nvPr>
        </p:nvSpPr>
        <p:spPr>
          <a:xfrm>
            <a:off x="723900" y="231779"/>
            <a:ext cx="9563100" cy="987425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800" dirty="0"/>
              <a:t>Site Survey Data</a:t>
            </a:r>
            <a:endParaRPr lang="en-US" dirty="0"/>
          </a:p>
        </p:txBody>
      </p:sp>
      <p:sp>
        <p:nvSpPr>
          <p:cNvPr id="146434" name="Rectangle 3"/>
          <p:cNvSpPr>
            <a:spLocks noGrp="1" noChangeArrowheads="1"/>
          </p:cNvSpPr>
          <p:nvPr>
            <p:ph idx="1"/>
          </p:nvPr>
        </p:nvSpPr>
        <p:spPr>
          <a:xfrm>
            <a:off x="723900" y="1391443"/>
            <a:ext cx="9205912" cy="4075113"/>
          </a:xfrm>
          <a:effectLst/>
        </p:spPr>
        <p:txBody>
          <a:bodyPr>
            <a:normAutofit lnSpcReduction="10000"/>
          </a:bodyPr>
          <a:lstStyle/>
          <a:p>
            <a:pPr marL="457200" indent="-457200" eaLnBrk="1" hangingPunct="1"/>
            <a:r>
              <a:rPr lang="en-US" sz="4400" dirty="0"/>
              <a:t>Quality Assurance Procedures and Plans </a:t>
            </a:r>
          </a:p>
          <a:p>
            <a:pPr marL="457200" indent="-457200" eaLnBrk="1" hangingPunct="1"/>
            <a:r>
              <a:rPr lang="en-US" sz="4400" dirty="0"/>
              <a:t>Cleaning Schedule</a:t>
            </a:r>
          </a:p>
          <a:p>
            <a:pPr marL="457200" indent="-457200" eaLnBrk="1" hangingPunct="1"/>
            <a:r>
              <a:rPr lang="en-US" sz="4400" dirty="0"/>
              <a:t>Calibrations</a:t>
            </a:r>
          </a:p>
          <a:p>
            <a:pPr marL="457200" indent="-457200" eaLnBrk="1" hangingPunct="1"/>
            <a:r>
              <a:rPr lang="en-US" sz="4400" dirty="0"/>
              <a:t>Station Temperature Control </a:t>
            </a:r>
          </a:p>
          <a:p>
            <a:pPr marL="457200" indent="-457200" eaLnBrk="1" hangingPunct="1"/>
            <a:r>
              <a:rPr lang="en-US" sz="4400" dirty="0"/>
              <a:t>In-Line Filters</a:t>
            </a:r>
          </a:p>
          <a:p>
            <a:pPr eaLnBrk="1" hangingPunct="1"/>
            <a:endParaRPr lang="en-US" sz="3600" dirty="0"/>
          </a:p>
        </p:txBody>
      </p:sp>
    </p:spTree>
  </p:cSld>
  <p:clrMapOvr>
    <a:masterClrMapping/>
  </p:clrMapOvr>
  <p:transition spd="slow"/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314" name="Rectangle 2"/>
          <p:cNvSpPr>
            <a:spLocks noGrp="1" noChangeArrowheads="1"/>
          </p:cNvSpPr>
          <p:nvPr>
            <p:ph type="title"/>
          </p:nvPr>
        </p:nvSpPr>
        <p:spPr>
          <a:xfrm>
            <a:off x="852486" y="231779"/>
            <a:ext cx="9434514" cy="1063625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800" dirty="0"/>
              <a:t>Documentation</a:t>
            </a:r>
            <a:endParaRPr lang="en-US" dirty="0"/>
          </a:p>
        </p:txBody>
      </p:sp>
      <p:sp>
        <p:nvSpPr>
          <p:cNvPr id="147458" name="Rectangle 3"/>
          <p:cNvSpPr>
            <a:spLocks noGrp="1" noChangeArrowheads="1"/>
          </p:cNvSpPr>
          <p:nvPr>
            <p:ph idx="1"/>
          </p:nvPr>
        </p:nvSpPr>
        <p:spPr>
          <a:xfrm>
            <a:off x="1028700" y="1371600"/>
            <a:ext cx="8580438" cy="4532312"/>
          </a:xfrm>
          <a:effectLst/>
        </p:spPr>
        <p:txBody>
          <a:bodyPr>
            <a:normAutofit/>
          </a:bodyPr>
          <a:lstStyle/>
          <a:p>
            <a:pPr eaLnBrk="1" hangingPunct="1"/>
            <a:r>
              <a:rPr lang="en-US" sz="3600" dirty="0"/>
              <a:t> Instrument Log</a:t>
            </a:r>
          </a:p>
          <a:p>
            <a:pPr lvl="1" eaLnBrk="1" hangingPunct="1"/>
            <a:r>
              <a:rPr lang="en-US" sz="3600" dirty="0"/>
              <a:t> Stays with Instrument</a:t>
            </a:r>
          </a:p>
          <a:p>
            <a:pPr lvl="1" eaLnBrk="1" hangingPunct="1"/>
            <a:r>
              <a:rPr lang="en-US" sz="3600" dirty="0"/>
              <a:t> Documents Acceptance Tests</a:t>
            </a:r>
          </a:p>
          <a:p>
            <a:pPr lvl="1" eaLnBrk="1" hangingPunct="1"/>
            <a:r>
              <a:rPr lang="en-US" sz="3600" dirty="0"/>
              <a:t> Documents Routine Maintenance</a:t>
            </a:r>
          </a:p>
          <a:p>
            <a:pPr lvl="1" eaLnBrk="1" hangingPunct="1"/>
            <a:r>
              <a:rPr lang="en-US" sz="3600" dirty="0"/>
              <a:t> Documents Repairs</a:t>
            </a:r>
          </a:p>
          <a:p>
            <a:pPr lvl="1" eaLnBrk="1" hangingPunct="1"/>
            <a:r>
              <a:rPr lang="en-US" sz="3600" dirty="0"/>
              <a:t> Documents Calibrations</a:t>
            </a:r>
          </a:p>
          <a:p>
            <a:pPr lvl="1" eaLnBrk="1" hangingPunct="1"/>
            <a:r>
              <a:rPr lang="en-US" sz="3600" dirty="0"/>
              <a:t> Other Instrument Specific Information</a:t>
            </a:r>
          </a:p>
          <a:p>
            <a:pPr lvl="2" eaLnBrk="1" hangingPunct="1"/>
            <a:r>
              <a:rPr lang="en-US" sz="3600" dirty="0"/>
              <a:t> i.e. Location, History, etc.</a:t>
            </a:r>
          </a:p>
        </p:txBody>
      </p:sp>
    </p:spTree>
  </p:cSld>
  <p:clrMapOvr>
    <a:masterClrMapping/>
  </p:clrMapOvr>
  <p:transition spd="slow"/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266" name="Rectangle 2"/>
          <p:cNvSpPr>
            <a:spLocks noGrp="1" noChangeArrowheads="1"/>
          </p:cNvSpPr>
          <p:nvPr>
            <p:ph type="title"/>
          </p:nvPr>
        </p:nvSpPr>
        <p:spPr>
          <a:xfrm>
            <a:off x="495300" y="231779"/>
            <a:ext cx="9791700" cy="987425"/>
          </a:xfrm>
          <a:effectLst/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800" dirty="0"/>
              <a:t>Documentation</a:t>
            </a:r>
            <a:endParaRPr lang="en-US" dirty="0"/>
          </a:p>
        </p:txBody>
      </p:sp>
      <p:sp>
        <p:nvSpPr>
          <p:cNvPr id="148482" name="Rectangle 3"/>
          <p:cNvSpPr>
            <a:spLocks noGrp="1" noChangeArrowheads="1"/>
          </p:cNvSpPr>
          <p:nvPr>
            <p:ph idx="1"/>
          </p:nvPr>
        </p:nvSpPr>
        <p:spPr>
          <a:xfrm>
            <a:off x="1028700" y="1698625"/>
            <a:ext cx="8504238" cy="4532313"/>
          </a:xfrm>
          <a:effectLst/>
        </p:spPr>
        <p:txBody>
          <a:bodyPr/>
          <a:lstStyle/>
          <a:p>
            <a:pPr eaLnBrk="1" hangingPunct="1"/>
            <a:r>
              <a:rPr lang="en-US" dirty="0">
                <a:latin typeface="Times New Roman" pitchFamily="18" charset="0"/>
              </a:rPr>
              <a:t> </a:t>
            </a:r>
            <a:r>
              <a:rPr lang="en-US" sz="3200" dirty="0"/>
              <a:t>Station Log</a:t>
            </a:r>
          </a:p>
          <a:p>
            <a:pPr lvl="1" eaLnBrk="1" hangingPunct="1"/>
            <a:r>
              <a:rPr lang="en-US" sz="3200" dirty="0"/>
              <a:t> Stays at Station</a:t>
            </a:r>
          </a:p>
          <a:p>
            <a:pPr lvl="1" eaLnBrk="1" hangingPunct="1"/>
            <a:r>
              <a:rPr lang="en-US" sz="3200" dirty="0"/>
              <a:t> Documents Conditions that may Influence Data</a:t>
            </a:r>
          </a:p>
          <a:p>
            <a:pPr lvl="2" eaLnBrk="1" hangingPunct="1"/>
            <a:r>
              <a:rPr lang="en-US" sz="3200" dirty="0"/>
              <a:t> Nearby Construction</a:t>
            </a:r>
          </a:p>
          <a:p>
            <a:pPr lvl="2" eaLnBrk="1" hangingPunct="1"/>
            <a:r>
              <a:rPr lang="en-US" sz="3200" dirty="0"/>
              <a:t> Changes in Traffic Patterns and Flow</a:t>
            </a:r>
          </a:p>
          <a:p>
            <a:pPr lvl="1" eaLnBrk="1" hangingPunct="1"/>
            <a:r>
              <a:rPr lang="en-US" sz="3200" dirty="0"/>
              <a:t> Documents Alterations of Sampling Train</a:t>
            </a:r>
          </a:p>
          <a:p>
            <a:pPr lvl="2" eaLnBrk="1" hangingPunct="1"/>
            <a:r>
              <a:rPr lang="en-US" sz="3200" dirty="0"/>
              <a:t> Probe and Equipment Changes</a:t>
            </a:r>
          </a:p>
          <a:p>
            <a:pPr lvl="1" eaLnBrk="1" hangingPunct="1"/>
            <a:r>
              <a:rPr lang="en-US" sz="3200" dirty="0"/>
              <a:t> Contains Completed Site Reports</a:t>
            </a:r>
            <a:endParaRPr lang="en-US" sz="3200" dirty="0">
              <a:latin typeface="Times New Roman" pitchFamily="18" charset="0"/>
            </a:endParaRPr>
          </a:p>
        </p:txBody>
      </p:sp>
    </p:spTree>
  </p:cSld>
  <p:clrMapOvr>
    <a:masterClrMapping/>
  </p:clrMapOvr>
  <p:transition spd="slow"/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9506" name="Picture 2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1775" y="0"/>
            <a:ext cx="5967413" cy="68310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6925D45-CDF4-D647-55A3-1803C5B28D19}"/>
              </a:ext>
            </a:extLst>
          </p:cNvPr>
          <p:cNvSpPr txBox="1"/>
          <p:nvPr/>
        </p:nvSpPr>
        <p:spPr>
          <a:xfrm>
            <a:off x="6438900" y="1828800"/>
            <a:ext cx="32766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chemeClr val="bg2"/>
                </a:solidFill>
              </a:rPr>
              <a:t>Typical  Monitoring Station</a:t>
            </a: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 spd="slow"/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530" name="Picture 9" descr="DSC0040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952500" y="-1143000"/>
            <a:ext cx="12192000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2A5765F-D94B-2480-CCAD-7BE9EDDF11A9}"/>
              </a:ext>
            </a:extLst>
          </p:cNvPr>
          <p:cNvSpPr txBox="1"/>
          <p:nvPr/>
        </p:nvSpPr>
        <p:spPr>
          <a:xfrm>
            <a:off x="1943100" y="2362200"/>
            <a:ext cx="7086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7200">
                <a:solidFill>
                  <a:schemeClr val="bg1"/>
                </a:solidFill>
              </a:rPr>
              <a:t>Quality Assurance </a:t>
            </a:r>
            <a:endParaRPr lang="en-US" sz="7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0498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231779"/>
            <a:ext cx="9677400" cy="1063625"/>
          </a:xfrm>
          <a:effectLst/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800" dirty="0"/>
              <a:t>Quality Assurance</a:t>
            </a:r>
            <a:endParaRPr lang="en-US" dirty="0"/>
          </a:p>
        </p:txBody>
      </p:sp>
      <p:sp>
        <p:nvSpPr>
          <p:cNvPr id="490499" name="Text Box 3"/>
          <p:cNvSpPr txBox="1">
            <a:spLocks noChangeArrowheads="1"/>
          </p:cNvSpPr>
          <p:nvPr/>
        </p:nvSpPr>
        <p:spPr bwMode="auto">
          <a:xfrm>
            <a:off x="6324600" y="5257800"/>
            <a:ext cx="3316288" cy="677863"/>
          </a:xfrm>
          <a:prstGeom prst="rect">
            <a:avLst/>
          </a:prstGeom>
          <a:noFill/>
          <a:ln w="76200">
            <a:solidFill>
              <a:srgbClr val="FFFF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en-US" sz="3800" dirty="0">
                <a:latin typeface="Arial" charset="0"/>
              </a:rPr>
              <a:t>Valid Data</a:t>
            </a:r>
            <a:endParaRPr lang="en-US" sz="3800" dirty="0">
              <a:latin typeface="Times New Roman" pitchFamily="18" charset="0"/>
            </a:endParaRPr>
          </a:p>
        </p:txBody>
      </p:sp>
      <p:sp>
        <p:nvSpPr>
          <p:cNvPr id="490500" name="Text Box 4"/>
          <p:cNvSpPr txBox="1">
            <a:spLocks noChangeArrowheads="1"/>
          </p:cNvSpPr>
          <p:nvPr/>
        </p:nvSpPr>
        <p:spPr bwMode="auto">
          <a:xfrm>
            <a:off x="609600" y="1765300"/>
            <a:ext cx="3316288" cy="1261884"/>
          </a:xfrm>
          <a:prstGeom prst="rect">
            <a:avLst/>
          </a:prstGeom>
          <a:noFill/>
          <a:ln w="76200">
            <a:solidFill>
              <a:srgbClr val="FFFF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en-US" sz="3800" dirty="0"/>
              <a:t>Air Monitoring Network</a:t>
            </a:r>
            <a:endParaRPr lang="en-US" sz="3600" dirty="0"/>
          </a:p>
        </p:txBody>
      </p:sp>
      <p:sp>
        <p:nvSpPr>
          <p:cNvPr id="490501" name="Text Box 5"/>
          <p:cNvSpPr txBox="1">
            <a:spLocks noChangeArrowheads="1"/>
          </p:cNvSpPr>
          <p:nvPr/>
        </p:nvSpPr>
        <p:spPr bwMode="auto">
          <a:xfrm>
            <a:off x="609600" y="5226050"/>
            <a:ext cx="3316288" cy="677863"/>
          </a:xfrm>
          <a:prstGeom prst="rect">
            <a:avLst/>
          </a:prstGeom>
          <a:noFill/>
          <a:ln w="76200">
            <a:solidFill>
              <a:srgbClr val="FFFF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en-US" sz="3800" dirty="0">
                <a:latin typeface="Arial" charset="0"/>
              </a:rPr>
              <a:t>Data</a:t>
            </a:r>
          </a:p>
        </p:txBody>
      </p:sp>
      <p:sp>
        <p:nvSpPr>
          <p:cNvPr id="490502" name="Text Box 6"/>
          <p:cNvSpPr txBox="1">
            <a:spLocks noChangeArrowheads="1"/>
          </p:cNvSpPr>
          <p:nvPr/>
        </p:nvSpPr>
        <p:spPr bwMode="auto">
          <a:xfrm>
            <a:off x="6361113" y="1752600"/>
            <a:ext cx="3316287" cy="1906588"/>
          </a:xfrm>
          <a:prstGeom prst="rect">
            <a:avLst/>
          </a:prstGeom>
          <a:noFill/>
          <a:ln w="76200">
            <a:solidFill>
              <a:srgbClr val="FFFF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en-US" sz="3800" dirty="0">
                <a:latin typeface="Arial" charset="0"/>
              </a:rPr>
              <a:t>Quality Assurance Program</a:t>
            </a:r>
            <a:endParaRPr lang="en-US" sz="3800" dirty="0">
              <a:latin typeface="Times New Roman" pitchFamily="18" charset="0"/>
            </a:endParaRPr>
          </a:p>
        </p:txBody>
      </p:sp>
      <p:sp>
        <p:nvSpPr>
          <p:cNvPr id="490503" name="Line 7"/>
          <p:cNvSpPr>
            <a:spLocks noChangeShapeType="1"/>
          </p:cNvSpPr>
          <p:nvPr/>
        </p:nvSpPr>
        <p:spPr bwMode="auto">
          <a:xfrm>
            <a:off x="2133600" y="3733800"/>
            <a:ext cx="0" cy="1371600"/>
          </a:xfrm>
          <a:prstGeom prst="line">
            <a:avLst/>
          </a:prstGeom>
          <a:noFill/>
          <a:ln w="254000">
            <a:solidFill>
              <a:srgbClr val="CC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490504" name="Line 8"/>
          <p:cNvSpPr>
            <a:spLocks noChangeShapeType="1"/>
          </p:cNvSpPr>
          <p:nvPr/>
        </p:nvSpPr>
        <p:spPr bwMode="auto">
          <a:xfrm flipV="1">
            <a:off x="4191000" y="3733800"/>
            <a:ext cx="2057400" cy="1828800"/>
          </a:xfrm>
          <a:prstGeom prst="line">
            <a:avLst/>
          </a:prstGeom>
          <a:noFill/>
          <a:ln w="254000">
            <a:solidFill>
              <a:srgbClr val="CC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490505" name="Line 9"/>
          <p:cNvSpPr>
            <a:spLocks noChangeShapeType="1"/>
          </p:cNvSpPr>
          <p:nvPr/>
        </p:nvSpPr>
        <p:spPr bwMode="auto">
          <a:xfrm>
            <a:off x="4191000" y="2514600"/>
            <a:ext cx="1981200" cy="0"/>
          </a:xfrm>
          <a:prstGeom prst="line">
            <a:avLst/>
          </a:prstGeom>
          <a:noFill/>
          <a:ln w="254000">
            <a:solidFill>
              <a:srgbClr val="CC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490506" name="Line 10"/>
          <p:cNvSpPr>
            <a:spLocks noChangeShapeType="1"/>
          </p:cNvSpPr>
          <p:nvPr/>
        </p:nvSpPr>
        <p:spPr bwMode="auto">
          <a:xfrm>
            <a:off x="8001000" y="3733800"/>
            <a:ext cx="0" cy="1295400"/>
          </a:xfrm>
          <a:prstGeom prst="line">
            <a:avLst/>
          </a:prstGeom>
          <a:noFill/>
          <a:ln w="254000">
            <a:solidFill>
              <a:srgbClr val="CC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0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0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0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0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42" name="Rectangle 2"/>
          <p:cNvSpPr>
            <a:spLocks noGrp="1" noChangeArrowheads="1"/>
          </p:cNvSpPr>
          <p:nvPr>
            <p:ph type="title"/>
          </p:nvPr>
        </p:nvSpPr>
        <p:spPr>
          <a:xfrm>
            <a:off x="723900" y="231779"/>
            <a:ext cx="9563100" cy="1063625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800" dirty="0"/>
              <a:t>Quality Assurance</a:t>
            </a:r>
            <a:endParaRPr lang="en-US" dirty="0"/>
          </a:p>
        </p:txBody>
      </p:sp>
      <p:sp>
        <p:nvSpPr>
          <p:cNvPr id="152578" name="Rectangle 3"/>
          <p:cNvSpPr>
            <a:spLocks noGrp="1" noChangeArrowheads="1"/>
          </p:cNvSpPr>
          <p:nvPr>
            <p:ph idx="1"/>
          </p:nvPr>
        </p:nvSpPr>
        <p:spPr>
          <a:xfrm>
            <a:off x="647700" y="1524000"/>
            <a:ext cx="9434513" cy="4532313"/>
          </a:xfrm>
          <a:effectLst/>
        </p:spPr>
        <p:txBody>
          <a:bodyPr/>
          <a:lstStyle/>
          <a:p>
            <a:pPr eaLnBrk="1" hangingPunct="1"/>
            <a:r>
              <a:rPr lang="en-US" dirty="0">
                <a:latin typeface="Times New Roman" pitchFamily="18" charset="0"/>
              </a:rPr>
              <a:t> </a:t>
            </a:r>
            <a:r>
              <a:rPr lang="en-US" sz="4000" dirty="0"/>
              <a:t>Field QA</a:t>
            </a:r>
          </a:p>
          <a:p>
            <a:pPr lvl="1" eaLnBrk="1" hangingPunct="1"/>
            <a:r>
              <a:rPr lang="en-US" sz="4000" dirty="0"/>
              <a:t> Daily and Weekly Zero and Span Checks</a:t>
            </a:r>
          </a:p>
          <a:p>
            <a:pPr lvl="1" eaLnBrk="1" hangingPunct="1"/>
            <a:r>
              <a:rPr lang="en-US" sz="4000" dirty="0"/>
              <a:t> Semi-Annual Multipoint Calibrations</a:t>
            </a:r>
          </a:p>
          <a:p>
            <a:pPr lvl="1" eaLnBrk="1" hangingPunct="1"/>
            <a:r>
              <a:rPr lang="en-US" sz="4000" dirty="0"/>
              <a:t> External Audits</a:t>
            </a:r>
          </a:p>
          <a:p>
            <a:pPr lvl="2" eaLnBrk="1" hangingPunct="1"/>
            <a:r>
              <a:rPr lang="en-US" sz="4000" dirty="0"/>
              <a:t> Agency Audits</a:t>
            </a:r>
          </a:p>
          <a:p>
            <a:pPr lvl="2" eaLnBrk="1" hangingPunct="1"/>
            <a:r>
              <a:rPr lang="en-US" sz="4000" dirty="0"/>
              <a:t> EPA NPAP (National Pollutant</a:t>
            </a:r>
          </a:p>
          <a:p>
            <a:pPr lvl="2" eaLnBrk="1" hangingPunct="1">
              <a:buFont typeface="Monotype Sorts" pitchFamily="2" charset="2"/>
              <a:buNone/>
            </a:pPr>
            <a:r>
              <a:rPr lang="en-US" sz="4000" dirty="0"/>
              <a:t>    Audit Program)</a:t>
            </a:r>
          </a:p>
        </p:txBody>
      </p:sp>
    </p:spTree>
  </p:cSld>
  <p:clrMapOvr>
    <a:masterClrMapping/>
  </p:clrMapOvr>
  <p:transition spd="slow"/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346" name="Rectangle 2"/>
          <p:cNvSpPr>
            <a:spLocks noGrp="1" noChangeArrowheads="1"/>
          </p:cNvSpPr>
          <p:nvPr>
            <p:ph type="title"/>
          </p:nvPr>
        </p:nvSpPr>
        <p:spPr>
          <a:xfrm>
            <a:off x="952500" y="228600"/>
            <a:ext cx="9334500" cy="10668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800" dirty="0"/>
              <a:t>Data Handling</a:t>
            </a:r>
            <a:endParaRPr lang="en-US" dirty="0"/>
          </a:p>
        </p:txBody>
      </p:sp>
      <p:sp>
        <p:nvSpPr>
          <p:cNvPr id="153602" name="Rectangle 3"/>
          <p:cNvSpPr>
            <a:spLocks noGrp="1" noChangeArrowheads="1"/>
          </p:cNvSpPr>
          <p:nvPr>
            <p:ph idx="1"/>
          </p:nvPr>
        </p:nvSpPr>
        <p:spPr>
          <a:xfrm>
            <a:off x="952500" y="1731963"/>
            <a:ext cx="8731250" cy="4532312"/>
          </a:xfrm>
          <a:effectLst/>
        </p:spPr>
        <p:txBody>
          <a:bodyPr/>
          <a:lstStyle/>
          <a:p>
            <a:pPr eaLnBrk="1" hangingPunct="1"/>
            <a:r>
              <a:rPr lang="en-US" dirty="0">
                <a:latin typeface="Times New Roman" pitchFamily="18" charset="0"/>
              </a:rPr>
              <a:t> </a:t>
            </a:r>
            <a:r>
              <a:rPr lang="en-US" sz="4800" dirty="0"/>
              <a:t>Data review and editing</a:t>
            </a:r>
          </a:p>
          <a:p>
            <a:pPr marL="914400" lvl="1" indent="-457200"/>
            <a:r>
              <a:rPr lang="en-US" sz="4400" dirty="0"/>
              <a:t>Complete data set</a:t>
            </a:r>
          </a:p>
          <a:p>
            <a:pPr marL="914400" lvl="1" indent="-457200"/>
            <a:r>
              <a:rPr lang="en-US" sz="4400" dirty="0"/>
              <a:t>Reviewed for accuracy</a:t>
            </a:r>
          </a:p>
          <a:p>
            <a:pPr marL="914400" lvl="1" indent="-457200"/>
            <a:r>
              <a:rPr lang="en-US" sz="4400" dirty="0"/>
              <a:t>Reviewed for consistency</a:t>
            </a:r>
          </a:p>
        </p:txBody>
      </p:sp>
    </p:spTree>
  </p:cSld>
  <p:clrMapOvr>
    <a:masterClrMapping/>
  </p:clrMapOvr>
  <p:transition spd="slow"/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394" name="Rectangle 2"/>
          <p:cNvSpPr>
            <a:spLocks noGrp="1" noChangeArrowheads="1"/>
          </p:cNvSpPr>
          <p:nvPr>
            <p:ph type="title"/>
          </p:nvPr>
        </p:nvSpPr>
        <p:spPr>
          <a:xfrm>
            <a:off x="647700" y="231779"/>
            <a:ext cx="9639300" cy="1063625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800" dirty="0"/>
              <a:t>Data Handling</a:t>
            </a:r>
            <a:endParaRPr lang="en-US" dirty="0"/>
          </a:p>
        </p:txBody>
      </p:sp>
      <p:sp>
        <p:nvSpPr>
          <p:cNvPr id="154626" name="Rectangle 3"/>
          <p:cNvSpPr>
            <a:spLocks noGrp="1" noChangeArrowheads="1"/>
          </p:cNvSpPr>
          <p:nvPr>
            <p:ph idx="1"/>
          </p:nvPr>
        </p:nvSpPr>
        <p:spPr>
          <a:xfrm>
            <a:off x="645695" y="1271341"/>
            <a:ext cx="9434513" cy="4532313"/>
          </a:xfrm>
          <a:effectLst/>
        </p:spPr>
        <p:txBody>
          <a:bodyPr/>
          <a:lstStyle/>
          <a:p>
            <a:pPr eaLnBrk="1" hangingPunct="1"/>
            <a:r>
              <a:rPr lang="en-US" dirty="0">
                <a:latin typeface="Times New Roman" pitchFamily="18" charset="0"/>
              </a:rPr>
              <a:t> </a:t>
            </a:r>
            <a:r>
              <a:rPr lang="en-US" sz="4800" dirty="0"/>
              <a:t>Data Processing</a:t>
            </a:r>
          </a:p>
          <a:p>
            <a:pPr marL="914400" lvl="1" indent="-457200" eaLnBrk="1" hangingPunct="1"/>
            <a:r>
              <a:rPr lang="en-US" sz="4800" dirty="0"/>
              <a:t> Upload to AQS (formerly AIRS) </a:t>
            </a:r>
          </a:p>
          <a:p>
            <a:pPr marL="914400" lvl="1" indent="-457200" eaLnBrk="1" hangingPunct="1"/>
            <a:r>
              <a:rPr lang="en-US" sz="4800" dirty="0"/>
              <a:t> Air Quality Data Actions</a:t>
            </a:r>
          </a:p>
          <a:p>
            <a:pPr marL="1371600" lvl="2" indent="-457200" eaLnBrk="1" hangingPunct="1"/>
            <a:r>
              <a:rPr lang="en-US" sz="4800" dirty="0"/>
              <a:t> Data Deletion</a:t>
            </a:r>
          </a:p>
          <a:p>
            <a:pPr marL="1371600" lvl="2" indent="-457200" eaLnBrk="1" hangingPunct="1"/>
            <a:r>
              <a:rPr lang="en-US" sz="4800" dirty="0"/>
              <a:t> Data Correction</a:t>
            </a:r>
          </a:p>
          <a:p>
            <a:pPr marL="1371600" lvl="2" indent="-457200" eaLnBrk="1" hangingPunct="1"/>
            <a:r>
              <a:rPr lang="en-US" sz="4800" dirty="0"/>
              <a:t> Links Data to Field QA</a:t>
            </a:r>
            <a:endParaRPr lang="en-US" sz="4800" dirty="0">
              <a:latin typeface="Times New Roman" pitchFamily="18" charset="0"/>
            </a:endParaRPr>
          </a:p>
        </p:txBody>
      </p:sp>
      <p:sp>
        <p:nvSpPr>
          <p:cNvPr id="154629" name="Rectangle 5"/>
          <p:cNvSpPr>
            <a:spLocks noChangeArrowheads="1"/>
          </p:cNvSpPr>
          <p:nvPr/>
        </p:nvSpPr>
        <p:spPr bwMode="auto">
          <a:xfrm rot="480000">
            <a:off x="8378825" y="1903413"/>
            <a:ext cx="733425" cy="3667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1800" b="1">
                <a:solidFill>
                  <a:schemeClr val="bg2"/>
                </a:solidFill>
                <a:effectLst/>
              </a:rPr>
              <a:t>AIRS</a:t>
            </a:r>
          </a:p>
        </p:txBody>
      </p:sp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>
          <a:xfrm>
            <a:off x="495300" y="228604"/>
            <a:ext cx="10287000" cy="987425"/>
          </a:xfrm>
          <a:effectLst/>
        </p:spPr>
        <p:txBody>
          <a:bodyPr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800" dirty="0" err="1"/>
              <a:t>NCore</a:t>
            </a:r>
            <a:r>
              <a:rPr lang="en-US" sz="4800" dirty="0"/>
              <a:t> Objectives</a:t>
            </a:r>
          </a:p>
        </p:txBody>
      </p:sp>
      <p:sp>
        <p:nvSpPr>
          <p:cNvPr id="77826" name="Rectangle 3"/>
          <p:cNvSpPr>
            <a:spLocks noGrp="1" noChangeArrowheads="1"/>
          </p:cNvSpPr>
          <p:nvPr>
            <p:ph idx="1"/>
          </p:nvPr>
        </p:nvSpPr>
        <p:spPr>
          <a:xfrm>
            <a:off x="800100" y="1216029"/>
            <a:ext cx="8910638" cy="5108571"/>
          </a:xfrm>
          <a:effectLst/>
        </p:spPr>
        <p:txBody>
          <a:bodyPr>
            <a:normAutofit/>
          </a:bodyPr>
          <a:lstStyle/>
          <a:p>
            <a:pPr marL="457200" indent="-457200" eaLnBrk="1" hangingPunct="1"/>
            <a:r>
              <a:rPr lang="en-US" sz="3200" dirty="0"/>
              <a:t>Timely reporting of air quality data to public</a:t>
            </a:r>
          </a:p>
          <a:p>
            <a:pPr marL="457200" indent="-457200" eaLnBrk="1" hangingPunct="1"/>
            <a:r>
              <a:rPr lang="en-US" sz="3200" dirty="0"/>
              <a:t>Support for development of emission strategies</a:t>
            </a:r>
          </a:p>
          <a:p>
            <a:pPr marL="457200" indent="-457200" eaLnBrk="1" hangingPunct="1"/>
            <a:r>
              <a:rPr lang="en-US" sz="3200" dirty="0"/>
              <a:t>Long-term tracking of emission strategies </a:t>
            </a:r>
          </a:p>
          <a:p>
            <a:pPr marL="457200" indent="-457200" eaLnBrk="1" hangingPunct="1"/>
            <a:r>
              <a:rPr lang="en-US" sz="3200" dirty="0"/>
              <a:t>Long-term health assessment for NAAQS reviews</a:t>
            </a:r>
          </a:p>
          <a:p>
            <a:pPr marL="457200" indent="-457200" eaLnBrk="1" hangingPunct="1"/>
            <a:r>
              <a:rPr lang="en-US" sz="3200" dirty="0"/>
              <a:t>Establish Attainment/Nonattainment areas</a:t>
            </a:r>
          </a:p>
          <a:p>
            <a:pPr marL="457200" indent="-457200" eaLnBrk="1" hangingPunct="1"/>
            <a:r>
              <a:rPr lang="en-US" sz="3200" dirty="0"/>
              <a:t>Support for scientific studies in technical, health &amp; atmospheric disciplines</a:t>
            </a:r>
          </a:p>
          <a:p>
            <a:pPr marL="457200" indent="-457200" eaLnBrk="1" hangingPunct="1"/>
            <a:r>
              <a:rPr lang="en-US" sz="3200" dirty="0"/>
              <a:t>Support to ecosystem assessment</a:t>
            </a:r>
          </a:p>
        </p:txBody>
      </p:sp>
    </p:spTree>
    <p:extLst>
      <p:ext uri="{BB962C8B-B14F-4D97-AF65-F5344CB8AC3E}">
        <p14:creationId xmlns:p14="http://schemas.microsoft.com/office/powerpoint/2010/main" val="2481375134"/>
      </p:ext>
    </p:extLst>
  </p:cSld>
  <p:clrMapOvr>
    <a:masterClrMapping/>
  </p:clrMapOvr>
  <p:transition spd="slow"/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586" name="Rectangle 2"/>
          <p:cNvSpPr>
            <a:spLocks noGrp="1" noChangeArrowheads="1"/>
          </p:cNvSpPr>
          <p:nvPr>
            <p:ph type="title"/>
          </p:nvPr>
        </p:nvSpPr>
        <p:spPr>
          <a:xfrm>
            <a:off x="495300" y="231775"/>
            <a:ext cx="97917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800" dirty="0"/>
              <a:t>Station Inspection</a:t>
            </a:r>
            <a:endParaRPr lang="en-US" dirty="0"/>
          </a:p>
        </p:txBody>
      </p:sp>
      <p:sp>
        <p:nvSpPr>
          <p:cNvPr id="155650" name="Rectangle 3"/>
          <p:cNvSpPr>
            <a:spLocks noGrp="1" noChangeArrowheads="1"/>
          </p:cNvSpPr>
          <p:nvPr>
            <p:ph idx="1"/>
          </p:nvPr>
        </p:nvSpPr>
        <p:spPr>
          <a:xfrm>
            <a:off x="1151689" y="1600200"/>
            <a:ext cx="6845300" cy="4532313"/>
          </a:xfrm>
          <a:effectLst/>
        </p:spPr>
        <p:txBody>
          <a:bodyPr>
            <a:normAutofit/>
          </a:bodyPr>
          <a:lstStyle/>
          <a:p>
            <a:pPr eaLnBrk="1" hangingPunct="1"/>
            <a:r>
              <a:rPr lang="en-US" dirty="0"/>
              <a:t>Review Siting</a:t>
            </a:r>
          </a:p>
          <a:p>
            <a:pPr eaLnBrk="1" hangingPunct="1"/>
            <a:r>
              <a:rPr lang="en-US" dirty="0"/>
              <a:t>Examine Instruments</a:t>
            </a:r>
          </a:p>
          <a:p>
            <a:pPr lvl="1" eaLnBrk="1" hangingPunct="1"/>
            <a:r>
              <a:rPr lang="en-US" sz="2800" dirty="0"/>
              <a:t>Condition, Zero/Spans, Calibration, Audit Results</a:t>
            </a:r>
          </a:p>
          <a:p>
            <a:pPr eaLnBrk="1" hangingPunct="1"/>
            <a:r>
              <a:rPr lang="en-US" dirty="0"/>
              <a:t>Examine Gases</a:t>
            </a:r>
          </a:p>
          <a:p>
            <a:pPr lvl="1" eaLnBrk="1" hangingPunct="1"/>
            <a:r>
              <a:rPr lang="en-US" sz="2800" dirty="0"/>
              <a:t>Certification</a:t>
            </a:r>
          </a:p>
          <a:p>
            <a:pPr eaLnBrk="1" hangingPunct="1"/>
            <a:r>
              <a:rPr lang="en-US" dirty="0"/>
              <a:t>Review Logs</a:t>
            </a:r>
          </a:p>
          <a:p>
            <a:pPr eaLnBrk="1" hangingPunct="1"/>
            <a:r>
              <a:rPr lang="en-US" dirty="0"/>
              <a:t>Evaluate Overall Station Cleanliness and Operation</a:t>
            </a:r>
          </a:p>
        </p:txBody>
      </p:sp>
    </p:spTree>
  </p:cSld>
  <p:clrMapOvr>
    <a:masterClrMapping/>
  </p:clrMapOvr>
  <p:transition spd="slow"/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rotWithShape="0">
          <a:gsLst>
            <a:gs pos="0">
              <a:srgbClr val="00124A"/>
            </a:gs>
            <a:gs pos="50000">
              <a:srgbClr val="00279F"/>
            </a:gs>
            <a:gs pos="100000">
              <a:srgbClr val="00124A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540" name="Rectangle 4"/>
          <p:cNvSpPr>
            <a:spLocks noGrp="1" noChangeArrowheads="1"/>
          </p:cNvSpPr>
          <p:nvPr>
            <p:ph type="title"/>
          </p:nvPr>
        </p:nvSpPr>
        <p:spPr>
          <a:xfrm>
            <a:off x="495300" y="228600"/>
            <a:ext cx="9791702" cy="1100138"/>
          </a:xfrm>
          <a:effectLst/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800" dirty="0"/>
              <a:t>California ARB Audit Van</a:t>
            </a:r>
            <a:endParaRPr lang="en-US" dirty="0"/>
          </a:p>
        </p:txBody>
      </p:sp>
      <p:graphicFrame>
        <p:nvGraphicFramePr>
          <p:cNvPr id="156675" name="Object 6">
            <a:hlinkClick r:id="" action="ppaction://ole?verb=0"/>
          </p:cNvPr>
          <p:cNvGraphicFramePr>
            <a:graphicFrameLocks/>
          </p:cNvGraphicFramePr>
          <p:nvPr/>
        </p:nvGraphicFramePr>
        <p:xfrm>
          <a:off x="1600200" y="1371600"/>
          <a:ext cx="7189788" cy="4791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lip" r:id="rId3" imgW="7200000" imgH="4800000" progId="">
                  <p:embed/>
                </p:oleObj>
              </mc:Choice>
              <mc:Fallback>
                <p:oleObj name="Clip" r:id="rId3" imgW="7200000" imgH="4800000" progId="">
                  <p:embed/>
                  <p:pic>
                    <p:nvPicPr>
                      <p:cNvPr id="156675" name="Object 6">
                        <a:hlinkClick r:id="" action="ppaction://ole?verb=0"/>
                      </p:cNvPr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0200" y="1371600"/>
                        <a:ext cx="7189788" cy="4791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464646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00000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 spd="slow"/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rotWithShape="0">
          <a:gsLst>
            <a:gs pos="0">
              <a:srgbClr val="00279F"/>
            </a:gs>
            <a:gs pos="50000">
              <a:srgbClr val="00124A"/>
            </a:gs>
            <a:gs pos="100000">
              <a:srgbClr val="00279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7698" name="Picture 1026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2263" y="404813"/>
            <a:ext cx="4243387" cy="59404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pic>
        <p:nvPicPr>
          <p:cNvPr id="157699" name="Picture 1027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87950" y="2998788"/>
            <a:ext cx="4613275" cy="33464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sp>
        <p:nvSpPr>
          <p:cNvPr id="595972" name="Rectangle 1028"/>
          <p:cNvSpPr>
            <a:spLocks noGrp="1" noChangeArrowheads="1"/>
          </p:cNvSpPr>
          <p:nvPr>
            <p:ph type="title"/>
          </p:nvPr>
        </p:nvSpPr>
        <p:spPr>
          <a:xfrm>
            <a:off x="5049924" y="685800"/>
            <a:ext cx="4721222" cy="1400175"/>
          </a:xfrm>
          <a:effectLst/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800" dirty="0"/>
              <a:t>ARB Audit Van Instrumentation</a:t>
            </a: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 spd="slow"/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8722" name="Picture 2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06875" y="339725"/>
            <a:ext cx="5795963" cy="61896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sp>
        <p:nvSpPr>
          <p:cNvPr id="140291" name="Rectangle 3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br>
              <a:rPr lang="en-US"/>
            </a:br>
            <a:endParaRPr lang="en-US"/>
          </a:p>
        </p:txBody>
      </p:sp>
      <p:sp>
        <p:nvSpPr>
          <p:cNvPr id="319492" name="Rectangle 4"/>
          <p:cNvSpPr>
            <a:spLocks noChangeArrowheads="1"/>
          </p:cNvSpPr>
          <p:nvPr/>
        </p:nvSpPr>
        <p:spPr bwMode="auto">
          <a:xfrm>
            <a:off x="500063" y="319088"/>
            <a:ext cx="2981325" cy="2643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 anchor="ctr"/>
          <a:lstStyle/>
          <a:p>
            <a:pPr>
              <a:defRPr/>
            </a:pPr>
            <a:r>
              <a:rPr lang="en-US" sz="4800" dirty="0">
                <a:solidFill>
                  <a:schemeClr val="bg2"/>
                </a:solidFill>
                <a:latin typeface="Arial" charset="0"/>
              </a:rPr>
              <a:t>Accuracy</a:t>
            </a:r>
          </a:p>
          <a:p>
            <a:pPr>
              <a:defRPr/>
            </a:pPr>
            <a:r>
              <a:rPr lang="en-US" sz="4800" dirty="0">
                <a:solidFill>
                  <a:schemeClr val="bg2"/>
                </a:solidFill>
                <a:latin typeface="Arial" charset="0"/>
              </a:rPr>
              <a:t>&amp;</a:t>
            </a:r>
          </a:p>
          <a:p>
            <a:pPr>
              <a:defRPr/>
            </a:pPr>
            <a:r>
              <a:rPr lang="en-US" sz="4800" dirty="0">
                <a:solidFill>
                  <a:schemeClr val="bg2"/>
                </a:solidFill>
                <a:latin typeface="Arial" charset="0"/>
              </a:rPr>
              <a:t>Precision</a:t>
            </a:r>
            <a:endParaRPr lang="en-US" sz="4400" dirty="0">
              <a:solidFill>
                <a:schemeClr val="bg2"/>
              </a:solidFill>
              <a:latin typeface="Arial" charset="0"/>
            </a:endParaRPr>
          </a:p>
        </p:txBody>
      </p:sp>
      <p:pic>
        <p:nvPicPr>
          <p:cNvPr id="158726" name="ARROWHIT.AVI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5000" y="2057400"/>
            <a:ext cx="19050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 spd="slow"/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634" name="Rectangle 2"/>
          <p:cNvSpPr>
            <a:spLocks noGrp="1" noChangeArrowheads="1"/>
          </p:cNvSpPr>
          <p:nvPr>
            <p:ph type="title"/>
          </p:nvPr>
        </p:nvSpPr>
        <p:spPr>
          <a:xfrm>
            <a:off x="952500" y="200029"/>
            <a:ext cx="9334500" cy="1019175"/>
          </a:xfrm>
          <a:effectLst/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800" dirty="0"/>
              <a:t>Safety</a:t>
            </a:r>
            <a:endParaRPr lang="en-US" dirty="0"/>
          </a:p>
        </p:txBody>
      </p:sp>
      <p:sp>
        <p:nvSpPr>
          <p:cNvPr id="159746" name="Rectangle 3"/>
          <p:cNvSpPr>
            <a:spLocks noGrp="1" noChangeArrowheads="1"/>
          </p:cNvSpPr>
          <p:nvPr>
            <p:ph idx="1"/>
          </p:nvPr>
        </p:nvSpPr>
        <p:spPr>
          <a:xfrm>
            <a:off x="1333499" y="1825625"/>
            <a:ext cx="8246269" cy="4351338"/>
          </a:xfrm>
          <a:effectLst/>
        </p:spPr>
        <p:txBody>
          <a:bodyPr/>
          <a:lstStyle/>
          <a:p>
            <a:pPr eaLnBrk="1" hangingPunct="1"/>
            <a:r>
              <a:rPr lang="en-US" sz="3400" dirty="0">
                <a:latin typeface="Times New Roman" pitchFamily="18" charset="0"/>
              </a:rPr>
              <a:t> </a:t>
            </a:r>
            <a:r>
              <a:rPr lang="en-US" sz="4800" dirty="0"/>
              <a:t>Compressed Gas Cylinders</a:t>
            </a:r>
          </a:p>
          <a:p>
            <a:pPr eaLnBrk="1" hangingPunct="1"/>
            <a:r>
              <a:rPr lang="en-US" sz="4800" dirty="0"/>
              <a:t> Hazardous Gases</a:t>
            </a:r>
          </a:p>
          <a:p>
            <a:pPr eaLnBrk="1" hangingPunct="1"/>
            <a:r>
              <a:rPr lang="en-US" sz="4800" dirty="0"/>
              <a:t> Electrical Hazards</a:t>
            </a:r>
          </a:p>
          <a:p>
            <a:pPr eaLnBrk="1" hangingPunct="1"/>
            <a:r>
              <a:rPr lang="en-US" sz="4800" dirty="0"/>
              <a:t> Heights</a:t>
            </a:r>
          </a:p>
        </p:txBody>
      </p:sp>
    </p:spTree>
  </p:cSld>
  <p:clrMapOvr>
    <a:masterClrMapping/>
  </p:clrMapOvr>
  <p:transition spd="slow"/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0770" name="Snagit_PPT7D89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900" y="152400"/>
            <a:ext cx="9753600" cy="65485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304800"/>
            <a:ext cx="9258300" cy="106680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dirty="0"/>
              <a:t>www.epa.gov/outdoor-air-quality-data 	</a:t>
            </a:r>
          </a:p>
        </p:txBody>
      </p:sp>
      <p:pic>
        <p:nvPicPr>
          <p:cNvPr id="32973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4906" y="1219201"/>
            <a:ext cx="9801594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95300" y="457200"/>
            <a:ext cx="9258300" cy="715962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dirty="0"/>
              <a:t>www.epa.gov/outdoor-air-quality-data 	</a:t>
            </a:r>
          </a:p>
        </p:txBody>
      </p:sp>
      <p:pic>
        <p:nvPicPr>
          <p:cNvPr id="3307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38300" y="1066800"/>
            <a:ext cx="6705600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3177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7650" y="165100"/>
            <a:ext cx="9791700" cy="652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3280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0785" y="304800"/>
            <a:ext cx="9565429" cy="640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" y="1066800"/>
            <a:ext cx="9372600" cy="542607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sp>
        <p:nvSpPr>
          <p:cNvPr id="15363" name="Title 1"/>
          <p:cNvSpPr>
            <a:spLocks noGrp="1"/>
          </p:cNvSpPr>
          <p:nvPr>
            <p:ph type="title"/>
          </p:nvPr>
        </p:nvSpPr>
        <p:spPr>
          <a:xfrm>
            <a:off x="707231" y="365127"/>
            <a:ext cx="8872538" cy="701673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800" dirty="0" err="1"/>
              <a:t>NCore</a:t>
            </a:r>
            <a:r>
              <a:rPr lang="en-US" sz="4800" dirty="0"/>
              <a:t> pollutants</a:t>
            </a:r>
          </a:p>
        </p:txBody>
      </p:sp>
    </p:spTree>
  </p:cSld>
  <p:clrMapOvr>
    <a:masterClrMapping/>
  </p:clrMapOvr>
  <p:transition spd="slow"/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338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1156" y="182563"/>
            <a:ext cx="9724687" cy="6492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/>
              <a:t>The future</a:t>
            </a:r>
          </a:p>
        </p:txBody>
      </p:sp>
      <p:sp>
        <p:nvSpPr>
          <p:cNvPr id="16589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/>
              <a:t>Greenhouse Gases</a:t>
            </a:r>
          </a:p>
          <a:p>
            <a:pPr eaLnBrk="1" hangingPunct="1"/>
            <a:endParaRPr lang="en-US"/>
          </a:p>
          <a:p>
            <a:pPr eaLnBrk="1" hangingPunct="1"/>
            <a:r>
              <a:rPr lang="en-US"/>
              <a:t>Real time Particulate Speciation</a:t>
            </a:r>
          </a:p>
          <a:p>
            <a:pPr eaLnBrk="1" hangingPunct="1"/>
            <a:endParaRPr lang="en-US"/>
          </a:p>
          <a:p>
            <a:pPr eaLnBrk="1" hangingPunct="1"/>
            <a:r>
              <a:rPr lang="en-US"/>
              <a:t>Satellite Stations</a:t>
            </a:r>
          </a:p>
          <a:p>
            <a:pPr eaLnBrk="1" hangingPunct="1"/>
            <a:endParaRPr lang="en-US"/>
          </a:p>
          <a:p>
            <a:pPr eaLnBrk="1" hangingPunct="1"/>
            <a:r>
              <a:rPr lang="en-US"/>
              <a:t>???????</a:t>
            </a:r>
          </a:p>
        </p:txBody>
      </p:sp>
    </p:spTree>
  </p:cSld>
  <p:clrMapOvr>
    <a:masterClrMapping/>
  </p:clrMapOvr>
  <p:transition spd="slow"/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/>
              <a:t>The Web</a:t>
            </a:r>
          </a:p>
        </p:txBody>
      </p:sp>
      <p:sp>
        <p:nvSpPr>
          <p:cNvPr id="843779" name="Rectangle 3"/>
          <p:cNvSpPr>
            <a:spLocks noGrp="1" noChangeArrowheads="1"/>
          </p:cNvSpPr>
          <p:nvPr>
            <p:ph idx="1"/>
          </p:nvPr>
        </p:nvSpPr>
        <p:spPr>
          <a:xfrm>
            <a:off x="514350" y="1481138"/>
            <a:ext cx="9258300" cy="4919662"/>
          </a:xfrm>
        </p:spPr>
        <p:txBody>
          <a:bodyPr>
            <a:noAutofit/>
          </a:bodyPr>
          <a:lstStyle/>
          <a:p>
            <a:pPr marL="566928" indent="-457200" eaLnBrk="1" fontAlgn="auto" hangingPunct="1">
              <a:spcAft>
                <a:spcPts val="0"/>
              </a:spcAft>
              <a:defRPr/>
            </a:pPr>
            <a:r>
              <a:rPr lang="en-US" dirty="0"/>
              <a:t>https://www.epa.gov/outdoor-air-quality-data Monitoring data</a:t>
            </a:r>
            <a:endParaRPr lang="en-US" sz="2800" dirty="0"/>
          </a:p>
          <a:p>
            <a:pPr marL="566928" indent="-457200" eaLnBrk="1" fontAlgn="auto" hangingPunct="1">
              <a:spcAft>
                <a:spcPts val="0"/>
              </a:spcAft>
              <a:defRPr/>
            </a:pPr>
            <a:r>
              <a:rPr lang="en-US" dirty="0"/>
              <a:t>http://www.airnow.gov</a:t>
            </a:r>
          </a:p>
          <a:p>
            <a:pPr marL="736092" lvl="1" indent="-342900" eaLnBrk="1" fontAlgn="auto" hangingPunct="1">
              <a:spcBef>
                <a:spcPts val="324"/>
              </a:spcBef>
              <a:spcAft>
                <a:spcPts val="0"/>
              </a:spcAft>
              <a:defRPr/>
            </a:pPr>
            <a:r>
              <a:rPr lang="en-US" sz="2800" dirty="0"/>
              <a:t>AQI</a:t>
            </a:r>
            <a:endParaRPr lang="en-US" dirty="0"/>
          </a:p>
          <a:p>
            <a:pPr marL="566928" indent="-457200" eaLnBrk="1" fontAlgn="auto" hangingPunct="1">
              <a:spcAft>
                <a:spcPts val="0"/>
              </a:spcAft>
              <a:defRPr/>
            </a:pPr>
            <a:r>
              <a:rPr lang="en-US" dirty="0">
                <a:hlinkClick r:id="rId3"/>
              </a:rPr>
              <a:t>https://www.epa.gov/technical-air-pollution-resources</a:t>
            </a:r>
            <a:endParaRPr lang="en-US" dirty="0"/>
          </a:p>
          <a:p>
            <a:pPr marL="708216" lvl="1" indent="-342900" eaLnBrk="1" fontAlgn="auto" hangingPunct="1">
              <a:spcAft>
                <a:spcPts val="0"/>
              </a:spcAft>
              <a:defRPr/>
            </a:pPr>
            <a:r>
              <a:rPr lang="en-US" sz="2800" dirty="0"/>
              <a:t>NAAQS</a:t>
            </a:r>
          </a:p>
          <a:p>
            <a:pPr marL="736092" lvl="1" indent="-342900" eaLnBrk="1" fontAlgn="auto" hangingPunct="1">
              <a:spcBef>
                <a:spcPts val="324"/>
              </a:spcBef>
              <a:spcAft>
                <a:spcPts val="0"/>
              </a:spcAft>
              <a:defRPr/>
            </a:pPr>
            <a:r>
              <a:rPr lang="en-US" sz="2800" dirty="0"/>
              <a:t>Air monitoring regulations and information</a:t>
            </a:r>
          </a:p>
          <a:p>
            <a:pPr marL="566928" indent="-457200" eaLnBrk="1" fontAlgn="auto" hangingPunct="1">
              <a:spcAft>
                <a:spcPts val="0"/>
              </a:spcAft>
              <a:defRPr/>
            </a:pPr>
            <a:r>
              <a:rPr lang="en-US" dirty="0">
                <a:hlinkClick r:id="rId4"/>
              </a:rPr>
              <a:t>https://www.epa.gov/green-book</a:t>
            </a:r>
            <a:endParaRPr lang="en-US" dirty="0"/>
          </a:p>
          <a:p>
            <a:pPr marL="708216" lvl="1" indent="-342900" eaLnBrk="1" fontAlgn="auto" hangingPunct="1">
              <a:spcAft>
                <a:spcPts val="0"/>
              </a:spcAft>
              <a:defRPr/>
            </a:pPr>
            <a:r>
              <a:rPr lang="en-US" sz="2800" dirty="0"/>
              <a:t>Non attainment Areas</a:t>
            </a:r>
          </a:p>
        </p:txBody>
      </p:sp>
    </p:spTree>
  </p:cSld>
  <p:clrMapOvr>
    <a:masterClrMapping/>
  </p:clrMapOvr>
  <p:transition spd="slow"/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0754" name="Picture 2" descr="http://dec.alaska.gov/applications/air/envistaweb/App_Images/FNSBNCOR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300" y="228600"/>
            <a:ext cx="9220200" cy="6493935"/>
          </a:xfrm>
          <a:prstGeom prst="rect">
            <a:avLst/>
          </a:prstGeom>
          <a:noFill/>
        </p:spPr>
      </p:pic>
    </p:spTree>
  </p:cSld>
  <p:clrMapOvr>
    <a:masterClrMapping/>
  </p:clrMapOvr>
  <p:transition spd="slow"/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7938" name="Picture 3076" descr="Pas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800100" y="-1219200"/>
            <a:ext cx="12192000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39FA372-64D5-2BC6-7A70-A883D096701C}"/>
              </a:ext>
            </a:extLst>
          </p:cNvPr>
          <p:cNvSpPr txBox="1"/>
          <p:nvPr/>
        </p:nvSpPr>
        <p:spPr>
          <a:xfrm>
            <a:off x="1866900" y="2899611"/>
            <a:ext cx="5943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7200">
                <a:solidFill>
                  <a:schemeClr val="bg1"/>
                </a:solidFill>
              </a:rPr>
              <a:t>Questions???</a:t>
            </a:r>
            <a:endParaRPr lang="en-US" sz="7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Text Box 1031"/>
          <p:cNvSpPr txBox="1">
            <a:spLocks noChangeArrowheads="1"/>
          </p:cNvSpPr>
          <p:nvPr/>
        </p:nvSpPr>
        <p:spPr bwMode="auto">
          <a:xfrm>
            <a:off x="571501" y="212725"/>
            <a:ext cx="9067800" cy="83099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4800" dirty="0">
                <a:solidFill>
                  <a:schemeClr val="bg2"/>
                </a:solidFill>
                <a:effectLst/>
                <a:latin typeface="+mj-lt"/>
              </a:rPr>
              <a:t>IMPROVE Sites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14BB53D-1126-DFF1-718F-5AA8D130FB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450" y="1210477"/>
            <a:ext cx="9944100" cy="5450840"/>
          </a:xfrm>
          <a:prstGeom prst="rect">
            <a:avLst/>
          </a:prstGeom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1" descr="Map of NYS showing locations of acid deposition monitoring sit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900" y="304800"/>
            <a:ext cx="97536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B3D71DB-1726-1F0D-5EAB-7BAB6F15A92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02489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01EDC61-5CDD-42CE-6B8F-9A400279D8D5}"/>
              </a:ext>
            </a:extLst>
          </p:cNvPr>
          <p:cNvSpPr txBox="1"/>
          <p:nvPr/>
        </p:nvSpPr>
        <p:spPr>
          <a:xfrm>
            <a:off x="5143500" y="304800"/>
            <a:ext cx="4648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Texas Commission on Environmental Quality 2023 Ambient Monitoring Network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1028700" y="381000"/>
            <a:ext cx="4800600" cy="828432"/>
          </a:xfrm>
          <a:prstGeom prst="rect">
            <a:avLst/>
          </a:prstGeom>
          <a:solidFill>
            <a:schemeClr val="bg1"/>
          </a:solidFill>
          <a:ln w="76200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square" lIns="90488" tIns="44450" rIns="90488" bIns="44450">
            <a:spAutoFit/>
          </a:bodyPr>
          <a:lstStyle/>
          <a:p>
            <a:pPr>
              <a:defRPr/>
            </a:pPr>
            <a:r>
              <a:rPr lang="en-US" sz="4800" dirty="0">
                <a:effectLst/>
                <a:latin typeface="Arial" charset="0"/>
              </a:rPr>
              <a:t>NATTS</a:t>
            </a:r>
            <a:r>
              <a:rPr lang="en-US" sz="4800" baseline="-25000" dirty="0">
                <a:effectLst/>
                <a:latin typeface="Arial" charset="0"/>
              </a:rPr>
              <a:t> </a:t>
            </a:r>
            <a:r>
              <a:rPr lang="en-US" sz="4800" dirty="0">
                <a:effectLst/>
                <a:latin typeface="Arial" charset="0"/>
              </a:rPr>
              <a:t>Monitors</a:t>
            </a:r>
          </a:p>
        </p:txBody>
      </p:sp>
      <p:pic>
        <p:nvPicPr>
          <p:cNvPr id="4098" name="Picture 2" descr="Map of NATTS Sites">
            <a:extLst>
              <a:ext uri="{FF2B5EF4-FFF2-40B4-BE49-F238E27FC236}">
                <a16:creationId xmlns:a16="http://schemas.microsoft.com/office/drawing/2014/main" id="{05CD7E42-4FC5-8C17-1B11-238B66BC37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700" y="1562469"/>
            <a:ext cx="8382000" cy="4926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8711532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4" descr="DSC0039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24063"/>
            <a:ext cx="10287000" cy="1028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78CDBF5-8D95-83E1-9FB4-8A094F9EDC4B}"/>
              </a:ext>
            </a:extLst>
          </p:cNvPr>
          <p:cNvSpPr txBox="1"/>
          <p:nvPr/>
        </p:nvSpPr>
        <p:spPr>
          <a:xfrm>
            <a:off x="2095500" y="1600200"/>
            <a:ext cx="6934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defRPr/>
            </a:pPr>
            <a:r>
              <a:rPr lang="en-US" sz="6000" dirty="0">
                <a:effectLst/>
                <a:latin typeface="Arial" charset="0"/>
              </a:rPr>
              <a:t>Criteria Pollutants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495300" y="228600"/>
            <a:ext cx="9791700" cy="1066800"/>
          </a:xfrm>
          <a:effectLst/>
        </p:spPr>
        <p:txBody>
          <a:bodyPr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800" dirty="0">
                <a:solidFill>
                  <a:schemeClr val="tx1"/>
                </a:solidFill>
                <a:effectLst/>
              </a:rPr>
              <a:t>Course Overview</a:t>
            </a:r>
            <a:endParaRPr lang="en-US" dirty="0">
              <a:solidFill>
                <a:schemeClr val="tx1"/>
              </a:solidFill>
              <a:effectLst/>
            </a:endParaRPr>
          </a:p>
        </p:txBody>
      </p:sp>
      <p:sp>
        <p:nvSpPr>
          <p:cNvPr id="20482" name="Rectangle 3"/>
          <p:cNvSpPr>
            <a:spLocks noGrp="1" noChangeArrowheads="1"/>
          </p:cNvSpPr>
          <p:nvPr>
            <p:ph idx="1"/>
          </p:nvPr>
        </p:nvSpPr>
        <p:spPr>
          <a:xfrm>
            <a:off x="1028700" y="1600200"/>
            <a:ext cx="8789117" cy="4572000"/>
          </a:xfrm>
          <a:effectLst/>
        </p:spPr>
        <p:txBody>
          <a:bodyPr>
            <a:normAutofit lnSpcReduction="10000"/>
          </a:bodyPr>
          <a:lstStyle/>
          <a:p>
            <a:pPr marL="457200" indent="-457200" eaLnBrk="1" hangingPunct="1"/>
            <a:r>
              <a:rPr lang="en-US" sz="3300" dirty="0"/>
              <a:t>Regulations and Standards</a:t>
            </a:r>
          </a:p>
          <a:p>
            <a:pPr marL="457200" indent="-457200" eaLnBrk="1" hangingPunct="1"/>
            <a:r>
              <a:rPr lang="en-US" sz="3300" dirty="0"/>
              <a:t>Monitoring Networks</a:t>
            </a:r>
          </a:p>
          <a:p>
            <a:pPr marL="457200" indent="-457200" eaLnBrk="1" hangingPunct="1"/>
            <a:r>
              <a:rPr lang="en-US" sz="3300" dirty="0"/>
              <a:t>Station Siting</a:t>
            </a:r>
          </a:p>
          <a:p>
            <a:pPr marL="457200" indent="-457200" eaLnBrk="1" hangingPunct="1"/>
            <a:r>
              <a:rPr lang="en-US" sz="3300" dirty="0"/>
              <a:t>Instrumentation</a:t>
            </a:r>
          </a:p>
          <a:p>
            <a:pPr marL="457200" indent="-457200" eaLnBrk="1" hangingPunct="1"/>
            <a:r>
              <a:rPr lang="en-US" sz="3300" dirty="0"/>
              <a:t>Documentation</a:t>
            </a:r>
          </a:p>
          <a:p>
            <a:pPr marL="457200" indent="-457200" eaLnBrk="1" hangingPunct="1"/>
            <a:r>
              <a:rPr lang="en-US" sz="3300" dirty="0"/>
              <a:t>Data Handling</a:t>
            </a:r>
          </a:p>
          <a:p>
            <a:pPr marL="457200" indent="-457200" eaLnBrk="1" hangingPunct="1"/>
            <a:r>
              <a:rPr lang="en-US" sz="3300" dirty="0"/>
              <a:t>Quality Assurance</a:t>
            </a:r>
          </a:p>
          <a:p>
            <a:pPr marL="457200" indent="-457200" eaLnBrk="1" hangingPunct="1"/>
            <a:r>
              <a:rPr lang="en-US" sz="3300" dirty="0"/>
              <a:t>References and Resources</a:t>
            </a:r>
          </a:p>
        </p:txBody>
      </p:sp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2"/>
          <p:cNvSpPr>
            <a:spLocks noGrp="1"/>
          </p:cNvSpPr>
          <p:nvPr>
            <p:ph type="title"/>
          </p:nvPr>
        </p:nvSpPr>
        <p:spPr>
          <a:xfrm>
            <a:off x="707231" y="365127"/>
            <a:ext cx="4436269" cy="549273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800" dirty="0"/>
              <a:t>Current NAAQS</a:t>
            </a:r>
          </a:p>
        </p:txBody>
      </p:sp>
      <p:pic>
        <p:nvPicPr>
          <p:cNvPr id="334850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222250" y="1050925"/>
            <a:ext cx="9842500" cy="580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5750F06-1B0F-1AA0-56EA-B0533A802BE1}"/>
              </a:ext>
            </a:extLst>
          </p:cNvPr>
          <p:cNvSpPr txBox="1"/>
          <p:nvPr/>
        </p:nvSpPr>
        <p:spPr>
          <a:xfrm>
            <a:off x="4914900" y="4343400"/>
            <a:ext cx="990600" cy="307777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9.0 µg/m3</a:t>
            </a:r>
          </a:p>
        </p:txBody>
      </p:sp>
    </p:spTree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800" dirty="0"/>
              <a:t>Carbon Monoxide(CO) Standards-Table of Historical CO NAAQS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7890462"/>
              </p:ext>
            </p:extLst>
          </p:nvPr>
        </p:nvGraphicFramePr>
        <p:xfrm>
          <a:off x="381000" y="1905000"/>
          <a:ext cx="9615486" cy="475168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02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025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025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0258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0258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60258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497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Final Rule/Decision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Primary/ Secondary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Indicator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Averaging Time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Level </a:t>
                      </a:r>
                      <a:r>
                        <a:rPr lang="en-US" sz="900" u="sng" baseline="30000">
                          <a:effectLst/>
                          <a:hlinkClick r:id="rId3"/>
                        </a:rPr>
                        <a:t>(2)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Form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986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1971</a:t>
                      </a:r>
                      <a:br>
                        <a:rPr lang="en-US" sz="900">
                          <a:effectLst/>
                        </a:rPr>
                      </a:br>
                      <a:br>
                        <a:rPr lang="en-US" sz="900">
                          <a:effectLst/>
                        </a:rPr>
                      </a:br>
                      <a:r>
                        <a:rPr lang="en-US" sz="900">
                          <a:effectLst/>
                        </a:rPr>
                        <a:t>36 FR 8186 </a:t>
                      </a:r>
                      <a:br>
                        <a:rPr lang="en-US" sz="900">
                          <a:effectLst/>
                        </a:rPr>
                      </a:br>
                      <a:r>
                        <a:rPr lang="en-US" sz="900">
                          <a:effectLst/>
                        </a:rPr>
                        <a:t>Apr 30, 1971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Primary and Secondary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CO </a:t>
                      </a:r>
                      <a:r>
                        <a:rPr lang="en-US" sz="900" u="sng" baseline="30000" dirty="0">
                          <a:effectLst/>
                          <a:hlinkClick r:id="rId3"/>
                        </a:rPr>
                        <a:t>(1)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1-hour period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35 ppm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Maximum, not to be exceeded more than once in a year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482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8-hour period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9 ppm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Maximum, not to be exceeded more than once in a year </a:t>
                      </a:r>
                      <a:r>
                        <a:rPr lang="en-US" sz="900" u="sng" baseline="30000">
                          <a:effectLst/>
                          <a:hlinkClick r:id="rId3"/>
                        </a:rPr>
                        <a:t>(3)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080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1985</a:t>
                      </a:r>
                      <a:br>
                        <a:rPr lang="en-US" sz="900">
                          <a:effectLst/>
                        </a:rPr>
                      </a:br>
                      <a:br>
                        <a:rPr lang="en-US" sz="900">
                          <a:effectLst/>
                        </a:rPr>
                      </a:br>
                      <a:r>
                        <a:rPr lang="en-US" sz="900">
                          <a:effectLst/>
                        </a:rPr>
                        <a:t>50 FR 37484 </a:t>
                      </a:r>
                      <a:br>
                        <a:rPr lang="en-US" sz="900">
                          <a:effectLst/>
                        </a:rPr>
                      </a:br>
                      <a:r>
                        <a:rPr lang="en-US" sz="900">
                          <a:effectLst/>
                        </a:rPr>
                        <a:t>Sept 13, 1985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 gridSpan="5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Primary standards retained, without revision; secondary standards revoked.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5080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1994</a:t>
                      </a:r>
                      <a:br>
                        <a:rPr lang="en-US" sz="900">
                          <a:effectLst/>
                        </a:rPr>
                      </a:br>
                      <a:br>
                        <a:rPr lang="en-US" sz="900">
                          <a:effectLst/>
                        </a:rPr>
                      </a:br>
                      <a:r>
                        <a:rPr lang="en-US" sz="900">
                          <a:effectLst/>
                        </a:rPr>
                        <a:t>59 FR 38906 </a:t>
                      </a:r>
                      <a:br>
                        <a:rPr lang="en-US" sz="900">
                          <a:effectLst/>
                        </a:rPr>
                      </a:br>
                      <a:r>
                        <a:rPr lang="en-US" sz="900">
                          <a:effectLst/>
                        </a:rPr>
                        <a:t>Aug 1, 1994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 gridSpan="5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Primary standards retained, without revision.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15080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2011</a:t>
                      </a:r>
                      <a:br>
                        <a:rPr lang="en-US" sz="900">
                          <a:effectLst/>
                        </a:rPr>
                      </a:br>
                      <a:br>
                        <a:rPr lang="en-US" sz="900">
                          <a:effectLst/>
                        </a:rPr>
                      </a:br>
                      <a:r>
                        <a:rPr lang="en-US" sz="900">
                          <a:effectLst/>
                        </a:rPr>
                        <a:t>76 FR 54294 </a:t>
                      </a:r>
                      <a:br>
                        <a:rPr lang="en-US" sz="900">
                          <a:effectLst/>
                        </a:rPr>
                      </a:br>
                      <a:r>
                        <a:rPr lang="en-US" sz="900">
                          <a:effectLst/>
                        </a:rPr>
                        <a:t>Aug 31, 2011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 gridSpan="5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Primary standards retained, without revision.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Rectangle 3"/>
          <p:cNvSpPr>
            <a:spLocks noChangeArrowheads="1"/>
          </p:cNvSpPr>
          <p:nvPr/>
        </p:nvSpPr>
        <p:spPr bwMode="auto">
          <a:xfrm>
            <a:off x="793750" y="4876800"/>
            <a:ext cx="1450975" cy="1104900"/>
          </a:xfrm>
          <a:prstGeom prst="rect">
            <a:avLst/>
          </a:prstGeom>
          <a:solidFill>
            <a:schemeClr val="tx2"/>
          </a:solidFill>
          <a:ln w="76200">
            <a:solidFill>
              <a:srgbClr val="FAFD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66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CO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BD348BC-D00D-CB34-0159-DF55378BE5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388" y="1224029"/>
            <a:ext cx="9610224" cy="54102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E84FA97-228E-D2FF-D4E7-BDA01A74906B}"/>
              </a:ext>
            </a:extLst>
          </p:cNvPr>
          <p:cNvSpPr txBox="1"/>
          <p:nvPr/>
        </p:nvSpPr>
        <p:spPr>
          <a:xfrm>
            <a:off x="793750" y="251845"/>
            <a:ext cx="6324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chemeClr val="bg2"/>
                </a:solidFill>
              </a:rPr>
              <a:t>Current CO Monitoring</a:t>
            </a: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>
          <a:xfrm>
            <a:off x="647700" y="112295"/>
            <a:ext cx="8143875" cy="114300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600" dirty="0"/>
              <a:t>Nitrogen Dioxide (NO2) Standards-Table of Historical NO2 NAAQS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6454488"/>
              </p:ext>
            </p:extLst>
          </p:nvPr>
        </p:nvGraphicFramePr>
        <p:xfrm>
          <a:off x="647700" y="1307432"/>
          <a:ext cx="8915401" cy="543827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112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666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498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0706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8014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8537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5674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Final Rule/Decision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Primary/ Secondary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Indicator </a:t>
                      </a:r>
                      <a:r>
                        <a:rPr lang="en-US" sz="900" u="sng" baseline="30000">
                          <a:effectLst/>
                          <a:hlinkClick r:id="rId3"/>
                        </a:rPr>
                        <a:t>(1)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Averaging Time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Level </a:t>
                      </a:r>
                      <a:r>
                        <a:rPr lang="en-US" sz="900" u="sng" baseline="30000">
                          <a:effectLst/>
                          <a:hlinkClick r:id="rId3"/>
                        </a:rPr>
                        <a:t>(2)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Form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0876"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60"/>
                        </a:lnSpc>
                        <a:spcBef>
                          <a:spcPts val="1560"/>
                        </a:spcBef>
                        <a:spcAft>
                          <a:spcPts val="1560"/>
                        </a:spcAft>
                      </a:pPr>
                      <a:r>
                        <a:rPr lang="en-US" sz="900" dirty="0">
                          <a:effectLst/>
                        </a:rPr>
                        <a:t>1971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ctr">
                        <a:lnSpc>
                          <a:spcPts val="1560"/>
                        </a:lnSpc>
                        <a:spcBef>
                          <a:spcPts val="1560"/>
                        </a:spcBef>
                        <a:spcAft>
                          <a:spcPts val="1560"/>
                        </a:spcAft>
                      </a:pPr>
                      <a:r>
                        <a:rPr lang="en-US" sz="900" dirty="0">
                          <a:effectLst/>
                        </a:rPr>
                        <a:t>36 FR 8186</a:t>
                      </a:r>
                      <a:br>
                        <a:rPr lang="en-US" sz="900" dirty="0">
                          <a:effectLst/>
                        </a:rPr>
                      </a:br>
                      <a:r>
                        <a:rPr lang="en-US" sz="900" dirty="0">
                          <a:effectLst/>
                        </a:rPr>
                        <a:t>Apr 30, 1971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60"/>
                        </a:lnSpc>
                        <a:spcBef>
                          <a:spcPts val="1560"/>
                        </a:spcBef>
                        <a:spcAft>
                          <a:spcPts val="1560"/>
                        </a:spcAft>
                      </a:pPr>
                      <a:r>
                        <a:rPr lang="en-US" sz="900" dirty="0">
                          <a:effectLst/>
                        </a:rPr>
                        <a:t>Primary and Secondary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60"/>
                        </a:lnSpc>
                        <a:spcBef>
                          <a:spcPts val="1560"/>
                        </a:spcBef>
                        <a:spcAft>
                          <a:spcPts val="1560"/>
                        </a:spcAft>
                      </a:pPr>
                      <a:r>
                        <a:rPr lang="en-US" sz="900" dirty="0">
                          <a:effectLst/>
                        </a:rPr>
                        <a:t>NO</a:t>
                      </a:r>
                      <a:r>
                        <a:rPr lang="en-US" sz="900" baseline="-25000" dirty="0">
                          <a:effectLst/>
                        </a:rPr>
                        <a:t>2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60"/>
                        </a:lnSpc>
                        <a:spcBef>
                          <a:spcPts val="1560"/>
                        </a:spcBef>
                        <a:spcAft>
                          <a:spcPts val="1560"/>
                        </a:spcAft>
                      </a:pPr>
                      <a:r>
                        <a:rPr lang="en-US" sz="900" dirty="0">
                          <a:effectLst/>
                        </a:rPr>
                        <a:t>Annual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60"/>
                        </a:lnSpc>
                        <a:spcBef>
                          <a:spcPts val="1560"/>
                        </a:spcBef>
                        <a:spcAft>
                          <a:spcPts val="1560"/>
                        </a:spcAft>
                      </a:pPr>
                      <a:r>
                        <a:rPr lang="en-US" sz="900">
                          <a:effectLst/>
                        </a:rPr>
                        <a:t>53 ppb </a:t>
                      </a:r>
                      <a:r>
                        <a:rPr lang="en-US" sz="900" u="sng" baseline="30000">
                          <a:effectLst/>
                          <a:hlinkClick r:id="rId3"/>
                        </a:rPr>
                        <a:t>(3)</a:t>
                      </a:r>
                      <a:r>
                        <a:rPr lang="en-US" sz="900" u="sng">
                          <a:effectLst/>
                          <a:hlinkClick r:id="rId3"/>
                        </a:rPr>
                        <a:t> 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60"/>
                        </a:lnSpc>
                        <a:spcBef>
                          <a:spcPts val="1560"/>
                        </a:spcBef>
                        <a:spcAft>
                          <a:spcPts val="1560"/>
                        </a:spcAft>
                      </a:pPr>
                      <a:r>
                        <a:rPr lang="en-US" sz="900">
                          <a:effectLst/>
                        </a:rPr>
                        <a:t>Annual arithmetic average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0876"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60"/>
                        </a:lnSpc>
                        <a:spcBef>
                          <a:spcPts val="1560"/>
                        </a:spcBef>
                        <a:spcAft>
                          <a:spcPts val="1560"/>
                        </a:spcAft>
                      </a:pPr>
                      <a:r>
                        <a:rPr lang="en-US" sz="900" dirty="0">
                          <a:effectLst/>
                        </a:rPr>
                        <a:t>1985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ctr">
                        <a:lnSpc>
                          <a:spcPts val="1560"/>
                        </a:lnSpc>
                        <a:spcBef>
                          <a:spcPts val="1560"/>
                        </a:spcBef>
                        <a:spcAft>
                          <a:spcPts val="1560"/>
                        </a:spcAft>
                      </a:pPr>
                      <a:r>
                        <a:rPr lang="en-US" sz="900" dirty="0">
                          <a:effectLst/>
                        </a:rPr>
                        <a:t>50 FR 25532</a:t>
                      </a:r>
                      <a:br>
                        <a:rPr lang="en-US" sz="900" dirty="0">
                          <a:effectLst/>
                        </a:rPr>
                      </a:br>
                      <a:r>
                        <a:rPr lang="en-US" sz="900" dirty="0">
                          <a:effectLst/>
                        </a:rPr>
                        <a:t>Jun 19, 1985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 gridSpan="5">
                  <a:txBody>
                    <a:bodyPr/>
                    <a:lstStyle/>
                    <a:p>
                      <a:pPr marL="0" marR="0" algn="ctr">
                        <a:lnSpc>
                          <a:spcPts val="1560"/>
                        </a:lnSpc>
                        <a:spcBef>
                          <a:spcPts val="1560"/>
                        </a:spcBef>
                        <a:spcAft>
                          <a:spcPts val="1560"/>
                        </a:spcAft>
                      </a:pPr>
                      <a:r>
                        <a:rPr lang="en-US" sz="900" dirty="0">
                          <a:effectLst/>
                        </a:rPr>
                        <a:t>Primary and secondary NO</a:t>
                      </a:r>
                      <a:r>
                        <a:rPr lang="en-US" sz="900" baseline="-25000" dirty="0">
                          <a:effectLst/>
                        </a:rPr>
                        <a:t>2</a:t>
                      </a:r>
                      <a:r>
                        <a:rPr lang="en-US" sz="900" dirty="0">
                          <a:effectLst/>
                        </a:rPr>
                        <a:t> standards retained, without revision.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0876"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60"/>
                        </a:lnSpc>
                        <a:spcBef>
                          <a:spcPts val="1560"/>
                        </a:spcBef>
                        <a:spcAft>
                          <a:spcPts val="1560"/>
                        </a:spcAft>
                      </a:pPr>
                      <a:r>
                        <a:rPr lang="en-US" sz="900" dirty="0">
                          <a:effectLst/>
                        </a:rPr>
                        <a:t>1996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ctr">
                        <a:lnSpc>
                          <a:spcPts val="1560"/>
                        </a:lnSpc>
                        <a:spcBef>
                          <a:spcPts val="1560"/>
                        </a:spcBef>
                        <a:spcAft>
                          <a:spcPts val="1560"/>
                        </a:spcAft>
                      </a:pPr>
                      <a:r>
                        <a:rPr lang="en-US" sz="900" dirty="0">
                          <a:effectLst/>
                        </a:rPr>
                        <a:t>61 FR 52852</a:t>
                      </a:r>
                      <a:br>
                        <a:rPr lang="en-US" sz="900" dirty="0">
                          <a:effectLst/>
                        </a:rPr>
                      </a:br>
                      <a:r>
                        <a:rPr lang="en-US" sz="900" dirty="0">
                          <a:effectLst/>
                        </a:rPr>
                        <a:t>Oct 8, 1996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 gridSpan="5">
                  <a:txBody>
                    <a:bodyPr/>
                    <a:lstStyle/>
                    <a:p>
                      <a:pPr marL="0" marR="0" algn="ctr">
                        <a:lnSpc>
                          <a:spcPts val="1560"/>
                        </a:lnSpc>
                        <a:spcBef>
                          <a:spcPts val="1560"/>
                        </a:spcBef>
                        <a:spcAft>
                          <a:spcPts val="1560"/>
                        </a:spcAft>
                      </a:pPr>
                      <a:r>
                        <a:rPr lang="en-US" sz="900" dirty="0">
                          <a:effectLst/>
                        </a:rPr>
                        <a:t>Primary and secondary NO</a:t>
                      </a:r>
                      <a:r>
                        <a:rPr lang="en-US" sz="900" baseline="-25000" dirty="0">
                          <a:effectLst/>
                        </a:rPr>
                        <a:t>2</a:t>
                      </a:r>
                      <a:r>
                        <a:rPr lang="en-US" sz="900" dirty="0">
                          <a:effectLst/>
                        </a:rPr>
                        <a:t> standards retained, without revision.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2745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ts val="1560"/>
                        </a:lnSpc>
                        <a:spcBef>
                          <a:spcPts val="1560"/>
                        </a:spcBef>
                        <a:spcAft>
                          <a:spcPts val="1560"/>
                        </a:spcAft>
                      </a:pPr>
                      <a:r>
                        <a:rPr lang="en-US" sz="900" dirty="0">
                          <a:effectLst/>
                        </a:rPr>
                        <a:t>2010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ctr">
                        <a:lnSpc>
                          <a:spcPts val="1560"/>
                        </a:lnSpc>
                        <a:spcBef>
                          <a:spcPts val="1560"/>
                        </a:spcBef>
                        <a:spcAft>
                          <a:spcPts val="1560"/>
                        </a:spcAft>
                      </a:pPr>
                      <a:r>
                        <a:rPr lang="en-US" sz="900" dirty="0">
                          <a:effectLst/>
                        </a:rPr>
                        <a:t>75 FR 6474</a:t>
                      </a:r>
                      <a:br>
                        <a:rPr lang="en-US" sz="900" dirty="0">
                          <a:effectLst/>
                        </a:rPr>
                      </a:br>
                      <a:r>
                        <a:rPr lang="en-US" sz="900" dirty="0">
                          <a:effectLst/>
                        </a:rPr>
                        <a:t>Feb 9, 2010 </a:t>
                      </a:r>
                      <a:r>
                        <a:rPr lang="en-US" sz="900" u="sng" baseline="30000" dirty="0">
                          <a:effectLst/>
                          <a:hlinkClick r:id="rId3"/>
                        </a:rPr>
                        <a:t>(4)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ts val="1560"/>
                        </a:lnSpc>
                        <a:spcBef>
                          <a:spcPts val="1560"/>
                        </a:spcBef>
                        <a:spcAft>
                          <a:spcPts val="1560"/>
                        </a:spcAft>
                      </a:pPr>
                      <a:r>
                        <a:rPr lang="en-US" sz="900">
                          <a:effectLst/>
                        </a:rPr>
                        <a:t>Primary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60"/>
                        </a:lnSpc>
                        <a:spcBef>
                          <a:spcPts val="1560"/>
                        </a:spcBef>
                        <a:spcAft>
                          <a:spcPts val="1560"/>
                        </a:spcAft>
                      </a:pPr>
                      <a:r>
                        <a:rPr lang="en-US" sz="900">
                          <a:effectLst/>
                        </a:rPr>
                        <a:t>NO</a:t>
                      </a:r>
                      <a:r>
                        <a:rPr lang="en-US" sz="900" baseline="-25000">
                          <a:effectLst/>
                        </a:rPr>
                        <a:t>2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60"/>
                        </a:lnSpc>
                        <a:spcBef>
                          <a:spcPts val="1560"/>
                        </a:spcBef>
                        <a:spcAft>
                          <a:spcPts val="1560"/>
                        </a:spcAft>
                      </a:pPr>
                      <a:r>
                        <a:rPr lang="en-US" sz="900">
                          <a:effectLst/>
                        </a:rPr>
                        <a:t>1-hour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60"/>
                        </a:lnSpc>
                        <a:spcBef>
                          <a:spcPts val="1560"/>
                        </a:spcBef>
                        <a:spcAft>
                          <a:spcPts val="1560"/>
                        </a:spcAft>
                      </a:pPr>
                      <a:r>
                        <a:rPr lang="en-US" sz="900">
                          <a:effectLst/>
                        </a:rPr>
                        <a:t>100 ppb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560"/>
                        </a:lnSpc>
                        <a:spcBef>
                          <a:spcPts val="1560"/>
                        </a:spcBef>
                        <a:spcAft>
                          <a:spcPts val="1560"/>
                        </a:spcAft>
                      </a:pPr>
                      <a:r>
                        <a:rPr lang="en-US" sz="900" dirty="0">
                          <a:effectLst/>
                        </a:rPr>
                        <a:t>98th percentile, averaged over 3 years </a:t>
                      </a:r>
                      <a:r>
                        <a:rPr lang="en-US" sz="900" u="sng" baseline="30000" dirty="0">
                          <a:effectLst/>
                          <a:hlinkClick r:id="rId3"/>
                        </a:rPr>
                        <a:t>(5)</a:t>
                      </a:r>
                      <a:r>
                        <a:rPr lang="en-US" sz="900" u="sng" dirty="0">
                          <a:effectLst/>
                          <a:hlinkClick r:id="rId3"/>
                        </a:rPr>
                        <a:t> 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5813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algn="ctr">
                        <a:lnSpc>
                          <a:spcPts val="1560"/>
                        </a:lnSpc>
                        <a:spcBef>
                          <a:spcPts val="1560"/>
                        </a:spcBef>
                        <a:spcAft>
                          <a:spcPts val="1560"/>
                        </a:spcAft>
                      </a:pPr>
                      <a:r>
                        <a:rPr lang="en-US" sz="900" dirty="0">
                          <a:effectLst/>
                        </a:rPr>
                        <a:t>Primary annual NO</a:t>
                      </a:r>
                      <a:r>
                        <a:rPr lang="en-US" sz="900" baseline="-25000" dirty="0">
                          <a:effectLst/>
                        </a:rPr>
                        <a:t>2</a:t>
                      </a:r>
                      <a:r>
                        <a:rPr lang="en-US" sz="900" dirty="0">
                          <a:effectLst/>
                        </a:rPr>
                        <a:t> standard retained, without revision.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078027"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60"/>
                        </a:lnSpc>
                        <a:spcBef>
                          <a:spcPts val="1560"/>
                        </a:spcBef>
                        <a:spcAft>
                          <a:spcPts val="1560"/>
                        </a:spcAft>
                      </a:pPr>
                      <a:r>
                        <a:rPr lang="en-US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2018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56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83 FR 17226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April 8, 2018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60"/>
                        </a:lnSpc>
                        <a:spcBef>
                          <a:spcPts val="1560"/>
                        </a:spcBef>
                        <a:spcAft>
                          <a:spcPts val="1560"/>
                        </a:spcAft>
                      </a:pPr>
                      <a:r>
                        <a:rPr lang="en-US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Primary</a:t>
                      </a:r>
                    </a:p>
                  </a:txBody>
                  <a:tcPr marL="0" marR="0" marT="0" marB="0" anchor="ctr"/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1560"/>
                        </a:lnSpc>
                        <a:spcBef>
                          <a:spcPts val="1560"/>
                        </a:spcBef>
                        <a:spcAft>
                          <a:spcPts val="156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effectLst/>
                        </a:rPr>
                        <a:t>Primary annual NO</a:t>
                      </a:r>
                      <a:r>
                        <a:rPr lang="en-US" sz="900" baseline="-25000" dirty="0">
                          <a:effectLst/>
                        </a:rPr>
                        <a:t>2</a:t>
                      </a:r>
                      <a:r>
                        <a:rPr lang="en-US" sz="900" dirty="0">
                          <a:effectLst/>
                        </a:rPr>
                        <a:t> standard retained, without revision.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4147538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723900" y="177351"/>
            <a:ext cx="7162800" cy="828432"/>
          </a:xfrm>
          <a:prstGeom prst="rect">
            <a:avLst/>
          </a:prstGeom>
          <a:solidFill>
            <a:schemeClr val="bg1"/>
          </a:solidFill>
          <a:ln w="76200">
            <a:noFill/>
            <a:miter lim="800000"/>
            <a:headEnd/>
            <a:tailEnd/>
          </a:ln>
          <a:effectLst/>
        </p:spPr>
        <p:txBody>
          <a:bodyPr wrap="square" lIns="90488" tIns="44450" rIns="90488" bIns="44450">
            <a:spAutoFit/>
          </a:bodyPr>
          <a:lstStyle/>
          <a:p>
            <a:pPr>
              <a:defRPr/>
            </a:pPr>
            <a:r>
              <a:rPr lang="en-US" sz="4800" dirty="0">
                <a:latin typeface="Arial" charset="0"/>
              </a:rPr>
              <a:t>Current NO</a:t>
            </a:r>
            <a:r>
              <a:rPr lang="en-US" sz="4800" baseline="-25000" dirty="0">
                <a:latin typeface="Arial" charset="0"/>
              </a:rPr>
              <a:t>2 </a:t>
            </a:r>
            <a:r>
              <a:rPr lang="en-US" sz="4800" dirty="0">
                <a:latin typeface="Arial" charset="0"/>
              </a:rPr>
              <a:t>Monitors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66856B6-891B-8C08-FBB9-66061D2C37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4642" y="1019746"/>
            <a:ext cx="9797716" cy="566090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C3B18DB-0C69-C19C-5DAD-CA2A19ADE6D8}"/>
              </a:ext>
            </a:extLst>
          </p:cNvPr>
          <p:cNvSpPr txBox="1"/>
          <p:nvPr/>
        </p:nvSpPr>
        <p:spPr>
          <a:xfrm>
            <a:off x="7505700" y="1371600"/>
            <a:ext cx="152958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Updated 08/24</a:t>
            </a:r>
          </a:p>
        </p:txBody>
      </p:sp>
    </p:spTree>
  </p:cSld>
  <p:clrMapOvr>
    <a:masterClrMapping/>
  </p:clrMapOvr>
  <p:transition spd="slow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>
          <a:xfrm>
            <a:off x="571500" y="152400"/>
            <a:ext cx="8143875" cy="114300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600" dirty="0"/>
              <a:t>Oxides of Sulfur (SO2) Standards-Table of Historical SO2 NAAQS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1332164"/>
              </p:ext>
            </p:extLst>
          </p:nvPr>
        </p:nvGraphicFramePr>
        <p:xfrm>
          <a:off x="209549" y="1360247"/>
          <a:ext cx="9867902" cy="534535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80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495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68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3468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6683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6683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3500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Final Rule/Decision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Primary/ Secondary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Indicator </a:t>
                      </a:r>
                      <a:r>
                        <a:rPr lang="en-US" sz="1000" u="sng" baseline="30000">
                          <a:effectLst/>
                          <a:hlinkClick r:id="rId3"/>
                        </a:rPr>
                        <a:t>(1)</a:t>
                      </a:r>
                      <a:endParaRPr lang="en-US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Averaging Time</a:t>
                      </a:r>
                      <a:endParaRPr lang="en-US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Level </a:t>
                      </a:r>
                      <a:r>
                        <a:rPr lang="en-US" sz="1000" u="sng" baseline="30000">
                          <a:effectLst/>
                          <a:hlinkClick r:id="rId3"/>
                        </a:rPr>
                        <a:t>(2)</a:t>
                      </a:r>
                      <a:endParaRPr lang="en-US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Form</a:t>
                      </a:r>
                      <a:endParaRPr lang="en-US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4557">
                <a:tc rowSpan="4">
                  <a:txBody>
                    <a:bodyPr/>
                    <a:lstStyle/>
                    <a:p>
                      <a:pPr marL="0" marR="0" algn="ctr">
                        <a:lnSpc>
                          <a:spcPts val="1560"/>
                        </a:lnSpc>
                        <a:spcBef>
                          <a:spcPts val="1560"/>
                        </a:spcBef>
                        <a:spcAft>
                          <a:spcPts val="1560"/>
                        </a:spcAft>
                      </a:pPr>
                      <a:r>
                        <a:rPr lang="en-US" sz="1000" dirty="0">
                          <a:effectLst/>
                        </a:rPr>
                        <a:t>1971</a:t>
                      </a:r>
                    </a:p>
                    <a:p>
                      <a:pPr marL="0" marR="0" algn="ctr">
                        <a:lnSpc>
                          <a:spcPts val="1560"/>
                        </a:lnSpc>
                        <a:spcBef>
                          <a:spcPts val="1560"/>
                        </a:spcBef>
                        <a:spcAft>
                          <a:spcPts val="1560"/>
                        </a:spcAft>
                      </a:pPr>
                      <a:r>
                        <a:rPr lang="en-US" sz="1000" dirty="0">
                          <a:effectLst/>
                        </a:rPr>
                        <a:t>36 FR 8186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Apr 30, 1971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ts val="1560"/>
                        </a:lnSpc>
                        <a:spcBef>
                          <a:spcPts val="1560"/>
                        </a:spcBef>
                        <a:spcAft>
                          <a:spcPts val="1560"/>
                        </a:spcAft>
                      </a:pPr>
                      <a:r>
                        <a:rPr lang="en-US" sz="1000" dirty="0">
                          <a:effectLst/>
                        </a:rPr>
                        <a:t>Primary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 rowSpan="4">
                  <a:txBody>
                    <a:bodyPr/>
                    <a:lstStyle/>
                    <a:p>
                      <a:pPr marL="0" marR="0" algn="ctr">
                        <a:lnSpc>
                          <a:spcPts val="1560"/>
                        </a:lnSpc>
                        <a:spcBef>
                          <a:spcPts val="1560"/>
                        </a:spcBef>
                        <a:spcAft>
                          <a:spcPts val="1560"/>
                        </a:spcAft>
                      </a:pPr>
                      <a:r>
                        <a:rPr lang="en-US" sz="1000" dirty="0">
                          <a:effectLst/>
                        </a:rPr>
                        <a:t>SO</a:t>
                      </a:r>
                      <a:r>
                        <a:rPr lang="en-US" sz="1000" baseline="-25000" dirty="0">
                          <a:effectLst/>
                        </a:rPr>
                        <a:t>2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60"/>
                        </a:lnSpc>
                        <a:spcBef>
                          <a:spcPts val="1560"/>
                        </a:spcBef>
                        <a:spcAft>
                          <a:spcPts val="1560"/>
                        </a:spcAft>
                      </a:pPr>
                      <a:r>
                        <a:rPr lang="en-US" sz="1000" dirty="0">
                          <a:effectLst/>
                        </a:rPr>
                        <a:t>24-Hour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60"/>
                        </a:lnSpc>
                        <a:spcBef>
                          <a:spcPts val="1560"/>
                        </a:spcBef>
                        <a:spcAft>
                          <a:spcPts val="1560"/>
                        </a:spcAft>
                      </a:pPr>
                      <a:r>
                        <a:rPr lang="en-US" sz="1000">
                          <a:effectLst/>
                        </a:rPr>
                        <a:t>0.14 ppm</a:t>
                      </a:r>
                      <a:endParaRPr lang="en-US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560"/>
                        </a:lnSpc>
                        <a:spcBef>
                          <a:spcPts val="1560"/>
                        </a:spcBef>
                        <a:spcAft>
                          <a:spcPts val="1560"/>
                        </a:spcAft>
                      </a:pPr>
                      <a:r>
                        <a:rPr lang="en-US" sz="1000">
                          <a:effectLst/>
                        </a:rPr>
                        <a:t>Not to be exceeded more than once per year</a:t>
                      </a:r>
                      <a:endParaRPr lang="en-US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399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60"/>
                        </a:lnSpc>
                        <a:spcBef>
                          <a:spcPts val="1560"/>
                        </a:spcBef>
                        <a:spcAft>
                          <a:spcPts val="1560"/>
                        </a:spcAft>
                      </a:pPr>
                      <a:r>
                        <a:rPr lang="en-US" sz="1000">
                          <a:effectLst/>
                        </a:rPr>
                        <a:t>Annual</a:t>
                      </a:r>
                      <a:endParaRPr lang="en-US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60"/>
                        </a:lnSpc>
                        <a:spcBef>
                          <a:spcPts val="1560"/>
                        </a:spcBef>
                        <a:spcAft>
                          <a:spcPts val="1560"/>
                        </a:spcAft>
                      </a:pPr>
                      <a:r>
                        <a:rPr lang="en-US" sz="1000" dirty="0">
                          <a:effectLst/>
                        </a:rPr>
                        <a:t>0.03 ppm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560"/>
                        </a:lnSpc>
                        <a:spcBef>
                          <a:spcPts val="1560"/>
                        </a:spcBef>
                        <a:spcAft>
                          <a:spcPts val="1560"/>
                        </a:spcAft>
                      </a:pPr>
                      <a:r>
                        <a:rPr lang="en-US" sz="1000">
                          <a:effectLst/>
                        </a:rPr>
                        <a:t>Annual arithmetic average</a:t>
                      </a:r>
                      <a:endParaRPr lang="en-US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455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ts val="1560"/>
                        </a:lnSpc>
                        <a:spcBef>
                          <a:spcPts val="1560"/>
                        </a:spcBef>
                        <a:spcAft>
                          <a:spcPts val="1560"/>
                        </a:spcAft>
                      </a:pPr>
                      <a:r>
                        <a:rPr lang="en-US" sz="1000" dirty="0">
                          <a:effectLst/>
                        </a:rPr>
                        <a:t>Secondary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60"/>
                        </a:lnSpc>
                        <a:spcBef>
                          <a:spcPts val="1560"/>
                        </a:spcBef>
                        <a:spcAft>
                          <a:spcPts val="1560"/>
                        </a:spcAft>
                      </a:pPr>
                      <a:r>
                        <a:rPr lang="en-US" sz="1000">
                          <a:effectLst/>
                        </a:rPr>
                        <a:t>3-Hour</a:t>
                      </a:r>
                      <a:endParaRPr lang="en-US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60"/>
                        </a:lnSpc>
                        <a:spcBef>
                          <a:spcPts val="1560"/>
                        </a:spcBef>
                        <a:spcAft>
                          <a:spcPts val="1560"/>
                        </a:spcAft>
                      </a:pPr>
                      <a:r>
                        <a:rPr lang="en-US" sz="1000" dirty="0">
                          <a:effectLst/>
                        </a:rPr>
                        <a:t>0.5 ppm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560"/>
                        </a:lnSpc>
                        <a:spcBef>
                          <a:spcPts val="1560"/>
                        </a:spcBef>
                        <a:spcAft>
                          <a:spcPts val="1560"/>
                        </a:spcAft>
                      </a:pPr>
                      <a:r>
                        <a:rPr lang="en-US" sz="1000">
                          <a:effectLst/>
                        </a:rPr>
                        <a:t>Not to be exceeded more than once per year</a:t>
                      </a:r>
                      <a:endParaRPr lang="en-US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726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60"/>
                        </a:lnSpc>
                        <a:spcBef>
                          <a:spcPts val="1560"/>
                        </a:spcBef>
                        <a:spcAft>
                          <a:spcPts val="1560"/>
                        </a:spcAft>
                      </a:pPr>
                      <a:r>
                        <a:rPr lang="en-US" sz="1000">
                          <a:effectLst/>
                        </a:rPr>
                        <a:t>Annual </a:t>
                      </a:r>
                      <a:r>
                        <a:rPr lang="en-US" sz="1000" u="sng" baseline="30000">
                          <a:effectLst/>
                          <a:hlinkClick r:id="rId3"/>
                        </a:rPr>
                        <a:t>(3)</a:t>
                      </a:r>
                      <a:endParaRPr lang="en-US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60"/>
                        </a:lnSpc>
                        <a:spcBef>
                          <a:spcPts val="1560"/>
                        </a:spcBef>
                        <a:spcAft>
                          <a:spcPts val="1560"/>
                        </a:spcAft>
                      </a:pPr>
                      <a:r>
                        <a:rPr lang="en-US" sz="1000" dirty="0">
                          <a:effectLst/>
                        </a:rPr>
                        <a:t>0.02 ppm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560"/>
                        </a:lnSpc>
                        <a:spcBef>
                          <a:spcPts val="1560"/>
                        </a:spcBef>
                        <a:spcAft>
                          <a:spcPts val="1560"/>
                        </a:spcAft>
                      </a:pPr>
                      <a:r>
                        <a:rPr lang="en-US" sz="1000">
                          <a:effectLst/>
                        </a:rPr>
                        <a:t>Annual arithmetic average</a:t>
                      </a:r>
                      <a:endParaRPr lang="en-US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43163"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6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 dirty="0">
                          <a:effectLst/>
                        </a:rPr>
                        <a:t>1973</a:t>
                      </a:r>
                    </a:p>
                    <a:p>
                      <a:pPr marL="0" marR="0" algn="ctr">
                        <a:lnSpc>
                          <a:spcPts val="156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 dirty="0">
                          <a:effectLst/>
                        </a:rPr>
                        <a:t>38 FR 25678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Sept 14, 1973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60"/>
                        </a:lnSpc>
                        <a:spcBef>
                          <a:spcPts val="1560"/>
                        </a:spcBef>
                        <a:spcAft>
                          <a:spcPts val="1560"/>
                        </a:spcAft>
                      </a:pPr>
                      <a:r>
                        <a:rPr lang="en-US" sz="1000">
                          <a:effectLst/>
                        </a:rPr>
                        <a:t>Secondary</a:t>
                      </a:r>
                      <a:endParaRPr lang="en-US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 gridSpan="4">
                  <a:txBody>
                    <a:bodyPr/>
                    <a:lstStyle/>
                    <a:p>
                      <a:pPr marL="0" marR="0" algn="ctr">
                        <a:lnSpc>
                          <a:spcPts val="1560"/>
                        </a:lnSpc>
                        <a:spcBef>
                          <a:spcPts val="1560"/>
                        </a:spcBef>
                        <a:spcAft>
                          <a:spcPts val="1560"/>
                        </a:spcAft>
                      </a:pPr>
                      <a:r>
                        <a:rPr lang="en-US" sz="1000" dirty="0">
                          <a:effectLst/>
                        </a:rPr>
                        <a:t>Secondary 3-hour SO</a:t>
                      </a:r>
                      <a:r>
                        <a:rPr lang="en-US" sz="1000" baseline="-25000" dirty="0">
                          <a:effectLst/>
                        </a:rPr>
                        <a:t>2</a:t>
                      </a:r>
                      <a:r>
                        <a:rPr lang="en-US" sz="1000" dirty="0">
                          <a:effectLst/>
                        </a:rPr>
                        <a:t> standard retained, without revision; secondary annual SO</a:t>
                      </a:r>
                      <a:r>
                        <a:rPr lang="en-US" sz="1000" baseline="-25000" dirty="0">
                          <a:effectLst/>
                        </a:rPr>
                        <a:t>2</a:t>
                      </a:r>
                      <a:r>
                        <a:rPr lang="en-US" sz="1000" dirty="0">
                          <a:effectLst/>
                        </a:rPr>
                        <a:t> standard revoked.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43163"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6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 dirty="0">
                          <a:effectLst/>
                        </a:rPr>
                        <a:t>1996</a:t>
                      </a:r>
                    </a:p>
                    <a:p>
                      <a:pPr marL="0" marR="0" algn="ctr">
                        <a:lnSpc>
                          <a:spcPts val="156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 dirty="0">
                          <a:effectLst/>
                        </a:rPr>
                        <a:t>61 FR 25566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May 22, 1996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60"/>
                        </a:lnSpc>
                        <a:spcBef>
                          <a:spcPts val="1560"/>
                        </a:spcBef>
                        <a:spcAft>
                          <a:spcPts val="1560"/>
                        </a:spcAft>
                      </a:pPr>
                      <a:r>
                        <a:rPr lang="en-US" sz="1000" dirty="0">
                          <a:effectLst/>
                        </a:rPr>
                        <a:t>Primary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 gridSpan="4">
                  <a:txBody>
                    <a:bodyPr/>
                    <a:lstStyle/>
                    <a:p>
                      <a:pPr marL="0" marR="0" algn="ctr">
                        <a:lnSpc>
                          <a:spcPts val="1560"/>
                        </a:lnSpc>
                        <a:spcBef>
                          <a:spcPts val="1560"/>
                        </a:spcBef>
                        <a:spcAft>
                          <a:spcPts val="1560"/>
                        </a:spcAft>
                      </a:pPr>
                      <a:r>
                        <a:rPr lang="en-US" sz="1000" dirty="0">
                          <a:effectLst/>
                        </a:rPr>
                        <a:t>Existing primary SO</a:t>
                      </a:r>
                      <a:r>
                        <a:rPr lang="en-US" sz="1000" baseline="-25000" dirty="0">
                          <a:effectLst/>
                        </a:rPr>
                        <a:t>2</a:t>
                      </a:r>
                      <a:r>
                        <a:rPr lang="en-US" sz="1000" dirty="0">
                          <a:effectLst/>
                        </a:rPr>
                        <a:t> standards retained, without revision.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6677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ts val="1560"/>
                        </a:lnSpc>
                        <a:spcBef>
                          <a:spcPts val="1560"/>
                        </a:spcBef>
                        <a:spcAft>
                          <a:spcPts val="1560"/>
                        </a:spcAft>
                      </a:pPr>
                      <a:r>
                        <a:rPr lang="en-US" sz="1000" dirty="0">
                          <a:effectLst/>
                        </a:rPr>
                        <a:t>2010</a:t>
                      </a:r>
                    </a:p>
                    <a:p>
                      <a:pPr marL="0" marR="0" algn="ctr">
                        <a:lnSpc>
                          <a:spcPts val="1560"/>
                        </a:lnSpc>
                        <a:spcBef>
                          <a:spcPts val="1560"/>
                        </a:spcBef>
                        <a:spcAft>
                          <a:spcPts val="1560"/>
                        </a:spcAft>
                      </a:pPr>
                      <a:r>
                        <a:rPr lang="en-US" sz="1000" dirty="0">
                          <a:effectLst/>
                        </a:rPr>
                        <a:t>75 FR 35520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Jun 22, 2010 </a:t>
                      </a:r>
                      <a:r>
                        <a:rPr lang="en-US" sz="1000" u="sng" baseline="30000" dirty="0">
                          <a:effectLst/>
                          <a:hlinkClick r:id="rId3"/>
                        </a:rPr>
                        <a:t>(4)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ts val="1560"/>
                        </a:lnSpc>
                        <a:spcBef>
                          <a:spcPts val="1560"/>
                        </a:spcBef>
                        <a:spcAft>
                          <a:spcPts val="1560"/>
                        </a:spcAft>
                      </a:pPr>
                      <a:r>
                        <a:rPr lang="en-US" sz="1000">
                          <a:effectLst/>
                        </a:rPr>
                        <a:t>Primary</a:t>
                      </a:r>
                      <a:endParaRPr lang="en-US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60"/>
                        </a:lnSpc>
                        <a:spcBef>
                          <a:spcPts val="1560"/>
                        </a:spcBef>
                        <a:spcAft>
                          <a:spcPts val="1560"/>
                        </a:spcAft>
                      </a:pPr>
                      <a:r>
                        <a:rPr lang="en-US" sz="1000">
                          <a:effectLst/>
                        </a:rPr>
                        <a:t>SO</a:t>
                      </a:r>
                      <a:r>
                        <a:rPr lang="en-US" sz="1000" baseline="-25000">
                          <a:effectLst/>
                        </a:rPr>
                        <a:t>2</a:t>
                      </a:r>
                      <a:endParaRPr lang="en-US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60"/>
                        </a:lnSpc>
                        <a:spcBef>
                          <a:spcPts val="1560"/>
                        </a:spcBef>
                        <a:spcAft>
                          <a:spcPts val="1560"/>
                        </a:spcAft>
                      </a:pPr>
                      <a:r>
                        <a:rPr lang="en-US" sz="1000">
                          <a:effectLst/>
                        </a:rPr>
                        <a:t>1-hour</a:t>
                      </a:r>
                      <a:endParaRPr lang="en-US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60"/>
                        </a:lnSpc>
                        <a:spcBef>
                          <a:spcPts val="1560"/>
                        </a:spcBef>
                        <a:spcAft>
                          <a:spcPts val="1560"/>
                        </a:spcAft>
                      </a:pPr>
                      <a:r>
                        <a:rPr lang="en-US" sz="1000" dirty="0">
                          <a:effectLst/>
                        </a:rPr>
                        <a:t>75 ppb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560"/>
                        </a:lnSpc>
                        <a:spcBef>
                          <a:spcPts val="1560"/>
                        </a:spcBef>
                        <a:spcAft>
                          <a:spcPts val="1560"/>
                        </a:spcAft>
                      </a:pPr>
                      <a:r>
                        <a:rPr lang="en-US" sz="1000">
                          <a:effectLst/>
                        </a:rPr>
                        <a:t>99th percentile, averaged over 3 years </a:t>
                      </a:r>
                      <a:r>
                        <a:rPr lang="en-US" sz="1000" u="sng" baseline="30000">
                          <a:effectLst/>
                          <a:hlinkClick r:id="rId3"/>
                        </a:rPr>
                        <a:t>(5)</a:t>
                      </a:r>
                      <a:endParaRPr lang="en-US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65099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algn="ctr">
                        <a:lnSpc>
                          <a:spcPts val="1560"/>
                        </a:lnSpc>
                        <a:spcBef>
                          <a:spcPts val="1560"/>
                        </a:spcBef>
                        <a:spcAft>
                          <a:spcPts val="1560"/>
                        </a:spcAft>
                      </a:pPr>
                      <a:r>
                        <a:rPr lang="en-US" sz="1000" dirty="0">
                          <a:effectLst/>
                        </a:rPr>
                        <a:t>Primary annual and 24-hour SO</a:t>
                      </a:r>
                      <a:r>
                        <a:rPr lang="en-US" sz="1000" baseline="-25000" dirty="0">
                          <a:effectLst/>
                        </a:rPr>
                        <a:t>2</a:t>
                      </a:r>
                      <a:r>
                        <a:rPr lang="en-US" sz="1000" dirty="0">
                          <a:effectLst/>
                        </a:rPr>
                        <a:t> standards revoked.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73273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 b="0" dirty="0">
                          <a:solidFill>
                            <a:srgbClr val="005EA2"/>
                          </a:solidFill>
                          <a:effectLst/>
                          <a:highlight>
                            <a:srgbClr val="FFFFFF"/>
                          </a:highlight>
                        </a:rPr>
                        <a:t>77 FR 20218</a:t>
                      </a:r>
                      <a:br>
                        <a:rPr lang="en-US" sz="1000" b="0" dirty="0">
                          <a:solidFill>
                            <a:srgbClr val="005EA2"/>
                          </a:solidFill>
                          <a:effectLst/>
                          <a:highlight>
                            <a:srgbClr val="FFFFFF"/>
                          </a:highlight>
                        </a:rPr>
                      </a:br>
                      <a:r>
                        <a:rPr lang="en-US" sz="1000" b="0" dirty="0">
                          <a:solidFill>
                            <a:srgbClr val="005EA2"/>
                          </a:solidFill>
                          <a:effectLst/>
                          <a:highlight>
                            <a:srgbClr val="FFFFFF"/>
                          </a:highlight>
                        </a:rPr>
                        <a:t>April 3, 2012</a:t>
                      </a:r>
                      <a:endParaRPr lang="en-US" sz="1000" b="0" dirty="0">
                        <a:effectLst/>
                        <a:highlight>
                          <a:srgbClr val="FFFFFF"/>
                        </a:highlight>
                      </a:endParaRPr>
                    </a:p>
                  </a:txBody>
                  <a:tcPr anchor="b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effectLst/>
                          <a:highlight>
                            <a:srgbClr val="FFFFFF"/>
                          </a:highlight>
                        </a:rPr>
                        <a:t>Secondary</a:t>
                      </a:r>
                    </a:p>
                  </a:txBody>
                  <a:tcPr anchor="ctr"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effectLst/>
                          <a:highlight>
                            <a:srgbClr val="FFFFFF"/>
                          </a:highlight>
                        </a:rPr>
                        <a:t>Existing secondary SO</a:t>
                      </a:r>
                      <a:r>
                        <a:rPr lang="en-US" sz="1000" b="0" baseline="-25000" dirty="0">
                          <a:effectLst/>
                          <a:highlight>
                            <a:srgbClr val="FFFFFF"/>
                          </a:highlight>
                        </a:rPr>
                        <a:t>2</a:t>
                      </a:r>
                      <a:r>
                        <a:rPr lang="en-US" sz="1000" b="0" dirty="0">
                          <a:effectLst/>
                          <a:highlight>
                            <a:srgbClr val="FFFFFF"/>
                          </a:highlight>
                        </a:rPr>
                        <a:t> standard (3-hour average) retained, without revision.</a:t>
                      </a:r>
                    </a:p>
                  </a:txBody>
                  <a:tcPr anchor="ctr">
                    <a:solidFill>
                      <a:schemeClr val="accent1">
                        <a:tint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39123718"/>
                  </a:ext>
                </a:extLst>
              </a:tr>
              <a:tr h="641360">
                <a:tc>
                  <a:txBody>
                    <a:bodyPr/>
                    <a:lstStyle/>
                    <a:p>
                      <a:endParaRPr lang="en-US" sz="1000" b="0" dirty="0">
                        <a:effectLst/>
                        <a:highlight>
                          <a:srgbClr val="FFFFFF"/>
                        </a:highlight>
                      </a:endParaRPr>
                    </a:p>
                    <a:p>
                      <a:pPr algn="ctr"/>
                      <a:r>
                        <a:rPr lang="en-US" sz="1000" b="0" dirty="0">
                          <a:solidFill>
                            <a:srgbClr val="005EA2"/>
                          </a:solidFill>
                          <a:effectLst/>
                          <a:highlight>
                            <a:srgbClr val="FFFFFF"/>
                          </a:highlight>
                        </a:rPr>
                        <a:t>84 FR 9866</a:t>
                      </a:r>
                    </a:p>
                    <a:p>
                      <a:pPr algn="ctr"/>
                      <a:r>
                        <a:rPr lang="en-US" sz="1000" b="0" dirty="0">
                          <a:solidFill>
                            <a:srgbClr val="005EA2"/>
                          </a:solidFill>
                          <a:effectLst/>
                          <a:highlight>
                            <a:srgbClr val="FFFFFF"/>
                          </a:highlight>
                        </a:rPr>
                        <a:t>March 18, 2019</a:t>
                      </a:r>
                      <a:endParaRPr lang="en-US" sz="1000" b="0" dirty="0">
                        <a:effectLst/>
                        <a:highlight>
                          <a:srgbClr val="FFFFFF"/>
                        </a:highligh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effectLst/>
                          <a:highlight>
                            <a:srgbClr val="FFFFFF"/>
                          </a:highlight>
                        </a:rPr>
                        <a:t>Primary</a:t>
                      </a:r>
                    </a:p>
                  </a:txBody>
                  <a:tcPr anchor="ctr"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effectLst/>
                          <a:highlight>
                            <a:srgbClr val="FFFFFF"/>
                          </a:highlight>
                        </a:rPr>
                        <a:t>Existing primary SO</a:t>
                      </a:r>
                      <a:r>
                        <a:rPr lang="en-US" sz="1000" b="0" baseline="-25000" dirty="0">
                          <a:effectLst/>
                          <a:highlight>
                            <a:srgbClr val="FFFFFF"/>
                          </a:highlight>
                        </a:rPr>
                        <a:t>2</a:t>
                      </a:r>
                      <a:r>
                        <a:rPr lang="en-US" sz="1000" b="0" dirty="0">
                          <a:effectLst/>
                          <a:highlight>
                            <a:srgbClr val="FFFFFF"/>
                          </a:highlight>
                        </a:rPr>
                        <a:t> standard retained, without revision.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31062554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565484" y="230349"/>
            <a:ext cx="9715500" cy="828432"/>
          </a:xfrm>
          <a:prstGeom prst="rect">
            <a:avLst/>
          </a:prstGeom>
          <a:solidFill>
            <a:schemeClr val="tx1"/>
          </a:solidFill>
          <a:ln w="76200">
            <a:noFill/>
            <a:miter lim="800000"/>
            <a:headEnd/>
            <a:tailEnd/>
          </a:ln>
          <a:effectLst/>
        </p:spPr>
        <p:txBody>
          <a:bodyPr wrap="square" lIns="90488" tIns="44450" rIns="90488" bIns="44450">
            <a:spAutoFit/>
          </a:bodyPr>
          <a:lstStyle/>
          <a:p>
            <a:pPr>
              <a:defRPr/>
            </a:pPr>
            <a:r>
              <a:rPr lang="en-US" sz="4800" dirty="0">
                <a:solidFill>
                  <a:schemeClr val="bg2"/>
                </a:solidFill>
                <a:latin typeface="Arial" charset="0"/>
              </a:rPr>
              <a:t>Current SO</a:t>
            </a:r>
            <a:r>
              <a:rPr lang="en-US" sz="4800" baseline="-25000" dirty="0">
                <a:solidFill>
                  <a:schemeClr val="bg2"/>
                </a:solidFill>
                <a:latin typeface="Arial" charset="0"/>
              </a:rPr>
              <a:t>2 </a:t>
            </a:r>
            <a:r>
              <a:rPr lang="en-US" sz="4800" dirty="0">
                <a:solidFill>
                  <a:schemeClr val="bg2"/>
                </a:solidFill>
                <a:latin typeface="Arial" charset="0"/>
              </a:rPr>
              <a:t>Monitors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ACEE17E-8CF3-0F7B-F5CE-C858D37CF3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326" y="1062792"/>
            <a:ext cx="9976348" cy="5666963"/>
          </a:xfrm>
          <a:prstGeom prst="rect">
            <a:avLst/>
          </a:prstGeom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 spd="slow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723900" y="304800"/>
            <a:ext cx="8153400" cy="828432"/>
          </a:xfrm>
          <a:prstGeom prst="rect">
            <a:avLst/>
          </a:prstGeom>
          <a:solidFill>
            <a:schemeClr val="tx1"/>
          </a:solidFill>
          <a:ln w="76200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square" lIns="90488" tIns="44450" rIns="90488" bIns="44450">
            <a:spAutoFit/>
          </a:bodyPr>
          <a:lstStyle/>
          <a:p>
            <a:pPr>
              <a:defRPr/>
            </a:pPr>
            <a:r>
              <a:rPr lang="en-US" sz="4800" dirty="0">
                <a:solidFill>
                  <a:schemeClr val="bg2"/>
                </a:solidFill>
                <a:latin typeface="Arial" charset="0"/>
              </a:rPr>
              <a:t>SO</a:t>
            </a:r>
            <a:r>
              <a:rPr lang="en-US" sz="4800" baseline="-25000" dirty="0">
                <a:solidFill>
                  <a:schemeClr val="bg2"/>
                </a:solidFill>
                <a:latin typeface="Arial" charset="0"/>
              </a:rPr>
              <a:t>2 </a:t>
            </a:r>
            <a:r>
              <a:rPr lang="en-US" sz="4800" dirty="0">
                <a:solidFill>
                  <a:schemeClr val="bg2"/>
                </a:solidFill>
                <a:latin typeface="Arial" charset="0"/>
              </a:rPr>
              <a:t>Nonattainment Areas</a:t>
            </a:r>
          </a:p>
        </p:txBody>
      </p:sp>
      <p:pic>
        <p:nvPicPr>
          <p:cNvPr id="5122" name="Picture 2" descr="Sulfur Dioxide Designations - Map of EPA Nonattainment Designations">
            <a:extLst>
              <a:ext uri="{FF2B5EF4-FFF2-40B4-BE49-F238E27FC236}">
                <a16:creationId xmlns:a16="http://schemas.microsoft.com/office/drawing/2014/main" id="{3BD5AAA4-506F-979E-638E-C9059C9306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143000"/>
            <a:ext cx="9067800" cy="5510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 spd="slow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876300" y="304800"/>
            <a:ext cx="9296400" cy="1567096"/>
          </a:xfrm>
          <a:prstGeom prst="rect">
            <a:avLst/>
          </a:prstGeom>
          <a:solidFill>
            <a:schemeClr val="tx1"/>
          </a:solidFill>
          <a:ln w="76200">
            <a:noFill/>
            <a:miter lim="800000"/>
            <a:headEnd/>
            <a:tailEnd/>
          </a:ln>
          <a:effectLst/>
        </p:spPr>
        <p:txBody>
          <a:bodyPr wrap="square" lIns="90488" tIns="44450" rIns="90488" bIns="44450">
            <a:spAutoFit/>
          </a:bodyPr>
          <a:lstStyle/>
          <a:p>
            <a:pPr>
              <a:defRPr/>
            </a:pPr>
            <a:r>
              <a:rPr lang="en-US" sz="4800" dirty="0">
                <a:solidFill>
                  <a:schemeClr val="bg2"/>
                </a:solidFill>
                <a:latin typeface="Arial" charset="0"/>
              </a:rPr>
              <a:t>SO</a:t>
            </a:r>
            <a:r>
              <a:rPr lang="en-US" sz="4800" baseline="-25000" dirty="0">
                <a:solidFill>
                  <a:schemeClr val="bg2"/>
                </a:solidFill>
                <a:latin typeface="Arial" charset="0"/>
              </a:rPr>
              <a:t>2 </a:t>
            </a:r>
            <a:r>
              <a:rPr lang="en-US" sz="4800" dirty="0">
                <a:solidFill>
                  <a:schemeClr val="bg2"/>
                </a:solidFill>
                <a:latin typeface="Arial" charset="0"/>
              </a:rPr>
              <a:t>Nonattainment Areas (1971 Std)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0857641-460F-6AE3-51CE-5470EA1576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4850" y="1851843"/>
            <a:ext cx="8877300" cy="4274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1521651"/>
      </p:ext>
    </p:extLst>
  </p:cSld>
  <p:clrMapOvr>
    <a:overrideClrMapping bg1="dk2" tx1="lt1" bg2="dk1" tx2="lt2" accent1="accent1" accent2="accent2" accent3="accent3" accent4="accent4" accent5="accent5" accent6="accent6" hlink="hlink" folHlink="folHlink"/>
  </p:clrMapOvr>
  <p:transition spd="slow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>
          <a:xfrm>
            <a:off x="702218" y="177974"/>
            <a:ext cx="8872538" cy="1325563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800" dirty="0"/>
              <a:t>Lead (Pb) Standards-</a:t>
            </a:r>
            <a:br>
              <a:rPr lang="en-US" sz="4800" dirty="0"/>
            </a:br>
            <a:r>
              <a:rPr lang="en-US" sz="4800" dirty="0"/>
              <a:t>Table of Historical Pb NAAQS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6078545"/>
              </p:ext>
            </p:extLst>
          </p:nvPr>
        </p:nvGraphicFramePr>
        <p:xfrm>
          <a:off x="171450" y="1503537"/>
          <a:ext cx="9944099" cy="514901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8714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200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200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2003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200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7680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9249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Final Rule/Decision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Primary/ Secondary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Indicator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Averaging Time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Level </a:t>
                      </a:r>
                      <a:r>
                        <a:rPr lang="en-US" sz="1400" u="sng" baseline="30000" dirty="0">
                          <a:effectLst/>
                          <a:hlinkClick r:id="rId3"/>
                        </a:rPr>
                        <a:t>(1)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Form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3198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1978</a:t>
                      </a:r>
                      <a:br>
                        <a:rPr lang="en-US" sz="1800" dirty="0">
                          <a:effectLst/>
                        </a:rPr>
                      </a:br>
                      <a:br>
                        <a:rPr lang="en-US" sz="1800" dirty="0">
                          <a:effectLst/>
                        </a:rPr>
                      </a:br>
                      <a:r>
                        <a:rPr lang="en-US" sz="1800" dirty="0">
                          <a:effectLst/>
                        </a:rPr>
                        <a:t>43 FR 46246 </a:t>
                      </a:r>
                      <a:br>
                        <a:rPr lang="en-US" sz="1800" dirty="0">
                          <a:effectLst/>
                        </a:rPr>
                      </a:br>
                      <a:r>
                        <a:rPr lang="en-US" sz="1800" dirty="0">
                          <a:effectLst/>
                        </a:rPr>
                        <a:t>Oct 5, 1978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Primary and Secondary</a:t>
                      </a:r>
                      <a:endParaRPr lang="en-US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err="1">
                          <a:effectLst/>
                        </a:rPr>
                        <a:t>Pb</a:t>
                      </a:r>
                      <a:r>
                        <a:rPr lang="en-US" sz="2000" dirty="0">
                          <a:effectLst/>
                        </a:rPr>
                        <a:t>-TSP </a:t>
                      </a:r>
                      <a:r>
                        <a:rPr lang="en-US" sz="2000" u="sng" baseline="30000" dirty="0">
                          <a:effectLst/>
                          <a:hlinkClick r:id="rId3"/>
                        </a:rPr>
                        <a:t>(2)</a:t>
                      </a:r>
                      <a:endParaRPr lang="en-US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Calendar Quarter</a:t>
                      </a:r>
                      <a:endParaRPr lang="en-US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1.5 µg/m</a:t>
                      </a:r>
                      <a:r>
                        <a:rPr lang="en-US" sz="2000" baseline="30000" dirty="0">
                          <a:effectLst/>
                        </a:rPr>
                        <a:t>3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endParaRPr lang="en-US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Not to be exceeded</a:t>
                      </a:r>
                      <a:endParaRPr lang="en-US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8090">
                <a:tc gridSpan="6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   Feb 21, 1991 – Agency released multimedia “Strategy for Reducing Lead Exposures” </a:t>
                      </a:r>
                      <a:r>
                        <a:rPr lang="en-US" sz="1400" u="sng" baseline="30000" dirty="0">
                          <a:effectLst/>
                          <a:hlinkClick r:id="rId3"/>
                        </a:rPr>
                        <a:t>(3)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771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2008</a:t>
                      </a:r>
                      <a:br>
                        <a:rPr lang="en-US" sz="1800" dirty="0">
                          <a:effectLst/>
                        </a:rPr>
                      </a:br>
                      <a:br>
                        <a:rPr lang="en-US" sz="1800" dirty="0">
                          <a:effectLst/>
                        </a:rPr>
                      </a:br>
                      <a:r>
                        <a:rPr lang="en-US" sz="1800" dirty="0">
                          <a:effectLst/>
                        </a:rPr>
                        <a:t>73 FR 66964 </a:t>
                      </a:r>
                      <a:br>
                        <a:rPr lang="en-US" sz="1800" dirty="0">
                          <a:effectLst/>
                        </a:rPr>
                      </a:br>
                      <a:r>
                        <a:rPr lang="en-US" sz="1800" dirty="0">
                          <a:effectLst/>
                        </a:rPr>
                        <a:t>Nov 12, 2008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Primary and Secondary</a:t>
                      </a:r>
                      <a:endParaRPr lang="en-US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err="1">
                          <a:effectLst/>
                        </a:rPr>
                        <a:t>Pb</a:t>
                      </a:r>
                      <a:r>
                        <a:rPr lang="en-US" sz="2000" dirty="0">
                          <a:effectLst/>
                        </a:rPr>
                        <a:t>-TSP</a:t>
                      </a:r>
                      <a:endParaRPr lang="en-US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3-month period</a:t>
                      </a:r>
                      <a:endParaRPr lang="en-US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0.15 µg/m</a:t>
                      </a:r>
                      <a:r>
                        <a:rPr lang="en-US" sz="2000" baseline="30000" dirty="0">
                          <a:effectLst/>
                        </a:rPr>
                        <a:t>3</a:t>
                      </a:r>
                      <a:endParaRPr lang="en-US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Not to be exceeded</a:t>
                      </a:r>
                      <a:endParaRPr lang="en-US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21456">
                <a:tc>
                  <a:txBody>
                    <a:bodyPr/>
                    <a:lstStyle/>
                    <a:p>
                      <a:pPr algn="ctr"/>
                      <a:r>
                        <a:rPr lang="en-US" sz="1800" b="0" i="0" dirty="0">
                          <a:solidFill>
                            <a:schemeClr val="bg1"/>
                          </a:solidFill>
                          <a:effectLst/>
                          <a:highlight>
                            <a:srgbClr val="FFFFFF"/>
                          </a:highlight>
                          <a:latin typeface="Source Sans Pro Web"/>
                        </a:rPr>
                        <a:t>2016</a:t>
                      </a:r>
                      <a:br>
                        <a:rPr lang="en-US" sz="1800" b="0" i="0" dirty="0">
                          <a:solidFill>
                            <a:schemeClr val="bg1"/>
                          </a:solidFill>
                          <a:effectLst/>
                          <a:highlight>
                            <a:srgbClr val="FFFFFF"/>
                          </a:highlight>
                          <a:latin typeface="Source Sans Pro Web"/>
                        </a:rPr>
                      </a:br>
                      <a:br>
                        <a:rPr lang="en-US" sz="1800" b="0" i="0" dirty="0">
                          <a:solidFill>
                            <a:schemeClr val="bg1"/>
                          </a:solidFill>
                          <a:effectLst/>
                          <a:highlight>
                            <a:srgbClr val="FFFFFF"/>
                          </a:highlight>
                          <a:latin typeface="Source Sans Pro Web"/>
                        </a:rPr>
                      </a:br>
                      <a:r>
                        <a:rPr lang="en-US" sz="1800" b="0" i="0" dirty="0">
                          <a:solidFill>
                            <a:schemeClr val="bg1"/>
                          </a:solidFill>
                          <a:effectLst/>
                          <a:highlight>
                            <a:srgbClr val="FFFFFF"/>
                          </a:highlight>
                          <a:latin typeface="Source Sans Pro Web"/>
                        </a:rPr>
                        <a:t>81 FR 71906</a:t>
                      </a:r>
                      <a:br>
                        <a:rPr lang="en-US" sz="1800" b="0" i="0" dirty="0">
                          <a:solidFill>
                            <a:schemeClr val="bg1"/>
                          </a:solidFill>
                          <a:effectLst/>
                          <a:highlight>
                            <a:srgbClr val="FFFFFF"/>
                          </a:highlight>
                          <a:latin typeface="Source Sans Pro Web"/>
                        </a:rPr>
                      </a:br>
                      <a:r>
                        <a:rPr lang="en-US" sz="1800" b="0" i="0" dirty="0">
                          <a:solidFill>
                            <a:schemeClr val="bg1"/>
                          </a:solidFill>
                          <a:effectLst/>
                          <a:highlight>
                            <a:srgbClr val="FFFFFF"/>
                          </a:highlight>
                          <a:latin typeface="Source Sans Pro Web"/>
                        </a:rPr>
                        <a:t>Oct 18, 2016</a:t>
                      </a:r>
                    </a:p>
                  </a:txBody>
                  <a:tcPr anchor="ctr"/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n-US" sz="2000" b="0" i="0" baseline="0" dirty="0">
                          <a:solidFill>
                            <a:srgbClr val="1B1B1B"/>
                          </a:solidFill>
                          <a:effectLst/>
                          <a:highlight>
                            <a:srgbClr val="FFFFFF"/>
                          </a:highlight>
                          <a:latin typeface="Source Sans Pro Web"/>
                        </a:rPr>
                        <a:t>Prima</a:t>
                      </a:r>
                      <a:r>
                        <a:rPr lang="en-US" sz="2000" b="1" i="0" baseline="0" dirty="0">
                          <a:solidFill>
                            <a:srgbClr val="1B1B1B"/>
                          </a:solidFill>
                          <a:effectLst/>
                          <a:highlight>
                            <a:srgbClr val="FFFFFF"/>
                          </a:highlight>
                          <a:latin typeface="Source Sans Pro Web"/>
                        </a:rPr>
                        <a:t>ry </a:t>
                      </a:r>
                      <a:r>
                        <a:rPr lang="en-US" sz="2000" b="0" i="0" baseline="0" dirty="0">
                          <a:solidFill>
                            <a:srgbClr val="1B1B1B"/>
                          </a:solidFill>
                          <a:effectLst/>
                          <a:highlight>
                            <a:srgbClr val="FFFFFF"/>
                          </a:highlight>
                          <a:latin typeface="Source Sans Pro Web"/>
                        </a:rPr>
                        <a:t>and secondary standards retained, without revision.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81847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4" descr="DSC0038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287000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13ECFCD-0DF0-A228-BA7B-7F820E82E0D0}"/>
              </a:ext>
            </a:extLst>
          </p:cNvPr>
          <p:cNvSpPr txBox="1"/>
          <p:nvPr/>
        </p:nvSpPr>
        <p:spPr>
          <a:xfrm>
            <a:off x="1028700" y="1295400"/>
            <a:ext cx="8534400" cy="92333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5400" dirty="0">
                <a:effectLst/>
              </a:rPr>
              <a:t>Standards and Regulations</a:t>
            </a:r>
          </a:p>
        </p:txBody>
      </p:sp>
    </p:spTree>
  </p:cSld>
  <p:clrMapOvr>
    <a:masterClrMapping/>
  </p:clrMapOvr>
  <p:transition spd="slow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6579" name="Rectangle 3"/>
          <p:cNvSpPr>
            <a:spLocks noChangeArrowheads="1"/>
          </p:cNvSpPr>
          <p:nvPr/>
        </p:nvSpPr>
        <p:spPr bwMode="auto">
          <a:xfrm>
            <a:off x="1096963" y="4724400"/>
            <a:ext cx="1754187" cy="1566863"/>
          </a:xfrm>
          <a:prstGeom prst="rect">
            <a:avLst/>
          </a:prstGeom>
          <a:solidFill>
            <a:schemeClr val="tx2"/>
          </a:solidFill>
          <a:ln w="76200">
            <a:solidFill>
              <a:srgbClr val="FAFD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96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Pb</a:t>
            </a: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800100" y="364746"/>
            <a:ext cx="6934200" cy="828432"/>
          </a:xfrm>
          <a:prstGeom prst="rect">
            <a:avLst/>
          </a:prstGeom>
          <a:solidFill>
            <a:schemeClr val="tx1"/>
          </a:solidFill>
          <a:ln w="76200">
            <a:noFill/>
            <a:miter lim="800000"/>
            <a:headEnd/>
            <a:tailEnd/>
          </a:ln>
          <a:effectLst/>
        </p:spPr>
        <p:txBody>
          <a:bodyPr wrap="square" lIns="90488" tIns="44450" rIns="90488" bIns="44450">
            <a:spAutoFit/>
          </a:bodyPr>
          <a:lstStyle/>
          <a:p>
            <a:pPr>
              <a:defRPr/>
            </a:pPr>
            <a:r>
              <a:rPr lang="en-US" sz="4800" dirty="0">
                <a:solidFill>
                  <a:schemeClr val="bg2"/>
                </a:solidFill>
                <a:latin typeface="Arial" charset="0"/>
              </a:rPr>
              <a:t>Current Lead</a:t>
            </a:r>
            <a:r>
              <a:rPr lang="en-US" sz="4800" baseline="-25000" dirty="0">
                <a:solidFill>
                  <a:schemeClr val="bg2"/>
                </a:solidFill>
                <a:latin typeface="Arial" charset="0"/>
              </a:rPr>
              <a:t> </a:t>
            </a:r>
            <a:r>
              <a:rPr lang="en-US" sz="4800" dirty="0">
                <a:solidFill>
                  <a:schemeClr val="bg2"/>
                </a:solidFill>
                <a:latin typeface="Arial" charset="0"/>
              </a:rPr>
              <a:t>Monitors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B790F02-5913-C96A-4435-CF369AA6FB25}"/>
              </a:ext>
            </a:extLst>
          </p:cNvPr>
          <p:cNvSpPr txBox="1"/>
          <p:nvPr/>
        </p:nvSpPr>
        <p:spPr>
          <a:xfrm>
            <a:off x="7581900" y="1164629"/>
            <a:ext cx="152958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Updated 08/24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B07DFCF-632A-38C7-92C1-54826D7E33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500" y="1295400"/>
            <a:ext cx="9906000" cy="5397055"/>
          </a:xfrm>
          <a:prstGeom prst="rect">
            <a:avLst/>
          </a:prstGeom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 spd="slow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800100" y="381000"/>
            <a:ext cx="8534400" cy="828432"/>
          </a:xfrm>
          <a:prstGeom prst="rect">
            <a:avLst/>
          </a:prstGeom>
          <a:solidFill>
            <a:schemeClr val="bg1"/>
          </a:solidFill>
          <a:ln w="76200">
            <a:noFill/>
            <a:miter lim="800000"/>
            <a:headEnd/>
            <a:tailEnd/>
          </a:ln>
          <a:effectLst/>
        </p:spPr>
        <p:txBody>
          <a:bodyPr wrap="square" lIns="90488" tIns="44450" rIns="90488" bIns="44450">
            <a:spAutoFit/>
          </a:bodyPr>
          <a:lstStyle/>
          <a:p>
            <a:pPr>
              <a:defRPr/>
            </a:pPr>
            <a:r>
              <a:rPr lang="en-US" sz="4800" dirty="0">
                <a:latin typeface="Arial" charset="0"/>
              </a:rPr>
              <a:t>Lead Nonattainment Areas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34C94FF-5CA4-65F5-09C0-D7058163C4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6250" y="1229485"/>
            <a:ext cx="9334500" cy="5116689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4" descr="rvnonp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1450" y="141922"/>
            <a:ext cx="9944100" cy="6574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 spd="slow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4" descr="rvpltp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8547" y="166448"/>
            <a:ext cx="9869905" cy="6525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40675" name="Rectangle 3"/>
          <p:cNvSpPr>
            <a:spLocks noChangeArrowheads="1"/>
          </p:cNvSpPr>
          <p:nvPr/>
        </p:nvSpPr>
        <p:spPr bwMode="auto">
          <a:xfrm>
            <a:off x="1096963" y="4724400"/>
            <a:ext cx="1754187" cy="1566863"/>
          </a:xfrm>
          <a:prstGeom prst="rect">
            <a:avLst/>
          </a:prstGeom>
          <a:solidFill>
            <a:schemeClr val="tx2"/>
          </a:solidFill>
          <a:ln w="76200">
            <a:solidFill>
              <a:srgbClr val="FAFD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96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Pb</a:t>
            </a: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 spd="slow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"/>
          <p:cNvSpPr>
            <a:spLocks noGrp="1"/>
          </p:cNvSpPr>
          <p:nvPr>
            <p:ph type="title"/>
          </p:nvPr>
        </p:nvSpPr>
        <p:spPr>
          <a:xfrm>
            <a:off x="1257301" y="274638"/>
            <a:ext cx="7924800" cy="114300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800" dirty="0"/>
              <a:t>Ozone (O3) Standards-Table of Historic O3 NAAQS 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3253985"/>
              </p:ext>
            </p:extLst>
          </p:nvPr>
        </p:nvGraphicFramePr>
        <p:xfrm>
          <a:off x="133350" y="1784682"/>
          <a:ext cx="10020300" cy="483076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811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240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4412">
                  <a:extLst>
                    <a:ext uri="{9D8B030D-6E8A-4147-A177-3AD203B41FA5}">
                      <a16:colId xmlns:a16="http://schemas.microsoft.com/office/drawing/2014/main" val="27144787"/>
                    </a:ext>
                  </a:extLst>
                </a:gridCol>
                <a:gridCol w="22059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63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440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03446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8844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dirty="0">
                          <a:effectLst/>
                        </a:rPr>
                        <a:t>Final Rule/Decision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Primary/ Secondary</a:t>
                      </a:r>
                      <a:endParaRPr lang="en-US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Indicator </a:t>
                      </a:r>
                      <a:r>
                        <a:rPr lang="en-US" sz="700" u="sng" baseline="30000">
                          <a:effectLst/>
                          <a:hlinkClick r:id="rId3"/>
                        </a:rPr>
                        <a:t>(1)</a:t>
                      </a:r>
                      <a:endParaRPr lang="en-US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Averaging Time</a:t>
                      </a:r>
                      <a:endParaRPr lang="en-US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Level </a:t>
                      </a:r>
                      <a:r>
                        <a:rPr lang="en-US" sz="700" u="sng" baseline="30000">
                          <a:effectLst/>
                          <a:hlinkClick r:id="rId3"/>
                        </a:rPr>
                        <a:t>(2)</a:t>
                      </a:r>
                      <a:endParaRPr lang="en-US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Form</a:t>
                      </a:r>
                      <a:endParaRPr lang="en-US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5376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dirty="0">
                          <a:effectLst/>
                        </a:rPr>
                        <a:t>1971</a:t>
                      </a:r>
                      <a:br>
                        <a:rPr lang="en-US" sz="700" dirty="0">
                          <a:effectLst/>
                        </a:rPr>
                      </a:br>
                      <a:br>
                        <a:rPr lang="en-US" sz="700" dirty="0">
                          <a:effectLst/>
                        </a:rPr>
                      </a:br>
                      <a:r>
                        <a:rPr lang="en-US" sz="700" dirty="0">
                          <a:effectLst/>
                        </a:rPr>
                        <a:t>36 FR 8186 </a:t>
                      </a:r>
                      <a:br>
                        <a:rPr lang="en-US" sz="700" dirty="0">
                          <a:effectLst/>
                        </a:rPr>
                      </a:br>
                      <a:r>
                        <a:rPr lang="en-US" sz="700" dirty="0">
                          <a:effectLst/>
                        </a:rPr>
                        <a:t>Apr 30, 1971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Primary and Secondary</a:t>
                      </a:r>
                      <a:endParaRPr lang="en-US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dirty="0">
                          <a:effectLst/>
                        </a:rPr>
                        <a:t>Total photochemical oxidants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1-hour</a:t>
                      </a:r>
                      <a:endParaRPr lang="en-US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0.08 ppm</a:t>
                      </a:r>
                      <a:endParaRPr lang="en-US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Not to be exceeded more than one hour per year</a:t>
                      </a:r>
                      <a:endParaRPr lang="en-US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2724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1979</a:t>
                      </a:r>
                      <a:br>
                        <a:rPr lang="en-US" sz="700">
                          <a:effectLst/>
                        </a:rPr>
                      </a:br>
                      <a:br>
                        <a:rPr lang="en-US" sz="700">
                          <a:effectLst/>
                        </a:rPr>
                      </a:br>
                      <a:r>
                        <a:rPr lang="en-US" sz="700">
                          <a:effectLst/>
                        </a:rPr>
                        <a:t>44 FR 8202 </a:t>
                      </a:r>
                      <a:br>
                        <a:rPr lang="en-US" sz="700">
                          <a:effectLst/>
                        </a:rPr>
                      </a:br>
                      <a:r>
                        <a:rPr lang="en-US" sz="700">
                          <a:effectLst/>
                        </a:rPr>
                        <a:t>Feb 8, 1979</a:t>
                      </a:r>
                      <a:endParaRPr lang="en-US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dirty="0">
                          <a:effectLst/>
                        </a:rPr>
                        <a:t>Primary and Secondary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dirty="0">
                          <a:effectLst/>
                        </a:rPr>
                        <a:t>O</a:t>
                      </a:r>
                      <a:r>
                        <a:rPr lang="en-US" sz="700" baseline="-25000" dirty="0">
                          <a:effectLst/>
                        </a:rPr>
                        <a:t>3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1-hour</a:t>
                      </a:r>
                      <a:endParaRPr lang="en-US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0.12 ppm</a:t>
                      </a:r>
                      <a:endParaRPr lang="en-US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Attainment is defined when the expected number of days per calendar year, with maximum hourly average concentration greater than 0.12 ppm, is equal to or less than 1</a:t>
                      </a:r>
                      <a:endParaRPr lang="en-US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5376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1993</a:t>
                      </a:r>
                      <a:br>
                        <a:rPr lang="en-US" sz="700">
                          <a:effectLst/>
                        </a:rPr>
                      </a:br>
                      <a:br>
                        <a:rPr lang="en-US" sz="700">
                          <a:effectLst/>
                        </a:rPr>
                      </a:br>
                      <a:r>
                        <a:rPr lang="en-US" sz="700">
                          <a:effectLst/>
                        </a:rPr>
                        <a:t>58 FR 13008 </a:t>
                      </a:r>
                      <a:br>
                        <a:rPr lang="en-US" sz="700">
                          <a:effectLst/>
                        </a:rPr>
                      </a:br>
                      <a:r>
                        <a:rPr lang="en-US" sz="700">
                          <a:effectLst/>
                        </a:rPr>
                        <a:t>Mar 9, 1993</a:t>
                      </a:r>
                      <a:endParaRPr lang="en-US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 gridSpan="6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EPA decided that revisions to the standards were not warranted at the time</a:t>
                      </a:r>
                      <a:endParaRPr lang="en-US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5376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1997</a:t>
                      </a:r>
                      <a:br>
                        <a:rPr lang="en-US" sz="700">
                          <a:effectLst/>
                        </a:rPr>
                      </a:br>
                      <a:br>
                        <a:rPr lang="en-US" sz="700">
                          <a:effectLst/>
                        </a:rPr>
                      </a:br>
                      <a:r>
                        <a:rPr lang="en-US" sz="700">
                          <a:effectLst/>
                        </a:rPr>
                        <a:t>62 FR 38856 </a:t>
                      </a:r>
                      <a:br>
                        <a:rPr lang="en-US" sz="700">
                          <a:effectLst/>
                        </a:rPr>
                      </a:br>
                      <a:r>
                        <a:rPr lang="en-US" sz="700">
                          <a:effectLst/>
                        </a:rPr>
                        <a:t>Jul 18, 1997</a:t>
                      </a:r>
                      <a:endParaRPr lang="en-US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Primary and Secondary</a:t>
                      </a:r>
                      <a:endParaRPr lang="en-US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O</a:t>
                      </a:r>
                      <a:r>
                        <a:rPr lang="en-US" sz="700" baseline="-25000">
                          <a:effectLst/>
                        </a:rPr>
                        <a:t>3</a:t>
                      </a:r>
                      <a:endParaRPr lang="en-US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O</a:t>
                      </a:r>
                      <a:r>
                        <a:rPr lang="en-US" sz="700" baseline="-25000">
                          <a:effectLst/>
                        </a:rPr>
                        <a:t>3</a:t>
                      </a:r>
                      <a:endParaRPr lang="en-US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8-hour</a:t>
                      </a:r>
                      <a:endParaRPr lang="en-US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0.08 ppm</a:t>
                      </a:r>
                      <a:endParaRPr lang="en-US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Annual fourth-highest daily maximum 8-hr concentration, averaged over 3 years</a:t>
                      </a:r>
                      <a:endParaRPr lang="en-US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5376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2008</a:t>
                      </a:r>
                      <a:br>
                        <a:rPr lang="en-US" sz="700">
                          <a:effectLst/>
                        </a:rPr>
                      </a:br>
                      <a:br>
                        <a:rPr lang="en-US" sz="700">
                          <a:effectLst/>
                        </a:rPr>
                      </a:br>
                      <a:r>
                        <a:rPr lang="en-US" sz="700">
                          <a:effectLst/>
                        </a:rPr>
                        <a:t>73 FR 16483 </a:t>
                      </a:r>
                      <a:br>
                        <a:rPr lang="en-US" sz="700">
                          <a:effectLst/>
                        </a:rPr>
                      </a:br>
                      <a:r>
                        <a:rPr lang="en-US" sz="700">
                          <a:effectLst/>
                        </a:rPr>
                        <a:t>Mar 27, 2008</a:t>
                      </a:r>
                      <a:endParaRPr lang="en-US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dirty="0">
                          <a:effectLst/>
                        </a:rPr>
                        <a:t>Primary and Secondary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dirty="0">
                          <a:effectLst/>
                        </a:rPr>
                        <a:t>O</a:t>
                      </a:r>
                      <a:r>
                        <a:rPr lang="en-US" sz="700" baseline="-25000" dirty="0">
                          <a:effectLst/>
                        </a:rPr>
                        <a:t>3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O</a:t>
                      </a:r>
                      <a:r>
                        <a:rPr lang="en-US" sz="700" baseline="-25000">
                          <a:effectLst/>
                        </a:rPr>
                        <a:t>3</a:t>
                      </a:r>
                      <a:endParaRPr lang="en-US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8-hour</a:t>
                      </a:r>
                      <a:endParaRPr lang="en-US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0.075 ppm</a:t>
                      </a:r>
                      <a:endParaRPr lang="en-US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dirty="0">
                          <a:effectLst/>
                        </a:rPr>
                        <a:t>Annual fourth-highest daily maximum 8-hr concentration, averaged over 3 years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58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" y="74879"/>
            <a:ext cx="10172699" cy="67831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ChangeArrowheads="1"/>
          </p:cNvSpPr>
          <p:nvPr/>
        </p:nvSpPr>
        <p:spPr bwMode="auto">
          <a:xfrm>
            <a:off x="1746250" y="620713"/>
            <a:ext cx="6780213" cy="30765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19050" tIns="26988" rIns="19050" bIns="26988"/>
          <a:lstStyle/>
          <a:p>
            <a:pPr>
              <a:lnSpc>
                <a:spcPts val="5200"/>
              </a:lnSpc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</a:tabLst>
            </a:pPr>
            <a:endParaRPr lang="en-US" sz="4800" b="1">
              <a:solidFill>
                <a:srgbClr val="00FFFF"/>
              </a:solidFill>
              <a:effectLst/>
              <a:latin typeface="Times New Roman" pitchFamily="18" charset="0"/>
            </a:endParaRPr>
          </a:p>
        </p:txBody>
      </p:sp>
      <p:sp>
        <p:nvSpPr>
          <p:cNvPr id="53252" name="Text Box 4"/>
          <p:cNvSpPr txBox="1">
            <a:spLocks noChangeArrowheads="1"/>
          </p:cNvSpPr>
          <p:nvPr/>
        </p:nvSpPr>
        <p:spPr bwMode="auto">
          <a:xfrm>
            <a:off x="723900" y="179823"/>
            <a:ext cx="4647939" cy="83099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r>
              <a:rPr lang="en-US" sz="4800" dirty="0">
                <a:solidFill>
                  <a:schemeClr val="bg2"/>
                </a:solidFill>
                <a:effectLst/>
                <a:latin typeface="+mj-lt"/>
              </a:rPr>
              <a:t>OZONE Formation</a:t>
            </a:r>
          </a:p>
        </p:txBody>
      </p:sp>
      <p:pic>
        <p:nvPicPr>
          <p:cNvPr id="708613" name="in the air tonight-35 secs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287000" y="32004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AirNow Ozone TX 2024-08-08">
            <a:hlinkClick r:id="" action="ppaction://media"/>
            <a:extLst>
              <a:ext uri="{FF2B5EF4-FFF2-40B4-BE49-F238E27FC236}">
                <a16:creationId xmlns:a16="http://schemas.microsoft.com/office/drawing/2014/main" id="{2676171B-B2BE-A6B7-0B91-BF551E10D597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1678" y="979434"/>
            <a:ext cx="10089356" cy="5734838"/>
          </a:xfrm>
          <a:prstGeom prst="rect">
            <a:avLst/>
          </a:prstGeom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1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0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08613"/>
                </p:tgtEl>
              </p:cMediaNode>
            </p:audio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050"/>
          <p:cNvSpPr>
            <a:spLocks noGrp="1" noChangeArrowheads="1"/>
          </p:cNvSpPr>
          <p:nvPr>
            <p:ph type="title"/>
          </p:nvPr>
        </p:nvSpPr>
        <p:spPr>
          <a:xfrm>
            <a:off x="800100" y="231775"/>
            <a:ext cx="94869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800" dirty="0"/>
              <a:t>Ground-Level Ozone</a:t>
            </a:r>
            <a:endParaRPr lang="en-US" dirty="0"/>
          </a:p>
        </p:txBody>
      </p:sp>
      <p:pic>
        <p:nvPicPr>
          <p:cNvPr id="570373" name="SAC_AVI.AVI">
            <a:hlinkClick r:id="" action="ppaction://media"/>
          </p:cNvPr>
          <p:cNvPicPr>
            <a:picLocks noGrp="1" noChangeAspect="1" noChangeArrowheads="1"/>
          </p:cNvPicPr>
          <p:nvPr>
            <p:ph type="media" sz="half" idx="2"/>
            <a:videoFile r:link="rId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188495" y="1166636"/>
            <a:ext cx="10096500" cy="5459589"/>
          </a:xfr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7037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7037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703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7037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0373"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7696200" y="762000"/>
            <a:ext cx="2062163" cy="6127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55299" name="Picture 5" descr="yst17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51435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0" name="Picture 6" descr="latest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19700" y="0"/>
            <a:ext cx="50673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800100" y="304800"/>
            <a:ext cx="7315200" cy="828432"/>
          </a:xfrm>
          <a:prstGeom prst="rect">
            <a:avLst/>
          </a:prstGeom>
          <a:solidFill>
            <a:schemeClr val="tx1"/>
          </a:solidFill>
          <a:ln w="76200">
            <a:noFill/>
            <a:miter lim="800000"/>
            <a:headEnd/>
            <a:tailEnd/>
          </a:ln>
          <a:effectLst/>
        </p:spPr>
        <p:txBody>
          <a:bodyPr wrap="square" lIns="90488" tIns="44450" rIns="90488" bIns="44450">
            <a:spAutoFit/>
          </a:bodyPr>
          <a:lstStyle/>
          <a:p>
            <a:pPr>
              <a:defRPr/>
            </a:pPr>
            <a:r>
              <a:rPr lang="en-US" sz="4800" dirty="0">
                <a:solidFill>
                  <a:schemeClr val="bg2"/>
                </a:solidFill>
                <a:latin typeface="Arial" charset="0"/>
              </a:rPr>
              <a:t>Current Ozone Monitors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05BDA35-31E6-FAC9-EC6E-89CCBCE5BE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350" y="1133232"/>
            <a:ext cx="10020300" cy="556683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0FE5907-8035-1809-BA5A-A31722B1053F}"/>
              </a:ext>
            </a:extLst>
          </p:cNvPr>
          <p:cNvSpPr txBox="1"/>
          <p:nvPr/>
        </p:nvSpPr>
        <p:spPr>
          <a:xfrm>
            <a:off x="7426710" y="1295400"/>
            <a:ext cx="152958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Updated 08/24</a:t>
            </a: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306" name="Rectangle 2"/>
          <p:cNvSpPr>
            <a:spLocks noGrp="1" noChangeArrowheads="1"/>
          </p:cNvSpPr>
          <p:nvPr>
            <p:ph type="title"/>
          </p:nvPr>
        </p:nvSpPr>
        <p:spPr>
          <a:xfrm>
            <a:off x="571500" y="228600"/>
            <a:ext cx="8839200" cy="114300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800" dirty="0">
                <a:solidFill>
                  <a:schemeClr val="tx1"/>
                </a:solidFill>
                <a:effectLst/>
              </a:rPr>
              <a:t>EPA Responsibilities Under CAA</a:t>
            </a:r>
          </a:p>
        </p:txBody>
      </p:sp>
      <p:sp>
        <p:nvSpPr>
          <p:cNvPr id="354307" name="Rectangle 3"/>
          <p:cNvSpPr>
            <a:spLocks noGrp="1" noChangeArrowheads="1"/>
          </p:cNvSpPr>
          <p:nvPr>
            <p:ph idx="1"/>
          </p:nvPr>
        </p:nvSpPr>
        <p:spPr>
          <a:xfrm>
            <a:off x="1028700" y="1600201"/>
            <a:ext cx="9067800" cy="4343400"/>
          </a:xfrm>
          <a:effectLst/>
        </p:spPr>
        <p:txBody>
          <a:bodyPr>
            <a:normAutofit fontScale="92500" lnSpcReduction="10000"/>
          </a:bodyPr>
          <a:lstStyle/>
          <a:p>
            <a:pPr marL="396875" indent="-287338" eaLnBrk="1" fontAlgn="auto" hangingPunct="1">
              <a:spcAft>
                <a:spcPts val="0"/>
              </a:spcAft>
              <a:defRPr/>
            </a:pPr>
            <a:r>
              <a:rPr lang="en-US" sz="3200" dirty="0"/>
              <a:t>National Ambient Air Quality Standards (NAAQS)</a:t>
            </a:r>
          </a:p>
          <a:p>
            <a:pPr marL="1371600" lvl="1" indent="-517525" eaLnBrk="1" fontAlgn="auto" hangingPunct="1">
              <a:spcBef>
                <a:spcPts val="324"/>
              </a:spcBef>
              <a:spcAft>
                <a:spcPts val="0"/>
              </a:spcAft>
              <a:defRPr/>
            </a:pPr>
            <a:r>
              <a:rPr lang="en-US" sz="3200" dirty="0"/>
              <a:t>Identification</a:t>
            </a:r>
          </a:p>
          <a:p>
            <a:pPr marL="1371600" lvl="1" indent="-517525" eaLnBrk="1" fontAlgn="auto" hangingPunct="1">
              <a:spcBef>
                <a:spcPts val="324"/>
              </a:spcBef>
              <a:spcAft>
                <a:spcPts val="0"/>
              </a:spcAft>
              <a:defRPr/>
            </a:pPr>
            <a:r>
              <a:rPr lang="en-US" sz="3200" dirty="0"/>
              <a:t>Attainment</a:t>
            </a:r>
          </a:p>
          <a:p>
            <a:pPr marL="396875" indent="-287338" eaLnBrk="1" fontAlgn="auto" hangingPunct="1">
              <a:spcAft>
                <a:spcPts val="0"/>
              </a:spcAft>
              <a:defRPr/>
            </a:pPr>
            <a:r>
              <a:rPr lang="en-US" sz="3200" dirty="0"/>
              <a:t>Toxic air pollutants</a:t>
            </a:r>
          </a:p>
          <a:p>
            <a:pPr marL="1203325" lvl="1" indent="-287338" eaLnBrk="1" fontAlgn="auto" hangingPunct="1">
              <a:spcBef>
                <a:spcPts val="324"/>
              </a:spcBef>
              <a:spcAft>
                <a:spcPts val="0"/>
              </a:spcAft>
              <a:defRPr/>
            </a:pPr>
            <a:r>
              <a:rPr lang="en-US" sz="3200" dirty="0"/>
              <a:t>Identification</a:t>
            </a:r>
          </a:p>
          <a:p>
            <a:pPr marL="1203325" lvl="1" indent="-287338" eaLnBrk="1" fontAlgn="auto" hangingPunct="1">
              <a:spcBef>
                <a:spcPts val="324"/>
              </a:spcBef>
              <a:spcAft>
                <a:spcPts val="0"/>
              </a:spcAft>
              <a:defRPr/>
            </a:pPr>
            <a:r>
              <a:rPr lang="en-US" sz="3200" dirty="0"/>
              <a:t>Control</a:t>
            </a:r>
          </a:p>
          <a:p>
            <a:pPr marL="396875" indent="-287338" eaLnBrk="1" fontAlgn="auto" hangingPunct="1">
              <a:spcAft>
                <a:spcPts val="0"/>
              </a:spcAft>
              <a:defRPr/>
            </a:pPr>
            <a:r>
              <a:rPr lang="en-US" sz="3200" dirty="0"/>
              <a:t>Acid Rain</a:t>
            </a:r>
          </a:p>
          <a:p>
            <a:pPr marL="396875" indent="-287338" eaLnBrk="1" fontAlgn="auto" hangingPunct="1">
              <a:spcAft>
                <a:spcPts val="0"/>
              </a:spcAft>
              <a:defRPr/>
            </a:pPr>
            <a:r>
              <a:rPr lang="en-US" sz="3200" dirty="0"/>
              <a:t>Pollution Index</a:t>
            </a:r>
          </a:p>
          <a:p>
            <a:pPr marL="396875" indent="-287338" eaLnBrk="1" fontAlgn="auto" hangingPunct="1">
              <a:spcAft>
                <a:spcPts val="0"/>
              </a:spcAft>
              <a:defRPr/>
            </a:pPr>
            <a:r>
              <a:rPr lang="en-US" sz="3200" dirty="0"/>
              <a:t>PSD</a:t>
            </a:r>
          </a:p>
          <a:p>
            <a:pPr marL="457200" lvl="1" indent="0" eaLnBrk="1" fontAlgn="auto" hangingPunct="1">
              <a:spcBef>
                <a:spcPts val="324"/>
              </a:spcBef>
              <a:spcAft>
                <a:spcPts val="0"/>
              </a:spcAft>
              <a:buFont typeface="Monotype Sorts" pitchFamily="2" charset="2"/>
              <a:buNone/>
              <a:defRPr/>
            </a:pPr>
            <a:endParaRPr lang="en-US" dirty="0"/>
          </a:p>
        </p:txBody>
      </p:sp>
    </p:spTree>
  </p:cSld>
  <p:clrMapOvr>
    <a:masterClrMapping/>
  </p:clrMapOvr>
  <p:transition spd="slow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5105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350" y="1259319"/>
            <a:ext cx="10020300" cy="55134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0"/>
            <a:ext cx="10287000" cy="1259319"/>
          </a:xfrm>
          <a:prstGeom prst="rect">
            <a:avLst/>
          </a:prstGeom>
          <a:solidFill>
            <a:schemeClr val="tx1"/>
          </a:solidFill>
          <a:ln w="76200">
            <a:noFill/>
            <a:miter lim="800000"/>
            <a:headEnd/>
            <a:tailEnd/>
          </a:ln>
          <a:effectLst/>
        </p:spPr>
        <p:txBody>
          <a:bodyPr wrap="square" lIns="90488" tIns="44450" rIns="90488" bIns="44450">
            <a:spAutoFit/>
          </a:bodyPr>
          <a:lstStyle/>
          <a:p>
            <a:pPr>
              <a:defRPr/>
            </a:pPr>
            <a:r>
              <a:rPr lang="en-US" sz="4800" dirty="0">
                <a:solidFill>
                  <a:schemeClr val="bg2"/>
                </a:solidFill>
                <a:latin typeface="+mj-lt"/>
              </a:rPr>
              <a:t>Ozone</a:t>
            </a:r>
            <a:r>
              <a:rPr lang="en-US" sz="4800" baseline="-25000" dirty="0">
                <a:solidFill>
                  <a:schemeClr val="bg2"/>
                </a:solidFill>
                <a:latin typeface="+mj-lt"/>
              </a:rPr>
              <a:t> </a:t>
            </a:r>
            <a:r>
              <a:rPr lang="en-US" sz="4800" dirty="0">
                <a:solidFill>
                  <a:schemeClr val="bg2"/>
                </a:solidFill>
                <a:latin typeface="+mj-lt"/>
              </a:rPr>
              <a:t>Nonattainment Areas (2008 Std)</a:t>
            </a:r>
          </a:p>
          <a:p>
            <a:pPr>
              <a:defRPr/>
            </a:pPr>
            <a:r>
              <a:rPr lang="en-US" sz="2800" dirty="0">
                <a:solidFill>
                  <a:schemeClr val="bg2"/>
                </a:solidFill>
                <a:latin typeface="+mj-lt"/>
              </a:rPr>
              <a:t>(8 hour, average 4th maximum, 0.75 ppm)</a:t>
            </a: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 spd="slow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6" name="Rectangle 4"/>
          <p:cNvSpPr>
            <a:spLocks noChangeArrowheads="1"/>
          </p:cNvSpPr>
          <p:nvPr/>
        </p:nvSpPr>
        <p:spPr bwMode="auto">
          <a:xfrm>
            <a:off x="5676900" y="5999828"/>
            <a:ext cx="1543050" cy="828675"/>
          </a:xfrm>
          <a:prstGeom prst="rect">
            <a:avLst/>
          </a:prstGeom>
          <a:solidFill>
            <a:schemeClr val="tx2"/>
          </a:solidFill>
          <a:ln w="76200">
            <a:solidFill>
              <a:srgbClr val="FAFD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48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O</a:t>
            </a:r>
            <a:r>
              <a:rPr lang="en-US" sz="4800" b="1" baseline="-250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3</a:t>
            </a:r>
          </a:p>
        </p:txBody>
      </p:sp>
      <p:pic>
        <p:nvPicPr>
          <p:cNvPr id="4" name="Picture 3" descr="A map of the united states&#10;&#10;Description automatically generated">
            <a:extLst>
              <a:ext uri="{FF2B5EF4-FFF2-40B4-BE49-F238E27FC236}">
                <a16:creationId xmlns:a16="http://schemas.microsoft.com/office/drawing/2014/main" id="{23C4935A-B761-D780-48E6-3F5FE60880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61662"/>
            <a:ext cx="10096500" cy="6722211"/>
          </a:xfrm>
          <a:prstGeom prst="rect">
            <a:avLst/>
          </a:prstGeom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 spd="slow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tle 1"/>
          <p:cNvSpPr>
            <a:spLocks noGrp="1"/>
          </p:cNvSpPr>
          <p:nvPr>
            <p:ph type="title"/>
          </p:nvPr>
        </p:nvSpPr>
        <p:spPr>
          <a:xfrm>
            <a:off x="876300" y="152400"/>
            <a:ext cx="8143875" cy="129540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800" dirty="0"/>
              <a:t>Particulate Matter (PM) Standards - </a:t>
            </a:r>
            <a:r>
              <a:rPr lang="en-US" sz="3200" dirty="0"/>
              <a:t>Table of Historical PM NAAQS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6476143"/>
              </p:ext>
            </p:extLst>
          </p:nvPr>
        </p:nvGraphicFramePr>
        <p:xfrm>
          <a:off x="361950" y="1447800"/>
          <a:ext cx="9563099" cy="509558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076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98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56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8560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25720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25720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9214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Final Rule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875" marR="15875" marT="15875" marB="1587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Primary/ Secondary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875" marR="15875" marT="15875" marB="1587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Indicator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875" marR="15875" marT="15875" marB="1587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Averaging </a:t>
                      </a:r>
                      <a:br>
                        <a:rPr lang="en-US" sz="800" dirty="0">
                          <a:effectLst/>
                        </a:rPr>
                      </a:br>
                      <a:r>
                        <a:rPr lang="en-US" sz="800" dirty="0">
                          <a:effectLst/>
                        </a:rPr>
                        <a:t>Time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875" marR="15875" marT="15875" marB="1587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Level </a:t>
                      </a:r>
                      <a:r>
                        <a:rPr lang="en-US" sz="800" u="sng" baseline="30000" dirty="0">
                          <a:effectLst/>
                          <a:hlinkClick r:id="rId3"/>
                        </a:rPr>
                        <a:t>(1)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875" marR="15875" marT="15875" marB="1587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Form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875" marR="15875" marT="15875" marB="15875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1105">
                <a:tc rowSpan="3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1971 </a:t>
                      </a:r>
                      <a:br>
                        <a:rPr lang="en-US" sz="800" dirty="0">
                          <a:effectLst/>
                        </a:rPr>
                      </a:br>
                      <a:br>
                        <a:rPr lang="en-US" sz="800" dirty="0">
                          <a:effectLst/>
                        </a:rPr>
                      </a:br>
                      <a:r>
                        <a:rPr lang="en-US" sz="800" dirty="0">
                          <a:effectLst/>
                        </a:rPr>
                        <a:t>36 FR 8186 </a:t>
                      </a:r>
                      <a:br>
                        <a:rPr lang="en-US" sz="800" dirty="0">
                          <a:effectLst/>
                        </a:rPr>
                      </a:br>
                      <a:r>
                        <a:rPr lang="en-US" sz="800" dirty="0">
                          <a:effectLst/>
                        </a:rPr>
                        <a:t>Apr 30, 1971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875" marR="15875" marT="15875" marB="15875" anchor="ctr"/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Primary</a:t>
                      </a:r>
                      <a:endParaRPr lang="en-US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875" marR="15875" marT="15875" marB="15875" anchor="ctr"/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TSP </a:t>
                      </a:r>
                      <a:r>
                        <a:rPr lang="en-US" sz="800" u="sng" baseline="30000">
                          <a:effectLst/>
                          <a:hlinkClick r:id="rId3"/>
                        </a:rPr>
                        <a:t>(2)</a:t>
                      </a:r>
                      <a:endParaRPr lang="en-US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875" marR="15875" marT="15875" marB="1587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24-hour</a:t>
                      </a:r>
                      <a:endParaRPr lang="en-US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875" marR="15875" marT="15875" marB="1587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260 µg/m</a:t>
                      </a:r>
                      <a:r>
                        <a:rPr lang="en-US" sz="800" baseline="30000" dirty="0">
                          <a:effectLst/>
                        </a:rPr>
                        <a:t>3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875" marR="15875" marT="15875" marB="15875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Not to be exceeded more than once per year</a:t>
                      </a:r>
                      <a:endParaRPr lang="en-US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875" marR="15875" marT="15875" marB="15875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110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Annual</a:t>
                      </a:r>
                      <a:endParaRPr lang="en-US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875" marR="15875" marT="15875" marB="1587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75 µg/m</a:t>
                      </a:r>
                      <a:r>
                        <a:rPr lang="en-US" sz="800" baseline="30000" dirty="0">
                          <a:effectLst/>
                        </a:rPr>
                        <a:t>3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875" marR="15875" marT="15875" marB="15875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Annual Average</a:t>
                      </a:r>
                      <a:endParaRPr lang="en-US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875" marR="15875" marT="15875" marB="15875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267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Secondary</a:t>
                      </a:r>
                      <a:endParaRPr lang="en-US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875" marR="15875" marT="15875" marB="1587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TSP</a:t>
                      </a:r>
                      <a:endParaRPr lang="en-US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875" marR="15875" marT="15875" marB="1587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24-hour</a:t>
                      </a:r>
                      <a:endParaRPr lang="en-US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875" marR="15875" marT="15875" marB="1587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150 µg/m</a:t>
                      </a:r>
                      <a:r>
                        <a:rPr lang="en-US" sz="800" baseline="30000">
                          <a:effectLst/>
                        </a:rPr>
                        <a:t>3</a:t>
                      </a:r>
                      <a:endParaRPr lang="en-US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875" marR="15875" marT="15875" marB="15875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Not to be exceeded more than once per year</a:t>
                      </a:r>
                      <a:endParaRPr lang="en-US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875" marR="15875" marT="15875" marB="15875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2148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1987 </a:t>
                      </a:r>
                      <a:br>
                        <a:rPr lang="en-US" sz="800">
                          <a:effectLst/>
                        </a:rPr>
                      </a:br>
                      <a:br>
                        <a:rPr lang="en-US" sz="800">
                          <a:effectLst/>
                        </a:rPr>
                      </a:br>
                      <a:r>
                        <a:rPr lang="en-US" sz="800">
                          <a:effectLst/>
                        </a:rPr>
                        <a:t>52 FR 24634 </a:t>
                      </a:r>
                      <a:br>
                        <a:rPr lang="en-US" sz="800">
                          <a:effectLst/>
                        </a:rPr>
                      </a:br>
                      <a:r>
                        <a:rPr lang="en-US" sz="800">
                          <a:effectLst/>
                        </a:rPr>
                        <a:t>Jul 1, 1987</a:t>
                      </a:r>
                      <a:endParaRPr lang="en-US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875" marR="15875" marT="15875" marB="15875" anchor="ctr"/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Primary and Secondary</a:t>
                      </a:r>
                      <a:endParaRPr lang="en-US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875" marR="15875" marT="15875" marB="15875" anchor="ctr"/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PM</a:t>
                      </a:r>
                      <a:r>
                        <a:rPr lang="en-US" sz="800" baseline="-25000" dirty="0">
                          <a:effectLst/>
                        </a:rPr>
                        <a:t>10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875" marR="15875" marT="15875" marB="1587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24-hour</a:t>
                      </a:r>
                      <a:endParaRPr lang="en-US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875" marR="15875" marT="15875" marB="1587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150 µg/m</a:t>
                      </a:r>
                      <a:r>
                        <a:rPr lang="en-US" sz="800" baseline="30000">
                          <a:effectLst/>
                        </a:rPr>
                        <a:t>3</a:t>
                      </a:r>
                      <a:endParaRPr lang="en-US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875" marR="15875" marT="15875" marB="15875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Not to be exceeded more than once per year on average over a 3-year period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875" marR="15875" marT="15875" marB="15875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27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Annual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875" marR="15875" marT="15875" marB="1587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50 µg/m</a:t>
                      </a:r>
                      <a:r>
                        <a:rPr lang="en-US" sz="800" baseline="30000">
                          <a:effectLst/>
                        </a:rPr>
                        <a:t>3</a:t>
                      </a:r>
                      <a:endParaRPr lang="en-US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875" marR="15875" marT="15875" marB="15875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Annual arithmetic mean, averaged over 3 years</a:t>
                      </a:r>
                      <a:endParaRPr lang="en-US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875" marR="15875" marT="15875" marB="15875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1105">
                <a:tc rowSpan="4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1997 </a:t>
                      </a:r>
                      <a:br>
                        <a:rPr lang="en-US" sz="800" dirty="0">
                          <a:effectLst/>
                        </a:rPr>
                      </a:br>
                      <a:br>
                        <a:rPr lang="en-US" sz="800" dirty="0">
                          <a:effectLst/>
                        </a:rPr>
                      </a:br>
                      <a:r>
                        <a:rPr lang="en-US" sz="800" dirty="0">
                          <a:effectLst/>
                        </a:rPr>
                        <a:t>62 FR 38652 </a:t>
                      </a:r>
                      <a:br>
                        <a:rPr lang="en-US" sz="800" dirty="0">
                          <a:effectLst/>
                        </a:rPr>
                      </a:br>
                      <a:r>
                        <a:rPr lang="en-US" sz="800" dirty="0">
                          <a:effectLst/>
                        </a:rPr>
                        <a:t>Jul 18, 1997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875" marR="15875" marT="15875" marB="15875" anchor="ctr"/>
                </a:tc>
                <a:tc rowSpan="4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Primary and Secondary</a:t>
                      </a:r>
                      <a:endParaRPr lang="en-US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875" marR="15875" marT="15875" marB="15875" anchor="ctr"/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PM</a:t>
                      </a:r>
                      <a:r>
                        <a:rPr lang="en-US" sz="800" baseline="-25000">
                          <a:effectLst/>
                        </a:rPr>
                        <a:t>2.5</a:t>
                      </a:r>
                      <a:endParaRPr lang="en-US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875" marR="15875" marT="15875" marB="1587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24-hour</a:t>
                      </a:r>
                      <a:endParaRPr lang="en-US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875" marR="15875" marT="15875" marB="1587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65 µg/m</a:t>
                      </a:r>
                      <a:r>
                        <a:rPr lang="en-US" sz="800" baseline="30000">
                          <a:effectLst/>
                        </a:rPr>
                        <a:t>3</a:t>
                      </a:r>
                      <a:endParaRPr lang="en-US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875" marR="15875" marT="15875" marB="15875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98th percentile, averaged over 3 years</a:t>
                      </a:r>
                      <a:endParaRPr lang="en-US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875" marR="15875" marT="15875" marB="15875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110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Annual</a:t>
                      </a:r>
                      <a:endParaRPr lang="en-US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875" marR="15875" marT="15875" marB="1587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15.0 µg/m</a:t>
                      </a:r>
                      <a:r>
                        <a:rPr lang="en-US" sz="800" baseline="30000">
                          <a:effectLst/>
                        </a:rPr>
                        <a:t>3</a:t>
                      </a:r>
                      <a:endParaRPr lang="en-US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875" marR="15875" marT="15875" marB="15875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Annual arithmetic mean, averaged over 3 years </a:t>
                      </a:r>
                      <a:r>
                        <a:rPr lang="en-US" sz="800" u="sng" baseline="30000">
                          <a:effectLst/>
                          <a:hlinkClick r:id="rId3"/>
                        </a:rPr>
                        <a:t>(3)</a:t>
                      </a:r>
                      <a:r>
                        <a:rPr lang="en-US" sz="800" baseline="30000">
                          <a:effectLst/>
                        </a:rPr>
                        <a:t>,</a:t>
                      </a:r>
                      <a:r>
                        <a:rPr lang="en-US" sz="800" u="sng" baseline="30000">
                          <a:effectLst/>
                          <a:hlinkClick r:id="rId3"/>
                        </a:rPr>
                        <a:t>(4)</a:t>
                      </a:r>
                      <a:endParaRPr lang="en-US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875" marR="15875" marT="15875" marB="15875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75488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PM</a:t>
                      </a:r>
                      <a:r>
                        <a:rPr lang="en-US" sz="800" baseline="-25000" dirty="0">
                          <a:effectLst/>
                        </a:rPr>
                        <a:t>10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875" marR="15875" marT="15875" marB="1587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24-hour</a:t>
                      </a:r>
                      <a:endParaRPr lang="en-US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875" marR="15875" marT="15875" marB="1587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150 µg/m</a:t>
                      </a:r>
                      <a:r>
                        <a:rPr lang="en-US" sz="800" baseline="30000" dirty="0">
                          <a:effectLst/>
                        </a:rPr>
                        <a:t>3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875" marR="15875" marT="15875" marB="15875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Initially promulgated 99th percentile, averaged over 3 years; when 1997 standards for PM10 were vacated, the form of 1987 standards remained in place (not to be exceeded more than once per year on average over a 3-year period) </a:t>
                      </a:r>
                      <a:r>
                        <a:rPr lang="en-US" sz="800" u="sng" baseline="30000" dirty="0">
                          <a:effectLst/>
                          <a:hlinkClick r:id="rId3"/>
                        </a:rPr>
                        <a:t>(5)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875" marR="15875" marT="15875" marB="15875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1110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Annual</a:t>
                      </a:r>
                      <a:endParaRPr lang="en-US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875" marR="15875" marT="15875" marB="1587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50 µg/m</a:t>
                      </a:r>
                      <a:r>
                        <a:rPr lang="en-US" sz="800" baseline="30000">
                          <a:effectLst/>
                        </a:rPr>
                        <a:t>3</a:t>
                      </a:r>
                      <a:endParaRPr lang="en-US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875" marR="15875" marT="15875" marB="15875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Annual arithmetic mean, averaged over 3 years</a:t>
                      </a:r>
                      <a:endParaRPr lang="en-US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875" marR="15875" marT="15875" marB="15875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11105">
                <a:tc rowSpan="3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2006 </a:t>
                      </a:r>
                      <a:br>
                        <a:rPr lang="en-US" sz="800" dirty="0">
                          <a:effectLst/>
                        </a:rPr>
                      </a:br>
                      <a:br>
                        <a:rPr lang="en-US" sz="800" dirty="0">
                          <a:effectLst/>
                        </a:rPr>
                      </a:br>
                      <a:r>
                        <a:rPr lang="en-US" sz="800" dirty="0">
                          <a:effectLst/>
                        </a:rPr>
                        <a:t>71 FR 61144 </a:t>
                      </a:r>
                      <a:br>
                        <a:rPr lang="en-US" sz="800" dirty="0">
                          <a:effectLst/>
                        </a:rPr>
                      </a:br>
                      <a:r>
                        <a:rPr lang="en-US" sz="800" dirty="0">
                          <a:effectLst/>
                        </a:rPr>
                        <a:t>Oct 17, 2006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875" marR="15875" marT="15875" marB="15875" anchor="ctr"/>
                </a:tc>
                <a:tc rowSpan="3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Primary and Secondary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875" marR="15875" marT="15875" marB="15875" anchor="ctr"/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PM</a:t>
                      </a:r>
                      <a:r>
                        <a:rPr lang="en-US" sz="800" baseline="-25000" dirty="0">
                          <a:effectLst/>
                        </a:rPr>
                        <a:t>2.5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875" marR="15875" marT="15875" marB="1587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24-hour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875" marR="15875" marT="15875" marB="1587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35 µg/m</a:t>
                      </a:r>
                      <a:r>
                        <a:rPr lang="en-US" sz="800" baseline="30000" dirty="0">
                          <a:effectLst/>
                        </a:rPr>
                        <a:t>3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875" marR="15875" marT="15875" marB="15875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98th percentile, averaged over 3 years </a:t>
                      </a:r>
                      <a:r>
                        <a:rPr lang="en-US" sz="800" u="sng" baseline="30000" dirty="0">
                          <a:effectLst/>
                          <a:hlinkClick r:id="rId3"/>
                        </a:rPr>
                        <a:t>(6)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875" marR="15875" marT="15875" marB="15875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9607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Annual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875" marR="15875" marT="15875" marB="1587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15.0 µg/m</a:t>
                      </a:r>
                      <a:r>
                        <a:rPr lang="en-US" sz="800" baseline="30000" dirty="0">
                          <a:effectLst/>
                        </a:rPr>
                        <a:t>3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875" marR="15875" marT="15875" marB="15875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Annual arithmetic mean, averaged over 3 years </a:t>
                      </a:r>
                      <a:r>
                        <a:rPr lang="en-US" sz="800" u="sng" baseline="30000" dirty="0">
                          <a:effectLst/>
                          <a:hlinkClick r:id="rId3"/>
                        </a:rPr>
                        <a:t>(2)</a:t>
                      </a:r>
                      <a:r>
                        <a:rPr lang="en-US" sz="800" baseline="30000" dirty="0">
                          <a:effectLst/>
                        </a:rPr>
                        <a:t>, </a:t>
                      </a:r>
                      <a:r>
                        <a:rPr lang="en-US" sz="800" u="sng" baseline="30000" dirty="0">
                          <a:effectLst/>
                          <a:hlinkClick r:id="rId3"/>
                        </a:rPr>
                        <a:t>(7)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875" marR="15875" marT="15875" marB="15875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96074">
                <a:tc vMerge="1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875" marR="15875" marT="15875" marB="15875" anchor="ctr"/>
                </a:tc>
                <a:tc vMerge="1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875" marR="15875" marT="15875" marB="15875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+mn-lt"/>
                        </a:rPr>
                        <a:t>PM</a:t>
                      </a:r>
                      <a:r>
                        <a:rPr lang="en-US" sz="800" baseline="-25000" dirty="0">
                          <a:effectLst/>
                          <a:latin typeface="+mn-lt"/>
                        </a:rPr>
                        <a:t>10</a:t>
                      </a:r>
                      <a:endParaRPr lang="en-US" sz="8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15875" marR="15875" marT="15875" marB="15875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effectLst/>
                        </a:rPr>
                        <a:t>24-hour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875" marR="15875" marT="15875" marB="15875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+mn-lt"/>
                        </a:rPr>
                        <a:t>150 µg/m</a:t>
                      </a:r>
                      <a:r>
                        <a:rPr lang="en-US" sz="800" baseline="30000" dirty="0">
                          <a:effectLst/>
                          <a:latin typeface="+mn-lt"/>
                        </a:rPr>
                        <a:t>3</a:t>
                      </a:r>
                      <a:endParaRPr lang="en-US" sz="8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15875" marR="15875" marT="15875" marB="15875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+mn-lt"/>
                        </a:rPr>
                        <a:t>Not to be exceeded more than once per year on average over a 3-year period</a:t>
                      </a:r>
                      <a:endParaRPr lang="en-US" sz="8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15875" marR="15875" marT="15875" marB="15875"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72891">
                <a:tc rowSpan="5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2012</a:t>
                      </a:r>
                    </a:p>
                  </a:txBody>
                  <a:tcPr marL="15875" marR="15875" marT="15875" marB="15875" anchor="ctr"/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Primary</a:t>
                      </a:r>
                    </a:p>
                  </a:txBody>
                  <a:tcPr marL="15875" marR="15875" marT="15875" marB="15875" anchor="ctr"/>
                </a:tc>
                <a:tc rowSpan="4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effectLst/>
                        </a:rPr>
                        <a:t>PM</a:t>
                      </a:r>
                      <a:r>
                        <a:rPr lang="en-US" sz="900" baseline="-25000" dirty="0">
                          <a:effectLst/>
                        </a:rPr>
                        <a:t>2.5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875" marR="15875" marT="15875" marB="15875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effectLst/>
                        </a:rPr>
                        <a:t>Annual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875" marR="15875" marT="15875" marB="15875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+mn-lt"/>
                        </a:rPr>
                        <a:t>12.0 µg/m</a:t>
                      </a:r>
                      <a:r>
                        <a:rPr lang="en-US" sz="800" baseline="30000" dirty="0">
                          <a:effectLst/>
                          <a:latin typeface="+mn-lt"/>
                        </a:rPr>
                        <a:t>3</a:t>
                      </a:r>
                      <a:endParaRPr lang="en-US" sz="8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8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15875" marR="15875" marT="15875" marB="15875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+mn-lt"/>
                        </a:rPr>
                        <a:t>Annual arithmetic mean, averaged over 3 years </a:t>
                      </a:r>
                      <a:endParaRPr lang="en-US" sz="8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15875" marR="15875" marT="15875" marB="15875" anchor="ctr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effectLst/>
                        </a:rPr>
                        <a:t>Annual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875" marR="15875" marT="15875" marB="15875" anchor="ctr"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+mn-lt"/>
                        </a:rPr>
                        <a:t>15.0 µg/m</a:t>
                      </a:r>
                      <a:r>
                        <a:rPr lang="en-US" sz="800" baseline="30000" dirty="0">
                          <a:effectLst/>
                          <a:latin typeface="+mn-lt"/>
                        </a:rPr>
                        <a:t>3</a:t>
                      </a:r>
                      <a:endParaRPr lang="en-US" sz="8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15875" marR="15875" marT="15875" marB="15875" anchor="ctr"/>
                </a:tc>
                <a:tc rowSpan="2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+mn-lt"/>
                        </a:rPr>
                        <a:t>Annual arithmetic mean, averaged over 3 years </a:t>
                      </a:r>
                      <a:endParaRPr lang="en-US" sz="8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15875" marR="15875" marT="15875" marB="15875" anchor="ctr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0780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Secondary</a:t>
                      </a:r>
                    </a:p>
                  </a:txBody>
                  <a:tcPr marL="15875" marR="15875" marT="15875" marB="15875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875" marR="15875" marT="15875" marB="15875" anchor="ctr"/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15875" marR="15875" marT="15875" marB="15875" anchor="ctr"/>
                </a:tc>
                <a:tc vMerge="1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8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15875" marR="15875" marT="15875" marB="15875" anchor="ctr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34517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+mn-lt"/>
                        </a:rPr>
                        <a:t>Primary and Secondary</a:t>
                      </a:r>
                      <a:endParaRPr lang="en-US" sz="8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15875" marR="15875" marT="15875" marB="15875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effectLst/>
                        </a:rPr>
                        <a:t>24-hour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875" marR="15875" marT="15875" marB="15875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+mn-lt"/>
                        </a:rPr>
                        <a:t>35 µg/m</a:t>
                      </a:r>
                      <a:r>
                        <a:rPr lang="en-US" sz="800" baseline="30000" dirty="0">
                          <a:effectLst/>
                          <a:latin typeface="+mn-lt"/>
                        </a:rPr>
                        <a:t>3</a:t>
                      </a:r>
                      <a:endParaRPr lang="en-US" sz="8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15875" marR="15875" marT="15875" marB="15875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+mn-lt"/>
                        </a:rPr>
                        <a:t>98th percentile, averaged over 3 years </a:t>
                      </a:r>
                      <a:endParaRPr lang="en-US" sz="8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15875" marR="15875" marT="15875" marB="15875" anchor="ctr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7289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+mn-lt"/>
                        </a:rPr>
                        <a:t>Primary and Secondary</a:t>
                      </a:r>
                      <a:endParaRPr lang="en-US" sz="8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15875" marR="15875" marT="15875" marB="15875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+mn-lt"/>
                        </a:rPr>
                        <a:t>PM</a:t>
                      </a:r>
                      <a:r>
                        <a:rPr lang="en-US" sz="800" baseline="-25000" dirty="0">
                          <a:effectLst/>
                          <a:latin typeface="+mn-lt"/>
                        </a:rPr>
                        <a:t>10</a:t>
                      </a:r>
                      <a:endParaRPr lang="en-US" sz="8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15875" marR="15875" marT="15875" marB="15875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effectLst/>
                        </a:rPr>
                        <a:t>24-hour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875" marR="15875" marT="15875" marB="15875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+mn-lt"/>
                        </a:rPr>
                        <a:t>150 µg/m</a:t>
                      </a:r>
                      <a:r>
                        <a:rPr lang="en-US" sz="800" baseline="30000" dirty="0">
                          <a:effectLst/>
                          <a:latin typeface="+mn-lt"/>
                        </a:rPr>
                        <a:t>3</a:t>
                      </a:r>
                      <a:endParaRPr lang="en-US" sz="8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8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15875" marR="15875" marT="15875" marB="15875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+mn-lt"/>
                        </a:rPr>
                        <a:t>Not to be exceeded more than once per year on average over a 3-year period</a:t>
                      </a:r>
                      <a:endParaRPr lang="en-US" sz="8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15875" marR="15875" marT="15875" marB="15875" anchor="ctr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4F568FB-D109-0370-950E-D5C7E530B4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dirty="0"/>
              <a:t>PM Standards Revision in 2024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CE050E05-5527-B1EB-B75F-AF2AB7EECFF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61003381"/>
              </p:ext>
            </p:extLst>
          </p:nvPr>
        </p:nvGraphicFramePr>
        <p:xfrm>
          <a:off x="706438" y="1825625"/>
          <a:ext cx="8874126" cy="28174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79021">
                  <a:extLst>
                    <a:ext uri="{9D8B030D-6E8A-4147-A177-3AD203B41FA5}">
                      <a16:colId xmlns:a16="http://schemas.microsoft.com/office/drawing/2014/main" val="949507389"/>
                    </a:ext>
                  </a:extLst>
                </a:gridCol>
                <a:gridCol w="1479021">
                  <a:extLst>
                    <a:ext uri="{9D8B030D-6E8A-4147-A177-3AD203B41FA5}">
                      <a16:colId xmlns:a16="http://schemas.microsoft.com/office/drawing/2014/main" val="2535517333"/>
                    </a:ext>
                  </a:extLst>
                </a:gridCol>
                <a:gridCol w="1479021">
                  <a:extLst>
                    <a:ext uri="{9D8B030D-6E8A-4147-A177-3AD203B41FA5}">
                      <a16:colId xmlns:a16="http://schemas.microsoft.com/office/drawing/2014/main" val="3062245205"/>
                    </a:ext>
                  </a:extLst>
                </a:gridCol>
                <a:gridCol w="1479021">
                  <a:extLst>
                    <a:ext uri="{9D8B030D-6E8A-4147-A177-3AD203B41FA5}">
                      <a16:colId xmlns:a16="http://schemas.microsoft.com/office/drawing/2014/main" val="1110747401"/>
                    </a:ext>
                  </a:extLst>
                </a:gridCol>
                <a:gridCol w="1479021">
                  <a:extLst>
                    <a:ext uri="{9D8B030D-6E8A-4147-A177-3AD203B41FA5}">
                      <a16:colId xmlns:a16="http://schemas.microsoft.com/office/drawing/2014/main" val="1143967025"/>
                    </a:ext>
                  </a:extLst>
                </a:gridCol>
                <a:gridCol w="1479021">
                  <a:extLst>
                    <a:ext uri="{9D8B030D-6E8A-4147-A177-3AD203B41FA5}">
                      <a16:colId xmlns:a16="http://schemas.microsoft.com/office/drawing/2014/main" val="17845439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Final Rule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216" marR="15216" marT="15875" marB="1587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Primary/ Secondary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216" marR="15216" marT="15875" marB="1587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Indicator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216" marR="15216" marT="15875" marB="1587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Averaging </a:t>
                      </a:r>
                      <a:br>
                        <a:rPr lang="en-US" sz="1200" dirty="0">
                          <a:effectLst/>
                        </a:rPr>
                      </a:br>
                      <a:r>
                        <a:rPr lang="en-US" sz="1200" dirty="0">
                          <a:effectLst/>
                        </a:rPr>
                        <a:t>Time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216" marR="15216" marT="15875" marB="1587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Level </a:t>
                      </a:r>
                      <a:r>
                        <a:rPr lang="en-US" sz="1200" u="sng" baseline="30000" dirty="0">
                          <a:effectLst/>
                          <a:hlinkClick r:id="rId3"/>
                        </a:rPr>
                        <a:t>(1)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216" marR="15216" marT="15875" marB="1587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Form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216" marR="15216" marT="15875" marB="15875" anchor="ctr"/>
                </a:tc>
                <a:extLst>
                  <a:ext uri="{0D108BD9-81ED-4DB2-BD59-A6C34878D82A}">
                    <a16:rowId xmlns:a16="http://schemas.microsoft.com/office/drawing/2014/main" val="33060355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b="0" dirty="0">
                          <a:effectLst/>
                        </a:rPr>
                        <a:t>89 FR 16202</a:t>
                      </a:r>
                    </a:p>
                    <a:p>
                      <a:pPr algn="ctr"/>
                      <a:endParaRPr lang="en-US" sz="1600" b="0" dirty="0">
                        <a:effectLst/>
                      </a:endParaRPr>
                    </a:p>
                  </a:txBody>
                  <a:tcPr marL="87646" marR="87646" anchor="ctr"/>
                </a:tc>
                <a:tc>
                  <a:txBody>
                    <a:bodyPr/>
                    <a:lstStyle/>
                    <a:p>
                      <a:r>
                        <a:rPr lang="en-US" b="0" dirty="0">
                          <a:effectLst/>
                          <a:highlight>
                            <a:srgbClr val="FFFFFF"/>
                          </a:highlight>
                        </a:rPr>
                        <a:t>Primary</a:t>
                      </a:r>
                    </a:p>
                  </a:txBody>
                  <a:tcPr marL="87646" marR="87646" anchor="ctr"/>
                </a:tc>
                <a:tc>
                  <a:txBody>
                    <a:bodyPr/>
                    <a:lstStyle/>
                    <a:p>
                      <a:r>
                        <a:rPr lang="en-US" b="0">
                          <a:effectLst/>
                          <a:highlight>
                            <a:srgbClr val="FFFFFF"/>
                          </a:highlight>
                        </a:rPr>
                        <a:t>PM</a:t>
                      </a:r>
                      <a:r>
                        <a:rPr lang="en-US" b="0" baseline="-25000">
                          <a:effectLst/>
                          <a:highlight>
                            <a:srgbClr val="FFFFFF"/>
                          </a:highlight>
                        </a:rPr>
                        <a:t>2.5</a:t>
                      </a:r>
                      <a:endParaRPr lang="en-US" b="0">
                        <a:effectLst/>
                        <a:highlight>
                          <a:srgbClr val="FFFFFF"/>
                        </a:highlight>
                      </a:endParaRPr>
                    </a:p>
                  </a:txBody>
                  <a:tcPr marL="87646" marR="87646" anchor="ctr"/>
                </a:tc>
                <a:tc>
                  <a:txBody>
                    <a:bodyPr/>
                    <a:lstStyle/>
                    <a:p>
                      <a:r>
                        <a:rPr lang="en-US" b="0">
                          <a:effectLst/>
                          <a:highlight>
                            <a:srgbClr val="FFFFFF"/>
                          </a:highlight>
                        </a:rPr>
                        <a:t>Annual</a:t>
                      </a:r>
                    </a:p>
                  </a:txBody>
                  <a:tcPr marL="87646" marR="87646" anchor="ctr"/>
                </a:tc>
                <a:tc>
                  <a:txBody>
                    <a:bodyPr/>
                    <a:lstStyle/>
                    <a:p>
                      <a:r>
                        <a:rPr lang="en-US" b="0">
                          <a:effectLst/>
                          <a:highlight>
                            <a:srgbClr val="FFFFFF"/>
                          </a:highlight>
                        </a:rPr>
                        <a:t>9.0 µg/m</a:t>
                      </a:r>
                      <a:r>
                        <a:rPr lang="en-US" b="0" baseline="30000">
                          <a:effectLst/>
                          <a:highlight>
                            <a:srgbClr val="FFFFFF"/>
                          </a:highlight>
                        </a:rPr>
                        <a:t>3</a:t>
                      </a:r>
                      <a:endParaRPr lang="en-US" b="0">
                        <a:effectLst/>
                        <a:highlight>
                          <a:srgbClr val="FFFFFF"/>
                        </a:highlight>
                      </a:endParaRPr>
                    </a:p>
                  </a:txBody>
                  <a:tcPr marL="87646" marR="87646" anchor="ctr"/>
                </a:tc>
                <a:tc>
                  <a:txBody>
                    <a:bodyPr/>
                    <a:lstStyle/>
                    <a:p>
                      <a:r>
                        <a:rPr lang="en-US" b="0" dirty="0">
                          <a:effectLst/>
                          <a:highlight>
                            <a:srgbClr val="FFFFFF"/>
                          </a:highlight>
                        </a:rPr>
                        <a:t>Annual arithmetic mean, averaged over 3 years </a:t>
                      </a:r>
                      <a:r>
                        <a:rPr lang="en-US" b="0" baseline="30000" dirty="0">
                          <a:solidFill>
                            <a:srgbClr val="005EA2"/>
                          </a:solidFill>
                          <a:effectLst/>
                          <a:highlight>
                            <a:srgbClr val="FFFFFF"/>
                          </a:highlight>
                          <a:hlinkClick r:id="rId4"/>
                        </a:rPr>
                        <a:t>2</a:t>
                      </a:r>
                      <a:r>
                        <a:rPr lang="en-US" b="0" baseline="30000" dirty="0">
                          <a:effectLst/>
                          <a:highlight>
                            <a:srgbClr val="FFFFFF"/>
                          </a:highlight>
                        </a:rPr>
                        <a:t>, </a:t>
                      </a:r>
                      <a:r>
                        <a:rPr lang="en-US" b="0" baseline="30000" dirty="0">
                          <a:solidFill>
                            <a:srgbClr val="005EA2"/>
                          </a:solidFill>
                          <a:effectLst/>
                          <a:highlight>
                            <a:srgbClr val="FFFFFF"/>
                          </a:highlight>
                          <a:hlinkClick r:id="rId5"/>
                        </a:rPr>
                        <a:t>7</a:t>
                      </a:r>
                      <a:endParaRPr lang="en-US" b="0" dirty="0">
                        <a:effectLst/>
                        <a:highlight>
                          <a:srgbClr val="FFFFFF"/>
                        </a:highlight>
                      </a:endParaRPr>
                    </a:p>
                  </a:txBody>
                  <a:tcPr marL="87646" marR="87646" anchor="ctr"/>
                </a:tc>
                <a:extLst>
                  <a:ext uri="{0D108BD9-81ED-4DB2-BD59-A6C34878D82A}">
                    <a16:rowId xmlns:a16="http://schemas.microsoft.com/office/drawing/2014/main" val="29614167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0" dirty="0">
                          <a:effectLst/>
                          <a:highlight>
                            <a:srgbClr val="FFFFFF"/>
                          </a:highlight>
                        </a:rPr>
                        <a:t>2024</a:t>
                      </a:r>
                    </a:p>
                  </a:txBody>
                  <a:tcPr marL="87646" marR="87646" anchor="ctr"/>
                </a:tc>
                <a:tc gridSpan="5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0" dirty="0">
                          <a:effectLst/>
                          <a:highlight>
                            <a:srgbClr val="FFFFFF"/>
                          </a:highlight>
                        </a:rPr>
                        <a:t>Secondary PM</a:t>
                      </a:r>
                      <a:r>
                        <a:rPr lang="en-US" b="0" baseline="-25000" dirty="0">
                          <a:effectLst/>
                          <a:highlight>
                            <a:srgbClr val="FFFFFF"/>
                          </a:highlight>
                        </a:rPr>
                        <a:t>2.5</a:t>
                      </a:r>
                      <a:r>
                        <a:rPr lang="en-US" b="0" dirty="0">
                          <a:effectLst/>
                          <a:highlight>
                            <a:srgbClr val="FFFFFF"/>
                          </a:highlight>
                        </a:rPr>
                        <a:t> standards, and primary and secondary PM</a:t>
                      </a:r>
                      <a:r>
                        <a:rPr lang="en-US" b="0" baseline="-25000" dirty="0">
                          <a:effectLst/>
                          <a:highlight>
                            <a:srgbClr val="FFFFFF"/>
                          </a:highlight>
                        </a:rPr>
                        <a:t>10</a:t>
                      </a:r>
                      <a:r>
                        <a:rPr lang="en-US" b="0" dirty="0">
                          <a:effectLst/>
                          <a:highlight>
                            <a:srgbClr val="FFFFFF"/>
                          </a:highlight>
                        </a:rPr>
                        <a:t> standards, retained without revision.</a:t>
                      </a:r>
                    </a:p>
                  </a:txBody>
                  <a:tcPr marL="87646" marR="87646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013676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3247501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419100" y="152400"/>
            <a:ext cx="8839200" cy="828432"/>
          </a:xfrm>
          <a:prstGeom prst="rect">
            <a:avLst/>
          </a:prstGeom>
          <a:solidFill>
            <a:schemeClr val="bg1"/>
          </a:solidFill>
          <a:ln w="76200">
            <a:noFill/>
            <a:miter lim="800000"/>
            <a:headEnd/>
            <a:tailEnd/>
          </a:ln>
          <a:effectLst/>
        </p:spPr>
        <p:txBody>
          <a:bodyPr wrap="square" lIns="90488" tIns="44450" rIns="90488" bIns="44450">
            <a:spAutoFit/>
          </a:bodyPr>
          <a:lstStyle/>
          <a:p>
            <a:pPr>
              <a:defRPr/>
            </a:pPr>
            <a:r>
              <a:rPr lang="en-US" sz="4800" dirty="0">
                <a:latin typeface="+mj-lt"/>
              </a:rPr>
              <a:t>Current PM 10 and 2.5 Monitors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E3C6262-5E19-6D13-E204-DC989AB9BC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550" y="1004147"/>
            <a:ext cx="9867900" cy="570145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C78FBB5-5CF7-C71D-82E6-DAF38AB456D9}"/>
              </a:ext>
            </a:extLst>
          </p:cNvPr>
          <p:cNvSpPr txBox="1"/>
          <p:nvPr/>
        </p:nvSpPr>
        <p:spPr>
          <a:xfrm>
            <a:off x="7274310" y="1253366"/>
            <a:ext cx="152958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Updated 08/24</a:t>
            </a:r>
          </a:p>
        </p:txBody>
      </p:sp>
    </p:spTree>
  </p:cSld>
  <p:clrMapOvr>
    <a:masterClrMapping/>
  </p:clrMapOvr>
  <p:transition spd="slow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9CDBC7C-D543-630A-D55D-133C8AACC4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6568" y="144379"/>
            <a:ext cx="9853863" cy="6569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307558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181100" y="270634"/>
            <a:ext cx="8001000" cy="828432"/>
          </a:xfrm>
          <a:prstGeom prst="rect">
            <a:avLst/>
          </a:prstGeom>
          <a:solidFill>
            <a:schemeClr val="bg1"/>
          </a:solidFill>
          <a:ln w="76200">
            <a:noFill/>
            <a:miter lim="800000"/>
            <a:headEnd/>
            <a:tailEnd/>
          </a:ln>
          <a:effectLst/>
        </p:spPr>
        <p:txBody>
          <a:bodyPr wrap="square" lIns="90488" tIns="44450" rIns="90488" bIns="44450">
            <a:spAutoFit/>
          </a:bodyPr>
          <a:lstStyle/>
          <a:p>
            <a:pPr>
              <a:defRPr/>
            </a:pPr>
            <a:r>
              <a:rPr lang="en-US" sz="4800" dirty="0">
                <a:latin typeface="Arial" charset="0"/>
              </a:rPr>
              <a:t>PM-10</a:t>
            </a:r>
            <a:r>
              <a:rPr lang="en-US" sz="4800" baseline="-25000" dirty="0">
                <a:latin typeface="Arial" charset="0"/>
              </a:rPr>
              <a:t> </a:t>
            </a:r>
            <a:r>
              <a:rPr lang="en-US" sz="4800" dirty="0">
                <a:latin typeface="Arial" charset="0"/>
              </a:rPr>
              <a:t>Nonattainment Areas</a:t>
            </a:r>
          </a:p>
        </p:txBody>
      </p:sp>
      <p:pic>
        <p:nvPicPr>
          <p:cNvPr id="3" name="Picture 2" descr="A map of the united states&#10;&#10;AI-generated content may be incorrect.">
            <a:extLst>
              <a:ext uri="{FF2B5EF4-FFF2-40B4-BE49-F238E27FC236}">
                <a16:creationId xmlns:a16="http://schemas.microsoft.com/office/drawing/2014/main" id="{54265A7D-736B-664C-C4C1-76B348B161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186" y="1111098"/>
            <a:ext cx="8968914" cy="5488300"/>
          </a:xfrm>
          <a:prstGeom prst="rect">
            <a:avLst/>
          </a:prstGeo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257300" y="228600"/>
            <a:ext cx="8229600" cy="828432"/>
          </a:xfrm>
          <a:prstGeom prst="rect">
            <a:avLst/>
          </a:prstGeom>
          <a:solidFill>
            <a:schemeClr val="bg1"/>
          </a:solidFill>
          <a:ln w="76200">
            <a:noFill/>
            <a:miter lim="800000"/>
            <a:headEnd/>
            <a:tailEnd/>
          </a:ln>
          <a:effectLst/>
        </p:spPr>
        <p:txBody>
          <a:bodyPr wrap="square" lIns="90488" tIns="44450" rIns="90488" bIns="44450">
            <a:spAutoFit/>
          </a:bodyPr>
          <a:lstStyle/>
          <a:p>
            <a:pPr>
              <a:defRPr/>
            </a:pPr>
            <a:r>
              <a:rPr lang="en-US" sz="4800" dirty="0">
                <a:latin typeface="Arial" charset="0"/>
              </a:rPr>
              <a:t>PM-2.5</a:t>
            </a:r>
            <a:r>
              <a:rPr lang="en-US" sz="4800" baseline="-25000" dirty="0">
                <a:latin typeface="Arial" charset="0"/>
              </a:rPr>
              <a:t> </a:t>
            </a:r>
            <a:r>
              <a:rPr lang="en-US" sz="4800" dirty="0">
                <a:latin typeface="Arial" charset="0"/>
              </a:rPr>
              <a:t>Nonattainment Areas</a:t>
            </a:r>
          </a:p>
        </p:txBody>
      </p:sp>
      <p:pic>
        <p:nvPicPr>
          <p:cNvPr id="5" name="Picture 4" descr="A map of the united states&#10;&#10;AI-generated content may be incorrect.">
            <a:extLst>
              <a:ext uri="{FF2B5EF4-FFF2-40B4-BE49-F238E27FC236}">
                <a16:creationId xmlns:a16="http://schemas.microsoft.com/office/drawing/2014/main" id="{1D704395-E778-CB39-46C9-D8A625BBD2F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1371600"/>
            <a:ext cx="8229600" cy="4815840"/>
          </a:xfrm>
          <a:prstGeom prst="rect">
            <a:avLst/>
          </a:prstGeom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876299" y="0"/>
            <a:ext cx="8921333" cy="1567096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/>
        </p:spPr>
        <p:txBody>
          <a:bodyPr wrap="square" lIns="90488" tIns="44450" rIns="90488" bIns="44450">
            <a:spAutoFit/>
          </a:bodyPr>
          <a:lstStyle/>
          <a:p>
            <a:pPr>
              <a:defRPr/>
            </a:pPr>
            <a:r>
              <a:rPr lang="en-US" sz="4800" dirty="0">
                <a:latin typeface="Arial" charset="0"/>
              </a:rPr>
              <a:t>PM-2.5</a:t>
            </a:r>
            <a:r>
              <a:rPr lang="en-US" sz="4800" baseline="-25000" dirty="0">
                <a:latin typeface="Arial" charset="0"/>
              </a:rPr>
              <a:t> </a:t>
            </a:r>
            <a:r>
              <a:rPr lang="en-US" sz="4800" dirty="0">
                <a:latin typeface="Arial" charset="0"/>
              </a:rPr>
              <a:t>Nonattainment Areas</a:t>
            </a:r>
          </a:p>
          <a:p>
            <a:pPr>
              <a:defRPr/>
            </a:pPr>
            <a:r>
              <a:rPr lang="en-US" sz="4800" dirty="0">
                <a:latin typeface="Arial" charset="0"/>
              </a:rPr>
              <a:t>For Standards of Different Years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BB0D9AD-EFA9-BCB9-DB36-DA492444AA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9367" y="1804134"/>
            <a:ext cx="8997533" cy="4749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705164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13AACDE0-083E-44C6-8EA6-3C0F3E8F062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0597850"/>
              </p:ext>
            </p:extLst>
          </p:nvPr>
        </p:nvGraphicFramePr>
        <p:xfrm>
          <a:off x="647700" y="553720"/>
          <a:ext cx="9353320" cy="57505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3" imgW="4663440" imgH="6034757" progId="AcroExch.Document.DC">
                  <p:embed/>
                </p:oleObj>
              </mc:Choice>
              <mc:Fallback>
                <p:oleObj name="Acrobat Document" r:id="rId3" imgW="4663440" imgH="6034757" progId="AcroExch.Document.DC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13AACDE0-083E-44C6-8EA6-3C0F3E8F062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47700" y="553720"/>
                        <a:ext cx="9353320" cy="57505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571500" y="231779"/>
            <a:ext cx="9715500" cy="987425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800" dirty="0">
                <a:solidFill>
                  <a:schemeClr val="tx1"/>
                </a:solidFill>
                <a:effectLst/>
              </a:rPr>
              <a:t>Monitoring</a:t>
            </a:r>
            <a:endParaRPr lang="en-US" dirty="0">
              <a:solidFill>
                <a:schemeClr val="tx1"/>
              </a:solidFill>
              <a:effectLst/>
            </a:endParaRPr>
          </a:p>
        </p:txBody>
      </p:sp>
      <p:sp>
        <p:nvSpPr>
          <p:cNvPr id="23554" name="Rectangle 3"/>
          <p:cNvSpPr>
            <a:spLocks noGrp="1" noChangeArrowheads="1"/>
          </p:cNvSpPr>
          <p:nvPr>
            <p:ph idx="1"/>
          </p:nvPr>
        </p:nvSpPr>
        <p:spPr>
          <a:xfrm>
            <a:off x="952500" y="1524000"/>
            <a:ext cx="9150350" cy="4959350"/>
          </a:xfrm>
          <a:effectLst/>
        </p:spPr>
        <p:txBody>
          <a:bodyPr/>
          <a:lstStyle/>
          <a:p>
            <a:pPr marL="517525" indent="-517525" eaLnBrk="1" hangingPunct="1"/>
            <a:r>
              <a:rPr lang="en-US" sz="4400" dirty="0"/>
              <a:t>Attainment </a:t>
            </a:r>
          </a:p>
          <a:p>
            <a:pPr marL="517525" indent="-517525" eaLnBrk="1" hangingPunct="1"/>
            <a:r>
              <a:rPr lang="en-US" sz="4400" dirty="0"/>
              <a:t>Progress Toward Attainment</a:t>
            </a:r>
          </a:p>
          <a:p>
            <a:pPr marL="517525" indent="-517525" eaLnBrk="1" hangingPunct="1"/>
            <a:r>
              <a:rPr lang="en-US" sz="4400" dirty="0"/>
              <a:t>Pollution Trends</a:t>
            </a:r>
          </a:p>
          <a:p>
            <a:pPr marL="517525" indent="-517525" eaLnBrk="1" hangingPunct="1"/>
            <a:r>
              <a:rPr lang="en-US" sz="4400" dirty="0"/>
              <a:t>Emergency Control Procedures</a:t>
            </a:r>
          </a:p>
          <a:p>
            <a:pPr marL="517525" indent="-517525" eaLnBrk="1" hangingPunct="1"/>
            <a:r>
              <a:rPr lang="en-US" sz="4400" dirty="0"/>
              <a:t>Database</a:t>
            </a:r>
          </a:p>
        </p:txBody>
      </p:sp>
    </p:spTree>
  </p:cSld>
  <p:clrMapOvr>
    <a:masterClrMapping/>
  </p:clrMapOvr>
  <p:transition spd="slow"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23362677-3E35-4556-8CB2-B06F3D162D5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4425739"/>
              </p:ext>
            </p:extLst>
          </p:nvPr>
        </p:nvGraphicFramePr>
        <p:xfrm>
          <a:off x="266700" y="228600"/>
          <a:ext cx="9486900" cy="6400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3" imgW="4663440" imgH="6034757" progId="AcroExch.Document.DC">
                  <p:embed/>
                </p:oleObj>
              </mc:Choice>
              <mc:Fallback>
                <p:oleObj name="Acrobat Document" r:id="rId3" imgW="4663440" imgH="6034757" progId="AcroExch.Document.DC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23362677-3E35-4556-8CB2-B06F3D162D5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66700" y="228600"/>
                        <a:ext cx="9486900" cy="6400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4" descr="DSC0039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952500" y="-1143000"/>
            <a:ext cx="13411200" cy="1005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9AEF4A4-4CAF-054A-C859-A1BBF32C8C71}"/>
              </a:ext>
            </a:extLst>
          </p:cNvPr>
          <p:cNvSpPr txBox="1"/>
          <p:nvPr/>
        </p:nvSpPr>
        <p:spPr>
          <a:xfrm>
            <a:off x="2705100" y="609600"/>
            <a:ext cx="65151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7200" dirty="0">
                <a:latin typeface="Arial" charset="0"/>
              </a:rPr>
              <a:t>Siting Criteria</a:t>
            </a:r>
          </a:p>
        </p:txBody>
      </p:sp>
    </p:spTree>
  </p:cSld>
  <p:clrMapOvr>
    <a:masterClrMapping/>
  </p:clrMapOvr>
  <p:transition spd="slow"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62" name="Rectangle 2050"/>
          <p:cNvSpPr>
            <a:spLocks noGrp="1" noChangeArrowheads="1"/>
          </p:cNvSpPr>
          <p:nvPr>
            <p:ph type="title"/>
          </p:nvPr>
        </p:nvSpPr>
        <p:spPr>
          <a:xfrm>
            <a:off x="571500" y="381000"/>
            <a:ext cx="8305800" cy="882650"/>
          </a:xfrm>
          <a:effectLst/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800" dirty="0"/>
              <a:t>Network Design Considerations</a:t>
            </a:r>
          </a:p>
        </p:txBody>
      </p:sp>
      <p:sp>
        <p:nvSpPr>
          <p:cNvPr id="62466" name="Rectangle 2051"/>
          <p:cNvSpPr>
            <a:spLocks noGrp="1" noChangeArrowheads="1"/>
          </p:cNvSpPr>
          <p:nvPr>
            <p:ph idx="1"/>
          </p:nvPr>
        </p:nvSpPr>
        <p:spPr>
          <a:xfrm>
            <a:off x="952500" y="1600200"/>
            <a:ext cx="8648700" cy="3886200"/>
          </a:xfrm>
          <a:effectLst/>
        </p:spPr>
        <p:txBody>
          <a:bodyPr>
            <a:normAutofit lnSpcReduction="10000"/>
          </a:bodyPr>
          <a:lstStyle/>
          <a:p>
            <a:pPr marL="577850" indent="-577850" eaLnBrk="1" hangingPunct="1"/>
            <a:r>
              <a:rPr lang="en-US" sz="4000" dirty="0"/>
              <a:t>Concentration Expected </a:t>
            </a:r>
          </a:p>
          <a:p>
            <a:pPr marL="577850" indent="-577850" eaLnBrk="1" hangingPunct="1"/>
            <a:endParaRPr lang="en-US" sz="4000" dirty="0"/>
          </a:p>
          <a:p>
            <a:pPr marL="577850" indent="-577850" eaLnBrk="1" hangingPunct="1"/>
            <a:r>
              <a:rPr lang="en-US" sz="4000" dirty="0"/>
              <a:t>Representative Concentrations </a:t>
            </a:r>
          </a:p>
          <a:p>
            <a:pPr marL="577850" indent="-577850" eaLnBrk="1" hangingPunct="1"/>
            <a:endParaRPr lang="en-US" sz="4000" dirty="0"/>
          </a:p>
          <a:p>
            <a:pPr marL="577850" indent="-577850" eaLnBrk="1" hangingPunct="1"/>
            <a:r>
              <a:rPr lang="en-US" sz="4000" dirty="0"/>
              <a:t>Significant Sources or Source Categories</a:t>
            </a:r>
          </a:p>
          <a:p>
            <a:pPr eaLnBrk="1" hangingPunct="1"/>
            <a:endParaRPr lang="en-US" sz="3300" dirty="0"/>
          </a:p>
        </p:txBody>
      </p:sp>
    </p:spTree>
  </p:cSld>
  <p:clrMapOvr>
    <a:masterClrMapping/>
  </p:clrMapOvr>
  <p:transition spd="slow"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1490" name="Rectangle 2"/>
          <p:cNvSpPr>
            <a:spLocks noGrp="1" noChangeArrowheads="1"/>
          </p:cNvSpPr>
          <p:nvPr>
            <p:ph type="title"/>
          </p:nvPr>
        </p:nvSpPr>
        <p:spPr>
          <a:xfrm>
            <a:off x="571500" y="304800"/>
            <a:ext cx="8153400" cy="88265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800" dirty="0"/>
              <a:t>Network Design Considerations</a:t>
            </a:r>
          </a:p>
        </p:txBody>
      </p:sp>
      <p:sp>
        <p:nvSpPr>
          <p:cNvPr id="63490" name="Rectangle 3"/>
          <p:cNvSpPr>
            <a:spLocks noGrp="1" noChangeArrowheads="1"/>
          </p:cNvSpPr>
          <p:nvPr>
            <p:ph idx="1"/>
          </p:nvPr>
        </p:nvSpPr>
        <p:spPr>
          <a:xfrm>
            <a:off x="741363" y="1562100"/>
            <a:ext cx="8669337" cy="3733800"/>
          </a:xfrm>
          <a:effectLst/>
        </p:spPr>
        <p:txBody>
          <a:bodyPr>
            <a:normAutofit lnSpcReduction="10000"/>
          </a:bodyPr>
          <a:lstStyle/>
          <a:p>
            <a:pPr marL="457200" indent="-457200" eaLnBrk="1" hangingPunct="1"/>
            <a:r>
              <a:rPr lang="en-US" sz="4000" dirty="0"/>
              <a:t>Background Concentrations</a:t>
            </a:r>
          </a:p>
          <a:p>
            <a:pPr marL="457200" indent="-457200" eaLnBrk="1" hangingPunct="1"/>
            <a:endParaRPr lang="en-US" sz="4000" dirty="0"/>
          </a:p>
          <a:p>
            <a:pPr marL="457200" indent="-457200" eaLnBrk="1" hangingPunct="1"/>
            <a:r>
              <a:rPr lang="en-US" sz="4000" dirty="0"/>
              <a:t>Regional Transport</a:t>
            </a:r>
          </a:p>
          <a:p>
            <a:pPr marL="457200" indent="-457200" eaLnBrk="1" hangingPunct="1"/>
            <a:endParaRPr lang="en-US" sz="4000" dirty="0"/>
          </a:p>
          <a:p>
            <a:pPr marL="457200" indent="-457200" eaLnBrk="1" hangingPunct="1"/>
            <a:r>
              <a:rPr lang="en-US" sz="4000" dirty="0"/>
              <a:t>Welfare-Related Impacts for Rural Areas</a:t>
            </a:r>
          </a:p>
        </p:txBody>
      </p:sp>
    </p:spTree>
  </p:cSld>
  <p:clrMapOvr>
    <a:masterClrMapping/>
  </p:clrMapOvr>
  <p:transition spd="slow"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410" name="Rectangle 2"/>
          <p:cNvSpPr>
            <a:spLocks noGrp="1" noChangeArrowheads="1"/>
          </p:cNvSpPr>
          <p:nvPr>
            <p:ph type="title"/>
          </p:nvPr>
        </p:nvSpPr>
        <p:spPr>
          <a:xfrm>
            <a:off x="952500" y="231779"/>
            <a:ext cx="9334500" cy="911225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800" dirty="0"/>
              <a:t>Scales of Monitoring</a:t>
            </a:r>
          </a:p>
        </p:txBody>
      </p:sp>
      <p:sp>
        <p:nvSpPr>
          <p:cNvPr id="64514" name="Rectangle 3"/>
          <p:cNvSpPr>
            <a:spLocks noGrp="1" noChangeArrowheads="1"/>
          </p:cNvSpPr>
          <p:nvPr>
            <p:ph idx="1"/>
          </p:nvPr>
        </p:nvSpPr>
        <p:spPr>
          <a:xfrm>
            <a:off x="1181100" y="1600200"/>
            <a:ext cx="6477000" cy="4038600"/>
          </a:xfrm>
          <a:effectLst/>
        </p:spPr>
        <p:txBody>
          <a:bodyPr>
            <a:noAutofit/>
          </a:bodyPr>
          <a:lstStyle/>
          <a:p>
            <a:pPr marL="457200" indent="-457200" eaLnBrk="1" hangingPunct="1"/>
            <a:r>
              <a:rPr lang="en-US" sz="5400" dirty="0"/>
              <a:t>Micro</a:t>
            </a:r>
          </a:p>
          <a:p>
            <a:pPr marL="457200" indent="-457200" eaLnBrk="1" hangingPunct="1"/>
            <a:r>
              <a:rPr lang="en-US" sz="5400" dirty="0"/>
              <a:t>Middle</a:t>
            </a:r>
          </a:p>
          <a:p>
            <a:pPr marL="457200" indent="-457200" eaLnBrk="1" hangingPunct="1"/>
            <a:r>
              <a:rPr lang="en-US" sz="5400" dirty="0"/>
              <a:t>Neighborhood</a:t>
            </a:r>
          </a:p>
        </p:txBody>
      </p:sp>
      <p:graphicFrame>
        <p:nvGraphicFramePr>
          <p:cNvPr id="64516" name="Object 4">
            <a:hlinkClick r:id="" action="ppaction://ole?verb=0"/>
          </p:cNvPr>
          <p:cNvGraphicFramePr>
            <a:graphicFrameLocks/>
          </p:cNvGraphicFramePr>
          <p:nvPr/>
        </p:nvGraphicFramePr>
        <p:xfrm>
          <a:off x="6392863" y="3802063"/>
          <a:ext cx="3776662" cy="2960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lip" r:id="rId3" imgW="2715279" imgH="2130216" progId="">
                  <p:embed/>
                </p:oleObj>
              </mc:Choice>
              <mc:Fallback>
                <p:oleObj name="Clip" r:id="rId3" imgW="2715279" imgH="2130216" progId="">
                  <p:embed/>
                  <p:pic>
                    <p:nvPicPr>
                      <p:cNvPr id="64516" name="Object 4">
                        <a:hlinkClick r:id="" action="ppaction://ole?verb=0"/>
                      </p:cNvPr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92863" y="3802063"/>
                        <a:ext cx="3776662" cy="29606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bg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1033" descr="micro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09538"/>
            <a:ext cx="10287000" cy="6967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8" name="Rectangle 1028"/>
          <p:cNvSpPr>
            <a:spLocks noGrp="1" noChangeArrowheads="1"/>
          </p:cNvSpPr>
          <p:nvPr>
            <p:ph type="title"/>
          </p:nvPr>
        </p:nvSpPr>
        <p:spPr>
          <a:xfrm>
            <a:off x="1613861" y="1524000"/>
            <a:ext cx="7059278" cy="2515978"/>
          </a:xfrm>
          <a:solidFill>
            <a:schemeClr val="bg1">
              <a:alpha val="40000"/>
            </a:schemeClr>
          </a:solidFill>
          <a:ln w="12700">
            <a:noFill/>
            <a:miter lim="800000"/>
            <a:headEnd/>
            <a:tailEnd/>
          </a:ln>
          <a:effectLst/>
        </p:spPr>
        <p:txBody>
          <a:bodyPr>
            <a:normAutofit/>
          </a:bodyPr>
          <a:lstStyle/>
          <a:p>
            <a:pPr>
              <a:defRPr/>
            </a:pPr>
            <a:r>
              <a:rPr lang="en-US" sz="8000" dirty="0">
                <a:latin typeface="+mn-lt"/>
              </a:rPr>
              <a:t>Micro Scale Site</a:t>
            </a:r>
            <a:br>
              <a:rPr lang="en-US" sz="8000" dirty="0">
                <a:latin typeface="+mn-lt"/>
              </a:rPr>
            </a:br>
            <a:r>
              <a:rPr lang="en-US" sz="8000" dirty="0">
                <a:latin typeface="+mn-lt"/>
              </a:rPr>
              <a:t>Up to 100 m</a:t>
            </a:r>
            <a:endParaRPr lang="en-US" sz="6000" dirty="0"/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 spd="slow"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1028" descr="middle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287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2" name="Rectangle 3"/>
          <p:cNvSpPr>
            <a:spLocks noGrp="1" noChangeArrowheads="1"/>
          </p:cNvSpPr>
          <p:nvPr>
            <p:ph type="title"/>
          </p:nvPr>
        </p:nvSpPr>
        <p:spPr>
          <a:xfrm>
            <a:off x="2019300" y="1676400"/>
            <a:ext cx="7086600" cy="2136776"/>
          </a:xfrm>
          <a:noFill/>
          <a:ln w="12700">
            <a:noFill/>
            <a:miter lim="800000"/>
            <a:headEnd/>
            <a:tailEnd/>
          </a:ln>
          <a:effectLst/>
        </p:spPr>
        <p:txBody>
          <a:bodyPr>
            <a:noAutofit/>
          </a:bodyPr>
          <a:lstStyle/>
          <a:p>
            <a:pPr>
              <a:defRPr/>
            </a:pPr>
            <a:r>
              <a:rPr lang="en-US" sz="7200" dirty="0">
                <a:latin typeface="+mn-lt"/>
              </a:rPr>
              <a:t>Middle Scale Site</a:t>
            </a:r>
            <a:br>
              <a:rPr lang="en-US" sz="7200" dirty="0">
                <a:latin typeface="+mn-lt"/>
              </a:rPr>
            </a:br>
            <a:r>
              <a:rPr lang="en-US" sz="7200" dirty="0">
                <a:latin typeface="+mn-lt"/>
              </a:rPr>
              <a:t>100 m to 0.5 km</a:t>
            </a: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 spd="slow"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1041" descr="neighbo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2077700" cy="696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6" name="Rectangle 4"/>
          <p:cNvSpPr>
            <a:spLocks noGrp="1" noChangeArrowheads="1"/>
          </p:cNvSpPr>
          <p:nvPr>
            <p:ph type="title"/>
          </p:nvPr>
        </p:nvSpPr>
        <p:spPr>
          <a:xfrm>
            <a:off x="952500" y="1364456"/>
            <a:ext cx="9639300" cy="3062288"/>
          </a:xfrm>
          <a:solidFill>
            <a:schemeClr val="bg1">
              <a:alpha val="20000"/>
            </a:schemeClr>
          </a:solidFill>
          <a:ln w="12700">
            <a:noFill/>
            <a:miter lim="800000"/>
            <a:headEnd/>
            <a:tailEnd/>
          </a:ln>
          <a:effectLst/>
        </p:spPr>
        <p:txBody>
          <a:bodyPr>
            <a:normAutofit/>
          </a:bodyPr>
          <a:lstStyle/>
          <a:p>
            <a:pPr>
              <a:defRPr/>
            </a:pPr>
            <a:r>
              <a:rPr lang="en-US" sz="7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Neighborhood Scale Site</a:t>
            </a:r>
            <a:br>
              <a:rPr lang="en-US" sz="7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en-US" sz="7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0.5 km to 4 km</a:t>
            </a:r>
            <a:br>
              <a:rPr lang="en-US" b="1" dirty="0">
                <a:solidFill>
                  <a:srgbClr val="EBFC0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</a:br>
            <a:endParaRPr lang="en-US" dirty="0"/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 spd="slow"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>
          <a:xfrm>
            <a:off x="723900" y="231774"/>
            <a:ext cx="8840788" cy="1673225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800" dirty="0"/>
              <a:t>Additional Scales of Monitoring</a:t>
            </a:r>
          </a:p>
        </p:txBody>
      </p:sp>
      <p:sp>
        <p:nvSpPr>
          <p:cNvPr id="68610" name="Rectangle 3"/>
          <p:cNvSpPr>
            <a:spLocks noGrp="1" noChangeArrowheads="1"/>
          </p:cNvSpPr>
          <p:nvPr>
            <p:ph idx="1"/>
          </p:nvPr>
        </p:nvSpPr>
        <p:spPr>
          <a:xfrm>
            <a:off x="1104900" y="1905000"/>
            <a:ext cx="8459788" cy="2679700"/>
          </a:xfrm>
          <a:effectLst/>
        </p:spPr>
        <p:txBody>
          <a:bodyPr>
            <a:noAutofit/>
          </a:bodyPr>
          <a:lstStyle/>
          <a:p>
            <a:pPr marL="457200" indent="-457200" eaLnBrk="1" hangingPunct="1"/>
            <a:r>
              <a:rPr lang="en-US" sz="5400" dirty="0"/>
              <a:t>Urban</a:t>
            </a:r>
          </a:p>
          <a:p>
            <a:pPr marL="457200" indent="-457200" eaLnBrk="1" hangingPunct="1"/>
            <a:r>
              <a:rPr lang="en-US" sz="5400" dirty="0"/>
              <a:t>Regional</a:t>
            </a:r>
          </a:p>
          <a:p>
            <a:pPr marL="457200" indent="-457200" eaLnBrk="1" hangingPunct="1"/>
            <a:r>
              <a:rPr lang="en-US" sz="5400" dirty="0"/>
              <a:t>National and Global</a:t>
            </a:r>
          </a:p>
        </p:txBody>
      </p:sp>
    </p:spTree>
  </p:cSld>
  <p:clrMapOvr>
    <a:masterClrMapping/>
  </p:clrMapOvr>
  <p:transition spd="slow"/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2052" descr="Urban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0079" y="-20053"/>
            <a:ext cx="10287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4" name="Rectangle 1028"/>
          <p:cNvSpPr>
            <a:spLocks noGrp="1" noChangeArrowheads="1"/>
          </p:cNvSpPr>
          <p:nvPr>
            <p:ph type="title"/>
          </p:nvPr>
        </p:nvSpPr>
        <p:spPr>
          <a:xfrm>
            <a:off x="2476500" y="3388894"/>
            <a:ext cx="6019800" cy="2336800"/>
          </a:xfrm>
          <a:solidFill>
            <a:schemeClr val="tx1">
              <a:alpha val="12000"/>
            </a:schemeClr>
          </a:solidFill>
          <a:ln w="12700">
            <a:noFill/>
            <a:miter lim="800000"/>
            <a:headEnd/>
            <a:tailEnd/>
          </a:ln>
          <a:effectLst/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sz="7200" dirty="0">
                <a:latin typeface="+mn-lt"/>
              </a:rPr>
              <a:t>Urban Scale Site</a:t>
            </a:r>
            <a:br>
              <a:rPr lang="en-US" sz="7200" dirty="0">
                <a:latin typeface="+mn-lt"/>
              </a:rPr>
            </a:br>
            <a:r>
              <a:rPr lang="en-US" sz="7200" dirty="0">
                <a:latin typeface="+mn-lt"/>
              </a:rPr>
              <a:t>4 km to 50 km</a:t>
            </a:r>
            <a:endParaRPr lang="en-US" dirty="0"/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495300" y="231779"/>
            <a:ext cx="9791700" cy="987425"/>
          </a:xfrm>
          <a:effectLst/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800" dirty="0">
                <a:solidFill>
                  <a:schemeClr val="tx1"/>
                </a:solidFill>
                <a:effectLst/>
              </a:rPr>
              <a:t>Regulations</a:t>
            </a:r>
          </a:p>
        </p:txBody>
      </p:sp>
      <p:sp>
        <p:nvSpPr>
          <p:cNvPr id="24578" name="Rectangle 3"/>
          <p:cNvSpPr>
            <a:spLocks noGrp="1" noChangeArrowheads="1"/>
          </p:cNvSpPr>
          <p:nvPr>
            <p:ph idx="1"/>
          </p:nvPr>
        </p:nvSpPr>
        <p:spPr>
          <a:xfrm>
            <a:off x="1028700" y="1371600"/>
            <a:ext cx="9082087" cy="4532313"/>
          </a:xfrm>
          <a:effectLst/>
        </p:spPr>
        <p:txBody>
          <a:bodyPr>
            <a:normAutofit/>
          </a:bodyPr>
          <a:lstStyle/>
          <a:p>
            <a:pPr eaLnBrk="1" hangingPunct="1"/>
            <a:r>
              <a:rPr lang="en-US" sz="4000" dirty="0"/>
              <a:t>U.S. EPA</a:t>
            </a:r>
          </a:p>
          <a:p>
            <a:pPr lvl="1" eaLnBrk="1" hangingPunct="1"/>
            <a:r>
              <a:rPr lang="en-US" sz="4000" dirty="0"/>
              <a:t>40 CFR 50 - NAAQS</a:t>
            </a:r>
          </a:p>
          <a:p>
            <a:pPr lvl="1" eaLnBrk="1" hangingPunct="1"/>
            <a:r>
              <a:rPr lang="en-US" sz="4000" dirty="0"/>
              <a:t>40 CFR 53 - Methods</a:t>
            </a:r>
          </a:p>
          <a:p>
            <a:pPr lvl="1" eaLnBrk="1" hangingPunct="1"/>
            <a:r>
              <a:rPr lang="en-US" sz="4000" dirty="0"/>
              <a:t>40 CFR 58 - Monitoring criteria</a:t>
            </a:r>
          </a:p>
          <a:p>
            <a:pPr lvl="1" eaLnBrk="1" hangingPunct="1"/>
            <a:r>
              <a:rPr lang="en-US" sz="4000" dirty="0"/>
              <a:t>40 CFR 52.21 – PSD</a:t>
            </a:r>
          </a:p>
          <a:p>
            <a:pPr lvl="1" eaLnBrk="1" hangingPunct="1"/>
            <a:endParaRPr lang="en-US" sz="4000" dirty="0"/>
          </a:p>
          <a:p>
            <a:pPr eaLnBrk="1" hangingPunct="1"/>
            <a:r>
              <a:rPr lang="en-US" sz="4000" dirty="0"/>
              <a:t>State and Local  Regs</a:t>
            </a:r>
          </a:p>
        </p:txBody>
      </p:sp>
    </p:spTree>
  </p:cSld>
  <p:clrMapOvr>
    <a:masterClrMapping/>
  </p:clrMapOvr>
  <p:transition spd="slow"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1099" descr="region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6016" y="8021"/>
            <a:ext cx="10287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3700" name="Rectangle 1028"/>
          <p:cNvSpPr>
            <a:spLocks noGrp="1" noChangeArrowheads="1"/>
          </p:cNvSpPr>
          <p:nvPr>
            <p:ph type="title"/>
          </p:nvPr>
        </p:nvSpPr>
        <p:spPr>
          <a:xfrm>
            <a:off x="2552700" y="1752600"/>
            <a:ext cx="6400800" cy="2593975"/>
          </a:xfrm>
          <a:noFill/>
          <a:ln w="12700">
            <a:noFill/>
            <a:miter lim="800000"/>
            <a:headEnd/>
            <a:tailEnd/>
          </a:ln>
          <a:effectLst/>
        </p:spPr>
        <p:txBody>
          <a:bodyPr>
            <a:normAutofit/>
          </a:bodyPr>
          <a:lstStyle/>
          <a:p>
            <a:pPr>
              <a:defRPr/>
            </a:pPr>
            <a:r>
              <a:rPr lang="en-US" sz="4800" dirty="0">
                <a:latin typeface="+mn-lt"/>
              </a:rPr>
              <a:t>Regional Scale Site</a:t>
            </a:r>
            <a:br>
              <a:rPr lang="en-US" sz="4800" dirty="0">
                <a:latin typeface="+mn-lt"/>
              </a:rPr>
            </a:br>
            <a:r>
              <a:rPr lang="en-US" sz="4800" dirty="0">
                <a:latin typeface="+mn-lt"/>
              </a:rPr>
              <a:t>10s km to 100s km</a:t>
            </a:r>
            <a:br>
              <a:rPr lang="en-US" sz="4800" b="1" dirty="0">
                <a:solidFill>
                  <a:srgbClr val="EBFC0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</a:br>
            <a:endParaRPr lang="en-US" sz="4800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 spd="slow"/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1041" descr="global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228600"/>
            <a:ext cx="10287000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5746" name="Rectangle 2"/>
          <p:cNvSpPr>
            <a:spLocks noChangeArrowheads="1"/>
          </p:cNvSpPr>
          <p:nvPr/>
        </p:nvSpPr>
        <p:spPr bwMode="auto">
          <a:xfrm>
            <a:off x="469232" y="3005142"/>
            <a:ext cx="10287000" cy="2551981"/>
          </a:xfrm>
          <a:prstGeom prst="rect">
            <a:avLst/>
          </a:prstGeom>
          <a:noFill/>
          <a:ln>
            <a:noFill/>
          </a:ln>
          <a:effectLst>
            <a:outerShdw dist="71842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3200" dirty="0">
                <a:latin typeface="Times New Roman" pitchFamily="18" charset="0"/>
              </a:rPr>
              <a:t>100s to </a:t>
            </a:r>
          </a:p>
          <a:p>
            <a:pPr>
              <a:defRPr/>
            </a:pPr>
            <a:r>
              <a:rPr lang="en-US" sz="3200" dirty="0">
                <a:latin typeface="Times New Roman" pitchFamily="18" charset="0"/>
              </a:rPr>
              <a:t>1,000s km </a:t>
            </a:r>
          </a:p>
          <a:p>
            <a:pPr>
              <a:defRPr/>
            </a:pPr>
            <a:r>
              <a:rPr lang="en-US" sz="3200" dirty="0">
                <a:latin typeface="Times New Roman" pitchFamily="18" charset="0"/>
              </a:rPr>
              <a:t>(On the Scale</a:t>
            </a:r>
          </a:p>
          <a:p>
            <a:pPr>
              <a:defRPr/>
            </a:pPr>
            <a:r>
              <a:rPr lang="en-US" sz="3200" dirty="0">
                <a:latin typeface="Times New Roman" pitchFamily="18" charset="0"/>
              </a:rPr>
              <a:t>of a Nation </a:t>
            </a:r>
          </a:p>
          <a:p>
            <a:pPr>
              <a:defRPr/>
            </a:pPr>
            <a:r>
              <a:rPr lang="en-US" sz="3200" dirty="0">
                <a:latin typeface="Times New Roman" pitchFamily="18" charset="0"/>
              </a:rPr>
              <a:t>or the World as a Whole)</a:t>
            </a:r>
          </a:p>
        </p:txBody>
      </p:sp>
      <p:sp>
        <p:nvSpPr>
          <p:cNvPr id="53252" name="Rectangle 4"/>
          <p:cNvSpPr>
            <a:spLocks noGrp="1" noChangeArrowheads="1"/>
          </p:cNvSpPr>
          <p:nvPr>
            <p:ph type="title"/>
          </p:nvPr>
        </p:nvSpPr>
        <p:spPr>
          <a:xfrm>
            <a:off x="495300" y="33342"/>
            <a:ext cx="2743200" cy="2709858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800" dirty="0"/>
              <a:t>National &amp;</a:t>
            </a:r>
            <a:br>
              <a:rPr lang="en-US" sz="4800" dirty="0"/>
            </a:br>
            <a:r>
              <a:rPr lang="en-US" sz="4800" dirty="0"/>
              <a:t>Global </a:t>
            </a:r>
            <a:br>
              <a:rPr lang="en-US" sz="4800" dirty="0"/>
            </a:br>
            <a:r>
              <a:rPr lang="en-US" sz="4800" dirty="0"/>
              <a:t>Scale</a:t>
            </a:r>
            <a:br>
              <a:rPr lang="en-US" sz="4800" dirty="0"/>
            </a:br>
            <a:r>
              <a:rPr lang="en-US" sz="4800" dirty="0"/>
              <a:t>Site</a:t>
            </a:r>
            <a:endParaRPr lang="en-US" dirty="0"/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 spd="slow"/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794" name="Rectangle 2050"/>
          <p:cNvSpPr>
            <a:spLocks noGrp="1" noChangeArrowheads="1"/>
          </p:cNvSpPr>
          <p:nvPr>
            <p:ph type="title"/>
          </p:nvPr>
        </p:nvSpPr>
        <p:spPr>
          <a:xfrm>
            <a:off x="438151" y="213497"/>
            <a:ext cx="8115298" cy="1366837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800" dirty="0"/>
              <a:t>Monitoring Objectives &amp; Scale</a:t>
            </a:r>
          </a:p>
        </p:txBody>
      </p:sp>
      <p:sp>
        <p:nvSpPr>
          <p:cNvPr id="417795" name="Rectangle 2051"/>
          <p:cNvSpPr>
            <a:spLocks noChangeArrowheads="1"/>
          </p:cNvSpPr>
          <p:nvPr/>
        </p:nvSpPr>
        <p:spPr bwMode="auto">
          <a:xfrm>
            <a:off x="830263" y="2190750"/>
            <a:ext cx="3300585" cy="5206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/>
          <a:p>
            <a:pPr algn="l">
              <a:defRPr/>
            </a:pPr>
            <a:r>
              <a:rPr lang="en-US" sz="2800" dirty="0">
                <a:latin typeface="Times New Roman" pitchFamily="18" charset="0"/>
              </a:rPr>
              <a:t>Monitoring Objective</a:t>
            </a:r>
          </a:p>
        </p:txBody>
      </p:sp>
      <p:sp>
        <p:nvSpPr>
          <p:cNvPr id="417796" name="Rectangle 2052"/>
          <p:cNvSpPr>
            <a:spLocks noChangeArrowheads="1"/>
          </p:cNvSpPr>
          <p:nvPr/>
        </p:nvSpPr>
        <p:spPr bwMode="auto">
          <a:xfrm>
            <a:off x="4627563" y="2197100"/>
            <a:ext cx="3869650" cy="5206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/>
          <a:p>
            <a:pPr algn="l">
              <a:defRPr/>
            </a:pPr>
            <a:r>
              <a:rPr lang="en-US" sz="2800" dirty="0">
                <a:latin typeface="Times New Roman" pitchFamily="18" charset="0"/>
              </a:rPr>
              <a:t>Appropriate Siting Scales</a:t>
            </a:r>
          </a:p>
        </p:txBody>
      </p:sp>
      <p:sp>
        <p:nvSpPr>
          <p:cNvPr id="417797" name="Rectangle 2053"/>
          <p:cNvSpPr>
            <a:spLocks noChangeArrowheads="1"/>
          </p:cNvSpPr>
          <p:nvPr/>
        </p:nvSpPr>
        <p:spPr bwMode="auto">
          <a:xfrm>
            <a:off x="512603" y="2951760"/>
            <a:ext cx="3800721" cy="18133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  <a:defRPr/>
            </a:pPr>
            <a:r>
              <a:rPr lang="en-US" sz="2800" dirty="0">
                <a:latin typeface="Times New Roman" pitchFamily="18" charset="0"/>
              </a:rPr>
              <a:t>Highest concentration</a:t>
            </a:r>
            <a:br>
              <a:rPr lang="en-US" sz="2800" dirty="0">
                <a:latin typeface="Times New Roman" pitchFamily="18" charset="0"/>
              </a:rPr>
            </a:br>
            <a:r>
              <a:rPr lang="en-US" sz="2800" dirty="0">
                <a:latin typeface="Times New Roman" pitchFamily="18" charset="0"/>
              </a:rPr>
              <a:t>Source impact</a:t>
            </a:r>
          </a:p>
          <a:p>
            <a:pPr marL="457200" indent="-457200">
              <a:buFont typeface="Arial" panose="020B0604020202020204" pitchFamily="34" charset="0"/>
              <a:buChar char="•"/>
              <a:defRPr/>
            </a:pPr>
            <a:r>
              <a:rPr lang="en-US" sz="2800" dirty="0">
                <a:latin typeface="Times New Roman" pitchFamily="18" charset="0"/>
              </a:rPr>
              <a:t>Population</a:t>
            </a:r>
          </a:p>
          <a:p>
            <a:pPr marL="457200" indent="-457200">
              <a:buFont typeface="Arial" panose="020B0604020202020204" pitchFamily="34" charset="0"/>
              <a:buChar char="•"/>
              <a:defRPr/>
            </a:pPr>
            <a:r>
              <a:rPr lang="en-US" sz="2800" dirty="0">
                <a:latin typeface="Times New Roman" pitchFamily="18" charset="0"/>
              </a:rPr>
              <a:t>General / Background</a:t>
            </a:r>
          </a:p>
        </p:txBody>
      </p:sp>
      <p:sp>
        <p:nvSpPr>
          <p:cNvPr id="417801" name="Rectangle 2057"/>
          <p:cNvSpPr>
            <a:spLocks noChangeArrowheads="1"/>
          </p:cNvSpPr>
          <p:nvPr/>
        </p:nvSpPr>
        <p:spPr bwMode="auto">
          <a:xfrm>
            <a:off x="4627563" y="2974442"/>
            <a:ext cx="5146834" cy="22442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488" tIns="44450" rIns="90488" bIns="44450">
            <a:spAutoFit/>
          </a:bodyPr>
          <a:lstStyle/>
          <a:p>
            <a:pPr marL="457200" indent="-457200" algn="l">
              <a:buFont typeface="Arial" panose="020B0604020202020204" pitchFamily="34" charset="0"/>
              <a:buChar char="•"/>
              <a:defRPr/>
            </a:pPr>
            <a:r>
              <a:rPr lang="en-US" sz="2800" dirty="0">
                <a:latin typeface="Times New Roman" pitchFamily="18" charset="0"/>
              </a:rPr>
              <a:t>Micro, middle, neighborhood (sometimes urban)</a:t>
            </a:r>
          </a:p>
          <a:p>
            <a:pPr marL="457200" indent="-457200">
              <a:buFont typeface="Arial" panose="020B0604020202020204" pitchFamily="34" charset="0"/>
              <a:buChar char="•"/>
              <a:defRPr/>
            </a:pPr>
            <a:r>
              <a:rPr lang="en-US" sz="2800" dirty="0">
                <a:latin typeface="Times New Roman" pitchFamily="18" charset="0"/>
              </a:rPr>
              <a:t>Micro, middle, neighborhood</a:t>
            </a:r>
          </a:p>
          <a:p>
            <a:pPr marL="457200" indent="-457200">
              <a:buFont typeface="Arial" panose="020B0604020202020204" pitchFamily="34" charset="0"/>
              <a:buChar char="•"/>
              <a:defRPr/>
            </a:pPr>
            <a:r>
              <a:rPr lang="en-US" sz="2800" dirty="0">
                <a:latin typeface="Times New Roman" pitchFamily="18" charset="0"/>
              </a:rPr>
              <a:t>Neighborhood, urban</a:t>
            </a:r>
          </a:p>
          <a:p>
            <a:pPr marL="457200" indent="-457200">
              <a:buFont typeface="Arial" panose="020B0604020202020204" pitchFamily="34" charset="0"/>
              <a:buChar char="•"/>
              <a:defRPr/>
            </a:pPr>
            <a:r>
              <a:rPr lang="en-US" sz="2800" dirty="0">
                <a:latin typeface="Times New Roman" pitchFamily="18" charset="0"/>
              </a:rPr>
              <a:t>Neighborhood, regional, global</a:t>
            </a:r>
          </a:p>
        </p:txBody>
      </p:sp>
      <p:sp>
        <p:nvSpPr>
          <p:cNvPr id="417805" name="Line 2061"/>
          <p:cNvSpPr>
            <a:spLocks noChangeShapeType="1"/>
          </p:cNvSpPr>
          <p:nvPr/>
        </p:nvSpPr>
        <p:spPr bwMode="auto">
          <a:xfrm>
            <a:off x="898525" y="2762250"/>
            <a:ext cx="8270875" cy="0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417806" name="Line 2062"/>
          <p:cNvSpPr>
            <a:spLocks noChangeShapeType="1"/>
          </p:cNvSpPr>
          <p:nvPr/>
        </p:nvSpPr>
        <p:spPr bwMode="auto">
          <a:xfrm>
            <a:off x="4495800" y="2286000"/>
            <a:ext cx="0" cy="3144838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</p:spTree>
  </p:cSld>
  <p:clrMapOvr>
    <a:masterClrMapping/>
  </p:clrMapOvr>
  <p:transition spd="slow"/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450" y="114300"/>
            <a:ext cx="9944100" cy="6629400"/>
          </a:xfrm>
        </p:spPr>
      </p:pic>
    </p:spTree>
    <p:extLst>
      <p:ext uri="{BB962C8B-B14F-4D97-AF65-F5344CB8AC3E}">
        <p14:creationId xmlns:p14="http://schemas.microsoft.com/office/powerpoint/2010/main" val="35910393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>
          <a:xfrm>
            <a:off x="876300" y="228600"/>
            <a:ext cx="8077200" cy="1139825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800" dirty="0"/>
              <a:t>Network Design Considerations</a:t>
            </a:r>
          </a:p>
        </p:txBody>
      </p:sp>
      <p:sp>
        <p:nvSpPr>
          <p:cNvPr id="73730" name="Rectangle 3"/>
          <p:cNvSpPr>
            <a:spLocks noGrp="1" noChangeArrowheads="1"/>
          </p:cNvSpPr>
          <p:nvPr>
            <p:ph idx="1"/>
          </p:nvPr>
        </p:nvSpPr>
        <p:spPr>
          <a:xfrm>
            <a:off x="1181100" y="2098675"/>
            <a:ext cx="8724900" cy="3124200"/>
          </a:xfrm>
          <a:effectLst/>
        </p:spPr>
        <p:txBody>
          <a:bodyPr/>
          <a:lstStyle/>
          <a:p>
            <a:pPr marL="457200" indent="-457200" eaLnBrk="1" hangingPunct="1"/>
            <a:r>
              <a:rPr lang="en-US" sz="3600" dirty="0"/>
              <a:t>Priority area </a:t>
            </a:r>
            <a:r>
              <a:rPr lang="en-US" dirty="0"/>
              <a:t>(zone of highest pollution conc.)</a:t>
            </a:r>
          </a:p>
          <a:p>
            <a:pPr marL="457200" indent="-457200" eaLnBrk="1" hangingPunct="1"/>
            <a:r>
              <a:rPr lang="en-US" sz="3600" dirty="0"/>
              <a:t>Air Transport</a:t>
            </a:r>
          </a:p>
          <a:p>
            <a:pPr marL="457200" indent="-457200" eaLnBrk="1" hangingPunct="1"/>
            <a:r>
              <a:rPr lang="en-US" sz="3600" dirty="0"/>
              <a:t>Evaluation</a:t>
            </a:r>
          </a:p>
        </p:txBody>
      </p:sp>
    </p:spTree>
  </p:cSld>
  <p:clrMapOvr>
    <a:masterClrMapping/>
  </p:clrMapOvr>
  <p:transition spd="slow"/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>
          <a:xfrm>
            <a:off x="800100" y="457200"/>
            <a:ext cx="9067800" cy="987425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5400" dirty="0"/>
              <a:t>Network Design Considerations</a:t>
            </a:r>
          </a:p>
        </p:txBody>
      </p:sp>
      <p:sp>
        <p:nvSpPr>
          <p:cNvPr id="74754" name="Rectangle 3"/>
          <p:cNvSpPr>
            <a:spLocks noGrp="1" noChangeArrowheads="1"/>
          </p:cNvSpPr>
          <p:nvPr>
            <p:ph idx="1"/>
          </p:nvPr>
        </p:nvSpPr>
        <p:spPr>
          <a:xfrm>
            <a:off x="1359693" y="2057400"/>
            <a:ext cx="7948613" cy="3200400"/>
          </a:xfrm>
          <a:effectLst/>
        </p:spPr>
        <p:txBody>
          <a:bodyPr>
            <a:noAutofit/>
          </a:bodyPr>
          <a:lstStyle/>
          <a:p>
            <a:pPr marL="457200" indent="-457200" eaLnBrk="1" hangingPunct="1"/>
            <a:r>
              <a:rPr lang="en-US" sz="4800" dirty="0"/>
              <a:t>Population Areas</a:t>
            </a:r>
          </a:p>
          <a:p>
            <a:pPr marL="457200" indent="-457200" eaLnBrk="1" hangingPunct="1"/>
            <a:r>
              <a:rPr lang="en-US" sz="4800" dirty="0"/>
              <a:t>Future development</a:t>
            </a:r>
          </a:p>
          <a:p>
            <a:pPr marL="457200" indent="-457200" eaLnBrk="1" hangingPunct="1"/>
            <a:r>
              <a:rPr lang="en-US" sz="4800" dirty="0"/>
              <a:t>Full Representation</a:t>
            </a:r>
          </a:p>
        </p:txBody>
      </p:sp>
    </p:spTree>
  </p:cSld>
  <p:clrMapOvr>
    <a:masterClrMapping/>
  </p:clrMapOvr>
  <p:transition spd="slow"/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986" name="Rectangle 2"/>
          <p:cNvSpPr>
            <a:spLocks noGrp="1" noChangeArrowheads="1"/>
          </p:cNvSpPr>
          <p:nvPr>
            <p:ph type="title"/>
          </p:nvPr>
        </p:nvSpPr>
        <p:spPr>
          <a:xfrm>
            <a:off x="495300" y="228604"/>
            <a:ext cx="9791700" cy="987425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 dirty="0"/>
              <a:t>Number of Stations – PM</a:t>
            </a:r>
            <a:r>
              <a:rPr lang="en-US" sz="4000" baseline="-25000" dirty="0"/>
              <a:t>10</a:t>
            </a:r>
            <a:r>
              <a:rPr lang="en-US" sz="4800" baseline="-25000" dirty="0"/>
              <a:t> </a:t>
            </a:r>
            <a:endParaRPr lang="en-US" baseline="-25000" dirty="0"/>
          </a:p>
        </p:txBody>
      </p:sp>
      <p:sp>
        <p:nvSpPr>
          <p:cNvPr id="425987" name="Rectangle 3"/>
          <p:cNvSpPr>
            <a:spLocks noChangeArrowheads="1"/>
          </p:cNvSpPr>
          <p:nvPr/>
        </p:nvSpPr>
        <p:spPr bwMode="auto">
          <a:xfrm>
            <a:off x="1028701" y="4972050"/>
            <a:ext cx="8839200" cy="10130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488" tIns="44450" rIns="90488" bIns="44450">
            <a:spAutoFit/>
          </a:bodyPr>
          <a:lstStyle/>
          <a:p>
            <a:pPr algn="l">
              <a:defRPr/>
            </a:pPr>
            <a:r>
              <a:rPr lang="en-US" sz="2000" baseline="30000" dirty="0">
                <a:latin typeface="Times New Roman" pitchFamily="18" charset="0"/>
              </a:rPr>
              <a:t>1</a:t>
            </a:r>
            <a:r>
              <a:rPr lang="en-US" sz="2000" dirty="0">
                <a:latin typeface="Times New Roman" pitchFamily="18" charset="0"/>
              </a:rPr>
              <a:t> Exceeding NAAQS by 20% or more, or 95% Probability of PM</a:t>
            </a:r>
            <a:r>
              <a:rPr lang="en-US" sz="2000" baseline="-25000" dirty="0">
                <a:latin typeface="Times New Roman" pitchFamily="18" charset="0"/>
              </a:rPr>
              <a:t>10</a:t>
            </a:r>
            <a:r>
              <a:rPr lang="en-US" sz="2000" dirty="0">
                <a:latin typeface="Times New Roman" pitchFamily="18" charset="0"/>
              </a:rPr>
              <a:t> Nonattainment</a:t>
            </a:r>
          </a:p>
          <a:p>
            <a:pPr algn="l">
              <a:defRPr/>
            </a:pPr>
            <a:r>
              <a:rPr lang="en-US" sz="2000" baseline="30000" dirty="0">
                <a:latin typeface="Times New Roman" pitchFamily="18" charset="0"/>
              </a:rPr>
              <a:t>2</a:t>
            </a:r>
            <a:r>
              <a:rPr lang="en-US" sz="2000" dirty="0">
                <a:latin typeface="Times New Roman" pitchFamily="18" charset="0"/>
              </a:rPr>
              <a:t> Exceeding 80% of NAAQS, or 20% to 95% Probability of PM</a:t>
            </a:r>
            <a:r>
              <a:rPr lang="en-US" sz="2000" baseline="-25000" dirty="0">
                <a:latin typeface="Times New Roman" pitchFamily="18" charset="0"/>
              </a:rPr>
              <a:t>10</a:t>
            </a:r>
            <a:r>
              <a:rPr lang="en-US" sz="2000" dirty="0">
                <a:latin typeface="Times New Roman" pitchFamily="18" charset="0"/>
              </a:rPr>
              <a:t> Nonattainment</a:t>
            </a:r>
          </a:p>
          <a:p>
            <a:pPr algn="l">
              <a:defRPr/>
            </a:pPr>
            <a:r>
              <a:rPr lang="en-US" sz="2000" baseline="30000" dirty="0">
                <a:latin typeface="Times New Roman" pitchFamily="18" charset="0"/>
              </a:rPr>
              <a:t>3</a:t>
            </a:r>
            <a:r>
              <a:rPr lang="en-US" sz="2000" dirty="0">
                <a:latin typeface="Times New Roman" pitchFamily="18" charset="0"/>
              </a:rPr>
              <a:t> Less than 80% NAAQS, or &lt; 20% Probability of PM</a:t>
            </a:r>
            <a:r>
              <a:rPr lang="en-US" sz="2000" baseline="-25000" dirty="0">
                <a:latin typeface="Times New Roman" pitchFamily="18" charset="0"/>
              </a:rPr>
              <a:t>10</a:t>
            </a:r>
            <a:r>
              <a:rPr lang="en-US" sz="2000" dirty="0">
                <a:latin typeface="Times New Roman" pitchFamily="18" charset="0"/>
              </a:rPr>
              <a:t> Nonattainment</a:t>
            </a:r>
          </a:p>
        </p:txBody>
      </p:sp>
      <p:sp>
        <p:nvSpPr>
          <p:cNvPr id="425988" name="Line 4"/>
          <p:cNvSpPr>
            <a:spLocks noChangeShapeType="1"/>
          </p:cNvSpPr>
          <p:nvPr/>
        </p:nvSpPr>
        <p:spPr bwMode="auto">
          <a:xfrm>
            <a:off x="1435100" y="3187700"/>
            <a:ext cx="7610475" cy="0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425989" name="Rectangle 5"/>
          <p:cNvSpPr>
            <a:spLocks noChangeArrowheads="1"/>
          </p:cNvSpPr>
          <p:nvPr/>
        </p:nvSpPr>
        <p:spPr bwMode="auto">
          <a:xfrm>
            <a:off x="1403350" y="2265363"/>
            <a:ext cx="1514839" cy="45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/>
          <a:p>
            <a:pPr algn="l">
              <a:defRPr/>
            </a:pPr>
            <a:r>
              <a:rPr lang="en-US" sz="2400" dirty="0">
                <a:latin typeface="Times New Roman" pitchFamily="18" charset="0"/>
              </a:rPr>
              <a:t>Population</a:t>
            </a:r>
          </a:p>
        </p:txBody>
      </p:sp>
      <p:sp>
        <p:nvSpPr>
          <p:cNvPr id="425990" name="Rectangle 6"/>
          <p:cNvSpPr>
            <a:spLocks noChangeArrowheads="1"/>
          </p:cNvSpPr>
          <p:nvPr/>
        </p:nvSpPr>
        <p:spPr bwMode="auto">
          <a:xfrm>
            <a:off x="4216400" y="2263775"/>
            <a:ext cx="4578177" cy="45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/>
          <a:p>
            <a:pPr algn="l">
              <a:defRPr/>
            </a:pPr>
            <a:r>
              <a:rPr lang="en-US" sz="2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</a:t>
            </a:r>
            <a:r>
              <a:rPr lang="en-US" sz="2400" dirty="0">
                <a:latin typeface="Times New Roman" pitchFamily="18" charset="0"/>
              </a:rPr>
              <a:t>Expected Maximum Concentration</a:t>
            </a:r>
          </a:p>
        </p:txBody>
      </p:sp>
      <p:sp>
        <p:nvSpPr>
          <p:cNvPr id="425991" name="Rectangle 7"/>
          <p:cNvSpPr>
            <a:spLocks noChangeArrowheads="1"/>
          </p:cNvSpPr>
          <p:nvPr/>
        </p:nvSpPr>
        <p:spPr bwMode="auto">
          <a:xfrm>
            <a:off x="4511675" y="2728913"/>
            <a:ext cx="935038" cy="458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/>
          <a:p>
            <a:pPr algn="l">
              <a:defRPr/>
            </a:pPr>
            <a:r>
              <a:rPr lang="en-US" sz="2400" dirty="0">
                <a:latin typeface="Times New Roman" pitchFamily="18" charset="0"/>
              </a:rPr>
              <a:t>High</a:t>
            </a:r>
            <a:r>
              <a:rPr lang="en-US" sz="2400" baseline="30000" dirty="0">
                <a:latin typeface="Times New Roman" pitchFamily="18" charset="0"/>
              </a:rPr>
              <a:t>1</a:t>
            </a:r>
          </a:p>
        </p:txBody>
      </p:sp>
      <p:sp>
        <p:nvSpPr>
          <p:cNvPr id="425992" name="Rectangle 8"/>
          <p:cNvSpPr>
            <a:spLocks noChangeArrowheads="1"/>
          </p:cNvSpPr>
          <p:nvPr/>
        </p:nvSpPr>
        <p:spPr bwMode="auto">
          <a:xfrm>
            <a:off x="6059488" y="2730500"/>
            <a:ext cx="1327287" cy="45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/>
          <a:p>
            <a:pPr algn="l">
              <a:defRPr/>
            </a:pPr>
            <a:r>
              <a:rPr lang="en-US" sz="2400" dirty="0">
                <a:latin typeface="Times New Roman" pitchFamily="18" charset="0"/>
              </a:rPr>
              <a:t>Medium</a:t>
            </a:r>
            <a:r>
              <a:rPr lang="en-US" sz="2400" baseline="30000" dirty="0">
                <a:latin typeface="Times New Roman" pitchFamily="18" charset="0"/>
              </a:rPr>
              <a:t>2</a:t>
            </a:r>
          </a:p>
        </p:txBody>
      </p:sp>
      <p:sp>
        <p:nvSpPr>
          <p:cNvPr id="425993" name="Rectangle 9"/>
          <p:cNvSpPr>
            <a:spLocks noChangeArrowheads="1"/>
          </p:cNvSpPr>
          <p:nvPr/>
        </p:nvSpPr>
        <p:spPr bwMode="auto">
          <a:xfrm>
            <a:off x="8045450" y="2752725"/>
            <a:ext cx="866775" cy="458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/>
          <a:p>
            <a:pPr algn="l">
              <a:defRPr/>
            </a:pPr>
            <a:r>
              <a:rPr lang="en-US" sz="2400" dirty="0">
                <a:latin typeface="Times New Roman" pitchFamily="18" charset="0"/>
              </a:rPr>
              <a:t>Low</a:t>
            </a:r>
            <a:r>
              <a:rPr lang="en-US" sz="2400" baseline="30000" dirty="0">
                <a:latin typeface="Times New Roman" pitchFamily="18" charset="0"/>
              </a:rPr>
              <a:t>3</a:t>
            </a:r>
          </a:p>
        </p:txBody>
      </p:sp>
      <p:sp>
        <p:nvSpPr>
          <p:cNvPr id="425994" name="Rectangle 10"/>
          <p:cNvSpPr>
            <a:spLocks noChangeArrowheads="1"/>
          </p:cNvSpPr>
          <p:nvPr/>
        </p:nvSpPr>
        <p:spPr bwMode="auto">
          <a:xfrm>
            <a:off x="1319213" y="3203575"/>
            <a:ext cx="2670175" cy="1566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/>
          <a:p>
            <a:pPr algn="l">
              <a:defRPr/>
            </a:pPr>
            <a:r>
              <a:rPr lang="en-US" sz="2400" dirty="0">
                <a:latin typeface="Times New Roman" pitchFamily="18" charset="0"/>
              </a:rPr>
              <a:t>&gt; 1,000,000</a:t>
            </a:r>
          </a:p>
          <a:p>
            <a:pPr algn="l">
              <a:defRPr/>
            </a:pPr>
            <a:r>
              <a:rPr lang="en-US" sz="2400" dirty="0">
                <a:latin typeface="Times New Roman" pitchFamily="18" charset="0"/>
              </a:rPr>
              <a:t>500,000 - 1,000,000</a:t>
            </a:r>
          </a:p>
          <a:p>
            <a:pPr algn="l">
              <a:defRPr/>
            </a:pPr>
            <a:r>
              <a:rPr lang="en-US" sz="2400" dirty="0">
                <a:latin typeface="Times New Roman" pitchFamily="18" charset="0"/>
              </a:rPr>
              <a:t>250,000 -    500,000</a:t>
            </a:r>
          </a:p>
          <a:p>
            <a:pPr algn="l">
              <a:defRPr/>
            </a:pPr>
            <a:r>
              <a:rPr lang="en-US" sz="2400" dirty="0">
                <a:latin typeface="Times New Roman" pitchFamily="18" charset="0"/>
              </a:rPr>
              <a:t>100,000 -    250,000</a:t>
            </a:r>
          </a:p>
        </p:txBody>
      </p:sp>
      <p:sp>
        <p:nvSpPr>
          <p:cNvPr id="425995" name="Rectangle 11"/>
          <p:cNvSpPr>
            <a:spLocks noChangeArrowheads="1"/>
          </p:cNvSpPr>
          <p:nvPr/>
        </p:nvSpPr>
        <p:spPr bwMode="auto">
          <a:xfrm>
            <a:off x="4513263" y="3224213"/>
            <a:ext cx="4337050" cy="1566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/>
          <a:p>
            <a:pPr algn="l">
              <a:defRPr/>
            </a:pPr>
            <a:r>
              <a:rPr lang="en-US" sz="2400" dirty="0">
                <a:latin typeface="Times New Roman" pitchFamily="18" charset="0"/>
              </a:rPr>
              <a:t>6 - 10              4 - 8                2 - 4</a:t>
            </a:r>
          </a:p>
          <a:p>
            <a:pPr algn="l">
              <a:defRPr/>
            </a:pPr>
            <a:r>
              <a:rPr lang="en-US" sz="2400" dirty="0">
                <a:latin typeface="Times New Roman" pitchFamily="18" charset="0"/>
              </a:rPr>
              <a:t>4 -  8               2 - 4                1 - 2</a:t>
            </a:r>
          </a:p>
          <a:p>
            <a:pPr algn="l">
              <a:defRPr/>
            </a:pPr>
            <a:r>
              <a:rPr lang="en-US" sz="2400" dirty="0">
                <a:latin typeface="Times New Roman" pitchFamily="18" charset="0"/>
              </a:rPr>
              <a:t>3 -  4               1 - 2                0 - 1</a:t>
            </a:r>
          </a:p>
          <a:p>
            <a:pPr algn="l">
              <a:defRPr/>
            </a:pPr>
            <a:r>
              <a:rPr lang="en-US" sz="2400" dirty="0">
                <a:latin typeface="Times New Roman" pitchFamily="18" charset="0"/>
              </a:rPr>
              <a:t>1 -  2               0 - 1                   0</a:t>
            </a:r>
          </a:p>
        </p:txBody>
      </p:sp>
      <p:sp>
        <p:nvSpPr>
          <p:cNvPr id="425996" name="Line 12"/>
          <p:cNvSpPr>
            <a:spLocks noChangeShapeType="1"/>
          </p:cNvSpPr>
          <p:nvPr/>
        </p:nvSpPr>
        <p:spPr bwMode="auto">
          <a:xfrm>
            <a:off x="4044950" y="2312988"/>
            <a:ext cx="0" cy="2362200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425997" name="Line 13"/>
          <p:cNvSpPr>
            <a:spLocks noChangeShapeType="1"/>
          </p:cNvSpPr>
          <p:nvPr/>
        </p:nvSpPr>
        <p:spPr bwMode="auto">
          <a:xfrm>
            <a:off x="5778500" y="2698750"/>
            <a:ext cx="0" cy="1938338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425998" name="Line 14"/>
          <p:cNvSpPr>
            <a:spLocks noChangeShapeType="1"/>
          </p:cNvSpPr>
          <p:nvPr/>
        </p:nvSpPr>
        <p:spPr bwMode="auto">
          <a:xfrm>
            <a:off x="7708900" y="2703513"/>
            <a:ext cx="0" cy="1938337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</p:spTree>
  </p:cSld>
  <p:clrMapOvr>
    <a:masterClrMapping/>
  </p:clrMapOvr>
  <p:transition spd="slow"/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>
          <a:xfrm>
            <a:off x="495300" y="228604"/>
            <a:ext cx="10287000" cy="987425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800" dirty="0"/>
              <a:t>Station Siting Considerations</a:t>
            </a:r>
          </a:p>
        </p:txBody>
      </p:sp>
      <p:sp>
        <p:nvSpPr>
          <p:cNvPr id="77826" name="Rectangle 3"/>
          <p:cNvSpPr>
            <a:spLocks noGrp="1" noChangeArrowheads="1"/>
          </p:cNvSpPr>
          <p:nvPr>
            <p:ph idx="1"/>
          </p:nvPr>
        </p:nvSpPr>
        <p:spPr>
          <a:xfrm>
            <a:off x="876300" y="1600200"/>
            <a:ext cx="8883149" cy="4833938"/>
          </a:xfrm>
          <a:effectLst/>
        </p:spPr>
        <p:txBody>
          <a:bodyPr/>
          <a:lstStyle/>
          <a:p>
            <a:pPr marL="685800" indent="-685800" eaLnBrk="1" hangingPunct="1"/>
            <a:r>
              <a:rPr lang="en-US" dirty="0"/>
              <a:t>Available sites</a:t>
            </a:r>
          </a:p>
          <a:p>
            <a:pPr marL="685800" indent="-685800" eaLnBrk="1" hangingPunct="1"/>
            <a:r>
              <a:rPr lang="en-US" dirty="0"/>
              <a:t>Start-up costs</a:t>
            </a:r>
          </a:p>
          <a:p>
            <a:pPr marL="1035050" lvl="1" indent="-349250" eaLnBrk="1" hangingPunct="1"/>
            <a:r>
              <a:rPr lang="en-US" dirty="0"/>
              <a:t>Equipment</a:t>
            </a:r>
          </a:p>
          <a:p>
            <a:pPr marL="1035050" lvl="1" indent="-349250" eaLnBrk="1" hangingPunct="1"/>
            <a:r>
              <a:rPr lang="en-US" dirty="0"/>
              <a:t>Facility improvements</a:t>
            </a:r>
          </a:p>
          <a:p>
            <a:pPr marL="685800" indent="-685800" eaLnBrk="1" hangingPunct="1"/>
            <a:r>
              <a:rPr lang="en-US" dirty="0"/>
              <a:t>Operation costs</a:t>
            </a:r>
          </a:p>
          <a:p>
            <a:pPr marL="1035050" lvl="1" indent="-349250" eaLnBrk="1" hangingPunct="1"/>
            <a:r>
              <a:rPr lang="en-US" dirty="0"/>
              <a:t>Equipment operation and maintenance</a:t>
            </a:r>
          </a:p>
          <a:p>
            <a:pPr marL="1035050" lvl="1" indent="-349250" eaLnBrk="1" hangingPunct="1"/>
            <a:r>
              <a:rPr lang="en-US" dirty="0"/>
              <a:t>Station costs (lease payments, heating, etc.)</a:t>
            </a:r>
          </a:p>
          <a:p>
            <a:pPr marL="1035050" lvl="1" indent="-349250" eaLnBrk="1" hangingPunct="1"/>
            <a:r>
              <a:rPr lang="en-US" dirty="0"/>
              <a:t>Expendables (calibration gases, chart paper, etc.)</a:t>
            </a:r>
          </a:p>
          <a:p>
            <a:pPr marL="1035050" lvl="1" indent="-349250" eaLnBrk="1" hangingPunct="1"/>
            <a:r>
              <a:rPr lang="en-US" dirty="0"/>
              <a:t>Personnel</a:t>
            </a:r>
          </a:p>
        </p:txBody>
      </p:sp>
    </p:spTree>
  </p:cSld>
  <p:clrMapOvr>
    <a:masterClrMapping/>
  </p:clrMapOvr>
  <p:transition spd="slow"/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495300" y="228600"/>
            <a:ext cx="10287000" cy="106680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800" dirty="0"/>
              <a:t>Station Siting Considerations</a:t>
            </a:r>
          </a:p>
        </p:txBody>
      </p:sp>
      <p:sp>
        <p:nvSpPr>
          <p:cNvPr id="78850" name="Rectangle 3"/>
          <p:cNvSpPr>
            <a:spLocks noGrp="1" noChangeArrowheads="1"/>
          </p:cNvSpPr>
          <p:nvPr>
            <p:ph idx="1"/>
          </p:nvPr>
        </p:nvSpPr>
        <p:spPr>
          <a:xfrm>
            <a:off x="952500" y="1487488"/>
            <a:ext cx="8710613" cy="2246312"/>
          </a:xfrm>
          <a:effectLst/>
        </p:spPr>
        <p:txBody>
          <a:bodyPr/>
          <a:lstStyle/>
          <a:p>
            <a:pPr eaLnBrk="1" hangingPunct="1"/>
            <a:endParaRPr lang="en-US" sz="1000" dirty="0"/>
          </a:p>
          <a:p>
            <a:pPr marL="517525" indent="-517525" eaLnBrk="1" hangingPunct="1"/>
            <a:r>
              <a:rPr lang="en-US" sz="3400" dirty="0"/>
              <a:t>Types of Pollutants</a:t>
            </a:r>
            <a:endParaRPr lang="en-US" sz="800" dirty="0"/>
          </a:p>
          <a:p>
            <a:pPr marL="517525" indent="-517525" eaLnBrk="1" hangingPunct="1"/>
            <a:r>
              <a:rPr lang="en-US" sz="3400" dirty="0"/>
              <a:t>Topography</a:t>
            </a:r>
          </a:p>
          <a:p>
            <a:pPr marL="517525" indent="-517525" eaLnBrk="1" hangingPunct="1"/>
            <a:r>
              <a:rPr lang="en-US" sz="3400" dirty="0"/>
              <a:t>Air flow</a:t>
            </a:r>
          </a:p>
        </p:txBody>
      </p:sp>
    </p:spTree>
  </p:cSld>
  <p:clrMapOvr>
    <a:masterClrMapping/>
  </p:clrMapOvr>
  <p:transition spd="slow"/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050"/>
          <p:cNvSpPr>
            <a:spLocks noGrp="1" noChangeArrowheads="1"/>
          </p:cNvSpPr>
          <p:nvPr>
            <p:ph type="title"/>
          </p:nvPr>
        </p:nvSpPr>
        <p:spPr>
          <a:xfrm>
            <a:off x="723900" y="231779"/>
            <a:ext cx="9563100" cy="987425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800" dirty="0">
                <a:solidFill>
                  <a:schemeClr val="tx2">
                    <a:lumMod val="75000"/>
                  </a:schemeClr>
                </a:solidFill>
              </a:rPr>
              <a:t>Station Categories</a:t>
            </a:r>
            <a:endParaRPr 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5043268"/>
              </p:ext>
            </p:extLst>
          </p:nvPr>
        </p:nvGraphicFramePr>
        <p:xfrm>
          <a:off x="266700" y="1828800"/>
          <a:ext cx="9753600" cy="4361122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487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76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58802">
                <a:tc>
                  <a:txBody>
                    <a:bodyPr/>
                    <a:lstStyle/>
                    <a:p>
                      <a:r>
                        <a:rPr lang="en-US" sz="1800" b="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A  (Ground Level)</a:t>
                      </a:r>
                      <a:endParaRPr lang="en-US" b="0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Heavy pollutant concentration, high potential for pollutant buildup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1116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B  (Ground Level)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/>
                      </a:pPr>
                      <a:r>
                        <a:rPr lang="en-US" sz="1800" b="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Heavy pollutant concentration, minimal potential for buildup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9959">
                <a:tc>
                  <a:txBody>
                    <a:bodyPr/>
                    <a:lstStyle/>
                    <a:p>
                      <a:r>
                        <a:rPr lang="en-US" sz="1800" b="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C  (Ground Level)</a:t>
                      </a:r>
                      <a:endParaRPr lang="en-US" b="0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Moderate pollution concentration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99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D  (Ground Level)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Low pollutant concentration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1116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E  (Air Mass)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Sampler probe that is between  6-45m  (20-150 ft) above ground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699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F  (Source-Oriented)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Sampler that</a:t>
                      </a:r>
                      <a:r>
                        <a:rPr lang="en-US" sz="1800" b="0" baseline="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 is adjacent to a point source</a:t>
                      </a:r>
                      <a:endParaRPr lang="en-US" sz="1800" b="0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  <a:p>
                      <a:endParaRPr lang="en-US" b="0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495300" y="201617"/>
            <a:ext cx="9791700" cy="1017587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800" dirty="0">
                <a:solidFill>
                  <a:schemeClr val="tx1"/>
                </a:solidFill>
                <a:effectLst/>
              </a:rPr>
              <a:t>Monitoring Networks</a:t>
            </a:r>
            <a:endParaRPr lang="en-US" dirty="0">
              <a:solidFill>
                <a:schemeClr val="tx1"/>
              </a:solidFill>
              <a:effectLst/>
            </a:endParaRPr>
          </a:p>
        </p:txBody>
      </p:sp>
      <p:sp>
        <p:nvSpPr>
          <p:cNvPr id="32771" name="Rectangle 3"/>
          <p:cNvSpPr>
            <a:spLocks noGrp="1" noChangeArrowheads="1"/>
          </p:cNvSpPr>
          <p:nvPr>
            <p:ph idx="1"/>
          </p:nvPr>
        </p:nvSpPr>
        <p:spPr>
          <a:xfrm>
            <a:off x="723900" y="1747292"/>
            <a:ext cx="9220200" cy="4348708"/>
          </a:xfrm>
          <a:effectLst/>
        </p:spPr>
        <p:txBody>
          <a:bodyPr>
            <a:normAutofit/>
          </a:bodyPr>
          <a:lstStyle/>
          <a:p>
            <a:pPr marL="457200" indent="-457200">
              <a:defRPr/>
            </a:pPr>
            <a:r>
              <a:rPr lang="en-US" sz="3600" dirty="0"/>
              <a:t>SLAM: State and Local Air Monitoring Station</a:t>
            </a:r>
          </a:p>
          <a:p>
            <a:pPr marL="457200" indent="-457200">
              <a:defRPr/>
            </a:pPr>
            <a:r>
              <a:rPr lang="en-US" sz="3600" dirty="0"/>
              <a:t>NAMS: National Air Monitoring Station</a:t>
            </a:r>
          </a:p>
          <a:p>
            <a:pPr marL="457200" indent="-457200">
              <a:defRPr/>
            </a:pPr>
            <a:r>
              <a:rPr lang="en-US" sz="3600" dirty="0"/>
              <a:t>PAMS: Photochemical Assessment Monitoring Station</a:t>
            </a:r>
          </a:p>
          <a:p>
            <a:pPr marL="457200" indent="-457200">
              <a:defRPr/>
            </a:pPr>
            <a:r>
              <a:rPr lang="en-US" sz="3600" dirty="0" err="1"/>
              <a:t>Ncore</a:t>
            </a:r>
            <a:r>
              <a:rPr lang="en-US" sz="3600" dirty="0"/>
              <a:t>: National Core Multipollutant Network</a:t>
            </a:r>
          </a:p>
          <a:p>
            <a:pPr marL="365760" indent="-256032" eaLnBrk="1" fontAlgn="auto" hangingPunct="1">
              <a:spcAft>
                <a:spcPts val="0"/>
              </a:spcAft>
              <a:buFont typeface="Monotype Sorts" pitchFamily="2" charset="2"/>
              <a:buNone/>
              <a:defRPr/>
            </a:pPr>
            <a:endParaRPr lang="en-US" sz="3000" dirty="0"/>
          </a:p>
          <a:p>
            <a:pPr marL="365760" indent="-256032" eaLnBrk="1" fontAlgn="auto" hangingPunct="1">
              <a:spcAft>
                <a:spcPts val="0"/>
              </a:spcAft>
              <a:buFont typeface="Monotype Sorts" pitchFamily="2" charset="2"/>
              <a:buNone/>
              <a:defRPr/>
            </a:pPr>
            <a:endParaRPr lang="en-US" sz="3000" dirty="0"/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endParaRPr lang="en-US" sz="3000" dirty="0"/>
          </a:p>
        </p:txBody>
      </p:sp>
    </p:spTree>
  </p:cSld>
  <p:clrMapOvr>
    <a:masterClrMapping/>
  </p:clrMapOvr>
  <p:transition spd="slow"/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>
          <a:xfrm>
            <a:off x="647700" y="231779"/>
            <a:ext cx="9639300" cy="1063625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800" dirty="0"/>
              <a:t>Site Information</a:t>
            </a:r>
            <a:endParaRPr lang="en-US" dirty="0"/>
          </a:p>
        </p:txBody>
      </p:sp>
      <p:sp>
        <p:nvSpPr>
          <p:cNvPr id="80898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685800" y="1323478"/>
            <a:ext cx="8343900" cy="4532313"/>
          </a:xfrm>
          <a:effectLst/>
        </p:spPr>
        <p:txBody>
          <a:bodyPr>
            <a:normAutofit fontScale="92500" lnSpcReduction="10000"/>
          </a:bodyPr>
          <a:lstStyle/>
          <a:p>
            <a:pPr eaLnBrk="1" hangingPunct="1"/>
            <a:r>
              <a:rPr lang="en-US" dirty="0"/>
              <a:t>Local Sources</a:t>
            </a:r>
          </a:p>
          <a:p>
            <a:pPr marL="914400" lvl="1" indent="-457200" eaLnBrk="1" hangingPunct="1"/>
            <a:r>
              <a:rPr lang="en-US" dirty="0"/>
              <a:t>Flues &amp; Vents by Inlet</a:t>
            </a:r>
          </a:p>
          <a:p>
            <a:pPr marL="914400" lvl="1" indent="-457200" eaLnBrk="1" hangingPunct="1"/>
            <a:r>
              <a:rPr lang="en-US" dirty="0"/>
              <a:t>Non-Vehicular/Local Industry</a:t>
            </a:r>
          </a:p>
          <a:p>
            <a:pPr marL="914400" lvl="1" indent="-457200" eaLnBrk="1" hangingPunct="1"/>
            <a:r>
              <a:rPr lang="en-US" dirty="0"/>
              <a:t>Traffic</a:t>
            </a:r>
          </a:p>
          <a:p>
            <a:pPr eaLnBrk="1" hangingPunct="1"/>
            <a:r>
              <a:rPr lang="en-US" dirty="0"/>
              <a:t>Dominant Influence Category</a:t>
            </a:r>
          </a:p>
          <a:p>
            <a:pPr marL="854075" lvl="1" indent="-396875"/>
            <a:r>
              <a:rPr lang="en-US" dirty="0"/>
              <a:t>Industrial		</a:t>
            </a:r>
          </a:p>
          <a:p>
            <a:pPr marL="854075" lvl="1" indent="-396875" eaLnBrk="1" hangingPunct="1"/>
            <a:r>
              <a:rPr lang="en-US" dirty="0"/>
              <a:t>Residential		</a:t>
            </a:r>
          </a:p>
          <a:p>
            <a:pPr marL="854075" lvl="1" indent="-396875" eaLnBrk="1" hangingPunct="1"/>
            <a:r>
              <a:rPr lang="en-US" dirty="0"/>
              <a:t>Commercial</a:t>
            </a:r>
          </a:p>
          <a:p>
            <a:pPr marL="854075" lvl="1" indent="-396875" eaLnBrk="1" hangingPunct="1"/>
            <a:r>
              <a:rPr lang="en-US" dirty="0"/>
              <a:t>Vehicular</a:t>
            </a:r>
          </a:p>
          <a:p>
            <a:pPr marL="854075" lvl="1" indent="-396875"/>
            <a:r>
              <a:rPr lang="en-US" dirty="0"/>
              <a:t>Urbanization</a:t>
            </a:r>
          </a:p>
          <a:p>
            <a:pPr marL="854075" lvl="1" indent="-396875"/>
            <a:r>
              <a:rPr lang="en-US" dirty="0"/>
              <a:t>Near Urban</a:t>
            </a:r>
          </a:p>
          <a:p>
            <a:pPr marL="854075" lvl="1" indent="-396875"/>
            <a:r>
              <a:rPr lang="en-US" dirty="0"/>
              <a:t>Agricultural</a:t>
            </a:r>
          </a:p>
          <a:p>
            <a:pPr marL="854075" lvl="1" indent="-396875"/>
            <a:r>
              <a:rPr lang="en-US" dirty="0"/>
              <a:t>Recreational Area</a:t>
            </a:r>
          </a:p>
          <a:p>
            <a:pPr lvl="1"/>
            <a:endParaRPr lang="en-US" dirty="0"/>
          </a:p>
        </p:txBody>
      </p:sp>
    </p:spTree>
  </p:cSld>
  <p:clrMapOvr>
    <a:masterClrMapping/>
  </p:clrMapOvr>
  <p:transition spd="slow"/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Picture 3074" descr="OPACIT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401300" cy="693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AE3EF6A-62D6-BA1D-1D9E-CF059FE53184}"/>
              </a:ext>
            </a:extLst>
          </p:cNvPr>
          <p:cNvSpPr txBox="1"/>
          <p:nvPr/>
        </p:nvSpPr>
        <p:spPr>
          <a:xfrm>
            <a:off x="800100" y="838200"/>
            <a:ext cx="9144000" cy="769441"/>
          </a:xfrm>
          <a:prstGeom prst="rect">
            <a:avLst/>
          </a:prstGeom>
          <a:solidFill>
            <a:schemeClr val="bg1">
              <a:alpha val="19000"/>
            </a:schemeClr>
          </a:solidFill>
          <a:effectLst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4400" dirty="0">
                <a:solidFill>
                  <a:schemeClr val="bg1"/>
                </a:solidFill>
                <a:latin typeface="+mj-lt"/>
              </a:rPr>
              <a:t>Local Sources Near Monitoring Stations</a:t>
            </a:r>
          </a:p>
        </p:txBody>
      </p:sp>
    </p:spTree>
  </p:cSld>
  <p:clrMapOvr>
    <a:masterClrMapping/>
  </p:clrMapOvr>
  <p:transition spd="slow"/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2546" name="Rectangle 2"/>
          <p:cNvSpPr>
            <a:spLocks noGrp="1" noChangeArrowheads="1"/>
          </p:cNvSpPr>
          <p:nvPr>
            <p:ph type="title"/>
          </p:nvPr>
        </p:nvSpPr>
        <p:spPr>
          <a:xfrm>
            <a:off x="671512" y="231779"/>
            <a:ext cx="9615487" cy="987425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800" dirty="0"/>
              <a:t>Site Information</a:t>
            </a:r>
            <a:endParaRPr lang="en-US" dirty="0"/>
          </a:p>
        </p:txBody>
      </p:sp>
      <p:sp>
        <p:nvSpPr>
          <p:cNvPr id="82946" name="Rectangle 3"/>
          <p:cNvSpPr>
            <a:spLocks noGrp="1" noChangeArrowheads="1"/>
          </p:cNvSpPr>
          <p:nvPr>
            <p:ph idx="1"/>
          </p:nvPr>
        </p:nvSpPr>
        <p:spPr>
          <a:xfrm>
            <a:off x="800101" y="1447800"/>
            <a:ext cx="7467600" cy="4800600"/>
          </a:xfrm>
          <a:effectLst/>
        </p:spPr>
        <p:txBody>
          <a:bodyPr/>
          <a:lstStyle/>
          <a:p>
            <a:pPr marL="457200" indent="-457200" eaLnBrk="1" hangingPunct="1"/>
            <a:r>
              <a:rPr lang="en-US" sz="3400" dirty="0"/>
              <a:t>Data Acquisition Objective</a:t>
            </a:r>
          </a:p>
          <a:p>
            <a:pPr marL="457200" indent="-457200" eaLnBrk="1" hangingPunct="1"/>
            <a:r>
              <a:rPr lang="en-US" sz="3400" dirty="0"/>
              <a:t>Station Type</a:t>
            </a:r>
          </a:p>
          <a:p>
            <a:pPr marL="457200" indent="-457200" eaLnBrk="1" hangingPunct="1"/>
            <a:r>
              <a:rPr lang="en-US" sz="3400" dirty="0"/>
              <a:t>Spatial Scale </a:t>
            </a:r>
          </a:p>
          <a:p>
            <a:pPr marL="457200" indent="-457200" eaLnBrk="1" hangingPunct="1"/>
            <a:r>
              <a:rPr lang="en-US" sz="3400" dirty="0"/>
              <a:t>Instrumentation </a:t>
            </a:r>
          </a:p>
          <a:p>
            <a:pPr marL="457200" indent="-457200" eaLnBrk="1" hangingPunct="1"/>
            <a:r>
              <a:rPr lang="en-US" sz="3400" dirty="0"/>
              <a:t>Sampling System</a:t>
            </a:r>
          </a:p>
          <a:p>
            <a:pPr marL="457200" indent="-457200" eaLnBrk="1" hangingPunct="1"/>
            <a:r>
              <a:rPr lang="en-US" sz="3400" dirty="0"/>
              <a:t>Influential Pollutant Sources</a:t>
            </a:r>
          </a:p>
          <a:p>
            <a:pPr marL="457200" indent="-457200" eaLnBrk="1" hangingPunct="1"/>
            <a:r>
              <a:rPr lang="en-US" sz="3400" dirty="0"/>
              <a:t>Topography</a:t>
            </a:r>
          </a:p>
          <a:p>
            <a:pPr marL="457200" indent="-457200" eaLnBrk="1" hangingPunct="1"/>
            <a:r>
              <a:rPr lang="en-US" sz="3400" dirty="0"/>
              <a:t>Atmospheric Exposure</a:t>
            </a:r>
            <a:endParaRPr lang="en-US" dirty="0"/>
          </a:p>
        </p:txBody>
      </p:sp>
    </p:spTree>
  </p:cSld>
  <p:clrMapOvr>
    <a:masterClrMapping/>
  </p:clrMapOvr>
  <p:transition spd="slow"/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8210" name="Rectangle 2050"/>
          <p:cNvSpPr>
            <a:spLocks noGrp="1" noChangeArrowheads="1"/>
          </p:cNvSpPr>
          <p:nvPr>
            <p:ph type="title"/>
          </p:nvPr>
        </p:nvSpPr>
        <p:spPr>
          <a:xfrm>
            <a:off x="647700" y="231779"/>
            <a:ext cx="9639300" cy="1139825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800" dirty="0"/>
              <a:t>Site Information</a:t>
            </a:r>
          </a:p>
        </p:txBody>
      </p:sp>
      <p:sp>
        <p:nvSpPr>
          <p:cNvPr id="83970" name="Rectangle 2051"/>
          <p:cNvSpPr>
            <a:spLocks noGrp="1" noChangeArrowheads="1"/>
          </p:cNvSpPr>
          <p:nvPr>
            <p:ph idx="1"/>
          </p:nvPr>
        </p:nvSpPr>
        <p:spPr>
          <a:xfrm>
            <a:off x="568325" y="1709738"/>
            <a:ext cx="9434513" cy="4729162"/>
          </a:xfrm>
          <a:effectLst/>
        </p:spPr>
        <p:txBody>
          <a:bodyPr/>
          <a:lstStyle/>
          <a:p>
            <a:pPr eaLnBrk="1" hangingPunct="1"/>
            <a:r>
              <a:rPr lang="en-US" dirty="0"/>
              <a:t> </a:t>
            </a:r>
            <a:r>
              <a:rPr lang="en-US" sz="3200" dirty="0"/>
              <a:t>Obstacles</a:t>
            </a:r>
          </a:p>
          <a:p>
            <a:pPr marL="914400" lvl="1" indent="-457200" eaLnBrk="1" hangingPunct="1"/>
            <a:r>
              <a:rPr lang="en-US" sz="3200" dirty="0"/>
              <a:t> Description</a:t>
            </a:r>
          </a:p>
          <a:p>
            <a:pPr marL="914400" lvl="1" indent="-457200" eaLnBrk="1" hangingPunct="1"/>
            <a:r>
              <a:rPr lang="en-US" sz="3200" dirty="0"/>
              <a:t> Distance</a:t>
            </a:r>
          </a:p>
          <a:p>
            <a:pPr marL="914400" lvl="1" indent="-457200" eaLnBrk="1" hangingPunct="1"/>
            <a:r>
              <a:rPr lang="en-US" sz="3200" dirty="0"/>
              <a:t> Height above inlet</a:t>
            </a:r>
          </a:p>
          <a:p>
            <a:pPr marL="914400" lvl="1" indent="-457200" eaLnBrk="1" hangingPunct="1"/>
            <a:r>
              <a:rPr lang="en-US" sz="3200" dirty="0"/>
              <a:t> Walls </a:t>
            </a:r>
          </a:p>
          <a:p>
            <a:pPr marL="914400" lvl="1" indent="-457200" eaLnBrk="1" hangingPunct="1"/>
            <a:r>
              <a:rPr lang="en-US" sz="3200" dirty="0"/>
              <a:t> Air flow arc</a:t>
            </a:r>
          </a:p>
          <a:p>
            <a:pPr eaLnBrk="1" hangingPunct="1"/>
            <a:r>
              <a:rPr lang="en-US" sz="3200" dirty="0"/>
              <a:t> Trees</a:t>
            </a:r>
          </a:p>
          <a:p>
            <a:pPr marL="914400" lvl="1" indent="-457200" eaLnBrk="1" hangingPunct="1"/>
            <a:r>
              <a:rPr lang="en-US" sz="3200" dirty="0"/>
              <a:t> As obstacles</a:t>
            </a:r>
          </a:p>
          <a:p>
            <a:pPr marL="914400" lvl="1" indent="-457200" eaLnBrk="1" hangingPunct="1"/>
            <a:r>
              <a:rPr lang="en-US" sz="3200" dirty="0"/>
              <a:t> As interferants</a:t>
            </a:r>
          </a:p>
        </p:txBody>
      </p:sp>
    </p:spTree>
  </p:cSld>
  <p:clrMapOvr>
    <a:masterClrMapping/>
  </p:clrMapOvr>
  <p:transition spd="slow"/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0258" name="Rectangle 2"/>
          <p:cNvSpPr>
            <a:spLocks noGrp="1" noChangeArrowheads="1"/>
          </p:cNvSpPr>
          <p:nvPr>
            <p:ph type="title"/>
          </p:nvPr>
        </p:nvSpPr>
        <p:spPr>
          <a:xfrm>
            <a:off x="647700" y="153988"/>
            <a:ext cx="9639300" cy="1143000"/>
          </a:xfrm>
          <a:effectLst/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800" dirty="0">
                <a:solidFill>
                  <a:schemeClr val="bg2"/>
                </a:solidFill>
              </a:rPr>
              <a:t>Obstacle Effects</a:t>
            </a:r>
            <a:endParaRPr lang="en-US" dirty="0">
              <a:solidFill>
                <a:schemeClr val="bg2"/>
              </a:solidFill>
            </a:endParaRPr>
          </a:p>
        </p:txBody>
      </p:sp>
      <p:pic>
        <p:nvPicPr>
          <p:cNvPr id="84995" name="Picture 3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131" y="1524000"/>
            <a:ext cx="9964737" cy="44894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 spd="slow"/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1026"/>
          <p:cNvSpPr>
            <a:spLocks noGrp="1" noChangeArrowheads="1"/>
          </p:cNvSpPr>
          <p:nvPr>
            <p:ph type="title"/>
          </p:nvPr>
        </p:nvSpPr>
        <p:spPr>
          <a:xfrm>
            <a:off x="857250" y="0"/>
            <a:ext cx="9429750" cy="1009650"/>
          </a:xfrm>
          <a:effectLst/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800" dirty="0">
                <a:solidFill>
                  <a:schemeClr val="bg2"/>
                </a:solidFill>
              </a:rPr>
              <a:t>Location of Monitors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86018" name="Rectangle 1027"/>
          <p:cNvSpPr>
            <a:spLocks noGrp="1" noChangeArrowheads="1"/>
          </p:cNvSpPr>
          <p:nvPr>
            <p:ph idx="1"/>
          </p:nvPr>
        </p:nvSpPr>
        <p:spPr>
          <a:xfrm>
            <a:off x="1333499" y="1047750"/>
            <a:ext cx="8666163" cy="1889125"/>
          </a:xfrm>
          <a:effectLst/>
        </p:spPr>
        <p:txBody>
          <a:bodyPr/>
          <a:lstStyle/>
          <a:p>
            <a:pPr eaLnBrk="1" hangingPunct="1"/>
            <a:r>
              <a:rPr lang="en-US" sz="3400" dirty="0">
                <a:solidFill>
                  <a:schemeClr val="bg2"/>
                </a:solidFill>
              </a:rPr>
              <a:t>C = Core site</a:t>
            </a:r>
          </a:p>
          <a:p>
            <a:pPr eaLnBrk="1" hangingPunct="1"/>
            <a:r>
              <a:rPr lang="en-US" sz="3400" dirty="0">
                <a:solidFill>
                  <a:schemeClr val="bg2"/>
                </a:solidFill>
              </a:rPr>
              <a:t>S = SLAMS site</a:t>
            </a:r>
          </a:p>
          <a:p>
            <a:pPr eaLnBrk="1" hangingPunct="1"/>
            <a:r>
              <a:rPr lang="en-US" sz="3400" dirty="0">
                <a:solidFill>
                  <a:schemeClr val="bg2"/>
                </a:solidFill>
              </a:rPr>
              <a:t>p = Special Purpose Monitor</a:t>
            </a:r>
          </a:p>
        </p:txBody>
      </p:sp>
      <p:pic>
        <p:nvPicPr>
          <p:cNvPr id="86020" name="Picture 1028"/>
          <p:cNvPicPr>
            <a:picLocks noChangeArrowheads="1"/>
          </p:cNvPicPr>
          <p:nvPr/>
        </p:nvPicPr>
        <p:blipFill>
          <a:blip r:embed="rId3" cstate="print"/>
          <a:srcRect l="961" t="38870" r="2180" b="6131"/>
          <a:stretch>
            <a:fillRect/>
          </a:stretch>
        </p:blipFill>
        <p:spPr bwMode="auto">
          <a:xfrm>
            <a:off x="1036971" y="2819400"/>
            <a:ext cx="8956675" cy="39306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 spd="slow"/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2" name="Picture 2053" descr="DSC00407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952500" y="-1143000"/>
            <a:ext cx="12954000" cy="1005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E4F1BFF-85EB-F2CC-0B3F-037EDEC5BB46}"/>
              </a:ext>
            </a:extLst>
          </p:cNvPr>
          <p:cNvSpPr txBox="1"/>
          <p:nvPr/>
        </p:nvSpPr>
        <p:spPr>
          <a:xfrm>
            <a:off x="2370221" y="1066800"/>
            <a:ext cx="6248400" cy="83099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4800" dirty="0"/>
              <a:t>Measurement  Process </a:t>
            </a:r>
          </a:p>
        </p:txBody>
      </p:sp>
    </p:spTree>
  </p:cSld>
  <p:clrMapOvr>
    <a:masterClrMapping/>
  </p:clrMapOvr>
  <p:transition spd="slow"/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4354" name="Rectangle 2"/>
          <p:cNvSpPr>
            <a:spLocks noGrp="1" noChangeArrowheads="1"/>
          </p:cNvSpPr>
          <p:nvPr>
            <p:ph type="title"/>
          </p:nvPr>
        </p:nvSpPr>
        <p:spPr>
          <a:xfrm>
            <a:off x="671512" y="231779"/>
            <a:ext cx="9615488" cy="1063625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800" dirty="0"/>
              <a:t>Air Pollutant Measurement Process</a:t>
            </a:r>
          </a:p>
        </p:txBody>
      </p:sp>
      <p:sp>
        <p:nvSpPr>
          <p:cNvPr id="88066" name="Rectangle 3"/>
          <p:cNvSpPr>
            <a:spLocks noGrp="1" noChangeArrowheads="1"/>
          </p:cNvSpPr>
          <p:nvPr>
            <p:ph idx="1"/>
          </p:nvPr>
        </p:nvSpPr>
        <p:spPr>
          <a:xfrm>
            <a:off x="1028700" y="1676400"/>
            <a:ext cx="8967788" cy="4621213"/>
          </a:xfrm>
          <a:effectLst/>
        </p:spPr>
        <p:txBody>
          <a:bodyPr>
            <a:normAutofit/>
          </a:bodyPr>
          <a:lstStyle/>
          <a:p>
            <a:pPr marL="457200" indent="-457200" eaLnBrk="1" hangingPunct="1"/>
            <a:r>
              <a:rPr lang="en-US" sz="4000" dirty="0"/>
              <a:t>Separate pollutant from air</a:t>
            </a:r>
          </a:p>
          <a:p>
            <a:pPr marL="457200" indent="-457200" eaLnBrk="1" hangingPunct="1"/>
            <a:r>
              <a:rPr lang="en-US" sz="4000" dirty="0"/>
              <a:t>Determine pollutant quantity and air volume</a:t>
            </a:r>
          </a:p>
          <a:p>
            <a:pPr marL="457200" indent="-457200" eaLnBrk="1" hangingPunct="1"/>
            <a:r>
              <a:rPr lang="en-US" sz="4000" dirty="0"/>
              <a:t>Calculate pollution concentration by dividing pollutant quantity by air volume</a:t>
            </a:r>
          </a:p>
          <a:p>
            <a:pPr marL="457200" indent="-457200" eaLnBrk="1" hangingPunct="1"/>
            <a:r>
              <a:rPr lang="en-US" sz="4000" dirty="0"/>
              <a:t>Analyze data</a:t>
            </a:r>
          </a:p>
        </p:txBody>
      </p:sp>
    </p:spTree>
  </p:cSld>
  <p:clrMapOvr>
    <a:masterClrMapping/>
  </p:clrMapOvr>
  <p:transition spd="slow"/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 noChangeArrowheads="1"/>
          </p:cNvSpPr>
          <p:nvPr>
            <p:ph type="title"/>
          </p:nvPr>
        </p:nvSpPr>
        <p:spPr>
          <a:xfrm>
            <a:off x="495300" y="231775"/>
            <a:ext cx="97917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800" dirty="0"/>
              <a:t>Types of Monitoring</a:t>
            </a:r>
            <a:endParaRPr lang="en-US" dirty="0"/>
          </a:p>
        </p:txBody>
      </p:sp>
      <p:sp>
        <p:nvSpPr>
          <p:cNvPr id="89090" name="Rectangle 3"/>
          <p:cNvSpPr>
            <a:spLocks noGrp="1" noChangeArrowheads="1"/>
          </p:cNvSpPr>
          <p:nvPr>
            <p:ph idx="1"/>
          </p:nvPr>
        </p:nvSpPr>
        <p:spPr>
          <a:xfrm>
            <a:off x="800100" y="1679574"/>
            <a:ext cx="8212138" cy="4264025"/>
          </a:xfrm>
          <a:effectLst/>
        </p:spPr>
        <p:txBody>
          <a:bodyPr>
            <a:noAutofit/>
          </a:bodyPr>
          <a:lstStyle/>
          <a:p>
            <a:pPr eaLnBrk="1" hangingPunct="1"/>
            <a:r>
              <a:rPr lang="en-US" sz="3600" dirty="0"/>
              <a:t>Automated analytical methods</a:t>
            </a:r>
          </a:p>
          <a:p>
            <a:pPr marL="914400" lvl="1" indent="-457200" eaLnBrk="1" hangingPunct="1"/>
            <a:r>
              <a:rPr lang="en-US" sz="3600" dirty="0"/>
              <a:t>Point analyzers</a:t>
            </a:r>
          </a:p>
          <a:p>
            <a:pPr marL="914400" lvl="1" indent="-457200" eaLnBrk="1" hangingPunct="1"/>
            <a:r>
              <a:rPr lang="en-US" sz="3600" dirty="0"/>
              <a:t>Open path analyzers</a:t>
            </a:r>
          </a:p>
          <a:p>
            <a:pPr eaLnBrk="1" hangingPunct="1"/>
            <a:r>
              <a:rPr lang="en-US" sz="3600" dirty="0"/>
              <a:t>Time averaged samplers</a:t>
            </a:r>
          </a:p>
          <a:p>
            <a:pPr marL="914400" lvl="1" indent="-457200" eaLnBrk="1" hangingPunct="1"/>
            <a:r>
              <a:rPr lang="en-US" sz="3600" dirty="0"/>
              <a:t>Manual methods</a:t>
            </a:r>
          </a:p>
          <a:p>
            <a:pPr marL="914400" lvl="1" indent="-457200" eaLnBrk="1" hangingPunct="1"/>
            <a:r>
              <a:rPr lang="en-US" sz="3600" dirty="0"/>
              <a:t>Filter (ex. PM</a:t>
            </a:r>
            <a:r>
              <a:rPr lang="en-US" sz="3600" baseline="-25000" dirty="0"/>
              <a:t>10</a:t>
            </a:r>
            <a:r>
              <a:rPr lang="en-US" sz="3600" dirty="0"/>
              <a:t>) samples</a:t>
            </a:r>
          </a:p>
        </p:txBody>
      </p:sp>
    </p:spTree>
  </p:cSld>
  <p:clrMapOvr>
    <a:masterClrMapping/>
  </p:clrMapOvr>
  <p:transition spd="slow"/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4" name="Picture 2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070100"/>
            <a:ext cx="10274300" cy="17986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sp>
        <p:nvSpPr>
          <p:cNvPr id="602115" name="Rectangle 3"/>
          <p:cNvSpPr>
            <a:spLocks noGrp="1" noChangeArrowheads="1"/>
          </p:cNvSpPr>
          <p:nvPr>
            <p:ph type="title"/>
          </p:nvPr>
        </p:nvSpPr>
        <p:spPr>
          <a:xfrm>
            <a:off x="423865" y="217492"/>
            <a:ext cx="9434512" cy="942975"/>
          </a:xfrm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800" dirty="0">
                <a:solidFill>
                  <a:schemeClr val="bg2"/>
                </a:solidFill>
              </a:rPr>
              <a:t>Electromagnetic Spectrum</a:t>
            </a:r>
          </a:p>
        </p:txBody>
      </p:sp>
      <p:pic>
        <p:nvPicPr>
          <p:cNvPr id="90116" name="Picture 4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424363"/>
            <a:ext cx="10274300" cy="10906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sp>
        <p:nvSpPr>
          <p:cNvPr id="602117" name="Rectangle 5"/>
          <p:cNvSpPr>
            <a:spLocks noChangeArrowheads="1"/>
          </p:cNvSpPr>
          <p:nvPr/>
        </p:nvSpPr>
        <p:spPr bwMode="auto">
          <a:xfrm>
            <a:off x="823913" y="6026150"/>
            <a:ext cx="1244600" cy="458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/>
          <a:p>
            <a:pPr algn="l">
              <a:defRPr/>
            </a:pPr>
            <a:r>
              <a:rPr lang="en-US" sz="2400" dirty="0">
                <a:solidFill>
                  <a:schemeClr val="bg2"/>
                </a:solidFill>
                <a:latin typeface="Arial" charset="0"/>
              </a:rPr>
              <a:t>400 nm</a:t>
            </a:r>
          </a:p>
        </p:txBody>
      </p:sp>
      <p:sp>
        <p:nvSpPr>
          <p:cNvPr id="602118" name="Rectangle 6"/>
          <p:cNvSpPr>
            <a:spLocks noChangeArrowheads="1"/>
          </p:cNvSpPr>
          <p:nvPr/>
        </p:nvSpPr>
        <p:spPr bwMode="auto">
          <a:xfrm>
            <a:off x="6710363" y="5944369"/>
            <a:ext cx="1244600" cy="458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/>
          <a:p>
            <a:pPr algn="l">
              <a:defRPr/>
            </a:pPr>
            <a:r>
              <a:rPr lang="en-US" sz="2400" dirty="0">
                <a:solidFill>
                  <a:schemeClr val="bg2"/>
                </a:solidFill>
                <a:latin typeface="Arial" charset="0"/>
              </a:rPr>
              <a:t>700 nm</a:t>
            </a:r>
          </a:p>
        </p:txBody>
      </p:sp>
      <p:sp>
        <p:nvSpPr>
          <p:cNvPr id="602119" name="Line 7"/>
          <p:cNvSpPr>
            <a:spLocks noChangeShapeType="1"/>
          </p:cNvSpPr>
          <p:nvPr/>
        </p:nvSpPr>
        <p:spPr bwMode="auto">
          <a:xfrm flipH="1">
            <a:off x="7834313" y="5608638"/>
            <a:ext cx="531812" cy="481012"/>
          </a:xfrm>
          <a:prstGeom prst="line">
            <a:avLst/>
          </a:prstGeom>
          <a:noFill/>
          <a:ln w="76200">
            <a:solidFill>
              <a:schemeClr val="bg2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602120" name="Line 8"/>
          <p:cNvSpPr>
            <a:spLocks noChangeShapeType="1"/>
          </p:cNvSpPr>
          <p:nvPr/>
        </p:nvSpPr>
        <p:spPr bwMode="auto">
          <a:xfrm>
            <a:off x="304800" y="5638800"/>
            <a:ext cx="361950" cy="560388"/>
          </a:xfrm>
          <a:prstGeom prst="line">
            <a:avLst/>
          </a:prstGeom>
          <a:noFill/>
          <a:ln w="76200">
            <a:solidFill>
              <a:schemeClr val="bg2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dirty="0">
              <a:latin typeface="Arial" charset="0"/>
            </a:endParaRPr>
          </a:p>
        </p:txBody>
      </p:sp>
      <p:sp>
        <p:nvSpPr>
          <p:cNvPr id="602121" name="Rectangle 9"/>
          <p:cNvSpPr>
            <a:spLocks noChangeArrowheads="1"/>
          </p:cNvSpPr>
          <p:nvPr/>
        </p:nvSpPr>
        <p:spPr bwMode="auto">
          <a:xfrm>
            <a:off x="3132138" y="5864225"/>
            <a:ext cx="2704844" cy="5822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/>
          <a:p>
            <a:pPr algn="l">
              <a:defRPr/>
            </a:pPr>
            <a:r>
              <a:rPr lang="en-US" sz="3200" dirty="0">
                <a:solidFill>
                  <a:schemeClr val="bg2"/>
                </a:solidFill>
                <a:latin typeface="Arial" charset="0"/>
              </a:rPr>
              <a:t>Visible Range</a:t>
            </a:r>
          </a:p>
        </p:txBody>
      </p:sp>
      <p:sp>
        <p:nvSpPr>
          <p:cNvPr id="602122" name="Line 10"/>
          <p:cNvSpPr>
            <a:spLocks noChangeShapeType="1"/>
          </p:cNvSpPr>
          <p:nvPr/>
        </p:nvSpPr>
        <p:spPr bwMode="auto">
          <a:xfrm flipH="1">
            <a:off x="3990975" y="3868738"/>
            <a:ext cx="19050" cy="508000"/>
          </a:xfrm>
          <a:prstGeom prst="line">
            <a:avLst/>
          </a:prstGeom>
          <a:noFill/>
          <a:ln w="76200">
            <a:solidFill>
              <a:schemeClr val="bg2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602123" name="Line 11"/>
          <p:cNvSpPr>
            <a:spLocks noChangeShapeType="1"/>
          </p:cNvSpPr>
          <p:nvPr/>
        </p:nvSpPr>
        <p:spPr bwMode="auto">
          <a:xfrm flipH="1">
            <a:off x="4010024" y="1143000"/>
            <a:ext cx="28575" cy="803275"/>
          </a:xfrm>
          <a:prstGeom prst="line">
            <a:avLst/>
          </a:prstGeom>
          <a:noFill/>
          <a:ln w="76200">
            <a:solidFill>
              <a:schemeClr val="bg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dirty="0">
              <a:latin typeface="Arial" charset="0"/>
            </a:endParaRP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5778" name="Rectangle 2"/>
          <p:cNvSpPr>
            <a:spLocks noGrp="1" noChangeArrowheads="1"/>
          </p:cNvSpPr>
          <p:nvPr>
            <p:ph type="title"/>
          </p:nvPr>
        </p:nvSpPr>
        <p:spPr>
          <a:xfrm>
            <a:off x="571500" y="201617"/>
            <a:ext cx="9715500" cy="1017587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800" dirty="0">
                <a:solidFill>
                  <a:schemeClr val="tx1"/>
                </a:solidFill>
                <a:effectLst/>
              </a:rPr>
              <a:t>Monitoring Networks</a:t>
            </a:r>
            <a:endParaRPr lang="en-US" dirty="0">
              <a:solidFill>
                <a:schemeClr val="tx1"/>
              </a:solidFill>
              <a:effectLst/>
            </a:endParaRPr>
          </a:p>
        </p:txBody>
      </p:sp>
      <p:sp>
        <p:nvSpPr>
          <p:cNvPr id="26626" name="Rectangle 3"/>
          <p:cNvSpPr>
            <a:spLocks noGrp="1" noChangeArrowheads="1"/>
          </p:cNvSpPr>
          <p:nvPr>
            <p:ph idx="1"/>
          </p:nvPr>
        </p:nvSpPr>
        <p:spPr>
          <a:xfrm>
            <a:off x="659156" y="1447800"/>
            <a:ext cx="9284944" cy="4114800"/>
          </a:xfrm>
          <a:effectLst/>
        </p:spPr>
        <p:txBody>
          <a:bodyPr/>
          <a:lstStyle/>
          <a:p>
            <a:pPr marL="457200" indent="-457200" eaLnBrk="1" hangingPunct="1"/>
            <a:r>
              <a:rPr lang="en-US" sz="4000" dirty="0"/>
              <a:t>PSD: Prevention of Significant Deterioration</a:t>
            </a:r>
          </a:p>
          <a:p>
            <a:pPr marL="457200" indent="-457200" eaLnBrk="1" hangingPunct="1"/>
            <a:r>
              <a:rPr lang="en-US" sz="4000" dirty="0"/>
              <a:t>SPM: Special Purpose Monitoring</a:t>
            </a:r>
          </a:p>
          <a:p>
            <a:pPr marL="457200" indent="-457200" eaLnBrk="1" hangingPunct="1"/>
            <a:r>
              <a:rPr lang="en-US" sz="4000" dirty="0"/>
              <a:t>IMPROVE: Interagency Monitoring of Protected Visual Environments</a:t>
            </a:r>
          </a:p>
          <a:p>
            <a:pPr marL="457200" indent="-457200" eaLnBrk="1" hangingPunct="1"/>
            <a:r>
              <a:rPr lang="en-US" sz="4000" dirty="0"/>
              <a:t>Near Road NO2</a:t>
            </a:r>
          </a:p>
          <a:p>
            <a:pPr eaLnBrk="1" hangingPunct="1">
              <a:buFont typeface="Monotype Sorts" pitchFamily="2" charset="2"/>
              <a:buNone/>
            </a:pPr>
            <a:endParaRPr lang="en-US" sz="3000" dirty="0"/>
          </a:p>
        </p:txBody>
      </p:sp>
    </p:spTree>
  </p:cSld>
  <p:clrMapOvr>
    <a:masterClrMapping/>
  </p:clrMapOvr>
  <p:transition spd="slow"/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1026"/>
          <p:cNvSpPr>
            <a:spLocks noGrp="1" noChangeArrowheads="1"/>
          </p:cNvSpPr>
          <p:nvPr>
            <p:ph type="title"/>
          </p:nvPr>
        </p:nvSpPr>
        <p:spPr>
          <a:effectLst/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800" dirty="0"/>
              <a:t>Beer-Lambert Law</a:t>
            </a:r>
          </a:p>
        </p:txBody>
      </p:sp>
      <p:sp>
        <p:nvSpPr>
          <p:cNvPr id="91138" name="Rectangle 1027"/>
          <p:cNvSpPr>
            <a:spLocks noGrp="1" noChangeArrowheads="1"/>
          </p:cNvSpPr>
          <p:nvPr>
            <p:ph idx="1"/>
          </p:nvPr>
        </p:nvSpPr>
        <p:spPr>
          <a:xfrm>
            <a:off x="876300" y="1660525"/>
            <a:ext cx="8032750" cy="4702175"/>
          </a:xfrm>
          <a:effectLst/>
        </p:spPr>
        <p:txBody>
          <a:bodyPr/>
          <a:lstStyle/>
          <a:p>
            <a:pPr eaLnBrk="1" hangingPunct="1"/>
            <a:r>
              <a:rPr lang="en-US" sz="3600" dirty="0"/>
              <a:t>Absorption of light related to:</a:t>
            </a:r>
          </a:p>
          <a:p>
            <a:pPr marL="914400" lvl="1" indent="-457200" eaLnBrk="1" hangingPunct="1"/>
            <a:r>
              <a:rPr lang="en-US" sz="3200" dirty="0"/>
              <a:t>Absorption coefficient dependencies</a:t>
            </a:r>
            <a:endParaRPr lang="en-US" dirty="0"/>
          </a:p>
          <a:p>
            <a:pPr marL="1371600" lvl="2" indent="-457200" eaLnBrk="1" hangingPunct="1"/>
            <a:r>
              <a:rPr lang="en-US" sz="2800" dirty="0"/>
              <a:t>Wavelength of light</a:t>
            </a:r>
          </a:p>
          <a:p>
            <a:pPr marL="1371600" lvl="2" indent="-457200" eaLnBrk="1" hangingPunct="1"/>
            <a:r>
              <a:rPr lang="en-US" sz="2800" dirty="0"/>
              <a:t>Properties of the pollutant molecule</a:t>
            </a:r>
            <a:endParaRPr lang="en-US" dirty="0"/>
          </a:p>
          <a:p>
            <a:pPr lvl="1" eaLnBrk="1" hangingPunct="1"/>
            <a:endParaRPr lang="en-US" dirty="0"/>
          </a:p>
          <a:p>
            <a:pPr marL="914400" lvl="1" indent="-457200" eaLnBrk="1" hangingPunct="1"/>
            <a:r>
              <a:rPr lang="en-US" sz="3200" dirty="0"/>
              <a:t>Number of molecules in light path</a:t>
            </a:r>
            <a:endParaRPr lang="en-US" dirty="0"/>
          </a:p>
          <a:p>
            <a:pPr marL="1371600" lvl="2" indent="-457200" eaLnBrk="1" hangingPunct="1"/>
            <a:r>
              <a:rPr lang="en-US" sz="2800" dirty="0"/>
              <a:t>Concentration</a:t>
            </a:r>
          </a:p>
          <a:p>
            <a:pPr marL="1371600" lvl="2" indent="-457200" eaLnBrk="1" hangingPunct="1"/>
            <a:r>
              <a:rPr lang="en-US" sz="2800" dirty="0"/>
              <a:t>Path length</a:t>
            </a:r>
          </a:p>
          <a:p>
            <a:pPr lvl="1" eaLnBrk="1" hangingPunct="1"/>
            <a:endParaRPr lang="en-US" dirty="0"/>
          </a:p>
        </p:txBody>
      </p:sp>
    </p:spTree>
  </p:cSld>
  <p:clrMapOvr>
    <a:masterClrMapping/>
  </p:clrMapOvr>
  <p:transition spd="slow"/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62" name="Snagit_PPTAFE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62100" y="304800"/>
            <a:ext cx="7543800" cy="624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>
          <a:effectLst/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800" dirty="0"/>
              <a:t>Analytical Techniques</a:t>
            </a:r>
          </a:p>
        </p:txBody>
      </p:sp>
      <p:sp>
        <p:nvSpPr>
          <p:cNvPr id="93186" name="Rectangle 3"/>
          <p:cNvSpPr>
            <a:spLocks noGrp="1" noChangeArrowheads="1"/>
          </p:cNvSpPr>
          <p:nvPr>
            <p:ph idx="1"/>
          </p:nvPr>
        </p:nvSpPr>
        <p:spPr>
          <a:xfrm>
            <a:off x="876300" y="1828800"/>
            <a:ext cx="9120188" cy="4532313"/>
          </a:xfrm>
          <a:effectLst/>
        </p:spPr>
        <p:txBody>
          <a:bodyPr/>
          <a:lstStyle/>
          <a:p>
            <a:pPr marL="457200" indent="-457200" eaLnBrk="1" hangingPunct="1"/>
            <a:r>
              <a:rPr lang="en-US" dirty="0"/>
              <a:t>Infrared Methods</a:t>
            </a:r>
          </a:p>
          <a:p>
            <a:pPr marL="914400" lvl="1" indent="-457200" eaLnBrk="1" hangingPunct="1"/>
            <a:r>
              <a:rPr lang="en-US" dirty="0"/>
              <a:t>Differential Absorption</a:t>
            </a:r>
          </a:p>
          <a:p>
            <a:pPr marL="914400" lvl="1" indent="-457200" eaLnBrk="1" hangingPunct="1"/>
            <a:r>
              <a:rPr lang="en-US" dirty="0"/>
              <a:t>Gas Filter Correlation</a:t>
            </a:r>
          </a:p>
          <a:p>
            <a:pPr marL="914400" lvl="1" indent="-457200" eaLnBrk="1" hangingPunct="1"/>
            <a:r>
              <a:rPr lang="en-US" dirty="0"/>
              <a:t>Fourier Transform Infrared</a:t>
            </a:r>
          </a:p>
          <a:p>
            <a:pPr marL="457200" indent="-457200" eaLnBrk="1" hangingPunct="1"/>
            <a:r>
              <a:rPr lang="en-US" dirty="0"/>
              <a:t>Ultraviolet Methods</a:t>
            </a:r>
          </a:p>
          <a:p>
            <a:pPr marL="914400" lvl="1" indent="-457200" eaLnBrk="1" hangingPunct="1"/>
            <a:r>
              <a:rPr lang="en-US" dirty="0"/>
              <a:t>Differential Absorption</a:t>
            </a:r>
          </a:p>
          <a:p>
            <a:pPr marL="914400" lvl="1" indent="-457200" eaLnBrk="1" hangingPunct="1"/>
            <a:r>
              <a:rPr lang="en-US" dirty="0"/>
              <a:t>Second Derivative  Spectroscopy</a:t>
            </a:r>
          </a:p>
          <a:p>
            <a:pPr marL="457200" indent="-457200" eaLnBrk="1" hangingPunct="1"/>
            <a:r>
              <a:rPr lang="en-US" dirty="0"/>
              <a:t>Visible Light  -  Opacity Measurement</a:t>
            </a:r>
          </a:p>
          <a:p>
            <a:pPr marL="914400" lvl="1" indent="-457200" eaLnBrk="1" hangingPunct="1"/>
            <a:r>
              <a:rPr lang="en-US" dirty="0"/>
              <a:t>Scattering &amp; Absorption</a:t>
            </a:r>
          </a:p>
        </p:txBody>
      </p:sp>
    </p:spTree>
  </p:cSld>
  <p:clrMapOvr>
    <a:masterClrMapping/>
  </p:clrMapOvr>
  <p:transition spd="slow"/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375987"/>
            <a:ext cx="8891587" cy="755650"/>
          </a:xfrm>
          <a:effectLst/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800" dirty="0"/>
              <a:t>Analytical Techniques</a:t>
            </a:r>
          </a:p>
        </p:txBody>
      </p:sp>
      <p:sp>
        <p:nvSpPr>
          <p:cNvPr id="94210" name="Rectangle 3"/>
          <p:cNvSpPr>
            <a:spLocks noGrp="1" noChangeArrowheads="1"/>
          </p:cNvSpPr>
          <p:nvPr>
            <p:ph idx="1"/>
          </p:nvPr>
        </p:nvSpPr>
        <p:spPr>
          <a:xfrm>
            <a:off x="684213" y="1524000"/>
            <a:ext cx="8185150" cy="4702175"/>
          </a:xfrm>
          <a:effectLst/>
        </p:spPr>
        <p:txBody>
          <a:bodyPr/>
          <a:lstStyle/>
          <a:p>
            <a:pPr marL="457200" indent="-457200" eaLnBrk="1" hangingPunct="1"/>
            <a:r>
              <a:rPr lang="en-US" dirty="0"/>
              <a:t>Luminescence Methods</a:t>
            </a:r>
          </a:p>
          <a:p>
            <a:pPr marL="914400" lvl="1" indent="-457200" eaLnBrk="1" hangingPunct="1"/>
            <a:r>
              <a:rPr lang="en-US" dirty="0"/>
              <a:t>Fluorescence</a:t>
            </a:r>
          </a:p>
          <a:p>
            <a:pPr marL="914400" lvl="1" indent="-457200" eaLnBrk="1" hangingPunct="1"/>
            <a:r>
              <a:rPr lang="en-US" dirty="0"/>
              <a:t>Chemiluminescence</a:t>
            </a:r>
          </a:p>
          <a:p>
            <a:pPr marL="914400" lvl="1" indent="-457200" eaLnBrk="1" hangingPunct="1"/>
            <a:r>
              <a:rPr lang="en-US" dirty="0"/>
              <a:t>Flame Photometry</a:t>
            </a:r>
          </a:p>
          <a:p>
            <a:pPr marL="457200" indent="-457200" eaLnBrk="1" hangingPunct="1"/>
            <a:r>
              <a:rPr lang="en-US" dirty="0"/>
              <a:t>Electroanalytical Methods</a:t>
            </a:r>
          </a:p>
          <a:p>
            <a:pPr marL="914400" lvl="1" indent="-457200" eaLnBrk="1" hangingPunct="1"/>
            <a:r>
              <a:rPr lang="en-US" dirty="0"/>
              <a:t>Polarography</a:t>
            </a:r>
          </a:p>
          <a:p>
            <a:pPr marL="914400" lvl="1" indent="-457200" eaLnBrk="1" hangingPunct="1"/>
            <a:r>
              <a:rPr lang="en-US" dirty="0"/>
              <a:t>Electrocatalytic</a:t>
            </a:r>
          </a:p>
          <a:p>
            <a:pPr marL="914400" lvl="1" indent="-457200" eaLnBrk="1" hangingPunct="1"/>
            <a:r>
              <a:rPr lang="en-US" dirty="0" err="1"/>
              <a:t>Paramagnetism</a:t>
            </a:r>
            <a:endParaRPr lang="en-US" dirty="0"/>
          </a:p>
          <a:p>
            <a:pPr marL="914400" lvl="1" indent="-457200" eaLnBrk="1" hangingPunct="1"/>
            <a:r>
              <a:rPr lang="en-US" dirty="0"/>
              <a:t>Conductivity</a:t>
            </a:r>
          </a:p>
        </p:txBody>
      </p:sp>
    </p:spTree>
  </p:cSld>
  <p:clrMapOvr>
    <a:masterClrMapping/>
  </p:clrMapOvr>
  <p:transition spd="slow"/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6162" name="Rectangle 1026"/>
          <p:cNvSpPr>
            <a:spLocks noGrp="1" noChangeArrowheads="1"/>
          </p:cNvSpPr>
          <p:nvPr>
            <p:ph type="title"/>
          </p:nvPr>
        </p:nvSpPr>
        <p:spPr>
          <a:xfrm>
            <a:off x="571500" y="231779"/>
            <a:ext cx="9715500" cy="1063625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800" dirty="0"/>
              <a:t>Site Information</a:t>
            </a:r>
            <a:endParaRPr lang="en-US" dirty="0"/>
          </a:p>
        </p:txBody>
      </p:sp>
      <p:sp>
        <p:nvSpPr>
          <p:cNvPr id="96258" name="Rectangle 1027"/>
          <p:cNvSpPr>
            <a:spLocks noGrp="1" noChangeArrowheads="1"/>
          </p:cNvSpPr>
          <p:nvPr>
            <p:ph idx="1"/>
          </p:nvPr>
        </p:nvSpPr>
        <p:spPr>
          <a:xfrm>
            <a:off x="800100" y="1447800"/>
            <a:ext cx="8482013" cy="4532312"/>
          </a:xfrm>
          <a:effectLst/>
        </p:spPr>
        <p:txBody>
          <a:bodyPr/>
          <a:lstStyle/>
          <a:p>
            <a:pPr eaLnBrk="1" hangingPunct="1"/>
            <a:r>
              <a:rPr lang="en-US" sz="3400" dirty="0">
                <a:latin typeface="Times New Roman" pitchFamily="18" charset="0"/>
              </a:rPr>
              <a:t> </a:t>
            </a:r>
            <a:r>
              <a:rPr lang="en-US" sz="3400" dirty="0"/>
              <a:t>Site Description</a:t>
            </a:r>
            <a:r>
              <a:rPr lang="en-US" dirty="0"/>
              <a:t> </a:t>
            </a:r>
          </a:p>
          <a:p>
            <a:pPr marL="914400" lvl="1" indent="-457200" eaLnBrk="1" hangingPunct="1"/>
            <a:r>
              <a:rPr lang="en-US" sz="3000" dirty="0"/>
              <a:t> Ground Cover</a:t>
            </a:r>
          </a:p>
          <a:p>
            <a:pPr marL="914400" lvl="1" indent="-457200" eaLnBrk="1" hangingPunct="1"/>
            <a:r>
              <a:rPr lang="en-US" sz="3000" dirty="0"/>
              <a:t> Height of Inlet</a:t>
            </a:r>
          </a:p>
          <a:p>
            <a:pPr marL="914400" lvl="1" indent="-457200" eaLnBrk="1" hangingPunct="1"/>
            <a:r>
              <a:rPr lang="en-US" sz="3000" dirty="0"/>
              <a:t> Type of Samplers</a:t>
            </a:r>
          </a:p>
          <a:p>
            <a:pPr marL="914400" lvl="1" indent="-457200" eaLnBrk="1" hangingPunct="1"/>
            <a:r>
              <a:rPr lang="en-US" sz="3000" dirty="0"/>
              <a:t> Spacing Between Samplers</a:t>
            </a:r>
          </a:p>
          <a:p>
            <a:pPr marL="914400" lvl="1" indent="-457200" eaLnBrk="1" hangingPunct="1"/>
            <a:r>
              <a:rPr lang="en-US" sz="3000" dirty="0"/>
              <a:t> Inlet Boom Description and Orientation</a:t>
            </a:r>
          </a:p>
          <a:p>
            <a:pPr marL="914400" lvl="1" indent="-457200" eaLnBrk="1" hangingPunct="1"/>
            <a:r>
              <a:rPr lang="en-US" sz="3000" dirty="0"/>
              <a:t> Meteorological Instrument Tower Description</a:t>
            </a:r>
          </a:p>
          <a:p>
            <a:pPr marL="914400" lvl="1" indent="-457200" eaLnBrk="1" hangingPunct="1"/>
            <a:r>
              <a:rPr lang="en-US" sz="3000" dirty="0"/>
              <a:t> Meteorological Instrument Radiation Shield</a:t>
            </a:r>
          </a:p>
        </p:txBody>
      </p:sp>
    </p:spTree>
  </p:cSld>
  <p:clrMapOvr>
    <a:masterClrMapping/>
  </p:clrMapOvr>
  <p:transition spd="slow"/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978" name="Rectangle 2"/>
          <p:cNvSpPr>
            <a:spLocks noGrp="1" noChangeArrowheads="1"/>
          </p:cNvSpPr>
          <p:nvPr>
            <p:ph type="title"/>
          </p:nvPr>
        </p:nvSpPr>
        <p:spPr>
          <a:xfrm>
            <a:off x="671512" y="231779"/>
            <a:ext cx="9615488" cy="987425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800" dirty="0"/>
              <a:t>Site Information</a:t>
            </a:r>
            <a:endParaRPr lang="en-US" dirty="0"/>
          </a:p>
        </p:txBody>
      </p:sp>
      <p:sp>
        <p:nvSpPr>
          <p:cNvPr id="97282" name="Rectangle 3"/>
          <p:cNvSpPr>
            <a:spLocks noGrp="1" noChangeArrowheads="1"/>
          </p:cNvSpPr>
          <p:nvPr>
            <p:ph idx="1"/>
          </p:nvPr>
        </p:nvSpPr>
        <p:spPr>
          <a:xfrm>
            <a:off x="752057" y="1371600"/>
            <a:ext cx="9075738" cy="4532312"/>
          </a:xfrm>
          <a:effectLst/>
        </p:spPr>
        <p:txBody>
          <a:bodyPr>
            <a:normAutofit lnSpcReduction="10000"/>
          </a:bodyPr>
          <a:lstStyle/>
          <a:p>
            <a:pPr eaLnBrk="1" hangingPunct="1"/>
            <a:r>
              <a:rPr lang="en-US" sz="3400" dirty="0">
                <a:latin typeface="Times New Roman" pitchFamily="18" charset="0"/>
              </a:rPr>
              <a:t> </a:t>
            </a:r>
            <a:r>
              <a:rPr lang="en-US" sz="3400" dirty="0"/>
              <a:t>Probe Information</a:t>
            </a:r>
          </a:p>
          <a:p>
            <a:pPr marL="1492250" lvl="1" indent="-577850" eaLnBrk="1" hangingPunct="1"/>
            <a:r>
              <a:rPr lang="en-US" sz="3200" dirty="0"/>
              <a:t>Probe Material</a:t>
            </a:r>
          </a:p>
          <a:p>
            <a:pPr marL="1371600" lvl="1" indent="-457200" eaLnBrk="1" hangingPunct="1"/>
            <a:r>
              <a:rPr lang="en-US" sz="3200" dirty="0"/>
              <a:t> Probe Dimensions</a:t>
            </a:r>
          </a:p>
          <a:p>
            <a:pPr marL="1371600" lvl="1" indent="-457200" eaLnBrk="1" hangingPunct="1"/>
            <a:r>
              <a:rPr lang="en-US" sz="3200" dirty="0"/>
              <a:t> Manifold Description</a:t>
            </a:r>
          </a:p>
          <a:p>
            <a:pPr marL="1371600" lvl="1" indent="-457200" eaLnBrk="1" hangingPunct="1"/>
            <a:r>
              <a:rPr lang="en-US" sz="3200" dirty="0"/>
              <a:t> Manifold Dimensions</a:t>
            </a:r>
          </a:p>
          <a:p>
            <a:pPr marL="1371600" lvl="1" indent="-457200" eaLnBrk="1" hangingPunct="1"/>
            <a:r>
              <a:rPr lang="en-US" sz="3200" dirty="0"/>
              <a:t> Tubing Material</a:t>
            </a:r>
          </a:p>
          <a:p>
            <a:pPr marL="1371600" lvl="1" indent="-457200" eaLnBrk="1" hangingPunct="1"/>
            <a:r>
              <a:rPr lang="en-US" sz="3200" dirty="0"/>
              <a:t> Tubing Dimensions</a:t>
            </a:r>
          </a:p>
          <a:p>
            <a:pPr marL="1371600" lvl="1" indent="-457200" eaLnBrk="1" hangingPunct="1"/>
            <a:r>
              <a:rPr lang="en-US" sz="3200" dirty="0"/>
              <a:t> Residence Time</a:t>
            </a:r>
          </a:p>
          <a:p>
            <a:pPr marL="1371600" lvl="2" indent="-457200" eaLnBrk="1" hangingPunct="1"/>
            <a:r>
              <a:rPr lang="en-US" sz="3200" dirty="0"/>
              <a:t> Probe, Manifold, Tubing, Total</a:t>
            </a:r>
          </a:p>
        </p:txBody>
      </p:sp>
    </p:spTree>
  </p:cSld>
  <p:clrMapOvr>
    <a:masterClrMapping/>
  </p:clrMapOvr>
  <p:transition spd="slow"/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37E6305-54AB-43B2-AD0C-6CD6D204D9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LUNCH BREAK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C3F39B2-900B-4B8F-B841-A7CD57D7F4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7231" y="1825625"/>
            <a:ext cx="8872538" cy="536575"/>
          </a:xfrm>
        </p:spPr>
        <p:txBody>
          <a:bodyPr/>
          <a:lstStyle/>
          <a:p>
            <a:r>
              <a:rPr lang="en-US" dirty="0"/>
              <a:t>Returning at 1pm</a:t>
            </a:r>
          </a:p>
        </p:txBody>
      </p:sp>
    </p:spTree>
    <p:extLst>
      <p:ext uri="{BB962C8B-B14F-4D97-AF65-F5344CB8AC3E}">
        <p14:creationId xmlns:p14="http://schemas.microsoft.com/office/powerpoint/2010/main" val="2377839540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06" name="Picture 2" descr="DSCN097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3632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43A9B88-6025-C97B-D8E9-E55B018F5832}"/>
              </a:ext>
            </a:extLst>
          </p:cNvPr>
          <p:cNvSpPr txBox="1"/>
          <p:nvPr/>
        </p:nvSpPr>
        <p:spPr>
          <a:xfrm>
            <a:off x="1028700" y="3200400"/>
            <a:ext cx="6019800" cy="120032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7200" dirty="0">
                <a:solidFill>
                  <a:schemeClr val="bg1"/>
                </a:solidFill>
                <a:latin typeface="+mj-lt"/>
              </a:rPr>
              <a:t>Gas Inlet </a:t>
            </a:r>
          </a:p>
        </p:txBody>
      </p:sp>
    </p:spTree>
  </p:cSld>
  <p:clrMapOvr>
    <a:masterClrMapping/>
  </p:clrMapOvr>
  <p:transition spd="slow"/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330" name="Picture 2" descr="DSCN097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363200" cy="693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5A70720-B773-F2E3-F251-209D2D224DD5}"/>
              </a:ext>
            </a:extLst>
          </p:cNvPr>
          <p:cNvSpPr txBox="1"/>
          <p:nvPr/>
        </p:nvSpPr>
        <p:spPr>
          <a:xfrm>
            <a:off x="266700" y="990600"/>
            <a:ext cx="4419600" cy="2308324"/>
          </a:xfrm>
          <a:prstGeom prst="rect">
            <a:avLst/>
          </a:prstGeom>
          <a:solidFill>
            <a:srgbClr val="000000">
              <a:alpha val="20000"/>
            </a:srgbClr>
          </a:solidFill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7200" dirty="0">
                <a:solidFill>
                  <a:schemeClr val="bg1"/>
                </a:solidFill>
                <a:latin typeface="+mj-lt"/>
              </a:rPr>
              <a:t>Instrument Manifold </a:t>
            </a:r>
          </a:p>
        </p:txBody>
      </p:sp>
    </p:spTree>
  </p:cSld>
  <p:clrMapOvr>
    <a:masterClrMapping/>
  </p:clrMapOvr>
  <p:transition spd="slow"/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354" name="Picture 1026" descr="DSCN097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363200" cy="698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146C6AA-F93D-ADDD-E22A-0D260A1A356B}"/>
              </a:ext>
            </a:extLst>
          </p:cNvPr>
          <p:cNvSpPr txBox="1"/>
          <p:nvPr/>
        </p:nvSpPr>
        <p:spPr>
          <a:xfrm>
            <a:off x="2171700" y="209326"/>
            <a:ext cx="5410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4800" dirty="0">
                <a:solidFill>
                  <a:schemeClr val="bg1"/>
                </a:solidFill>
              </a:rPr>
              <a:t>Instrument Manifold </a:t>
            </a:r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287000" cy="6845300"/>
          </a:xfrm>
          <a:prstGeom prst="rect">
            <a:avLst/>
          </a:prstGeom>
          <a:solidFill>
            <a:srgbClr val="063DE8"/>
          </a:solidFill>
          <a:ln w="12700">
            <a:noFill/>
            <a:miter lim="800000"/>
            <a:headEnd/>
            <a:tailEnd/>
          </a:ln>
          <a:effectLst/>
        </p:spPr>
      </p:pic>
      <p:sp>
        <p:nvSpPr>
          <p:cNvPr id="34819" name="Rectangle 3"/>
          <p:cNvSpPr>
            <a:spLocks noGrp="1" noChangeArrowheads="1"/>
          </p:cNvSpPr>
          <p:nvPr>
            <p:ph type="title"/>
          </p:nvPr>
        </p:nvSpPr>
        <p:spPr>
          <a:xfrm>
            <a:off x="723900" y="228600"/>
            <a:ext cx="8897937" cy="1179512"/>
          </a:xfrm>
          <a:solidFill>
            <a:srgbClr val="00279F"/>
          </a:solidFill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300" dirty="0">
                <a:effectLst/>
              </a:rPr>
              <a:t>State and Local Monitoring (SLAMS) Network</a:t>
            </a:r>
            <a:endParaRPr lang="en-US" sz="4000" dirty="0">
              <a:effectLst/>
            </a:endParaRP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 spd="slow"/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8258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1" y="207967"/>
            <a:ext cx="8991600" cy="708025"/>
          </a:xfrm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800" dirty="0">
                <a:solidFill>
                  <a:schemeClr val="bg2"/>
                </a:solidFill>
              </a:rPr>
              <a:t>Non-Dispersive IR Analyzer</a:t>
            </a:r>
          </a:p>
        </p:txBody>
      </p:sp>
      <p:pic>
        <p:nvPicPr>
          <p:cNvPr id="101379" name="Picture 3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88" y="1292225"/>
            <a:ext cx="8763000" cy="54006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 spd="slow"/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02" name="Picture 2050" descr="DSCN014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287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8287C86-FD9B-A2C6-3E81-E7C93A760126}"/>
              </a:ext>
            </a:extLst>
          </p:cNvPr>
          <p:cNvSpPr txBox="1"/>
          <p:nvPr/>
        </p:nvSpPr>
        <p:spPr>
          <a:xfrm>
            <a:off x="2781300" y="4572000"/>
            <a:ext cx="69342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6600" dirty="0">
                <a:solidFill>
                  <a:schemeClr val="bg1"/>
                </a:solidFill>
              </a:rPr>
              <a:t>NOx &amp; CO Analyzer</a:t>
            </a:r>
          </a:p>
        </p:txBody>
      </p:sp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26" name="Picture 2" descr="DSCN112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363200" cy="693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29591EB-CF95-ED0A-CEDA-4C22524D8159}"/>
              </a:ext>
            </a:extLst>
          </p:cNvPr>
          <p:cNvSpPr txBox="1"/>
          <p:nvPr/>
        </p:nvSpPr>
        <p:spPr>
          <a:xfrm>
            <a:off x="1257300" y="4038600"/>
            <a:ext cx="8077200" cy="830997"/>
          </a:xfrm>
          <a:prstGeom prst="rect">
            <a:avLst/>
          </a:prstGeom>
          <a:solidFill>
            <a:srgbClr val="000000">
              <a:alpha val="22000"/>
            </a:srgbClr>
          </a:solidFill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4800" dirty="0">
                <a:solidFill>
                  <a:schemeClr val="bg1"/>
                </a:solidFill>
              </a:rPr>
              <a:t>Let’s Discuss GFC CO Analyzer</a:t>
            </a:r>
          </a:p>
        </p:txBody>
      </p:sp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50" name="Picture 2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0213" y="227013"/>
            <a:ext cx="9420225" cy="6423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sp>
        <p:nvSpPr>
          <p:cNvPr id="86019" name="Rectangle 3"/>
          <p:cNvSpPr>
            <a:spLocks noGrp="1" noChangeArrowheads="1"/>
          </p:cNvSpPr>
          <p:nvPr>
            <p:ph type="title"/>
          </p:nvPr>
        </p:nvSpPr>
        <p:spPr>
          <a:xfrm>
            <a:off x="917491" y="457200"/>
            <a:ext cx="3387809" cy="1952625"/>
          </a:xfrm>
          <a:effectLst/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/>
              <a:t>Gas Filter Correlation Analyzer</a:t>
            </a: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 spd="slow"/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474" name="Picture 1026" descr="DSCN100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011"/>
            <a:ext cx="10287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A828E0B-B71D-FC40-A217-FE5C213C6830}"/>
              </a:ext>
            </a:extLst>
          </p:cNvPr>
          <p:cNvSpPr txBox="1"/>
          <p:nvPr/>
        </p:nvSpPr>
        <p:spPr>
          <a:xfrm>
            <a:off x="1409700" y="2590800"/>
            <a:ext cx="6781800" cy="646331"/>
          </a:xfrm>
          <a:prstGeom prst="rect">
            <a:avLst/>
          </a:prstGeom>
          <a:solidFill>
            <a:schemeClr val="bg1">
              <a:alpha val="31000"/>
            </a:schemeClr>
          </a:solidFill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3600" dirty="0">
                <a:solidFill>
                  <a:schemeClr val="bg1"/>
                </a:solidFill>
              </a:rPr>
              <a:t>Looking Inside a GFC CO Analyzer</a:t>
            </a:r>
          </a:p>
        </p:txBody>
      </p:sp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6450" name="Rectangle 2"/>
          <p:cNvSpPr>
            <a:spLocks noGrp="1" noChangeArrowheads="1"/>
          </p:cNvSpPr>
          <p:nvPr>
            <p:ph type="title"/>
          </p:nvPr>
        </p:nvSpPr>
        <p:spPr>
          <a:xfrm>
            <a:off x="472281" y="184317"/>
            <a:ext cx="9478962" cy="955675"/>
          </a:xfrm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800" dirty="0">
                <a:solidFill>
                  <a:schemeClr val="bg2"/>
                </a:solidFill>
              </a:rPr>
              <a:t>Chemiluminescence NO</a:t>
            </a:r>
            <a:r>
              <a:rPr lang="en-US" sz="4800" baseline="-25000" dirty="0">
                <a:solidFill>
                  <a:schemeClr val="bg2"/>
                </a:solidFill>
              </a:rPr>
              <a:t>x</a:t>
            </a:r>
            <a:r>
              <a:rPr lang="en-US" sz="4800" dirty="0">
                <a:solidFill>
                  <a:schemeClr val="bg2"/>
                </a:solidFill>
              </a:rPr>
              <a:t>  Analyzer</a:t>
            </a:r>
          </a:p>
        </p:txBody>
      </p:sp>
      <p:pic>
        <p:nvPicPr>
          <p:cNvPr id="106499" name="Picture 3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8850" y="1200150"/>
            <a:ext cx="8505825" cy="53530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 spd="slow"/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522" name="Picture 2" descr="DSCN014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287000" cy="695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E29FB5D-AE33-E70D-C3B6-74C87E2B34A5}"/>
              </a:ext>
            </a:extLst>
          </p:cNvPr>
          <p:cNvSpPr txBox="1"/>
          <p:nvPr/>
        </p:nvSpPr>
        <p:spPr>
          <a:xfrm>
            <a:off x="1752600" y="2971800"/>
            <a:ext cx="67818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err="1">
                <a:solidFill>
                  <a:schemeClr val="bg1"/>
                </a:solidFill>
              </a:rPr>
              <a:t>Thermo</a:t>
            </a:r>
            <a:r>
              <a:rPr lang="en-US" sz="4800" dirty="0">
                <a:solidFill>
                  <a:schemeClr val="bg1"/>
                </a:solidFill>
              </a:rPr>
              <a:t> Environmental Chemiluminescence NOx Analyzer</a:t>
            </a:r>
          </a:p>
        </p:txBody>
      </p:sp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546" name="Picture 2050" descr="DSCN096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76200" y="-76200"/>
            <a:ext cx="10668000" cy="708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DF92717-CF6E-6D5C-9ACA-B306253876A5}"/>
              </a:ext>
            </a:extLst>
          </p:cNvPr>
          <p:cNvSpPr txBox="1"/>
          <p:nvPr/>
        </p:nvSpPr>
        <p:spPr>
          <a:xfrm>
            <a:off x="2476500" y="3493586"/>
            <a:ext cx="6705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4800" dirty="0">
                <a:solidFill>
                  <a:schemeClr val="bg1"/>
                </a:solidFill>
              </a:rPr>
              <a:t>Typical NOx Analyzer</a:t>
            </a:r>
          </a:p>
        </p:txBody>
      </p:sp>
    </p:spTree>
  </p:cSld>
  <p:clrMapOvr>
    <a:masterClrMapping/>
  </p:clrMapOvr>
  <p:transition spd="slow"/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570" name="Picture 1026" descr="DSCN100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76200" y="36095"/>
            <a:ext cx="103632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346F3B6-BC0D-CBA0-A6A7-0A7FDA1BA731}"/>
              </a:ext>
            </a:extLst>
          </p:cNvPr>
          <p:cNvSpPr txBox="1"/>
          <p:nvPr/>
        </p:nvSpPr>
        <p:spPr>
          <a:xfrm>
            <a:off x="1943100" y="4648200"/>
            <a:ext cx="67818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5400" dirty="0">
                <a:solidFill>
                  <a:schemeClr val="bg1"/>
                </a:solidFill>
              </a:rPr>
              <a:t>Chemiluminescence NOx Analyzer</a:t>
            </a:r>
          </a:p>
        </p:txBody>
      </p:sp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title"/>
          </p:nvPr>
        </p:nvSpPr>
        <p:spPr>
          <a:xfrm>
            <a:off x="696913" y="255588"/>
            <a:ext cx="8758238" cy="969962"/>
          </a:xfrm>
          <a:effectLst/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800" dirty="0">
                <a:solidFill>
                  <a:schemeClr val="bg2"/>
                </a:solidFill>
              </a:rPr>
              <a:t>Non-Dispersive UV Analyzer</a:t>
            </a:r>
          </a:p>
        </p:txBody>
      </p:sp>
      <p:pic>
        <p:nvPicPr>
          <p:cNvPr id="110595" name="Picture 3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5900" y="1817688"/>
            <a:ext cx="9725025" cy="46593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 spd="slow"/>
</p:sld>
</file>

<file path=ppt/theme/theme1.xml><?xml version="1.0" encoding="utf-8"?>
<a:theme xmlns:a="http://schemas.openxmlformats.org/drawingml/2006/main" name="Office 2013 - 2022 Theme">
  <a:themeElements>
    <a:clrScheme name="Office 2013 - 2022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2013 - 2022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2022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0</TotalTime>
  <Pages>161</Pages>
  <Words>3056</Words>
  <Application>Microsoft Office PowerPoint</Application>
  <PresentationFormat>35mm Slides</PresentationFormat>
  <Paragraphs>786</Paragraphs>
  <Slides>154</Slides>
  <Notes>154</Notes>
  <HiddenSlides>3</HiddenSlides>
  <MMClips>4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154</vt:i4>
      </vt:variant>
    </vt:vector>
  </HeadingPairs>
  <TitlesOfParts>
    <vt:vector size="165" baseType="lpstr">
      <vt:lpstr>Arial</vt:lpstr>
      <vt:lpstr>Wingdings 3</vt:lpstr>
      <vt:lpstr>Calibri Light</vt:lpstr>
      <vt:lpstr>Monotype Sorts</vt:lpstr>
      <vt:lpstr>Source Sans Pro Web</vt:lpstr>
      <vt:lpstr>Times New Roman</vt:lpstr>
      <vt:lpstr>Calibri</vt:lpstr>
      <vt:lpstr>Symbol</vt:lpstr>
      <vt:lpstr>Office 2013 - 2022 Theme</vt:lpstr>
      <vt:lpstr>Acrobat Document</vt:lpstr>
      <vt:lpstr>Clip</vt:lpstr>
      <vt:lpstr>PowerPoint Presentation</vt:lpstr>
      <vt:lpstr>Course Overview</vt:lpstr>
      <vt:lpstr>PowerPoint Presentation</vt:lpstr>
      <vt:lpstr>EPA Responsibilities Under CAA</vt:lpstr>
      <vt:lpstr>Monitoring</vt:lpstr>
      <vt:lpstr>Regulations</vt:lpstr>
      <vt:lpstr>Monitoring Networks</vt:lpstr>
      <vt:lpstr>Monitoring Networks</vt:lpstr>
      <vt:lpstr>State and Local Monitoring (SLAMS) Network</vt:lpstr>
      <vt:lpstr>National Air Monitoring (NAMS) Network</vt:lpstr>
      <vt:lpstr>Photochemical Assessment Monitoring (PAMS) Network</vt:lpstr>
      <vt:lpstr>PowerPoint Presentation</vt:lpstr>
      <vt:lpstr>NCore Network</vt:lpstr>
      <vt:lpstr>NCore Objectives</vt:lpstr>
      <vt:lpstr>NCore pollutants</vt:lpstr>
      <vt:lpstr>PowerPoint Presentation</vt:lpstr>
      <vt:lpstr>PowerPoint Presentation</vt:lpstr>
      <vt:lpstr>PowerPoint Presentation</vt:lpstr>
      <vt:lpstr>PowerPoint Presentation</vt:lpstr>
      <vt:lpstr>Current NAAQS</vt:lpstr>
      <vt:lpstr>Carbon Monoxide(CO) Standards-Table of Historical CO NAAQS</vt:lpstr>
      <vt:lpstr>PowerPoint Presentation</vt:lpstr>
      <vt:lpstr>Nitrogen Dioxide (NO2) Standards-Table of Historical NO2 NAAQS</vt:lpstr>
      <vt:lpstr>PowerPoint Presentation</vt:lpstr>
      <vt:lpstr>Oxides of Sulfur (SO2) Standards-Table of Historical SO2 NAAQS</vt:lpstr>
      <vt:lpstr>PowerPoint Presentation</vt:lpstr>
      <vt:lpstr>PowerPoint Presentation</vt:lpstr>
      <vt:lpstr>PowerPoint Presentation</vt:lpstr>
      <vt:lpstr>Lead (Pb) Standards- Table of Historical Pb NAAQS</vt:lpstr>
      <vt:lpstr>PowerPoint Presentation</vt:lpstr>
      <vt:lpstr>PowerPoint Presentation</vt:lpstr>
      <vt:lpstr>PowerPoint Presentation</vt:lpstr>
      <vt:lpstr>PowerPoint Presentation</vt:lpstr>
      <vt:lpstr>Ozone (O3) Standards-Table of Historic O3 NAAQS </vt:lpstr>
      <vt:lpstr>PowerPoint Presentation</vt:lpstr>
      <vt:lpstr>PowerPoint Presentation</vt:lpstr>
      <vt:lpstr>Ground-Level Ozone</vt:lpstr>
      <vt:lpstr>PowerPoint Presentation</vt:lpstr>
      <vt:lpstr>PowerPoint Presentation</vt:lpstr>
      <vt:lpstr>PowerPoint Presentation</vt:lpstr>
      <vt:lpstr>PowerPoint Presentation</vt:lpstr>
      <vt:lpstr>Particulate Matter (PM) Standards - Table of Historical PM NAAQS</vt:lpstr>
      <vt:lpstr>PM Standards Revision in 2024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Network Design Considerations</vt:lpstr>
      <vt:lpstr>Network Design Considerations</vt:lpstr>
      <vt:lpstr>Scales of Monitoring</vt:lpstr>
      <vt:lpstr>Micro Scale Site Up to 100 m</vt:lpstr>
      <vt:lpstr>Middle Scale Site 100 m to 0.5 km</vt:lpstr>
      <vt:lpstr>Neighborhood Scale Site 0.5 km to 4 km </vt:lpstr>
      <vt:lpstr>Additional Scales of Monitoring</vt:lpstr>
      <vt:lpstr>Urban Scale Site 4 km to 50 km</vt:lpstr>
      <vt:lpstr>Regional Scale Site 10s km to 100s km </vt:lpstr>
      <vt:lpstr>National &amp; Global  Scale Site</vt:lpstr>
      <vt:lpstr>Monitoring Objectives &amp; Scale</vt:lpstr>
      <vt:lpstr>PowerPoint Presentation</vt:lpstr>
      <vt:lpstr>Network Design Considerations</vt:lpstr>
      <vt:lpstr>Network Design Considerations</vt:lpstr>
      <vt:lpstr>Number of Stations – PM10 </vt:lpstr>
      <vt:lpstr>Station Siting Considerations</vt:lpstr>
      <vt:lpstr>Station Siting Considerations</vt:lpstr>
      <vt:lpstr>Station Categories</vt:lpstr>
      <vt:lpstr>Site Information</vt:lpstr>
      <vt:lpstr>PowerPoint Presentation</vt:lpstr>
      <vt:lpstr>Site Information</vt:lpstr>
      <vt:lpstr>Site Information</vt:lpstr>
      <vt:lpstr>Obstacle Effects</vt:lpstr>
      <vt:lpstr>Location of Monitors</vt:lpstr>
      <vt:lpstr>PowerPoint Presentation</vt:lpstr>
      <vt:lpstr>Air Pollutant Measurement Process</vt:lpstr>
      <vt:lpstr>Types of Monitoring</vt:lpstr>
      <vt:lpstr>Electromagnetic Spectrum</vt:lpstr>
      <vt:lpstr>Beer-Lambert Law</vt:lpstr>
      <vt:lpstr>PowerPoint Presentation</vt:lpstr>
      <vt:lpstr>Analytical Techniques</vt:lpstr>
      <vt:lpstr>Analytical Techniques</vt:lpstr>
      <vt:lpstr>Site Information</vt:lpstr>
      <vt:lpstr>Site Information</vt:lpstr>
      <vt:lpstr>LUNCH BREAK</vt:lpstr>
      <vt:lpstr>PowerPoint Presentation</vt:lpstr>
      <vt:lpstr>PowerPoint Presentation</vt:lpstr>
      <vt:lpstr>PowerPoint Presentation</vt:lpstr>
      <vt:lpstr>Non-Dispersive IR Analyzer</vt:lpstr>
      <vt:lpstr>PowerPoint Presentation</vt:lpstr>
      <vt:lpstr>PowerPoint Presentation</vt:lpstr>
      <vt:lpstr>Gas Filter Correlation Analyzer</vt:lpstr>
      <vt:lpstr>PowerPoint Presentation</vt:lpstr>
      <vt:lpstr>Chemiluminescence NOx  Analyzer</vt:lpstr>
      <vt:lpstr>PowerPoint Presentation</vt:lpstr>
      <vt:lpstr>PowerPoint Presentation</vt:lpstr>
      <vt:lpstr>PowerPoint Presentation</vt:lpstr>
      <vt:lpstr>Non-Dispersive UV Analyzer</vt:lpstr>
      <vt:lpstr>Fluorescence SO2  Analyzer</vt:lpstr>
      <vt:lpstr>PowerPoint Presentation</vt:lpstr>
      <vt:lpstr>Calibrations and Zero Air</vt:lpstr>
      <vt:lpstr>PowerPoint Presentation</vt:lpstr>
      <vt:lpstr>PowerPoint Presentation</vt:lpstr>
      <vt:lpstr>PowerPoint Presentation</vt:lpstr>
      <vt:lpstr>Particulate Properties</vt:lpstr>
      <vt:lpstr>Measures of Particulate Matter in the Atmosphere</vt:lpstr>
      <vt:lpstr>Particulate</vt:lpstr>
      <vt:lpstr>PowerPoint Presentation</vt:lpstr>
      <vt:lpstr>PM10 -  Size Selective Inlet (SSI)</vt:lpstr>
      <vt:lpstr>PowerPoint Presentation</vt:lpstr>
      <vt:lpstr>PowerPoint Presentation</vt:lpstr>
      <vt:lpstr>PowerPoint Presentation</vt:lpstr>
      <vt:lpstr>PowerPoint Presentation</vt:lpstr>
      <vt:lpstr>PM10  Size Selective Inlet  </vt:lpstr>
      <vt:lpstr>PowerPoint Presentation</vt:lpstr>
      <vt:lpstr>Virtual Impactor</vt:lpstr>
      <vt:lpstr>EPA-WINS PM2.5 Impactor</vt:lpstr>
      <vt:lpstr>PowerPoint Presentation</vt:lpstr>
      <vt:lpstr>PM10 - TEOM</vt:lpstr>
      <vt:lpstr>PM10-TEOM</vt:lpstr>
      <vt:lpstr>PowerPoint Presentation</vt:lpstr>
      <vt:lpstr>PowerPoint Presentation</vt:lpstr>
      <vt:lpstr>PowerPoint Presentation</vt:lpstr>
      <vt:lpstr>Meteorological Instruments</vt:lpstr>
      <vt:lpstr>PowerPoint Presentation</vt:lpstr>
      <vt:lpstr>PowerPoint Presentation</vt:lpstr>
      <vt:lpstr>PowerPoint Presentation</vt:lpstr>
      <vt:lpstr>Data Handling</vt:lpstr>
      <vt:lpstr>PowerPoint Presentation</vt:lpstr>
      <vt:lpstr>Site Survey Data</vt:lpstr>
      <vt:lpstr>Documentation</vt:lpstr>
      <vt:lpstr>Documentation</vt:lpstr>
      <vt:lpstr>PowerPoint Presentation</vt:lpstr>
      <vt:lpstr>PowerPoint Presentation</vt:lpstr>
      <vt:lpstr>Quality Assurance</vt:lpstr>
      <vt:lpstr>Quality Assurance</vt:lpstr>
      <vt:lpstr>Data Handling</vt:lpstr>
      <vt:lpstr>Data Handling</vt:lpstr>
      <vt:lpstr>Station Inspection</vt:lpstr>
      <vt:lpstr>California ARB Audit Van</vt:lpstr>
      <vt:lpstr>ARB Audit Van Instrumentation</vt:lpstr>
      <vt:lpstr> </vt:lpstr>
      <vt:lpstr>Safety</vt:lpstr>
      <vt:lpstr>PowerPoint Presentation</vt:lpstr>
      <vt:lpstr>www.epa.gov/outdoor-air-quality-data  </vt:lpstr>
      <vt:lpstr>www.epa.gov/outdoor-air-quality-data  </vt:lpstr>
      <vt:lpstr>PowerPoint Presentation</vt:lpstr>
      <vt:lpstr>PowerPoint Presentation</vt:lpstr>
      <vt:lpstr>PowerPoint Presentation</vt:lpstr>
      <vt:lpstr>The future</vt:lpstr>
      <vt:lpstr>The Web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lastModifiedBy>Jeffrey Gabler</cp:lastModifiedBy>
  <cp:revision>1</cp:revision>
  <dcterms:created xsi:type="dcterms:W3CDTF">2025-09-12T17:36:44Z</dcterms:created>
  <dcterms:modified xsi:type="dcterms:W3CDTF">2025-09-12T18:58:27Z</dcterms:modified>
</cp:coreProperties>
</file>