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889" r:id="rId1"/>
  </p:sldMasterIdLst>
  <p:notesMasterIdLst>
    <p:notesMasterId r:id="rId156"/>
  </p:notesMasterIdLst>
  <p:handoutMasterIdLst>
    <p:handoutMasterId r:id="rId157"/>
  </p:handoutMasterIdLst>
  <p:sldIdLst>
    <p:sldId id="557" r:id="rId2"/>
    <p:sldId id="257" r:id="rId3"/>
    <p:sldId id="598" r:id="rId4"/>
    <p:sldId id="425" r:id="rId5"/>
    <p:sldId id="269" r:id="rId6"/>
    <p:sldId id="268" r:id="rId7"/>
    <p:sldId id="270" r:id="rId8"/>
    <p:sldId id="607" r:id="rId9"/>
    <p:sldId id="271" r:id="rId10"/>
    <p:sldId id="272" r:id="rId11"/>
    <p:sldId id="273" r:id="rId12"/>
    <p:sldId id="614" r:id="rId13"/>
    <p:sldId id="612" r:id="rId14"/>
    <p:sldId id="654" r:id="rId15"/>
    <p:sldId id="613" r:id="rId16"/>
    <p:sldId id="523" r:id="rId17"/>
    <p:sldId id="635" r:id="rId18"/>
    <p:sldId id="647" r:id="rId19"/>
    <p:sldId id="599" r:id="rId20"/>
    <p:sldId id="639" r:id="rId21"/>
    <p:sldId id="616" r:id="rId22"/>
    <p:sldId id="275" r:id="rId23"/>
    <p:sldId id="617" r:id="rId24"/>
    <p:sldId id="642" r:id="rId25"/>
    <p:sldId id="618" r:id="rId26"/>
    <p:sldId id="508" r:id="rId27"/>
    <p:sldId id="509" r:id="rId28"/>
    <p:sldId id="650" r:id="rId29"/>
    <p:sldId id="619" r:id="rId30"/>
    <p:sldId id="512" r:id="rId31"/>
    <p:sldId id="629" r:id="rId32"/>
    <p:sldId id="513" r:id="rId33"/>
    <p:sldId id="514" r:id="rId34"/>
    <p:sldId id="620" r:id="rId35"/>
    <p:sldId id="640" r:id="rId36"/>
    <p:sldId id="603" r:id="rId37"/>
    <p:sldId id="528" r:id="rId38"/>
    <p:sldId id="559" r:id="rId39"/>
    <p:sldId id="285" r:id="rId40"/>
    <p:sldId id="288" r:id="rId41"/>
    <p:sldId id="637" r:id="rId42"/>
    <p:sldId id="621" r:id="rId43"/>
    <p:sldId id="657" r:id="rId44"/>
    <p:sldId id="643" r:id="rId45"/>
    <p:sldId id="658" r:id="rId46"/>
    <p:sldId id="632" r:id="rId47"/>
    <p:sldId id="644" r:id="rId48"/>
    <p:sldId id="651" r:id="rId49"/>
    <p:sldId id="641" r:id="rId50"/>
    <p:sldId id="645" r:id="rId51"/>
    <p:sldId id="600" r:id="rId52"/>
    <p:sldId id="447" r:id="rId53"/>
    <p:sldId id="608" r:id="rId54"/>
    <p:sldId id="448" r:id="rId55"/>
    <p:sldId id="449" r:id="rId56"/>
    <p:sldId id="450" r:id="rId57"/>
    <p:sldId id="451" r:id="rId58"/>
    <p:sldId id="452" r:id="rId59"/>
    <p:sldId id="453" r:id="rId60"/>
    <p:sldId id="454" r:id="rId61"/>
    <p:sldId id="455" r:id="rId62"/>
    <p:sldId id="456" r:id="rId63"/>
    <p:sldId id="655" r:id="rId64"/>
    <p:sldId id="461" r:id="rId65"/>
    <p:sldId id="463" r:id="rId66"/>
    <p:sldId id="460" r:id="rId67"/>
    <p:sldId id="464" r:id="rId68"/>
    <p:sldId id="465" r:id="rId69"/>
    <p:sldId id="496" r:id="rId70"/>
    <p:sldId id="472" r:id="rId71"/>
    <p:sldId id="563" r:id="rId72"/>
    <p:sldId id="491" r:id="rId73"/>
    <p:sldId id="484" r:id="rId74"/>
    <p:sldId id="485" r:id="rId75"/>
    <p:sldId id="474" r:id="rId76"/>
    <p:sldId id="594" r:id="rId77"/>
    <p:sldId id="487" r:id="rId78"/>
    <p:sldId id="305" r:id="rId79"/>
    <p:sldId id="543" r:id="rId80"/>
    <p:sldId id="544" r:id="rId81"/>
    <p:sldId id="622" r:id="rId82"/>
    <p:sldId id="541" r:id="rId83"/>
    <p:sldId id="542" r:id="rId84"/>
    <p:sldId id="483" r:id="rId85"/>
    <p:sldId id="439" r:id="rId86"/>
    <p:sldId id="656" r:id="rId87"/>
    <p:sldId id="577" r:id="rId88"/>
    <p:sldId id="575" r:id="rId89"/>
    <p:sldId id="576" r:id="rId90"/>
    <p:sldId id="546" r:id="rId91"/>
    <p:sldId id="549" r:id="rId92"/>
    <p:sldId id="578" r:id="rId93"/>
    <p:sldId id="547" r:id="rId94"/>
    <p:sldId id="579" r:id="rId95"/>
    <p:sldId id="550" r:id="rId96"/>
    <p:sldId id="551" r:id="rId97"/>
    <p:sldId id="560" r:id="rId98"/>
    <p:sldId id="580" r:id="rId99"/>
    <p:sldId id="554" r:id="rId100"/>
    <p:sldId id="555" r:id="rId101"/>
    <p:sldId id="562" r:id="rId102"/>
    <p:sldId id="427" r:id="rId103"/>
    <p:sldId id="581" r:id="rId104"/>
    <p:sldId id="561" r:id="rId105"/>
    <p:sldId id="623" r:id="rId106"/>
    <p:sldId id="330" r:id="rId107"/>
    <p:sldId id="488" r:id="rId108"/>
    <p:sldId id="332" r:id="rId109"/>
    <p:sldId id="574" r:id="rId110"/>
    <p:sldId id="334" r:id="rId111"/>
    <p:sldId id="582" r:id="rId112"/>
    <p:sldId id="584" r:id="rId113"/>
    <p:sldId id="588" r:id="rId114"/>
    <p:sldId id="589" r:id="rId115"/>
    <p:sldId id="505" r:id="rId116"/>
    <p:sldId id="590" r:id="rId117"/>
    <p:sldId id="506" r:id="rId118"/>
    <p:sldId id="341" r:id="rId119"/>
    <p:sldId id="585" r:id="rId120"/>
    <p:sldId id="342" r:id="rId121"/>
    <p:sldId id="343" r:id="rId122"/>
    <p:sldId id="587" r:id="rId123"/>
    <p:sldId id="586" r:id="rId124"/>
    <p:sldId id="591" r:id="rId125"/>
    <p:sldId id="489" r:id="rId126"/>
    <p:sldId id="357" r:id="rId127"/>
    <p:sldId id="358" r:id="rId128"/>
    <p:sldId id="601" r:id="rId129"/>
    <p:sldId id="359" r:id="rId130"/>
    <p:sldId id="593" r:id="rId131"/>
    <p:sldId id="440" r:id="rId132"/>
    <p:sldId id="446" r:id="rId133"/>
    <p:sldId id="445" r:id="rId134"/>
    <p:sldId id="382" r:id="rId135"/>
    <p:sldId id="602" r:id="rId136"/>
    <p:sldId id="490" r:id="rId137"/>
    <p:sldId id="409" r:id="rId138"/>
    <p:sldId id="407" r:id="rId139"/>
    <p:sldId id="408" r:id="rId140"/>
    <p:sldId id="412" r:id="rId141"/>
    <p:sldId id="411" r:id="rId142"/>
    <p:sldId id="540" r:id="rId143"/>
    <p:sldId id="410" r:id="rId144"/>
    <p:sldId id="413" r:id="rId145"/>
    <p:sldId id="624" r:id="rId146"/>
    <p:sldId id="627" r:id="rId147"/>
    <p:sldId id="625" r:id="rId148"/>
    <p:sldId id="626" r:id="rId149"/>
    <p:sldId id="628" r:id="rId150"/>
    <p:sldId id="649" r:id="rId151"/>
    <p:sldId id="610" r:id="rId152"/>
    <p:sldId id="611" r:id="rId153"/>
    <p:sldId id="636" r:id="rId154"/>
    <p:sldId id="597" r:id="rId155"/>
  </p:sldIdLst>
  <p:sldSz cx="10287000" cy="6858000" type="35mm"/>
  <p:notesSz cx="6858000" cy="9313863"/>
  <p:embeddedFontLst>
    <p:embeddedFont>
      <p:font typeface="Monotype Sorts" panose="020B0604020202020204"/>
      <p:regular r:id="rId158"/>
    </p:embeddedFont>
    <p:embeddedFont>
      <p:font typeface="Wingdings 3" panose="05040102010807070707" pitchFamily="18" charset="2"/>
      <p:regular r:id="rId159"/>
    </p:embeddedFont>
  </p:embeddedFontLst>
  <p:kinsoku lang="ja-JP" invalStChars="、。，．・：；？！゛゜ヽヾゝゞ々ー’”）〕］｝〉》」』】°‰′″℃￠％ぁぃぅぇぉっゃゅょゎァィゥェォッャュョヮヵヶ!%),.:;?]}｡｣､･ｧｨｩｪｫｬｭｮｯｰﾞﾟ" invalEndChars="‘“（〔［｛〈《「『【￥＄$([\{｢￡"/>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279F"/>
    <a:srgbClr val="063DE8"/>
    <a:srgbClr val="DBFFB8"/>
    <a:srgbClr val="DADADA"/>
    <a:srgbClr val="FC0128"/>
    <a:srgbClr val="000000"/>
    <a:srgbClr val="EBFC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8F9275-1588-4951-83B7-BBBCA323E9CF}" v="857" dt="2025-09-12T18:40:36.3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4" autoAdjust="0"/>
    <p:restoredTop sz="32288" autoAdjust="0"/>
  </p:normalViewPr>
  <p:slideViewPr>
    <p:cSldViewPr>
      <p:cViewPr varScale="1">
        <p:scale>
          <a:sx n="22" d="100"/>
          <a:sy n="22" d="100"/>
        </p:scale>
        <p:origin x="3096" y="24"/>
      </p:cViewPr>
      <p:guideLst>
        <p:guide orient="horz" pos="2160"/>
        <p:guide pos="3240"/>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6354"/>
    </p:cViewPr>
  </p:sorterViewPr>
  <p:notesViewPr>
    <p:cSldViewPr>
      <p:cViewPr>
        <p:scale>
          <a:sx n="100" d="100"/>
          <a:sy n="100" d="100"/>
        </p:scale>
        <p:origin x="-2976" y="504"/>
      </p:cViewPr>
      <p:guideLst>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2.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commentAuthors" Target="commentAuthor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presProps" Target="presProps.xml"/><Relationship Id="rId16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microsoft.com/office/2016/11/relationships/changesInfo" Target="changesInfos/changesInfo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mod">
      <pc:chgData name="Jeffrey Gabler" userId="7c01a0c9630b0cee" providerId="LiveId" clId="{B85EF466-81ED-4075-859A-E32185328BF8}" dt="2025-09-12T18:57:18.614"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5698" name="Rectangle 2"/>
          <p:cNvSpPr>
            <a:spLocks noChangeArrowheads="1"/>
          </p:cNvSpPr>
          <p:nvPr/>
        </p:nvSpPr>
        <p:spPr bwMode="auto">
          <a:xfrm>
            <a:off x="2357439" y="247513"/>
            <a:ext cx="2262012" cy="295373"/>
          </a:xfrm>
          <a:prstGeom prst="rect">
            <a:avLst/>
          </a:prstGeom>
          <a:noFill/>
          <a:ln w="12700">
            <a:noFill/>
            <a:miter lim="800000"/>
            <a:headEnd/>
            <a:tailEnd/>
          </a:ln>
          <a:effectLst/>
        </p:spPr>
        <p:txBody>
          <a:bodyPr wrap="none" lIns="67111" tIns="31958" rIns="67111" bIns="31958">
            <a:spAutoFit/>
          </a:bodyPr>
          <a:lstStyle/>
          <a:p>
            <a:pPr algn="l" defTabSz="656052"/>
            <a:r>
              <a:rPr lang="en-US" sz="1500" b="1">
                <a:effectLst/>
              </a:rPr>
              <a:t>Ambient Air Monitoring</a:t>
            </a:r>
          </a:p>
        </p:txBody>
      </p:sp>
      <p:sp>
        <p:nvSpPr>
          <p:cNvPr id="3075" name="Line 3"/>
          <p:cNvSpPr>
            <a:spLocks noChangeShapeType="1"/>
          </p:cNvSpPr>
          <p:nvPr/>
        </p:nvSpPr>
        <p:spPr bwMode="auto">
          <a:xfrm>
            <a:off x="461964" y="3336596"/>
            <a:ext cx="60071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3076" name="Line 4"/>
          <p:cNvSpPr>
            <a:spLocks noChangeShapeType="1"/>
          </p:cNvSpPr>
          <p:nvPr/>
        </p:nvSpPr>
        <p:spPr bwMode="auto">
          <a:xfrm>
            <a:off x="461964" y="6054414"/>
            <a:ext cx="60071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3077" name="Line 5"/>
          <p:cNvSpPr>
            <a:spLocks noChangeShapeType="1"/>
          </p:cNvSpPr>
          <p:nvPr/>
        </p:nvSpPr>
        <p:spPr bwMode="auto">
          <a:xfrm>
            <a:off x="461964" y="699143"/>
            <a:ext cx="60071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85702" name="Rectangle 6"/>
          <p:cNvSpPr>
            <a:spLocks noChangeArrowheads="1"/>
          </p:cNvSpPr>
          <p:nvPr/>
        </p:nvSpPr>
        <p:spPr bwMode="auto">
          <a:xfrm>
            <a:off x="3267076" y="8765800"/>
            <a:ext cx="340717" cy="264595"/>
          </a:xfrm>
          <a:prstGeom prst="rect">
            <a:avLst/>
          </a:prstGeom>
          <a:noFill/>
          <a:ln w="12700">
            <a:noFill/>
            <a:miter lim="800000"/>
            <a:headEnd/>
            <a:tailEnd/>
          </a:ln>
          <a:effectLst/>
        </p:spPr>
        <p:txBody>
          <a:bodyPr wrap="none" lIns="67111" tIns="31958" rIns="67111" bIns="31958">
            <a:spAutoFit/>
          </a:bodyPr>
          <a:lstStyle/>
          <a:p>
            <a:pPr algn="l" defTabSz="656052"/>
            <a:fld id="{DB8FEE22-5F05-427D-BE84-416174390A9B}" type="slidenum">
              <a:rPr lang="en-US" sz="1300">
                <a:effectLst/>
              </a:rPr>
              <a:pPr algn="l" defTabSz="656052"/>
              <a:t>‹#›</a:t>
            </a:fld>
            <a:endParaRPr lang="en-US" sz="1300">
              <a:effectLst/>
            </a:endParaRPr>
          </a:p>
        </p:txBody>
      </p:sp>
      <p:sp>
        <p:nvSpPr>
          <p:cNvPr id="3079" name="Line 7"/>
          <p:cNvSpPr>
            <a:spLocks noChangeShapeType="1"/>
          </p:cNvSpPr>
          <p:nvPr/>
        </p:nvSpPr>
        <p:spPr bwMode="auto">
          <a:xfrm>
            <a:off x="442914" y="8566503"/>
            <a:ext cx="60071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idx="2"/>
          </p:nvPr>
        </p:nvSpPr>
        <p:spPr bwMode="auto">
          <a:xfrm>
            <a:off x="812800" y="700088"/>
            <a:ext cx="5233988" cy="3490912"/>
          </a:xfrm>
          <a:prstGeom prst="rect">
            <a:avLst/>
          </a:prstGeom>
          <a:noFill/>
          <a:ln w="12700">
            <a:solidFill>
              <a:schemeClr val="tx1"/>
            </a:solidFill>
            <a:miter lim="800000"/>
            <a:headEnd/>
            <a:tailEnd/>
          </a:ln>
          <a:effectLst/>
        </p:spPr>
      </p:sp>
      <p:sp>
        <p:nvSpPr>
          <p:cNvPr id="2051" name="Rectangle 3"/>
          <p:cNvSpPr>
            <a:spLocks noGrp="1" noChangeArrowheads="1"/>
          </p:cNvSpPr>
          <p:nvPr>
            <p:ph type="body" sz="quarter" idx="3"/>
          </p:nvPr>
        </p:nvSpPr>
        <p:spPr bwMode="auto">
          <a:xfrm>
            <a:off x="914400" y="4424689"/>
            <a:ext cx="5029200" cy="41900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80" tIns="44741" rIns="91080" bIns="44741"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8964" name="Rectangle 4"/>
          <p:cNvSpPr>
            <a:spLocks noChangeArrowheads="1"/>
          </p:cNvSpPr>
          <p:nvPr/>
        </p:nvSpPr>
        <p:spPr bwMode="auto">
          <a:xfrm>
            <a:off x="3076484" y="9021350"/>
            <a:ext cx="389123" cy="290411"/>
          </a:xfrm>
          <a:prstGeom prst="rect">
            <a:avLst/>
          </a:prstGeom>
          <a:noFill/>
          <a:ln w="12700">
            <a:noFill/>
            <a:miter lim="800000"/>
            <a:headEnd/>
            <a:tailEnd/>
          </a:ln>
          <a:effectLst/>
        </p:spPr>
        <p:txBody>
          <a:bodyPr wrap="none" lIns="91080" tIns="44741" rIns="91080" bIns="44741">
            <a:spAutoFit/>
          </a:bodyPr>
          <a:lstStyle/>
          <a:p>
            <a:pPr defTabSz="921026"/>
            <a:fld id="{3ACF5D82-97D5-41B0-99BB-E6A026B89CA9}" type="slidenum">
              <a:rPr lang="en-US" sz="1300">
                <a:effectLst/>
              </a:rPr>
              <a:pPr defTabSz="921026"/>
              <a:t>‹#›</a:t>
            </a:fld>
            <a:endParaRPr lang="en-US" sz="1300">
              <a:effectLst/>
            </a:endParaRPr>
          </a:p>
        </p:txBody>
      </p:sp>
    </p:spTree>
    <p:extLst>
      <p:ext uri="{BB962C8B-B14F-4D97-AF65-F5344CB8AC3E}">
        <p14:creationId xmlns:p14="http://schemas.microsoft.com/office/powerpoint/2010/main" val="14979390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en.wikipedia.org/wiki/Electromagnetic_spectroscopy" TargetMode="External"/><Relationship Id="rId7" Type="http://schemas.openxmlformats.org/officeDocument/2006/relationships/hyperlink" Target="http://en.wikipedia.org/wiki/Visible_light" TargetMode="External"/><Relationship Id="rId2" Type="http://schemas.openxmlformats.org/officeDocument/2006/relationships/slide" Target="../slides/slide100.xml"/><Relationship Id="rId1" Type="http://schemas.openxmlformats.org/officeDocument/2006/relationships/notesMaster" Target="../notesMasters/notesMaster1.xml"/><Relationship Id="rId6" Type="http://schemas.openxmlformats.org/officeDocument/2006/relationships/hyperlink" Target="http://en.wikipedia.org/wiki/Molecules" TargetMode="External"/><Relationship Id="rId5" Type="http://schemas.openxmlformats.org/officeDocument/2006/relationships/hyperlink" Target="http://en.wikipedia.org/wiki/Ultraviolet_light" TargetMode="External"/><Relationship Id="rId4" Type="http://schemas.openxmlformats.org/officeDocument/2006/relationships/hyperlink" Target="http://en.wikipedia.org/wiki/Fluorescence" TargetMode="Externa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8" Type="http://schemas.openxmlformats.org/officeDocument/2006/relationships/hyperlink" Target="http://en.wikipedia.org/wiki/Absorption_(electromagnetic_radiation)" TargetMode="External"/><Relationship Id="rId13" Type="http://schemas.openxmlformats.org/officeDocument/2006/relationships/hyperlink" Target="http://en.wikipedia.org/wiki/Liquid" TargetMode="External"/><Relationship Id="rId3" Type="http://schemas.openxmlformats.org/officeDocument/2006/relationships/hyperlink" Target="http://en.wikipedia.org/wiki/Trace_gases" TargetMode="External"/><Relationship Id="rId7" Type="http://schemas.openxmlformats.org/officeDocument/2006/relationships/hyperlink" Target="http://en.wikipedia.org/wiki/Electromagnetic_spectrum" TargetMode="External"/><Relationship Id="rId12" Type="http://schemas.openxmlformats.org/officeDocument/2006/relationships/hyperlink" Target="http://en.wikipedia.org/wiki/Solid" TargetMode="External"/><Relationship Id="rId2" Type="http://schemas.openxmlformats.org/officeDocument/2006/relationships/slide" Target="../slides/slide82.xml"/><Relationship Id="rId1" Type="http://schemas.openxmlformats.org/officeDocument/2006/relationships/notesMaster" Target="../notesMasters/notesMaster1.xml"/><Relationship Id="rId6" Type="http://schemas.openxmlformats.org/officeDocument/2006/relationships/hyperlink" Target="http://en.wikipedia.org/wiki/Infrared" TargetMode="External"/><Relationship Id="rId11" Type="http://schemas.openxmlformats.org/officeDocument/2006/relationships/hyperlink" Target="http://en.wikipedia.org/wiki/Raman_scattering" TargetMode="External"/><Relationship Id="rId5" Type="http://schemas.openxmlformats.org/officeDocument/2006/relationships/hyperlink" Target="http://en.wikipedia.org/wiki/Nitrogen_dioxide" TargetMode="External"/><Relationship Id="rId15" Type="http://schemas.openxmlformats.org/officeDocument/2006/relationships/hyperlink" Target="http://en.wikipedia.org/wiki/Dispersion_(optics)" TargetMode="External"/><Relationship Id="rId10" Type="http://schemas.openxmlformats.org/officeDocument/2006/relationships/hyperlink" Target="http://en.wikipedia.org/wiki/Photoconductivity" TargetMode="External"/><Relationship Id="rId4" Type="http://schemas.openxmlformats.org/officeDocument/2006/relationships/hyperlink" Target="http://en.wikipedia.org/wiki/Ozone" TargetMode="External"/><Relationship Id="rId9" Type="http://schemas.openxmlformats.org/officeDocument/2006/relationships/hyperlink" Target="http://en.wikipedia.org/wiki/Emission_(electromagnetic_radiation)" TargetMode="External"/><Relationship Id="rId14" Type="http://schemas.openxmlformats.org/officeDocument/2006/relationships/hyperlink" Target="http://en.wikipedia.org/wiki/Gas" TargetMode="External"/></Relationships>
</file>

<file path=ppt/notesSlides/_rels/notesSlide83.xml.rels><?xml version="1.0" encoding="UTF-8" standalone="yes"?>
<Relationships xmlns="http://schemas.openxmlformats.org/package/2006/relationships"><Relationship Id="rId8" Type="http://schemas.openxmlformats.org/officeDocument/2006/relationships/hyperlink" Target="http://en.wikipedia.org/wiki/Luminescence" TargetMode="External"/><Relationship Id="rId3" Type="http://schemas.openxmlformats.org/officeDocument/2006/relationships/hyperlink" Target="http://en.wikipedia.org/wiki/Electromagnetic_spectroscopy" TargetMode="External"/><Relationship Id="rId7" Type="http://schemas.openxmlformats.org/officeDocument/2006/relationships/hyperlink" Target="http://en.wikipedia.org/wiki/Visible_light" TargetMode="External"/><Relationship Id="rId12" Type="http://schemas.openxmlformats.org/officeDocument/2006/relationships/hyperlink" Target="http://en.wikipedia.org/w/index.php?title=Cathodic_range&amp;action=edit&amp;redlink=1" TargetMode="External"/><Relationship Id="rId2" Type="http://schemas.openxmlformats.org/officeDocument/2006/relationships/slide" Target="../slides/slide83.xml"/><Relationship Id="rId1" Type="http://schemas.openxmlformats.org/officeDocument/2006/relationships/notesMaster" Target="../notesMasters/notesMaster1.xml"/><Relationship Id="rId6" Type="http://schemas.openxmlformats.org/officeDocument/2006/relationships/hyperlink" Target="http://en.wikipedia.org/wiki/Molecules" TargetMode="External"/><Relationship Id="rId11" Type="http://schemas.openxmlformats.org/officeDocument/2006/relationships/hyperlink" Target="http://en.wikipedia.org/wiki/Dropping_mercury_electrode" TargetMode="External"/><Relationship Id="rId5" Type="http://schemas.openxmlformats.org/officeDocument/2006/relationships/hyperlink" Target="http://en.wikipedia.org/wiki/Ultraviolet_light" TargetMode="External"/><Relationship Id="rId10" Type="http://schemas.openxmlformats.org/officeDocument/2006/relationships/hyperlink" Target="http://en.wikipedia.org/wiki/Working_electrode" TargetMode="External"/><Relationship Id="rId4" Type="http://schemas.openxmlformats.org/officeDocument/2006/relationships/hyperlink" Target="http://en.wikipedia.org/wiki/Fluorescence" TargetMode="External"/><Relationship Id="rId9" Type="http://schemas.openxmlformats.org/officeDocument/2006/relationships/hyperlink" Target="http://en.wikipedia.org/wiki/Voltammetry" TargetMode="Externa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en.wikipedia.org/wiki/Luminescence"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body" idx="1"/>
          </p:nvPr>
        </p:nvSpPr>
        <p:spPr>
          <a:xfrm>
            <a:off x="428626" y="1472219"/>
            <a:ext cx="6242050" cy="7494486"/>
          </a:xfrm>
          <a:noFill/>
        </p:spPr>
        <p:txBody>
          <a:bodyPr lIns="90765" tIns="44587" rIns="90765" bIns="44587"/>
          <a:lstStyle/>
          <a:p>
            <a:pPr rtl="0" fontAlgn="base"/>
            <a:r>
              <a:rPr lang="en-US" sz="1800" b="1" i="0" u="none" strike="noStrike" kern="1200" dirty="0">
                <a:solidFill>
                  <a:schemeClr val="tx1"/>
                </a:solidFill>
                <a:effectLst/>
                <a:latin typeface="Times New Roman" pitchFamily="18" charset="0"/>
                <a:ea typeface="+mn-ea"/>
                <a:cs typeface="+mn-cs"/>
              </a:rPr>
              <a:t>CLASSROOM SETUP:</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Check classroom layout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Instructor name/date/course title on board or easel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Binders, name cards, markers, agenda, handouts on desks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(Title of handouts - CEM Student Reference Guide)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Setup equipment and verify operation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Setup display materials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Locate bathrooms and emergency exits/procedures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INTRODUCTORY REMARKS: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Fill out name tents, tracking cards, sign-in sheet. "Please write legibly as you want your name to appear on your certificate. Include company name and address."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Agenda highlights - lecture, breaks, lunch, exam, field inspection trip, safety gear requirements, certificate. Have students turn off cell phones and set beepers to stun.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Introduce yourself, background, and experience.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Student background, experience, expectations.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Aims of 200-Series training program: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 Inspector-oriented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 Details of process/systems and practical inspection techniques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 Facilitate communication and share experiences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Topics to be covered - refer to agenda, handout, or overview slide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Student Course Manual - review contents, indicate how used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Handouts - indicate how will you be using them. Discuss show and tell materials.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Additional information - instructor discretion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69987" name="Rectangle 3"/>
          <p:cNvSpPr>
            <a:spLocks noGrp="1" noRot="1" noChangeAspect="1" noChangeArrowheads="1" noTextEdit="1"/>
          </p:cNvSpPr>
          <p:nvPr>
            <p:ph type="sldImg"/>
          </p:nvPr>
        </p:nvSpPr>
        <p:spPr>
          <a:xfrm>
            <a:off x="3563938" y="233363"/>
            <a:ext cx="2693987" cy="1797050"/>
          </a:xfrm>
          <a:ln cap="flat"/>
        </p:spPr>
      </p:sp>
    </p:spTree>
    <p:extLst>
      <p:ext uri="{BB962C8B-B14F-4D97-AF65-F5344CB8AC3E}">
        <p14:creationId xmlns:p14="http://schemas.microsoft.com/office/powerpoint/2010/main" val="3560526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a:t>
            </a:r>
            <a:r>
              <a:rPr lang="en-US" sz="1800" b="1" i="0" u="none" strike="noStrike" kern="1200" dirty="0">
                <a:solidFill>
                  <a:schemeClr val="tx1"/>
                </a:solidFill>
                <a:effectLst/>
                <a:latin typeface="Times New Roman" pitchFamily="18" charset="0"/>
                <a:ea typeface="+mn-ea"/>
                <a:cs typeface="+mn-cs"/>
              </a:rPr>
              <a:t>NAMS (1,080 stations)</a:t>
            </a:r>
            <a:r>
              <a:rPr lang="en-US" sz="1800" b="0" i="0" u="none" strike="noStrike" kern="1200" dirty="0">
                <a:solidFill>
                  <a:schemeClr val="tx1"/>
                </a:solidFill>
                <a:effectLst/>
                <a:latin typeface="Times New Roman" pitchFamily="18" charset="0"/>
                <a:ea typeface="+mn-ea"/>
                <a:cs typeface="+mn-cs"/>
              </a:rPr>
              <a:t> are a subset of the SLAMS network with emphasis being given to urban and multi-source areas.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In effect, they are key sites under SLAMS, </a:t>
            </a:r>
            <a:r>
              <a:rPr lang="en-US" sz="1800" b="1" i="0" u="none" strike="noStrike" kern="1200" dirty="0">
                <a:solidFill>
                  <a:schemeClr val="tx1"/>
                </a:solidFill>
                <a:effectLst/>
                <a:latin typeface="Times New Roman" pitchFamily="18" charset="0"/>
                <a:ea typeface="+mn-ea"/>
                <a:cs typeface="+mn-cs"/>
              </a:rPr>
              <a:t>with emphasis on areas of maximum concentrations and high population density.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“Collectively the NAMS are a </a:t>
            </a:r>
            <a:r>
              <a:rPr lang="en-US" sz="1800" b="1" i="0" u="none" strike="noStrike" kern="1200" dirty="0">
                <a:solidFill>
                  <a:schemeClr val="tx1"/>
                </a:solidFill>
                <a:effectLst/>
                <a:latin typeface="Times New Roman" pitchFamily="18" charset="0"/>
                <a:ea typeface="+mn-ea"/>
                <a:cs typeface="+mn-cs"/>
              </a:rPr>
              <a:t>subset of the SLAMS </a:t>
            </a:r>
            <a:r>
              <a:rPr lang="en-US" sz="1800" b="0" i="0" u="none" strike="noStrike" kern="1200" dirty="0">
                <a:solidFill>
                  <a:schemeClr val="tx1"/>
                </a:solidFill>
                <a:effectLst/>
                <a:latin typeface="Times New Roman" pitchFamily="18" charset="0"/>
                <a:ea typeface="+mn-ea"/>
                <a:cs typeface="+mn-cs"/>
              </a:rPr>
              <a:t>ambient air quality monitoring network.” (Additional information: 40 CFR 58.1(c), direct quote, emphasis added) NAMS are usually in areas of special interest.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primary objective of the NAMS is to monitor in areas where the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pollutant concentration and population exposure are expected to be the highest consistent with the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averaging time of the NAAQS. The NAMS are a subset of SLAMS that focus on urban and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multisource areas</a:t>
            </a:r>
            <a:endParaRPr lang="en-US" b="0" i="0" kern="1200" dirty="0">
              <a:solidFill>
                <a:schemeClr val="tx1"/>
              </a:solidFill>
              <a:effectLst/>
              <a:latin typeface="Times New Roman" pitchFamily="18" charset="0"/>
              <a:ea typeface="+mn-ea"/>
              <a:cs typeface="+mn-cs"/>
            </a:endParaRPr>
          </a:p>
          <a:p>
            <a:endParaRPr lang="en-US" dirty="0"/>
          </a:p>
        </p:txBody>
      </p:sp>
      <p:sp>
        <p:nvSpPr>
          <p:cNvPr id="17920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2923233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body" idx="1"/>
          </p:nvPr>
        </p:nvSpPr>
        <p:spPr>
          <a:xfrm>
            <a:off x="609600" y="4276824"/>
            <a:ext cx="5410200" cy="3762511"/>
          </a:xfrm>
          <a:noFill/>
        </p:spPr>
        <p:txBody>
          <a:bodyPr lIns="78026" tIns="38217" rIns="78026" bIns="38217"/>
          <a:lstStyle/>
          <a:p>
            <a:pPr rtl="0" fontAlgn="base"/>
            <a:r>
              <a:rPr lang="en-US" sz="1800" b="1" i="0" u="sng" kern="1200" dirty="0">
                <a:solidFill>
                  <a:schemeClr val="tx1"/>
                </a:solidFill>
                <a:effectLst/>
                <a:latin typeface="Times New Roman" pitchFamily="18" charset="0"/>
                <a:ea typeface="+mn-ea"/>
                <a:cs typeface="+mn-cs"/>
              </a:rPr>
              <a:t>Fluorescence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Fluorescence spectroscopy</a:t>
            </a:r>
            <a:r>
              <a:rPr lang="en-US" sz="1800" b="0" i="0" u="none" strike="noStrike" kern="1200" dirty="0">
                <a:solidFill>
                  <a:schemeClr val="tx1"/>
                </a:solidFill>
                <a:effectLst/>
                <a:latin typeface="Times New Roman" pitchFamily="18" charset="0"/>
                <a:ea typeface="+mn-ea"/>
                <a:cs typeface="+mn-cs"/>
              </a:rPr>
              <a:t> aka fluorometry or </a:t>
            </a:r>
            <a:r>
              <a:rPr lang="en-US" sz="1800" b="0" i="0" u="none" strike="noStrike" kern="1200" dirty="0" err="1">
                <a:solidFill>
                  <a:schemeClr val="tx1"/>
                </a:solidFill>
                <a:effectLst/>
                <a:latin typeface="Times New Roman" pitchFamily="18" charset="0"/>
                <a:ea typeface="+mn-ea"/>
                <a:cs typeface="+mn-cs"/>
              </a:rPr>
              <a:t>spectrofluorometry</a:t>
            </a:r>
            <a:r>
              <a:rPr lang="en-US" sz="1800" b="0" i="0" u="none" strike="noStrike" kern="1200" dirty="0">
                <a:solidFill>
                  <a:schemeClr val="tx1"/>
                </a:solidFill>
                <a:effectLst/>
                <a:latin typeface="Times New Roman" pitchFamily="18" charset="0"/>
                <a:ea typeface="+mn-ea"/>
                <a:cs typeface="+mn-cs"/>
              </a:rPr>
              <a:t>, is a type of </a:t>
            </a:r>
            <a:r>
              <a:rPr lang="en-US" sz="1800" b="0" i="0" u="sng" strike="noStrike" kern="1200" dirty="0">
                <a:solidFill>
                  <a:schemeClr val="tx1"/>
                </a:solidFill>
                <a:effectLst/>
                <a:latin typeface="Times New Roman" pitchFamily="18" charset="0"/>
                <a:ea typeface="+mn-ea"/>
                <a:cs typeface="+mn-cs"/>
                <a:hlinkClick r:id="rId3"/>
              </a:rPr>
              <a:t>electromagnetic spectroscopy</a:t>
            </a:r>
            <a:r>
              <a:rPr lang="en-US" sz="1800" b="0" i="0" u="none" strike="noStrike" kern="1200" dirty="0">
                <a:solidFill>
                  <a:schemeClr val="tx1"/>
                </a:solidFill>
                <a:effectLst/>
                <a:latin typeface="Times New Roman" pitchFamily="18" charset="0"/>
                <a:ea typeface="+mn-ea"/>
                <a:cs typeface="+mn-cs"/>
              </a:rPr>
              <a:t> which analyzes </a:t>
            </a:r>
            <a:r>
              <a:rPr lang="en-US" sz="1800" b="0" i="0" u="sng" strike="noStrike" kern="1200" dirty="0">
                <a:solidFill>
                  <a:schemeClr val="tx1"/>
                </a:solidFill>
                <a:effectLst/>
                <a:latin typeface="Times New Roman" pitchFamily="18" charset="0"/>
                <a:ea typeface="+mn-ea"/>
                <a:cs typeface="+mn-cs"/>
                <a:hlinkClick r:id="rId4"/>
              </a:rPr>
              <a:t>fluorescence</a:t>
            </a:r>
            <a:r>
              <a:rPr lang="en-US" sz="1800" b="0" i="0" u="none" strike="noStrike" kern="1200" dirty="0">
                <a:solidFill>
                  <a:schemeClr val="tx1"/>
                </a:solidFill>
                <a:effectLst/>
                <a:latin typeface="Times New Roman" pitchFamily="18" charset="0"/>
                <a:ea typeface="+mn-ea"/>
                <a:cs typeface="+mn-cs"/>
              </a:rPr>
              <a:t> from a sample. It involves using a beam of light, usually </a:t>
            </a:r>
            <a:r>
              <a:rPr lang="en-US" sz="1800" b="0" i="0" u="sng" strike="noStrike" kern="1200" dirty="0">
                <a:solidFill>
                  <a:schemeClr val="tx1"/>
                </a:solidFill>
                <a:effectLst/>
                <a:latin typeface="Times New Roman" pitchFamily="18" charset="0"/>
                <a:ea typeface="+mn-ea"/>
                <a:cs typeface="+mn-cs"/>
                <a:hlinkClick r:id="rId5"/>
              </a:rPr>
              <a:t>ultraviolet light</a:t>
            </a:r>
            <a:r>
              <a:rPr lang="en-US" sz="1800" b="0" i="0" u="none" strike="noStrike" kern="1200" dirty="0">
                <a:solidFill>
                  <a:schemeClr val="tx1"/>
                </a:solidFill>
                <a:effectLst/>
                <a:latin typeface="Times New Roman" pitchFamily="18" charset="0"/>
                <a:ea typeface="+mn-ea"/>
                <a:cs typeface="+mn-cs"/>
              </a:rPr>
              <a:t>, that excites the electrons in </a:t>
            </a:r>
            <a:r>
              <a:rPr lang="en-US" sz="1800" b="0" i="0" u="sng" strike="noStrike" kern="1200" dirty="0">
                <a:solidFill>
                  <a:schemeClr val="tx1"/>
                </a:solidFill>
                <a:effectLst/>
                <a:latin typeface="Times New Roman" pitchFamily="18" charset="0"/>
                <a:ea typeface="+mn-ea"/>
                <a:cs typeface="+mn-cs"/>
                <a:hlinkClick r:id="rId6"/>
              </a:rPr>
              <a:t>molecules</a:t>
            </a:r>
            <a:r>
              <a:rPr lang="en-US" sz="1800" b="0" i="0" u="none" strike="noStrike" kern="1200" dirty="0">
                <a:solidFill>
                  <a:schemeClr val="tx1"/>
                </a:solidFill>
                <a:effectLst/>
                <a:latin typeface="Times New Roman" pitchFamily="18" charset="0"/>
                <a:ea typeface="+mn-ea"/>
                <a:cs typeface="+mn-cs"/>
              </a:rPr>
              <a:t> of certain compounds and causes them to emit light; typically, but not necessarily, </a:t>
            </a:r>
            <a:r>
              <a:rPr lang="en-US" sz="1800" b="0" i="0" u="sng" strike="noStrike" kern="1200" dirty="0">
                <a:solidFill>
                  <a:schemeClr val="tx1"/>
                </a:solidFill>
                <a:effectLst/>
                <a:latin typeface="Times New Roman" pitchFamily="18" charset="0"/>
                <a:ea typeface="+mn-ea"/>
                <a:cs typeface="+mn-cs"/>
                <a:hlinkClick r:id="rId7"/>
              </a:rPr>
              <a:t>visible </a:t>
            </a:r>
            <a:r>
              <a:rPr lang="en-US" sz="1800" b="0" i="0" u="sng" strike="noStrike" kern="1200" dirty="0" err="1">
                <a:solidFill>
                  <a:schemeClr val="tx1"/>
                </a:solidFill>
                <a:effectLst/>
                <a:latin typeface="Times New Roman" pitchFamily="18" charset="0"/>
                <a:ea typeface="+mn-ea"/>
                <a:cs typeface="+mn-cs"/>
                <a:hlinkClick r:id="rId7"/>
              </a:rPr>
              <a:t>lig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Process in which light energy is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Absorbed at one  and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Emitted at a different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Molecule emits light when :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High energy state  Low energy state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lgn="ctr">
              <a:lnSpc>
                <a:spcPts val="2111"/>
              </a:lnSpc>
              <a:spcBef>
                <a:spcPct val="0"/>
              </a:spcBef>
              <a:spcAft>
                <a:spcPts val="703"/>
              </a:spcAft>
            </a:pPr>
            <a:endParaRPr lang="en-US" dirty="0">
              <a:sym typeface="Symbol" pitchFamily="18" charset="2"/>
            </a:endParaRPr>
          </a:p>
        </p:txBody>
      </p:sp>
      <p:sp>
        <p:nvSpPr>
          <p:cNvPr id="239619" name="Rectangle 3"/>
          <p:cNvSpPr>
            <a:spLocks noGrp="1" noRot="1" noChangeAspect="1" noChangeArrowheads="1" noTextEdit="1"/>
          </p:cNvSpPr>
          <p:nvPr>
            <p:ph type="sldImg"/>
          </p:nvPr>
        </p:nvSpPr>
        <p:spPr>
          <a:xfrm>
            <a:off x="800100" y="328613"/>
            <a:ext cx="5238750" cy="3492500"/>
          </a:xfrm>
          <a:ln cap="flat"/>
        </p:spPr>
      </p:sp>
      <p:sp>
        <p:nvSpPr>
          <p:cNvPr id="629764" name="Rectangle 4"/>
          <p:cNvSpPr>
            <a:spLocks noChangeArrowheads="1"/>
          </p:cNvSpPr>
          <p:nvPr/>
        </p:nvSpPr>
        <p:spPr bwMode="auto">
          <a:xfrm>
            <a:off x="971550" y="4644878"/>
            <a:ext cx="2878138" cy="765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39621" name="Rectangle 5"/>
          <p:cNvSpPr>
            <a:spLocks noChangeArrowheads="1"/>
          </p:cNvSpPr>
          <p:nvPr/>
        </p:nvSpPr>
        <p:spPr bwMode="auto">
          <a:xfrm>
            <a:off x="381002" y="1547758"/>
            <a:ext cx="74613" cy="385734"/>
          </a:xfrm>
          <a:prstGeom prst="rect">
            <a:avLst/>
          </a:prstGeom>
          <a:noFill/>
          <a:ln w="12700">
            <a:noFill/>
            <a:miter lim="800000"/>
            <a:headEnd/>
            <a:tailEnd/>
          </a:ln>
          <a:effectLst/>
        </p:spPr>
        <p:txBody>
          <a:bodyPr wrap="none" lIns="15924" tIns="23884" rIns="15924" bIns="23884"/>
          <a:lstStyle/>
          <a:p>
            <a:pPr algn="l" defTabSz="774173">
              <a:lnSpc>
                <a:spcPts val="1798"/>
              </a:lnSpc>
              <a:spcAft>
                <a:spcPts val="703"/>
              </a:spcAft>
              <a:tabLst>
                <a:tab pos="384691" algn="l"/>
                <a:tab pos="774173" algn="l"/>
                <a:tab pos="1158863" algn="l"/>
              </a:tabLst>
            </a:pPr>
            <a:endParaRPr lang="en-US" sz="1900">
              <a:solidFill>
                <a:srgbClr val="000000"/>
              </a:solidFill>
              <a:effectLst/>
              <a:latin typeface="Times New Roman" pitchFamily="18" charset="0"/>
            </a:endParaRPr>
          </a:p>
        </p:txBody>
      </p:sp>
      <p:sp>
        <p:nvSpPr>
          <p:cNvPr id="629766" name="Rectangle 6"/>
          <p:cNvSpPr>
            <a:spLocks noChangeArrowheads="1"/>
          </p:cNvSpPr>
          <p:nvPr/>
        </p:nvSpPr>
        <p:spPr bwMode="auto">
          <a:xfrm>
            <a:off x="596901" y="4190035"/>
            <a:ext cx="6235700" cy="504668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Tree>
    <p:extLst>
      <p:ext uri="{BB962C8B-B14F-4D97-AF65-F5344CB8AC3E}">
        <p14:creationId xmlns:p14="http://schemas.microsoft.com/office/powerpoint/2010/main" val="1467623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5702967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body" idx="1"/>
          </p:nvPr>
        </p:nvSpPr>
        <p:spPr>
          <a:xfrm>
            <a:off x="381001" y="4278430"/>
            <a:ext cx="6076950" cy="4715596"/>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Gaseous standards for CO, SO2, and NO2 must be traceable to NIST or </a:t>
            </a:r>
            <a:r>
              <a:rPr lang="en-US" sz="1800" b="1" i="0" u="none" strike="noStrike" kern="1200" dirty="0">
                <a:solidFill>
                  <a:schemeClr val="tx1"/>
                </a:solidFill>
                <a:effectLst/>
                <a:latin typeface="Times New Roman" pitchFamily="18" charset="0"/>
                <a:ea typeface="+mn-ea"/>
                <a:cs typeface="+mn-cs"/>
              </a:rPr>
              <a:t>CRM.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O3 test concentrations measured by UV photometer.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Flow measuring instruments traceable to authoritative volume.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Calibration gases and zero air needed for: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Daily auto zero/spans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Bi-weekly precision checks </a:t>
            </a:r>
            <a:r>
              <a:rPr lang="en-US" sz="1800" b="0" i="0" u="none" strike="noStrike" kern="1200" dirty="0">
                <a:solidFill>
                  <a:schemeClr val="tx1"/>
                </a:solidFill>
                <a:effectLst/>
                <a:latin typeface="Times New Roman" pitchFamily="18" charset="0"/>
                <a:ea typeface="+mn-ea"/>
                <a:cs typeface="+mn-cs"/>
              </a:rPr>
              <a:t>(O3, SO2, NO2, CO)</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Weekly zero/spans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Full calibrations: </a:t>
            </a:r>
            <a:r>
              <a:rPr lang="en-US" sz="1800" b="0" i="0" u="none" strike="noStrike" kern="1200" dirty="0">
                <a:solidFill>
                  <a:schemeClr val="tx1"/>
                </a:solidFill>
                <a:effectLst/>
                <a:latin typeface="Times New Roman" pitchFamily="18" charset="0"/>
                <a:ea typeface="+mn-ea"/>
                <a:cs typeface="+mn-cs"/>
              </a:rPr>
              <a:t>done every six months by outside staff member with </a:t>
            </a:r>
            <a:r>
              <a:rPr lang="en-US" sz="1800" b="1" i="0" u="none" strike="noStrike" kern="1200" dirty="0">
                <a:solidFill>
                  <a:schemeClr val="tx1"/>
                </a:solidFill>
                <a:effectLst/>
                <a:latin typeface="Times New Roman" pitchFamily="18" charset="0"/>
                <a:ea typeface="+mn-ea"/>
                <a:cs typeface="+mn-cs"/>
              </a:rPr>
              <a:t>independent</a:t>
            </a:r>
            <a:r>
              <a:rPr lang="en-US" sz="1800" b="0" i="0" u="none" strike="noStrike" kern="1200" dirty="0">
                <a:solidFill>
                  <a:schemeClr val="tx1"/>
                </a:solidFill>
                <a:effectLst/>
                <a:latin typeface="Times New Roman" pitchFamily="18" charset="0"/>
                <a:ea typeface="+mn-ea"/>
                <a:cs typeface="+mn-cs"/>
              </a:rPr>
              <a:t> calibration gas and zero air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Equipment: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err="1">
                <a:solidFill>
                  <a:schemeClr val="tx1"/>
                </a:solidFill>
                <a:effectLst/>
                <a:latin typeface="Times New Roman" pitchFamily="18" charset="0"/>
                <a:ea typeface="+mn-ea"/>
                <a:cs typeface="+mn-cs"/>
              </a:rPr>
              <a:t>Aadco</a:t>
            </a:r>
            <a:r>
              <a:rPr lang="en-US" sz="1800" b="1" i="0" u="none" strike="noStrike" kern="1200" dirty="0">
                <a:solidFill>
                  <a:schemeClr val="tx1"/>
                </a:solidFill>
                <a:effectLst/>
                <a:latin typeface="Times New Roman" pitchFamily="18" charset="0"/>
                <a:ea typeface="+mn-ea"/>
                <a:cs typeface="+mn-cs"/>
              </a:rPr>
              <a:t> pure air generator: </a:t>
            </a:r>
            <a:r>
              <a:rPr lang="en-US" sz="1800" b="0" i="0" u="none" strike="noStrike" kern="1200" dirty="0">
                <a:solidFill>
                  <a:schemeClr val="tx1"/>
                </a:solidFill>
                <a:effectLst/>
                <a:latin typeface="Times New Roman" pitchFamily="18" charset="0"/>
                <a:ea typeface="+mn-ea"/>
                <a:cs typeface="+mn-cs"/>
              </a:rPr>
              <a:t>cleans ambient air, periodically checked vs certified zero air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Certified cylinder gases: </a:t>
            </a:r>
            <a:r>
              <a:rPr lang="en-US" sz="1800" b="0" i="0" u="none" strike="noStrike" kern="1200" dirty="0">
                <a:solidFill>
                  <a:schemeClr val="tx1"/>
                </a:solidFill>
                <a:effectLst/>
                <a:latin typeface="Times New Roman" pitchFamily="18" charset="0"/>
                <a:ea typeface="+mn-ea"/>
                <a:cs typeface="+mn-cs"/>
              </a:rPr>
              <a:t>for span checks and calibrations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Dilution calibration systems: </a:t>
            </a:r>
            <a:r>
              <a:rPr lang="en-US" sz="1800" b="0" i="0" u="none" strike="noStrike" kern="1200" dirty="0">
                <a:solidFill>
                  <a:schemeClr val="tx1"/>
                </a:solidFill>
                <a:effectLst/>
                <a:latin typeface="Times New Roman" pitchFamily="18" charset="0"/>
                <a:ea typeface="+mn-ea"/>
                <a:cs typeface="+mn-cs"/>
              </a:rPr>
              <a:t>use concentrated cylinder gases and dilute to the desired concentration; useful for audits, but must be calibrated.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4064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219171608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3945851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xfrm>
            <a:off x="938213" y="700088"/>
            <a:ext cx="4005262" cy="2670175"/>
          </a:xfrm>
          <a:ln/>
        </p:spPr>
      </p:sp>
      <p:sp>
        <p:nvSpPr>
          <p:cNvPr id="242691" name="Rectangle 3"/>
          <p:cNvSpPr>
            <a:spLocks noGrp="1" noChangeArrowheads="1"/>
          </p:cNvSpPr>
          <p:nvPr>
            <p:ph type="body" idx="1"/>
          </p:nvPr>
        </p:nvSpPr>
        <p:spPr>
          <a:xfrm>
            <a:off x="914400" y="3674116"/>
            <a:ext cx="5029200" cy="5282946"/>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Gaseous standards for CO, SO2, and NO2 must be traceable to NIST or </a:t>
            </a:r>
            <a:r>
              <a:rPr lang="en-US" sz="1800" b="1" i="0" u="none" strike="noStrike" kern="1200" dirty="0">
                <a:solidFill>
                  <a:schemeClr val="tx1"/>
                </a:solidFill>
                <a:effectLst/>
                <a:latin typeface="Times New Roman" pitchFamily="18" charset="0"/>
                <a:ea typeface="+mn-ea"/>
                <a:cs typeface="+mn-cs"/>
              </a:rPr>
              <a:t>CRM.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O3 test concentrations measured by UV photometer.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Flow measuring instruments traceable to authoritative volume.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Calibration gases and zero air needed for: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Daily auto zero/spans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Bi-weekly precision checks </a:t>
            </a:r>
            <a:r>
              <a:rPr lang="en-US" sz="1800" b="0" i="0" u="none" strike="noStrike" kern="1200" dirty="0">
                <a:solidFill>
                  <a:schemeClr val="tx1"/>
                </a:solidFill>
                <a:effectLst/>
                <a:latin typeface="Times New Roman" pitchFamily="18" charset="0"/>
                <a:ea typeface="+mn-ea"/>
                <a:cs typeface="+mn-cs"/>
              </a:rPr>
              <a:t>(O3, SO2, NO2, CO)</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Weekly zero/spans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Full calibrations: </a:t>
            </a:r>
            <a:r>
              <a:rPr lang="en-US" sz="1800" b="0" i="0" u="none" strike="noStrike" kern="1200" dirty="0">
                <a:solidFill>
                  <a:schemeClr val="tx1"/>
                </a:solidFill>
                <a:effectLst/>
                <a:latin typeface="Times New Roman" pitchFamily="18" charset="0"/>
                <a:ea typeface="+mn-ea"/>
                <a:cs typeface="+mn-cs"/>
              </a:rPr>
              <a:t>done every six months by outside staff member with </a:t>
            </a:r>
            <a:r>
              <a:rPr lang="en-US" sz="1800" b="1" i="0" u="none" strike="noStrike" kern="1200" dirty="0">
                <a:solidFill>
                  <a:schemeClr val="tx1"/>
                </a:solidFill>
                <a:effectLst/>
                <a:latin typeface="Times New Roman" pitchFamily="18" charset="0"/>
                <a:ea typeface="+mn-ea"/>
                <a:cs typeface="+mn-cs"/>
              </a:rPr>
              <a:t>independent</a:t>
            </a:r>
            <a:r>
              <a:rPr lang="en-US" sz="1800" b="0" i="0" u="none" strike="noStrike" kern="1200" dirty="0">
                <a:solidFill>
                  <a:schemeClr val="tx1"/>
                </a:solidFill>
                <a:effectLst/>
                <a:latin typeface="Times New Roman" pitchFamily="18" charset="0"/>
                <a:ea typeface="+mn-ea"/>
                <a:cs typeface="+mn-cs"/>
              </a:rPr>
              <a:t> calibration gas and zero air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Equipment: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err="1">
                <a:solidFill>
                  <a:schemeClr val="tx1"/>
                </a:solidFill>
                <a:effectLst/>
                <a:latin typeface="Times New Roman" pitchFamily="18" charset="0"/>
                <a:ea typeface="+mn-ea"/>
                <a:cs typeface="+mn-cs"/>
              </a:rPr>
              <a:t>Aadco</a:t>
            </a:r>
            <a:r>
              <a:rPr lang="en-US" sz="1800" b="1" i="0" u="none" strike="noStrike" kern="1200" dirty="0">
                <a:solidFill>
                  <a:schemeClr val="tx1"/>
                </a:solidFill>
                <a:effectLst/>
                <a:latin typeface="Times New Roman" pitchFamily="18" charset="0"/>
                <a:ea typeface="+mn-ea"/>
                <a:cs typeface="+mn-cs"/>
              </a:rPr>
              <a:t> pure air generator: </a:t>
            </a:r>
            <a:r>
              <a:rPr lang="en-US" sz="1800" b="0" i="0" u="none" strike="noStrike" kern="1200" dirty="0">
                <a:solidFill>
                  <a:schemeClr val="tx1"/>
                </a:solidFill>
                <a:effectLst/>
                <a:latin typeface="Times New Roman" pitchFamily="18" charset="0"/>
                <a:ea typeface="+mn-ea"/>
                <a:cs typeface="+mn-cs"/>
              </a:rPr>
              <a:t>cleans ambient air, periodically checked vs certified zero air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Certified cylinder gases: </a:t>
            </a:r>
            <a:r>
              <a:rPr lang="en-US" sz="1800" b="0" i="0" u="none" strike="noStrike" kern="1200" dirty="0">
                <a:solidFill>
                  <a:schemeClr val="tx1"/>
                </a:solidFill>
                <a:effectLst/>
                <a:latin typeface="Times New Roman" pitchFamily="18" charset="0"/>
                <a:ea typeface="+mn-ea"/>
                <a:cs typeface="+mn-cs"/>
              </a:rPr>
              <a:t>for span checks and calibrations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Dilution calibration systems: </a:t>
            </a:r>
            <a:r>
              <a:rPr lang="en-US" sz="1800" b="0" i="0" u="none" strike="noStrike" kern="1200" dirty="0">
                <a:solidFill>
                  <a:schemeClr val="tx1"/>
                </a:solidFill>
                <a:effectLst/>
                <a:latin typeface="Times New Roman" pitchFamily="18" charset="0"/>
                <a:ea typeface="+mn-ea"/>
                <a:cs typeface="+mn-cs"/>
              </a:rPr>
              <a:t>use concentrated cylinder gases and dilute to the desired concentration; useful for audits, but must be calibrated.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28207232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90826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body" idx="1"/>
          </p:nvPr>
        </p:nvSpPr>
        <p:spPr>
          <a:xfrm>
            <a:off x="300037" y="2881754"/>
            <a:ext cx="6386513" cy="6150845"/>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Particulate properties: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Mass</a:t>
            </a:r>
            <a:r>
              <a:rPr lang="en-US" sz="1800" b="0" i="0" u="none" strike="noStrike" kern="1200" dirty="0">
                <a:solidFill>
                  <a:schemeClr val="tx1"/>
                </a:solidFill>
                <a:effectLst/>
                <a:latin typeface="Times New Roman" pitchFamily="18" charset="0"/>
                <a:ea typeface="+mn-ea"/>
                <a:cs typeface="+mn-cs"/>
              </a:rPr>
              <a:t> is the most common property of particulate important to ambient monitoring.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Inertial properties: Large or heavy particles tend to go in a straight line; small or light particles follow gas flow </a:t>
            </a:r>
            <a:r>
              <a:rPr lang="en-US" sz="1800" b="0" i="0" u="none" strike="noStrike" kern="1200" dirty="0">
                <a:solidFill>
                  <a:schemeClr val="tx1"/>
                </a:solidFill>
                <a:effectLst/>
                <a:latin typeface="Times New Roman" pitchFamily="18" charset="0"/>
                <a:ea typeface="+mn-ea"/>
                <a:cs typeface="+mn-cs"/>
              </a:rPr>
              <a:t>(can be used as a measurement tool).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Particle size: Fine particles penetrate deeply into the lungs </a:t>
            </a:r>
            <a:r>
              <a:rPr lang="en-US" sz="1800" b="0" i="0" u="none" strike="noStrike" kern="1200" dirty="0">
                <a:solidFill>
                  <a:schemeClr val="tx1"/>
                </a:solidFill>
                <a:effectLst/>
                <a:latin typeface="Times New Roman" pitchFamily="18" charset="0"/>
                <a:ea typeface="+mn-ea"/>
                <a:cs typeface="+mn-cs"/>
              </a:rPr>
              <a:t>leading to health effects; coarse particles penetrate less.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Large particles deposit from the air quickly, small particles remain airborne longer.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Optical density: Particles with a diameter about the same size as the wavelength of visible light will be optically active </a:t>
            </a:r>
            <a:r>
              <a:rPr lang="en-US" sz="1800" b="0" i="0" u="none" strike="noStrike" kern="1200" dirty="0">
                <a:solidFill>
                  <a:schemeClr val="tx1"/>
                </a:solidFill>
                <a:effectLst/>
                <a:latin typeface="Times New Roman" pitchFamily="18" charset="0"/>
                <a:ea typeface="+mn-ea"/>
                <a:cs typeface="+mn-cs"/>
              </a:rPr>
              <a:t>- visible as a </a:t>
            </a:r>
            <a:r>
              <a:rPr lang="en-US" sz="1800" b="1" i="0" u="none" strike="noStrike" kern="1200" dirty="0">
                <a:solidFill>
                  <a:schemeClr val="tx1"/>
                </a:solidFill>
                <a:effectLst/>
                <a:latin typeface="Times New Roman" pitchFamily="18" charset="0"/>
                <a:ea typeface="+mn-ea"/>
                <a:cs typeface="+mn-cs"/>
              </a:rPr>
              <a:t>haze</a:t>
            </a:r>
            <a:r>
              <a:rPr lang="en-US" sz="1800" b="0" i="0" u="none" strike="noStrike" kern="1200" dirty="0">
                <a:solidFill>
                  <a:schemeClr val="tx1"/>
                </a:solidFill>
                <a:effectLst/>
                <a:latin typeface="Times New Roman" pitchFamily="18" charset="0"/>
                <a:ea typeface="+mn-ea"/>
                <a:cs typeface="+mn-cs"/>
              </a:rPr>
              <a:t> - what people see as pollution - people don’t think much about pollution unless they see a haze. </a:t>
            </a:r>
            <a:r>
              <a:rPr lang="en-US" sz="1800" b="1" i="0" u="none" strike="noStrike" kern="1200" dirty="0">
                <a:solidFill>
                  <a:schemeClr val="tx1"/>
                </a:solidFill>
                <a:effectLst/>
                <a:latin typeface="Times New Roman" pitchFamily="18" charset="0"/>
                <a:ea typeface="+mn-ea"/>
                <a:cs typeface="+mn-cs"/>
              </a:rPr>
              <a:t>Transmissometers</a:t>
            </a:r>
            <a:r>
              <a:rPr lang="en-US" sz="1800" b="0" i="0" u="none" strike="noStrike" kern="1200" dirty="0">
                <a:solidFill>
                  <a:schemeClr val="tx1"/>
                </a:solidFill>
                <a:effectLst/>
                <a:latin typeface="Times New Roman" pitchFamily="18" charset="0"/>
                <a:ea typeface="+mn-ea"/>
                <a:cs typeface="+mn-cs"/>
              </a:rPr>
              <a:t> measure the ‘opacity’ of the air.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Density of a deposit on a filter:</a:t>
            </a:r>
            <a:r>
              <a:rPr lang="en-US" sz="1800" b="0" i="0" u="none" strike="noStrike" kern="1200" dirty="0">
                <a:solidFill>
                  <a:schemeClr val="tx1"/>
                </a:solidFill>
                <a:effectLst/>
                <a:latin typeface="Times New Roman" pitchFamily="18" charset="0"/>
                <a:ea typeface="+mn-ea"/>
                <a:cs typeface="+mn-cs"/>
              </a:rPr>
              <a:t> Faster </a:t>
            </a:r>
            <a:r>
              <a:rPr lang="en-US" sz="1800" b="1" i="0" u="none" strike="noStrike" kern="1200" dirty="0">
                <a:solidFill>
                  <a:schemeClr val="tx1"/>
                </a:solidFill>
                <a:effectLst/>
                <a:latin typeface="Times New Roman" pitchFamily="18" charset="0"/>
                <a:ea typeface="+mn-ea"/>
                <a:cs typeface="+mn-cs"/>
              </a:rPr>
              <a:t>darkening of the filter </a:t>
            </a:r>
            <a:r>
              <a:rPr lang="en-US" sz="1800" b="0" i="0" u="none" strike="noStrike" kern="1200" dirty="0">
                <a:solidFill>
                  <a:schemeClr val="tx1"/>
                </a:solidFill>
                <a:effectLst/>
                <a:latin typeface="Times New Roman" pitchFamily="18" charset="0"/>
                <a:ea typeface="+mn-ea"/>
                <a:cs typeface="+mn-cs"/>
              </a:rPr>
              <a:t>can be a measure of the particulate concentration or haze value. The ARB uses this in the coefficient of haze monitors. Also used in B-gauged instruments which use B radiation rather than visible light to measure the deposits</a:t>
            </a:r>
            <a:endParaRPr lang="en-US" b="0" i="0" kern="1200" dirty="0">
              <a:solidFill>
                <a:schemeClr val="tx1"/>
              </a:solidFill>
              <a:effectLst/>
              <a:latin typeface="Times New Roman" pitchFamily="18" charset="0"/>
              <a:ea typeface="+mn-ea"/>
              <a:cs typeface="+mn-cs"/>
            </a:endParaRPr>
          </a:p>
          <a:p>
            <a:endParaRPr lang="en-US" dirty="0"/>
          </a:p>
        </p:txBody>
      </p:sp>
      <p:sp>
        <p:nvSpPr>
          <p:cNvPr id="243715" name="Rectangle 3"/>
          <p:cNvSpPr>
            <a:spLocks noGrp="1" noRot="1" noChangeAspect="1" noChangeArrowheads="1" noTextEdit="1"/>
          </p:cNvSpPr>
          <p:nvPr>
            <p:ph type="sldImg"/>
          </p:nvPr>
        </p:nvSpPr>
        <p:spPr>
          <a:xfrm>
            <a:off x="1422400" y="233363"/>
            <a:ext cx="3995738" cy="2665412"/>
          </a:xfrm>
          <a:ln cap="flat"/>
        </p:spPr>
      </p:sp>
    </p:spTree>
    <p:extLst>
      <p:ext uri="{BB962C8B-B14F-4D97-AF65-F5344CB8AC3E}">
        <p14:creationId xmlns:p14="http://schemas.microsoft.com/office/powerpoint/2010/main" val="214080678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795338" y="311150"/>
            <a:ext cx="5229225" cy="3487738"/>
          </a:xfrm>
          <a:ln/>
        </p:spPr>
      </p:sp>
      <p:sp>
        <p:nvSpPr>
          <p:cNvPr id="244739" name="Rectangle 3"/>
          <p:cNvSpPr>
            <a:spLocks noGrp="1" noChangeArrowheads="1"/>
          </p:cNvSpPr>
          <p:nvPr>
            <p:ph type="body" idx="1"/>
          </p:nvPr>
        </p:nvSpPr>
        <p:spPr>
          <a:xfrm>
            <a:off x="381000" y="3958595"/>
            <a:ext cx="6248400" cy="512222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Particulate NAAQS have been moving toward finer particulate. The target center is the particulate matter most responsible for health effects.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PM Sampling Systems - </a:t>
            </a:r>
            <a:r>
              <a:rPr lang="en-US" sz="1800" b="0" i="0" u="none" strike="noStrike" kern="1200" dirty="0">
                <a:solidFill>
                  <a:schemeClr val="tx1"/>
                </a:solidFill>
                <a:effectLst/>
                <a:latin typeface="Times New Roman" pitchFamily="18" charset="0"/>
                <a:ea typeface="+mn-ea"/>
                <a:cs typeface="+mn-cs"/>
              </a:rPr>
              <a:t>In 1971, the Environmental Protection Agency (EPA) promulgated primary and secondary national ambient air quality standards for particulate matter measured as "total suspended particulate" or "TSP". In accordance with the Clean Air Act, the EPA has reviewed and revised the health and welfare criteria upon which these primary and secondary particulate matter standards were based.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On March 20, 1984 the EPA proposed changes in the standards based on it's review and revision of the criteria. On July 1, 1987 the EPA promulgated its final decisions regarding these changes. The final decisions include: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1- Replacing TSP as the indicator for particulate matter for the ambient standards with a new indicator that includes only those particles with an aerodynamic diameter less than or equal to a nominal 10 micrometers (PM 10); and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2- a new Federal Reference Method for measurement of PM 10 in the ambient air. The Reference Method for the measurement of atmospheric particulate matter is known as PM 10 is based on selection of PM 10 particles by internal separation, followed by filtration and gravimetric determination of the PM 10 mass on the filter substrate.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In 1997 the new PM2.5 standard was promulgated.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358473546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body" idx="1"/>
          </p:nvPr>
        </p:nvSpPr>
        <p:spPr>
          <a:xfrm>
            <a:off x="528639" y="4352363"/>
            <a:ext cx="6200775" cy="4190033"/>
          </a:xfrm>
          <a:noFill/>
        </p:spPr>
        <p:txBody>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Total Suspended Particulate (TSP): </a:t>
            </a:r>
            <a:r>
              <a:rPr lang="en-US" sz="1800" b="1" i="0" u="none" strike="noStrike" kern="1200" dirty="0">
                <a:solidFill>
                  <a:schemeClr val="tx1"/>
                </a:solidFill>
                <a:effectLst/>
                <a:latin typeface="Times New Roman" pitchFamily="18" charset="0"/>
                <a:ea typeface="+mn-ea"/>
                <a:cs typeface="+mn-cs"/>
              </a:rPr>
              <a:t>General Metals (GMW) </a:t>
            </a:r>
            <a:r>
              <a:rPr lang="en-US" sz="1800" b="1" i="0" u="none" strike="noStrike" kern="1200" dirty="0" err="1">
                <a:solidFill>
                  <a:schemeClr val="tx1"/>
                </a:solidFill>
                <a:effectLst/>
                <a:latin typeface="Times New Roman" pitchFamily="18" charset="0"/>
                <a:ea typeface="+mn-ea"/>
                <a:cs typeface="+mn-cs"/>
              </a:rPr>
              <a:t>HiVol</a:t>
            </a:r>
            <a:r>
              <a:rPr lang="en-US" sz="1800" b="1" i="0" u="none" strike="noStrike" kern="1200" dirty="0">
                <a:solidFill>
                  <a:schemeClr val="tx1"/>
                </a:solidFill>
                <a:effectLst/>
                <a:latin typeface="Times New Roman" pitchFamily="18" charset="0"/>
                <a:ea typeface="+mn-ea"/>
                <a:cs typeface="+mn-cs"/>
              </a:rPr>
              <a:t> most common</a:t>
            </a:r>
            <a:r>
              <a:rPr lang="en-US" sz="1800" b="0" i="0" u="none" strike="noStrike" kern="1200" dirty="0">
                <a:solidFill>
                  <a:schemeClr val="tx1"/>
                </a:solidFill>
                <a:effectLst/>
                <a:latin typeface="Times New Roman" pitchFamily="18" charset="0"/>
                <a:ea typeface="+mn-ea"/>
                <a:cs typeface="+mn-cs"/>
              </a:rPr>
              <a:t>; TSP not sampled often anymore</a:t>
            </a:r>
            <a:r>
              <a:rPr lang="en-US" sz="1800" b="1"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PM10: </a:t>
            </a:r>
            <a:r>
              <a:rPr lang="en-US" sz="1800" b="1" i="0" u="none" strike="noStrike" kern="1200" dirty="0">
                <a:solidFill>
                  <a:schemeClr val="tx1"/>
                </a:solidFill>
                <a:effectLst/>
                <a:latin typeface="Times New Roman" pitchFamily="18" charset="0"/>
                <a:ea typeface="+mn-ea"/>
                <a:cs typeface="+mn-cs"/>
              </a:rPr>
              <a:t>Sierra Anderson 1200 </a:t>
            </a:r>
            <a:r>
              <a:rPr lang="en-US" sz="1800" b="0" i="0" u="none" strike="noStrike" kern="1200" dirty="0">
                <a:solidFill>
                  <a:schemeClr val="tx1"/>
                </a:solidFill>
                <a:effectLst/>
                <a:latin typeface="Times New Roman" pitchFamily="18" charset="0"/>
                <a:ea typeface="+mn-ea"/>
                <a:cs typeface="+mn-cs"/>
              </a:rPr>
              <a:t>most common sampler - </a:t>
            </a:r>
            <a:r>
              <a:rPr lang="en-US" sz="1800" b="0" i="0" u="none" strike="noStrike" kern="1200" dirty="0" err="1">
                <a:solidFill>
                  <a:schemeClr val="tx1"/>
                </a:solidFill>
                <a:effectLst/>
                <a:latin typeface="Times New Roman" pitchFamily="18" charset="0"/>
                <a:ea typeface="+mn-ea"/>
                <a:cs typeface="+mn-cs"/>
              </a:rPr>
              <a:t>HiVol</a:t>
            </a:r>
            <a:r>
              <a:rPr lang="en-US" sz="1800" b="0" i="0" u="none" strike="noStrike" kern="1200" dirty="0">
                <a:solidFill>
                  <a:schemeClr val="tx1"/>
                </a:solidFill>
                <a:effectLst/>
                <a:latin typeface="Times New Roman" pitchFamily="18" charset="0"/>
                <a:ea typeface="+mn-ea"/>
                <a:cs typeface="+mn-cs"/>
              </a:rPr>
              <a:t> with a Size Selective Inlet (SSI)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err="1">
                <a:solidFill>
                  <a:schemeClr val="tx1"/>
                </a:solidFill>
                <a:effectLst/>
                <a:latin typeface="Times New Roman" pitchFamily="18" charset="0"/>
                <a:ea typeface="+mn-ea"/>
                <a:cs typeface="+mn-cs"/>
              </a:rPr>
              <a:t>Dichot</a:t>
            </a:r>
            <a:r>
              <a:rPr lang="en-US" sz="1800" b="0" i="0" u="none" strike="noStrike" kern="1200" dirty="0">
                <a:solidFill>
                  <a:schemeClr val="tx1"/>
                </a:solidFill>
                <a:effectLst/>
                <a:latin typeface="Times New Roman" pitchFamily="18" charset="0"/>
                <a:ea typeface="+mn-ea"/>
                <a:cs typeface="+mn-cs"/>
              </a:rPr>
              <a:t> - gives PM10 to PM2.5 and PM2.5 and less size fractions, sum of the two size fractions = PM10 </a:t>
            </a:r>
            <a:r>
              <a:rPr lang="en-US" sz="1800" b="1" i="0" u="none" strike="noStrike" kern="1200" dirty="0">
                <a:solidFill>
                  <a:schemeClr val="tx1"/>
                </a:solidFill>
                <a:effectLst/>
                <a:latin typeface="Times New Roman" pitchFamily="18" charset="0"/>
                <a:ea typeface="+mn-ea"/>
                <a:cs typeface="+mn-cs"/>
              </a:rPr>
              <a:t>- Sierra Anderson 244 most common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TEOM</a:t>
            </a:r>
            <a:r>
              <a:rPr lang="en-US" sz="1800" b="0" i="0" u="none" strike="noStrike" kern="1200" dirty="0">
                <a:solidFill>
                  <a:schemeClr val="tx1"/>
                </a:solidFill>
                <a:effectLst/>
                <a:latin typeface="Times New Roman" pitchFamily="18" charset="0"/>
                <a:ea typeface="+mn-ea"/>
                <a:cs typeface="+mn-cs"/>
              </a:rPr>
              <a:t> - Tapered Element Oscillation Microbalance - gives continuous PM10 data - </a:t>
            </a:r>
            <a:r>
              <a:rPr lang="en-US" sz="1800" b="1" i="0" u="none" strike="noStrike" kern="1200" dirty="0">
                <a:solidFill>
                  <a:schemeClr val="tx1"/>
                </a:solidFill>
                <a:effectLst/>
                <a:latin typeface="Times New Roman" pitchFamily="18" charset="0"/>
                <a:ea typeface="+mn-ea"/>
                <a:cs typeface="+mn-cs"/>
              </a:rPr>
              <a:t>made by Rupprecht and </a:t>
            </a:r>
            <a:r>
              <a:rPr lang="en-US" sz="1800" b="1" i="0" u="none" strike="noStrike" kern="1200" dirty="0" err="1">
                <a:solidFill>
                  <a:schemeClr val="tx1"/>
                </a:solidFill>
                <a:effectLst/>
                <a:latin typeface="Times New Roman" pitchFamily="18" charset="0"/>
                <a:ea typeface="+mn-ea"/>
                <a:cs typeface="+mn-cs"/>
              </a:rPr>
              <a:t>Patashnick</a:t>
            </a:r>
            <a:r>
              <a:rPr lang="en-US" sz="1800" b="1" i="0" u="none" strike="noStrike" kern="1200" dirty="0">
                <a:solidFill>
                  <a:schemeClr val="tx1"/>
                </a:solidFill>
                <a:effectLst/>
                <a:latin typeface="Times New Roman" pitchFamily="18" charset="0"/>
                <a:ea typeface="+mn-ea"/>
                <a:cs typeface="+mn-cs"/>
              </a:rPr>
              <a:t> model 1400A - </a:t>
            </a:r>
            <a:r>
              <a:rPr lang="en-US" sz="1800" b="0" i="0" u="none" strike="noStrike" kern="1200" dirty="0">
                <a:solidFill>
                  <a:schemeClr val="tx1"/>
                </a:solidFill>
                <a:effectLst/>
                <a:latin typeface="Times New Roman" pitchFamily="18" charset="0"/>
                <a:ea typeface="+mn-ea"/>
                <a:cs typeface="+mn-cs"/>
              </a:rPr>
              <a:t>The TEOM is a monitor rather than a sampler.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4576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90826497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xfrm>
            <a:off x="1390650" y="700088"/>
            <a:ext cx="3773488" cy="2516187"/>
          </a:xfrm>
          <a:ln/>
        </p:spPr>
      </p:sp>
      <p:sp>
        <p:nvSpPr>
          <p:cNvPr id="246787" name="Rectangle 5"/>
          <p:cNvSpPr>
            <a:spLocks noGrp="1" noChangeArrowheads="1"/>
          </p:cNvSpPr>
          <p:nvPr>
            <p:ph type="body" idx="1"/>
          </p:nvPr>
        </p:nvSpPr>
        <p:spPr>
          <a:xfrm>
            <a:off x="223838" y="3674114"/>
            <a:ext cx="6629401" cy="4842567"/>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size-selective inlet is an aerodynamic filter which removes particles that are not considered harmful to humans. The suspended particles which pass through the filter are collected on a </a:t>
            </a:r>
            <a:r>
              <a:rPr lang="en-US" sz="1800" b="1" i="0" u="none" strike="noStrike" kern="1200" dirty="0">
                <a:solidFill>
                  <a:schemeClr val="tx1"/>
                </a:solidFill>
                <a:effectLst/>
                <a:latin typeface="Times New Roman" pitchFamily="18" charset="0"/>
                <a:ea typeface="+mn-ea"/>
                <a:cs typeface="+mn-cs"/>
              </a:rPr>
              <a:t>pre-weighed filter over a pre-determined period</a:t>
            </a:r>
            <a:r>
              <a:rPr lang="en-US" sz="1800" b="0" i="0" u="none" strike="noStrike" kern="1200" dirty="0">
                <a:solidFill>
                  <a:schemeClr val="tx1"/>
                </a:solidFill>
                <a:effectLst/>
                <a:latin typeface="Times New Roman" pitchFamily="18" charset="0"/>
                <a:ea typeface="+mn-ea"/>
                <a:cs typeface="+mn-cs"/>
              </a:rPr>
              <a:t>. After sampling, the filter is removed and re-weighed to determine the concentration of suspended particulate. </a:t>
            </a:r>
            <a:r>
              <a:rPr lang="en-US" sz="1800" b="1" i="0" u="none" strike="noStrike" kern="1200" dirty="0">
                <a:solidFill>
                  <a:schemeClr val="tx1"/>
                </a:solidFill>
                <a:effectLst/>
                <a:latin typeface="Times New Roman" pitchFamily="18" charset="0"/>
                <a:ea typeface="+mn-ea"/>
                <a:cs typeface="+mn-cs"/>
              </a:rPr>
              <a:t>Results are expressed as micrograms per cubic meter (µg/m3) of air sampled at standard temperature and pressure conditions</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concept for a Size-selective Inlet </a:t>
            </a:r>
            <a:r>
              <a:rPr lang="en-US" sz="1800" b="1" i="0" u="none" strike="noStrike" kern="1200" dirty="0">
                <a:solidFill>
                  <a:schemeClr val="tx1"/>
                </a:solidFill>
                <a:effectLst/>
                <a:latin typeface="Times New Roman" pitchFamily="18" charset="0"/>
                <a:ea typeface="+mn-ea"/>
                <a:cs typeface="+mn-cs"/>
              </a:rPr>
              <a:t>originated during the late 1970's</a:t>
            </a:r>
            <a:r>
              <a:rPr lang="en-US" sz="1800" b="0" i="0" u="none" strike="noStrike" kern="1200" dirty="0">
                <a:solidFill>
                  <a:schemeClr val="tx1"/>
                </a:solidFill>
                <a:effectLst/>
                <a:latin typeface="Times New Roman" pitchFamily="18" charset="0"/>
                <a:ea typeface="+mn-ea"/>
                <a:cs typeface="+mn-cs"/>
              </a:rPr>
              <a:t> when the USEPA began to develop health-based ambient air quality standards for particles. The USEPA concluded that particles capable of penetration through the upper respiratory tract could deposit in the tracheobronchial and alveolar regions of the human body and cause adverse health effects. Researchers in the field identified that the particle size range capable of deposition within the human thoracic region was significant for particles less than 10 um in diameter (PM 10)</a:t>
            </a:r>
            <a:endParaRPr lang="en-US" b="0" i="0" kern="1200" dirty="0">
              <a:solidFill>
                <a:schemeClr val="tx1"/>
              </a:solidFill>
              <a:effectLst/>
              <a:latin typeface="Times New Roman" pitchFamily="18" charset="0"/>
              <a:ea typeface="+mn-ea"/>
              <a:cs typeface="+mn-cs"/>
            </a:endParaRPr>
          </a:p>
          <a:p>
            <a:pPr>
              <a:spcBef>
                <a:spcPts val="503"/>
              </a:spcBef>
              <a:spcAft>
                <a:spcPts val="503"/>
              </a:spcAft>
            </a:pPr>
            <a:endParaRPr lang="en-US" dirty="0"/>
          </a:p>
        </p:txBody>
      </p:sp>
    </p:spTree>
    <p:extLst>
      <p:ext uri="{BB962C8B-B14F-4D97-AF65-F5344CB8AC3E}">
        <p14:creationId xmlns:p14="http://schemas.microsoft.com/office/powerpoint/2010/main" val="2532125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381000" y="3852516"/>
            <a:ext cx="6324600" cy="4995252"/>
          </a:xfrm>
          <a:ln/>
        </p:spPr>
        <p:txBody>
          <a:bodyPr/>
          <a:lstStyle/>
          <a:p>
            <a:pPr rtl="0" fontAlgn="base"/>
            <a:r>
              <a:rPr lang="en-US" sz="1800" b="1" i="0" u="none" strike="noStrike" kern="1200" dirty="0">
                <a:solidFill>
                  <a:schemeClr val="tx1"/>
                </a:solidFill>
                <a:effectLst/>
                <a:latin typeface="Times New Roman" pitchFamily="18" charset="0"/>
                <a:ea typeface="+mn-ea"/>
                <a:cs typeface="+mn-cs"/>
              </a:rPr>
              <a:t>A PAMS network is required for each O3 nonattainment area that is designated serious, severe, or extreme. Ozone and its precursors (VOC and Nox) plus met data are to be monitored.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As mandated by the 1990 Clean Air Act Amendments, EPA is requiring more extensive monitoring of ozone and its precursors in areas with persistently high ozone levels </a:t>
            </a:r>
            <a:r>
              <a:rPr lang="en-US" sz="1800" b="1" i="0" u="none" strike="noStrike" kern="1200" dirty="0">
                <a:solidFill>
                  <a:schemeClr val="tx1"/>
                </a:solidFill>
                <a:effectLst/>
                <a:latin typeface="Times New Roman" pitchFamily="18" charset="0"/>
                <a:ea typeface="+mn-ea"/>
                <a:cs typeface="+mn-cs"/>
              </a:rPr>
              <a:t>(mostly large cities).</a:t>
            </a:r>
            <a:r>
              <a:rPr lang="en-US" sz="1800" b="0" i="0" u="none" strike="noStrike" kern="1200" dirty="0">
                <a:solidFill>
                  <a:schemeClr val="tx1"/>
                </a:solidFill>
                <a:effectLst/>
                <a:latin typeface="Times New Roman" pitchFamily="18" charset="0"/>
                <a:ea typeface="+mn-ea"/>
                <a:cs typeface="+mn-cs"/>
              </a:rPr>
              <a:t> The States must establish air monitoring sites, called </a:t>
            </a:r>
            <a:r>
              <a:rPr lang="en-US" sz="1800" b="1" i="0" u="none" strike="noStrike" kern="1200" dirty="0">
                <a:solidFill>
                  <a:schemeClr val="tx1"/>
                </a:solidFill>
                <a:effectLst/>
                <a:latin typeface="Times New Roman" pitchFamily="18" charset="0"/>
                <a:ea typeface="+mn-ea"/>
                <a:cs typeface="+mn-cs"/>
              </a:rPr>
              <a:t>Photochemical Assessment Monitoring Stations, or PAMS</a:t>
            </a:r>
            <a:r>
              <a:rPr lang="en-US" sz="1800" b="0" i="0" u="none" strike="noStrike" kern="1200" dirty="0">
                <a:solidFill>
                  <a:schemeClr val="tx1"/>
                </a:solidFill>
                <a:effectLst/>
                <a:latin typeface="Times New Roman" pitchFamily="18" charset="0"/>
                <a:ea typeface="+mn-ea"/>
                <a:cs typeface="+mn-cs"/>
              </a:rPr>
              <a:t>, to collect and report detailed data for volatile organic compounds, nitrogen oxides, ozone, and meteorology. Analysis of the data will help EPA and the States to better understand the underlying causes of ozone pollution, devise effective remedies, and measure improvement.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Many of the methods and procedures are new, requiring quality assurance assistance to the State and local agencies by EPA. It is important that coordination be maintained between the regional offices and with Headquarters in order to provide consistency between PAMS sites. Several Regions have agreed to have members serve on a national PAMS Quality Assurance Work Group assembled to discuss QA/QC procedures which can be uniformly and inexpensively applied to PAMS.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required networks will have from two to five sites, depending on the population of the area. There will be a phase-in period of one site per year starting in 1994. The ultimate PAMS network could exceed 90 sites at the end of the 5-year phase-in period.</a:t>
            </a:r>
            <a:endParaRPr lang="en-US" b="0" i="0" kern="1200" dirty="0">
              <a:solidFill>
                <a:schemeClr val="tx1"/>
              </a:solidFill>
              <a:effectLst/>
              <a:latin typeface="Times New Roman" pitchFamily="18" charset="0"/>
              <a:ea typeface="+mn-ea"/>
              <a:cs typeface="+mn-cs"/>
            </a:endParaRPr>
          </a:p>
          <a:p>
            <a:pPr>
              <a:defRPr/>
            </a:pPr>
            <a:endParaRPr lang="en-US" dirty="0"/>
          </a:p>
        </p:txBody>
      </p:sp>
      <p:sp>
        <p:nvSpPr>
          <p:cNvPr id="180227" name="Rectangle 3"/>
          <p:cNvSpPr>
            <a:spLocks noGrp="1" noRot="1" noChangeAspect="1" noChangeArrowheads="1" noTextEdit="1"/>
          </p:cNvSpPr>
          <p:nvPr>
            <p:ph type="sldImg"/>
          </p:nvPr>
        </p:nvSpPr>
        <p:spPr>
          <a:xfrm>
            <a:off x="792163" y="312738"/>
            <a:ext cx="5235575" cy="3490912"/>
          </a:xfrm>
          <a:ln cap="flat"/>
        </p:spPr>
      </p:sp>
    </p:spTree>
    <p:extLst>
      <p:ext uri="{BB962C8B-B14F-4D97-AF65-F5344CB8AC3E}">
        <p14:creationId xmlns:p14="http://schemas.microsoft.com/office/powerpoint/2010/main" val="41355371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body" idx="1"/>
          </p:nvPr>
        </p:nvSpPr>
        <p:spPr>
          <a:xfrm>
            <a:off x="2" y="4424689"/>
            <a:ext cx="6781800" cy="4607910"/>
          </a:xfrm>
          <a:noFill/>
        </p:spPr>
        <p:txBody>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PM10 most commonly measured with High Volume sampler (</a:t>
            </a:r>
            <a:r>
              <a:rPr lang="en-US" sz="1800" b="1" i="0" u="none" strike="noStrike" kern="1200" dirty="0" err="1">
                <a:solidFill>
                  <a:schemeClr val="tx1"/>
                </a:solidFill>
                <a:effectLst/>
                <a:latin typeface="Times New Roman" pitchFamily="18" charset="0"/>
                <a:ea typeface="+mn-ea"/>
                <a:cs typeface="+mn-cs"/>
              </a:rPr>
              <a:t>HiVol</a:t>
            </a:r>
            <a:r>
              <a:rPr lang="en-US" sz="1800" b="1" i="0" u="none" strike="noStrike" kern="1200" dirty="0">
                <a:solidFill>
                  <a:schemeClr val="tx1"/>
                </a:solidFill>
                <a:effectLst/>
                <a:latin typeface="Times New Roman" pitchFamily="18" charset="0"/>
                <a:ea typeface="+mn-ea"/>
                <a:cs typeface="+mn-cs"/>
              </a:rPr>
              <a:t>) fitted with a Size Selective Inlet (SSI)</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(Additional information: ARB QA Manual Vol II, appendix P)</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Inertial separation occurs in acceleration tubes - </a:t>
            </a:r>
            <a:r>
              <a:rPr lang="en-US" sz="1800" b="0" i="0" u="none" strike="noStrike" kern="1200" dirty="0">
                <a:solidFill>
                  <a:schemeClr val="tx1"/>
                </a:solidFill>
                <a:effectLst/>
                <a:latin typeface="Times New Roman" pitchFamily="18" charset="0"/>
                <a:ea typeface="+mn-ea"/>
                <a:cs typeface="+mn-cs"/>
              </a:rPr>
              <a:t>PM10 and smaller passes to filter; larger particles retained in sampler head.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Around 40 cfm</a:t>
            </a:r>
            <a:r>
              <a:rPr lang="en-US" sz="1800" b="0" i="0" u="none" strike="noStrike" kern="1200" dirty="0">
                <a:solidFill>
                  <a:schemeClr val="tx1"/>
                </a:solidFill>
                <a:effectLst/>
                <a:latin typeface="Times New Roman" pitchFamily="18" charset="0"/>
                <a:ea typeface="+mn-ea"/>
                <a:cs typeface="+mn-cs"/>
              </a:rPr>
              <a:t> is pulled through the tubes. At that rate they go critical (or speed of sound), thus the flow is maintained regardless of filter loading, ambient temperature, or pressure conditions.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(When air reaches the speed of sound a sound pressure barrier is setup that will not allow more air through under existing temp and pressure. See </a:t>
            </a:r>
            <a:r>
              <a:rPr lang="en-US" sz="1800" b="1" i="0" u="none" strike="noStrike" kern="1200" dirty="0" err="1">
                <a:solidFill>
                  <a:schemeClr val="tx1"/>
                </a:solidFill>
                <a:effectLst/>
                <a:latin typeface="Times New Roman" pitchFamily="18" charset="0"/>
                <a:ea typeface="+mn-ea"/>
                <a:cs typeface="+mn-cs"/>
              </a:rPr>
              <a:t>Graseby</a:t>
            </a:r>
            <a:r>
              <a:rPr lang="en-US" sz="1800" b="1" i="0" u="none" strike="noStrike" kern="1200" dirty="0">
                <a:solidFill>
                  <a:schemeClr val="tx1"/>
                </a:solidFill>
                <a:effectLst/>
                <a:latin typeface="Times New Roman" pitchFamily="18" charset="0"/>
                <a:ea typeface="+mn-ea"/>
                <a:cs typeface="+mn-cs"/>
              </a:rPr>
              <a:t> SSI handout for more info).</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lgn="ctr"/>
            <a:endParaRPr lang="en-US" dirty="0"/>
          </a:p>
        </p:txBody>
      </p:sp>
      <p:sp>
        <p:nvSpPr>
          <p:cNvPr id="24781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4220888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noFill/>
        </p:spPr>
        <p:txBody>
          <a:bodyPr/>
          <a:lstStyle/>
          <a:p>
            <a:pPr rtl="0" fontAlgn="base"/>
            <a:r>
              <a:rPr lang="en-US" sz="1800" b="1" i="1" u="none" strike="noStrike" kern="1200" dirty="0">
                <a:solidFill>
                  <a:schemeClr val="tx1"/>
                </a:solidFill>
                <a:effectLst/>
                <a:latin typeface="Times New Roman" pitchFamily="18" charset="0"/>
                <a:ea typeface="+mn-ea"/>
                <a:cs typeface="+mn-cs"/>
              </a:rPr>
              <a:t>Note acceleration nozzles.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volume of air and its velocity is controlled by the mass flow controller or by a volumetric flow control orifice. Standard flow must be 40 SCFM +/- 10%.</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3117439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p:spPr>
        <p:txBody>
          <a:bodyPr/>
          <a:lstStyle/>
          <a:p>
            <a:pPr rtl="0" fontAlgn="base"/>
            <a:r>
              <a:rPr lang="en-US" sz="1800" b="1" i="1" u="none" strike="noStrike" kern="1200" dirty="0">
                <a:solidFill>
                  <a:schemeClr val="tx1"/>
                </a:solidFill>
                <a:effectLst/>
                <a:latin typeface="Times New Roman" pitchFamily="18" charset="0"/>
                <a:ea typeface="+mn-ea"/>
                <a:cs typeface="+mn-cs"/>
              </a:rPr>
              <a:t>Note filter and timers/flow controllers.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sample is collected for 24 hours, midnight to midnight, on a once every sixth day basis.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sample is taken on a pre-inspected and pre-weighed, </a:t>
            </a:r>
            <a:r>
              <a:rPr lang="en-US" sz="1800" b="1" i="0" u="none" strike="noStrike" kern="1200" dirty="0">
                <a:solidFill>
                  <a:schemeClr val="tx1"/>
                </a:solidFill>
                <a:effectLst/>
                <a:latin typeface="Times New Roman" pitchFamily="18" charset="0"/>
                <a:ea typeface="+mn-ea"/>
                <a:cs typeface="+mn-cs"/>
              </a:rPr>
              <a:t>high-purity quartz</a:t>
            </a:r>
            <a:r>
              <a:rPr lang="en-US" sz="1800" b="0" i="0" u="none" strike="noStrike" kern="1200" dirty="0">
                <a:solidFill>
                  <a:schemeClr val="tx1"/>
                </a:solidFill>
                <a:effectLst/>
                <a:latin typeface="Times New Roman" pitchFamily="18" charset="0"/>
                <a:ea typeface="+mn-ea"/>
                <a:cs typeface="+mn-cs"/>
              </a:rPr>
              <a:t>, 8"x10" micro-fiber filter.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31695406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xfrm>
            <a:off x="1284288" y="382588"/>
            <a:ext cx="4114800" cy="2744787"/>
          </a:xfrm>
          <a:ln/>
        </p:spPr>
      </p:sp>
      <p:sp>
        <p:nvSpPr>
          <p:cNvPr id="250883" name="Rectangle 4"/>
          <p:cNvSpPr>
            <a:spLocks noGrp="1" noChangeArrowheads="1"/>
          </p:cNvSpPr>
          <p:nvPr>
            <p:ph type="body" idx="1"/>
          </p:nvPr>
        </p:nvSpPr>
        <p:spPr>
          <a:xfrm>
            <a:off x="114302" y="3291595"/>
            <a:ext cx="6543675" cy="5665465"/>
          </a:xfrm>
          <a:noFill/>
        </p:spPr>
        <p:txBody>
          <a:bodyPr/>
          <a:lstStyle/>
          <a:p>
            <a:pPr algn="ctr" rtl="0" fontAlgn="base">
              <a:buNone/>
            </a:pPr>
            <a:r>
              <a:rPr lang="en-US" sz="1800" b="1" i="0" u="none" strike="noStrike" dirty="0">
                <a:solidFill>
                  <a:srgbClr val="000000"/>
                </a:solidFill>
                <a:effectLst/>
                <a:latin typeface="Times New Roman" panose="02020603050405020304" pitchFamily="18" charset="0"/>
              </a:rPr>
              <a:t>(TQ #10)</a:t>
            </a: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0" i="0" u="none" strike="noStrike" dirty="0">
                <a:solidFill>
                  <a:srgbClr val="000000"/>
                </a:solidFill>
                <a:effectLst/>
                <a:latin typeface="Times New Roman" panose="02020603050405020304" pitchFamily="18" charset="0"/>
              </a:rPr>
              <a:t>The Dichotomous Sampler operates at a flow rate of 1 CMH (16.7 LPM) and is available with built-in mechanical 6-day or 7-day timers, or an electronic digital programmable timer. Separate sampling and control modules allow for flexibility in deployment. The weather resistant control module houses the diaphragm vacuum pump, precision flow meters, flow selector valves and vacuum gauges, as well as the flow controller and flow recorder. </a:t>
            </a: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0" i="0" u="none" strike="noStrike" dirty="0">
                <a:solidFill>
                  <a:srgbClr val="000000"/>
                </a:solidFill>
                <a:effectLst/>
                <a:latin typeface="Times New Roman" panose="02020603050405020304" pitchFamily="18" charset="0"/>
              </a:rPr>
              <a:t>The Dichotomous (</a:t>
            </a:r>
            <a:r>
              <a:rPr lang="en-US" sz="1800" b="0" i="0" u="none" strike="noStrike" dirty="0" err="1">
                <a:solidFill>
                  <a:srgbClr val="000000"/>
                </a:solidFill>
                <a:effectLst/>
                <a:latin typeface="Times New Roman" panose="02020603050405020304" pitchFamily="18" charset="0"/>
              </a:rPr>
              <a:t>Dichot</a:t>
            </a:r>
            <a:r>
              <a:rPr lang="en-US" sz="1800" b="0" i="0" u="none" strike="noStrike" dirty="0">
                <a:solidFill>
                  <a:srgbClr val="000000"/>
                </a:solidFill>
                <a:effectLst/>
                <a:latin typeface="Times New Roman" panose="02020603050405020304" pitchFamily="18" charset="0"/>
              </a:rPr>
              <a:t>) Sampler separates particles into two distinct size fractions 2.5 to 10 microns ("coarse" particles) and less than 2.5 microns ("Fine" particles). </a:t>
            </a: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1" i="0" u="none" strike="noStrike" dirty="0">
                <a:solidFill>
                  <a:srgbClr val="000000"/>
                </a:solidFill>
                <a:effectLst/>
                <a:latin typeface="Times New Roman" panose="02020603050405020304" pitchFamily="18" charset="0"/>
              </a:rPr>
              <a:t>Fine fraction </a:t>
            </a:r>
            <a:r>
              <a:rPr lang="en-US" sz="1800" b="0" i="0" u="none" strike="noStrike" dirty="0">
                <a:solidFill>
                  <a:srgbClr val="000000"/>
                </a:solidFill>
                <a:effectLst/>
                <a:latin typeface="Times New Roman" panose="02020603050405020304" pitchFamily="18" charset="0"/>
              </a:rPr>
              <a:t>contributes to visible haze and is more important in health effects and related to industrial processes.</a:t>
            </a: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l" rtl="0" fontAlgn="base">
              <a:buNone/>
            </a:pPr>
            <a:r>
              <a:rPr lang="en-US" sz="1800" b="1" i="0" u="none" strike="noStrike" dirty="0">
                <a:solidFill>
                  <a:srgbClr val="000000"/>
                </a:solidFill>
                <a:effectLst/>
                <a:latin typeface="Times New Roman" panose="02020603050405020304" pitchFamily="18" charset="0"/>
              </a:rPr>
              <a:t>Coarse fraction </a:t>
            </a:r>
            <a:r>
              <a:rPr lang="en-US" sz="1800" b="0" i="0" u="none" strike="noStrike" dirty="0">
                <a:solidFill>
                  <a:srgbClr val="000000"/>
                </a:solidFill>
                <a:effectLst/>
                <a:latin typeface="Times New Roman" panose="02020603050405020304" pitchFamily="18" charset="0"/>
              </a:rPr>
              <a:t>related to agricultural, aggregate processes, and natural processes. </a:t>
            </a:r>
            <a:r>
              <a:rPr lang="en-US" sz="1800" b="0" i="0" dirty="0">
                <a:solidFill>
                  <a:srgbClr val="444444"/>
                </a:solidFill>
                <a:effectLst/>
                <a:latin typeface="Times New Roman" panose="02020603050405020304" pitchFamily="18" charset="0"/>
              </a:rPr>
              <a:t>​</a:t>
            </a:r>
            <a:endParaRPr lang="en-US" b="0" i="0" dirty="0">
              <a:solidFill>
                <a:srgbClr val="444444"/>
              </a:solidFill>
              <a:effectLst/>
              <a:latin typeface="Calibri" panose="020F0502020204030204" pitchFamily="34" charset="0"/>
            </a:endParaRPr>
          </a:p>
          <a:p>
            <a:pPr algn="ctr">
              <a:spcBef>
                <a:spcPts val="503"/>
              </a:spcBef>
              <a:spcAft>
                <a:spcPts val="503"/>
              </a:spcAft>
            </a:pPr>
            <a:endParaRPr lang="en-US" dirty="0"/>
          </a:p>
        </p:txBody>
      </p:sp>
    </p:spTree>
    <p:extLst>
      <p:ext uri="{BB962C8B-B14F-4D97-AF65-F5344CB8AC3E}">
        <p14:creationId xmlns:p14="http://schemas.microsoft.com/office/powerpoint/2010/main" val="334506922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0043773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body" idx="1"/>
          </p:nvPr>
        </p:nvSpPr>
        <p:spPr>
          <a:xfrm>
            <a:off x="300039" y="4363613"/>
            <a:ext cx="6315075" cy="3214448"/>
          </a:xfrm>
          <a:noFill/>
        </p:spPr>
        <p:txBody>
          <a:bodyPr/>
          <a:lstStyle/>
          <a:p>
            <a:r>
              <a:rPr lang="en-US" sz="1800" b="0" i="0" u="none" strike="noStrike" kern="1200" dirty="0">
                <a:solidFill>
                  <a:schemeClr val="tx1"/>
                </a:solidFill>
                <a:effectLst/>
                <a:latin typeface="Times New Roman" pitchFamily="18" charset="0"/>
                <a:ea typeface="+mn-ea"/>
                <a:cs typeface="+mn-cs"/>
              </a:rPr>
              <a:t>The unique design of the PM 10 inlet allows only particles smaller than </a:t>
            </a:r>
            <a:r>
              <a:rPr lang="en-US" sz="1800" b="1" i="0" u="none" strike="noStrike" kern="1200" dirty="0">
                <a:solidFill>
                  <a:schemeClr val="tx1"/>
                </a:solidFill>
                <a:effectLst/>
                <a:latin typeface="Times New Roman" pitchFamily="18" charset="0"/>
                <a:ea typeface="+mn-ea"/>
                <a:cs typeface="+mn-cs"/>
              </a:rPr>
              <a:t>10 microns to enter the virtual impactor,</a:t>
            </a:r>
            <a:r>
              <a:rPr lang="en-US" sz="1800" b="0" i="0" u="none" strike="noStrike" kern="1200" dirty="0">
                <a:solidFill>
                  <a:schemeClr val="tx1"/>
                </a:solidFill>
                <a:effectLst/>
                <a:latin typeface="Times New Roman" pitchFamily="18" charset="0"/>
                <a:ea typeface="+mn-ea"/>
                <a:cs typeface="+mn-cs"/>
              </a:rPr>
              <a:t> where they are separated into two size fractions and collected on Teflon membrane filters.</a:t>
            </a:r>
            <a:endParaRPr lang="en-US" dirty="0"/>
          </a:p>
        </p:txBody>
      </p:sp>
      <p:sp>
        <p:nvSpPr>
          <p:cNvPr id="25293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60376254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64493383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body" idx="1"/>
          </p:nvPr>
        </p:nvSpPr>
        <p:spPr>
          <a:xfrm>
            <a:off x="223839" y="4398974"/>
            <a:ext cx="6391275" cy="4448795"/>
          </a:xfrm>
          <a:ln/>
        </p:spPr>
        <p:txBody>
          <a:bodyPr/>
          <a:lstStyle/>
          <a:p>
            <a:pPr rtl="0" fontAlgn="base"/>
            <a:r>
              <a:rPr lang="en-US" sz="1800" b="0" i="0" u="none" strike="noStrike" kern="1200" dirty="0">
                <a:solidFill>
                  <a:schemeClr val="tx1"/>
                </a:solidFill>
                <a:effectLst/>
                <a:latin typeface="Times New Roman" pitchFamily="18" charset="0"/>
                <a:ea typeface="+mn-ea"/>
                <a:cs typeface="+mn-cs"/>
              </a:rPr>
              <a:t>Commercially available PM10 </a:t>
            </a:r>
            <a:r>
              <a:rPr lang="en-US" sz="1800" b="0" i="0" u="none" strike="noStrike" kern="1200" dirty="0" err="1">
                <a:solidFill>
                  <a:schemeClr val="tx1"/>
                </a:solidFill>
                <a:effectLst/>
                <a:latin typeface="Times New Roman" pitchFamily="18" charset="0"/>
                <a:ea typeface="+mn-ea"/>
                <a:cs typeface="+mn-cs"/>
              </a:rPr>
              <a:t>dichot</a:t>
            </a:r>
            <a:r>
              <a:rPr lang="en-US" sz="1800" b="0" i="0" u="none" strike="noStrike" kern="1200" dirty="0">
                <a:solidFill>
                  <a:schemeClr val="tx1"/>
                </a:solidFill>
                <a:effectLst/>
                <a:latin typeface="Times New Roman" pitchFamily="18" charset="0"/>
                <a:ea typeface="+mn-ea"/>
                <a:cs typeface="+mn-cs"/>
              </a:rPr>
              <a:t> samplers operate at an actual flow rate of 16.7 LPM (liters per minute) and a coarse flow of 1.67 LPM. </a:t>
            </a:r>
            <a:r>
              <a:rPr lang="en-US" sz="1800" b="1" i="0" u="none" strike="noStrike" kern="1200" dirty="0">
                <a:solidFill>
                  <a:schemeClr val="tx1"/>
                </a:solidFill>
                <a:effectLst/>
                <a:latin typeface="Times New Roman" pitchFamily="18" charset="0"/>
                <a:ea typeface="+mn-ea"/>
                <a:cs typeface="+mn-cs"/>
              </a:rPr>
              <a:t>Ninety percent of the air (15.03 LPM) flows through the fine particulate filter while the remaining 10% flows through the coarse</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virtual impactor ensures that the particulate deposit is uniformly collected on two Teflon membrane filters which eliminate artifact formation, making the </a:t>
            </a:r>
            <a:r>
              <a:rPr lang="en-US" sz="1800" b="0" i="0" u="none" strike="noStrike" kern="1200" dirty="0" err="1">
                <a:solidFill>
                  <a:schemeClr val="tx1"/>
                </a:solidFill>
                <a:effectLst/>
                <a:latin typeface="Times New Roman" pitchFamily="18" charset="0"/>
                <a:ea typeface="+mn-ea"/>
                <a:cs typeface="+mn-cs"/>
              </a:rPr>
              <a:t>Dichot</a:t>
            </a:r>
            <a:r>
              <a:rPr lang="en-US" sz="1800" b="0" i="0" u="none" strike="noStrike" kern="1200" dirty="0">
                <a:solidFill>
                  <a:schemeClr val="tx1"/>
                </a:solidFill>
                <a:effectLst/>
                <a:latin typeface="Times New Roman" pitchFamily="18" charset="0"/>
                <a:ea typeface="+mn-ea"/>
                <a:cs typeface="+mn-cs"/>
              </a:rPr>
              <a:t> ideal for X-ray fluorescence and other elemental analysis techniques of air sampling. The virtual impactor eliminates possible problems of particle bounce and </a:t>
            </a:r>
            <a:r>
              <a:rPr lang="en-US" sz="1800" b="0" i="0" u="none" strike="noStrike" kern="1200" dirty="0" err="1">
                <a:solidFill>
                  <a:schemeClr val="tx1"/>
                </a:solidFill>
                <a:effectLst/>
                <a:latin typeface="Times New Roman" pitchFamily="18" charset="0"/>
                <a:ea typeface="+mn-ea"/>
                <a:cs typeface="+mn-cs"/>
              </a:rPr>
              <a:t>reintrainment</a:t>
            </a:r>
            <a:r>
              <a:rPr lang="en-US" sz="1800" b="0" i="0" u="none" strike="noStrike" kern="1200" dirty="0">
                <a:solidFill>
                  <a:schemeClr val="tx1"/>
                </a:solidFill>
                <a:effectLst/>
                <a:latin typeface="Times New Roman" pitchFamily="18" charset="0"/>
                <a:ea typeface="+mn-ea"/>
                <a:cs typeface="+mn-cs"/>
              </a:rPr>
              <a:t> often experienced in other particle size impactor methods. </a:t>
            </a:r>
            <a:endParaRPr lang="en-US" b="0" i="0" kern="1200" dirty="0">
              <a:solidFill>
                <a:schemeClr val="tx1"/>
              </a:solidFill>
              <a:effectLst/>
              <a:latin typeface="Times New Roman" pitchFamily="18" charset="0"/>
              <a:ea typeface="+mn-ea"/>
              <a:cs typeface="+mn-cs"/>
            </a:endParaRPr>
          </a:p>
          <a:p>
            <a:pPr>
              <a:defRPr/>
            </a:pPr>
            <a:endParaRPr lang="en-US" dirty="0"/>
          </a:p>
        </p:txBody>
      </p:sp>
      <p:sp>
        <p:nvSpPr>
          <p:cNvPr id="25497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49101380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body" idx="1"/>
          </p:nvPr>
        </p:nvSpPr>
        <p:spPr>
          <a:xfrm>
            <a:off x="449264" y="4424689"/>
            <a:ext cx="6027737" cy="4455224"/>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EPA has designed and tested a single jet impactor with an </a:t>
            </a:r>
            <a:r>
              <a:rPr lang="en-US" sz="1800" b="1" i="0" u="none" strike="noStrike" kern="1200" dirty="0">
                <a:solidFill>
                  <a:schemeClr val="tx1"/>
                </a:solidFill>
                <a:effectLst/>
                <a:latin typeface="Times New Roman" pitchFamily="18" charset="0"/>
                <a:ea typeface="+mn-ea"/>
                <a:cs typeface="+mn-cs"/>
              </a:rPr>
              <a:t>oil impregnated</a:t>
            </a:r>
            <a:r>
              <a:rPr lang="en-US" sz="1800" b="0" i="0" u="none" strike="noStrike" kern="1200" dirty="0">
                <a:solidFill>
                  <a:schemeClr val="tx1"/>
                </a:solidFill>
                <a:effectLst/>
                <a:latin typeface="Times New Roman" pitchFamily="18" charset="0"/>
                <a:ea typeface="+mn-ea"/>
                <a:cs typeface="+mn-cs"/>
              </a:rPr>
              <a:t> substrate known as the Well Impactor Ninety Six (WINS).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Following the normal PM10 inlet is a 12 inch length of sample tube that supports the PM10 inlet above the sample shelter and transitions into the PM2.5 particle separator or impactor.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This impactor operates at a volumetric sample rate of 16.67 LPM and has a sharp aerodynamic cut-point at 2.5 micrometers. </a:t>
            </a:r>
            <a:r>
              <a:rPr lang="en-US" sz="1800" b="1" i="0" u="none" strike="noStrike" kern="1200" dirty="0">
                <a:solidFill>
                  <a:schemeClr val="tx1"/>
                </a:solidFill>
                <a:effectLst/>
                <a:latin typeface="Times New Roman" pitchFamily="18" charset="0"/>
                <a:ea typeface="+mn-ea"/>
                <a:cs typeface="+mn-cs"/>
              </a:rPr>
              <a:t>The exit of the single jet impacts the PM10 fraction of ambient particles onto a 37mm glass fiber substrate that is impregnated with 1 ml of diffusion pump oil.</a:t>
            </a:r>
            <a:r>
              <a:rPr lang="en-US" sz="1800" b="0" i="0" u="none" strike="noStrike" kern="1200" dirty="0">
                <a:solidFill>
                  <a:schemeClr val="tx1"/>
                </a:solidFill>
                <a:effectLst/>
                <a:latin typeface="Times New Roman" pitchFamily="18" charset="0"/>
                <a:ea typeface="+mn-ea"/>
                <a:cs typeface="+mn-cs"/>
              </a:rPr>
              <a:t> The PM 2.5 particles and smaller exit the impactor well and are collected on the 47 mm PTFE filter media.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5600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29702443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ln/>
        </p:spPr>
      </p:sp>
      <p:sp>
        <p:nvSpPr>
          <p:cNvPr id="257027" name="Rectangle 4"/>
          <p:cNvSpPr>
            <a:spLocks noGrp="1" noChangeArrowheads="1"/>
          </p:cNvSpPr>
          <p:nvPr>
            <p:ph type="body" idx="1"/>
          </p:nvPr>
        </p:nvSpPr>
        <p:spPr>
          <a:xfrm>
            <a:off x="1" y="4347542"/>
            <a:ext cx="6858000" cy="4685058"/>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Series 1400a monitor incorporates an inertial balance patented by R&amp;P. It measures the mass collected on an exchangeable filter cartridge by monitoring the corresponding frequency changes of a tapered element. </a:t>
            </a:r>
            <a:r>
              <a:rPr lang="en-US" sz="1800" b="1" i="0" u="none" strike="noStrike" kern="1200" dirty="0">
                <a:solidFill>
                  <a:schemeClr val="tx1"/>
                </a:solidFill>
                <a:effectLst/>
                <a:latin typeface="Times New Roman" pitchFamily="18" charset="0"/>
                <a:ea typeface="+mn-ea"/>
                <a:cs typeface="+mn-cs"/>
              </a:rPr>
              <a:t>The sample flow passes through the filter, where particulate matter collects, and then continues through the hollow tapered element on its way to an electronic flow control system and vacuum pump.</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As more mass collects on the exchangeable filter, the tube's natural frequency of oscillation decreases. A direct relationship exists between the tube's change in frequency and mass on the filter</a:t>
            </a:r>
            <a:r>
              <a:rPr lang="en-US" sz="1800" b="0" i="0" u="none" strike="noStrike" kern="1200" dirty="0">
                <a:solidFill>
                  <a:schemeClr val="tx1"/>
                </a:solidFill>
                <a:effectLst/>
                <a:latin typeface="Times New Roman" pitchFamily="18" charset="0"/>
                <a:ea typeface="+mn-ea"/>
                <a:cs typeface="+mn-cs"/>
              </a:rPr>
              <a:t>. This inertial methodology is a more fundamental means of measuring mass than the use of gravity. The tapered element technology enables highly precise and accurate mass determinations, providing more resolution than conventional microbalances.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TEOM mass transducer does not require recalibration because it is specially designed and constructed from non-fatiguing materials. Calibration may be verified, however, using an optional calibration kit that contains a filter of known mass </a:t>
            </a:r>
            <a:endParaRPr lang="en-US" b="0" i="0" kern="1200" dirty="0">
              <a:solidFill>
                <a:schemeClr val="tx1"/>
              </a:solidFill>
              <a:effectLst/>
              <a:latin typeface="Times New Roman" pitchFamily="18" charset="0"/>
              <a:ea typeface="+mn-ea"/>
              <a:cs typeface="+mn-cs"/>
            </a:endParaRPr>
          </a:p>
          <a:p>
            <a:pPr>
              <a:spcBef>
                <a:spcPts val="503"/>
              </a:spcBef>
              <a:spcAft>
                <a:spcPts val="503"/>
              </a:spcAft>
            </a:pPr>
            <a:endParaRPr lang="en-US" dirty="0"/>
          </a:p>
        </p:txBody>
      </p:sp>
    </p:spTree>
    <p:extLst>
      <p:ext uri="{BB962C8B-B14F-4D97-AF65-F5344CB8AC3E}">
        <p14:creationId xmlns:p14="http://schemas.microsoft.com/office/powerpoint/2010/main" val="266388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7596402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body" idx="1"/>
          </p:nvPr>
        </p:nvSpPr>
        <p:spPr>
          <a:xfrm>
            <a:off x="374650" y="4424689"/>
            <a:ext cx="6178550"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Detail of oscillating microbalance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Acts as a tuning fork; </a:t>
            </a:r>
            <a:r>
              <a:rPr lang="en-US" sz="1800" b="0" i="0" u="none" strike="noStrike" kern="1200" dirty="0">
                <a:solidFill>
                  <a:schemeClr val="tx1"/>
                </a:solidFill>
                <a:effectLst/>
                <a:latin typeface="Times New Roman" pitchFamily="18" charset="0"/>
                <a:ea typeface="+mn-ea"/>
                <a:cs typeface="+mn-cs"/>
              </a:rPr>
              <a:t>as mass on filter increases the vibrational frequency changes, measure the frequency to determine the particulate concentration.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 = K/f2</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K = constant, f = frequency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As particles are collected on the filter, the oscillating mass changes and results in a change of the oscillating frequency. An electronic control system maintains the tapered tube in oscillation and continuously measures this oscillating frequency and its changes. To calibrate the system, the restoring force constant (k in equation ) is determined by placing a gravimetrically determined calibration mass on the filter and recording the frequency change due to this mass.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58051"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26652816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body" idx="1"/>
          </p:nvPr>
        </p:nvSpPr>
        <p:spPr>
          <a:xfrm>
            <a:off x="1" y="4424689"/>
            <a:ext cx="6629401" cy="4607910"/>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Can see diurnal patterns of particulate concentrations, weather frontal passages, etc.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Heated inlet - can loose volatile particulate (light organics, nitrates, etc.) and bound water.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Because the restoring force constant k is a function of temperature, the sampling apparatus (tapered tube, filter) and sampled air are kept at a constant temperature of 50 </a:t>
            </a:r>
            <a:r>
              <a:rPr lang="en-US" sz="1800" b="1" i="0" u="none" strike="noStrike"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C, which is above typical ambient temperatures. Filter lifetimes are usually two to four weeks. After a filter change, the new filter is equilibrated for one to two hours prior to acquiring data.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50 </a:t>
            </a:r>
            <a:r>
              <a:rPr lang="en-US" sz="1800" b="1" i="0" u="none" strike="noStrike"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C temperature prevents water vapor condensation and provides a standard sample condition, but it volatilizes most of the ammonium nitrate and some of the volatile organic compounds in atmospheric particles. As a consequence, monitored sites and seasons having high levels of ammonium nitrate and/or organic particulate mass show a poor correlation between time-integrated TEOM and collocated filter measurements (Allen et al., 1997). Meyer et al. (1992) showed ~30% more PM10 mass was obtained with a 30 </a:t>
            </a:r>
            <a:r>
              <a:rPr lang="en-US" sz="1800" b="1" i="0" u="none" strike="noStrike"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C TEOM sampling beside a 50 </a:t>
            </a:r>
            <a:r>
              <a:rPr lang="en-US" sz="1800" b="1" i="0" u="none" strike="noStrike"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C TEOM in the woodburning-dominated environment at Mammoth Lakes, CA.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59075"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13917033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289100057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xfrm>
            <a:off x="1073150" y="700088"/>
            <a:ext cx="3886200" cy="2592387"/>
          </a:xfrm>
          <a:ln/>
        </p:spPr>
      </p:sp>
      <p:sp>
        <p:nvSpPr>
          <p:cNvPr id="261123" name="Rectangle 4"/>
          <p:cNvSpPr>
            <a:spLocks noGrp="1" noChangeArrowheads="1"/>
          </p:cNvSpPr>
          <p:nvPr>
            <p:ph type="body" idx="1"/>
          </p:nvPr>
        </p:nvSpPr>
        <p:spPr>
          <a:xfrm>
            <a:off x="304801" y="3981095"/>
            <a:ext cx="6553200" cy="5043469"/>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Uses </a:t>
            </a:r>
            <a:r>
              <a:rPr lang="en-US" sz="1800" b="0" i="0" u="none" strike="noStrike" kern="1200" dirty="0" err="1">
                <a:solidFill>
                  <a:schemeClr val="tx1"/>
                </a:solidFill>
                <a:effectLst/>
                <a:latin typeface="Times New Roman" pitchFamily="18" charset="0"/>
                <a:ea typeface="+mn-ea"/>
                <a:cs typeface="+mn-cs"/>
              </a:rPr>
              <a:t>dichot</a:t>
            </a:r>
            <a:r>
              <a:rPr lang="en-US" sz="1800" b="0" i="0" u="none" strike="noStrike" kern="1200" dirty="0">
                <a:solidFill>
                  <a:schemeClr val="tx1"/>
                </a:solidFill>
                <a:effectLst/>
                <a:latin typeface="Times New Roman" pitchFamily="18" charset="0"/>
                <a:ea typeface="+mn-ea"/>
                <a:cs typeface="+mn-cs"/>
              </a:rPr>
              <a:t> head to get particle size required (usually PM10 but could be 2.5 or TSP). </a:t>
            </a:r>
            <a:r>
              <a:rPr lang="en-US" sz="1800" b="1" i="0" u="none" strike="noStrike" kern="1200" dirty="0">
                <a:solidFill>
                  <a:schemeClr val="tx1"/>
                </a:solidFill>
                <a:effectLst/>
                <a:latin typeface="Times New Roman" pitchFamily="18" charset="0"/>
                <a:ea typeface="+mn-ea"/>
                <a:cs typeface="+mn-cs"/>
              </a:rPr>
              <a:t>Particulate deposited on the tape is treated with a low level of beta radiation</a:t>
            </a:r>
            <a:r>
              <a:rPr lang="en-US" sz="1800" b="0" i="0" u="none" strike="noStrike" kern="1200" dirty="0">
                <a:solidFill>
                  <a:schemeClr val="tx1"/>
                </a:solidFill>
                <a:effectLst/>
                <a:latin typeface="Times New Roman" pitchFamily="18" charset="0"/>
                <a:ea typeface="+mn-ea"/>
                <a:cs typeface="+mn-cs"/>
              </a:rPr>
              <a:t>. An increase in particles collected on the tape causes a lower beta-ray measurement in the measurement chamber.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Ambient air is pulled through the PM-10 sample inlet and dust </a:t>
            </a:r>
            <a:r>
              <a:rPr lang="en-US" sz="1800" b="1" i="0" u="none" strike="noStrike" kern="1200" dirty="0">
                <a:solidFill>
                  <a:schemeClr val="tx1"/>
                </a:solidFill>
                <a:effectLst/>
                <a:latin typeface="Times New Roman" pitchFamily="18" charset="0"/>
                <a:ea typeface="+mn-ea"/>
                <a:cs typeface="+mn-cs"/>
              </a:rPr>
              <a:t>particles are deposited on the glass fiber filter tape</a:t>
            </a:r>
            <a:r>
              <a:rPr lang="en-US" sz="1800" b="0" i="0" u="none" strike="noStrike" kern="1200" dirty="0">
                <a:solidFill>
                  <a:schemeClr val="tx1"/>
                </a:solidFill>
                <a:effectLst/>
                <a:latin typeface="Times New Roman" pitchFamily="18" charset="0"/>
                <a:ea typeface="+mn-ea"/>
                <a:cs typeface="+mn-cs"/>
              </a:rPr>
              <a:t>. A low level of beta radiation is emitted from the source which passes through the filter tape and deposited dust. </a:t>
            </a:r>
            <a:r>
              <a:rPr lang="en-US" sz="1800" b="1" i="0" u="none" strike="noStrike" kern="1200" dirty="0">
                <a:solidFill>
                  <a:schemeClr val="tx1"/>
                </a:solidFill>
                <a:effectLst/>
                <a:latin typeface="Times New Roman" pitchFamily="18" charset="0"/>
                <a:ea typeface="+mn-ea"/>
                <a:cs typeface="+mn-cs"/>
              </a:rPr>
              <a:t>The increase of particles collected on the tape causes a lower beta-ray measurement in the measuring chamber</a:t>
            </a:r>
            <a:r>
              <a:rPr lang="en-US" sz="1800" b="0" i="0" u="none" strike="noStrike" kern="1200" dirty="0">
                <a:solidFill>
                  <a:schemeClr val="tx1"/>
                </a:solidFill>
                <a:effectLst/>
                <a:latin typeface="Times New Roman" pitchFamily="18" charset="0"/>
                <a:ea typeface="+mn-ea"/>
                <a:cs typeface="+mn-cs"/>
              </a:rPr>
              <a:t>. Them is direct mass collection and simultaneous measurement at this single filter-spot position which results in continuous observation of the increasing dust mass and corresponding concentration. A compensation chamber receives an equal portion of the beta-ray and is used as a reference by comparing the sample measurement. In the measuring chamber with transmitted energy through a compensation chamber foil which exhibits the same absorptivity as a clean filter tape. As particulate matter is collected on the filter, the differential reading changes and the signal is converted by an on-board computer to PM 10 concentrations. Ionization chamber are used as radiation detectors because of their excellent temperature stability and practical unlimited life time. Output from the instrument can be through visual display1 on board computer, telemetry, printout, or storage in an auxiliary disc. </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3660898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ln/>
        </p:spPr>
      </p:sp>
      <p:sp>
        <p:nvSpPr>
          <p:cNvPr id="263171" name="Rectangle 4"/>
          <p:cNvSpPr>
            <a:spLocks noGrp="1" noChangeArrowheads="1"/>
          </p:cNvSpPr>
          <p:nvPr>
            <p:ph type="body" idx="1"/>
          </p:nvPr>
        </p:nvSpPr>
        <p:spPr>
          <a:xfrm>
            <a:off x="374652" y="4424690"/>
            <a:ext cx="5949949" cy="3995558"/>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Met instruments - </a:t>
            </a:r>
            <a:r>
              <a:rPr lang="en-US" sz="1800" b="1" i="0" u="none" strike="noStrike" kern="1200" dirty="0">
                <a:solidFill>
                  <a:schemeClr val="tx1"/>
                </a:solidFill>
                <a:effectLst/>
                <a:latin typeface="Times New Roman" pitchFamily="18" charset="0"/>
                <a:ea typeface="+mn-ea"/>
                <a:cs typeface="+mn-cs"/>
              </a:rPr>
              <a:t>wind speed/direction and relative humidity; wind speed/direction and gas sampling inlet</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ARB Quality Assurance Section has conducted performance audits of meteorological sensors since 1993.</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parameters audited include </a:t>
            </a:r>
            <a:r>
              <a:rPr lang="en-US" sz="1800" b="1" i="0" u="none" strike="noStrike" kern="1200" dirty="0">
                <a:solidFill>
                  <a:schemeClr val="tx1"/>
                </a:solidFill>
                <a:effectLst/>
                <a:latin typeface="Times New Roman" pitchFamily="18" charset="0"/>
                <a:ea typeface="+mn-ea"/>
                <a:cs typeface="+mn-cs"/>
              </a:rPr>
              <a:t>wind speed, wind direction, ambient temperature, relative humidity, barometric pressure, and total solar radiation</a:t>
            </a:r>
            <a:r>
              <a:rPr lang="en-US" sz="1800" b="0" i="0" u="none" strike="noStrike" kern="1200" dirty="0">
                <a:solidFill>
                  <a:schemeClr val="tx1"/>
                </a:solidFill>
                <a:effectLst/>
                <a:latin typeface="Times New Roman" pitchFamily="18" charset="0"/>
                <a:ea typeface="+mn-ea"/>
                <a:cs typeface="+mn-cs"/>
              </a:rPr>
              <a:t>. (see parameters next page).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Note: Not all of the above mentioned instruments are located at each met site. (See ARB chart.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42070406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xfrm>
            <a:off x="909638" y="460375"/>
            <a:ext cx="4691062" cy="3127375"/>
          </a:xfrm>
          <a:ln/>
        </p:spPr>
      </p:sp>
      <p:sp>
        <p:nvSpPr>
          <p:cNvPr id="264195" name="Rectangle 3"/>
          <p:cNvSpPr>
            <a:spLocks noGrp="1" noChangeArrowheads="1"/>
          </p:cNvSpPr>
          <p:nvPr>
            <p:ph type="body" idx="1"/>
          </p:nvPr>
        </p:nvSpPr>
        <p:spPr>
          <a:xfrm>
            <a:off x="523875" y="3751262"/>
            <a:ext cx="5638800" cy="5128652"/>
          </a:xfrm>
          <a:noFill/>
        </p:spPr>
        <p:txBody>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Wind speed and direction:</a:t>
            </a:r>
            <a:r>
              <a:rPr lang="en-US" sz="1800" b="0" i="0" u="none" strike="noStrike" kern="1200" dirty="0">
                <a:solidFill>
                  <a:schemeClr val="tx1"/>
                </a:solidFill>
                <a:effectLst/>
                <a:latin typeface="Times New Roman" pitchFamily="18" charset="0"/>
                <a:ea typeface="+mn-ea"/>
                <a:cs typeface="+mn-cs"/>
              </a:rPr>
              <a:t> wind speed measured by an </a:t>
            </a:r>
            <a:r>
              <a:rPr lang="en-US" sz="1800" b="1" i="0" u="sng" kern="1200" dirty="0">
                <a:solidFill>
                  <a:schemeClr val="tx1"/>
                </a:solidFill>
                <a:effectLst/>
                <a:latin typeface="Times New Roman" pitchFamily="18" charset="0"/>
                <a:ea typeface="+mn-ea"/>
                <a:cs typeface="+mn-cs"/>
              </a:rPr>
              <a:t>anemometer, direction by a wind vane</a:t>
            </a:r>
            <a:r>
              <a:rPr lang="en-US" sz="1800" b="0" i="0" u="none" strike="noStrike" kern="1200" dirty="0">
                <a:solidFill>
                  <a:schemeClr val="tx1"/>
                </a:solidFill>
                <a:effectLst/>
                <a:latin typeface="Times New Roman" pitchFamily="18" charset="0"/>
                <a:ea typeface="+mn-ea"/>
                <a:cs typeface="+mn-cs"/>
              </a:rPr>
              <a:t>; used for pollutant transport and dispersion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Vertical wind speed:</a:t>
            </a:r>
            <a:r>
              <a:rPr lang="en-US" sz="1800" b="0" i="0" u="none" strike="noStrike" kern="1200" dirty="0">
                <a:solidFill>
                  <a:schemeClr val="tx1"/>
                </a:solidFill>
                <a:effectLst/>
                <a:latin typeface="Times New Roman" pitchFamily="18" charset="0"/>
                <a:ea typeface="+mn-ea"/>
                <a:cs typeface="+mn-cs"/>
              </a:rPr>
              <a:t> measured by </a:t>
            </a:r>
            <a:r>
              <a:rPr lang="en-US" sz="1800" b="1" i="0" u="sng" kern="1200" dirty="0">
                <a:solidFill>
                  <a:schemeClr val="tx1"/>
                </a:solidFill>
                <a:effectLst/>
                <a:latin typeface="Times New Roman" pitchFamily="18" charset="0"/>
                <a:ea typeface="+mn-ea"/>
                <a:cs typeface="+mn-cs"/>
              </a:rPr>
              <a:t>sensitive anemometer</a:t>
            </a:r>
            <a:r>
              <a:rPr lang="en-US" sz="1800" b="0" i="0" u="none" strike="noStrike" kern="1200" dirty="0">
                <a:solidFill>
                  <a:schemeClr val="tx1"/>
                </a:solidFill>
                <a:effectLst/>
                <a:latin typeface="Times New Roman" pitchFamily="18" charset="0"/>
                <a:ea typeface="+mn-ea"/>
                <a:cs typeface="+mn-cs"/>
              </a:rPr>
              <a:t>; used for pollutant dispersion (not measured often)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Temperature:</a:t>
            </a:r>
            <a:r>
              <a:rPr lang="en-US" sz="1800" b="0" i="0" u="none" strike="noStrike" kern="1200" dirty="0">
                <a:solidFill>
                  <a:schemeClr val="tx1"/>
                </a:solidFill>
                <a:effectLst/>
                <a:latin typeface="Times New Roman" pitchFamily="18" charset="0"/>
                <a:ea typeface="+mn-ea"/>
                <a:cs typeface="+mn-cs"/>
              </a:rPr>
              <a:t> measured by </a:t>
            </a:r>
            <a:r>
              <a:rPr lang="en-US" sz="1800" b="1" i="0" u="sng" kern="1200" dirty="0">
                <a:solidFill>
                  <a:schemeClr val="tx1"/>
                </a:solidFill>
                <a:effectLst/>
                <a:latin typeface="Times New Roman" pitchFamily="18" charset="0"/>
                <a:ea typeface="+mn-ea"/>
                <a:cs typeface="+mn-cs"/>
              </a:rPr>
              <a:t>thermometer or thermocouple</a:t>
            </a:r>
            <a:r>
              <a:rPr lang="en-US" sz="1800" b="0" i="0" u="none" strike="noStrike" kern="1200" dirty="0">
                <a:solidFill>
                  <a:schemeClr val="tx1"/>
                </a:solidFill>
                <a:effectLst/>
                <a:latin typeface="Times New Roman" pitchFamily="18" charset="0"/>
                <a:ea typeface="+mn-ea"/>
                <a:cs typeface="+mn-cs"/>
              </a:rPr>
              <a:t>; used for pollutant dispersion and general meteorological measurements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Relative humidity/dew point, atmospheric pressure: </a:t>
            </a:r>
            <a:r>
              <a:rPr lang="en-US" sz="1800" b="0" i="0" u="none" strike="noStrike" kern="1200" dirty="0">
                <a:solidFill>
                  <a:schemeClr val="tx1"/>
                </a:solidFill>
                <a:effectLst/>
                <a:latin typeface="Times New Roman" pitchFamily="18" charset="0"/>
                <a:ea typeface="+mn-ea"/>
                <a:cs typeface="+mn-cs"/>
              </a:rPr>
              <a:t>measured by </a:t>
            </a:r>
            <a:r>
              <a:rPr lang="en-US" sz="1800" b="1" i="0" u="sng" kern="1200" dirty="0">
                <a:solidFill>
                  <a:schemeClr val="tx1"/>
                </a:solidFill>
                <a:effectLst/>
                <a:latin typeface="Times New Roman" pitchFamily="18" charset="0"/>
                <a:ea typeface="+mn-ea"/>
                <a:cs typeface="+mn-cs"/>
              </a:rPr>
              <a:t>hygrometer and barometer respectively</a:t>
            </a:r>
            <a:r>
              <a:rPr lang="en-US" sz="1800" b="0" i="0" u="none" strike="noStrike" kern="1200" dirty="0">
                <a:solidFill>
                  <a:schemeClr val="tx1"/>
                </a:solidFill>
                <a:effectLst/>
                <a:latin typeface="Times New Roman" pitchFamily="18" charset="0"/>
                <a:ea typeface="+mn-ea"/>
                <a:cs typeface="+mn-cs"/>
              </a:rPr>
              <a:t>; used for general meteorological measurements; if visibility is measured, the results are only valid for limited humidity range (10-70%); Relative Humidity or Dew Point needed.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Rain fall:</a:t>
            </a:r>
            <a:r>
              <a:rPr lang="en-US" sz="1800" b="0" i="0" u="none" strike="noStrike" kern="1200" dirty="0">
                <a:solidFill>
                  <a:schemeClr val="tx1"/>
                </a:solidFill>
                <a:effectLst/>
                <a:latin typeface="Times New Roman" pitchFamily="18" charset="0"/>
                <a:ea typeface="+mn-ea"/>
                <a:cs typeface="+mn-cs"/>
              </a:rPr>
              <a:t> measured by </a:t>
            </a:r>
            <a:r>
              <a:rPr lang="en-US" sz="1800" b="1" i="0" u="sng" kern="1200" dirty="0">
                <a:solidFill>
                  <a:schemeClr val="tx1"/>
                </a:solidFill>
                <a:effectLst/>
                <a:latin typeface="Times New Roman" pitchFamily="18" charset="0"/>
                <a:ea typeface="+mn-ea"/>
                <a:cs typeface="+mn-cs"/>
              </a:rPr>
              <a:t>rain gauge</a:t>
            </a:r>
            <a:r>
              <a:rPr lang="en-US" sz="1800" b="0" i="0" u="none" strike="noStrike" kern="1200" dirty="0">
                <a:solidFill>
                  <a:schemeClr val="tx1"/>
                </a:solidFill>
                <a:effectLst/>
                <a:latin typeface="Times New Roman" pitchFamily="18" charset="0"/>
                <a:ea typeface="+mn-ea"/>
                <a:cs typeface="+mn-cs"/>
              </a:rPr>
              <a:t>; needed if acid deposition is monitored at the station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200495528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body" idx="1"/>
          </p:nvPr>
        </p:nvSpPr>
        <p:spPr>
          <a:xfrm>
            <a:off x="1" y="4734883"/>
            <a:ext cx="6858000" cy="3956985"/>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Solar Radiation - left Temperature - right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sng" kern="1200" dirty="0">
                <a:solidFill>
                  <a:schemeClr val="tx1"/>
                </a:solidFill>
                <a:effectLst/>
                <a:latin typeface="Times New Roman" pitchFamily="18" charset="0"/>
                <a:ea typeface="+mn-ea"/>
                <a:cs typeface="+mn-cs"/>
              </a:rPr>
              <a:t>Parameters</a:t>
            </a:r>
            <a:r>
              <a:rPr lang="en-US" sz="1800" b="0" i="0" u="none" strike="noStrike" kern="1200" dirty="0">
                <a:solidFill>
                  <a:schemeClr val="tx1"/>
                </a:solidFill>
                <a:effectLst/>
                <a:latin typeface="Times New Roman" pitchFamily="18" charset="0"/>
                <a:ea typeface="+mn-ea"/>
                <a:cs typeface="+mn-cs"/>
              </a:rPr>
              <a:t> </a:t>
            </a:r>
            <a:r>
              <a:rPr lang="en-US" sz="1800" b="1" i="0" u="sng" kern="1200" dirty="0">
                <a:solidFill>
                  <a:schemeClr val="tx1"/>
                </a:solidFill>
                <a:effectLst/>
                <a:latin typeface="Times New Roman" pitchFamily="18" charset="0"/>
                <a:ea typeface="+mn-ea"/>
                <a:cs typeface="+mn-cs"/>
              </a:rPr>
              <a:t>Criteria</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Wind Speed</a:t>
            </a:r>
            <a:r>
              <a:rPr lang="en-US" sz="1800" b="0" i="0" u="none" strike="noStrike" kern="1200" dirty="0">
                <a:solidFill>
                  <a:schemeClr val="tx1"/>
                </a:solidFill>
                <a:effectLst/>
                <a:latin typeface="Times New Roman" pitchFamily="18" charset="0"/>
                <a:ea typeface="+mn-ea"/>
                <a:cs typeface="+mn-cs"/>
              </a:rPr>
              <a:t> -- Starting Threshold: less than 0.5 m/s</a:t>
            </a:r>
            <a:r>
              <a:rPr lang="en-US" sz="1800" b="0" i="0" kern="1200" dirty="0">
                <a:solidFill>
                  <a:schemeClr val="tx1"/>
                </a:solidFill>
                <a:effectLst/>
                <a:latin typeface="Times New Roman" pitchFamily="18" charset="0"/>
                <a:ea typeface="+mn-ea"/>
                <a:cs typeface="+mn-cs"/>
              </a:rPr>
              <a:t>​</a:t>
            </a:r>
            <a:br>
              <a:rPr lang="en-US" sz="1800" b="0" i="0" kern="1200" dirty="0">
                <a:solidFill>
                  <a:schemeClr val="tx1"/>
                </a:solidFill>
                <a:effectLst/>
                <a:latin typeface="Times New Roman" pitchFamily="18" charset="0"/>
                <a:ea typeface="+mn-ea"/>
                <a:cs typeface="+mn-cs"/>
              </a:rPr>
            </a:br>
            <a:r>
              <a:rPr lang="en-US" sz="1800" b="0" i="0" u="none" strike="noStrike" kern="1200" dirty="0">
                <a:solidFill>
                  <a:schemeClr val="tx1"/>
                </a:solidFill>
                <a:effectLst/>
                <a:latin typeface="Times New Roman" pitchFamily="18" charset="0"/>
                <a:ea typeface="+mn-ea"/>
                <a:cs typeface="+mn-cs"/>
              </a:rPr>
              <a:t>Accuracy: +/- 0.25 m/s at speeds less than 5.0 m/s +/- 5% above 5.0 m/s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Wind Direction</a:t>
            </a:r>
            <a:r>
              <a:rPr lang="en-US" sz="1800" b="0" i="0" u="none" strike="noStrike" kern="1200" dirty="0">
                <a:solidFill>
                  <a:schemeClr val="tx1"/>
                </a:solidFill>
                <a:effectLst/>
                <a:latin typeface="Times New Roman" pitchFamily="18" charset="0"/>
                <a:ea typeface="+mn-ea"/>
                <a:cs typeface="+mn-cs"/>
              </a:rPr>
              <a:t> -- Starting Threshold: less than 0.5 m/s</a:t>
            </a:r>
            <a:r>
              <a:rPr lang="en-US" sz="1800" b="0" i="0" kern="1200" dirty="0">
                <a:solidFill>
                  <a:schemeClr val="tx1"/>
                </a:solidFill>
                <a:effectLst/>
                <a:latin typeface="Times New Roman" pitchFamily="18" charset="0"/>
                <a:ea typeface="+mn-ea"/>
                <a:cs typeface="+mn-cs"/>
              </a:rPr>
              <a:t>​</a:t>
            </a:r>
            <a:br>
              <a:rPr lang="en-US" sz="1800" b="0" i="0" kern="1200" dirty="0">
                <a:solidFill>
                  <a:schemeClr val="tx1"/>
                </a:solidFill>
                <a:effectLst/>
                <a:latin typeface="Times New Roman" pitchFamily="18" charset="0"/>
                <a:ea typeface="+mn-ea"/>
                <a:cs typeface="+mn-cs"/>
              </a:rPr>
            </a:br>
            <a:r>
              <a:rPr lang="en-US" sz="1800" b="0" i="0" u="none" strike="noStrike" kern="1200" dirty="0">
                <a:solidFill>
                  <a:schemeClr val="tx1"/>
                </a:solidFill>
                <a:effectLst/>
                <a:latin typeface="Times New Roman" pitchFamily="18" charset="0"/>
                <a:ea typeface="+mn-ea"/>
                <a:cs typeface="+mn-cs"/>
              </a:rPr>
              <a:t>Accuracy: +/- 5 degrees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Ambient Temperature</a:t>
            </a:r>
            <a:r>
              <a:rPr lang="en-US" sz="1800" b="0" i="0" u="none" strike="noStrike" kern="1200" dirty="0">
                <a:solidFill>
                  <a:schemeClr val="tx1"/>
                </a:solidFill>
                <a:effectLst/>
                <a:latin typeface="Times New Roman" pitchFamily="18" charset="0"/>
                <a:ea typeface="+mn-ea"/>
                <a:cs typeface="+mn-cs"/>
              </a:rPr>
              <a:t> -- Accuracy: +/- 0.5 degrees Celsius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Relative Humidity</a:t>
            </a:r>
            <a:r>
              <a:rPr lang="en-US" sz="1800" b="0" i="0" u="none" strike="noStrike" kern="1200" dirty="0">
                <a:solidFill>
                  <a:schemeClr val="tx1"/>
                </a:solidFill>
                <a:effectLst/>
                <a:latin typeface="Times New Roman" pitchFamily="18" charset="0"/>
                <a:ea typeface="+mn-ea"/>
                <a:cs typeface="+mn-cs"/>
              </a:rPr>
              <a:t> -- Accuracy: +/- 1.5 degrees Celsius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Barometric Pressure</a:t>
            </a:r>
            <a:r>
              <a:rPr lang="en-US" sz="1800" b="0" i="0" u="none" strike="noStrike" kern="1200" dirty="0">
                <a:solidFill>
                  <a:schemeClr val="tx1"/>
                </a:solidFill>
                <a:effectLst/>
                <a:latin typeface="Times New Roman" pitchFamily="18" charset="0"/>
                <a:ea typeface="+mn-ea"/>
                <a:cs typeface="+mn-cs"/>
              </a:rPr>
              <a:t> -- Accuracy +/- 10.0 Millibars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Total Solar Radiation</a:t>
            </a:r>
            <a:r>
              <a:rPr lang="en-US" sz="1800" b="0" i="0" u="none" strike="noStrike" kern="1200" dirty="0">
                <a:solidFill>
                  <a:schemeClr val="tx1"/>
                </a:solidFill>
                <a:effectLst/>
                <a:latin typeface="Times New Roman" pitchFamily="18" charset="0"/>
                <a:ea typeface="+mn-ea"/>
                <a:cs typeface="+mn-cs"/>
              </a:rPr>
              <a:t> -- Accuracy: +/- 5 %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65219" name="Rectangle 3"/>
          <p:cNvSpPr>
            <a:spLocks noGrp="1" noRot="1" noChangeAspect="1" noChangeArrowheads="1" noTextEdit="1"/>
          </p:cNvSpPr>
          <p:nvPr>
            <p:ph type="sldImg"/>
          </p:nvPr>
        </p:nvSpPr>
        <p:spPr>
          <a:xfrm>
            <a:off x="865188" y="854075"/>
            <a:ext cx="5248275" cy="3500438"/>
          </a:xfrm>
          <a:ln cap="flat"/>
        </p:spPr>
      </p:sp>
    </p:spTree>
    <p:extLst>
      <p:ext uri="{BB962C8B-B14F-4D97-AF65-F5344CB8AC3E}">
        <p14:creationId xmlns:p14="http://schemas.microsoft.com/office/powerpoint/2010/main" val="211917839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body" idx="1"/>
          </p:nvPr>
        </p:nvSpPr>
        <p:spPr>
          <a:xfrm>
            <a:off x="300038" y="4424689"/>
            <a:ext cx="6208712"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On left acid deposition instruments - dry; buckets for wet acid deposition.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wet acid deposition monitoring network quality assurance program is designed to provide an assessment of data quality being generated by the network. The Wet Acid Deposition Program data quality objectives are met by conducting performance audits, ensuring that the siting criteria are met, and conducting bucket rinses.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Performance audits are conducted of the analyzing laboratory and each field network site, thus assuring the accuracy of the data generated. The ARB Quality Assurance Section has conducted performance audits of </a:t>
            </a:r>
            <a:r>
              <a:rPr lang="en-US" sz="1800" b="1" i="0" u="none" strike="noStrike" kern="1200" dirty="0">
                <a:solidFill>
                  <a:schemeClr val="tx1"/>
                </a:solidFill>
                <a:effectLst/>
                <a:latin typeface="Times New Roman" pitchFamily="18" charset="0"/>
                <a:ea typeface="+mn-ea"/>
                <a:cs typeface="+mn-cs"/>
              </a:rPr>
              <a:t>Acid Deposition since 1986.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6624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84567113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3561631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Data logging is recording and storage of data.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Strip charts: simple form a data logging.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Computers: data storage and manipulation.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Data loggers: temporary data storage and interface between the monitors and data storage</a:t>
            </a:r>
            <a:r>
              <a:rPr lang="en-US" sz="1800" b="0" i="0" u="none" strike="noStrike" kern="1200" dirty="0">
                <a:solidFill>
                  <a:schemeClr val="tx1"/>
                </a:solidFill>
                <a:effectLst/>
                <a:latin typeface="Times New Roman" pitchFamily="18" charset="0"/>
                <a:ea typeface="+mn-ea"/>
                <a:cs typeface="+mn-cs"/>
              </a:rPr>
              <a:t>. Data loggers allow for basic data manipulation and on-line data retrieval.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67267"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955845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p:spPr>
        <p:txBody>
          <a:bodyPr/>
          <a:lstStyle/>
          <a:p>
            <a:endParaRPr lang="en-US" dirty="0"/>
          </a:p>
        </p:txBody>
      </p:sp>
    </p:spTree>
    <p:extLst>
      <p:ext uri="{BB962C8B-B14F-4D97-AF65-F5344CB8AC3E}">
        <p14:creationId xmlns:p14="http://schemas.microsoft.com/office/powerpoint/2010/main" val="420775636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a:xfrm>
            <a:off x="812800" y="700088"/>
            <a:ext cx="5233988" cy="3489325"/>
          </a:xfrm>
          <a:ln/>
        </p:spPr>
      </p:sp>
      <p:sp>
        <p:nvSpPr>
          <p:cNvPr id="268291" name="Rectangle 3"/>
          <p:cNvSpPr>
            <a:spLocks noGrp="1" noChangeArrowheads="1"/>
          </p:cNvSpPr>
          <p:nvPr>
            <p:ph type="body" idx="1"/>
          </p:nvPr>
        </p:nvSpPr>
        <p:spPr>
          <a:noFill/>
        </p:spPr>
        <p:txBody>
          <a:bodyPr lIns="91928" tIns="45965" rIns="91928" bIns="45965"/>
          <a:lstStyle/>
          <a:p>
            <a:pPr rtl="0" fontAlgn="base"/>
            <a:r>
              <a:rPr lang="en-US" sz="1800" b="1" i="0" u="none" strike="noStrike" kern="1200" dirty="0">
                <a:solidFill>
                  <a:schemeClr val="tx1"/>
                </a:solidFill>
                <a:effectLst/>
                <a:latin typeface="Times New Roman" pitchFamily="18" charset="0"/>
                <a:ea typeface="+mn-ea"/>
                <a:cs typeface="+mn-cs"/>
              </a:rPr>
              <a:t> Used for data conversion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Auto controlling, Alarming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Recording, Editing,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Calculating and Reporting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sng" kern="1200" dirty="0">
                <a:solidFill>
                  <a:schemeClr val="tx1"/>
                </a:solidFill>
                <a:effectLst/>
                <a:latin typeface="Times New Roman" pitchFamily="18" charset="0"/>
                <a:ea typeface="+mn-ea"/>
                <a:cs typeface="+mn-cs"/>
              </a:rPr>
              <a:t>All measured data</a:t>
            </a:r>
            <a:r>
              <a:rPr lang="en-US" sz="1800" b="1" i="0" u="none" strike="noStrike" kern="1200" dirty="0">
                <a:solidFill>
                  <a:schemeClr val="tx1"/>
                </a:solidFill>
                <a:effectLst/>
                <a:latin typeface="Times New Roman" pitchFamily="18" charset="0"/>
                <a:ea typeface="+mn-ea"/>
                <a:cs typeface="+mn-cs"/>
              </a:rPr>
              <a:t>  are not recorded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sng" kern="1200" dirty="0">
                <a:solidFill>
                  <a:schemeClr val="tx1"/>
                </a:solidFill>
                <a:effectLst/>
                <a:latin typeface="Times New Roman" pitchFamily="18" charset="0"/>
                <a:ea typeface="+mn-ea"/>
                <a:cs typeface="+mn-cs"/>
              </a:rPr>
              <a:t>All recorded data</a:t>
            </a:r>
            <a:r>
              <a:rPr lang="en-US" sz="1800" b="1" i="0" u="none" strike="noStrike" kern="1200" dirty="0">
                <a:solidFill>
                  <a:schemeClr val="tx1"/>
                </a:solidFill>
                <a:effectLst/>
                <a:latin typeface="Times New Roman" pitchFamily="18" charset="0"/>
                <a:ea typeface="+mn-ea"/>
                <a:cs typeface="+mn-cs"/>
              </a:rPr>
              <a:t>  are not reported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Note : Part 75 sources report ALL data  Quarterly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9971736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Miscellaneous items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Cleaned, serviced, and calibrated on a schedule.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Stations must have a written QA plan.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Instruments must have a particulate filter:</a:t>
            </a:r>
            <a:r>
              <a:rPr lang="en-US" sz="1800" b="0" i="0" u="none" strike="noStrike" kern="1200" dirty="0">
                <a:solidFill>
                  <a:schemeClr val="tx1"/>
                </a:solidFill>
                <a:effectLst/>
                <a:latin typeface="Times New Roman" pitchFamily="18" charset="0"/>
                <a:ea typeface="+mn-ea"/>
                <a:cs typeface="+mn-cs"/>
              </a:rPr>
              <a:t> changed on the schedule specified by the method (Additional information: ARB QA Manual Vol II).</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Station must be temperature controlled:</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instruments must operate between 20oC and 30oC.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70339" name="Rectangle 3"/>
          <p:cNvSpPr>
            <a:spLocks noGrp="1" noRot="1" noChangeAspect="1" noChangeArrowheads="1" noTextEdit="1"/>
          </p:cNvSpPr>
          <p:nvPr>
            <p:ph type="sldImg"/>
          </p:nvPr>
        </p:nvSpPr>
        <p:spPr>
          <a:xfrm>
            <a:off x="763588" y="690563"/>
            <a:ext cx="5246687" cy="3498850"/>
          </a:xfrm>
          <a:ln cap="flat"/>
        </p:spPr>
      </p:sp>
    </p:spTree>
    <p:extLst>
      <p:ext uri="{BB962C8B-B14F-4D97-AF65-F5344CB8AC3E}">
        <p14:creationId xmlns:p14="http://schemas.microsoft.com/office/powerpoint/2010/main" val="170484789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body" idx="1"/>
          </p:nvPr>
        </p:nvSpPr>
        <p:spPr>
          <a:xfrm>
            <a:off x="771526" y="4381294"/>
            <a:ext cx="5443539" cy="4190033"/>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Instrument log documents everything dealing with a specific piece of equipment.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Calibrations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Maintenance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Repairs, etc.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Must be up to date.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7136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146535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body" idx="1"/>
          </p:nvPr>
        </p:nvSpPr>
        <p:spPr>
          <a:xfrm>
            <a:off x="914402" y="4410223"/>
            <a:ext cx="5243512" cy="4190033"/>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Station log documents activities at the station and in the area that can influence the data values and quality.</a:t>
            </a:r>
            <a:r>
              <a:rPr lang="en-US" sz="1800" b="0" i="0" kern="1200" dirty="0">
                <a:solidFill>
                  <a:schemeClr val="tx1"/>
                </a:solidFill>
                <a:effectLst/>
                <a:latin typeface="Times New Roman" pitchFamily="18" charset="0"/>
                <a:ea typeface="+mn-ea"/>
                <a:cs typeface="+mn-cs"/>
              </a:rPr>
              <a:t>​</a:t>
            </a:r>
            <a:endParaRPr lang="en-US" dirty="0"/>
          </a:p>
        </p:txBody>
      </p:sp>
      <p:sp>
        <p:nvSpPr>
          <p:cNvPr id="27238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9267060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body" idx="1"/>
          </p:nvPr>
        </p:nvSpPr>
        <p:spPr>
          <a:xfrm>
            <a:off x="885827" y="4452012"/>
            <a:ext cx="5534025" cy="4347541"/>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A monitoring site could be a full one like this one and the previous slide or be very limited like the next one</a:t>
            </a:r>
            <a:r>
              <a:rPr lang="en-US" sz="1800" b="1" i="1"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1" u="none" strike="noStrike" kern="1200" dirty="0">
                <a:solidFill>
                  <a:schemeClr val="tx1"/>
                </a:solidFill>
                <a:effectLst/>
                <a:latin typeface="Times New Roman" pitchFamily="18" charset="0"/>
                <a:ea typeface="+mn-ea"/>
                <a:cs typeface="+mn-cs"/>
              </a:rPr>
              <a:t>Met, PM10, </a:t>
            </a:r>
            <a:r>
              <a:rPr lang="en-US" sz="1800" b="1" i="1" u="none" strike="noStrike" kern="1200" dirty="0" err="1">
                <a:solidFill>
                  <a:schemeClr val="tx1"/>
                </a:solidFill>
                <a:effectLst/>
                <a:latin typeface="Times New Roman" pitchFamily="18" charset="0"/>
                <a:ea typeface="+mn-ea"/>
                <a:cs typeface="+mn-cs"/>
              </a:rPr>
              <a:t>Teom</a:t>
            </a:r>
            <a:r>
              <a:rPr lang="en-US" sz="1800" b="1" i="1" u="none" strike="noStrike" kern="1200" dirty="0">
                <a:solidFill>
                  <a:schemeClr val="tx1"/>
                </a:solidFill>
                <a:effectLst/>
                <a:latin typeface="Times New Roman" pitchFamily="18" charset="0"/>
                <a:ea typeface="+mn-ea"/>
                <a:cs typeface="+mn-cs"/>
              </a:rPr>
              <a:t>, all gases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7341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9950022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2183718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QA is the key for a successful AAM program.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This is One Section that is Near and Dear to my Heart!!!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2892038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body" idx="1"/>
          </p:nvPr>
        </p:nvSpPr>
        <p:spPr>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Routine zero and span checks, calibrations, audits to assess instrument operation.</a:t>
            </a:r>
            <a:r>
              <a:rPr lang="en-US" sz="1800" b="0" i="0" u="none" strike="noStrike" kern="1200" dirty="0">
                <a:solidFill>
                  <a:schemeClr val="tx1"/>
                </a:solidFill>
                <a:effectLst/>
                <a:latin typeface="Times New Roman" pitchFamily="18" charset="0"/>
                <a:ea typeface="+mn-ea"/>
                <a:cs typeface="+mn-cs"/>
              </a:rPr>
              <a:t> (Additional information: ARB QA Manual Vol II)</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In general: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Daily sample flow checks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Weekly zero and span (usually done daily)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Semiannual multipoint calibration (usually done by ARB).</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Each station must be audited annually:</a:t>
            </a:r>
            <a:r>
              <a:rPr lang="en-US" sz="1800" b="0" i="0" u="none" strike="noStrike" kern="1200" dirty="0">
                <a:solidFill>
                  <a:schemeClr val="tx1"/>
                </a:solidFill>
                <a:effectLst/>
                <a:latin typeface="Times New Roman" pitchFamily="18" charset="0"/>
                <a:ea typeface="+mn-ea"/>
                <a:cs typeface="+mn-cs"/>
              </a:rPr>
              <a:t> ARB QA section does this at most California sites.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EPA National Pollutant Audit Program (NPAP):</a:t>
            </a:r>
            <a:r>
              <a:rPr lang="en-US" sz="1800" b="0" i="0" u="none" strike="noStrike" kern="1200" dirty="0">
                <a:solidFill>
                  <a:schemeClr val="tx1"/>
                </a:solidFill>
                <a:effectLst/>
                <a:latin typeface="Times New Roman" pitchFamily="18" charset="0"/>
                <a:ea typeface="+mn-ea"/>
                <a:cs typeface="+mn-cs"/>
              </a:rPr>
              <a:t> EPA audits a sample of the stations each quarter.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75459"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85955133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body" idx="1"/>
          </p:nvPr>
        </p:nvSpPr>
        <p:spPr>
          <a:xfrm>
            <a:off x="1" y="3368742"/>
            <a:ext cx="6858000" cy="5434025"/>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After retrieval data are reviewed to determine validity: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Must pass zero/spans, calibrations, and audits.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Data editing: </a:t>
            </a:r>
            <a:r>
              <a:rPr lang="en-US" sz="1800" b="0" i="0" u="none" strike="noStrike" kern="1200" dirty="0">
                <a:solidFill>
                  <a:schemeClr val="tx1"/>
                </a:solidFill>
                <a:effectLst/>
                <a:latin typeface="Times New Roman" pitchFamily="18" charset="0"/>
                <a:ea typeface="+mn-ea"/>
                <a:cs typeface="+mn-cs"/>
              </a:rPr>
              <a:t>Data may be edited to apply calibrations, corrections, etc. after retrieval.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Data must be complete: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At least 30 minutes</a:t>
            </a:r>
            <a:r>
              <a:rPr lang="en-US" sz="1800" b="0" i="0" u="none" strike="noStrike" kern="1200" dirty="0">
                <a:solidFill>
                  <a:schemeClr val="tx1"/>
                </a:solidFill>
                <a:effectLst/>
                <a:latin typeface="Times New Roman" pitchFamily="18" charset="0"/>
                <a:ea typeface="+mn-ea"/>
                <a:cs typeface="+mn-cs"/>
              </a:rPr>
              <a:t> to make hourly average (if greater than 25% of scale - 45 minutes).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Each of three eight hour periods (0000-0759, 0800-1559, 1600-2359) must contain at least six valid hours.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Data must be logical for the station:</a:t>
            </a:r>
            <a:r>
              <a:rPr lang="en-US" sz="1800" b="0" i="0" u="none" strike="noStrike" kern="1200" dirty="0">
                <a:solidFill>
                  <a:schemeClr val="tx1"/>
                </a:solidFill>
                <a:effectLst/>
                <a:latin typeface="Times New Roman" pitchFamily="18" charset="0"/>
                <a:ea typeface="+mn-ea"/>
                <a:cs typeface="+mn-cs"/>
              </a:rPr>
              <a:t> If the data are not consistent day to day and year to year, the reviewer should find out what is different.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76483" name="Rectangle 3"/>
          <p:cNvSpPr>
            <a:spLocks noGrp="1" noRot="1" noChangeAspect="1" noChangeArrowheads="1" noTextEdit="1"/>
          </p:cNvSpPr>
          <p:nvPr>
            <p:ph type="sldImg"/>
          </p:nvPr>
        </p:nvSpPr>
        <p:spPr>
          <a:xfrm>
            <a:off x="1265238" y="230188"/>
            <a:ext cx="4360862" cy="2908300"/>
          </a:xfrm>
          <a:ln cap="flat"/>
        </p:spPr>
      </p:sp>
    </p:spTree>
    <p:extLst>
      <p:ext uri="{BB962C8B-B14F-4D97-AF65-F5344CB8AC3E}">
        <p14:creationId xmlns:p14="http://schemas.microsoft.com/office/powerpoint/2010/main" val="148067660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body" idx="1"/>
          </p:nvPr>
        </p:nvSpPr>
        <p:spPr>
          <a:xfrm>
            <a:off x="835025" y="4424689"/>
            <a:ext cx="5410200"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Validated data are incorporated into ‘data for record’ database or delivered to end user.</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Data for record is uploaded to the EPA’s Aerometric Information Retrieval System (AIRS).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Air Quality Data Action (AQDAs) requests </a:t>
            </a:r>
            <a:r>
              <a:rPr lang="en-US" sz="1800" b="0" i="0" u="none" strike="noStrike" kern="1200" dirty="0">
                <a:solidFill>
                  <a:schemeClr val="tx1"/>
                </a:solidFill>
                <a:effectLst/>
                <a:latin typeface="Times New Roman" pitchFamily="18" charset="0"/>
                <a:ea typeface="+mn-ea"/>
                <a:cs typeface="+mn-cs"/>
              </a:rPr>
              <a:t>link field QA to the data - instruments that fail an audit or are in the warning range generate a request to repair/recalibrate the instrument and correct or delete the data (some failed data can be corrected depending on what the error was, other must be deleted).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7750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716104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body" idx="1"/>
          </p:nvPr>
        </p:nvSpPr>
        <p:spPr>
          <a:xfrm>
            <a:off x="1" y="3981095"/>
            <a:ext cx="6858000" cy="5051504"/>
          </a:xfrm>
          <a:noFill/>
        </p:spPr>
        <p:txBody>
          <a:bodyPr/>
          <a:lstStyle/>
          <a:p>
            <a:pPr rtl="0" fontAlgn="base"/>
            <a:r>
              <a:rPr lang="en-US" sz="1800" b="0" i="0"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Timely reporting of data to public by supporting </a:t>
            </a:r>
            <a:r>
              <a:rPr lang="en-US" sz="1800" b="0" i="0" u="none" strike="noStrike" kern="1200" dirty="0" err="1">
                <a:solidFill>
                  <a:schemeClr val="tx1"/>
                </a:solidFill>
                <a:effectLst/>
                <a:latin typeface="Times New Roman" pitchFamily="18" charset="0"/>
                <a:ea typeface="+mn-ea"/>
                <a:cs typeface="+mn-cs"/>
              </a:rPr>
              <a:t>AIRNow</a:t>
            </a:r>
            <a:r>
              <a:rPr lang="en-US" sz="1800" b="0" i="0" u="none" strike="noStrike" kern="1200" dirty="0">
                <a:solidFill>
                  <a:schemeClr val="tx1"/>
                </a:solidFill>
                <a:effectLst/>
                <a:latin typeface="Times New Roman" pitchFamily="18" charset="0"/>
                <a:ea typeface="+mn-ea"/>
                <a:cs typeface="+mn-cs"/>
              </a:rPr>
              <a:t>, air quality forecasting, and other public reporting mechanisms;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Support for development of emission strategies through air quality model evaluation and other observational methods;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Accountability of emission strategy progress through tracking long-term trends of criteria and non-criteria pollutants and their precursors;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Support for long-term health assessments that contribute to ongoing reviews of the NAAQS;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Compliance through establishing nonattainment/attainment areas through comparison with the NAAQS;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Support to scientific studies ranging across technological, health, and atmospheric process disciplines; and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Support to ecosystem assessments recognizing that national air quality networks benefit ecosystem assessments and, in turn, benefit from data specifically designed to address ecosystem analyses.</a:t>
            </a:r>
            <a:endParaRPr lang="en-US" b="0" i="0" kern="1200" dirty="0">
              <a:solidFill>
                <a:schemeClr val="tx1"/>
              </a:solidFill>
              <a:effectLst/>
              <a:latin typeface="Times New Roman" pitchFamily="18" charset="0"/>
              <a:ea typeface="+mn-ea"/>
              <a:cs typeface="+mn-cs"/>
            </a:endParaRPr>
          </a:p>
          <a:p>
            <a:endParaRPr lang="en-US" dirty="0"/>
          </a:p>
        </p:txBody>
      </p:sp>
      <p:sp>
        <p:nvSpPr>
          <p:cNvPr id="212995" name="Rectangle 3"/>
          <p:cNvSpPr>
            <a:spLocks noGrp="1" noRot="1" noChangeAspect="1" noChangeArrowheads="1" noTextEdit="1"/>
          </p:cNvSpPr>
          <p:nvPr>
            <p:ph type="sldImg"/>
          </p:nvPr>
        </p:nvSpPr>
        <p:spPr>
          <a:xfrm>
            <a:off x="841375" y="460375"/>
            <a:ext cx="5230813" cy="3487738"/>
          </a:xfrm>
          <a:ln cap="flat"/>
        </p:spPr>
      </p:sp>
    </p:spTree>
    <p:extLst>
      <p:ext uri="{BB962C8B-B14F-4D97-AF65-F5344CB8AC3E}">
        <p14:creationId xmlns:p14="http://schemas.microsoft.com/office/powerpoint/2010/main" val="11943777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body" idx="1"/>
          </p:nvPr>
        </p:nvSpPr>
        <p:spPr>
          <a:xfrm>
            <a:off x="0" y="3214449"/>
            <a:ext cx="6686550" cy="6099415"/>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(TQ #24)</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When inspecting a monitoring station bring together all that has been covered in class.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Review siting:</a:t>
            </a:r>
            <a:r>
              <a:rPr lang="en-US" sz="1800" b="0" i="0" u="none" strike="noStrike" kern="1200" dirty="0">
                <a:solidFill>
                  <a:schemeClr val="tx1"/>
                </a:solidFill>
                <a:effectLst/>
                <a:latin typeface="Times New Roman" pitchFamily="18" charset="0"/>
                <a:ea typeface="+mn-ea"/>
                <a:cs typeface="+mn-cs"/>
              </a:rPr>
              <a:t> Does the station meet the siting requirements for the purpose and scale?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Examine the instruments:</a:t>
            </a:r>
            <a:r>
              <a:rPr lang="en-US" sz="1800" b="0" i="0" u="none" strike="noStrike" kern="1200" dirty="0">
                <a:solidFill>
                  <a:schemeClr val="tx1"/>
                </a:solidFill>
                <a:effectLst/>
                <a:latin typeface="Times New Roman" pitchFamily="18" charset="0"/>
                <a:ea typeface="+mn-ea"/>
                <a:cs typeface="+mn-cs"/>
              </a:rPr>
              <a:t> Are they in good condition? Daily or weekly zero/spans done? Zero/spans at proper levels? Do the instruments drift? When was the last calibration? When was the last audit? Did it pass the audit? Were any problems pointed out by the audit corrected?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Examine span gases:</a:t>
            </a:r>
            <a:r>
              <a:rPr lang="en-US" sz="1800" b="0" i="0" u="none" strike="noStrike" kern="1200" dirty="0">
                <a:solidFill>
                  <a:schemeClr val="tx1"/>
                </a:solidFill>
                <a:effectLst/>
                <a:latin typeface="Times New Roman" pitchFamily="18" charset="0"/>
                <a:ea typeface="+mn-ea"/>
                <a:cs typeface="+mn-cs"/>
              </a:rPr>
              <a:t> Are the gases certified?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Review the instrument and station logs:</a:t>
            </a:r>
            <a:r>
              <a:rPr lang="en-US" sz="1800" b="0" i="0" u="none" strike="noStrike" kern="1200" dirty="0">
                <a:solidFill>
                  <a:schemeClr val="tx1"/>
                </a:solidFill>
                <a:effectLst/>
                <a:latin typeface="Times New Roman" pitchFamily="18" charset="0"/>
                <a:ea typeface="+mn-ea"/>
                <a:cs typeface="+mn-cs"/>
              </a:rPr>
              <a:t> Up to date? Any unusual activities?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Evaluate the overall station:</a:t>
            </a:r>
            <a:r>
              <a:rPr lang="en-US" sz="1800" b="0" i="0" u="none" strike="noStrike" kern="1200" dirty="0">
                <a:solidFill>
                  <a:schemeClr val="tx1"/>
                </a:solidFill>
                <a:effectLst/>
                <a:latin typeface="Times New Roman" pitchFamily="18" charset="0"/>
                <a:ea typeface="+mn-ea"/>
                <a:cs typeface="+mn-cs"/>
              </a:rPr>
              <a:t> Appear well operated? Station neatly maintained? (if a station is neat and clean it is more likely that the operator cares)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lgn="ctr"/>
            <a:endParaRPr lang="en-US" dirty="0"/>
          </a:p>
        </p:txBody>
      </p:sp>
      <p:sp>
        <p:nvSpPr>
          <p:cNvPr id="278531" name="Rectangle 3"/>
          <p:cNvSpPr>
            <a:spLocks noGrp="1" noRot="1" noChangeAspect="1" noChangeArrowheads="1" noTextEdit="1"/>
          </p:cNvSpPr>
          <p:nvPr>
            <p:ph type="sldImg"/>
          </p:nvPr>
        </p:nvSpPr>
        <p:spPr>
          <a:xfrm>
            <a:off x="1138238" y="306388"/>
            <a:ext cx="4433887" cy="2955925"/>
          </a:xfrm>
          <a:ln cap="flat"/>
        </p:spPr>
      </p:sp>
    </p:spTree>
    <p:extLst>
      <p:ext uri="{BB962C8B-B14F-4D97-AF65-F5344CB8AC3E}">
        <p14:creationId xmlns:p14="http://schemas.microsoft.com/office/powerpoint/2010/main" val="404620374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body" idx="1"/>
          </p:nvPr>
        </p:nvSpPr>
        <p:spPr>
          <a:xfrm>
            <a:off x="152400" y="3368741"/>
            <a:ext cx="6705600" cy="3021581"/>
          </a:xfrm>
          <a:noFill/>
        </p:spPr>
        <p:txBody>
          <a:bodyPr/>
          <a:lstStyle/>
          <a:p>
            <a:pPr algn="ctr"/>
            <a:endParaRPr lang="en-US"/>
          </a:p>
        </p:txBody>
      </p:sp>
      <p:sp>
        <p:nvSpPr>
          <p:cNvPr id="279555" name="Rectangle 3"/>
          <p:cNvSpPr>
            <a:spLocks noGrp="1" noRot="1" noChangeAspect="1" noChangeArrowheads="1" noTextEdit="1"/>
          </p:cNvSpPr>
          <p:nvPr>
            <p:ph type="sldImg"/>
          </p:nvPr>
        </p:nvSpPr>
        <p:spPr>
          <a:xfrm>
            <a:off x="1870075" y="233363"/>
            <a:ext cx="3838575" cy="2559050"/>
          </a:xfrm>
          <a:ln cap="flat"/>
        </p:spPr>
      </p:sp>
    </p:spTree>
    <p:extLst>
      <p:ext uri="{BB962C8B-B14F-4D97-AF65-F5344CB8AC3E}">
        <p14:creationId xmlns:p14="http://schemas.microsoft.com/office/powerpoint/2010/main" val="226186402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body" idx="1"/>
          </p:nvPr>
        </p:nvSpPr>
        <p:spPr>
          <a:xfrm>
            <a:off x="152400" y="2949258"/>
            <a:ext cx="6705600" cy="6364606"/>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basic process for an Air Resources Board audit is to use a gas calibrator to generate three audit concentrations. </a:t>
            </a:r>
            <a:r>
              <a:rPr lang="en-US" sz="1800" b="1" i="0" u="none" strike="noStrike" kern="1200" dirty="0">
                <a:solidFill>
                  <a:schemeClr val="tx1"/>
                </a:solidFill>
                <a:effectLst/>
                <a:latin typeface="Times New Roman" pitchFamily="18" charset="0"/>
                <a:ea typeface="+mn-ea"/>
                <a:cs typeface="+mn-cs"/>
              </a:rPr>
              <a:t>The exact dilution ratio is determined by analyzing the output of the calibrator with a carbon monoxide analyzer. Carbon monoxide is an unreactive tracer gas which is present in compressed gas cylinders</a:t>
            </a:r>
            <a:r>
              <a:rPr lang="en-US" sz="1800" b="0" i="0" u="none" strike="noStrike" kern="1200" dirty="0">
                <a:solidFill>
                  <a:schemeClr val="tx1"/>
                </a:solidFill>
                <a:effectLst/>
                <a:latin typeface="Times New Roman" pitchFamily="18" charset="0"/>
                <a:ea typeface="+mn-ea"/>
                <a:cs typeface="+mn-cs"/>
              </a:rPr>
              <a:t> used by the QAS to perform audits. The dilution ratio is calculated by dividing the carbon monoxide analyzer's response by the known concentration of carbon monoxide in a gas cylinder traceable to the National Institute of Standards and Technology (NIST).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QAS uses six gas cylinders to perform audits for carbon monoxide, total hydrocarbons, methane, non-methane hydrocarbons</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sulfur dioxide, nitrogen dioxide, and hydrogen sulfide</a:t>
            </a:r>
            <a:r>
              <a:rPr lang="en-US" sz="1800" b="0" i="0" u="none" strike="noStrike" kern="1200" dirty="0">
                <a:solidFill>
                  <a:schemeClr val="tx1"/>
                </a:solidFill>
                <a:effectLst/>
                <a:latin typeface="Times New Roman" pitchFamily="18" charset="0"/>
                <a:ea typeface="+mn-ea"/>
                <a:cs typeface="+mn-cs"/>
              </a:rPr>
              <a:t>. An array of solenoids allow gas to flow from the cylinders to the gas calibrator. The solenoids are actuated by a solid state relay card which is controlled by the Automated Audit Program using assembly language routines.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Quality Assurance Section (QAS) began the development of an automated audit with a feasibility study in 1992. The study identified a new generation of computerized ambient calibration systems which can be controlled remotely through a RS-232 serial interface.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To obtain data from the audit van's instruments, instrument output voltages are applied to a 12 bit analog to digital converter (A/D). The output of the A/D is then latched and converted into a pollution concentration which is brought into the Automated Audit Program by another assembly language routine.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Ambient data for record for air monitoring stations is continually recorded by an instrument called a data logger. The data logger also utilizes an A/D to convert instrument voltages into pollutant concentrations. Data loggers can transmit instantaneous and recorded pollutant concentrations through RS-232 ports. The QAS developed assembly language routines to poll data loggers through their RS-232 ports. Currently, a 150 foot ultra low capacitance shielded RS-232 cable connects the data logger to the computer in the audit van.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80579" name="Rectangle 3"/>
          <p:cNvSpPr>
            <a:spLocks noGrp="1" noRot="1" noChangeAspect="1" noChangeArrowheads="1" noTextEdit="1"/>
          </p:cNvSpPr>
          <p:nvPr>
            <p:ph type="sldImg"/>
          </p:nvPr>
        </p:nvSpPr>
        <p:spPr>
          <a:xfrm>
            <a:off x="1870075" y="233363"/>
            <a:ext cx="3838575" cy="2559050"/>
          </a:xfrm>
          <a:ln cap="flat"/>
        </p:spPr>
      </p:sp>
    </p:spTree>
    <p:extLst>
      <p:ext uri="{BB962C8B-B14F-4D97-AF65-F5344CB8AC3E}">
        <p14:creationId xmlns:p14="http://schemas.microsoft.com/office/powerpoint/2010/main" val="349627157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body" idx="1"/>
          </p:nvPr>
        </p:nvSpPr>
        <p:spPr>
          <a:xfrm>
            <a:off x="449265" y="4424689"/>
            <a:ext cx="5984875"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Source test samples should be both </a:t>
            </a:r>
            <a:r>
              <a:rPr lang="en-US" sz="1800" b="1" i="0" u="none" strike="noStrike" kern="1200" dirty="0">
                <a:solidFill>
                  <a:schemeClr val="tx1"/>
                </a:solidFill>
                <a:effectLst/>
                <a:latin typeface="Times New Roman" pitchFamily="18" charset="0"/>
                <a:ea typeface="+mn-ea"/>
                <a:cs typeface="+mn-cs"/>
              </a:rPr>
              <a:t>accurate and precise</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If precise, but </a:t>
            </a:r>
            <a:r>
              <a:rPr lang="en-US" sz="1800" b="1" i="0" u="sng" kern="1200" dirty="0">
                <a:solidFill>
                  <a:schemeClr val="tx1"/>
                </a:solidFill>
                <a:effectLst/>
                <a:latin typeface="Times New Roman" pitchFamily="18" charset="0"/>
                <a:ea typeface="+mn-ea"/>
                <a:cs typeface="+mn-cs"/>
              </a:rPr>
              <a:t>not accurate </a:t>
            </a:r>
            <a:r>
              <a:rPr lang="en-US" sz="1800" b="1" i="0" u="none" strike="noStrike" kern="1200" dirty="0">
                <a:solidFill>
                  <a:schemeClr val="tx1"/>
                </a:solidFill>
                <a:effectLst/>
                <a:latin typeface="Times New Roman" pitchFamily="18" charset="0"/>
                <a:ea typeface="+mn-ea"/>
                <a:cs typeface="+mn-cs"/>
              </a:rPr>
              <a:t>- can include a ‘calibration factor’ </a:t>
            </a:r>
            <a:r>
              <a:rPr lang="en-US" sz="1800" b="0" i="0" u="none" strike="noStrike" kern="1200" dirty="0">
                <a:solidFill>
                  <a:schemeClr val="tx1"/>
                </a:solidFill>
                <a:effectLst/>
                <a:latin typeface="Times New Roman" pitchFamily="18" charset="0"/>
                <a:ea typeface="+mn-ea"/>
                <a:cs typeface="+mn-cs"/>
              </a:rPr>
              <a:t>to remove the bias.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If </a:t>
            </a:r>
            <a:r>
              <a:rPr lang="en-US" sz="1800" b="1" i="0" u="sng" kern="1200" dirty="0">
                <a:solidFill>
                  <a:schemeClr val="tx1"/>
                </a:solidFill>
                <a:effectLst/>
                <a:latin typeface="Times New Roman" pitchFamily="18" charset="0"/>
                <a:ea typeface="+mn-ea"/>
                <a:cs typeface="+mn-cs"/>
              </a:rPr>
              <a:t>not precise </a:t>
            </a:r>
            <a:r>
              <a:rPr lang="en-US" sz="1800" b="1" i="0" u="none" strike="noStrike" kern="1200" dirty="0">
                <a:solidFill>
                  <a:schemeClr val="tx1"/>
                </a:solidFill>
                <a:effectLst/>
                <a:latin typeface="Times New Roman" pitchFamily="18" charset="0"/>
                <a:ea typeface="+mn-ea"/>
                <a:cs typeface="+mn-cs"/>
              </a:rPr>
              <a:t>- may mean you need to work on your methods and procedures.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8160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45690337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body" idx="1"/>
          </p:nvPr>
        </p:nvSpPr>
        <p:spPr>
          <a:noFill/>
        </p:spPr>
        <p:txBody>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Safety should always be considered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Key safety considerations: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compressed gas cylinders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hazardous gases (H2S, CO, etc.)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heights (to probe inlet and met tower)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8262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25801510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noFill/>
        </p:spPr>
        <p:txBody>
          <a:bodyPr/>
          <a:lstStyle/>
          <a:p>
            <a:r>
              <a:rPr lang="en-US" sz="1800" b="0" i="0" u="none" strike="noStrike" kern="1200" dirty="0">
                <a:solidFill>
                  <a:schemeClr val="tx1"/>
                </a:solidFill>
                <a:effectLst/>
                <a:latin typeface="Times New Roman" pitchFamily="18" charset="0"/>
                <a:ea typeface="+mn-ea"/>
                <a:cs typeface="+mn-cs"/>
              </a:rPr>
              <a:t>AIR NOW is a graphic display of the Air Quality Index both today and forecast for tomorrow this is based on the weather and monitoring trends </a:t>
            </a:r>
            <a:r>
              <a:rPr lang="en-US" sz="1800" b="0" i="0" kern="1200" dirty="0">
                <a:solidFill>
                  <a:schemeClr val="tx1"/>
                </a:solidFill>
                <a:effectLst/>
                <a:latin typeface="Times New Roman" pitchFamily="18" charset="0"/>
                <a:ea typeface="+mn-ea"/>
                <a:cs typeface="+mn-cs"/>
              </a:rPr>
              <a:t>​</a:t>
            </a:r>
            <a:endParaRPr lang="en-US" dirty="0"/>
          </a:p>
        </p:txBody>
      </p:sp>
    </p:spTree>
    <p:extLst>
      <p:ext uri="{BB962C8B-B14F-4D97-AF65-F5344CB8AC3E}">
        <p14:creationId xmlns:p14="http://schemas.microsoft.com/office/powerpoint/2010/main" val="145612716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6310214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p:spPr>
        <p:txBody>
          <a:bodyPr/>
          <a:lstStyle/>
          <a:p>
            <a:endParaRPr lang="en-US"/>
          </a:p>
        </p:txBody>
      </p:sp>
    </p:spTree>
    <p:extLst>
      <p:ext uri="{BB962C8B-B14F-4D97-AF65-F5344CB8AC3E}">
        <p14:creationId xmlns:p14="http://schemas.microsoft.com/office/powerpoint/2010/main" val="378579950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5763985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28880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p:spPr>
        <p:txBody>
          <a:bodyPr/>
          <a:lstStyle/>
          <a:p>
            <a:endParaRPr lang="en-US" dirty="0"/>
          </a:p>
        </p:txBody>
      </p:sp>
    </p:spTree>
    <p:extLst>
      <p:ext uri="{BB962C8B-B14F-4D97-AF65-F5344CB8AC3E}">
        <p14:creationId xmlns:p14="http://schemas.microsoft.com/office/powerpoint/2010/main" val="352354996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9609635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0764728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2481013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601665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10403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body" idx="1"/>
          </p:nvPr>
        </p:nvSpPr>
        <p:spPr>
          <a:xfrm>
            <a:off x="693740" y="4452012"/>
            <a:ext cx="5921375" cy="4347541"/>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Interagency Monitoring of Protected Visual Environments (IMPROVE) steering committee is composed of representatives from EPA, the National Park Service</a:t>
            </a:r>
            <a:r>
              <a:rPr lang="en-US" sz="1800" b="1" i="0" u="none" strike="noStrike" kern="1200" dirty="0">
                <a:solidFill>
                  <a:schemeClr val="tx1"/>
                </a:solidFill>
                <a:effectLst/>
                <a:latin typeface="Times New Roman" pitchFamily="18" charset="0"/>
                <a:ea typeface="+mn-ea"/>
                <a:cs typeface="+mn-cs"/>
              </a:rPr>
              <a:t>(NPS),</a:t>
            </a:r>
            <a:r>
              <a:rPr lang="en-US" sz="1800" b="0" i="0" u="none" strike="noStrike" kern="1200" dirty="0">
                <a:solidFill>
                  <a:schemeClr val="tx1"/>
                </a:solidFill>
                <a:effectLst/>
                <a:latin typeface="Times New Roman" pitchFamily="18" charset="0"/>
                <a:ea typeface="+mn-ea"/>
                <a:cs typeface="+mn-cs"/>
              </a:rPr>
              <a:t> USDA Forest Service </a:t>
            </a:r>
            <a:r>
              <a:rPr lang="en-US" sz="1800" b="1" i="0" u="none" strike="noStrike" kern="1200" dirty="0">
                <a:solidFill>
                  <a:schemeClr val="tx1"/>
                </a:solidFill>
                <a:effectLst/>
                <a:latin typeface="Times New Roman" pitchFamily="18" charset="0"/>
                <a:ea typeface="+mn-ea"/>
                <a:cs typeface="+mn-cs"/>
              </a:rPr>
              <a:t>(USFS),</a:t>
            </a:r>
            <a:r>
              <a:rPr lang="en-US" sz="1800" b="0" i="0" u="none" strike="noStrike" kern="1200" dirty="0">
                <a:solidFill>
                  <a:schemeClr val="tx1"/>
                </a:solidFill>
                <a:effectLst/>
                <a:latin typeface="Times New Roman" pitchFamily="18" charset="0"/>
                <a:ea typeface="+mn-ea"/>
                <a:cs typeface="+mn-cs"/>
              </a:rPr>
              <a:t> Fish and Wildlife Service </a:t>
            </a:r>
            <a:r>
              <a:rPr lang="en-US" sz="1800" b="1" i="0" u="none" strike="noStrike" kern="1200" dirty="0">
                <a:solidFill>
                  <a:schemeClr val="tx1"/>
                </a:solidFill>
                <a:effectLst/>
                <a:latin typeface="Times New Roman" pitchFamily="18" charset="0"/>
                <a:ea typeface="+mn-ea"/>
                <a:cs typeface="+mn-cs"/>
              </a:rPr>
              <a:t>(FWS),</a:t>
            </a:r>
            <a:r>
              <a:rPr lang="en-US" sz="1800" b="0" i="0" u="none" strike="noStrike" kern="1200" dirty="0">
                <a:solidFill>
                  <a:schemeClr val="tx1"/>
                </a:solidFill>
                <a:effectLst/>
                <a:latin typeface="Times New Roman" pitchFamily="18" charset="0"/>
                <a:ea typeface="+mn-ea"/>
                <a:cs typeface="+mn-cs"/>
              </a:rPr>
              <a:t> the Bureau of Land Management </a:t>
            </a:r>
            <a:r>
              <a:rPr lang="en-US" sz="1800" b="1" i="0" u="none" strike="noStrike" kern="1200" dirty="0">
                <a:solidFill>
                  <a:schemeClr val="tx1"/>
                </a:solidFill>
                <a:effectLst/>
                <a:latin typeface="Times New Roman" pitchFamily="18" charset="0"/>
                <a:ea typeface="+mn-ea"/>
                <a:cs typeface="+mn-cs"/>
              </a:rPr>
              <a:t>(BLM),</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State and Territorial Air Pollution Program Administrators (STAPPA</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Western States Air Resources Cooperative (WESTAR</a:t>
            </a:r>
            <a:r>
              <a:rPr lang="en-US" sz="1800" b="0" i="0" u="none" strike="noStrike" kern="1200" dirty="0">
                <a:solidFill>
                  <a:schemeClr val="tx1"/>
                </a:solidFill>
                <a:effectLst/>
                <a:latin typeface="Times New Roman" pitchFamily="18" charset="0"/>
                <a:ea typeface="+mn-ea"/>
                <a:cs typeface="+mn-cs"/>
              </a:rPr>
              <a:t>), and </a:t>
            </a:r>
            <a:r>
              <a:rPr lang="en-US" sz="1800" b="1" i="0" u="none" strike="noStrike" kern="1200" dirty="0">
                <a:solidFill>
                  <a:schemeClr val="tx1"/>
                </a:solidFill>
                <a:effectLst/>
                <a:latin typeface="Times New Roman" pitchFamily="18" charset="0"/>
                <a:ea typeface="+mn-ea"/>
                <a:cs typeface="+mn-cs"/>
              </a:rPr>
              <a:t>Northeast States for Coordinated Air Use Management (NESCAUM).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 network has been established to collect </a:t>
            </a:r>
            <a:r>
              <a:rPr lang="en-US" sz="1800" b="1" i="0" u="none" strike="noStrike" kern="1200" dirty="0">
                <a:solidFill>
                  <a:schemeClr val="tx1"/>
                </a:solidFill>
                <a:effectLst/>
                <a:latin typeface="Times New Roman" pitchFamily="18" charset="0"/>
                <a:ea typeface="+mn-ea"/>
                <a:cs typeface="+mn-cs"/>
              </a:rPr>
              <a:t>visibility related</a:t>
            </a:r>
            <a:r>
              <a:rPr lang="en-US" sz="1800" b="0" i="0" u="none" strike="noStrike" kern="1200" dirty="0">
                <a:solidFill>
                  <a:schemeClr val="tx1"/>
                </a:solidFill>
                <a:effectLst/>
                <a:latin typeface="Times New Roman" pitchFamily="18" charset="0"/>
                <a:ea typeface="+mn-ea"/>
                <a:cs typeface="+mn-cs"/>
              </a:rPr>
              <a:t> data associated primarily with Class I areas. The IMPROVE </a:t>
            </a:r>
            <a:r>
              <a:rPr lang="en-US" sz="1800" b="1" i="0" u="none" strike="noStrike" kern="1200" dirty="0">
                <a:solidFill>
                  <a:schemeClr val="tx1"/>
                </a:solidFill>
                <a:effectLst/>
                <a:latin typeface="Times New Roman" pitchFamily="18" charset="0"/>
                <a:ea typeface="+mn-ea"/>
                <a:cs typeface="+mn-cs"/>
              </a:rPr>
              <a:t>Newsletter may be found in the News Section of AMTIC</a:t>
            </a:r>
            <a:r>
              <a:rPr lang="en-US" sz="1800" b="0" i="0" u="none" strike="noStrike"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8329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781026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606639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body" idx="1"/>
          </p:nvPr>
        </p:nvSpPr>
        <p:spPr>
          <a:xfrm>
            <a:off x="152400" y="3444283"/>
            <a:ext cx="6705600" cy="5358485"/>
          </a:xfrm>
          <a:noFill/>
        </p:spPr>
        <p:txBody>
          <a:bodyPr/>
          <a:lstStyle/>
          <a:p>
            <a:endParaRPr lang="en-US" sz="1700" dirty="0"/>
          </a:p>
        </p:txBody>
      </p:sp>
      <p:sp>
        <p:nvSpPr>
          <p:cNvPr id="195587" name="Rectangle 3"/>
          <p:cNvSpPr>
            <a:spLocks noGrp="1" noRot="1" noChangeAspect="1" noChangeArrowheads="1" noTextEdit="1"/>
          </p:cNvSpPr>
          <p:nvPr>
            <p:ph type="sldImg"/>
          </p:nvPr>
        </p:nvSpPr>
        <p:spPr>
          <a:xfrm>
            <a:off x="1227138" y="306388"/>
            <a:ext cx="4641850" cy="3095625"/>
          </a:xfrm>
          <a:ln cap="flat"/>
        </p:spPr>
      </p:sp>
    </p:spTree>
    <p:extLst>
      <p:ext uri="{BB962C8B-B14F-4D97-AF65-F5344CB8AC3E}">
        <p14:creationId xmlns:p14="http://schemas.microsoft.com/office/powerpoint/2010/main" val="1901057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164003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4"/>
          <p:cNvSpPr>
            <a:spLocks noGrp="1" noRot="1" noChangeAspect="1" noChangeArrowheads="1" noTextEdit="1"/>
          </p:cNvSpPr>
          <p:nvPr>
            <p:ph type="sldImg"/>
          </p:nvPr>
        </p:nvSpPr>
        <p:spPr>
          <a:ln/>
        </p:spPr>
      </p:sp>
      <p:sp>
        <p:nvSpPr>
          <p:cNvPr id="171011" name="Rectangle 5"/>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30162280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35599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74942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609601" y="4424689"/>
            <a:ext cx="6019800" cy="4190032"/>
          </a:xfrm>
          <a:ln/>
        </p:spPr>
        <p:txBody>
          <a:bodyPr/>
          <a:lstStyle/>
          <a:p>
            <a:pPr rtl="0" fontAlgn="base"/>
            <a:r>
              <a:rPr lang="en-US" sz="1800" b="1" i="0" u="none" strike="noStrike" kern="1200" dirty="0">
                <a:solidFill>
                  <a:schemeClr val="tx1"/>
                </a:solidFill>
                <a:effectLst/>
                <a:latin typeface="Times New Roman" pitchFamily="18" charset="0"/>
                <a:ea typeface="+mn-ea"/>
                <a:cs typeface="+mn-cs"/>
              </a:rPr>
              <a:t>Note: On this and the following AIRS slides the shaded states have monitors.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ARB maintains 23 CO sites with 8 in Mexico and the districts maintain 68.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Health and Environmental Effects: Carbon monoxide enters the bloodstream and </a:t>
            </a:r>
            <a:r>
              <a:rPr lang="en-US" sz="1800" b="1" i="0" u="none" strike="noStrike" kern="1200" dirty="0">
                <a:solidFill>
                  <a:schemeClr val="tx1"/>
                </a:solidFill>
                <a:effectLst/>
                <a:latin typeface="Times New Roman" pitchFamily="18" charset="0"/>
                <a:ea typeface="+mn-ea"/>
                <a:cs typeface="+mn-cs"/>
              </a:rPr>
              <a:t>reduces oxygen delivery</a:t>
            </a:r>
            <a:r>
              <a:rPr lang="en-US" sz="1800" b="0" i="0" u="none" strike="noStrike" kern="1200" dirty="0">
                <a:solidFill>
                  <a:schemeClr val="tx1"/>
                </a:solidFill>
                <a:effectLst/>
                <a:latin typeface="Times New Roman" pitchFamily="18" charset="0"/>
                <a:ea typeface="+mn-ea"/>
                <a:cs typeface="+mn-cs"/>
              </a:rPr>
              <a:t> to the body's organs and tissues. The health threat from exposure to CO is most serious for those who suffer from cardiovascular disease. Healthy individuals are also affected, but only at higher levels of exposure.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Exposure to elevated CO levels is associated with </a:t>
            </a:r>
            <a:r>
              <a:rPr lang="en-US" sz="1800" b="1" i="0" u="none" strike="noStrike" kern="1200" dirty="0">
                <a:solidFill>
                  <a:schemeClr val="tx1"/>
                </a:solidFill>
                <a:effectLst/>
                <a:latin typeface="Times New Roman" pitchFamily="18" charset="0"/>
                <a:ea typeface="+mn-ea"/>
                <a:cs typeface="+mn-cs"/>
              </a:rPr>
              <a:t>visual impairment, reduced work capacity, reduced manual dexterity, poor learning ability, and difficulty in performing complex tasks.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defRPr/>
            </a:pPr>
            <a:endParaRPr lang="en-US" dirty="0"/>
          </a:p>
        </p:txBody>
      </p:sp>
      <p:sp>
        <p:nvSpPr>
          <p:cNvPr id="18432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978150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4458915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body" idx="1"/>
          </p:nvPr>
        </p:nvSpPr>
        <p:spPr>
          <a:xfrm>
            <a:off x="609600" y="4251109"/>
            <a:ext cx="5867400" cy="4191640"/>
          </a:xfrm>
          <a:noFill/>
        </p:spPr>
        <p:txBody>
          <a:bodyPr/>
          <a:lstStyle/>
          <a:p>
            <a:endParaRPr lang="en-US" dirty="0"/>
          </a:p>
        </p:txBody>
      </p:sp>
      <p:sp>
        <p:nvSpPr>
          <p:cNvPr id="187395" name="Rectangle 3"/>
          <p:cNvSpPr>
            <a:spLocks noGrp="1" noRot="1" noChangeAspect="1" noChangeArrowheads="1" noTextEdit="1"/>
          </p:cNvSpPr>
          <p:nvPr>
            <p:ph type="sldImg"/>
          </p:nvPr>
        </p:nvSpPr>
        <p:spPr>
          <a:xfrm>
            <a:off x="803275" y="422275"/>
            <a:ext cx="5246688" cy="3498850"/>
          </a:xfrm>
          <a:ln cap="flat"/>
        </p:spPr>
      </p:sp>
    </p:spTree>
    <p:extLst>
      <p:ext uri="{BB962C8B-B14F-4D97-AF65-F5344CB8AC3E}">
        <p14:creationId xmlns:p14="http://schemas.microsoft.com/office/powerpoint/2010/main" val="2343355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036104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body" idx="1"/>
          </p:nvPr>
        </p:nvSpPr>
        <p:spPr>
          <a:xfrm>
            <a:off x="609600" y="4251109"/>
            <a:ext cx="5867400" cy="4191640"/>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ARB maintains </a:t>
            </a:r>
            <a:r>
              <a:rPr lang="en-US" sz="1800" b="1" i="0" u="none" strike="noStrike" kern="1200" dirty="0">
                <a:solidFill>
                  <a:schemeClr val="tx1"/>
                </a:solidFill>
                <a:effectLst/>
                <a:latin typeface="Times New Roman" pitchFamily="18" charset="0"/>
                <a:ea typeface="+mn-ea"/>
                <a:cs typeface="+mn-cs"/>
              </a:rPr>
              <a:t>11 SO2 sites including 8 in Mexico while the districts maintain 48.</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Health and Environmental Effects: The major health concerns associated with exposure to high concentrations of SO2 include </a:t>
            </a:r>
            <a:r>
              <a:rPr lang="en-US" sz="1800" b="1" i="0" u="none" strike="noStrike" kern="1200" dirty="0">
                <a:solidFill>
                  <a:schemeClr val="tx1"/>
                </a:solidFill>
                <a:effectLst/>
                <a:latin typeface="Times New Roman" pitchFamily="18" charset="0"/>
                <a:ea typeface="+mn-ea"/>
                <a:cs typeface="+mn-cs"/>
              </a:rPr>
              <a:t>effects on breathing, respiratory illness, alterations in pulmonary defenses, and aggravation of existing cardiovascular disease</a:t>
            </a:r>
            <a:r>
              <a:rPr lang="en-US" sz="1800" b="0" i="0" u="none" strike="noStrike" kern="1200" dirty="0">
                <a:solidFill>
                  <a:schemeClr val="tx1"/>
                </a:solidFill>
                <a:effectLst/>
                <a:latin typeface="Times New Roman" pitchFamily="18" charset="0"/>
                <a:ea typeface="+mn-ea"/>
                <a:cs typeface="+mn-cs"/>
              </a:rPr>
              <a:t>. Children, the elderly, and people with asthma, cardiovascular disease or chronic lung disease (such as bronchitis or emphysema), are most susceptible to adverse health effects associated with exposure to SO2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SO2 is a precursor to sulfates</a:t>
            </a:r>
            <a:r>
              <a:rPr lang="en-US" sz="1800" b="0" i="0" u="none" strike="noStrike" kern="1200" dirty="0">
                <a:solidFill>
                  <a:schemeClr val="tx1"/>
                </a:solidFill>
                <a:effectLst/>
                <a:latin typeface="Times New Roman" pitchFamily="18" charset="0"/>
                <a:ea typeface="+mn-ea"/>
                <a:cs typeface="+mn-cs"/>
              </a:rPr>
              <a:t>, which are associated with </a:t>
            </a:r>
            <a:r>
              <a:rPr lang="en-US" sz="1800" b="1" i="0" u="none" strike="noStrike" kern="1200" dirty="0">
                <a:solidFill>
                  <a:schemeClr val="tx1"/>
                </a:solidFill>
                <a:effectLst/>
                <a:latin typeface="Times New Roman" pitchFamily="18" charset="0"/>
                <a:ea typeface="+mn-ea"/>
                <a:cs typeface="+mn-cs"/>
              </a:rPr>
              <a:t>acidification of lakes and streams</a:t>
            </a:r>
            <a:r>
              <a:rPr lang="en-US" sz="1800" b="0" i="0" u="none" strike="noStrike" kern="1200" dirty="0">
                <a:solidFill>
                  <a:schemeClr val="tx1"/>
                </a:solidFill>
                <a:effectLst/>
                <a:latin typeface="Times New Roman" pitchFamily="18" charset="0"/>
                <a:ea typeface="+mn-ea"/>
                <a:cs typeface="+mn-cs"/>
              </a:rPr>
              <a:t>, accelerated corrosion of buildings and monuments, reduced visibility, and adverse health effects.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87395" name="Rectangle 3"/>
          <p:cNvSpPr>
            <a:spLocks noGrp="1" noRot="1" noChangeAspect="1" noChangeArrowheads="1" noTextEdit="1"/>
          </p:cNvSpPr>
          <p:nvPr>
            <p:ph type="sldImg"/>
          </p:nvPr>
        </p:nvSpPr>
        <p:spPr>
          <a:xfrm>
            <a:off x="803275" y="422275"/>
            <a:ext cx="5246688" cy="3498850"/>
          </a:xfrm>
          <a:ln cap="flat"/>
        </p:spPr>
      </p:sp>
    </p:spTree>
    <p:extLst>
      <p:ext uri="{BB962C8B-B14F-4D97-AF65-F5344CB8AC3E}">
        <p14:creationId xmlns:p14="http://schemas.microsoft.com/office/powerpoint/2010/main" val="1939630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body" idx="1"/>
          </p:nvPr>
        </p:nvSpPr>
        <p:spPr>
          <a:noFill/>
        </p:spPr>
        <p:txBody>
          <a:bodyPr/>
          <a:lstStyle/>
          <a:p>
            <a:endParaRPr lang="en-US" dirty="0"/>
          </a:p>
        </p:txBody>
      </p:sp>
      <p:sp>
        <p:nvSpPr>
          <p:cNvPr id="188419"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2099166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Trends in SO2 Levels: Between 1986 and 1995, </a:t>
            </a:r>
            <a:r>
              <a:rPr lang="en-US" sz="1800" b="1" i="0" u="none" strike="noStrike" kern="1200" dirty="0">
                <a:solidFill>
                  <a:schemeClr val="tx1"/>
                </a:solidFill>
                <a:effectLst/>
                <a:latin typeface="Times New Roman" pitchFamily="18" charset="0"/>
                <a:ea typeface="+mn-ea"/>
                <a:cs typeface="+mn-cs"/>
              </a:rPr>
              <a:t>national SO2 concentrations decreased 37 percent</a:t>
            </a:r>
            <a:r>
              <a:rPr lang="en-US" sz="1800" b="0" i="0" u="none" strike="noStrike" kern="1200" dirty="0">
                <a:solidFill>
                  <a:schemeClr val="tx1"/>
                </a:solidFill>
                <a:effectLst/>
                <a:latin typeface="Times New Roman" pitchFamily="18" charset="0"/>
                <a:ea typeface="+mn-ea"/>
                <a:cs typeface="+mn-cs"/>
              </a:rPr>
              <a:t> and SO2 emissions decreased 18 percent. Between 1994 and 1995, national SO2 concentrations decreased 17 percent and SO2 emissions decreased 13 percent. These significant decreases in concentrations and emissions reflect the success of the first year of the Acid Rain Program.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While national SO2 air quality levels have improved, </a:t>
            </a:r>
            <a:r>
              <a:rPr lang="en-US" sz="1800" b="1" i="0" u="none" strike="noStrike" kern="1200" dirty="0">
                <a:solidFill>
                  <a:schemeClr val="tx1"/>
                </a:solidFill>
                <a:effectLst/>
                <a:latin typeface="Times New Roman" pitchFamily="18" charset="0"/>
                <a:ea typeface="+mn-ea"/>
                <a:cs typeface="+mn-cs"/>
              </a:rPr>
              <a:t>EPA remains concerned about short-term peak SO2 concentrations</a:t>
            </a:r>
            <a:r>
              <a:rPr lang="en-US" sz="1800" b="0" i="0" u="none" strike="noStrike" kern="1200" dirty="0">
                <a:solidFill>
                  <a:schemeClr val="tx1"/>
                </a:solidFill>
                <a:effectLst/>
                <a:latin typeface="Times New Roman" pitchFamily="18" charset="0"/>
                <a:ea typeface="+mn-ea"/>
                <a:cs typeface="+mn-cs"/>
              </a:rPr>
              <a:t>. As a result, EPA proposed a program for States, industry, and communities to use in evaluating and addressing peak concentrations that could occur near some industrial sources.</a:t>
            </a:r>
            <a:endParaRPr lang="en-US" b="0" i="0" kern="1200" dirty="0">
              <a:solidFill>
                <a:schemeClr val="tx1"/>
              </a:solidFill>
              <a:effectLst/>
              <a:latin typeface="Times New Roman" pitchFamily="18" charset="0"/>
              <a:ea typeface="+mn-ea"/>
              <a:cs typeface="+mn-cs"/>
            </a:endParaRPr>
          </a:p>
          <a:p>
            <a:endParaRPr lang="en-US" dirty="0"/>
          </a:p>
        </p:txBody>
      </p:sp>
      <p:sp>
        <p:nvSpPr>
          <p:cNvPr id="188419"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4266886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Along with a change in the NAAQS the monitoring networks were changed </a:t>
            </a:r>
            <a:r>
              <a:rPr lang="en-US" sz="1800" b="0" i="0" u="none" strike="noStrike" kern="1200" dirty="0" err="1">
                <a:solidFill>
                  <a:schemeClr val="tx1"/>
                </a:solidFill>
                <a:effectLst/>
                <a:latin typeface="Times New Roman" pitchFamily="18" charset="0"/>
                <a:ea typeface="+mn-ea"/>
                <a:cs typeface="+mn-cs"/>
              </a:rPr>
              <a:t>requirng</a:t>
            </a:r>
            <a:r>
              <a:rPr lang="en-US" sz="1800" b="0" i="0" u="none" strike="noStrike" kern="1200" dirty="0">
                <a:solidFill>
                  <a:schemeClr val="tx1"/>
                </a:solidFill>
                <a:effectLst/>
                <a:latin typeface="Times New Roman" pitchFamily="18" charset="0"/>
                <a:ea typeface="+mn-ea"/>
                <a:cs typeface="+mn-cs"/>
              </a:rPr>
              <a:t> Pb monitoring at an expanded number of source sites and at larger municipal airports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Merrill Field ................................................ Anchorage ..AK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Pryor Field Regional .................................... Limestone ..AL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Palo Alto Airport of Santa Clara County ......... Santa Clara .CA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McClellan-Palomar ...................................... San Diego …CA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Reid-Hillview ..............................................Santa Clara ..CA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Gillespie Field .............................................San Diego …CA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San Carlos .................................................. San Mateo ..CA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Nantucket Memorial .................................... Nantucket …MA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Oakland County International ....................... Oakland .....MI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Republic ......................................................Suffolk .......NY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Brookhaven ................................................ Suffolk .......NY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Stinson Municipal ........................................ Bexar ........ TX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Northwest Regional ..................................... Denton ......TX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Harvey Field ................................................ Snohomish ..WA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Auburn Municipal ......................................... King ..........WA</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754193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p:spPr>
        <p:txBody>
          <a:bodyPr/>
          <a:lstStyle/>
          <a:p>
            <a:endParaRPr lang="en-US"/>
          </a:p>
        </p:txBody>
      </p:sp>
    </p:spTree>
    <p:extLst>
      <p:ext uri="{BB962C8B-B14F-4D97-AF65-F5344CB8AC3E}">
        <p14:creationId xmlns:p14="http://schemas.microsoft.com/office/powerpoint/2010/main" val="1815312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body" idx="1"/>
          </p:nvPr>
        </p:nvSpPr>
        <p:spPr>
          <a:xfrm>
            <a:off x="228600" y="3788227"/>
            <a:ext cx="6616701" cy="525562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ARB maintains </a:t>
            </a:r>
            <a:r>
              <a:rPr lang="en-US" sz="1800" b="1" i="0" u="none" strike="noStrike" kern="1200" dirty="0">
                <a:solidFill>
                  <a:schemeClr val="tx1"/>
                </a:solidFill>
                <a:effectLst/>
                <a:latin typeface="Times New Roman" pitchFamily="18" charset="0"/>
                <a:ea typeface="+mn-ea"/>
                <a:cs typeface="+mn-cs"/>
              </a:rPr>
              <a:t>15 lead sites (including 9 in Mexico), 1 collocated site in Bakersfield, and the districts maintain 18</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Health Effects: Exposure to lead mainly occurs through </a:t>
            </a:r>
            <a:r>
              <a:rPr lang="en-US" sz="1800" b="1" i="0" u="none" strike="noStrike" kern="1200" dirty="0">
                <a:solidFill>
                  <a:schemeClr val="tx1"/>
                </a:solidFill>
                <a:effectLst/>
                <a:latin typeface="Times New Roman" pitchFamily="18" charset="0"/>
                <a:ea typeface="+mn-ea"/>
                <a:cs typeface="+mn-cs"/>
              </a:rPr>
              <a:t>inhalation of air and ingestion of lead in food, paint, water, soil, or dust</a:t>
            </a:r>
            <a:r>
              <a:rPr lang="en-US" sz="1800" b="0" i="0" u="none" strike="noStrike" kern="1200" dirty="0">
                <a:solidFill>
                  <a:schemeClr val="tx1"/>
                </a:solidFill>
                <a:effectLst/>
                <a:latin typeface="Times New Roman" pitchFamily="18" charset="0"/>
                <a:ea typeface="+mn-ea"/>
                <a:cs typeface="+mn-cs"/>
              </a:rPr>
              <a:t>. Lead </a:t>
            </a:r>
            <a:r>
              <a:rPr lang="en-US" sz="1800" b="1" i="0" u="sng" kern="1200" dirty="0">
                <a:solidFill>
                  <a:schemeClr val="tx1"/>
                </a:solidFill>
                <a:effectLst/>
                <a:latin typeface="Times New Roman" pitchFamily="18" charset="0"/>
                <a:ea typeface="+mn-ea"/>
                <a:cs typeface="+mn-cs"/>
              </a:rPr>
              <a:t>accumulates in the body in blood, bone, and soft tissue</a:t>
            </a:r>
            <a:r>
              <a:rPr lang="en-US" sz="1800" b="0" i="0" u="none" strike="noStrike" kern="1200" dirty="0">
                <a:solidFill>
                  <a:schemeClr val="tx1"/>
                </a:solidFill>
                <a:effectLst/>
                <a:latin typeface="Times New Roman" pitchFamily="18" charset="0"/>
                <a:ea typeface="+mn-ea"/>
                <a:cs typeface="+mn-cs"/>
              </a:rPr>
              <a:t>. Because it is not readily excreted, lead can </a:t>
            </a:r>
            <a:r>
              <a:rPr lang="en-US" sz="1800" b="1" i="0" u="sng" kern="1200" dirty="0">
                <a:solidFill>
                  <a:schemeClr val="tx1"/>
                </a:solidFill>
                <a:effectLst/>
                <a:latin typeface="Times New Roman" pitchFamily="18" charset="0"/>
                <a:ea typeface="+mn-ea"/>
                <a:cs typeface="+mn-cs"/>
              </a:rPr>
              <a:t>also affect the kidneys, liver, nervous system, and other organs</a:t>
            </a:r>
            <a:r>
              <a:rPr lang="en-US" sz="1800" b="0" i="0" u="none" strike="noStrike" kern="1200" dirty="0">
                <a:solidFill>
                  <a:schemeClr val="tx1"/>
                </a:solidFill>
                <a:effectLst/>
                <a:latin typeface="Times New Roman" pitchFamily="18" charset="0"/>
                <a:ea typeface="+mn-ea"/>
                <a:cs typeface="+mn-cs"/>
              </a:rPr>
              <a:t>. </a:t>
            </a:r>
            <a:r>
              <a:rPr lang="en-US" sz="1800" b="1" i="0" u="sng" kern="1200" dirty="0">
                <a:solidFill>
                  <a:schemeClr val="tx1"/>
                </a:solidFill>
                <a:effectLst/>
                <a:latin typeface="Times New Roman" pitchFamily="18" charset="0"/>
                <a:ea typeface="+mn-ea"/>
                <a:cs typeface="+mn-cs"/>
              </a:rPr>
              <a:t>Excessive exposure to lead may cause anemia, kidney disease, reproductive disorders, and neurological impairments such as seizures, mental retardation, and/or behavioral disorders</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Even at low doses, lead exposure is associated with changes in fundamental enzymatic, energy transfer, and other processes in the body. Fetuses and children are especially susceptible to low doses of lead, often suffering central nervous system damage or slowed growth. Recent studies show that lead may be a factor in high blood pressure and subsequent heart disease in middle-aged white males. Lead may also contribute to osteoporosis in post-menopausal women. </a:t>
            </a:r>
            <a:endParaRPr lang="en-US" b="0" i="0" kern="1200" dirty="0">
              <a:solidFill>
                <a:schemeClr val="tx1"/>
              </a:solidFill>
              <a:effectLst/>
              <a:latin typeface="Times New Roman" pitchFamily="18" charset="0"/>
              <a:ea typeface="+mn-ea"/>
              <a:cs typeface="+mn-cs"/>
            </a:endParaRPr>
          </a:p>
          <a:p>
            <a:endParaRPr lang="en-US" dirty="0"/>
          </a:p>
        </p:txBody>
      </p:sp>
      <p:sp>
        <p:nvSpPr>
          <p:cNvPr id="190467" name="Rectangle 3"/>
          <p:cNvSpPr>
            <a:spLocks noGrp="1" noRot="1" noChangeAspect="1" noChangeArrowheads="1" noTextEdit="1"/>
          </p:cNvSpPr>
          <p:nvPr>
            <p:ph type="sldImg"/>
          </p:nvPr>
        </p:nvSpPr>
        <p:spPr>
          <a:xfrm>
            <a:off x="804863" y="238125"/>
            <a:ext cx="5243512" cy="3497263"/>
          </a:xfrm>
          <a:ln cap="flat"/>
        </p:spPr>
      </p:sp>
    </p:spTree>
    <p:extLst>
      <p:ext uri="{BB962C8B-B14F-4D97-AF65-F5344CB8AC3E}">
        <p14:creationId xmlns:p14="http://schemas.microsoft.com/office/powerpoint/2010/main" val="30181116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79676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body" idx="1"/>
          </p:nvPr>
        </p:nvSpPr>
        <p:spPr>
          <a:xfrm>
            <a:off x="914401" y="4424689"/>
            <a:ext cx="5334000"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Trends in Lead Levels: Between 1986 and 1995, average lead concentrations in urban areas throughout the country decreased 78 percent while total lead emissions decreased 32 percent. </a:t>
            </a:r>
            <a:r>
              <a:rPr lang="en-US" sz="1800" b="1" i="0" u="sng" kern="1200" dirty="0">
                <a:solidFill>
                  <a:schemeClr val="tx1"/>
                </a:solidFill>
                <a:effectLst/>
                <a:latin typeface="Times New Roman" pitchFamily="18" charset="0"/>
                <a:ea typeface="+mn-ea"/>
                <a:cs typeface="+mn-cs"/>
              </a:rPr>
              <a:t>These reductions are a direct result of the use of unleaded gasoline in automobiles</a:t>
            </a:r>
            <a:r>
              <a:rPr lang="en-US" sz="1800" b="0" i="0" u="none" strike="noStrike" kern="1200" dirty="0">
                <a:solidFill>
                  <a:schemeClr val="tx1"/>
                </a:solidFill>
                <a:effectLst/>
                <a:latin typeface="Times New Roman" pitchFamily="18" charset="0"/>
                <a:ea typeface="+mn-ea"/>
                <a:cs typeface="+mn-cs"/>
              </a:rPr>
              <a:t>. The large reduction in lead emissions from transportation sources has changed the nature of the pollution problem for lead in the U.S.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While there are </a:t>
            </a:r>
            <a:r>
              <a:rPr lang="en-US" sz="1800" b="1" i="0" u="none" strike="noStrike" kern="1200" dirty="0">
                <a:solidFill>
                  <a:schemeClr val="tx1"/>
                </a:solidFill>
                <a:effectLst/>
                <a:latin typeface="Times New Roman" pitchFamily="18" charset="0"/>
                <a:ea typeface="+mn-ea"/>
                <a:cs typeface="+mn-cs"/>
              </a:rPr>
              <a:t>still violations</a:t>
            </a:r>
            <a:r>
              <a:rPr lang="en-US" sz="1800" b="0" i="0" u="none" strike="noStrike" kern="1200" dirty="0">
                <a:solidFill>
                  <a:schemeClr val="tx1"/>
                </a:solidFill>
                <a:effectLst/>
                <a:latin typeface="Times New Roman" pitchFamily="18" charset="0"/>
                <a:ea typeface="+mn-ea"/>
                <a:cs typeface="+mn-cs"/>
              </a:rPr>
              <a:t> of the lead air quality standard, they </a:t>
            </a:r>
            <a:r>
              <a:rPr lang="en-US" sz="1800" b="1" i="0" u="sng" kern="1200" dirty="0">
                <a:solidFill>
                  <a:schemeClr val="tx1"/>
                </a:solidFill>
                <a:effectLst/>
                <a:latin typeface="Times New Roman" pitchFamily="18" charset="0"/>
                <a:ea typeface="+mn-ea"/>
                <a:cs typeface="+mn-cs"/>
              </a:rPr>
              <a:t>tend to occur near large industrial sources such as lead smelters</a:t>
            </a:r>
            <a:r>
              <a:rPr lang="en-US" sz="1800" b="0" i="0" u="none" strike="noStrike" kern="1200" dirty="0">
                <a:solidFill>
                  <a:schemeClr val="tx1"/>
                </a:solidFill>
                <a:effectLst/>
                <a:latin typeface="Times New Roman" pitchFamily="18" charset="0"/>
                <a:ea typeface="+mn-ea"/>
                <a:cs typeface="+mn-cs"/>
              </a:rPr>
              <a:t>. Between 1994 and 1995, lead emissions decreased 1 percent while national average lead concentrations remained unchanged.</a:t>
            </a:r>
            <a:endParaRPr lang="en-US" b="0" i="0" kern="1200" dirty="0">
              <a:solidFill>
                <a:schemeClr val="tx1"/>
              </a:solidFill>
              <a:effectLst/>
              <a:latin typeface="Times New Roman" pitchFamily="18" charset="0"/>
              <a:ea typeface="+mn-ea"/>
              <a:cs typeface="+mn-cs"/>
            </a:endParaRPr>
          </a:p>
          <a:p>
            <a:endParaRPr lang="en-US" dirty="0"/>
          </a:p>
        </p:txBody>
      </p:sp>
      <p:sp>
        <p:nvSpPr>
          <p:cNvPr id="191491"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23243037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body" idx="1"/>
          </p:nvPr>
        </p:nvSpPr>
        <p:spPr>
          <a:xfrm>
            <a:off x="885827" y="4452012"/>
            <a:ext cx="5534025" cy="4347541"/>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Control techniques include: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Reducing or eliminating lead in processes and products such as fuels and coatings.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9251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9269936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6653294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5853652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a:xfrm>
            <a:off x="809625" y="698500"/>
            <a:ext cx="5238750" cy="3494088"/>
          </a:xfrm>
          <a:ln/>
        </p:spPr>
      </p:sp>
      <p:sp>
        <p:nvSpPr>
          <p:cNvPr id="193539" name="Rectangle 3"/>
          <p:cNvSpPr>
            <a:spLocks noGrp="1" noChangeArrowheads="1"/>
          </p:cNvSpPr>
          <p:nvPr>
            <p:ph type="body" idx="1"/>
          </p:nvPr>
        </p:nvSpPr>
        <p:spPr>
          <a:noFill/>
        </p:spPr>
        <p:txBody>
          <a:bodyPr/>
          <a:lstStyle/>
          <a:p>
            <a:r>
              <a:rPr lang="en-US" b="0" i="0" u="none" strike="noStrike" kern="1200" dirty="0">
                <a:solidFill>
                  <a:schemeClr val="tx1"/>
                </a:solidFill>
                <a:effectLst/>
                <a:latin typeface="Times New Roman" pitchFamily="18" charset="0"/>
                <a:ea typeface="+mn-ea"/>
                <a:cs typeface="+mn-cs"/>
              </a:rPr>
              <a:t>Ozone formation patterns from 8:00 am to 11:00 pm.</a:t>
            </a:r>
            <a:endParaRPr lang="en-US" dirty="0"/>
          </a:p>
        </p:txBody>
      </p:sp>
    </p:spTree>
    <p:extLst>
      <p:ext uri="{BB962C8B-B14F-4D97-AF65-F5344CB8AC3E}">
        <p14:creationId xmlns:p14="http://schemas.microsoft.com/office/powerpoint/2010/main" val="33349423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p:txBody>
          <a:bodyPr/>
          <a:lstStyle/>
          <a:p>
            <a:pPr rtl="0" fontAlgn="base"/>
            <a:r>
              <a:rPr lang="en-US" sz="1800" b="1" i="0" u="none" strike="noStrike" kern="1200" dirty="0">
                <a:solidFill>
                  <a:schemeClr val="tx1"/>
                </a:solidFill>
                <a:effectLst/>
                <a:latin typeface="Times New Roman" pitchFamily="18" charset="0"/>
                <a:ea typeface="+mn-ea"/>
                <a:cs typeface="+mn-cs"/>
              </a:rPr>
              <a:t>Sacramento Ground Level Ozone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from 8am to 7pm</a:t>
            </a:r>
            <a:endParaRPr lang="en-US" b="0" i="0" kern="1200" dirty="0">
              <a:solidFill>
                <a:schemeClr val="tx1"/>
              </a:solidFill>
              <a:effectLst/>
              <a:latin typeface="Times New Roman" pitchFamily="18" charset="0"/>
              <a:ea typeface="+mn-ea"/>
              <a:cs typeface="+mn-cs"/>
            </a:endParaRPr>
          </a:p>
          <a:p>
            <a:pPr algn="ctr">
              <a:defRPr/>
            </a:pPr>
            <a:endParaRPr lang="en-US" dirty="0"/>
          </a:p>
        </p:txBody>
      </p:sp>
    </p:spTree>
    <p:extLst>
      <p:ext uri="{BB962C8B-B14F-4D97-AF65-F5344CB8AC3E}">
        <p14:creationId xmlns:p14="http://schemas.microsoft.com/office/powerpoint/2010/main" val="1210700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90510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body" idx="1"/>
          </p:nvPr>
        </p:nvSpPr>
        <p:spPr>
          <a:xfrm>
            <a:off x="152400" y="3444283"/>
            <a:ext cx="6705600" cy="5358485"/>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ARB maintains 37 O3 sites with 8 in Mexico while the districts maintain 151.</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Health and Environmental Effects</a:t>
            </a:r>
            <a:r>
              <a:rPr lang="en-US" sz="1800" b="0" i="0" u="none" strike="noStrike" kern="1200" dirty="0">
                <a:solidFill>
                  <a:schemeClr val="tx1"/>
                </a:solidFill>
                <a:effectLst/>
                <a:latin typeface="Times New Roman" pitchFamily="18" charset="0"/>
                <a:ea typeface="+mn-ea"/>
                <a:cs typeface="+mn-cs"/>
              </a:rPr>
              <a:t>: Scientific evidence indicates that ground-level ozone not only affects people with impaired respiratory systems (such as asthmatics), but healthy adults and children as well. </a:t>
            </a:r>
            <a:r>
              <a:rPr lang="en-US" sz="1800" b="1" i="0" u="none" strike="noStrike" kern="1200" dirty="0">
                <a:solidFill>
                  <a:schemeClr val="tx1"/>
                </a:solidFill>
                <a:effectLst/>
                <a:latin typeface="Times New Roman" pitchFamily="18" charset="0"/>
                <a:ea typeface="+mn-ea"/>
                <a:cs typeface="+mn-cs"/>
              </a:rPr>
              <a:t>Exposure to ozone for 6 to 7</a:t>
            </a:r>
            <a:r>
              <a:rPr lang="en-US" sz="1800" b="0" i="0" u="none" strike="noStrike" kern="1200" dirty="0">
                <a:solidFill>
                  <a:schemeClr val="tx1"/>
                </a:solidFill>
                <a:effectLst/>
                <a:latin typeface="Times New Roman" pitchFamily="18" charset="0"/>
                <a:ea typeface="+mn-ea"/>
                <a:cs typeface="+mn-cs"/>
              </a:rPr>
              <a:t> hours, even at relatively low concentrations, </a:t>
            </a:r>
            <a:r>
              <a:rPr lang="en-US" sz="1800" b="1" i="0" u="none" strike="noStrike" kern="1200" dirty="0">
                <a:solidFill>
                  <a:schemeClr val="tx1"/>
                </a:solidFill>
                <a:effectLst/>
                <a:latin typeface="Times New Roman" pitchFamily="18" charset="0"/>
                <a:ea typeface="+mn-ea"/>
                <a:cs typeface="+mn-cs"/>
              </a:rPr>
              <a:t>significantly reduces lung function and induces respiratory inflammation in normal, healthy people during periods of moderate exercise</a:t>
            </a:r>
            <a:r>
              <a:rPr lang="en-US" sz="1800" b="0" i="0" u="none" strike="noStrike" kern="1200" dirty="0">
                <a:solidFill>
                  <a:schemeClr val="tx1"/>
                </a:solidFill>
                <a:effectLst/>
                <a:latin typeface="Times New Roman" pitchFamily="18" charset="0"/>
                <a:ea typeface="+mn-ea"/>
                <a:cs typeface="+mn-cs"/>
              </a:rPr>
              <a:t>. It can be accompanied by symptoms such as </a:t>
            </a:r>
            <a:r>
              <a:rPr lang="en-US" sz="1800" b="1" i="0" u="none" strike="noStrike" kern="1200" dirty="0">
                <a:solidFill>
                  <a:schemeClr val="tx1"/>
                </a:solidFill>
                <a:effectLst/>
                <a:latin typeface="Times New Roman" pitchFamily="18" charset="0"/>
                <a:ea typeface="+mn-ea"/>
                <a:cs typeface="+mn-cs"/>
              </a:rPr>
              <a:t>chest pain, coughing, nausea, and pulmonary congestion</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Recent studies provide evidence of an association between elevated ozone levels and increases in hospital admissions for respiratory problems in several U.S. cities. Results from animal studies indicate that repeated exposure to high levels of ozone for several months or more can produce permanent structural damage in the lungs.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Ozone is responsible for approximately </a:t>
            </a:r>
            <a:r>
              <a:rPr lang="en-US" sz="1800" b="1" i="0" u="none" strike="noStrike" kern="1200" dirty="0">
                <a:solidFill>
                  <a:schemeClr val="tx1"/>
                </a:solidFill>
                <a:effectLst/>
                <a:latin typeface="Times New Roman" pitchFamily="18" charset="0"/>
                <a:ea typeface="+mn-ea"/>
                <a:cs typeface="+mn-cs"/>
              </a:rPr>
              <a:t>1 to 2 billion dollars of agricultural crop yield loss in the U.S. each year</a:t>
            </a:r>
            <a:r>
              <a:rPr lang="en-US" sz="1800" b="0" i="0" u="none" strike="noStrike" kern="1200" dirty="0">
                <a:solidFill>
                  <a:schemeClr val="tx1"/>
                </a:solidFill>
                <a:effectLst/>
                <a:latin typeface="Times New Roman" pitchFamily="18" charset="0"/>
                <a:ea typeface="+mn-ea"/>
                <a:cs typeface="+mn-cs"/>
              </a:rPr>
              <a:t>. Ozone </a:t>
            </a:r>
            <a:r>
              <a:rPr lang="en-US" sz="1800" b="1" i="0" u="none" strike="noStrike" kern="1200" dirty="0">
                <a:solidFill>
                  <a:schemeClr val="tx1"/>
                </a:solidFill>
                <a:effectLst/>
                <a:latin typeface="Times New Roman" pitchFamily="18" charset="0"/>
                <a:ea typeface="+mn-ea"/>
                <a:cs typeface="+mn-cs"/>
              </a:rPr>
              <a:t>also damages forest ecosystems</a:t>
            </a:r>
            <a:r>
              <a:rPr lang="en-US" sz="1800" b="0" i="0" u="none" strike="noStrike" kern="1200" dirty="0">
                <a:solidFill>
                  <a:schemeClr val="tx1"/>
                </a:solidFill>
                <a:effectLst/>
                <a:latin typeface="Times New Roman" pitchFamily="18" charset="0"/>
                <a:ea typeface="+mn-ea"/>
                <a:cs typeface="+mn-cs"/>
              </a:rPr>
              <a:t> in California and the eastern U.S. New scientific studies indicate that ozone causes adverse health and environmental effects at lower concentrations and longer periods of exposure than the current standards.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95587" name="Rectangle 3"/>
          <p:cNvSpPr>
            <a:spLocks noGrp="1" noRot="1" noChangeAspect="1" noChangeArrowheads="1" noTextEdit="1"/>
          </p:cNvSpPr>
          <p:nvPr>
            <p:ph type="sldImg"/>
          </p:nvPr>
        </p:nvSpPr>
        <p:spPr>
          <a:xfrm>
            <a:off x="1227138" y="306388"/>
            <a:ext cx="4641850" cy="3095625"/>
          </a:xfrm>
          <a:ln cap="flat"/>
        </p:spPr>
      </p:sp>
    </p:spTree>
    <p:extLst>
      <p:ext uri="{BB962C8B-B14F-4D97-AF65-F5344CB8AC3E}">
        <p14:creationId xmlns:p14="http://schemas.microsoft.com/office/powerpoint/2010/main" val="1695096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xfrm>
            <a:off x="809625" y="311150"/>
            <a:ext cx="4402138" cy="2935288"/>
          </a:xfrm>
          <a:ln/>
        </p:spPr>
      </p:sp>
      <p:sp>
        <p:nvSpPr>
          <p:cNvPr id="173059" name="Rectangle 3"/>
          <p:cNvSpPr>
            <a:spLocks noGrp="1" noChangeArrowheads="1"/>
          </p:cNvSpPr>
          <p:nvPr>
            <p:ph type="body" idx="1"/>
          </p:nvPr>
        </p:nvSpPr>
        <p:spPr>
          <a:xfrm>
            <a:off x="457200" y="3323741"/>
            <a:ext cx="6096000" cy="5565817"/>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Ambient Air Monitoring Program.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Federal government first allotted money to states to research ambient air was as a result of the Air Pollution Control Act of 1955 in section 103. Many states were already monitoring. The role of the federal government in coordinating this monitoring came as a result of the Air Pollution Control Act amendments of 1963. At that time the federal government through the Public Health Service began requiring specific types of equipment.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In 1970, </a:t>
            </a:r>
            <a:r>
              <a:rPr lang="en-US" sz="1800" b="0" i="0" u="none" strike="noStrike" kern="1200" dirty="0" err="1">
                <a:solidFill>
                  <a:schemeClr val="tx1"/>
                </a:solidFill>
                <a:effectLst/>
                <a:latin typeface="Times New Roman" pitchFamily="18" charset="0"/>
                <a:ea typeface="+mn-ea"/>
                <a:cs typeface="+mn-cs"/>
              </a:rPr>
              <a:t>ammendments</a:t>
            </a:r>
            <a:r>
              <a:rPr lang="en-US" sz="1800" b="0" i="0" u="none" strike="noStrike" kern="1200" dirty="0">
                <a:solidFill>
                  <a:schemeClr val="tx1"/>
                </a:solidFill>
                <a:effectLst/>
                <a:latin typeface="Times New Roman" pitchFamily="18" charset="0"/>
                <a:ea typeface="+mn-ea"/>
                <a:cs typeface="+mn-cs"/>
              </a:rPr>
              <a:t> and now called the </a:t>
            </a:r>
            <a:r>
              <a:rPr lang="en-US" sz="1800" b="1" i="0" u="none" strike="noStrike" kern="1200" dirty="0">
                <a:solidFill>
                  <a:schemeClr val="tx1"/>
                </a:solidFill>
                <a:effectLst/>
                <a:latin typeface="Times New Roman" pitchFamily="18" charset="0"/>
                <a:ea typeface="+mn-ea"/>
                <a:cs typeface="+mn-cs"/>
              </a:rPr>
              <a:t>Clean Air Act (CAA)</a:t>
            </a:r>
            <a:r>
              <a:rPr lang="en-US" sz="1800" b="0" i="0" u="none" strike="noStrike" kern="1200" dirty="0">
                <a:solidFill>
                  <a:schemeClr val="tx1"/>
                </a:solidFill>
                <a:effectLst/>
                <a:latin typeface="Times New Roman" pitchFamily="18" charset="0"/>
                <a:ea typeface="+mn-ea"/>
                <a:cs typeface="+mn-cs"/>
              </a:rPr>
              <a:t> was signed into law. The </a:t>
            </a:r>
            <a:r>
              <a:rPr lang="en-US" sz="1800" b="1" i="0" u="none" strike="noStrike" kern="1200" dirty="0">
                <a:solidFill>
                  <a:schemeClr val="tx1"/>
                </a:solidFill>
                <a:effectLst/>
                <a:latin typeface="Times New Roman" pitchFamily="18" charset="0"/>
                <a:ea typeface="+mn-ea"/>
                <a:cs typeface="+mn-cs"/>
              </a:rPr>
              <a:t>CAA and its amendments provides the framework for all pertinent organizations to protect air quality</a:t>
            </a:r>
            <a:r>
              <a:rPr lang="en-US" sz="1800" b="0" i="0" u="none" strike="noStrike" kern="1200" dirty="0">
                <a:solidFill>
                  <a:schemeClr val="tx1"/>
                </a:solidFill>
                <a:effectLst/>
                <a:latin typeface="Times New Roman" pitchFamily="18" charset="0"/>
                <a:ea typeface="+mn-ea"/>
                <a:cs typeface="+mn-cs"/>
              </a:rPr>
              <a:t>. EPA's principal responsibilities under the CAA, include: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Setting </a:t>
            </a:r>
            <a:r>
              <a:rPr lang="en-US" sz="1800" b="1" i="0" u="none" strike="noStrike" kern="1200" dirty="0">
                <a:solidFill>
                  <a:schemeClr val="tx1"/>
                </a:solidFill>
                <a:effectLst/>
                <a:latin typeface="Times New Roman" pitchFamily="18" charset="0"/>
                <a:ea typeface="+mn-ea"/>
                <a:cs typeface="+mn-cs"/>
              </a:rPr>
              <a:t>National Air Quality Standards (NAAQS)</a:t>
            </a:r>
            <a:r>
              <a:rPr lang="en-US" sz="1800" b="0" i="0" u="none" strike="noStrike" kern="1200" dirty="0">
                <a:solidFill>
                  <a:schemeClr val="tx1"/>
                </a:solidFill>
                <a:effectLst/>
                <a:latin typeface="Times New Roman" pitchFamily="18" charset="0"/>
                <a:ea typeface="+mn-ea"/>
                <a:cs typeface="+mn-cs"/>
              </a:rPr>
              <a:t> for pollutants considered harmful to the public health and environment </a:t>
            </a:r>
            <a:r>
              <a:rPr lang="en-US" sz="1800" b="1" i="0" u="none" strike="noStrike" kern="1200" dirty="0">
                <a:solidFill>
                  <a:schemeClr val="tx1"/>
                </a:solidFill>
                <a:effectLst/>
                <a:latin typeface="Times New Roman" pitchFamily="18" charset="0"/>
                <a:ea typeface="+mn-ea"/>
                <a:cs typeface="+mn-cs"/>
              </a:rPr>
              <a:t>, </a:t>
            </a:r>
            <a:r>
              <a:rPr lang="en-US" sz="1800" b="0" i="0" u="none" strike="noStrike" kern="1200" dirty="0">
                <a:solidFill>
                  <a:schemeClr val="tx1"/>
                </a:solidFill>
                <a:effectLst/>
                <a:latin typeface="Times New Roman" pitchFamily="18" charset="0"/>
                <a:ea typeface="+mn-ea"/>
                <a:cs typeface="+mn-cs"/>
              </a:rPr>
              <a:t>These six pollutants, also called criteria pollutants, are: </a:t>
            </a:r>
            <a:r>
              <a:rPr lang="en-US" sz="1800" b="1" i="0" u="none" strike="noStrike" kern="1200" dirty="0">
                <a:solidFill>
                  <a:schemeClr val="tx1"/>
                </a:solidFill>
                <a:effectLst/>
                <a:latin typeface="Times New Roman" pitchFamily="18" charset="0"/>
                <a:ea typeface="+mn-ea"/>
                <a:cs typeface="+mn-cs"/>
              </a:rPr>
              <a:t>particulate matter, sulfur dioxide, carbon monoxide, nitrogen dioxide, ozone, and lead</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Ensuring the air quality standards are met or attained (in cooperation with the States) through national standards and strategies to control air emission standards from sources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Ensuring the sources of toxic air pollutants are well controlled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Monitoring the effectiveness of the program.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2656239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body" idx="1"/>
          </p:nvPr>
        </p:nvSpPr>
        <p:spPr>
          <a:xfrm>
            <a:off x="1" y="4347542"/>
            <a:ext cx="6858000" cy="4455224"/>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The old one hour standard applies to present non-attainment areas. It no longer applies to an area once the EPA determines that an area has air quality standards that meet the one-hour standard. At that point the new 8 hour standard applies.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(See 40 FR Part 50 -- 50.9 and 50.10)</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Control strategies: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Reduce Nox (already discussed)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Reduce VOC: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Solvents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Paints &amp; other coatings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Vapor recovery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Control devices - carbon beds, incineration, bioremediation</a:t>
            </a:r>
            <a:endParaRPr lang="en-US" b="0" i="0" kern="1200" dirty="0">
              <a:solidFill>
                <a:schemeClr val="tx1"/>
              </a:solidFill>
              <a:effectLst/>
              <a:latin typeface="Times New Roman" pitchFamily="18" charset="0"/>
              <a:ea typeface="+mn-ea"/>
              <a:cs typeface="+mn-cs"/>
            </a:endParaRPr>
          </a:p>
          <a:p>
            <a:endParaRPr lang="en-US" dirty="0"/>
          </a:p>
        </p:txBody>
      </p:sp>
      <p:sp>
        <p:nvSpPr>
          <p:cNvPr id="196611"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2305787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body" idx="1"/>
          </p:nvPr>
        </p:nvSpPr>
        <p:spPr>
          <a:xfrm>
            <a:off x="1" y="4347542"/>
            <a:ext cx="6858000" cy="4455224"/>
          </a:xfrm>
          <a:noFill/>
        </p:spPr>
        <p:txBody>
          <a:bodyPr/>
          <a:lstStyle/>
          <a:p>
            <a:endParaRPr lang="en-US" b="1" dirty="0"/>
          </a:p>
        </p:txBody>
      </p:sp>
      <p:sp>
        <p:nvSpPr>
          <p:cNvPr id="196611"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7763208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125458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41328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body" idx="1"/>
          </p:nvPr>
        </p:nvSpPr>
        <p:spPr>
          <a:xfrm>
            <a:off x="152400" y="3444283"/>
            <a:ext cx="6705600" cy="5358485"/>
          </a:xfrm>
          <a:noFill/>
        </p:spPr>
        <p:txBody>
          <a:bodyPr/>
          <a:lstStyle/>
          <a:p>
            <a:endParaRPr lang="en-US" sz="1700" dirty="0"/>
          </a:p>
        </p:txBody>
      </p:sp>
      <p:sp>
        <p:nvSpPr>
          <p:cNvPr id="195587" name="Rectangle 3"/>
          <p:cNvSpPr>
            <a:spLocks noGrp="1" noRot="1" noChangeAspect="1" noChangeArrowheads="1" noTextEdit="1"/>
          </p:cNvSpPr>
          <p:nvPr>
            <p:ph type="sldImg"/>
          </p:nvPr>
        </p:nvSpPr>
        <p:spPr>
          <a:xfrm>
            <a:off x="1227138" y="306388"/>
            <a:ext cx="4641850" cy="3095625"/>
          </a:xfrm>
          <a:ln cap="flat"/>
        </p:spPr>
      </p:sp>
    </p:spTree>
    <p:extLst>
      <p:ext uri="{BB962C8B-B14F-4D97-AF65-F5344CB8AC3E}">
        <p14:creationId xmlns:p14="http://schemas.microsoft.com/office/powerpoint/2010/main" val="27449235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51789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35576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327660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244950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45859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body" idx="1"/>
          </p:nvPr>
        </p:nvSpPr>
        <p:spPr>
          <a:xfrm>
            <a:off x="914400" y="4424689"/>
            <a:ext cx="5257801"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Monitor to determine attainment of NAAQS and California standards.</a:t>
            </a:r>
            <a:r>
              <a:rPr lang="en-US" sz="1800" b="0" i="0" u="none" strike="noStrike" kern="1200" dirty="0">
                <a:solidFill>
                  <a:schemeClr val="tx1"/>
                </a:solidFill>
                <a:effectLst/>
                <a:latin typeface="Times New Roman" pitchFamily="18" charset="0"/>
                <a:ea typeface="+mn-ea"/>
                <a:cs typeface="+mn-cs"/>
              </a:rPr>
              <a:t> California standards are often more stringent, more areas would be non-attainment. The differences in the standards will be discussed later. (REF: Student Handbook, pages 15-20)</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If non-attainment, need to determine progress toward attainment.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Types of standards: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NAAQS: </a:t>
            </a:r>
            <a:r>
              <a:rPr lang="en-US" sz="1800" b="0" i="0" u="none" strike="noStrike" kern="1200" dirty="0">
                <a:solidFill>
                  <a:schemeClr val="tx1"/>
                </a:solidFill>
                <a:effectLst/>
                <a:latin typeface="Times New Roman" pitchFamily="18" charset="0"/>
                <a:ea typeface="+mn-ea"/>
                <a:cs typeface="+mn-cs"/>
              </a:rPr>
              <a:t>National Ambient Air Quality Standards </a:t>
            </a:r>
            <a:r>
              <a:rPr lang="en-US" sz="1800" b="1" i="0" u="none" strike="noStrike" kern="1200" dirty="0">
                <a:solidFill>
                  <a:schemeClr val="tx1"/>
                </a:solidFill>
                <a:effectLst/>
                <a:latin typeface="Times New Roman" pitchFamily="18" charset="0"/>
                <a:ea typeface="+mn-ea"/>
                <a:cs typeface="+mn-cs"/>
              </a:rPr>
              <a:t>Primary NAAQS: </a:t>
            </a:r>
            <a:r>
              <a:rPr lang="en-US" sz="1800" b="0" i="0" u="none" strike="noStrike" kern="1200" dirty="0">
                <a:solidFill>
                  <a:schemeClr val="tx1"/>
                </a:solidFill>
                <a:effectLst/>
                <a:latin typeface="Times New Roman" pitchFamily="18" charset="0"/>
                <a:ea typeface="+mn-ea"/>
                <a:cs typeface="+mn-cs"/>
              </a:rPr>
              <a:t>protect public health</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Secondary NAAQS: </a:t>
            </a:r>
            <a:r>
              <a:rPr lang="en-US" sz="1800" b="0" i="0" u="none" strike="noStrike" kern="1200" dirty="0">
                <a:solidFill>
                  <a:schemeClr val="tx1"/>
                </a:solidFill>
                <a:effectLst/>
                <a:latin typeface="Times New Roman" pitchFamily="18" charset="0"/>
                <a:ea typeface="+mn-ea"/>
                <a:cs typeface="+mn-cs"/>
              </a:rPr>
              <a:t>protect public welfare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California air quality standards: </a:t>
            </a:r>
            <a:r>
              <a:rPr lang="en-US" sz="1800" b="0" i="0" u="none" strike="noStrike" kern="1200" dirty="0">
                <a:solidFill>
                  <a:schemeClr val="tx1"/>
                </a:solidFill>
                <a:effectLst/>
                <a:latin typeface="Times New Roman" pitchFamily="18" charset="0"/>
                <a:ea typeface="+mn-ea"/>
                <a:cs typeface="+mn-cs"/>
              </a:rPr>
              <a:t>CA version of NAAQS, generally stricter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74083"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8148464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376246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895029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body" idx="1"/>
          </p:nvPr>
        </p:nvSpPr>
        <p:spPr>
          <a:xfrm>
            <a:off x="0" y="4495407"/>
            <a:ext cx="6772275" cy="4461653"/>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Monitoring objectives</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Why are we monitoring? What are we looking for</a:t>
            </a:r>
            <a:r>
              <a:rPr lang="en-US" sz="1800" b="0" i="0" u="none" strike="noStrike" kern="1200" dirty="0">
                <a:solidFill>
                  <a:schemeClr val="tx1"/>
                </a:solidFill>
                <a:effectLst/>
                <a:latin typeface="Times New Roman" pitchFamily="18" charset="0"/>
                <a:ea typeface="+mn-ea"/>
                <a:cs typeface="+mn-cs"/>
              </a:rPr>
              <a:t>? For example: measure a source impact (also need a background concentration monitor for comparison).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These objectives indicate the nature of the samples that the monitoring network will collect and will be used during the development of data quality objectives (section 3). As one reviews the objectives it becomes apparent that it will be rare that sites can be located to meet more than two or three objectives. Therefore, organization need to </a:t>
            </a:r>
            <a:r>
              <a:rPr lang="en-US" sz="1800" b="1" i="0" u="sng" kern="1200" dirty="0">
                <a:solidFill>
                  <a:schemeClr val="tx1"/>
                </a:solidFill>
                <a:effectLst/>
                <a:latin typeface="Times New Roman" pitchFamily="18" charset="0"/>
                <a:ea typeface="+mn-ea"/>
                <a:cs typeface="+mn-cs"/>
              </a:rPr>
              <a:t>prioritize their objectives</a:t>
            </a:r>
            <a:r>
              <a:rPr lang="en-US" sz="1800" b="0" i="0" u="none" strike="noStrike" kern="1200" dirty="0">
                <a:solidFill>
                  <a:schemeClr val="tx1"/>
                </a:solidFill>
                <a:effectLst/>
                <a:latin typeface="Times New Roman" pitchFamily="18" charset="0"/>
                <a:ea typeface="+mn-ea"/>
                <a:cs typeface="+mn-cs"/>
              </a:rPr>
              <a:t> in order to choose the sites that most representative of that objective and therefore will provide data of adequate quality.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Through the process of implementing the CAA, a number of ambient air quality monitoring networks have been developed. </a:t>
            </a:r>
            <a:r>
              <a:rPr lang="en-US" sz="1800" b="1" i="0" u="sng" kern="1200" dirty="0">
                <a:solidFill>
                  <a:schemeClr val="tx1"/>
                </a:solidFill>
                <a:effectLst/>
                <a:latin typeface="Times New Roman" pitchFamily="18" charset="0"/>
                <a:ea typeface="+mn-ea"/>
                <a:cs typeface="+mn-cs"/>
              </a:rPr>
              <a:t>The EPA's Ambient Air Quality Monitoring Program is carried out by State and local agencies and consists of four major categories of monitoring stations or networks that measure the criteria pollutants</a:t>
            </a:r>
            <a:r>
              <a:rPr lang="en-US" sz="1800" b="0" i="0" u="none" strike="noStrike" kern="1200" dirty="0">
                <a:solidFill>
                  <a:schemeClr val="tx1"/>
                </a:solidFill>
                <a:effectLst/>
                <a:latin typeface="Times New Roman" pitchFamily="18" charset="0"/>
                <a:ea typeface="+mn-ea"/>
                <a:cs typeface="+mn-cs"/>
              </a:rPr>
              <a:t>. </a:t>
            </a:r>
            <a:endParaRPr lang="en-US" b="0" i="0" kern="1200" dirty="0">
              <a:solidFill>
                <a:schemeClr val="tx1"/>
              </a:solidFill>
              <a:effectLst/>
              <a:latin typeface="Times New Roman" pitchFamily="18" charset="0"/>
              <a:ea typeface="+mn-ea"/>
              <a:cs typeface="+mn-cs"/>
            </a:endParaRPr>
          </a:p>
          <a:p>
            <a:endParaRPr lang="en-US" dirty="0"/>
          </a:p>
        </p:txBody>
      </p:sp>
      <p:sp>
        <p:nvSpPr>
          <p:cNvPr id="197635" name="Rectangle 3"/>
          <p:cNvSpPr>
            <a:spLocks noGrp="1" noRot="1" noChangeAspect="1" noChangeArrowheads="1" noTextEdit="1"/>
          </p:cNvSpPr>
          <p:nvPr>
            <p:ph type="sldImg"/>
          </p:nvPr>
        </p:nvSpPr>
        <p:spPr>
          <a:xfrm>
            <a:off x="1058863" y="995363"/>
            <a:ext cx="4781550" cy="3187700"/>
          </a:xfrm>
          <a:ln cap="flat"/>
        </p:spPr>
      </p:sp>
      <p:sp>
        <p:nvSpPr>
          <p:cNvPr id="400388" name="Text Box 4"/>
          <p:cNvSpPr txBox="1">
            <a:spLocks noChangeArrowheads="1"/>
          </p:cNvSpPr>
          <p:nvPr/>
        </p:nvSpPr>
        <p:spPr bwMode="auto">
          <a:xfrm>
            <a:off x="2061736" y="229833"/>
            <a:ext cx="2483705" cy="46103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811" tIns="45407" rIns="90811" bIns="45407">
            <a:spAutoFit/>
          </a:bodyPr>
          <a:lstStyle>
            <a:lvl1pPr algn="l" defTabSz="903288">
              <a:defRPr sz="2400">
                <a:solidFill>
                  <a:schemeClr val="tx1"/>
                </a:solidFill>
                <a:latin typeface="Times New Roman" pitchFamily="18" charset="0"/>
              </a:defRPr>
            </a:lvl1pPr>
            <a:lvl2pPr marL="450850" algn="l" defTabSz="903288">
              <a:defRPr sz="2400">
                <a:solidFill>
                  <a:schemeClr val="tx1"/>
                </a:solidFill>
                <a:latin typeface="Times New Roman" pitchFamily="18" charset="0"/>
              </a:defRPr>
            </a:lvl2pPr>
            <a:lvl3pPr marL="903288" algn="l" defTabSz="903288">
              <a:defRPr sz="2400">
                <a:solidFill>
                  <a:schemeClr val="tx1"/>
                </a:solidFill>
                <a:latin typeface="Times New Roman" pitchFamily="18" charset="0"/>
              </a:defRPr>
            </a:lvl3pPr>
            <a:lvl4pPr marL="1354138" algn="l" defTabSz="903288">
              <a:defRPr sz="2400">
                <a:solidFill>
                  <a:schemeClr val="tx1"/>
                </a:solidFill>
                <a:latin typeface="Times New Roman" pitchFamily="18" charset="0"/>
              </a:defRPr>
            </a:lvl4pPr>
            <a:lvl5pPr marL="1806575" algn="l" defTabSz="903288">
              <a:defRPr sz="2400">
                <a:solidFill>
                  <a:schemeClr val="tx1"/>
                </a:solidFill>
                <a:latin typeface="Times New Roman" pitchFamily="18" charset="0"/>
              </a:defRPr>
            </a:lvl5pPr>
            <a:lvl6pPr marL="2263775" defTabSz="903288" eaLnBrk="0" fontAlgn="base" hangingPunct="0">
              <a:spcBef>
                <a:spcPct val="0"/>
              </a:spcBef>
              <a:spcAft>
                <a:spcPct val="0"/>
              </a:spcAft>
              <a:defRPr sz="2400">
                <a:solidFill>
                  <a:schemeClr val="tx1"/>
                </a:solidFill>
                <a:latin typeface="Times New Roman" pitchFamily="18" charset="0"/>
              </a:defRPr>
            </a:lvl6pPr>
            <a:lvl7pPr marL="2720975" defTabSz="903288" eaLnBrk="0" fontAlgn="base" hangingPunct="0">
              <a:spcBef>
                <a:spcPct val="0"/>
              </a:spcBef>
              <a:spcAft>
                <a:spcPct val="0"/>
              </a:spcAft>
              <a:defRPr sz="2400">
                <a:solidFill>
                  <a:schemeClr val="tx1"/>
                </a:solidFill>
                <a:latin typeface="Times New Roman" pitchFamily="18" charset="0"/>
              </a:defRPr>
            </a:lvl7pPr>
            <a:lvl8pPr marL="3178175" defTabSz="903288" eaLnBrk="0" fontAlgn="base" hangingPunct="0">
              <a:spcBef>
                <a:spcPct val="0"/>
              </a:spcBef>
              <a:spcAft>
                <a:spcPct val="0"/>
              </a:spcAft>
              <a:defRPr sz="2400">
                <a:solidFill>
                  <a:schemeClr val="tx1"/>
                </a:solidFill>
                <a:latin typeface="Times New Roman" pitchFamily="18" charset="0"/>
              </a:defRPr>
            </a:lvl8pPr>
            <a:lvl9pPr marL="3635375" defTabSz="903288" eaLnBrk="0" fontAlgn="base" hangingPunct="0">
              <a:spcBef>
                <a:spcPct val="0"/>
              </a:spcBef>
              <a:spcAft>
                <a:spcPct val="0"/>
              </a:spcAft>
              <a:defRPr sz="2400">
                <a:solidFill>
                  <a:schemeClr val="tx1"/>
                </a:solidFill>
                <a:latin typeface="Times New Roman" pitchFamily="18" charset="0"/>
              </a:defRPr>
            </a:lvl9pPr>
          </a:lstStyle>
          <a:p>
            <a:pPr algn="ctr">
              <a:defRPr/>
            </a:pPr>
            <a:r>
              <a:rPr lang="en-US" b="1">
                <a:effectLst>
                  <a:outerShdw blurRad="38100" dist="38100" dir="2700000" algn="tl">
                    <a:srgbClr val="C0C0C0"/>
                  </a:outerShdw>
                </a:effectLst>
              </a:rPr>
              <a:t>10:00am BREAK</a:t>
            </a:r>
          </a:p>
        </p:txBody>
      </p:sp>
    </p:spTree>
    <p:extLst>
      <p:ext uri="{BB962C8B-B14F-4D97-AF65-F5344CB8AC3E}">
        <p14:creationId xmlns:p14="http://schemas.microsoft.com/office/powerpoint/2010/main" val="36584843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body" idx="1"/>
          </p:nvPr>
        </p:nvSpPr>
        <p:spPr>
          <a:xfrm>
            <a:off x="0" y="4495407"/>
            <a:ext cx="6772275" cy="4461653"/>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Monitoring objectives</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Why are we monitoring? What are we looking for</a:t>
            </a:r>
            <a:r>
              <a:rPr lang="en-US" sz="1800" b="0" i="0" u="none" strike="noStrike" kern="1200" dirty="0">
                <a:solidFill>
                  <a:schemeClr val="tx1"/>
                </a:solidFill>
                <a:effectLst/>
                <a:latin typeface="Times New Roman" pitchFamily="18" charset="0"/>
                <a:ea typeface="+mn-ea"/>
                <a:cs typeface="+mn-cs"/>
              </a:rPr>
              <a:t>? For example: measure a source impact (also need a background concentration monitor for comparison).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These objectives indicate the nature of the samples that the monitoring network will collect and will be used during the development of data quality objectives (section 3). As one reviews the objectives it becomes apparent that it will be rare that sites can be located to meet more than two or three objectives. Therefore, organization need to </a:t>
            </a:r>
            <a:r>
              <a:rPr lang="en-US" sz="1800" b="1" i="0" u="sng" kern="1200" dirty="0">
                <a:solidFill>
                  <a:schemeClr val="tx1"/>
                </a:solidFill>
                <a:effectLst/>
                <a:latin typeface="Times New Roman" pitchFamily="18" charset="0"/>
                <a:ea typeface="+mn-ea"/>
                <a:cs typeface="+mn-cs"/>
              </a:rPr>
              <a:t>prioritize their objectives</a:t>
            </a:r>
            <a:r>
              <a:rPr lang="en-US" sz="1800" b="0" i="0" u="none" strike="noStrike" kern="1200" dirty="0">
                <a:solidFill>
                  <a:schemeClr val="tx1"/>
                </a:solidFill>
                <a:effectLst/>
                <a:latin typeface="Times New Roman" pitchFamily="18" charset="0"/>
                <a:ea typeface="+mn-ea"/>
                <a:cs typeface="+mn-cs"/>
              </a:rPr>
              <a:t> in order to choose the sites that most representative of that objective and therefore will provide data of adequate quality.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Through the process of implementing the CAA, a number of ambient air quality monitoring networks have been developed. </a:t>
            </a:r>
            <a:r>
              <a:rPr lang="en-US" sz="1800" b="1" i="0" u="sng" kern="1200" dirty="0">
                <a:solidFill>
                  <a:schemeClr val="tx1"/>
                </a:solidFill>
                <a:effectLst/>
                <a:latin typeface="Times New Roman" pitchFamily="18" charset="0"/>
                <a:ea typeface="+mn-ea"/>
                <a:cs typeface="+mn-cs"/>
              </a:rPr>
              <a:t>The EPA's Ambient Air Quality Monitoring Program is carried out by State and local agencies and consists of four major categories of monitoring stations or networks that measure the criteria pollutants</a:t>
            </a:r>
            <a:r>
              <a:rPr lang="en-US" sz="1800" b="0" i="0" u="none" strike="noStrike"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198659" name="Rectangle 3"/>
          <p:cNvSpPr>
            <a:spLocks noGrp="1" noRot="1" noChangeAspect="1" noChangeArrowheads="1" noTextEdit="1"/>
          </p:cNvSpPr>
          <p:nvPr>
            <p:ph type="sldImg"/>
          </p:nvPr>
        </p:nvSpPr>
        <p:spPr>
          <a:xfrm>
            <a:off x="1058863" y="995363"/>
            <a:ext cx="4781550" cy="3187700"/>
          </a:xfrm>
          <a:ln cap="flat"/>
        </p:spPr>
      </p:sp>
      <p:sp>
        <p:nvSpPr>
          <p:cNvPr id="832516" name="Text Box 4"/>
          <p:cNvSpPr txBox="1">
            <a:spLocks noChangeArrowheads="1"/>
          </p:cNvSpPr>
          <p:nvPr/>
        </p:nvSpPr>
        <p:spPr bwMode="auto">
          <a:xfrm>
            <a:off x="2061736" y="229833"/>
            <a:ext cx="2483705" cy="46103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811" tIns="45407" rIns="90811" bIns="45407">
            <a:spAutoFit/>
          </a:bodyPr>
          <a:lstStyle>
            <a:lvl1pPr algn="l" defTabSz="903288">
              <a:defRPr sz="2400">
                <a:solidFill>
                  <a:schemeClr val="tx1"/>
                </a:solidFill>
                <a:latin typeface="Times New Roman" pitchFamily="18" charset="0"/>
              </a:defRPr>
            </a:lvl1pPr>
            <a:lvl2pPr marL="450850" algn="l" defTabSz="903288">
              <a:defRPr sz="2400">
                <a:solidFill>
                  <a:schemeClr val="tx1"/>
                </a:solidFill>
                <a:latin typeface="Times New Roman" pitchFamily="18" charset="0"/>
              </a:defRPr>
            </a:lvl2pPr>
            <a:lvl3pPr marL="903288" algn="l" defTabSz="903288">
              <a:defRPr sz="2400">
                <a:solidFill>
                  <a:schemeClr val="tx1"/>
                </a:solidFill>
                <a:latin typeface="Times New Roman" pitchFamily="18" charset="0"/>
              </a:defRPr>
            </a:lvl3pPr>
            <a:lvl4pPr marL="1354138" algn="l" defTabSz="903288">
              <a:defRPr sz="2400">
                <a:solidFill>
                  <a:schemeClr val="tx1"/>
                </a:solidFill>
                <a:latin typeface="Times New Roman" pitchFamily="18" charset="0"/>
              </a:defRPr>
            </a:lvl4pPr>
            <a:lvl5pPr marL="1806575" algn="l" defTabSz="903288">
              <a:defRPr sz="2400">
                <a:solidFill>
                  <a:schemeClr val="tx1"/>
                </a:solidFill>
                <a:latin typeface="Times New Roman" pitchFamily="18" charset="0"/>
              </a:defRPr>
            </a:lvl5pPr>
            <a:lvl6pPr marL="2263775" defTabSz="903288" eaLnBrk="0" fontAlgn="base" hangingPunct="0">
              <a:spcBef>
                <a:spcPct val="0"/>
              </a:spcBef>
              <a:spcAft>
                <a:spcPct val="0"/>
              </a:spcAft>
              <a:defRPr sz="2400">
                <a:solidFill>
                  <a:schemeClr val="tx1"/>
                </a:solidFill>
                <a:latin typeface="Times New Roman" pitchFamily="18" charset="0"/>
              </a:defRPr>
            </a:lvl6pPr>
            <a:lvl7pPr marL="2720975" defTabSz="903288" eaLnBrk="0" fontAlgn="base" hangingPunct="0">
              <a:spcBef>
                <a:spcPct val="0"/>
              </a:spcBef>
              <a:spcAft>
                <a:spcPct val="0"/>
              </a:spcAft>
              <a:defRPr sz="2400">
                <a:solidFill>
                  <a:schemeClr val="tx1"/>
                </a:solidFill>
                <a:latin typeface="Times New Roman" pitchFamily="18" charset="0"/>
              </a:defRPr>
            </a:lvl7pPr>
            <a:lvl8pPr marL="3178175" defTabSz="903288" eaLnBrk="0" fontAlgn="base" hangingPunct="0">
              <a:spcBef>
                <a:spcPct val="0"/>
              </a:spcBef>
              <a:spcAft>
                <a:spcPct val="0"/>
              </a:spcAft>
              <a:defRPr sz="2400">
                <a:solidFill>
                  <a:schemeClr val="tx1"/>
                </a:solidFill>
                <a:latin typeface="Times New Roman" pitchFamily="18" charset="0"/>
              </a:defRPr>
            </a:lvl8pPr>
            <a:lvl9pPr marL="3635375" defTabSz="903288" eaLnBrk="0" fontAlgn="base" hangingPunct="0">
              <a:spcBef>
                <a:spcPct val="0"/>
              </a:spcBef>
              <a:spcAft>
                <a:spcPct val="0"/>
              </a:spcAft>
              <a:defRPr sz="2400">
                <a:solidFill>
                  <a:schemeClr val="tx1"/>
                </a:solidFill>
                <a:latin typeface="Times New Roman" pitchFamily="18" charset="0"/>
              </a:defRPr>
            </a:lvl9pPr>
          </a:lstStyle>
          <a:p>
            <a:pPr algn="ctr">
              <a:defRPr/>
            </a:pPr>
            <a:r>
              <a:rPr lang="en-US" b="1">
                <a:effectLst>
                  <a:outerShdw blurRad="38100" dist="38100" dir="2700000" algn="tl">
                    <a:srgbClr val="C0C0C0"/>
                  </a:outerShdw>
                </a:effectLst>
              </a:rPr>
              <a:t>10:00am BREAK</a:t>
            </a:r>
          </a:p>
        </p:txBody>
      </p:sp>
    </p:spTree>
    <p:extLst>
      <p:ext uri="{BB962C8B-B14F-4D97-AF65-F5344CB8AC3E}">
        <p14:creationId xmlns:p14="http://schemas.microsoft.com/office/powerpoint/2010/main" val="32833582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body" idx="1"/>
          </p:nvPr>
        </p:nvSpPr>
        <p:spPr>
          <a:xfrm>
            <a:off x="784227" y="4410224"/>
            <a:ext cx="5688012" cy="2402801"/>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Micro</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Concentrations in Air Volumes from Several Meters to about 100 Meters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Usually High Concentration Impact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Middle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100 Meters to about 0.5 Kilometers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Often Source Impact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Neighborhood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0.5 to 4 Kilometers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Often Population Impact.</a:t>
            </a:r>
            <a:endParaRPr lang="en-US" b="0" i="0" kern="1200" dirty="0">
              <a:solidFill>
                <a:schemeClr val="tx1"/>
              </a:solidFill>
              <a:effectLst/>
              <a:latin typeface="Times New Roman" pitchFamily="18" charset="0"/>
              <a:ea typeface="+mn-ea"/>
              <a:cs typeface="+mn-cs"/>
            </a:endParaRPr>
          </a:p>
          <a:p>
            <a:endParaRPr lang="en-US" dirty="0"/>
          </a:p>
        </p:txBody>
      </p:sp>
      <p:sp>
        <p:nvSpPr>
          <p:cNvPr id="19968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3783860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body" idx="1"/>
          </p:nvPr>
        </p:nvSpPr>
        <p:spPr>
          <a:xfrm>
            <a:off x="914401" y="4424689"/>
            <a:ext cx="5157788" cy="414985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(TQ #19)</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Example map of micro scale site (South Lake Tahoe)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 microscale site is to measure localized pollutant concentrations with essentially no mixing (for example, high CO concentrations beside a street).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There is a microscale CO monitoring station at this location. The inlet hangs over the sidewalk beside the street.</a:t>
            </a:r>
            <a:endParaRPr lang="en-US" b="0" i="0" kern="1200" dirty="0">
              <a:solidFill>
                <a:schemeClr val="tx1"/>
              </a:solidFill>
              <a:effectLst/>
              <a:latin typeface="Times New Roman" pitchFamily="18" charset="0"/>
              <a:ea typeface="+mn-ea"/>
              <a:cs typeface="+mn-cs"/>
            </a:endParaRPr>
          </a:p>
          <a:p>
            <a:endParaRPr lang="en-US" dirty="0"/>
          </a:p>
        </p:txBody>
      </p:sp>
      <p:sp>
        <p:nvSpPr>
          <p:cNvPr id="200707"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5060598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body" idx="1"/>
          </p:nvPr>
        </p:nvSpPr>
        <p:spPr>
          <a:xfrm>
            <a:off x="914402" y="4424689"/>
            <a:ext cx="5243512"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Example map of middle scale site (South Lake Tahoe)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Represents a somewhat larger area; several blocks around.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Used to measure high concentrations and source impacts with minimal mixing.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sng" kern="1200" dirty="0">
                <a:solidFill>
                  <a:schemeClr val="tx1"/>
                </a:solidFill>
                <a:effectLst/>
                <a:latin typeface="Times New Roman" pitchFamily="18" charset="0"/>
                <a:ea typeface="+mn-ea"/>
                <a:cs typeface="+mn-cs"/>
              </a:rPr>
              <a:t>((SOURCE IMPACT))</a:t>
            </a:r>
            <a:endParaRPr lang="en-US" b="0" i="0" kern="1200" dirty="0">
              <a:solidFill>
                <a:schemeClr val="tx1"/>
              </a:solidFill>
              <a:effectLst/>
              <a:latin typeface="Times New Roman" pitchFamily="18" charset="0"/>
              <a:ea typeface="+mn-ea"/>
              <a:cs typeface="+mn-cs"/>
            </a:endParaRPr>
          </a:p>
          <a:p>
            <a:endParaRPr lang="en-US" dirty="0"/>
          </a:p>
        </p:txBody>
      </p:sp>
      <p:sp>
        <p:nvSpPr>
          <p:cNvPr id="201731"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0583877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body" idx="1"/>
          </p:nvPr>
        </p:nvSpPr>
        <p:spPr>
          <a:xfrm>
            <a:off x="914400" y="4424689"/>
            <a:ext cx="5200650"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Example map of neighborhood scale site (South Lake Tahoe)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Neighborhood scale is the most common monitoring scale. </a:t>
            </a:r>
            <a:r>
              <a:rPr lang="en-US" sz="1800" b="1" i="0" u="sng" kern="1200" dirty="0">
                <a:solidFill>
                  <a:schemeClr val="tx1"/>
                </a:solidFill>
                <a:effectLst/>
                <a:latin typeface="Times New Roman" pitchFamily="18" charset="0"/>
                <a:ea typeface="+mn-ea"/>
                <a:cs typeface="+mn-cs"/>
              </a:rPr>
              <a:t>Ozone impact areas are often neighborhood scale.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Used to measure population and source impacts with moderate mixing.</a:t>
            </a:r>
            <a:endParaRPr lang="en-US" b="0" i="0" kern="1200" dirty="0">
              <a:solidFill>
                <a:schemeClr val="tx1"/>
              </a:solidFill>
              <a:effectLst/>
              <a:latin typeface="Times New Roman" pitchFamily="18" charset="0"/>
              <a:ea typeface="+mn-ea"/>
              <a:cs typeface="+mn-cs"/>
            </a:endParaRPr>
          </a:p>
          <a:p>
            <a:endParaRPr lang="en-US" dirty="0"/>
          </a:p>
        </p:txBody>
      </p:sp>
      <p:sp>
        <p:nvSpPr>
          <p:cNvPr id="202755"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18752361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Urban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4 to 50 Kilometers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Usually Population Impacts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Regional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Tens to Hundreds of Kilometers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Often Urban Transport Impact Area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National and Global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Concentrations in Air Volumes Representing a Nation or World as a Whole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Usually Background Concentrations.</a:t>
            </a:r>
            <a:endParaRPr lang="en-US" b="0" i="0" kern="1200" dirty="0">
              <a:solidFill>
                <a:schemeClr val="tx1"/>
              </a:solidFill>
              <a:effectLst/>
              <a:latin typeface="Times New Roman" pitchFamily="18" charset="0"/>
              <a:ea typeface="+mn-ea"/>
              <a:cs typeface="+mn-cs"/>
            </a:endParaRPr>
          </a:p>
          <a:p>
            <a:endParaRPr lang="en-US" dirty="0"/>
          </a:p>
        </p:txBody>
      </p:sp>
      <p:sp>
        <p:nvSpPr>
          <p:cNvPr id="20377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0822212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body" idx="1"/>
          </p:nvPr>
        </p:nvSpPr>
        <p:spPr>
          <a:xfrm>
            <a:off x="693740" y="4424690"/>
            <a:ext cx="5764212" cy="4403793"/>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Example map of urban scale site (South Lake Tahoe)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Urban scale would be about the size of the lake in the Lake Tahoe basin and would represent pollutants that are well mixed throughout the basin.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Used to monitor pollutants distributed over large areas, often pollutants transported from urban areas.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sng" kern="1200" dirty="0">
                <a:solidFill>
                  <a:schemeClr val="tx1"/>
                </a:solidFill>
                <a:effectLst/>
                <a:latin typeface="Times New Roman" pitchFamily="18" charset="0"/>
                <a:ea typeface="+mn-ea"/>
                <a:cs typeface="+mn-cs"/>
              </a:rPr>
              <a:t>Ozone impact areas downwind of cities are often urban scale.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Useful for assessing air quality over an entire metropolitan area.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Particulate sulfates are well mixed and uniform throughout the Tahoe basin in this example slide.</a:t>
            </a:r>
            <a:endParaRPr lang="en-US" b="0" i="0" kern="1200" dirty="0">
              <a:solidFill>
                <a:schemeClr val="tx1"/>
              </a:solidFill>
              <a:effectLst/>
              <a:latin typeface="Times New Roman" pitchFamily="18" charset="0"/>
              <a:ea typeface="+mn-ea"/>
              <a:cs typeface="+mn-cs"/>
            </a:endParaRPr>
          </a:p>
          <a:p>
            <a:endParaRPr lang="en-US" dirty="0"/>
          </a:p>
        </p:txBody>
      </p:sp>
      <p:sp>
        <p:nvSpPr>
          <p:cNvPr id="20480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902722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body" idx="1"/>
          </p:nvPr>
        </p:nvSpPr>
        <p:spPr>
          <a:xfrm>
            <a:off x="388940" y="3278737"/>
            <a:ext cx="6354762" cy="5512778"/>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USEPA regulations: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40 CFR 50:</a:t>
            </a:r>
            <a:r>
              <a:rPr lang="en-US" sz="1800" b="0" i="0" u="none" strike="noStrike" kern="1200" dirty="0">
                <a:solidFill>
                  <a:schemeClr val="tx1"/>
                </a:solidFill>
                <a:effectLst/>
                <a:latin typeface="Times New Roman" pitchFamily="18" charset="0"/>
                <a:ea typeface="+mn-ea"/>
                <a:cs typeface="+mn-cs"/>
              </a:rPr>
              <a:t> National Ambient Air Quality </a:t>
            </a:r>
            <a:r>
              <a:rPr lang="en-US" sz="1800" b="1" i="0" u="none" strike="noStrike" kern="1200" dirty="0">
                <a:solidFill>
                  <a:schemeClr val="tx1"/>
                </a:solidFill>
                <a:effectLst/>
                <a:latin typeface="Times New Roman" pitchFamily="18" charset="0"/>
                <a:ea typeface="+mn-ea"/>
                <a:cs typeface="+mn-cs"/>
              </a:rPr>
              <a:t>Standards (NAAQS).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40 CFR 53:</a:t>
            </a:r>
            <a:r>
              <a:rPr lang="en-US" sz="1800" b="0" i="0" u="none" strike="noStrike" kern="1200" dirty="0">
                <a:solidFill>
                  <a:schemeClr val="tx1"/>
                </a:solidFill>
                <a:effectLst/>
                <a:latin typeface="Times New Roman" pitchFamily="18" charset="0"/>
                <a:ea typeface="+mn-ea"/>
                <a:cs typeface="+mn-cs"/>
              </a:rPr>
              <a:t> Ambient Air Monitoring Reference and Equivalent </a:t>
            </a:r>
            <a:r>
              <a:rPr lang="en-US" sz="1800" b="1" i="0" u="none" strike="noStrike" kern="1200" dirty="0">
                <a:solidFill>
                  <a:schemeClr val="tx1"/>
                </a:solidFill>
                <a:effectLst/>
                <a:latin typeface="Times New Roman" pitchFamily="18" charset="0"/>
                <a:ea typeface="+mn-ea"/>
                <a:cs typeface="+mn-cs"/>
              </a:rPr>
              <a:t>Methods.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40 CFR 58:</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Monitoring criteria </a:t>
            </a:r>
            <a:r>
              <a:rPr lang="en-US" sz="1800" b="0" i="0" u="none" strike="noStrike" kern="1200" dirty="0">
                <a:solidFill>
                  <a:schemeClr val="tx1"/>
                </a:solidFill>
                <a:effectLst/>
                <a:latin typeface="Times New Roman" pitchFamily="18" charset="0"/>
                <a:ea typeface="+mn-ea"/>
                <a:cs typeface="+mn-cs"/>
              </a:rPr>
              <a:t>and </a:t>
            </a:r>
            <a:r>
              <a:rPr lang="en-US" sz="1800" b="1" i="0" u="none" strike="noStrike" kern="1200" dirty="0">
                <a:solidFill>
                  <a:schemeClr val="tx1"/>
                </a:solidFill>
                <a:effectLst/>
                <a:latin typeface="Times New Roman" pitchFamily="18" charset="0"/>
                <a:ea typeface="+mn-ea"/>
                <a:cs typeface="+mn-cs"/>
              </a:rPr>
              <a:t>station configurations.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40 CFR 52.21:</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Prevention of Significant Deterioration (PSD). Student’s copy may say 51.24. That’s wrong. It was never that.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California regulations (H&amp;S Code)</a:t>
            </a:r>
            <a:endParaRPr lang="en-US" b="0" i="0" kern="1200" dirty="0">
              <a:solidFill>
                <a:schemeClr val="tx1"/>
              </a:solidFill>
              <a:effectLst/>
              <a:latin typeface="Times New Roman" pitchFamily="18" charset="0"/>
              <a:ea typeface="+mn-ea"/>
              <a:cs typeface="+mn-cs"/>
            </a:endParaRPr>
          </a:p>
          <a:p>
            <a:endParaRPr lang="en-US" dirty="0"/>
          </a:p>
        </p:txBody>
      </p:sp>
      <p:sp>
        <p:nvSpPr>
          <p:cNvPr id="175107" name="Rectangle 3"/>
          <p:cNvSpPr>
            <a:spLocks noGrp="1" noRot="1" noChangeAspect="1" noChangeArrowheads="1" noTextEdit="1"/>
          </p:cNvSpPr>
          <p:nvPr>
            <p:ph type="sldImg"/>
          </p:nvPr>
        </p:nvSpPr>
        <p:spPr>
          <a:xfrm>
            <a:off x="1319213" y="184150"/>
            <a:ext cx="4283075" cy="2855913"/>
          </a:xfrm>
          <a:ln cap="flat"/>
        </p:spPr>
      </p:sp>
      <p:sp>
        <p:nvSpPr>
          <p:cNvPr id="29700" name="Text Box 4"/>
          <p:cNvSpPr txBox="1">
            <a:spLocks noChangeArrowheads="1"/>
          </p:cNvSpPr>
          <p:nvPr/>
        </p:nvSpPr>
        <p:spPr bwMode="auto">
          <a:xfrm>
            <a:off x="2340268" y="3092299"/>
            <a:ext cx="1929814" cy="35454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38" tIns="46019" rIns="92038" bIns="46019">
            <a:spAutoFit/>
          </a:bodyPr>
          <a:lstStyle>
            <a:lvl1pPr algn="l" defTabSz="915988">
              <a:defRPr sz="2400">
                <a:solidFill>
                  <a:schemeClr val="tx1"/>
                </a:solidFill>
                <a:latin typeface="Times New Roman" pitchFamily="18" charset="0"/>
              </a:defRPr>
            </a:lvl1pPr>
            <a:lvl2pPr algn="l" defTabSz="915988">
              <a:defRPr sz="2400">
                <a:solidFill>
                  <a:schemeClr val="tx1"/>
                </a:solidFill>
                <a:latin typeface="Times New Roman" pitchFamily="18" charset="0"/>
              </a:defRPr>
            </a:lvl2pPr>
            <a:lvl3pPr marL="915988" algn="l" defTabSz="915988">
              <a:defRPr sz="2400">
                <a:solidFill>
                  <a:schemeClr val="tx1"/>
                </a:solidFill>
                <a:latin typeface="Times New Roman" pitchFamily="18" charset="0"/>
              </a:defRPr>
            </a:lvl3pPr>
            <a:lvl4pPr marL="1373188" algn="l" defTabSz="915988">
              <a:defRPr sz="2400">
                <a:solidFill>
                  <a:schemeClr val="tx1"/>
                </a:solidFill>
                <a:latin typeface="Times New Roman" pitchFamily="18" charset="0"/>
              </a:defRPr>
            </a:lvl4pPr>
            <a:lvl5pPr marL="1831975" algn="l" defTabSz="915988">
              <a:defRPr sz="2400">
                <a:solidFill>
                  <a:schemeClr val="tx1"/>
                </a:solidFill>
                <a:latin typeface="Times New Roman" pitchFamily="18" charset="0"/>
              </a:defRPr>
            </a:lvl5pPr>
            <a:lvl6pPr marL="2289175" defTabSz="915988" eaLnBrk="0" fontAlgn="base" hangingPunct="0">
              <a:spcBef>
                <a:spcPct val="0"/>
              </a:spcBef>
              <a:spcAft>
                <a:spcPct val="0"/>
              </a:spcAft>
              <a:defRPr sz="2400">
                <a:solidFill>
                  <a:schemeClr val="tx1"/>
                </a:solidFill>
                <a:latin typeface="Times New Roman" pitchFamily="18" charset="0"/>
              </a:defRPr>
            </a:lvl6pPr>
            <a:lvl7pPr marL="2746375" defTabSz="915988" eaLnBrk="0" fontAlgn="base" hangingPunct="0">
              <a:spcBef>
                <a:spcPct val="0"/>
              </a:spcBef>
              <a:spcAft>
                <a:spcPct val="0"/>
              </a:spcAft>
              <a:defRPr sz="2400">
                <a:solidFill>
                  <a:schemeClr val="tx1"/>
                </a:solidFill>
                <a:latin typeface="Times New Roman" pitchFamily="18" charset="0"/>
              </a:defRPr>
            </a:lvl7pPr>
            <a:lvl8pPr marL="3203575" defTabSz="915988" eaLnBrk="0" fontAlgn="base" hangingPunct="0">
              <a:spcBef>
                <a:spcPct val="0"/>
              </a:spcBef>
              <a:spcAft>
                <a:spcPct val="0"/>
              </a:spcAft>
              <a:defRPr sz="2400">
                <a:solidFill>
                  <a:schemeClr val="tx1"/>
                </a:solidFill>
                <a:latin typeface="Times New Roman" pitchFamily="18" charset="0"/>
              </a:defRPr>
            </a:lvl8pPr>
            <a:lvl9pPr marL="3660775" defTabSz="915988" eaLnBrk="0" fontAlgn="base" hangingPunct="0">
              <a:spcBef>
                <a:spcPct val="0"/>
              </a:spcBef>
              <a:spcAft>
                <a:spcPct val="0"/>
              </a:spcAft>
              <a:defRPr sz="2400">
                <a:solidFill>
                  <a:schemeClr val="tx1"/>
                </a:solidFill>
                <a:latin typeface="Times New Roman" pitchFamily="18" charset="0"/>
              </a:defRPr>
            </a:lvl9pPr>
          </a:lstStyle>
          <a:p>
            <a:pPr algn="ctr">
              <a:defRPr/>
            </a:pPr>
            <a:r>
              <a:rPr lang="en-US" sz="1700" b="1">
                <a:effectLst>
                  <a:outerShdw blurRad="38100" dist="38100" dir="2700000" algn="tl">
                    <a:srgbClr val="C0C0C0"/>
                  </a:outerShdw>
                </a:effectLst>
                <a:latin typeface="Arial" charset="0"/>
              </a:rPr>
              <a:t>Test Question #1</a:t>
            </a:r>
          </a:p>
        </p:txBody>
      </p:sp>
    </p:spTree>
    <p:extLst>
      <p:ext uri="{BB962C8B-B14F-4D97-AF65-F5344CB8AC3E}">
        <p14:creationId xmlns:p14="http://schemas.microsoft.com/office/powerpoint/2010/main" val="13387448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body" idx="1"/>
          </p:nvPr>
        </p:nvSpPr>
        <p:spPr>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Example map of regional scale sites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Used to monitor well mixed, often transported, pollutants over large areas and for </a:t>
            </a:r>
            <a:r>
              <a:rPr lang="en-US" sz="1800" b="1" i="0" u="none" strike="noStrike" kern="1200" dirty="0">
                <a:solidFill>
                  <a:schemeClr val="tx1"/>
                </a:solidFill>
                <a:effectLst/>
                <a:latin typeface="Times New Roman" pitchFamily="18" charset="0"/>
                <a:ea typeface="+mn-ea"/>
                <a:cs typeface="+mn-cs"/>
              </a:rPr>
              <a:t>background concentrations.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URBAN TRANSPORT</a:t>
            </a:r>
            <a:endParaRPr lang="en-US" b="0" i="0" kern="1200" dirty="0">
              <a:solidFill>
                <a:schemeClr val="tx1"/>
              </a:solidFill>
              <a:effectLst/>
              <a:latin typeface="Times New Roman" pitchFamily="18" charset="0"/>
              <a:ea typeface="+mn-ea"/>
              <a:cs typeface="+mn-cs"/>
            </a:endParaRPr>
          </a:p>
          <a:p>
            <a:endParaRPr lang="en-US" dirty="0"/>
          </a:p>
        </p:txBody>
      </p:sp>
      <p:sp>
        <p:nvSpPr>
          <p:cNvPr id="20582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7635330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ChangeArrowheads="1"/>
          </p:cNvSpPr>
          <p:nvPr>
            <p:ph type="body" idx="1"/>
          </p:nvPr>
        </p:nvSpPr>
        <p:spPr>
          <a:ln/>
        </p:spPr>
        <p:txBody>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Example map of national or global scale site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An example would be Mona Loa in Hawaii. Mona Loa can measure particulate from the Gobi Desert and soot from coal burning in Beijing. It is also the station used to </a:t>
            </a:r>
            <a:r>
              <a:rPr lang="en-US" sz="1800" b="1" i="0" u="none" strike="noStrike" kern="1200" dirty="0">
                <a:solidFill>
                  <a:schemeClr val="tx1"/>
                </a:solidFill>
                <a:effectLst/>
                <a:latin typeface="Times New Roman" pitchFamily="18" charset="0"/>
                <a:ea typeface="+mn-ea"/>
                <a:cs typeface="+mn-cs"/>
              </a:rPr>
              <a:t>monitor global CO2</a:t>
            </a:r>
            <a:r>
              <a:rPr lang="en-US" sz="1800" b="0" i="0" u="none" strike="noStrike" kern="1200" dirty="0">
                <a:solidFill>
                  <a:schemeClr val="tx1"/>
                </a:solidFill>
                <a:effectLst/>
                <a:latin typeface="Times New Roman" pitchFamily="18" charset="0"/>
                <a:ea typeface="+mn-ea"/>
                <a:cs typeface="+mn-cs"/>
              </a:rPr>
              <a:t> levels (global warming greenhouse effect predictions are based on these results).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defRPr/>
            </a:pPr>
            <a:endParaRPr lang="en-US" dirty="0"/>
          </a:p>
        </p:txBody>
      </p:sp>
      <p:sp>
        <p:nvSpPr>
          <p:cNvPr id="20685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1113066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body" idx="1"/>
          </p:nvPr>
        </p:nvSpPr>
        <p:spPr>
          <a:xfrm>
            <a:off x="852488" y="4235036"/>
            <a:ext cx="5459412" cy="4191640"/>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For specific objectives stations need corresponding scales.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High concentrations</a:t>
            </a:r>
            <a:r>
              <a:rPr lang="en-US" sz="1800" b="0" i="0" u="none" strike="noStrike" kern="1200" dirty="0">
                <a:solidFill>
                  <a:schemeClr val="tx1"/>
                </a:solidFill>
                <a:effectLst/>
                <a:latin typeface="Times New Roman" pitchFamily="18" charset="0"/>
                <a:ea typeface="+mn-ea"/>
                <a:cs typeface="+mn-cs"/>
              </a:rPr>
              <a:t> - fairly small (localized) scale to find the ‘hot spot’.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Background levels</a:t>
            </a:r>
            <a:r>
              <a:rPr lang="en-US" sz="1800" b="0" i="0" u="none" strike="noStrike" kern="1200" dirty="0">
                <a:solidFill>
                  <a:schemeClr val="tx1"/>
                </a:solidFill>
                <a:effectLst/>
                <a:latin typeface="Times New Roman" pitchFamily="18" charset="0"/>
                <a:ea typeface="+mn-ea"/>
                <a:cs typeface="+mn-cs"/>
              </a:rPr>
              <a:t> - monitor large, well mixed, areas.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0787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5747881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736329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body" idx="1"/>
          </p:nvPr>
        </p:nvSpPr>
        <p:spPr>
          <a:xfrm>
            <a:off x="1" y="3903949"/>
            <a:ext cx="6858000" cy="467059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information required for selecting the number of samplers and the sampler locations include </a:t>
            </a:r>
            <a:r>
              <a:rPr lang="en-US" sz="1800" b="1" i="0" u="none" strike="noStrike" kern="1200" dirty="0">
                <a:solidFill>
                  <a:schemeClr val="tx1"/>
                </a:solidFill>
                <a:effectLst/>
                <a:latin typeface="Times New Roman" pitchFamily="18" charset="0"/>
                <a:ea typeface="+mn-ea"/>
                <a:cs typeface="+mn-cs"/>
              </a:rPr>
              <a:t>isopleth maps, population density maps, and source locations</a:t>
            </a:r>
            <a:r>
              <a:rPr lang="en-US" sz="1800" b="0" i="0" u="none" strike="noStrike" kern="1200" dirty="0">
                <a:solidFill>
                  <a:schemeClr val="tx1"/>
                </a:solidFill>
                <a:effectLst/>
                <a:latin typeface="Times New Roman" pitchFamily="18" charset="0"/>
                <a:ea typeface="+mn-ea"/>
                <a:cs typeface="+mn-cs"/>
              </a:rPr>
              <a:t>. The following are suggested guidelines: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1) The </a:t>
            </a:r>
            <a:r>
              <a:rPr lang="en-US" sz="1800" b="1" i="0" u="none" strike="noStrike" kern="1200" dirty="0">
                <a:solidFill>
                  <a:schemeClr val="tx1"/>
                </a:solidFill>
                <a:effectLst/>
                <a:latin typeface="Times New Roman" pitchFamily="18" charset="0"/>
                <a:ea typeface="+mn-ea"/>
                <a:cs typeface="+mn-cs"/>
              </a:rPr>
              <a:t>priority area is the zone of highest pollution concentration</a:t>
            </a:r>
            <a:r>
              <a:rPr lang="en-US" sz="1800" b="0" i="0" u="none" strike="noStrike" kern="1200" dirty="0">
                <a:solidFill>
                  <a:schemeClr val="tx1"/>
                </a:solidFill>
                <a:effectLst/>
                <a:latin typeface="Times New Roman" pitchFamily="18" charset="0"/>
                <a:ea typeface="+mn-ea"/>
                <a:cs typeface="+mn-cs"/>
              </a:rPr>
              <a:t> within the region; one or more stations are to be located in this area.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2) The quality of air entering the region is to be assessed by stations situated on the periphery of the region; meteorological factors </a:t>
            </a:r>
            <a:r>
              <a:rPr lang="en-US" sz="1800" b="1" i="0" u="none" strike="noStrike" kern="1200" dirty="0">
                <a:solidFill>
                  <a:schemeClr val="tx1"/>
                </a:solidFill>
                <a:effectLst/>
                <a:latin typeface="Times New Roman" pitchFamily="18" charset="0"/>
                <a:ea typeface="+mn-ea"/>
                <a:cs typeface="+mn-cs"/>
              </a:rPr>
              <a:t>(e.g., frequencies of wind directions</a:t>
            </a:r>
            <a:r>
              <a:rPr lang="en-US" sz="1800" b="0" i="0" u="none" strike="noStrike" kern="1200" dirty="0">
                <a:solidFill>
                  <a:schemeClr val="tx1"/>
                </a:solidFill>
                <a:effectLst/>
                <a:latin typeface="Times New Roman" pitchFamily="18" charset="0"/>
                <a:ea typeface="+mn-ea"/>
                <a:cs typeface="+mn-cs"/>
              </a:rPr>
              <a:t>) are of primary importance in locating these stations.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3) </a:t>
            </a:r>
            <a:r>
              <a:rPr lang="en-US" sz="1800" b="0" i="0" u="none" strike="noStrike" kern="1200" dirty="0">
                <a:solidFill>
                  <a:schemeClr val="tx1"/>
                </a:solidFill>
                <a:effectLst/>
                <a:latin typeface="Times New Roman" pitchFamily="18" charset="0"/>
                <a:ea typeface="+mn-ea"/>
                <a:cs typeface="+mn-cs"/>
              </a:rPr>
              <a:t>A major objective of surveillance is evaluation of progress made in attaining the desired air quality; for this purpose, sampling stations should be strategically situated to facilitate evaluation of the implemented control tactics</a:t>
            </a:r>
            <a:endParaRPr lang="en-US" b="0" i="0" kern="1200" dirty="0">
              <a:solidFill>
                <a:schemeClr val="tx1"/>
              </a:solidFill>
              <a:effectLst/>
              <a:latin typeface="Times New Roman" pitchFamily="18" charset="0"/>
              <a:ea typeface="+mn-ea"/>
              <a:cs typeface="+mn-cs"/>
            </a:endParaRPr>
          </a:p>
          <a:p>
            <a:endParaRPr lang="en-US" dirty="0"/>
          </a:p>
        </p:txBody>
      </p:sp>
      <p:sp>
        <p:nvSpPr>
          <p:cNvPr id="208899" name="Rectangle 3"/>
          <p:cNvSpPr>
            <a:spLocks noGrp="1" noRot="1" noChangeAspect="1" noChangeArrowheads="1" noTextEdit="1"/>
          </p:cNvSpPr>
          <p:nvPr>
            <p:ph type="sldImg"/>
          </p:nvPr>
        </p:nvSpPr>
        <p:spPr>
          <a:xfrm>
            <a:off x="1020763" y="460375"/>
            <a:ext cx="4919662" cy="3279775"/>
          </a:xfrm>
          <a:ln cap="flat"/>
        </p:spPr>
      </p:sp>
    </p:spTree>
    <p:extLst>
      <p:ext uri="{BB962C8B-B14F-4D97-AF65-F5344CB8AC3E}">
        <p14:creationId xmlns:p14="http://schemas.microsoft.com/office/powerpoint/2010/main" val="24002371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body" idx="1"/>
          </p:nvPr>
        </p:nvSpPr>
        <p:spPr>
          <a:xfrm>
            <a:off x="609600" y="4424689"/>
            <a:ext cx="5867400"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Close attention should be given to densely populated areas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Sampling should be undertaken in areas of projected growth to determine the effects of future development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All portions of the region should be represented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Some stations will be capable of fulfilling more than one of the functions indicated; for example, a station located in a densely populated area can indicate population exposures and can also document the changes in pollutant concentrations resulting from mitigation strategies used in the area.</a:t>
            </a:r>
            <a:endParaRPr lang="en-US" b="0" i="0" kern="1200" dirty="0">
              <a:solidFill>
                <a:schemeClr val="tx1"/>
              </a:solidFill>
              <a:effectLst/>
              <a:latin typeface="Times New Roman" pitchFamily="18" charset="0"/>
              <a:ea typeface="+mn-ea"/>
              <a:cs typeface="+mn-cs"/>
            </a:endParaRPr>
          </a:p>
          <a:p>
            <a:endParaRPr lang="en-US" dirty="0"/>
          </a:p>
        </p:txBody>
      </p:sp>
      <p:sp>
        <p:nvSpPr>
          <p:cNvPr id="20992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9752993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body" idx="1"/>
          </p:nvPr>
        </p:nvSpPr>
        <p:spPr>
          <a:xfrm>
            <a:off x="889000" y="4217357"/>
            <a:ext cx="5168900" cy="4190033"/>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(Additional information: 40 CFR 58, Appendix 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How many monitoring stations are needed? </a:t>
            </a:r>
            <a:r>
              <a:rPr lang="en-US" sz="1800" b="0" i="0" u="none" strike="noStrike" kern="1200" dirty="0">
                <a:solidFill>
                  <a:schemeClr val="tx1"/>
                </a:solidFill>
                <a:effectLst/>
                <a:latin typeface="Times New Roman" pitchFamily="18" charset="0"/>
                <a:ea typeface="+mn-ea"/>
                <a:cs typeface="+mn-cs"/>
              </a:rPr>
              <a:t>The EPA says this many NAMS for PM10 should be setup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Similar tables are in the CFR for other pollutants.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(Additional information: 40 CFR 58)</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PAMS stations are a little different:</a:t>
            </a:r>
            <a:r>
              <a:rPr lang="en-US" sz="1800" b="0" i="0" u="none" strike="noStrike" kern="1200" dirty="0">
                <a:solidFill>
                  <a:schemeClr val="tx1"/>
                </a:solidFill>
                <a:effectLst/>
                <a:latin typeface="Times New Roman" pitchFamily="18" charset="0"/>
                <a:ea typeface="+mn-ea"/>
                <a:cs typeface="+mn-cs"/>
              </a:rPr>
              <a:t> PAMS stations are arrayed around urban areas in specified patterns (tables in CFR). (Additional information: 40 CFR 58)</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These last two charts are just examples. Additional ones (including PM 2.5) are in the CFR.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11971"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2188953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body" idx="1"/>
          </p:nvPr>
        </p:nvSpPr>
        <p:spPr>
          <a:xfrm>
            <a:off x="1" y="3981095"/>
            <a:ext cx="6858000" cy="5051504"/>
          </a:xfrm>
          <a:noFill/>
        </p:spPr>
        <p:txBody>
          <a:bodyPr/>
          <a:lstStyle/>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After deciding what pollutants to monitor and where to monitor. Find a place for the station.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Many stations are in trailers that can be brought into a site. Many also are in lease space in strip shopping centers. Sometimes space in the district offices, state offices, city offices, or county offices can be arranged. Schools and fire houses are often good sites because they are seldom located on main roads.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Costs</a:t>
            </a:r>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of a monitoring station can also be substantial </a:t>
            </a:r>
            <a:r>
              <a:rPr lang="en-US" sz="1800" b="0" i="0" u="none" strike="noStrike" kern="1200" dirty="0">
                <a:solidFill>
                  <a:schemeClr val="tx1"/>
                </a:solidFill>
                <a:effectLst/>
                <a:latin typeface="Times New Roman" pitchFamily="18" charset="0"/>
                <a:ea typeface="+mn-ea"/>
                <a:cs typeface="+mn-cs"/>
              </a:rPr>
              <a:t>(REF: Personal communication from MLD monitoring section managers)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Equipment costs:</a:t>
            </a:r>
            <a:r>
              <a:rPr lang="en-US" sz="1800" b="0" i="0" u="none" strike="noStrike" kern="1200" dirty="0">
                <a:solidFill>
                  <a:schemeClr val="tx1"/>
                </a:solidFill>
                <a:effectLst/>
                <a:latin typeface="Times New Roman" pitchFamily="18" charset="0"/>
                <a:ea typeface="+mn-ea"/>
                <a:cs typeface="+mn-cs"/>
              </a:rPr>
              <a:t> monitors are $5,000-20,000 each; a station can easily cost over $100,000 to setup.</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Lease space:</a:t>
            </a:r>
            <a:r>
              <a:rPr lang="en-US" sz="1800" b="0" i="0" u="none" strike="noStrike" kern="1200" dirty="0">
                <a:solidFill>
                  <a:schemeClr val="tx1"/>
                </a:solidFill>
                <a:effectLst/>
                <a:latin typeface="Times New Roman" pitchFamily="18" charset="0"/>
                <a:ea typeface="+mn-ea"/>
                <a:cs typeface="+mn-cs"/>
              </a:rPr>
              <a:t> in many areas the lease space can be quite expensive, and is a continuing expense.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Technician:</a:t>
            </a:r>
            <a:r>
              <a:rPr lang="en-US" sz="1800" b="0" i="0" u="none" strike="noStrike" kern="1200" dirty="0">
                <a:solidFill>
                  <a:schemeClr val="tx1"/>
                </a:solidFill>
                <a:effectLst/>
                <a:latin typeface="Times New Roman" pitchFamily="18" charset="0"/>
                <a:ea typeface="+mn-ea"/>
                <a:cs typeface="+mn-cs"/>
              </a:rPr>
              <a:t> can maintain one main station and several satellite stations.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Calibration gases, strip chart paper, and other expendables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Equipment maintenance</a:t>
            </a:r>
            <a:endParaRPr lang="en-US" b="0" i="0" kern="1200" dirty="0">
              <a:solidFill>
                <a:schemeClr val="tx1"/>
              </a:solidFill>
              <a:effectLst/>
              <a:latin typeface="Times New Roman" pitchFamily="18" charset="0"/>
              <a:ea typeface="+mn-ea"/>
              <a:cs typeface="+mn-cs"/>
            </a:endParaRPr>
          </a:p>
          <a:p>
            <a:endParaRPr lang="en-US" dirty="0"/>
          </a:p>
        </p:txBody>
      </p:sp>
      <p:sp>
        <p:nvSpPr>
          <p:cNvPr id="212995" name="Rectangle 3"/>
          <p:cNvSpPr>
            <a:spLocks noGrp="1" noRot="1" noChangeAspect="1" noChangeArrowheads="1" noTextEdit="1"/>
          </p:cNvSpPr>
          <p:nvPr>
            <p:ph type="sldImg"/>
          </p:nvPr>
        </p:nvSpPr>
        <p:spPr>
          <a:xfrm>
            <a:off x="841375" y="460375"/>
            <a:ext cx="5230813" cy="3487738"/>
          </a:xfrm>
          <a:ln cap="flat"/>
        </p:spPr>
      </p:sp>
    </p:spTree>
    <p:extLst>
      <p:ext uri="{BB962C8B-B14F-4D97-AF65-F5344CB8AC3E}">
        <p14:creationId xmlns:p14="http://schemas.microsoft.com/office/powerpoint/2010/main" val="32308733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body" idx="1"/>
          </p:nvPr>
        </p:nvSpPr>
        <p:spPr>
          <a:xfrm>
            <a:off x="374650" y="4424689"/>
            <a:ext cx="6134100"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Station siting is very important </a:t>
            </a:r>
            <a:r>
              <a:rPr lang="en-US" sz="1800" b="0" i="0" u="none" strike="noStrike" kern="1200" dirty="0">
                <a:solidFill>
                  <a:schemeClr val="tx1"/>
                </a:solidFill>
                <a:effectLst/>
                <a:latin typeface="Times New Roman" pitchFamily="18" charset="0"/>
                <a:ea typeface="+mn-ea"/>
                <a:cs typeface="+mn-cs"/>
              </a:rPr>
              <a:t>- If a station is not properly located the data generated is useless (or worse, misleading). (REF: Student Handbook, page 96-137)</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Garbage In - Garbage Out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1401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359240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xfrm>
            <a:off x="533401" y="4424689"/>
            <a:ext cx="6172200"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Station Category /Characterization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 (ground level) Heavy pollutant concentrations, high potential for pollutant buildup. </a:t>
            </a:r>
            <a:r>
              <a:rPr lang="en-US" sz="1800" b="1" i="0" u="none" strike="noStrike" kern="1200" dirty="0">
                <a:solidFill>
                  <a:schemeClr val="tx1"/>
                </a:solidFill>
                <a:effectLst/>
                <a:latin typeface="Times New Roman" pitchFamily="18" charset="0"/>
                <a:ea typeface="+mn-ea"/>
                <a:cs typeface="+mn-cs"/>
              </a:rPr>
              <a:t>A site 3 to 5 m (10-16 ft)</a:t>
            </a:r>
            <a:r>
              <a:rPr lang="en-US" sz="1800" b="0" i="0" u="none" strike="noStrike" kern="1200" dirty="0">
                <a:solidFill>
                  <a:schemeClr val="tx1"/>
                </a:solidFill>
                <a:effectLst/>
                <a:latin typeface="Times New Roman" pitchFamily="18" charset="0"/>
                <a:ea typeface="+mn-ea"/>
                <a:cs typeface="+mn-cs"/>
              </a:rPr>
              <a:t> from major traffic artery and that has local terrain features restricting ventilation. A sampler probe that is 3 to 6 m (10-20 ft) above ground.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B (ground level) Heavy pollutant concentrations, minimal potential for a pollutant buildup. </a:t>
            </a:r>
            <a:r>
              <a:rPr lang="en-US" sz="1800" b="1" i="0" u="none" strike="noStrike" kern="1200" dirty="0">
                <a:solidFill>
                  <a:schemeClr val="tx1"/>
                </a:solidFill>
                <a:effectLst/>
                <a:latin typeface="Times New Roman" pitchFamily="18" charset="0"/>
                <a:ea typeface="+mn-ea"/>
                <a:cs typeface="+mn-cs"/>
              </a:rPr>
              <a:t>A site 3 to 15 m (15-50 ft)</a:t>
            </a:r>
            <a:r>
              <a:rPr lang="en-US" sz="1800" b="0" i="0" u="none" strike="noStrike" kern="1200" dirty="0">
                <a:solidFill>
                  <a:schemeClr val="tx1"/>
                </a:solidFill>
                <a:effectLst/>
                <a:latin typeface="Times New Roman" pitchFamily="18" charset="0"/>
                <a:ea typeface="+mn-ea"/>
                <a:cs typeface="+mn-cs"/>
              </a:rPr>
              <a:t> from a major traffic artery, with good natural ventilation. A sampler probe that is 3 to 6 m (10-20 ft) above ground.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 (ground level) Moderate pollutant concentrations. </a:t>
            </a:r>
            <a:r>
              <a:rPr lang="en-US" sz="1800" b="1" i="0" u="none" strike="noStrike" kern="1200" dirty="0">
                <a:solidFill>
                  <a:schemeClr val="tx1"/>
                </a:solidFill>
                <a:effectLst/>
                <a:latin typeface="Times New Roman" pitchFamily="18" charset="0"/>
                <a:ea typeface="+mn-ea"/>
                <a:cs typeface="+mn-cs"/>
              </a:rPr>
              <a:t>A site 15 to 60 m (5-200 ft</a:t>
            </a:r>
            <a:r>
              <a:rPr lang="en-US" sz="1800" b="0" i="0" u="none" strike="noStrike" kern="1200" dirty="0">
                <a:solidFill>
                  <a:schemeClr val="tx1"/>
                </a:solidFill>
                <a:effectLst/>
                <a:latin typeface="Times New Roman" pitchFamily="18" charset="0"/>
                <a:ea typeface="+mn-ea"/>
                <a:cs typeface="+mn-cs"/>
              </a:rPr>
              <a:t>) from a major traffic artery. </a:t>
            </a:r>
            <a:r>
              <a:rPr lang="en-US" sz="1800" b="1" i="0" u="none" strike="noStrike" kern="1200" dirty="0">
                <a:solidFill>
                  <a:schemeClr val="tx1"/>
                </a:solidFill>
                <a:effectLst/>
                <a:latin typeface="Times New Roman" pitchFamily="18" charset="0"/>
                <a:ea typeface="+mn-ea"/>
                <a:cs typeface="+mn-cs"/>
              </a:rPr>
              <a:t>A sampler probe that is 3 to 6 m ( 10-20 ft )</a:t>
            </a:r>
            <a:r>
              <a:rPr lang="en-US" sz="1800" b="0" i="0" u="none" strike="noStrike" kern="1200" dirty="0">
                <a:solidFill>
                  <a:schemeClr val="tx1"/>
                </a:solidFill>
                <a:effectLst/>
                <a:latin typeface="Times New Roman" pitchFamily="18" charset="0"/>
                <a:ea typeface="+mn-ea"/>
                <a:cs typeface="+mn-cs"/>
              </a:rPr>
              <a:t> above ground.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D (ground level) Low pollutant concentrations. </a:t>
            </a:r>
            <a:r>
              <a:rPr lang="en-US" sz="1800" b="1" i="0" u="none" strike="noStrike" kern="1200" dirty="0">
                <a:solidFill>
                  <a:schemeClr val="tx1"/>
                </a:solidFill>
                <a:effectLst/>
                <a:latin typeface="Times New Roman" pitchFamily="18" charset="0"/>
                <a:ea typeface="+mn-ea"/>
                <a:cs typeface="+mn-cs"/>
              </a:rPr>
              <a:t>A site 60 &gt; m (&gt; 200 ft)</a:t>
            </a:r>
            <a:r>
              <a:rPr lang="en-US" sz="1800" b="0" i="0" u="none" strike="noStrike" kern="1200" dirty="0">
                <a:solidFill>
                  <a:schemeClr val="tx1"/>
                </a:solidFill>
                <a:effectLst/>
                <a:latin typeface="Times New Roman" pitchFamily="18" charset="0"/>
                <a:ea typeface="+mn-ea"/>
                <a:cs typeface="+mn-cs"/>
              </a:rPr>
              <a:t> for a traffic artery. A sampler probe that is 3 to 6 m (10-20 ft) above ground.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E (air mass) Sampler probe that is between 6 and 45 m (20-150 ft) above ground. Two subclasses: (1) good exposure from all sides (e.g., on top of building) or (2) directionally biased exposure (probe extended from window).</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 (source-oriented) </a:t>
            </a:r>
            <a:r>
              <a:rPr lang="en-US" sz="1800" b="1" i="0" u="none" strike="noStrike" kern="1200" dirty="0">
                <a:solidFill>
                  <a:schemeClr val="tx1"/>
                </a:solidFill>
                <a:effectLst/>
                <a:latin typeface="Times New Roman" pitchFamily="18" charset="0"/>
                <a:ea typeface="+mn-ea"/>
                <a:cs typeface="+mn-cs"/>
              </a:rPr>
              <a:t>A sampler that is adjacent to a point source. Monitoring that yields data directly relatable to the emission source.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292227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5"/>
          <p:cNvSpPr>
            <a:spLocks noGrp="1" noRot="1" noChangeAspect="1" noChangeArrowheads="1" noTextEdit="1"/>
          </p:cNvSpPr>
          <p:nvPr>
            <p:ph type="sldImg"/>
          </p:nvPr>
        </p:nvSpPr>
        <p:spPr>
          <a:xfrm>
            <a:off x="490538" y="539750"/>
            <a:ext cx="4189412" cy="2794000"/>
          </a:xfrm>
          <a:ln/>
        </p:spPr>
      </p:sp>
      <p:sp>
        <p:nvSpPr>
          <p:cNvPr id="176131" name="Rectangle 6"/>
          <p:cNvSpPr>
            <a:spLocks noGrp="1" noChangeArrowheads="1"/>
          </p:cNvSpPr>
          <p:nvPr>
            <p:ph type="body" idx="1"/>
          </p:nvPr>
        </p:nvSpPr>
        <p:spPr>
          <a:xfrm>
            <a:off x="304800" y="3323740"/>
            <a:ext cx="6248400" cy="5644570"/>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EPA's ambient air quality monitoring program is carried out by State and local agencies and consists of the above major categories of monitoring stations. Most are explained on the following slides.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PSD: </a:t>
            </a:r>
            <a:r>
              <a:rPr lang="en-US" sz="1800" b="0" i="0" u="none" strike="noStrike" kern="1200" dirty="0">
                <a:solidFill>
                  <a:schemeClr val="tx1"/>
                </a:solidFill>
                <a:effectLst/>
                <a:latin typeface="Times New Roman" pitchFamily="18" charset="0"/>
                <a:ea typeface="+mn-ea"/>
                <a:cs typeface="+mn-cs"/>
              </a:rPr>
              <a:t>No extra slide -- </a:t>
            </a:r>
            <a:r>
              <a:rPr lang="en-US" sz="1800" b="1" i="0" u="none" strike="noStrike" kern="1200" dirty="0">
                <a:solidFill>
                  <a:schemeClr val="tx1"/>
                </a:solidFill>
                <a:effectLst/>
                <a:latin typeface="Times New Roman" pitchFamily="18" charset="0"/>
                <a:ea typeface="+mn-ea"/>
                <a:cs typeface="+mn-cs"/>
              </a:rPr>
              <a:t>“PSD station means any station operated for the purpose of establishing the effect on air quality of the emissions from a proposed source for purposes of Prevention of Significant Deterioration</a:t>
            </a:r>
            <a:r>
              <a:rPr lang="en-US" sz="1800" b="0" i="0" u="none" strike="noStrike" kern="1200" dirty="0">
                <a:solidFill>
                  <a:schemeClr val="tx1"/>
                </a:solidFill>
                <a:effectLst/>
                <a:latin typeface="Times New Roman" pitchFamily="18" charset="0"/>
                <a:ea typeface="+mn-ea"/>
                <a:cs typeface="+mn-cs"/>
              </a:rPr>
              <a:t> as required by subpart 51.24(n) of part 51 of this chapter.” (Additional information: 40 CFR 58.1(d)).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SPM</a:t>
            </a:r>
            <a:r>
              <a:rPr lang="en-US" sz="1800" b="0" i="0" u="none" strike="noStrike" kern="1200" dirty="0">
                <a:solidFill>
                  <a:schemeClr val="tx1"/>
                </a:solidFill>
                <a:effectLst/>
                <a:latin typeface="Times New Roman" pitchFamily="18" charset="0"/>
                <a:ea typeface="+mn-ea"/>
                <a:cs typeface="+mn-cs"/>
              </a:rPr>
              <a:t>: no extra slide -- Special Purpose Monitoring Stations </a:t>
            </a:r>
            <a:r>
              <a:rPr lang="en-US" sz="1800" b="1" i="0" u="none" strike="noStrike" kern="1200" dirty="0">
                <a:solidFill>
                  <a:schemeClr val="tx1"/>
                </a:solidFill>
                <a:effectLst/>
                <a:latin typeface="Times New Roman" pitchFamily="18" charset="0"/>
                <a:ea typeface="+mn-ea"/>
                <a:cs typeface="+mn-cs"/>
              </a:rPr>
              <a:t>provide for special studies needed by the State and local agencies</a:t>
            </a:r>
            <a:r>
              <a:rPr lang="en-US" sz="1800" b="0" i="0" u="none" strike="noStrike" kern="1200" dirty="0">
                <a:solidFill>
                  <a:schemeClr val="tx1"/>
                </a:solidFill>
                <a:effectLst/>
                <a:latin typeface="Times New Roman" pitchFamily="18" charset="0"/>
                <a:ea typeface="+mn-ea"/>
                <a:cs typeface="+mn-cs"/>
              </a:rPr>
              <a:t> to support State implementation plans and other air program activities. The </a:t>
            </a:r>
            <a:r>
              <a:rPr lang="en-US" sz="1800" b="1" i="0" u="none" strike="noStrike" kern="1200" dirty="0">
                <a:solidFill>
                  <a:schemeClr val="tx1"/>
                </a:solidFill>
                <a:effectLst/>
                <a:latin typeface="Times New Roman" pitchFamily="18" charset="0"/>
                <a:ea typeface="+mn-ea"/>
                <a:cs typeface="+mn-cs"/>
              </a:rPr>
              <a:t>SPMS are not permanently established</a:t>
            </a:r>
            <a:r>
              <a:rPr lang="en-US" sz="1800" b="0" i="0" u="none" strike="noStrike" kern="1200" dirty="0">
                <a:solidFill>
                  <a:schemeClr val="tx1"/>
                </a:solidFill>
                <a:effectLst/>
                <a:latin typeface="Times New Roman" pitchFamily="18" charset="0"/>
                <a:ea typeface="+mn-ea"/>
                <a:cs typeface="+mn-cs"/>
              </a:rPr>
              <a:t> and, can be adjusted easily to accommodate changing needs and priorities. The SPMS are used to supplement the fixed monitoring network as circumstances require and resources permit. If the data from SPMS are used for SIP purposes, they must meet all QA and methodology requirements for </a:t>
            </a:r>
            <a:r>
              <a:rPr lang="en-US" sz="1800" b="0" i="0" u="none" strike="noStrike" kern="1200">
                <a:solidFill>
                  <a:schemeClr val="tx1"/>
                </a:solidFill>
                <a:effectLst/>
                <a:latin typeface="Times New Roman" pitchFamily="18" charset="0"/>
                <a:ea typeface="+mn-ea"/>
                <a:cs typeface="+mn-cs"/>
              </a:rPr>
              <a:t>SLAM monitoring</a:t>
            </a:r>
            <a:endParaRPr lang="en-US" b="0" i="0" kern="1200">
              <a:solidFill>
                <a:schemeClr val="tx1"/>
              </a:solidFill>
              <a:effectLst/>
              <a:latin typeface="Times New Roman" pitchFamily="18" charset="0"/>
              <a:ea typeface="+mn-ea"/>
              <a:cs typeface="+mn-cs"/>
            </a:endParaRPr>
          </a:p>
          <a:p>
            <a:endParaRPr lang="en-US" dirty="0"/>
          </a:p>
        </p:txBody>
      </p:sp>
      <p:sp>
        <p:nvSpPr>
          <p:cNvPr id="33799" name="Text Box 7"/>
          <p:cNvSpPr txBox="1">
            <a:spLocks noChangeArrowheads="1"/>
          </p:cNvSpPr>
          <p:nvPr/>
        </p:nvSpPr>
        <p:spPr bwMode="auto">
          <a:xfrm>
            <a:off x="4626359" y="1623297"/>
            <a:ext cx="1747070" cy="61615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38" tIns="46019" rIns="92038" bIns="46019">
            <a:spAutoFit/>
          </a:bodyPr>
          <a:lstStyle>
            <a:lvl1pPr algn="l" defTabSz="915988">
              <a:defRPr sz="2400">
                <a:solidFill>
                  <a:schemeClr val="tx1"/>
                </a:solidFill>
                <a:latin typeface="Times New Roman" pitchFamily="18" charset="0"/>
              </a:defRPr>
            </a:lvl1pPr>
            <a:lvl2pPr algn="l" defTabSz="915988">
              <a:defRPr sz="2400">
                <a:solidFill>
                  <a:schemeClr val="tx1"/>
                </a:solidFill>
                <a:latin typeface="Times New Roman" pitchFamily="18" charset="0"/>
              </a:defRPr>
            </a:lvl2pPr>
            <a:lvl3pPr marL="915988" algn="l" defTabSz="915988">
              <a:defRPr sz="2400">
                <a:solidFill>
                  <a:schemeClr val="tx1"/>
                </a:solidFill>
                <a:latin typeface="Times New Roman" pitchFamily="18" charset="0"/>
              </a:defRPr>
            </a:lvl3pPr>
            <a:lvl4pPr marL="1373188" algn="l" defTabSz="915988">
              <a:defRPr sz="2400">
                <a:solidFill>
                  <a:schemeClr val="tx1"/>
                </a:solidFill>
                <a:latin typeface="Times New Roman" pitchFamily="18" charset="0"/>
              </a:defRPr>
            </a:lvl4pPr>
            <a:lvl5pPr marL="1831975" algn="l" defTabSz="915988">
              <a:defRPr sz="2400">
                <a:solidFill>
                  <a:schemeClr val="tx1"/>
                </a:solidFill>
                <a:latin typeface="Times New Roman" pitchFamily="18" charset="0"/>
              </a:defRPr>
            </a:lvl5pPr>
            <a:lvl6pPr marL="2289175" defTabSz="915988" eaLnBrk="0" fontAlgn="base" hangingPunct="0">
              <a:spcBef>
                <a:spcPct val="0"/>
              </a:spcBef>
              <a:spcAft>
                <a:spcPct val="0"/>
              </a:spcAft>
              <a:defRPr sz="2400">
                <a:solidFill>
                  <a:schemeClr val="tx1"/>
                </a:solidFill>
                <a:latin typeface="Times New Roman" pitchFamily="18" charset="0"/>
              </a:defRPr>
            </a:lvl6pPr>
            <a:lvl7pPr marL="2746375" defTabSz="915988" eaLnBrk="0" fontAlgn="base" hangingPunct="0">
              <a:spcBef>
                <a:spcPct val="0"/>
              </a:spcBef>
              <a:spcAft>
                <a:spcPct val="0"/>
              </a:spcAft>
              <a:defRPr sz="2400">
                <a:solidFill>
                  <a:schemeClr val="tx1"/>
                </a:solidFill>
                <a:latin typeface="Times New Roman" pitchFamily="18" charset="0"/>
              </a:defRPr>
            </a:lvl7pPr>
            <a:lvl8pPr marL="3203575" defTabSz="915988" eaLnBrk="0" fontAlgn="base" hangingPunct="0">
              <a:spcBef>
                <a:spcPct val="0"/>
              </a:spcBef>
              <a:spcAft>
                <a:spcPct val="0"/>
              </a:spcAft>
              <a:defRPr sz="2400">
                <a:solidFill>
                  <a:schemeClr val="tx1"/>
                </a:solidFill>
                <a:latin typeface="Times New Roman" pitchFamily="18" charset="0"/>
              </a:defRPr>
            </a:lvl8pPr>
            <a:lvl9pPr marL="3660775" defTabSz="915988" eaLnBrk="0" fontAlgn="base" hangingPunct="0">
              <a:spcBef>
                <a:spcPct val="0"/>
              </a:spcBef>
              <a:spcAft>
                <a:spcPct val="0"/>
              </a:spcAft>
              <a:defRPr sz="2400">
                <a:solidFill>
                  <a:schemeClr val="tx1"/>
                </a:solidFill>
                <a:latin typeface="Times New Roman" pitchFamily="18" charset="0"/>
              </a:defRPr>
            </a:lvl9pPr>
          </a:lstStyle>
          <a:p>
            <a:pPr algn="ctr">
              <a:defRPr/>
            </a:pPr>
            <a:r>
              <a:rPr lang="en-US" sz="1700" b="1">
                <a:effectLst>
                  <a:outerShdw blurRad="38100" dist="38100" dir="2700000" algn="tl">
                    <a:srgbClr val="C0C0C0"/>
                  </a:outerShdw>
                </a:effectLst>
                <a:latin typeface="Arial" charset="0"/>
              </a:rPr>
              <a:t>Test Questions</a:t>
            </a:r>
          </a:p>
          <a:p>
            <a:pPr algn="ctr">
              <a:defRPr/>
            </a:pPr>
            <a:r>
              <a:rPr lang="en-US" sz="1700" b="1">
                <a:effectLst>
                  <a:outerShdw blurRad="38100" dist="38100" dir="2700000" algn="tl">
                    <a:srgbClr val="C0C0C0"/>
                  </a:outerShdw>
                </a:effectLst>
                <a:latin typeface="Arial" charset="0"/>
              </a:rPr>
              <a:t>#12-16</a:t>
            </a:r>
          </a:p>
        </p:txBody>
      </p:sp>
    </p:spTree>
    <p:extLst>
      <p:ext uri="{BB962C8B-B14F-4D97-AF65-F5344CB8AC3E}">
        <p14:creationId xmlns:p14="http://schemas.microsoft.com/office/powerpoint/2010/main" val="16110770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ChangeArrowheads="1"/>
          </p:cNvSpPr>
          <p:nvPr>
            <p:ph type="body" idx="1"/>
          </p:nvPr>
        </p:nvSpPr>
        <p:spPr>
          <a:xfrm>
            <a:off x="300037" y="4424690"/>
            <a:ext cx="6500812" cy="4225392"/>
          </a:xfrm>
          <a:ln/>
        </p:spPr>
        <p:txBody>
          <a:bodyPr/>
          <a:lstStyle/>
          <a:p>
            <a:pPr rtl="0" fontAlgn="base"/>
            <a:r>
              <a:rPr lang="en-US" sz="1800" b="1" i="0" u="none" strike="noStrike" kern="1200" dirty="0">
                <a:solidFill>
                  <a:schemeClr val="tx1"/>
                </a:solidFill>
                <a:effectLst/>
                <a:latin typeface="Times New Roman" pitchFamily="18" charset="0"/>
                <a:ea typeface="+mn-ea"/>
                <a:cs typeface="+mn-cs"/>
              </a:rPr>
              <a:t>Appendix E of Part 58 has all the specifics but for an idea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Check for local sources of pollutants that will interfere with the objective of the station.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Vents and flues </a:t>
            </a:r>
            <a:r>
              <a:rPr lang="en-US" sz="1800" b="0" i="0" u="none" strike="noStrike" kern="1200" dirty="0">
                <a:solidFill>
                  <a:schemeClr val="tx1"/>
                </a:solidFill>
                <a:effectLst/>
                <a:latin typeface="Times New Roman" pitchFamily="18" charset="0"/>
                <a:ea typeface="+mn-ea"/>
                <a:cs typeface="+mn-cs"/>
              </a:rPr>
              <a:t>on the roof near the inlet (check for furnace and water heater vents, emergency generator stacks, etc.).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Local industry </a:t>
            </a:r>
            <a:r>
              <a:rPr lang="en-US" sz="1800" b="0" i="0" u="none" strike="noStrike" kern="1200" dirty="0">
                <a:solidFill>
                  <a:schemeClr val="tx1"/>
                </a:solidFill>
                <a:effectLst/>
                <a:latin typeface="Times New Roman" pitchFamily="18" charset="0"/>
                <a:ea typeface="+mn-ea"/>
                <a:cs typeface="+mn-cs"/>
              </a:rPr>
              <a:t>including filling stations, dry cleaners, auto shops, etc.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Traffic</a:t>
            </a:r>
            <a:r>
              <a:rPr lang="en-US" sz="1800" b="0" i="0" u="none" strike="noStrike" kern="1200" dirty="0">
                <a:solidFill>
                  <a:schemeClr val="tx1"/>
                </a:solidFill>
                <a:effectLst/>
                <a:latin typeface="Times New Roman" pitchFamily="18" charset="0"/>
                <a:ea typeface="+mn-ea"/>
                <a:cs typeface="+mn-cs"/>
              </a:rPr>
              <a:t> check distance to streets and traffic volume. Check traffic table for each pollutant.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Dominant Influence Category</a:t>
            </a:r>
            <a:r>
              <a:rPr lang="en-US" sz="1800" b="0" i="0" u="none" strike="noStrike" kern="1200" dirty="0">
                <a:solidFill>
                  <a:schemeClr val="tx1"/>
                </a:solidFill>
                <a:effectLst/>
                <a:latin typeface="Times New Roman" pitchFamily="18" charset="0"/>
                <a:ea typeface="+mn-ea"/>
                <a:cs typeface="+mn-cs"/>
              </a:rPr>
              <a:t> summarizes the sources. There are seven categorize (plus an ‘other’ category), choose one: </a:t>
            </a:r>
            <a:r>
              <a:rPr lang="en-US" sz="1800" b="1" i="0" u="none" strike="noStrike" kern="1200" dirty="0">
                <a:solidFill>
                  <a:schemeClr val="tx1"/>
                </a:solidFill>
                <a:effectLst/>
                <a:latin typeface="Times New Roman" pitchFamily="18" charset="0"/>
                <a:ea typeface="+mn-ea"/>
                <a:cs typeface="+mn-cs"/>
              </a:rPr>
              <a:t>industrial, residential, commercial, vehicular, near urban, agricultural, or recreational area.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defRPr/>
            </a:pPr>
            <a:endParaRPr lang="en-US" dirty="0"/>
          </a:p>
        </p:txBody>
      </p:sp>
      <p:sp>
        <p:nvSpPr>
          <p:cNvPr id="21606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6000903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1566863" y="620713"/>
            <a:ext cx="3983037" cy="2655887"/>
          </a:xfrm>
          <a:ln/>
        </p:spPr>
      </p:sp>
      <p:sp>
        <p:nvSpPr>
          <p:cNvPr id="217091" name="Rectangle 3"/>
          <p:cNvSpPr>
            <a:spLocks noGrp="1" noChangeArrowheads="1"/>
          </p:cNvSpPr>
          <p:nvPr>
            <p:ph type="body" idx="1"/>
          </p:nvPr>
        </p:nvSpPr>
        <p:spPr>
          <a:xfrm>
            <a:off x="609600" y="3603397"/>
            <a:ext cx="5791200" cy="5244372"/>
          </a:xfrm>
          <a:noFill/>
        </p:spPr>
        <p:txBody>
          <a:bodyPr lIns="91928" tIns="45965" rIns="91928" bIns="45965"/>
          <a:lstStyle/>
          <a:p>
            <a:pPr rtl="0" fontAlgn="base"/>
            <a:r>
              <a:rPr lang="en-US" sz="1800" b="0" i="0" u="none" strike="noStrike" kern="1200" dirty="0">
                <a:solidFill>
                  <a:schemeClr val="tx1"/>
                </a:solidFill>
                <a:effectLst/>
                <a:latin typeface="Times New Roman" pitchFamily="18" charset="0"/>
                <a:ea typeface="+mn-ea"/>
                <a:cs typeface="+mn-cs"/>
              </a:rPr>
              <a:t>The success of the PAMS monitoring program is </a:t>
            </a:r>
            <a:r>
              <a:rPr lang="en-US" sz="1800" b="1" i="0" u="none" strike="noStrike" kern="1200" dirty="0">
                <a:solidFill>
                  <a:schemeClr val="tx1"/>
                </a:solidFill>
                <a:effectLst/>
                <a:latin typeface="Times New Roman" pitchFamily="18" charset="0"/>
                <a:ea typeface="+mn-ea"/>
                <a:cs typeface="+mn-cs"/>
              </a:rPr>
              <a:t>predicated on the fact that no site is unduly influenced by any one stationary emissions source or small group of emissions sources</a:t>
            </a:r>
            <a:r>
              <a:rPr lang="en-US" sz="1800" b="0" i="0" u="none" strike="noStrike" kern="1200" dirty="0">
                <a:solidFill>
                  <a:schemeClr val="tx1"/>
                </a:solidFill>
                <a:effectLst/>
                <a:latin typeface="Times New Roman" pitchFamily="18" charset="0"/>
                <a:ea typeface="+mn-ea"/>
                <a:cs typeface="+mn-cs"/>
              </a:rPr>
              <a:t>. Any significant influences would cause the ambient levels measured by that particular site to </a:t>
            </a:r>
            <a:r>
              <a:rPr lang="en-US" sz="1800" b="1" i="0" u="none" strike="noStrike" kern="1200" dirty="0">
                <a:solidFill>
                  <a:schemeClr val="tx1"/>
                </a:solidFill>
                <a:effectLst/>
                <a:latin typeface="Times New Roman" pitchFamily="18" charset="0"/>
                <a:ea typeface="+mn-ea"/>
                <a:cs typeface="+mn-cs"/>
              </a:rPr>
              <a:t>mimic the emissions rates of this source or sources rather than following the changes in nonattainment area-wide emissions as intended by the Rule</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For purposes of this screening procedure, if more than </a:t>
            </a:r>
            <a:r>
              <a:rPr lang="en-US" sz="1800" b="1" i="0" u="none" strike="noStrike" kern="1200" dirty="0">
                <a:solidFill>
                  <a:schemeClr val="tx1"/>
                </a:solidFill>
                <a:effectLst/>
                <a:latin typeface="Times New Roman" pitchFamily="18" charset="0"/>
                <a:ea typeface="+mn-ea"/>
                <a:cs typeface="+mn-cs"/>
              </a:rPr>
              <a:t>10% of the typical "lower end" concentration</a:t>
            </a:r>
            <a:r>
              <a:rPr lang="en-US" sz="1800" b="0" i="0" u="none" strike="noStrike" kern="1200" dirty="0">
                <a:solidFill>
                  <a:schemeClr val="tx1"/>
                </a:solidFill>
                <a:effectLst/>
                <a:latin typeface="Times New Roman" pitchFamily="18" charset="0"/>
                <a:ea typeface="+mn-ea"/>
                <a:cs typeface="+mn-cs"/>
              </a:rPr>
              <a:t> measured in an urban area is due to a nearby source of precursor emissions, </a:t>
            </a:r>
            <a:r>
              <a:rPr lang="en-US" sz="1800" b="1" i="0" u="none" strike="noStrike" kern="1200" dirty="0">
                <a:solidFill>
                  <a:schemeClr val="tx1"/>
                </a:solidFill>
                <a:effectLst/>
                <a:latin typeface="Times New Roman" pitchFamily="18" charset="0"/>
                <a:ea typeface="+mn-ea"/>
                <a:cs typeface="+mn-cs"/>
              </a:rPr>
              <a:t>then the PAMS site must be relocated or a more refined analysis conducted than is presented here</a:t>
            </a:r>
            <a:r>
              <a:rPr lang="en-US" sz="1800" b="0" i="0" u="none" strike="noStrike" kern="1200" dirty="0">
                <a:solidFill>
                  <a:schemeClr val="tx1"/>
                </a:solidFill>
                <a:effectLst/>
                <a:latin typeface="Times New Roman" pitchFamily="18" charset="0"/>
                <a:ea typeface="+mn-ea"/>
                <a:cs typeface="+mn-cs"/>
              </a:rPr>
              <a:t>. Detailed procedures can be fund in the EPA PAMS Implementation Manual .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4105659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a:xfrm>
            <a:off x="685800" y="4424689"/>
            <a:ext cx="5791200"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A sampling site or an array of sites for one pollutant may be appropriate for another pollutant species because of the configuration of sources, the local meteorology, or the terrain. </a:t>
            </a:r>
            <a:r>
              <a:rPr lang="en-US" sz="1800" b="1" i="0" u="none" strike="noStrike" kern="1200" dirty="0">
                <a:solidFill>
                  <a:schemeClr val="tx1"/>
                </a:solidFill>
                <a:effectLst/>
                <a:latin typeface="Times New Roman" pitchFamily="18" charset="0"/>
                <a:ea typeface="+mn-ea"/>
                <a:cs typeface="+mn-cs"/>
              </a:rPr>
              <a:t>Pollutants undergo changes in their compositions between their emission and their detection; therefore, the impact of that change on the measuring system should be considered.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Atmospheric chemical reactions such as the production of O3 in the presence of NO and Hydrocarbons (HC), and the time delay between the emission of NOx and HC and the detection peak of O3 values may require either a sampling network for the precursors of O3 and/or a different network for the actual O3 measurement.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8501505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body" idx="1"/>
          </p:nvPr>
        </p:nvSpPr>
        <p:spPr>
          <a:xfrm>
            <a:off x="787401" y="4424689"/>
            <a:ext cx="5448300"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Describe any obstacles and trees around the inlet.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Obstacles</a:t>
            </a:r>
            <a:r>
              <a:rPr lang="en-US" sz="1800" b="0" i="0" u="none" strike="noStrike" kern="1200" dirty="0">
                <a:solidFill>
                  <a:schemeClr val="tx1"/>
                </a:solidFill>
                <a:effectLst/>
                <a:latin typeface="Times New Roman" pitchFamily="18" charset="0"/>
                <a:ea typeface="+mn-ea"/>
                <a:cs typeface="+mn-cs"/>
              </a:rPr>
              <a:t> will prevent pollutants from getting to the inlet or disrupt even air flow. Must be twice the height from the inlet </a:t>
            </a:r>
            <a:r>
              <a:rPr lang="en-US" sz="1800" b="1" i="0" u="none" strike="noStrike" kern="1200" dirty="0">
                <a:solidFill>
                  <a:schemeClr val="tx1"/>
                </a:solidFill>
                <a:effectLst/>
                <a:latin typeface="Times New Roman" pitchFamily="18" charset="0"/>
                <a:ea typeface="+mn-ea"/>
                <a:cs typeface="+mn-cs"/>
              </a:rPr>
              <a:t>(30o angle</a:t>
            </a:r>
            <a:r>
              <a:rPr lang="en-US" sz="1800" b="0" i="0" u="none" strike="noStrike" kern="1200" dirty="0">
                <a:solidFill>
                  <a:schemeClr val="tx1"/>
                </a:solidFill>
                <a:effectLst/>
                <a:latin typeface="Times New Roman" pitchFamily="18" charset="0"/>
                <a:ea typeface="+mn-ea"/>
                <a:cs typeface="+mn-cs"/>
              </a:rPr>
              <a:t>) and clear air flow to the inlet.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Trees</a:t>
            </a:r>
            <a:r>
              <a:rPr lang="en-US" sz="1800" b="0" i="0" u="none" strike="noStrike" kern="1200" dirty="0">
                <a:solidFill>
                  <a:schemeClr val="tx1"/>
                </a:solidFill>
                <a:effectLst/>
                <a:latin typeface="Times New Roman" pitchFamily="18" charset="0"/>
                <a:ea typeface="+mn-ea"/>
                <a:cs typeface="+mn-cs"/>
              </a:rPr>
              <a:t> can be </a:t>
            </a:r>
            <a:r>
              <a:rPr lang="en-US" sz="1800" b="1" i="0" u="none" strike="noStrike" kern="1200" dirty="0">
                <a:solidFill>
                  <a:schemeClr val="tx1"/>
                </a:solidFill>
                <a:effectLst/>
                <a:latin typeface="Times New Roman" pitchFamily="18" charset="0"/>
                <a:ea typeface="+mn-ea"/>
                <a:cs typeface="+mn-cs"/>
              </a:rPr>
              <a:t>obstacles</a:t>
            </a:r>
            <a:r>
              <a:rPr lang="en-US" sz="1800" b="0" i="0" u="none" strike="noStrike" kern="1200" dirty="0">
                <a:solidFill>
                  <a:schemeClr val="tx1"/>
                </a:solidFill>
                <a:effectLst/>
                <a:latin typeface="Times New Roman" pitchFamily="18" charset="0"/>
                <a:ea typeface="+mn-ea"/>
                <a:cs typeface="+mn-cs"/>
              </a:rPr>
              <a:t> and also act as </a:t>
            </a:r>
            <a:r>
              <a:rPr lang="en-US" sz="1800" b="1" i="0" u="none" strike="noStrike" kern="1200" dirty="0">
                <a:solidFill>
                  <a:schemeClr val="tx1"/>
                </a:solidFill>
                <a:effectLst/>
                <a:latin typeface="Times New Roman" pitchFamily="18" charset="0"/>
                <a:ea typeface="+mn-ea"/>
                <a:cs typeface="+mn-cs"/>
              </a:rPr>
              <a:t>interferants.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May be source of resuspended particulate; source of hydrocarbons; sink for pollutants (particulate deposition surface); or reactive surface (remove ozone, etc.)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Other influential features include hills, valleys, and bodies of water. </a:t>
            </a:r>
            <a:endParaRPr lang="en-US" b="0" i="0" kern="1200" dirty="0">
              <a:solidFill>
                <a:schemeClr val="tx1"/>
              </a:solidFill>
              <a:effectLst/>
              <a:latin typeface="Times New Roman" pitchFamily="18" charset="0"/>
              <a:ea typeface="+mn-ea"/>
              <a:cs typeface="+mn-cs"/>
            </a:endParaRPr>
          </a:p>
          <a:p>
            <a:pPr algn="ctr"/>
            <a:endParaRPr lang="en-US" dirty="0"/>
          </a:p>
        </p:txBody>
      </p:sp>
      <p:sp>
        <p:nvSpPr>
          <p:cNvPr id="21913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83614381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body" idx="1"/>
          </p:nvPr>
        </p:nvSpPr>
        <p:spPr>
          <a:xfrm>
            <a:off x="457200" y="4424689"/>
            <a:ext cx="6096000"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Area of perturbed air flow </a:t>
            </a:r>
            <a:r>
              <a:rPr lang="en-US" sz="1800" b="0" i="0" u="none" strike="noStrike" kern="1200" dirty="0">
                <a:solidFill>
                  <a:schemeClr val="tx1"/>
                </a:solidFill>
                <a:effectLst/>
                <a:latin typeface="Times New Roman" pitchFamily="18" charset="0"/>
                <a:ea typeface="+mn-ea"/>
                <a:cs typeface="+mn-cs"/>
              </a:rPr>
              <a:t>around an obstacle can be quite extensive.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Airport landing is 95% with the prevailing winds</a:t>
            </a:r>
            <a:endParaRPr lang="en-US" b="0" i="0" kern="1200" dirty="0">
              <a:solidFill>
                <a:schemeClr val="tx1"/>
              </a:solidFill>
              <a:effectLst/>
              <a:latin typeface="Times New Roman" pitchFamily="18" charset="0"/>
              <a:ea typeface="+mn-ea"/>
              <a:cs typeface="+mn-cs"/>
            </a:endParaRPr>
          </a:p>
          <a:p>
            <a:endParaRPr lang="en-US" dirty="0"/>
          </a:p>
        </p:txBody>
      </p:sp>
      <p:sp>
        <p:nvSpPr>
          <p:cNvPr id="22016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9803563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body" idx="1"/>
          </p:nvPr>
        </p:nvSpPr>
        <p:spPr>
          <a:xfrm>
            <a:off x="762000" y="4347541"/>
            <a:ext cx="5715001" cy="4379685"/>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Network for fine particulate matter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Core network (C)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population-oriented SLAMS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background sites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transport sites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NAMS sites for long-term monitoring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Core category ‘a’ sites - NAMS site in area of expected maximum concentration.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Core category ‘b’ sites - NAMS located in area of poor air quality with maximum population impact.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Other SLAMS monitors (S)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Supplementary Special Purpose Monitors (p)</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1" u="none" strike="noStrike" kern="1200" dirty="0">
                <a:solidFill>
                  <a:schemeClr val="tx1"/>
                </a:solidFill>
                <a:effectLst/>
                <a:latin typeface="Times New Roman" pitchFamily="18" charset="0"/>
                <a:ea typeface="+mn-ea"/>
                <a:cs typeface="+mn-cs"/>
              </a:rPr>
              <a:t>Cover student handout on monitoring site problems</a:t>
            </a:r>
            <a:endParaRPr lang="en-US" b="0" i="0" kern="1200" dirty="0">
              <a:solidFill>
                <a:schemeClr val="tx1"/>
              </a:solidFill>
              <a:effectLst/>
              <a:latin typeface="Times New Roman" pitchFamily="18" charset="0"/>
              <a:ea typeface="+mn-ea"/>
              <a:cs typeface="+mn-cs"/>
            </a:endParaRPr>
          </a:p>
          <a:p>
            <a:endParaRPr lang="en-US" dirty="0"/>
          </a:p>
        </p:txBody>
      </p:sp>
      <p:sp>
        <p:nvSpPr>
          <p:cNvPr id="22118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95906943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2407898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a:xfrm>
            <a:off x="457200" y="4424689"/>
            <a:ext cx="6019800" cy="4190032"/>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Ambient air sampling is primarily concerned with the atmospheric concentrations of such pollutants as particulates, SO2, NOx , CO, and photochemical oxidants. </a:t>
            </a:r>
            <a:r>
              <a:rPr lang="en-US" sz="1800" b="1" i="0" u="none" strike="noStrike" kern="1200" dirty="0">
                <a:solidFill>
                  <a:schemeClr val="tx1"/>
                </a:solidFill>
                <a:effectLst/>
                <a:latin typeface="Times New Roman" pitchFamily="18" charset="0"/>
                <a:ea typeface="+mn-ea"/>
                <a:cs typeface="+mn-cs"/>
              </a:rPr>
              <a:t>To establish the basic validity of such ambient air monitoring data, it must be shown that: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proposed </a:t>
            </a:r>
            <a:r>
              <a:rPr lang="en-US" sz="1800" b="1" i="0" u="none" strike="noStrike" kern="1200" dirty="0">
                <a:solidFill>
                  <a:schemeClr val="tx1"/>
                </a:solidFill>
                <a:effectLst/>
                <a:latin typeface="Times New Roman" pitchFamily="18" charset="0"/>
                <a:ea typeface="+mn-ea"/>
                <a:cs typeface="+mn-cs"/>
              </a:rPr>
              <a:t>sampling method complies with the appropriate testing regulations</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equipment is accurately sited</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a:t>
            </a:r>
            <a:r>
              <a:rPr lang="en-US" sz="1800" b="1" i="0" u="none" strike="noStrike" kern="1200" dirty="0">
                <a:solidFill>
                  <a:schemeClr val="tx1"/>
                </a:solidFill>
                <a:effectLst/>
                <a:latin typeface="Times New Roman" pitchFamily="18" charset="0"/>
                <a:ea typeface="+mn-ea"/>
                <a:cs typeface="+mn-cs"/>
              </a:rPr>
              <a:t>equipment was accurately calibrated</a:t>
            </a:r>
            <a:r>
              <a:rPr lang="en-US" sz="1800" b="0" i="0" u="none" strike="noStrike" kern="1200" dirty="0">
                <a:solidFill>
                  <a:schemeClr val="tx1"/>
                </a:solidFill>
                <a:effectLst/>
                <a:latin typeface="Times New Roman" pitchFamily="18" charset="0"/>
                <a:ea typeface="+mn-ea"/>
                <a:cs typeface="+mn-cs"/>
              </a:rPr>
              <a:t> using correct and established calibration methods.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a:t>
            </a:r>
            <a:r>
              <a:rPr lang="en-US" sz="1800" b="1" i="0" u="none" strike="noStrike" kern="1200" dirty="0">
                <a:solidFill>
                  <a:schemeClr val="tx1"/>
                </a:solidFill>
                <a:effectLst/>
                <a:latin typeface="Times New Roman" pitchFamily="18" charset="0"/>
                <a:ea typeface="+mn-ea"/>
                <a:cs typeface="+mn-cs"/>
              </a:rPr>
              <a:t>organization implementing the data collection operation are qualified and competent.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40449461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body" idx="1"/>
          </p:nvPr>
        </p:nvSpPr>
        <p:spPr>
          <a:xfrm>
            <a:off x="776289" y="4424689"/>
            <a:ext cx="5667375" cy="4190032"/>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Automated methods</a:t>
            </a:r>
            <a:r>
              <a:rPr lang="en-US" sz="1800" b="0" i="0" u="none" strike="noStrike" kern="1200" dirty="0">
                <a:solidFill>
                  <a:schemeClr val="tx1"/>
                </a:solidFill>
                <a:effectLst/>
                <a:latin typeface="Times New Roman" pitchFamily="18" charset="0"/>
                <a:ea typeface="+mn-ea"/>
                <a:cs typeface="+mn-cs"/>
              </a:rPr>
              <a:t> - </a:t>
            </a:r>
            <a:r>
              <a:rPr lang="en-US" sz="1800" b="1" i="0" u="none" strike="noStrike" kern="1200" dirty="0">
                <a:solidFill>
                  <a:schemeClr val="tx1"/>
                </a:solidFill>
                <a:effectLst/>
                <a:latin typeface="Times New Roman" pitchFamily="18" charset="0"/>
                <a:ea typeface="+mn-ea"/>
                <a:cs typeface="+mn-cs"/>
              </a:rPr>
              <a:t>continuously samples and analyzes</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Sampler</a:t>
            </a:r>
            <a:r>
              <a:rPr lang="en-US" sz="1800" b="0" i="0" u="none" strike="noStrike" kern="1200" dirty="0">
                <a:solidFill>
                  <a:schemeClr val="tx1"/>
                </a:solidFill>
                <a:effectLst/>
                <a:latin typeface="Times New Roman" pitchFamily="18" charset="0"/>
                <a:ea typeface="+mn-ea"/>
                <a:cs typeface="+mn-cs"/>
              </a:rPr>
              <a:t> - </a:t>
            </a:r>
            <a:r>
              <a:rPr lang="en-US" sz="1800" b="1" i="0" u="none" strike="noStrike" kern="1200" dirty="0">
                <a:solidFill>
                  <a:schemeClr val="tx1"/>
                </a:solidFill>
                <a:effectLst/>
                <a:latin typeface="Times New Roman" pitchFamily="18" charset="0"/>
                <a:ea typeface="+mn-ea"/>
                <a:cs typeface="+mn-cs"/>
              </a:rPr>
              <a:t>collects a sample which is then analyzed in a separate step </a:t>
            </a:r>
            <a:r>
              <a:rPr lang="en-US" sz="1800" b="0" i="0" u="none" strike="noStrike" kern="1200" dirty="0">
                <a:solidFill>
                  <a:schemeClr val="tx1"/>
                </a:solidFill>
                <a:effectLst/>
                <a:latin typeface="Times New Roman" pitchFamily="18" charset="0"/>
                <a:ea typeface="+mn-ea"/>
                <a:cs typeface="+mn-cs"/>
              </a:rPr>
              <a:t>(usually mailed to a central laboratory).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A proper sampling environment demands control of all physical parameters external to the samples that might affect sample stability, chemical reactions within the sampler, or the function of sampler components.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2323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416240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xfrm>
            <a:off x="1654175" y="311150"/>
            <a:ext cx="3492500" cy="2328863"/>
          </a:xfrm>
          <a:ln cap="flat"/>
        </p:spPr>
      </p:sp>
      <p:sp>
        <p:nvSpPr>
          <p:cNvPr id="603139" name="Rectangle 3"/>
          <p:cNvSpPr>
            <a:spLocks noChangeArrowheads="1"/>
          </p:cNvSpPr>
          <p:nvPr/>
        </p:nvSpPr>
        <p:spPr bwMode="auto">
          <a:xfrm>
            <a:off x="971550" y="4644878"/>
            <a:ext cx="2878138" cy="765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24260" name="Rectangle 4"/>
          <p:cNvSpPr>
            <a:spLocks noChangeArrowheads="1"/>
          </p:cNvSpPr>
          <p:nvPr/>
        </p:nvSpPr>
        <p:spPr bwMode="auto">
          <a:xfrm>
            <a:off x="76201" y="1547758"/>
            <a:ext cx="692150" cy="385734"/>
          </a:xfrm>
          <a:prstGeom prst="rect">
            <a:avLst/>
          </a:prstGeom>
          <a:noFill/>
          <a:ln w="12700">
            <a:noFill/>
            <a:miter lim="800000"/>
            <a:headEnd/>
            <a:tailEnd/>
          </a:ln>
          <a:effectLst/>
        </p:spPr>
        <p:txBody>
          <a:bodyPr wrap="none" lIns="19108" tIns="27070" rIns="19108" bIns="27070"/>
          <a:lstStyle/>
          <a:p>
            <a:pPr algn="l" defTabSz="917833">
              <a:lnSpc>
                <a:spcPts val="2111"/>
              </a:lnSpc>
              <a:spcAft>
                <a:spcPts val="905"/>
              </a:spcAft>
              <a:tabLst>
                <a:tab pos="458119" algn="l"/>
                <a:tab pos="917833" algn="l"/>
                <a:tab pos="1375950" algn="l"/>
              </a:tabLst>
            </a:pPr>
            <a:r>
              <a:rPr lang="en-US" sz="1500" b="1">
                <a:solidFill>
                  <a:srgbClr val="000000"/>
                </a:solidFill>
                <a:effectLst/>
              </a:rPr>
              <a:t>(T.Q. #6)</a:t>
            </a:r>
            <a:endParaRPr lang="en-US" sz="1900" b="1" i="1">
              <a:solidFill>
                <a:srgbClr val="000000"/>
              </a:solidFill>
              <a:effectLst/>
              <a:latin typeface="Times New Roman" pitchFamily="18" charset="0"/>
            </a:endParaRPr>
          </a:p>
        </p:txBody>
      </p:sp>
      <p:sp>
        <p:nvSpPr>
          <p:cNvPr id="224261" name="Rectangle 5"/>
          <p:cNvSpPr>
            <a:spLocks noGrp="1" noChangeArrowheads="1"/>
          </p:cNvSpPr>
          <p:nvPr>
            <p:ph type="body" idx="1"/>
          </p:nvPr>
        </p:nvSpPr>
        <p:spPr>
          <a:xfrm>
            <a:off x="114301" y="2785320"/>
            <a:ext cx="6730999" cy="5938693"/>
          </a:xfrm>
          <a:noFill/>
        </p:spPr>
        <p:txBody>
          <a:bodyPr lIns="90765" tIns="44587" rIns="90765" bIns="44587"/>
          <a:lstStyle/>
          <a:p>
            <a:pPr rtl="0" fontAlgn="base"/>
            <a:r>
              <a:rPr lang="en-US" sz="1800" b="1" i="0" u="none" strike="noStrike" kern="1200" dirty="0">
                <a:solidFill>
                  <a:schemeClr val="tx1"/>
                </a:solidFill>
                <a:effectLst/>
                <a:latin typeface="Times New Roman" pitchFamily="18" charset="0"/>
                <a:ea typeface="+mn-ea"/>
                <a:cs typeface="+mn-cs"/>
              </a:rPr>
              <a:t>Wavelength in m or nm Frequency in Hertz</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Ultraviolet (UV) region to the left (&lt;400 nm)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Short wavelength and high energy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Visible light in the center (400 to 700 nm)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Infrared (IR) region to the right (above 700 nm)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Longer wavelength and lower energy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CEM Analyzers use from 200 nm (UV) - 6000 nm (IR)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Light carries energy and in some reactions with matter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It behaves as if it were composed of discrete packets of energy called photons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Light of short wavelengths (UV) carry more (photons)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Light of longer wavelengths (IR)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433675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xfrm>
            <a:off x="490538" y="539750"/>
            <a:ext cx="4189412" cy="2794000"/>
          </a:xfrm>
          <a:ln/>
        </p:spPr>
      </p:sp>
      <p:sp>
        <p:nvSpPr>
          <p:cNvPr id="177155" name="Rectangle 3"/>
          <p:cNvSpPr>
            <a:spLocks noGrp="1" noChangeArrowheads="1"/>
          </p:cNvSpPr>
          <p:nvPr>
            <p:ph type="body" idx="1"/>
          </p:nvPr>
        </p:nvSpPr>
        <p:spPr>
          <a:xfrm>
            <a:off x="304800" y="3323740"/>
            <a:ext cx="6248400" cy="5644570"/>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EPA's ambient air quality monitoring program is carried out by State and local agencies and consists of the above major categories of monitoring stations. Most are explained on the following slides.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PSD: </a:t>
            </a:r>
            <a:r>
              <a:rPr lang="en-US" sz="1800" b="0" i="0" u="none" strike="noStrike" kern="1200" dirty="0">
                <a:solidFill>
                  <a:schemeClr val="tx1"/>
                </a:solidFill>
                <a:effectLst/>
                <a:latin typeface="Times New Roman" pitchFamily="18" charset="0"/>
                <a:ea typeface="+mn-ea"/>
                <a:cs typeface="+mn-cs"/>
              </a:rPr>
              <a:t>No extra slide -- </a:t>
            </a:r>
            <a:r>
              <a:rPr lang="en-US" sz="1800" b="1" i="0" u="none" strike="noStrike" kern="1200" dirty="0">
                <a:solidFill>
                  <a:schemeClr val="tx1"/>
                </a:solidFill>
                <a:effectLst/>
                <a:latin typeface="Times New Roman" pitchFamily="18" charset="0"/>
                <a:ea typeface="+mn-ea"/>
                <a:cs typeface="+mn-cs"/>
              </a:rPr>
              <a:t>“PSD station means any station operated for the purpose of establishing the effect on air quality of the emissions from a proposed source for purposes of Prevention of Significant Deterioration</a:t>
            </a:r>
            <a:r>
              <a:rPr lang="en-US" sz="1800" b="0" i="0" u="none" strike="noStrike" kern="1200" dirty="0">
                <a:solidFill>
                  <a:schemeClr val="tx1"/>
                </a:solidFill>
                <a:effectLst/>
                <a:latin typeface="Times New Roman" pitchFamily="18" charset="0"/>
                <a:ea typeface="+mn-ea"/>
                <a:cs typeface="+mn-cs"/>
              </a:rPr>
              <a:t> as required by subpart 51.24(n) of part 51 of this chapter.” (Additional information: 40 CFR 58.1(d)).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SPM: </a:t>
            </a:r>
            <a:r>
              <a:rPr lang="en-US" sz="1800" b="0" i="0" u="none" strike="noStrike" kern="1200" dirty="0">
                <a:solidFill>
                  <a:schemeClr val="tx1"/>
                </a:solidFill>
                <a:effectLst/>
                <a:latin typeface="Times New Roman" pitchFamily="18" charset="0"/>
                <a:ea typeface="+mn-ea"/>
                <a:cs typeface="+mn-cs"/>
              </a:rPr>
              <a:t>no extra slide -- Special Purpose Monitoring Stations </a:t>
            </a:r>
            <a:r>
              <a:rPr lang="en-US" sz="1800" b="1" i="0" u="none" strike="noStrike" kern="1200" dirty="0">
                <a:solidFill>
                  <a:schemeClr val="tx1"/>
                </a:solidFill>
                <a:effectLst/>
                <a:latin typeface="Times New Roman" pitchFamily="18" charset="0"/>
                <a:ea typeface="+mn-ea"/>
                <a:cs typeface="+mn-cs"/>
              </a:rPr>
              <a:t>provide for special studies needed by the State and local agencies</a:t>
            </a:r>
            <a:r>
              <a:rPr lang="en-US" sz="1800" b="0" i="0" u="none" strike="noStrike" kern="1200" dirty="0">
                <a:solidFill>
                  <a:schemeClr val="tx1"/>
                </a:solidFill>
                <a:effectLst/>
                <a:latin typeface="Times New Roman" pitchFamily="18" charset="0"/>
                <a:ea typeface="+mn-ea"/>
                <a:cs typeface="+mn-cs"/>
              </a:rPr>
              <a:t> to support State implementation plans and other air program activities. The </a:t>
            </a:r>
            <a:r>
              <a:rPr lang="en-US" sz="1800" b="1" i="0" u="none" strike="noStrike" kern="1200" dirty="0">
                <a:solidFill>
                  <a:schemeClr val="tx1"/>
                </a:solidFill>
                <a:effectLst/>
                <a:latin typeface="Times New Roman" pitchFamily="18" charset="0"/>
                <a:ea typeface="+mn-ea"/>
                <a:cs typeface="+mn-cs"/>
              </a:rPr>
              <a:t>SPMS are not permanently established</a:t>
            </a:r>
            <a:r>
              <a:rPr lang="en-US" sz="1800" b="0" i="0" u="none" strike="noStrike" kern="1200" dirty="0">
                <a:solidFill>
                  <a:schemeClr val="tx1"/>
                </a:solidFill>
                <a:effectLst/>
                <a:latin typeface="Times New Roman" pitchFamily="18" charset="0"/>
                <a:ea typeface="+mn-ea"/>
                <a:cs typeface="+mn-cs"/>
              </a:rPr>
              <a:t> and, can be adjusted easily to accommodate changing needs and priorities. The SPMS are used to supplement the fixed monitoring network as circumstances require and resources permit. If the data from SPMS are used for SIP purposes, they must meet all QA and methodology requirements for SLAMS monitoring.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Near Road NO2 – </a:t>
            </a:r>
            <a:r>
              <a:rPr lang="en-US" sz="1800" b="0" i="0" u="none" strike="noStrike" kern="1200" dirty="0">
                <a:solidFill>
                  <a:schemeClr val="tx1"/>
                </a:solidFill>
                <a:effectLst/>
                <a:latin typeface="Times New Roman" pitchFamily="18" charset="0"/>
                <a:ea typeface="+mn-ea"/>
                <a:cs typeface="+mn-cs"/>
              </a:rPr>
              <a:t>Started under the 2010 NO2 NAAQS review. Most of the sites are now multipollutant sites with PM, black carbon, CO or other contaminant monitors co-located.</a:t>
            </a:r>
            <a:endParaRPr lang="en-US" b="0" i="0" kern="1200" dirty="0">
              <a:solidFill>
                <a:schemeClr val="tx1"/>
              </a:solidFill>
              <a:effectLst/>
              <a:latin typeface="Times New Roman" pitchFamily="18" charset="0"/>
              <a:ea typeface="+mn-ea"/>
              <a:cs typeface="+mn-cs"/>
            </a:endParaRPr>
          </a:p>
          <a:p>
            <a:endParaRPr lang="en-US" dirty="0"/>
          </a:p>
        </p:txBody>
      </p:sp>
      <p:sp>
        <p:nvSpPr>
          <p:cNvPr id="716804" name="Text Box 4"/>
          <p:cNvSpPr txBox="1">
            <a:spLocks noChangeArrowheads="1"/>
          </p:cNvSpPr>
          <p:nvPr/>
        </p:nvSpPr>
        <p:spPr bwMode="auto">
          <a:xfrm>
            <a:off x="4626359" y="1623297"/>
            <a:ext cx="1747070" cy="61615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38" tIns="46019" rIns="92038" bIns="46019">
            <a:spAutoFit/>
          </a:bodyPr>
          <a:lstStyle>
            <a:lvl1pPr algn="l" defTabSz="915988">
              <a:defRPr sz="2400">
                <a:solidFill>
                  <a:schemeClr val="tx1"/>
                </a:solidFill>
                <a:latin typeface="Times New Roman" pitchFamily="18" charset="0"/>
              </a:defRPr>
            </a:lvl1pPr>
            <a:lvl2pPr algn="l" defTabSz="915988">
              <a:defRPr sz="2400">
                <a:solidFill>
                  <a:schemeClr val="tx1"/>
                </a:solidFill>
                <a:latin typeface="Times New Roman" pitchFamily="18" charset="0"/>
              </a:defRPr>
            </a:lvl2pPr>
            <a:lvl3pPr marL="915988" algn="l" defTabSz="915988">
              <a:defRPr sz="2400">
                <a:solidFill>
                  <a:schemeClr val="tx1"/>
                </a:solidFill>
                <a:latin typeface="Times New Roman" pitchFamily="18" charset="0"/>
              </a:defRPr>
            </a:lvl3pPr>
            <a:lvl4pPr marL="1373188" algn="l" defTabSz="915988">
              <a:defRPr sz="2400">
                <a:solidFill>
                  <a:schemeClr val="tx1"/>
                </a:solidFill>
                <a:latin typeface="Times New Roman" pitchFamily="18" charset="0"/>
              </a:defRPr>
            </a:lvl4pPr>
            <a:lvl5pPr marL="1831975" algn="l" defTabSz="915988">
              <a:defRPr sz="2400">
                <a:solidFill>
                  <a:schemeClr val="tx1"/>
                </a:solidFill>
                <a:latin typeface="Times New Roman" pitchFamily="18" charset="0"/>
              </a:defRPr>
            </a:lvl5pPr>
            <a:lvl6pPr marL="2289175" defTabSz="915988" eaLnBrk="0" fontAlgn="base" hangingPunct="0">
              <a:spcBef>
                <a:spcPct val="0"/>
              </a:spcBef>
              <a:spcAft>
                <a:spcPct val="0"/>
              </a:spcAft>
              <a:defRPr sz="2400">
                <a:solidFill>
                  <a:schemeClr val="tx1"/>
                </a:solidFill>
                <a:latin typeface="Times New Roman" pitchFamily="18" charset="0"/>
              </a:defRPr>
            </a:lvl6pPr>
            <a:lvl7pPr marL="2746375" defTabSz="915988" eaLnBrk="0" fontAlgn="base" hangingPunct="0">
              <a:spcBef>
                <a:spcPct val="0"/>
              </a:spcBef>
              <a:spcAft>
                <a:spcPct val="0"/>
              </a:spcAft>
              <a:defRPr sz="2400">
                <a:solidFill>
                  <a:schemeClr val="tx1"/>
                </a:solidFill>
                <a:latin typeface="Times New Roman" pitchFamily="18" charset="0"/>
              </a:defRPr>
            </a:lvl7pPr>
            <a:lvl8pPr marL="3203575" defTabSz="915988" eaLnBrk="0" fontAlgn="base" hangingPunct="0">
              <a:spcBef>
                <a:spcPct val="0"/>
              </a:spcBef>
              <a:spcAft>
                <a:spcPct val="0"/>
              </a:spcAft>
              <a:defRPr sz="2400">
                <a:solidFill>
                  <a:schemeClr val="tx1"/>
                </a:solidFill>
                <a:latin typeface="Times New Roman" pitchFamily="18" charset="0"/>
              </a:defRPr>
            </a:lvl8pPr>
            <a:lvl9pPr marL="3660775" defTabSz="915988" eaLnBrk="0" fontAlgn="base" hangingPunct="0">
              <a:spcBef>
                <a:spcPct val="0"/>
              </a:spcBef>
              <a:spcAft>
                <a:spcPct val="0"/>
              </a:spcAft>
              <a:defRPr sz="2400">
                <a:solidFill>
                  <a:schemeClr val="tx1"/>
                </a:solidFill>
                <a:latin typeface="Times New Roman" pitchFamily="18" charset="0"/>
              </a:defRPr>
            </a:lvl9pPr>
          </a:lstStyle>
          <a:p>
            <a:pPr algn="ctr">
              <a:defRPr/>
            </a:pPr>
            <a:r>
              <a:rPr lang="en-US" sz="1700" b="1">
                <a:effectLst>
                  <a:outerShdw blurRad="38100" dist="38100" dir="2700000" algn="tl">
                    <a:srgbClr val="C0C0C0"/>
                  </a:outerShdw>
                </a:effectLst>
                <a:latin typeface="Arial" charset="0"/>
              </a:rPr>
              <a:t>Test Questions</a:t>
            </a:r>
          </a:p>
          <a:p>
            <a:pPr algn="ctr">
              <a:defRPr/>
            </a:pPr>
            <a:r>
              <a:rPr lang="en-US" sz="1700" b="1">
                <a:effectLst>
                  <a:outerShdw blurRad="38100" dist="38100" dir="2700000" algn="tl">
                    <a:srgbClr val="C0C0C0"/>
                  </a:outerShdw>
                </a:effectLst>
                <a:latin typeface="Arial" charset="0"/>
              </a:rPr>
              <a:t>#12-16</a:t>
            </a:r>
          </a:p>
        </p:txBody>
      </p:sp>
    </p:spTree>
    <p:extLst>
      <p:ext uri="{BB962C8B-B14F-4D97-AF65-F5344CB8AC3E}">
        <p14:creationId xmlns:p14="http://schemas.microsoft.com/office/powerpoint/2010/main" val="285877184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body" idx="1"/>
          </p:nvPr>
        </p:nvSpPr>
        <p:spPr>
          <a:xfrm>
            <a:off x="685800" y="4156283"/>
            <a:ext cx="5562600" cy="4656127"/>
          </a:xfrm>
          <a:noFill/>
        </p:spPr>
        <p:txBody>
          <a:bodyPr lIns="90765" tIns="44587" rIns="90765" bIns="44587"/>
          <a:lstStyle/>
          <a:p>
            <a:pPr rtl="0" fontAlgn="base"/>
            <a:r>
              <a:rPr lang="en-US" sz="1800" b="1" i="0" u="none" strike="noStrike" kern="1200" dirty="0">
                <a:solidFill>
                  <a:schemeClr val="tx1"/>
                </a:solidFill>
                <a:effectLst/>
                <a:latin typeface="Times New Roman" pitchFamily="18" charset="0"/>
                <a:ea typeface="+mn-ea"/>
                <a:cs typeface="+mn-cs"/>
              </a:rPr>
              <a:t>What </a:t>
            </a:r>
            <a:r>
              <a:rPr lang="en-US" sz="1800" b="1" i="0" u="none" strike="noStrike" kern="1200" dirty="0" err="1">
                <a:solidFill>
                  <a:schemeClr val="tx1"/>
                </a:solidFill>
                <a:effectLst/>
                <a:latin typeface="Times New Roman" pitchFamily="18" charset="0"/>
                <a:ea typeface="+mn-ea"/>
                <a:cs typeface="+mn-cs"/>
              </a:rPr>
              <a:t>Mr</a:t>
            </a:r>
            <a:r>
              <a:rPr lang="en-US" sz="1800" b="1" i="0" u="none" strike="noStrike" kern="1200" dirty="0">
                <a:solidFill>
                  <a:schemeClr val="tx1"/>
                </a:solidFill>
                <a:effectLst/>
                <a:latin typeface="Times New Roman" pitchFamily="18" charset="0"/>
                <a:ea typeface="+mn-ea"/>
                <a:cs typeface="+mn-cs"/>
              </a:rPr>
              <a:t> Beer and </a:t>
            </a:r>
            <a:r>
              <a:rPr lang="en-US" sz="1800" b="1" i="0" u="none" strike="noStrike" kern="1200" dirty="0" err="1">
                <a:solidFill>
                  <a:schemeClr val="tx1"/>
                </a:solidFill>
                <a:effectLst/>
                <a:latin typeface="Times New Roman" pitchFamily="18" charset="0"/>
                <a:ea typeface="+mn-ea"/>
                <a:cs typeface="+mn-cs"/>
              </a:rPr>
              <a:t>Mr</a:t>
            </a:r>
            <a:r>
              <a:rPr lang="en-US" sz="1800" b="1" i="0" u="none" strike="noStrike" kern="1200" dirty="0">
                <a:solidFill>
                  <a:schemeClr val="tx1"/>
                </a:solidFill>
                <a:effectLst/>
                <a:latin typeface="Times New Roman" pitchFamily="18" charset="0"/>
                <a:ea typeface="+mn-ea"/>
                <a:cs typeface="+mn-cs"/>
              </a:rPr>
              <a:t> Lambert said that for each wavelength of light The light is absorbed going through the gas depending on how many molecules it encounters and over what length actually </a:t>
            </a:r>
            <a:r>
              <a:rPr lang="en-US" sz="1800" b="1" i="0" u="none" strike="noStrike" kern="1200" dirty="0" err="1">
                <a:solidFill>
                  <a:schemeClr val="tx1"/>
                </a:solidFill>
                <a:effectLst/>
                <a:latin typeface="Times New Roman" pitchFamily="18" charset="0"/>
                <a:ea typeface="+mn-ea"/>
                <a:cs typeface="+mn-cs"/>
              </a:rPr>
              <a:t>Mr</a:t>
            </a:r>
            <a:r>
              <a:rPr lang="en-US" sz="1800" b="1" i="0" u="none" strike="noStrike" kern="1200" dirty="0">
                <a:solidFill>
                  <a:schemeClr val="tx1"/>
                </a:solidFill>
                <a:effectLst/>
                <a:latin typeface="Times New Roman" pitchFamily="18" charset="0"/>
                <a:ea typeface="+mn-ea"/>
                <a:cs typeface="+mn-cs"/>
              </a:rPr>
              <a:t> Lambert only spoke of the length not the concentration that was </a:t>
            </a:r>
            <a:r>
              <a:rPr lang="en-US" sz="1800" b="1" i="0" u="none" strike="noStrike" kern="1200" dirty="0" err="1">
                <a:solidFill>
                  <a:schemeClr val="tx1"/>
                </a:solidFill>
                <a:effectLst/>
                <a:latin typeface="Times New Roman" pitchFamily="18" charset="0"/>
                <a:ea typeface="+mn-ea"/>
                <a:cs typeface="+mn-cs"/>
              </a:rPr>
              <a:t>Mr</a:t>
            </a:r>
            <a:r>
              <a:rPr lang="en-US" sz="1800" b="1" i="0" u="none" strike="noStrike" kern="1200" dirty="0">
                <a:solidFill>
                  <a:schemeClr val="tx1"/>
                </a:solidFill>
                <a:effectLst/>
                <a:latin typeface="Times New Roman" pitchFamily="18" charset="0"/>
                <a:ea typeface="+mn-ea"/>
                <a:cs typeface="+mn-cs"/>
              </a:rPr>
              <a:t> Beer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a:t>
            </a:r>
            <a:r>
              <a:rPr lang="en-US" sz="1800" b="1" i="0" u="sng" kern="1200" dirty="0">
                <a:solidFill>
                  <a:schemeClr val="tx1"/>
                </a:solidFill>
                <a:effectLst/>
                <a:latin typeface="Times New Roman" pitchFamily="18" charset="0"/>
                <a:ea typeface="+mn-ea"/>
                <a:cs typeface="+mn-cs"/>
              </a:rPr>
              <a:t>value of the absorption coefficient</a:t>
            </a:r>
            <a:r>
              <a:rPr lang="en-US" sz="1800" b="1" i="0" u="none" strike="noStrike" kern="1200" dirty="0">
                <a:solidFill>
                  <a:schemeClr val="tx1"/>
                </a:solidFill>
                <a:effectLst/>
                <a:latin typeface="Times New Roman" pitchFamily="18" charset="0"/>
                <a:ea typeface="+mn-ea"/>
                <a:cs typeface="+mn-cs"/>
              </a:rPr>
              <a:t> is </a:t>
            </a:r>
            <a:r>
              <a:rPr lang="en-US" sz="1800" b="1" i="0" u="sng" kern="1200" dirty="0">
                <a:solidFill>
                  <a:schemeClr val="tx1"/>
                </a:solidFill>
                <a:effectLst/>
                <a:latin typeface="Times New Roman" pitchFamily="18" charset="0"/>
                <a:ea typeface="+mn-ea"/>
                <a:cs typeface="+mn-cs"/>
              </a:rPr>
              <a:t>dependent upon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 of light and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Properties of the pollutant molecule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coefficient expresses the degree to which :A molecule will absorb light energy at a given  for a given length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25283" name="Rectangle 3"/>
          <p:cNvSpPr>
            <a:spLocks noGrp="1" noRot="1" noChangeAspect="1" noChangeArrowheads="1" noTextEdit="1"/>
          </p:cNvSpPr>
          <p:nvPr>
            <p:ph type="sldImg"/>
          </p:nvPr>
        </p:nvSpPr>
        <p:spPr>
          <a:xfrm>
            <a:off x="803275" y="311150"/>
            <a:ext cx="5243513" cy="3497263"/>
          </a:xfrm>
          <a:ln cap="flat"/>
        </p:spPr>
      </p:sp>
    </p:spTree>
    <p:extLst>
      <p:ext uri="{BB962C8B-B14F-4D97-AF65-F5344CB8AC3E}">
        <p14:creationId xmlns:p14="http://schemas.microsoft.com/office/powerpoint/2010/main" val="18313918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p:spPr>
        <p:txBody>
          <a:bodyPr/>
          <a:lstStyle/>
          <a:p>
            <a:endParaRPr lang="en-US"/>
          </a:p>
        </p:txBody>
      </p:sp>
    </p:spTree>
    <p:extLst>
      <p:ext uri="{BB962C8B-B14F-4D97-AF65-F5344CB8AC3E}">
        <p14:creationId xmlns:p14="http://schemas.microsoft.com/office/powerpoint/2010/main" val="39385220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body" idx="1"/>
          </p:nvPr>
        </p:nvSpPr>
        <p:spPr>
          <a:xfrm>
            <a:off x="533400" y="4561303"/>
            <a:ext cx="5486400" cy="4095207"/>
          </a:xfrm>
          <a:noFill/>
        </p:spPr>
        <p:txBody>
          <a:bodyPr lIns="90765" tIns="44587" rIns="90765" bIns="44587"/>
          <a:lstStyle/>
          <a:p>
            <a:pPr rtl="0" fontAlgn="base"/>
            <a:r>
              <a:rPr lang="en-US" sz="1800" b="1" i="0" u="none" strike="noStrike" kern="1200" dirty="0">
                <a:solidFill>
                  <a:schemeClr val="tx1"/>
                </a:solidFill>
                <a:effectLst/>
                <a:latin typeface="Times New Roman" pitchFamily="18" charset="0"/>
                <a:ea typeface="+mn-ea"/>
                <a:cs typeface="+mn-cs"/>
              </a:rPr>
              <a:t>Most monitors use some frequency of light: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in the analysis of pollutant gases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3 interactions of light with atoms and molecules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Differential absorption  spectroscopy (DOAS)</a:t>
            </a:r>
            <a:r>
              <a:rPr lang="en-US" sz="1800" b="0" i="0" u="none" strike="noStrike" kern="1200" dirty="0">
                <a:solidFill>
                  <a:schemeClr val="tx1"/>
                </a:solidFill>
                <a:effectLst/>
                <a:latin typeface="Times New Roman" pitchFamily="18" charset="0"/>
                <a:ea typeface="+mn-ea"/>
                <a:cs typeface="+mn-cs"/>
              </a:rPr>
              <a:t> is used to measure concentrations of </a:t>
            </a:r>
            <a:r>
              <a:rPr lang="en-US" sz="1800" b="0" i="0" u="sng" strike="noStrike" kern="1200" dirty="0">
                <a:solidFill>
                  <a:schemeClr val="tx1"/>
                </a:solidFill>
                <a:effectLst/>
                <a:latin typeface="Times New Roman" pitchFamily="18" charset="0"/>
                <a:ea typeface="+mn-ea"/>
                <a:cs typeface="+mn-cs"/>
                <a:hlinkClick r:id="rId3"/>
              </a:rPr>
              <a:t>trace gases</a:t>
            </a:r>
            <a:r>
              <a:rPr lang="en-US" sz="1800" b="0" i="0" u="none" strike="noStrike" kern="1200" dirty="0">
                <a:solidFill>
                  <a:schemeClr val="tx1"/>
                </a:solidFill>
                <a:effectLst/>
                <a:latin typeface="Times New Roman" pitchFamily="18" charset="0"/>
                <a:ea typeface="+mn-ea"/>
                <a:cs typeface="+mn-cs"/>
              </a:rPr>
              <a:t>. When combined with basic optical spectrometers such as prisms or diffraction gratings and automated, ground-based observation platforms, what we have is a cheap and powerful means for the measurement of such trace gas species as </a:t>
            </a:r>
            <a:r>
              <a:rPr lang="en-US" sz="1800" b="0" i="0" u="sng" strike="noStrike" kern="1200" dirty="0">
                <a:solidFill>
                  <a:schemeClr val="tx1"/>
                </a:solidFill>
                <a:effectLst/>
                <a:latin typeface="Times New Roman" pitchFamily="18" charset="0"/>
                <a:ea typeface="+mn-ea"/>
                <a:cs typeface="+mn-cs"/>
                <a:hlinkClick r:id="rId4"/>
              </a:rPr>
              <a:t>ozone</a:t>
            </a:r>
            <a:r>
              <a:rPr lang="en-US" sz="1800" b="0" i="0" u="none" strike="noStrike" kern="1200" dirty="0">
                <a:solidFill>
                  <a:schemeClr val="tx1"/>
                </a:solidFill>
                <a:effectLst/>
                <a:latin typeface="Times New Roman" pitchFamily="18" charset="0"/>
                <a:ea typeface="+mn-ea"/>
                <a:cs typeface="+mn-cs"/>
              </a:rPr>
              <a:t> and </a:t>
            </a:r>
            <a:r>
              <a:rPr lang="en-US" sz="1800" b="0" i="0" u="sng" strike="noStrike" kern="1200" dirty="0">
                <a:solidFill>
                  <a:schemeClr val="tx1"/>
                </a:solidFill>
                <a:effectLst/>
                <a:latin typeface="Times New Roman" pitchFamily="18" charset="0"/>
                <a:ea typeface="+mn-ea"/>
                <a:cs typeface="+mn-cs"/>
                <a:hlinkClick r:id="rId5"/>
              </a:rPr>
              <a:t>nitrogen dioxide</a:t>
            </a:r>
            <a:r>
              <a:rPr lang="en-US" sz="1800" b="0" i="0" u="none" strike="noStrike" kern="1200" dirty="0">
                <a:solidFill>
                  <a:schemeClr val="tx1"/>
                </a:solidFill>
                <a:effectLst/>
                <a:latin typeface="Times New Roman" pitchFamily="18" charset="0"/>
                <a:ea typeface="+mn-ea"/>
                <a:cs typeface="+mn-cs"/>
              </a:rPr>
              <a: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Gas filter </a:t>
            </a:r>
            <a:r>
              <a:rPr lang="en-US" sz="1800" b="1" i="0" u="none" strike="noStrike" kern="1200" dirty="0" err="1">
                <a:solidFill>
                  <a:schemeClr val="tx1"/>
                </a:solidFill>
                <a:effectLst/>
                <a:latin typeface="Times New Roman" pitchFamily="18" charset="0"/>
                <a:ea typeface="+mn-ea"/>
                <a:cs typeface="+mn-cs"/>
              </a:rPr>
              <a:t>coorelation</a:t>
            </a:r>
            <a:r>
              <a:rPr lang="en-US" sz="1800" b="1" i="0" u="none" strike="noStrike" kern="1200" dirty="0">
                <a:solidFill>
                  <a:schemeClr val="tx1"/>
                </a:solidFill>
                <a:effectLst/>
                <a:latin typeface="Times New Roman" pitchFamily="18" charset="0"/>
                <a:ea typeface="+mn-ea"/>
                <a:cs typeface="+mn-cs"/>
              </a:rPr>
              <a:t>—CO—splits light through 0% CO then 100% then thru the sample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Fourier Transform infrared--</a:t>
            </a:r>
            <a:r>
              <a:rPr lang="en-US" sz="1800" b="0" i="0" u="none" strike="noStrike" kern="1200" dirty="0">
                <a:solidFill>
                  <a:schemeClr val="tx1"/>
                </a:solidFill>
                <a:effectLst/>
                <a:latin typeface="Times New Roman" pitchFamily="18" charset="0"/>
                <a:ea typeface="+mn-ea"/>
                <a:cs typeface="+mn-cs"/>
              </a:rPr>
              <a:t> a technique which is used to obtain an </a:t>
            </a:r>
            <a:r>
              <a:rPr lang="en-US" sz="1800" b="0" i="0" u="sng" strike="noStrike" kern="1200" dirty="0">
                <a:solidFill>
                  <a:schemeClr val="tx1"/>
                </a:solidFill>
                <a:effectLst/>
                <a:latin typeface="Times New Roman" pitchFamily="18" charset="0"/>
                <a:ea typeface="+mn-ea"/>
                <a:cs typeface="+mn-cs"/>
                <a:hlinkClick r:id="rId6"/>
              </a:rPr>
              <a:t>infrared</a:t>
            </a:r>
            <a:r>
              <a:rPr lang="en-US" sz="1800" b="0" i="0" u="none" strike="noStrike" kern="1200" dirty="0">
                <a:solidFill>
                  <a:schemeClr val="tx1"/>
                </a:solidFill>
                <a:effectLst/>
                <a:latin typeface="Times New Roman" pitchFamily="18" charset="0"/>
                <a:ea typeface="+mn-ea"/>
                <a:cs typeface="+mn-cs"/>
              </a:rPr>
              <a:t> </a:t>
            </a:r>
            <a:r>
              <a:rPr lang="en-US" sz="1800" b="0" i="0" u="sng" strike="noStrike" kern="1200" dirty="0">
                <a:solidFill>
                  <a:schemeClr val="tx1"/>
                </a:solidFill>
                <a:effectLst/>
                <a:latin typeface="Times New Roman" pitchFamily="18" charset="0"/>
                <a:ea typeface="+mn-ea"/>
                <a:cs typeface="+mn-cs"/>
                <a:hlinkClick r:id="rId7"/>
              </a:rPr>
              <a:t>spectrum</a:t>
            </a:r>
            <a:r>
              <a:rPr lang="en-US" sz="1800" b="0" i="0" u="none" strike="noStrike" kern="1200" dirty="0">
                <a:solidFill>
                  <a:schemeClr val="tx1"/>
                </a:solidFill>
                <a:effectLst/>
                <a:latin typeface="Times New Roman" pitchFamily="18" charset="0"/>
                <a:ea typeface="+mn-ea"/>
                <a:cs typeface="+mn-cs"/>
              </a:rPr>
              <a:t> </a:t>
            </a:r>
            <a:r>
              <a:rPr lang="en-US" sz="1800" b="0" i="0" u="none" strike="noStrike" kern="1200" dirty="0" err="1">
                <a:solidFill>
                  <a:schemeClr val="tx1"/>
                </a:solidFill>
                <a:effectLst/>
                <a:latin typeface="Times New Roman" pitchFamily="18" charset="0"/>
                <a:ea typeface="+mn-ea"/>
                <a:cs typeface="+mn-cs"/>
              </a:rPr>
              <a:t>of</a:t>
            </a:r>
            <a:r>
              <a:rPr lang="en-US" sz="1800" b="0" i="0" u="sng" strike="noStrike" kern="1200" dirty="0" err="1">
                <a:solidFill>
                  <a:schemeClr val="tx1"/>
                </a:solidFill>
                <a:effectLst/>
                <a:latin typeface="Times New Roman" pitchFamily="18" charset="0"/>
                <a:ea typeface="+mn-ea"/>
                <a:cs typeface="+mn-cs"/>
                <a:hlinkClick r:id="rId8"/>
              </a:rPr>
              <a:t>absorption</a:t>
            </a:r>
            <a:r>
              <a:rPr lang="en-US" sz="1800" b="0" i="0" u="none" strike="noStrike" kern="1200" dirty="0">
                <a:solidFill>
                  <a:schemeClr val="tx1"/>
                </a:solidFill>
                <a:effectLst/>
                <a:latin typeface="Times New Roman" pitchFamily="18" charset="0"/>
                <a:ea typeface="+mn-ea"/>
                <a:cs typeface="+mn-cs"/>
              </a:rPr>
              <a:t>, </a:t>
            </a:r>
            <a:r>
              <a:rPr lang="en-US" sz="1800" b="0" i="0" u="sng" strike="noStrike" kern="1200" dirty="0">
                <a:solidFill>
                  <a:schemeClr val="tx1"/>
                </a:solidFill>
                <a:effectLst/>
                <a:latin typeface="Times New Roman" pitchFamily="18" charset="0"/>
                <a:ea typeface="+mn-ea"/>
                <a:cs typeface="+mn-cs"/>
                <a:hlinkClick r:id="rId9"/>
              </a:rPr>
              <a:t>emission</a:t>
            </a:r>
            <a:r>
              <a:rPr lang="en-US" sz="1800" b="0" i="0" u="none" strike="noStrike" kern="1200" dirty="0">
                <a:solidFill>
                  <a:schemeClr val="tx1"/>
                </a:solidFill>
                <a:effectLst/>
                <a:latin typeface="Times New Roman" pitchFamily="18" charset="0"/>
                <a:ea typeface="+mn-ea"/>
                <a:cs typeface="+mn-cs"/>
              </a:rPr>
              <a:t>, </a:t>
            </a:r>
            <a:r>
              <a:rPr lang="en-US" sz="1800" b="0" i="0" u="sng" strike="noStrike" kern="1200" dirty="0">
                <a:solidFill>
                  <a:schemeClr val="tx1"/>
                </a:solidFill>
                <a:effectLst/>
                <a:latin typeface="Times New Roman" pitchFamily="18" charset="0"/>
                <a:ea typeface="+mn-ea"/>
                <a:cs typeface="+mn-cs"/>
                <a:hlinkClick r:id="rId10"/>
              </a:rPr>
              <a:t>photoconductivity</a:t>
            </a:r>
            <a:r>
              <a:rPr lang="en-US" sz="1800" b="0" i="0" u="none" strike="noStrike" kern="1200" dirty="0">
                <a:solidFill>
                  <a:schemeClr val="tx1"/>
                </a:solidFill>
                <a:effectLst/>
                <a:latin typeface="Times New Roman" pitchFamily="18" charset="0"/>
                <a:ea typeface="+mn-ea"/>
                <a:cs typeface="+mn-cs"/>
              </a:rPr>
              <a:t> or </a:t>
            </a:r>
            <a:r>
              <a:rPr lang="en-US" sz="1800" b="0" i="0" u="sng" strike="noStrike" kern="1200" dirty="0">
                <a:solidFill>
                  <a:schemeClr val="tx1"/>
                </a:solidFill>
                <a:effectLst/>
                <a:latin typeface="Times New Roman" pitchFamily="18" charset="0"/>
                <a:ea typeface="+mn-ea"/>
                <a:cs typeface="+mn-cs"/>
                <a:hlinkClick r:id="rId11"/>
              </a:rPr>
              <a:t>Raman scattering</a:t>
            </a:r>
            <a:r>
              <a:rPr lang="en-US" sz="1800" b="0" i="0" u="none" strike="noStrike" kern="1200" dirty="0">
                <a:solidFill>
                  <a:schemeClr val="tx1"/>
                </a:solidFill>
                <a:effectLst/>
                <a:latin typeface="Times New Roman" pitchFamily="18" charset="0"/>
                <a:ea typeface="+mn-ea"/>
                <a:cs typeface="+mn-cs"/>
              </a:rPr>
              <a:t> of a </a:t>
            </a:r>
            <a:r>
              <a:rPr lang="en-US" sz="1800" b="0" i="0" u="sng" strike="noStrike" kern="1200" dirty="0">
                <a:solidFill>
                  <a:schemeClr val="tx1"/>
                </a:solidFill>
                <a:effectLst/>
                <a:latin typeface="Times New Roman" pitchFamily="18" charset="0"/>
                <a:ea typeface="+mn-ea"/>
                <a:cs typeface="+mn-cs"/>
                <a:hlinkClick r:id="rId12"/>
              </a:rPr>
              <a:t>solid</a:t>
            </a:r>
            <a:r>
              <a:rPr lang="en-US" sz="1800" b="0" i="0" u="none" strike="noStrike" kern="1200" dirty="0">
                <a:solidFill>
                  <a:schemeClr val="tx1"/>
                </a:solidFill>
                <a:effectLst/>
                <a:latin typeface="Times New Roman" pitchFamily="18" charset="0"/>
                <a:ea typeface="+mn-ea"/>
                <a:cs typeface="+mn-cs"/>
              </a:rPr>
              <a:t>, </a:t>
            </a:r>
            <a:r>
              <a:rPr lang="en-US" sz="1800" b="0" i="0" u="sng" strike="noStrike" kern="1200" dirty="0">
                <a:solidFill>
                  <a:schemeClr val="tx1"/>
                </a:solidFill>
                <a:effectLst/>
                <a:latin typeface="Times New Roman" pitchFamily="18" charset="0"/>
                <a:ea typeface="+mn-ea"/>
                <a:cs typeface="+mn-cs"/>
                <a:hlinkClick r:id="rId13"/>
              </a:rPr>
              <a:t>liquid</a:t>
            </a:r>
            <a:r>
              <a:rPr lang="en-US" sz="1800" b="0" i="0" u="none" strike="noStrike" kern="1200" dirty="0">
                <a:solidFill>
                  <a:schemeClr val="tx1"/>
                </a:solidFill>
                <a:effectLst/>
                <a:latin typeface="Times New Roman" pitchFamily="18" charset="0"/>
                <a:ea typeface="+mn-ea"/>
                <a:cs typeface="+mn-cs"/>
              </a:rPr>
              <a:t> or </a:t>
            </a:r>
            <a:r>
              <a:rPr lang="en-US" sz="1800" b="0" i="0" u="sng" strike="noStrike" kern="1200" dirty="0">
                <a:solidFill>
                  <a:schemeClr val="tx1"/>
                </a:solidFill>
                <a:effectLst/>
                <a:latin typeface="Times New Roman" pitchFamily="18" charset="0"/>
                <a:ea typeface="+mn-ea"/>
                <a:cs typeface="+mn-cs"/>
                <a:hlinkClick r:id="rId14"/>
              </a:rPr>
              <a:t>gas</a:t>
            </a:r>
            <a:r>
              <a:rPr lang="en-US" sz="1800" b="0" i="0" u="none" strike="noStrike" kern="1200" dirty="0">
                <a:solidFill>
                  <a:schemeClr val="tx1"/>
                </a:solidFill>
                <a:effectLst/>
                <a:latin typeface="Times New Roman" pitchFamily="18" charset="0"/>
                <a:ea typeface="+mn-ea"/>
                <a:cs typeface="+mn-cs"/>
              </a:rPr>
              <a:t>. An FTIR spectrometer simultaneously collects spectral data in a wide spectral range. This confers a significant advantage over a </a:t>
            </a:r>
            <a:r>
              <a:rPr lang="en-US" sz="1800" b="0" i="0" u="sng" strike="noStrike" kern="1200" dirty="0">
                <a:solidFill>
                  <a:schemeClr val="tx1"/>
                </a:solidFill>
                <a:effectLst/>
                <a:latin typeface="Times New Roman" pitchFamily="18" charset="0"/>
                <a:ea typeface="+mn-ea"/>
                <a:cs typeface="+mn-cs"/>
                <a:hlinkClick r:id="rId15"/>
              </a:rPr>
              <a:t>dispersive</a:t>
            </a:r>
            <a:r>
              <a:rPr lang="en-US" sz="1800" b="0" i="0" u="none" strike="noStrike" kern="1200" dirty="0">
                <a:solidFill>
                  <a:schemeClr val="tx1"/>
                </a:solidFill>
                <a:effectLst/>
                <a:latin typeface="Times New Roman" pitchFamily="18" charset="0"/>
                <a:ea typeface="+mn-ea"/>
                <a:cs typeface="+mn-cs"/>
              </a:rPr>
              <a:t> spectrometer which measures intensity over a narrow range of wavelengths at a time.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27331" name="Rectangle 3"/>
          <p:cNvSpPr>
            <a:spLocks noGrp="1" noRot="1" noChangeAspect="1" noChangeArrowheads="1" noTextEdit="1"/>
          </p:cNvSpPr>
          <p:nvPr>
            <p:ph type="sldImg"/>
          </p:nvPr>
        </p:nvSpPr>
        <p:spPr>
          <a:xfrm>
            <a:off x="815975" y="701675"/>
            <a:ext cx="5229225" cy="3487738"/>
          </a:xfrm>
          <a:ln cap="flat"/>
        </p:spPr>
      </p:sp>
      <p:sp>
        <p:nvSpPr>
          <p:cNvPr id="227332" name="Rectangle 4"/>
          <p:cNvSpPr>
            <a:spLocks noChangeArrowheads="1"/>
          </p:cNvSpPr>
          <p:nvPr/>
        </p:nvSpPr>
        <p:spPr bwMode="auto">
          <a:xfrm>
            <a:off x="76201" y="2550665"/>
            <a:ext cx="685800" cy="310193"/>
          </a:xfrm>
          <a:prstGeom prst="rect">
            <a:avLst/>
          </a:prstGeom>
          <a:noFill/>
          <a:ln w="12700">
            <a:noFill/>
            <a:miter lim="800000"/>
            <a:headEnd/>
            <a:tailEnd/>
          </a:ln>
          <a:effectLst/>
        </p:spPr>
        <p:txBody>
          <a:bodyPr wrap="none" lIns="19108" tIns="27070" rIns="19108" bIns="27070"/>
          <a:lstStyle/>
          <a:p>
            <a:pPr algn="l" defTabSz="917833">
              <a:lnSpc>
                <a:spcPts val="2111"/>
              </a:lnSpc>
              <a:spcAft>
                <a:spcPts val="905"/>
              </a:spcAft>
              <a:tabLst>
                <a:tab pos="458119" algn="l"/>
                <a:tab pos="917833" algn="l"/>
                <a:tab pos="1375950" algn="l"/>
              </a:tabLst>
            </a:pPr>
            <a:r>
              <a:rPr lang="en-US" sz="1500" b="1">
                <a:solidFill>
                  <a:srgbClr val="000000"/>
                </a:solidFill>
                <a:effectLst/>
              </a:rPr>
              <a:t>(T.Q. #7)</a:t>
            </a:r>
            <a:endParaRPr lang="en-US" b="1">
              <a:solidFill>
                <a:srgbClr val="000000"/>
              </a:solidFill>
              <a:effectLst/>
            </a:endParaRPr>
          </a:p>
        </p:txBody>
      </p:sp>
    </p:spTree>
    <p:extLst>
      <p:ext uri="{BB962C8B-B14F-4D97-AF65-F5344CB8AC3E}">
        <p14:creationId xmlns:p14="http://schemas.microsoft.com/office/powerpoint/2010/main" val="21593573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body" idx="1"/>
          </p:nvPr>
        </p:nvSpPr>
        <p:spPr>
          <a:xfrm>
            <a:off x="381002" y="4424689"/>
            <a:ext cx="6019800" cy="3783406"/>
          </a:xfrm>
        </p:spPr>
        <p:txBody>
          <a:bodyPr lIns="90765" tIns="44587" rIns="90765" bIns="44587">
            <a:noAutofit/>
          </a:bodyPr>
          <a:lstStyle/>
          <a:p>
            <a:pPr rtl="0" fontAlgn="base"/>
            <a:r>
              <a:rPr lang="en-US" sz="1800" b="1" i="0" u="none" strike="noStrike" kern="1200" dirty="0">
                <a:solidFill>
                  <a:schemeClr val="tx1"/>
                </a:solidFill>
                <a:effectLst/>
                <a:latin typeface="Times New Roman" pitchFamily="18" charset="0"/>
                <a:ea typeface="+mn-ea"/>
                <a:cs typeface="+mn-cs"/>
              </a:rPr>
              <a:t>Note: Although the EPA approves ambient air monitors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Stack CEM systems are approved  Case-by-case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Fluorescence spectroscopy</a:t>
            </a:r>
            <a:r>
              <a:rPr lang="en-US" sz="1800" b="0" i="0" u="none" strike="noStrike" kern="1200" dirty="0">
                <a:solidFill>
                  <a:schemeClr val="tx1"/>
                </a:solidFill>
                <a:effectLst/>
                <a:latin typeface="Times New Roman" pitchFamily="18" charset="0"/>
                <a:ea typeface="+mn-ea"/>
                <a:cs typeface="+mn-cs"/>
              </a:rPr>
              <a:t> aka fluorometry or </a:t>
            </a:r>
            <a:r>
              <a:rPr lang="en-US" sz="1800" b="0" i="0" u="none" strike="noStrike" kern="1200" dirty="0" err="1">
                <a:solidFill>
                  <a:schemeClr val="tx1"/>
                </a:solidFill>
                <a:effectLst/>
                <a:latin typeface="Times New Roman" pitchFamily="18" charset="0"/>
                <a:ea typeface="+mn-ea"/>
                <a:cs typeface="+mn-cs"/>
              </a:rPr>
              <a:t>spectrofluorometry</a:t>
            </a:r>
            <a:r>
              <a:rPr lang="en-US" sz="1800" b="0" i="0" u="none" strike="noStrike" kern="1200" dirty="0">
                <a:solidFill>
                  <a:schemeClr val="tx1"/>
                </a:solidFill>
                <a:effectLst/>
                <a:latin typeface="Times New Roman" pitchFamily="18" charset="0"/>
                <a:ea typeface="+mn-ea"/>
                <a:cs typeface="+mn-cs"/>
              </a:rPr>
              <a:t>, is a type of </a:t>
            </a:r>
            <a:r>
              <a:rPr lang="en-US" sz="1800" b="0" i="0" u="sng" strike="noStrike" kern="1200" dirty="0">
                <a:solidFill>
                  <a:schemeClr val="tx1"/>
                </a:solidFill>
                <a:effectLst/>
                <a:latin typeface="Times New Roman" pitchFamily="18" charset="0"/>
                <a:ea typeface="+mn-ea"/>
                <a:cs typeface="+mn-cs"/>
                <a:hlinkClick r:id="rId3"/>
              </a:rPr>
              <a:t>electromagnetic spectroscopy</a:t>
            </a:r>
            <a:r>
              <a:rPr lang="en-US" sz="1800" b="0" i="0" u="none" strike="noStrike" kern="1200" dirty="0">
                <a:solidFill>
                  <a:schemeClr val="tx1"/>
                </a:solidFill>
                <a:effectLst/>
                <a:latin typeface="Times New Roman" pitchFamily="18" charset="0"/>
                <a:ea typeface="+mn-ea"/>
                <a:cs typeface="+mn-cs"/>
              </a:rPr>
              <a:t> which analyzes </a:t>
            </a:r>
            <a:r>
              <a:rPr lang="en-US" sz="1800" b="0" i="0" u="sng" strike="noStrike" kern="1200" dirty="0">
                <a:solidFill>
                  <a:schemeClr val="tx1"/>
                </a:solidFill>
                <a:effectLst/>
                <a:latin typeface="Times New Roman" pitchFamily="18" charset="0"/>
                <a:ea typeface="+mn-ea"/>
                <a:cs typeface="+mn-cs"/>
                <a:hlinkClick r:id="rId4"/>
              </a:rPr>
              <a:t>fluorescence</a:t>
            </a:r>
            <a:r>
              <a:rPr lang="en-US" sz="1800" b="0" i="0" u="none" strike="noStrike" kern="1200" dirty="0">
                <a:solidFill>
                  <a:schemeClr val="tx1"/>
                </a:solidFill>
                <a:effectLst/>
                <a:latin typeface="Times New Roman" pitchFamily="18" charset="0"/>
                <a:ea typeface="+mn-ea"/>
                <a:cs typeface="+mn-cs"/>
              </a:rPr>
              <a:t> from a sample. It involves using a beam of light, usually </a:t>
            </a:r>
            <a:r>
              <a:rPr lang="en-US" sz="1800" b="0" i="0" u="sng" strike="noStrike" kern="1200" dirty="0">
                <a:solidFill>
                  <a:schemeClr val="tx1"/>
                </a:solidFill>
                <a:effectLst/>
                <a:latin typeface="Times New Roman" pitchFamily="18" charset="0"/>
                <a:ea typeface="+mn-ea"/>
                <a:cs typeface="+mn-cs"/>
                <a:hlinkClick r:id="rId5"/>
              </a:rPr>
              <a:t>ultraviolet light</a:t>
            </a:r>
            <a:r>
              <a:rPr lang="en-US" sz="1800" b="0" i="0" u="none" strike="noStrike" kern="1200" dirty="0">
                <a:solidFill>
                  <a:schemeClr val="tx1"/>
                </a:solidFill>
                <a:effectLst/>
                <a:latin typeface="Times New Roman" pitchFamily="18" charset="0"/>
                <a:ea typeface="+mn-ea"/>
                <a:cs typeface="+mn-cs"/>
              </a:rPr>
              <a:t>, that excites the electrons </a:t>
            </a:r>
            <a:r>
              <a:rPr lang="en-US" sz="1800" b="0" i="0" u="none" strike="noStrike" kern="1200" dirty="0" err="1">
                <a:solidFill>
                  <a:schemeClr val="tx1"/>
                </a:solidFill>
                <a:effectLst/>
                <a:latin typeface="Times New Roman" pitchFamily="18" charset="0"/>
                <a:ea typeface="+mn-ea"/>
                <a:cs typeface="+mn-cs"/>
              </a:rPr>
              <a:t>in</a:t>
            </a:r>
            <a:r>
              <a:rPr lang="en-US" sz="1800" b="0" i="0" u="sng" strike="noStrike" kern="1200" dirty="0" err="1">
                <a:solidFill>
                  <a:schemeClr val="tx1"/>
                </a:solidFill>
                <a:effectLst/>
                <a:latin typeface="Times New Roman" pitchFamily="18" charset="0"/>
                <a:ea typeface="+mn-ea"/>
                <a:cs typeface="+mn-cs"/>
                <a:hlinkClick r:id="rId6"/>
              </a:rPr>
              <a:t>molecules</a:t>
            </a:r>
            <a:r>
              <a:rPr lang="en-US" sz="1800" b="0" i="0" u="none" strike="noStrike" kern="1200" dirty="0">
                <a:solidFill>
                  <a:schemeClr val="tx1"/>
                </a:solidFill>
                <a:effectLst/>
                <a:latin typeface="Times New Roman" pitchFamily="18" charset="0"/>
                <a:ea typeface="+mn-ea"/>
                <a:cs typeface="+mn-cs"/>
              </a:rPr>
              <a:t> of certain compounds and causes them to emit light; typically, but not necessarily, </a:t>
            </a:r>
            <a:r>
              <a:rPr lang="en-US" sz="1800" b="0" i="0" u="sng" strike="noStrike" kern="1200" dirty="0">
                <a:solidFill>
                  <a:schemeClr val="tx1"/>
                </a:solidFill>
                <a:effectLst/>
                <a:latin typeface="Times New Roman" pitchFamily="18" charset="0"/>
                <a:ea typeface="+mn-ea"/>
                <a:cs typeface="+mn-cs"/>
                <a:hlinkClick r:id="rId7"/>
              </a:rPr>
              <a:t>visible </a:t>
            </a:r>
            <a:r>
              <a:rPr lang="en-US" sz="1800" b="0" i="0" u="sng" strike="noStrike" kern="1200" dirty="0" err="1">
                <a:solidFill>
                  <a:schemeClr val="tx1"/>
                </a:solidFill>
                <a:effectLst/>
                <a:latin typeface="Times New Roman" pitchFamily="18" charset="0"/>
                <a:ea typeface="+mn-ea"/>
                <a:cs typeface="+mn-cs"/>
                <a:hlinkClick r:id="rId7"/>
              </a:rPr>
              <a:t>lig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Chemiluminescence</a:t>
            </a:r>
            <a:r>
              <a:rPr lang="en-US" sz="1800" b="0" i="0" u="none" strike="noStrike" kern="1200" dirty="0">
                <a:solidFill>
                  <a:schemeClr val="tx1"/>
                </a:solidFill>
                <a:effectLst/>
                <a:latin typeface="Times New Roman" pitchFamily="18" charset="0"/>
                <a:ea typeface="+mn-ea"/>
                <a:cs typeface="+mn-cs"/>
              </a:rPr>
              <a:t> (sometimes "</a:t>
            </a:r>
            <a:r>
              <a:rPr lang="en-US" sz="1800" b="1" i="0" u="none" strike="noStrike" kern="1200" dirty="0" err="1">
                <a:solidFill>
                  <a:schemeClr val="tx1"/>
                </a:solidFill>
                <a:effectLst/>
                <a:latin typeface="Times New Roman" pitchFamily="18" charset="0"/>
                <a:ea typeface="+mn-ea"/>
                <a:cs typeface="+mn-cs"/>
              </a:rPr>
              <a:t>chemoluminescence</a:t>
            </a:r>
            <a:r>
              <a:rPr lang="en-US" sz="1800" b="0" i="0" u="none" strike="noStrike" kern="1200" dirty="0">
                <a:solidFill>
                  <a:schemeClr val="tx1"/>
                </a:solidFill>
                <a:effectLst/>
                <a:latin typeface="Times New Roman" pitchFamily="18" charset="0"/>
                <a:ea typeface="+mn-ea"/>
                <a:cs typeface="+mn-cs"/>
              </a:rPr>
              <a:t>") is the emission of light (</a:t>
            </a:r>
            <a:r>
              <a:rPr lang="en-US" sz="1800" b="0" i="0" u="sng" strike="noStrike" kern="1200" dirty="0">
                <a:solidFill>
                  <a:schemeClr val="tx1"/>
                </a:solidFill>
                <a:effectLst/>
                <a:latin typeface="Times New Roman" pitchFamily="18" charset="0"/>
                <a:ea typeface="+mn-ea"/>
                <a:cs typeface="+mn-cs"/>
                <a:hlinkClick r:id="rId8"/>
              </a:rPr>
              <a:t>luminescence</a:t>
            </a:r>
            <a:r>
              <a:rPr lang="en-US" sz="1800" b="0" i="0" u="none" strike="noStrike" kern="1200" dirty="0">
                <a:solidFill>
                  <a:schemeClr val="tx1"/>
                </a:solidFill>
                <a:effectLst/>
                <a:latin typeface="Times New Roman" pitchFamily="18" charset="0"/>
                <a:ea typeface="+mn-ea"/>
                <a:cs typeface="+mn-cs"/>
              </a:rPr>
              <a:t>), as the result of a chemical reaction. There may also be limited emission of heat.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 In theory, one photon of light should be given off for each molecule of reactant,.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Polarography</a:t>
            </a:r>
            <a:r>
              <a:rPr lang="en-US" sz="1800" b="0" i="0" u="none" strike="noStrike" kern="1200" dirty="0">
                <a:solidFill>
                  <a:schemeClr val="tx1"/>
                </a:solidFill>
                <a:effectLst/>
                <a:latin typeface="Times New Roman" pitchFamily="18" charset="0"/>
                <a:ea typeface="+mn-ea"/>
                <a:cs typeface="+mn-cs"/>
              </a:rPr>
              <a:t> a subclass of </a:t>
            </a:r>
            <a:r>
              <a:rPr lang="en-US" sz="1800" b="0" i="0" u="sng" strike="noStrike" kern="1200" dirty="0">
                <a:solidFill>
                  <a:schemeClr val="tx1"/>
                </a:solidFill>
                <a:effectLst/>
                <a:latin typeface="Times New Roman" pitchFamily="18" charset="0"/>
                <a:ea typeface="+mn-ea"/>
                <a:cs typeface="+mn-cs"/>
                <a:hlinkClick r:id="rId9"/>
              </a:rPr>
              <a:t>voltammetry</a:t>
            </a:r>
            <a:r>
              <a:rPr lang="en-US" sz="1800" b="0" i="0" u="none" strike="noStrike" kern="1200" dirty="0">
                <a:solidFill>
                  <a:schemeClr val="tx1"/>
                </a:solidFill>
                <a:effectLst/>
                <a:latin typeface="Times New Roman" pitchFamily="18" charset="0"/>
                <a:ea typeface="+mn-ea"/>
                <a:cs typeface="+mn-cs"/>
              </a:rPr>
              <a:t> where the </a:t>
            </a:r>
            <a:r>
              <a:rPr lang="en-US" sz="1800" b="0" i="0" u="sng" strike="noStrike" kern="1200" dirty="0">
                <a:solidFill>
                  <a:schemeClr val="tx1"/>
                </a:solidFill>
                <a:effectLst/>
                <a:latin typeface="Times New Roman" pitchFamily="18" charset="0"/>
                <a:ea typeface="+mn-ea"/>
                <a:cs typeface="+mn-cs"/>
                <a:hlinkClick r:id="rId10"/>
              </a:rPr>
              <a:t>working electrode</a:t>
            </a:r>
            <a:r>
              <a:rPr lang="en-US" sz="1800" b="0" i="0" u="none" strike="noStrike" kern="1200" dirty="0">
                <a:solidFill>
                  <a:schemeClr val="tx1"/>
                </a:solidFill>
                <a:effectLst/>
                <a:latin typeface="Times New Roman" pitchFamily="18" charset="0"/>
                <a:ea typeface="+mn-ea"/>
                <a:cs typeface="+mn-cs"/>
              </a:rPr>
              <a:t> is a </a:t>
            </a:r>
            <a:r>
              <a:rPr lang="en-US" sz="1800" b="0" i="0" u="sng" strike="noStrike" kern="1200" dirty="0">
                <a:solidFill>
                  <a:schemeClr val="tx1"/>
                </a:solidFill>
                <a:effectLst/>
                <a:latin typeface="Times New Roman" pitchFamily="18" charset="0"/>
                <a:ea typeface="+mn-ea"/>
                <a:cs typeface="+mn-cs"/>
                <a:hlinkClick r:id="rId11"/>
              </a:rPr>
              <a:t>dropping mercury electrode</a:t>
            </a:r>
            <a:r>
              <a:rPr lang="en-US" sz="1800" b="0" i="0" u="none" strike="noStrike" kern="1200" dirty="0">
                <a:solidFill>
                  <a:schemeClr val="tx1"/>
                </a:solidFill>
                <a:effectLst/>
                <a:latin typeface="Times New Roman" pitchFamily="18" charset="0"/>
                <a:ea typeface="+mn-ea"/>
                <a:cs typeface="+mn-cs"/>
              </a:rPr>
              <a:t> (DME) or a static mercury drop electrode (SMDE), which are useful for their wide </a:t>
            </a:r>
            <a:r>
              <a:rPr lang="en-US" sz="1800" b="0" i="0" u="sng" strike="noStrike" kern="1200" dirty="0">
                <a:solidFill>
                  <a:schemeClr val="tx1"/>
                </a:solidFill>
                <a:effectLst/>
                <a:latin typeface="Times New Roman" pitchFamily="18" charset="0"/>
                <a:ea typeface="+mn-ea"/>
                <a:cs typeface="+mn-cs"/>
                <a:hlinkClick r:id="rId12"/>
              </a:rPr>
              <a:t>cathodi</a:t>
            </a:r>
            <a:r>
              <a:rPr lang="en-US" sz="1800" b="0" i="0" u="sng" strike="noStrike" kern="1200" dirty="0">
                <a:solidFill>
                  <a:schemeClr val="tx1"/>
                </a:solidFill>
                <a:effectLst/>
                <a:latin typeface="Times New Roman" pitchFamily="18" charset="0"/>
                <a:ea typeface="+mn-ea"/>
                <a:cs typeface="+mn-cs"/>
              </a:rPr>
              <a:t>c ranges and renewable surfaces.</a:t>
            </a:r>
            <a:endParaRPr lang="en-US" b="0" i="0" kern="1200" dirty="0">
              <a:solidFill>
                <a:schemeClr val="tx1"/>
              </a:solidFill>
              <a:effectLst/>
              <a:latin typeface="Times New Roman" pitchFamily="18" charset="0"/>
              <a:ea typeface="+mn-ea"/>
              <a:cs typeface="+mn-cs"/>
            </a:endParaRPr>
          </a:p>
          <a:p>
            <a:pPr>
              <a:lnSpc>
                <a:spcPts val="2111"/>
              </a:lnSpc>
              <a:spcBef>
                <a:spcPct val="0"/>
              </a:spcBef>
              <a:spcAft>
                <a:spcPts val="905"/>
              </a:spcAft>
              <a:defRPr/>
            </a:pPr>
            <a:endParaRPr lang="en-US" dirty="0"/>
          </a:p>
        </p:txBody>
      </p:sp>
      <p:sp>
        <p:nvSpPr>
          <p:cNvPr id="228355" name="Rectangle 3"/>
          <p:cNvSpPr>
            <a:spLocks noGrp="1" noRot="1" noChangeAspect="1" noChangeArrowheads="1" noTextEdit="1"/>
          </p:cNvSpPr>
          <p:nvPr>
            <p:ph type="sldImg"/>
          </p:nvPr>
        </p:nvSpPr>
        <p:spPr>
          <a:xfrm>
            <a:off x="815975" y="701675"/>
            <a:ext cx="5229225" cy="3487738"/>
          </a:xfrm>
          <a:ln cap="flat"/>
        </p:spPr>
      </p:sp>
      <p:sp>
        <p:nvSpPr>
          <p:cNvPr id="228356" name="Rectangle 4"/>
          <p:cNvSpPr>
            <a:spLocks noChangeArrowheads="1"/>
          </p:cNvSpPr>
          <p:nvPr/>
        </p:nvSpPr>
        <p:spPr bwMode="auto">
          <a:xfrm>
            <a:off x="0" y="2396371"/>
            <a:ext cx="762000" cy="308588"/>
          </a:xfrm>
          <a:prstGeom prst="rect">
            <a:avLst/>
          </a:prstGeom>
          <a:noFill/>
          <a:ln w="12700">
            <a:noFill/>
            <a:miter lim="800000"/>
            <a:headEnd/>
            <a:tailEnd/>
          </a:ln>
          <a:effectLst/>
        </p:spPr>
        <p:txBody>
          <a:bodyPr wrap="none" lIns="19108" tIns="27070" rIns="19108" bIns="27070"/>
          <a:lstStyle/>
          <a:p>
            <a:pPr defTabSz="917833">
              <a:lnSpc>
                <a:spcPts val="2111"/>
              </a:lnSpc>
              <a:tabLst>
                <a:tab pos="458119" algn="l"/>
                <a:tab pos="917833" algn="l"/>
                <a:tab pos="1375950" algn="l"/>
              </a:tabLst>
            </a:pPr>
            <a:r>
              <a:rPr lang="en-US" b="1">
                <a:solidFill>
                  <a:srgbClr val="000000"/>
                </a:solidFill>
                <a:effectLst/>
              </a:rPr>
              <a:t>T.Q. #7</a:t>
            </a:r>
            <a:endParaRPr lang="en-US" sz="1900" b="1" i="1">
              <a:solidFill>
                <a:srgbClr val="000000"/>
              </a:solidFill>
              <a:effectLst/>
              <a:latin typeface="Times New Roman" pitchFamily="18" charset="0"/>
            </a:endParaRPr>
          </a:p>
        </p:txBody>
      </p:sp>
    </p:spTree>
    <p:extLst>
      <p:ext uri="{BB962C8B-B14F-4D97-AF65-F5344CB8AC3E}">
        <p14:creationId xmlns:p14="http://schemas.microsoft.com/office/powerpoint/2010/main" val="11247654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body" idx="1"/>
          </p:nvPr>
        </p:nvSpPr>
        <p:spPr>
          <a:xfrm>
            <a:off x="652464" y="2891398"/>
            <a:ext cx="6192837" cy="6189418"/>
          </a:xfrm>
          <a:noFill/>
        </p:spPr>
        <p:txBody>
          <a:bodyPr/>
          <a:lstStyle/>
          <a:p>
            <a:pPr rtl="0" fontAlgn="base"/>
            <a:r>
              <a:rPr lang="en-US" sz="1800" b="1" i="0" u="none" strike="noStrike" kern="1200" dirty="0">
                <a:solidFill>
                  <a:schemeClr val="tx1"/>
                </a:solidFill>
                <a:effectLst/>
                <a:latin typeface="Times New Roman" pitchFamily="18" charset="0"/>
                <a:ea typeface="+mn-ea"/>
                <a:cs typeface="+mn-cs"/>
              </a:rPr>
              <a:t>Purpose, objective, and scale: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Previously discussed, record in spaces provided.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Ground cover at the site:</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Look for sources of contaminants (dusty ground around a PM10 sampler) or ground surfaces that would absorb or generate pollutants and interferants.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Probe inlet height </a:t>
            </a:r>
            <a:r>
              <a:rPr lang="en-US" sz="1800" b="0" i="0" u="none" strike="noStrike" kern="1200" dirty="0">
                <a:solidFill>
                  <a:schemeClr val="tx1"/>
                </a:solidFill>
                <a:effectLst/>
                <a:latin typeface="Times New Roman" pitchFamily="18" charset="0"/>
                <a:ea typeface="+mn-ea"/>
                <a:cs typeface="+mn-cs"/>
              </a:rPr>
              <a:t>(or meteorological instrument location):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Height above ground important for scale.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Spacing between inlets:</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Prevents interference.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Inlet boom length:</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For inlets on the side of a building.</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Met tower:</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Describe the tower and placement - can interfere with some meteorological instruments and clear path for pollutants to inlet.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Radiation shield:</a:t>
            </a:r>
            <a:r>
              <a:rPr lang="en-US" sz="1800" b="0" i="0"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To keep sun from beating on thermometer and artificially raising temperature.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30403" name="Rectangle 3"/>
          <p:cNvSpPr>
            <a:spLocks noGrp="1" noRot="1" noChangeAspect="1" noChangeArrowheads="1" noTextEdit="1"/>
          </p:cNvSpPr>
          <p:nvPr>
            <p:ph type="sldImg"/>
          </p:nvPr>
        </p:nvSpPr>
        <p:spPr>
          <a:xfrm>
            <a:off x="1520825" y="182563"/>
            <a:ext cx="3976688" cy="2652712"/>
          </a:xfrm>
          <a:ln cap="flat"/>
        </p:spPr>
      </p:sp>
    </p:spTree>
    <p:extLst>
      <p:ext uri="{BB962C8B-B14F-4D97-AF65-F5344CB8AC3E}">
        <p14:creationId xmlns:p14="http://schemas.microsoft.com/office/powerpoint/2010/main" val="14385055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Probe material description and dimensions; and calculate the residence time in the probe.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inlet </a:t>
            </a:r>
            <a:r>
              <a:rPr lang="en-US" sz="1800" b="0" i="0" u="none" strike="noStrike" kern="1200" dirty="0">
                <a:solidFill>
                  <a:schemeClr val="tx1"/>
                </a:solidFill>
                <a:effectLst/>
                <a:latin typeface="Times New Roman" pitchFamily="18" charset="0"/>
                <a:ea typeface="+mn-ea"/>
                <a:cs typeface="+mn-cs"/>
              </a:rPr>
              <a:t>is often a glass cane, sometimes the end of the probe tubing is curled down to act as the inlet.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probe tubing </a:t>
            </a:r>
            <a:r>
              <a:rPr lang="en-US" sz="1800" b="0" i="0" u="none" strike="noStrike" kern="1200" dirty="0">
                <a:solidFill>
                  <a:schemeClr val="tx1"/>
                </a:solidFill>
                <a:effectLst/>
                <a:latin typeface="Times New Roman" pitchFamily="18" charset="0"/>
                <a:ea typeface="+mn-ea"/>
                <a:cs typeface="+mn-cs"/>
              </a:rPr>
              <a:t>is most often Teflon tubing, occasionally glass. </a:t>
            </a:r>
            <a:r>
              <a:rPr lang="en-US" sz="1800" b="1" i="0" u="none" strike="noStrike" kern="1200" dirty="0">
                <a:solidFill>
                  <a:schemeClr val="tx1"/>
                </a:solidFill>
                <a:effectLst/>
                <a:latin typeface="Times New Roman" pitchFamily="18" charset="0"/>
                <a:ea typeface="+mn-ea"/>
                <a:cs typeface="+mn-cs"/>
              </a:rPr>
              <a:t>For hydrocarbons glass should be used Teflon can adsorb/desorb hydrocarbons.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Dimensions can vary, but too large diameter or too long length will result in excessive residence time.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Residence time must be less than ten seconds from the inlet to the distribution manifold and less than 20 seconds to the instruments.</a:t>
            </a:r>
            <a:r>
              <a:rPr lang="en-US" sz="1800" b="1" i="1" u="none" strike="noStrike" kern="1200" dirty="0">
                <a:solidFill>
                  <a:schemeClr val="tx1"/>
                </a:solidFill>
                <a:effectLst/>
                <a:latin typeface="Times New Roman" pitchFamily="18" charset="0"/>
                <a:ea typeface="+mn-ea"/>
                <a:cs typeface="+mn-cs"/>
              </a:rPr>
              <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
        <p:nvSpPr>
          <p:cNvPr id="231427" name="Rectangle 3"/>
          <p:cNvSpPr>
            <a:spLocks noGrp="1" noRot="1" noChangeAspect="1" noChangeArrowheads="1" noTextEdit="1"/>
          </p:cNvSpPr>
          <p:nvPr>
            <p:ph type="sldImg"/>
          </p:nvPr>
        </p:nvSpPr>
        <p:spPr>
          <a:xfrm>
            <a:off x="803275" y="692150"/>
            <a:ext cx="5246688" cy="3498850"/>
          </a:xfrm>
          <a:ln cap="flat"/>
        </p:spPr>
      </p:sp>
    </p:spTree>
    <p:extLst>
      <p:ext uri="{BB962C8B-B14F-4D97-AF65-F5344CB8AC3E}">
        <p14:creationId xmlns:p14="http://schemas.microsoft.com/office/powerpoint/2010/main" val="350536113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5269968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3580814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1891032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19497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body" idx="1"/>
          </p:nvPr>
        </p:nvSpPr>
        <p:spPr>
          <a:xfrm>
            <a:off x="733426" y="4432726"/>
            <a:ext cx="5686425" cy="4347541"/>
          </a:xfrm>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The SLAMS consist of a network of </a:t>
            </a:r>
            <a:r>
              <a:rPr lang="en-US" sz="1800" b="1" i="0" u="none" strike="noStrike" kern="1200" dirty="0">
                <a:solidFill>
                  <a:schemeClr val="tx1"/>
                </a:solidFill>
                <a:effectLst/>
                <a:latin typeface="Times New Roman" pitchFamily="18" charset="0"/>
                <a:ea typeface="+mn-ea"/>
                <a:cs typeface="+mn-cs"/>
              </a:rPr>
              <a:t>~ 4,000</a:t>
            </a:r>
            <a:r>
              <a:rPr lang="en-US" sz="1800" b="0" i="0" u="none" strike="noStrike" kern="1200" dirty="0">
                <a:solidFill>
                  <a:schemeClr val="tx1"/>
                </a:solidFill>
                <a:effectLst/>
                <a:latin typeface="Times New Roman" pitchFamily="18" charset="0"/>
                <a:ea typeface="+mn-ea"/>
                <a:cs typeface="+mn-cs"/>
              </a:rPr>
              <a:t> monitoring stations whose size and distribution is largely determined by the </a:t>
            </a:r>
            <a:r>
              <a:rPr lang="en-US" sz="1800" b="1" i="0" u="none" strike="noStrike" kern="1200" dirty="0">
                <a:solidFill>
                  <a:schemeClr val="tx1"/>
                </a:solidFill>
                <a:effectLst/>
                <a:latin typeface="Times New Roman" pitchFamily="18" charset="0"/>
                <a:ea typeface="+mn-ea"/>
                <a:cs typeface="+mn-cs"/>
              </a:rPr>
              <a:t>needs</a:t>
            </a:r>
            <a:r>
              <a:rPr lang="en-US" sz="1800" b="0" i="0" u="none" strike="noStrike" kern="1200" dirty="0">
                <a:solidFill>
                  <a:schemeClr val="tx1"/>
                </a:solidFill>
                <a:effectLst/>
                <a:latin typeface="Times New Roman" pitchFamily="18" charset="0"/>
                <a:ea typeface="+mn-ea"/>
                <a:cs typeface="+mn-cs"/>
              </a:rPr>
              <a:t> of State and local air pollution control agencies to meet their respective State implementation plan (SIP) requirements.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“The </a:t>
            </a:r>
            <a:r>
              <a:rPr lang="en-US" sz="1800" b="1" i="0" u="none" strike="noStrike" kern="1200" dirty="0">
                <a:solidFill>
                  <a:schemeClr val="tx1"/>
                </a:solidFill>
                <a:effectLst/>
                <a:latin typeface="Times New Roman" pitchFamily="18" charset="0"/>
                <a:ea typeface="+mn-ea"/>
                <a:cs typeface="+mn-cs"/>
              </a:rPr>
              <a:t>SLAMS make up the ambient air monitoring network</a:t>
            </a:r>
            <a:r>
              <a:rPr lang="en-US" sz="1800" b="0" i="0" u="none" strike="noStrike" kern="1200" dirty="0">
                <a:solidFill>
                  <a:schemeClr val="tx1"/>
                </a:solidFill>
                <a:effectLst/>
                <a:latin typeface="Times New Roman" pitchFamily="18" charset="0"/>
                <a:ea typeface="+mn-ea"/>
                <a:cs typeface="+mn-cs"/>
              </a:rPr>
              <a:t> which is </a:t>
            </a:r>
            <a:r>
              <a:rPr lang="en-US" sz="1800" b="1" i="0" u="none" strike="noStrike" kern="1200" dirty="0">
                <a:solidFill>
                  <a:schemeClr val="tx1"/>
                </a:solidFill>
                <a:effectLst/>
                <a:latin typeface="Times New Roman" pitchFamily="18" charset="0"/>
                <a:ea typeface="+mn-ea"/>
                <a:cs typeface="+mn-cs"/>
              </a:rPr>
              <a:t>required by subpart 58.20 to be provided for in the state’s implementation plan</a:t>
            </a:r>
            <a:r>
              <a:rPr lang="en-US" sz="1800" b="0" i="0" u="none" strike="noStrike" kern="1200" dirty="0">
                <a:solidFill>
                  <a:schemeClr val="tx1"/>
                </a:solidFill>
                <a:effectLst/>
                <a:latin typeface="Times New Roman" pitchFamily="18" charset="0"/>
                <a:ea typeface="+mn-ea"/>
                <a:cs typeface="+mn-cs"/>
              </a:rPr>
              <a:t>. This definition places no restrictions on the use of the physical structure or facility housing the SLAMS. </a:t>
            </a:r>
            <a:r>
              <a:rPr lang="en-US" sz="1800" b="1" i="0" u="none" strike="noStrike" kern="1200" dirty="0">
                <a:solidFill>
                  <a:schemeClr val="tx1"/>
                </a:solidFill>
                <a:effectLst/>
                <a:latin typeface="Times New Roman" pitchFamily="18" charset="0"/>
                <a:ea typeface="+mn-ea"/>
                <a:cs typeface="+mn-cs"/>
              </a:rPr>
              <a:t>Any combination of SLAMS and any other monitors (Special Purpose, NAMS, PSD) may occupy the same facility or structure without affecting the respective definitions of those monitoring stations.”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s. These six primary SLAMS objectives are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as follows: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(1) to determine highest concentrations expected to occur in the area covered by the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network;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(2) to determine representative concentrations in areas of high population density;</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(3) to determine the impact on ambient pollution levels of significant sources or source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categories;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(4) to determine general background concentration levels;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(5) to determine the extent of Regional pollutant transport among populated areas, and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in support of secondary standards; and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(6) to determine the welfare-related impacts in more rural and remote areas (such as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visibility impairment and effects on vegetation).</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goal in designing the SLAMS networks is to establish monitoring stations that will provide data</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to meet these monitoring objectives and as input to EPA and States to improve environmental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decisions.</a:t>
            </a:r>
            <a:endParaRPr lang="en-US" b="0" i="0" kern="1200" dirty="0">
              <a:solidFill>
                <a:schemeClr val="tx1"/>
              </a:solidFill>
              <a:effectLst/>
              <a:latin typeface="Times New Roman" pitchFamily="18" charset="0"/>
              <a:ea typeface="+mn-ea"/>
              <a:cs typeface="+mn-cs"/>
            </a:endParaRPr>
          </a:p>
          <a:p>
            <a:endParaRPr lang="en-US" dirty="0"/>
          </a:p>
        </p:txBody>
      </p:sp>
      <p:sp>
        <p:nvSpPr>
          <p:cNvPr id="17817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191935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body" idx="1"/>
          </p:nvPr>
        </p:nvSpPr>
        <p:spPr>
          <a:xfrm>
            <a:off x="260351" y="4019669"/>
            <a:ext cx="6196013" cy="4636840"/>
          </a:xfrm>
          <a:noFill/>
        </p:spPr>
        <p:txBody>
          <a:bodyPr lIns="78026" tIns="38217" rIns="78026" bIns="38217"/>
          <a:lstStyle/>
          <a:p>
            <a:pPr rtl="0" fontAlgn="base"/>
            <a:r>
              <a:rPr lang="en-US" sz="1800" b="1" i="0" u="none" strike="noStrike" kern="1200" dirty="0">
                <a:solidFill>
                  <a:schemeClr val="tx1"/>
                </a:solidFill>
                <a:effectLst/>
                <a:latin typeface="Times New Roman" pitchFamily="18" charset="0"/>
                <a:ea typeface="+mn-ea"/>
                <a:cs typeface="+mn-cs"/>
              </a:rPr>
              <a:t>Used mainly for CO2. Also used for SO2, NOx &amp; CO</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IR light generated by a lamp</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Filtered to provide a  in which the pollutant of concern absorbs the light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The IR light passes through two separate cells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One is filled with a gas which does not absorb IR light (nitrogen or argon)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Other has a continuously flowing stream of sample gas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Due to the light absorption in the sample cell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Less light reaches the detector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Difference in energy levels is sensed by detector   Converted to an electrical signal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lnSpc>
                <a:spcPts val="2111"/>
              </a:lnSpc>
              <a:spcBef>
                <a:spcPct val="0"/>
              </a:spcBef>
              <a:spcAft>
                <a:spcPts val="703"/>
              </a:spcAft>
            </a:pPr>
            <a:endParaRPr lang="en-US" dirty="0"/>
          </a:p>
        </p:txBody>
      </p:sp>
      <p:sp>
        <p:nvSpPr>
          <p:cNvPr id="232451" name="Rectangle 3"/>
          <p:cNvSpPr>
            <a:spLocks noGrp="1" noRot="1" noChangeAspect="1" noChangeArrowheads="1" noTextEdit="1"/>
          </p:cNvSpPr>
          <p:nvPr>
            <p:ph type="sldImg"/>
          </p:nvPr>
        </p:nvSpPr>
        <p:spPr>
          <a:xfrm>
            <a:off x="977900" y="293688"/>
            <a:ext cx="5233988" cy="3489325"/>
          </a:xfrm>
          <a:ln cap="flat"/>
        </p:spPr>
      </p:sp>
      <p:sp>
        <p:nvSpPr>
          <p:cNvPr id="609284" name="Rectangle 4"/>
          <p:cNvSpPr>
            <a:spLocks noChangeArrowheads="1"/>
          </p:cNvSpPr>
          <p:nvPr/>
        </p:nvSpPr>
        <p:spPr bwMode="auto">
          <a:xfrm>
            <a:off x="971550" y="4644878"/>
            <a:ext cx="2878138" cy="765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32453" name="Rectangle 5"/>
          <p:cNvSpPr>
            <a:spLocks noChangeArrowheads="1"/>
          </p:cNvSpPr>
          <p:nvPr/>
        </p:nvSpPr>
        <p:spPr bwMode="auto">
          <a:xfrm>
            <a:off x="457201" y="2550666"/>
            <a:ext cx="165100" cy="289300"/>
          </a:xfrm>
          <a:prstGeom prst="rect">
            <a:avLst/>
          </a:prstGeom>
          <a:noFill/>
          <a:ln w="12700">
            <a:noFill/>
            <a:miter lim="800000"/>
            <a:headEnd/>
            <a:tailEnd/>
          </a:ln>
          <a:effectLst/>
        </p:spPr>
        <p:txBody>
          <a:bodyPr wrap="none" lIns="15924" tIns="23884" rIns="15924" bIns="23884"/>
          <a:lstStyle/>
          <a:p>
            <a:pPr algn="l" defTabSz="774173">
              <a:lnSpc>
                <a:spcPts val="1798"/>
              </a:lnSpc>
              <a:spcAft>
                <a:spcPts val="703"/>
              </a:spcAft>
              <a:tabLst>
                <a:tab pos="384691" algn="l"/>
                <a:tab pos="774173" algn="l"/>
                <a:tab pos="1158863" algn="l"/>
              </a:tabLst>
            </a:pPr>
            <a:endParaRPr lang="en-US">
              <a:solidFill>
                <a:srgbClr val="000000"/>
              </a:solidFill>
              <a:effectLst/>
              <a:latin typeface="Times New Roman" pitchFamily="18" charset="0"/>
            </a:endParaRPr>
          </a:p>
        </p:txBody>
      </p:sp>
      <p:sp>
        <p:nvSpPr>
          <p:cNvPr id="609286" name="Rectangle 6"/>
          <p:cNvSpPr>
            <a:spLocks noChangeArrowheads="1"/>
          </p:cNvSpPr>
          <p:nvPr/>
        </p:nvSpPr>
        <p:spPr bwMode="auto">
          <a:xfrm>
            <a:off x="442913" y="4424689"/>
            <a:ext cx="6413501" cy="293318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Tree>
    <p:extLst>
      <p:ext uri="{BB962C8B-B14F-4D97-AF65-F5344CB8AC3E}">
        <p14:creationId xmlns:p14="http://schemas.microsoft.com/office/powerpoint/2010/main" val="6952786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ChangeArrowheads="1" noTextEdit="1"/>
          </p:cNvSpPr>
          <p:nvPr>
            <p:ph type="sldImg"/>
          </p:nvPr>
        </p:nvSpPr>
        <p:spPr>
          <a:xfrm>
            <a:off x="815975" y="701675"/>
            <a:ext cx="5229225" cy="3487738"/>
          </a:xfrm>
          <a:ln/>
        </p:spPr>
      </p:sp>
      <p:sp>
        <p:nvSpPr>
          <p:cNvPr id="233475" name="Rectangle 3"/>
          <p:cNvSpPr>
            <a:spLocks noGrp="1" noChangeArrowheads="1"/>
          </p:cNvSpPr>
          <p:nvPr>
            <p:ph type="body" idx="1"/>
          </p:nvPr>
        </p:nvSpPr>
        <p:spPr>
          <a:xfrm>
            <a:off x="914400" y="4424689"/>
            <a:ext cx="5029200" cy="4188426"/>
          </a:xfrm>
          <a:noFill/>
        </p:spPr>
        <p:txBody>
          <a:bodyPr lIns="91719" tIns="45860" rIns="91719" bIns="45860"/>
          <a:lstStyle/>
          <a:p>
            <a:pPr algn="ctr"/>
            <a:endParaRPr lang="en-US" sz="2000" b="1" u="sng">
              <a:latin typeface="Arial" pitchFamily="34" charset="0"/>
            </a:endParaRPr>
          </a:p>
        </p:txBody>
      </p:sp>
    </p:spTree>
    <p:extLst>
      <p:ext uri="{BB962C8B-B14F-4D97-AF65-F5344CB8AC3E}">
        <p14:creationId xmlns:p14="http://schemas.microsoft.com/office/powerpoint/2010/main" val="230149200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p:spPr>
        <p:txBody>
          <a:bodyPr/>
          <a:lstStyle/>
          <a:p>
            <a:pPr rtl="0" fontAlgn="base"/>
            <a:r>
              <a:rPr lang="en-US" sz="1800" b="0" i="0" u="none" strike="noStrike" kern="1200" dirty="0">
                <a:solidFill>
                  <a:schemeClr val="tx1"/>
                </a:solidFill>
                <a:effectLst/>
                <a:latin typeface="Times New Roman" pitchFamily="18" charset="0"/>
                <a:ea typeface="+mn-ea"/>
                <a:cs typeface="+mn-cs"/>
              </a:rPr>
              <a:t>Gas Filter Correlation Analyzer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Gas filter </a:t>
            </a:r>
            <a:r>
              <a:rPr lang="en-US" sz="1800" b="1" i="0" u="none" strike="noStrike" kern="1200" dirty="0" err="1">
                <a:solidFill>
                  <a:schemeClr val="tx1"/>
                </a:solidFill>
                <a:effectLst/>
                <a:latin typeface="Times New Roman" pitchFamily="18" charset="0"/>
                <a:ea typeface="+mn-ea"/>
                <a:cs typeface="+mn-cs"/>
              </a:rPr>
              <a:t>coorelation</a:t>
            </a:r>
            <a:r>
              <a:rPr lang="en-US" sz="1800" b="1" i="0" u="none" strike="noStrike" kern="1200" dirty="0">
                <a:solidFill>
                  <a:schemeClr val="tx1"/>
                </a:solidFill>
                <a:effectLst/>
                <a:latin typeface="Times New Roman" pitchFamily="18" charset="0"/>
                <a:ea typeface="+mn-ea"/>
                <a:cs typeface="+mn-cs"/>
              </a:rPr>
              <a:t>—CO—splits light through 0% CO then 100% then thru the sample</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endParaRPr lang="en-US" dirty="0"/>
          </a:p>
        </p:txBody>
      </p:sp>
    </p:spTree>
    <p:extLst>
      <p:ext uri="{BB962C8B-B14F-4D97-AF65-F5344CB8AC3E}">
        <p14:creationId xmlns:p14="http://schemas.microsoft.com/office/powerpoint/2010/main" val="183926866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body" idx="1"/>
          </p:nvPr>
        </p:nvSpPr>
        <p:spPr>
          <a:xfrm>
            <a:off x="685800" y="3633933"/>
            <a:ext cx="5715001" cy="4865067"/>
          </a:xfrm>
          <a:noFill/>
        </p:spPr>
        <p:txBody>
          <a:bodyPr lIns="90765" tIns="44587" rIns="90765" bIns="44587"/>
          <a:lstStyle/>
          <a:p>
            <a:pPr rtl="0" fontAlgn="base"/>
            <a:r>
              <a:rPr lang="en-US" sz="1800" b="1" i="0" u="sng" kern="1200" dirty="0">
                <a:solidFill>
                  <a:schemeClr val="tx1"/>
                </a:solidFill>
                <a:effectLst/>
                <a:latin typeface="Times New Roman" pitchFamily="18" charset="0"/>
                <a:ea typeface="+mn-ea"/>
                <a:cs typeface="+mn-cs"/>
              </a:rPr>
              <a:t>Gas Filter Correlation Analyzer</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If desired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By inserting gas filters</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Corresponding to the gases to be measured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a:t>
            </a:r>
            <a:r>
              <a:rPr lang="en-US" sz="1800" b="1" i="0" u="none" strike="noStrike" kern="1200" dirty="0" err="1">
                <a:solidFill>
                  <a:schemeClr val="tx1"/>
                </a:solidFill>
                <a:effectLst/>
                <a:latin typeface="Times New Roman" pitchFamily="18" charset="0"/>
                <a:ea typeface="+mn-ea"/>
                <a:cs typeface="+mn-cs"/>
              </a:rPr>
              <a:t>Upto</a:t>
            </a:r>
            <a:r>
              <a:rPr lang="en-US" sz="1800" b="1" i="0" u="none" strike="noStrike" kern="1200" dirty="0">
                <a:solidFill>
                  <a:schemeClr val="tx1"/>
                </a:solidFill>
                <a:effectLst/>
                <a:latin typeface="Times New Roman" pitchFamily="18" charset="0"/>
                <a:ea typeface="+mn-ea"/>
                <a:cs typeface="+mn-cs"/>
              </a:rPr>
              <a:t> 8 different gasses can be measured by a single instrument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SO2, NOx, CO2, CO, NH3, H2O &amp; HCl</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endParaRPr lang="en-US" b="0" i="0" kern="1200" dirty="0">
              <a:solidFill>
                <a:schemeClr val="tx1"/>
              </a:solidFill>
              <a:effectLst/>
              <a:latin typeface="Times New Roman" pitchFamily="18" charset="0"/>
              <a:ea typeface="+mn-ea"/>
              <a:cs typeface="+mn-cs"/>
            </a:endParaRPr>
          </a:p>
        </p:txBody>
      </p:sp>
      <p:sp>
        <p:nvSpPr>
          <p:cNvPr id="235523" name="Rectangle 3"/>
          <p:cNvSpPr>
            <a:spLocks noGrp="1" noRot="1" noChangeAspect="1" noChangeArrowheads="1" noTextEdit="1"/>
          </p:cNvSpPr>
          <p:nvPr>
            <p:ph type="sldImg"/>
          </p:nvPr>
        </p:nvSpPr>
        <p:spPr>
          <a:xfrm>
            <a:off x="1436688" y="457200"/>
            <a:ext cx="4156075" cy="2771775"/>
          </a:xfrm>
          <a:ln cap="flat"/>
        </p:spPr>
      </p:sp>
      <p:sp>
        <p:nvSpPr>
          <p:cNvPr id="611332" name="Rectangle 4"/>
          <p:cNvSpPr>
            <a:spLocks noChangeArrowheads="1"/>
          </p:cNvSpPr>
          <p:nvPr/>
        </p:nvSpPr>
        <p:spPr bwMode="auto">
          <a:xfrm>
            <a:off x="971550" y="4644878"/>
            <a:ext cx="2878138" cy="765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35525" name="Rectangle 5"/>
          <p:cNvSpPr>
            <a:spLocks noChangeArrowheads="1"/>
          </p:cNvSpPr>
          <p:nvPr/>
        </p:nvSpPr>
        <p:spPr bwMode="auto">
          <a:xfrm flipH="1">
            <a:off x="520702" y="2319227"/>
            <a:ext cx="74613" cy="202510"/>
          </a:xfrm>
          <a:prstGeom prst="rect">
            <a:avLst/>
          </a:prstGeom>
          <a:noFill/>
          <a:ln w="12700">
            <a:noFill/>
            <a:miter lim="800000"/>
            <a:headEnd/>
            <a:tailEnd/>
          </a:ln>
          <a:effectLst/>
        </p:spPr>
        <p:txBody>
          <a:bodyPr wrap="none" lIns="19108" tIns="27070" rIns="19108" bIns="27070"/>
          <a:lstStyle/>
          <a:p>
            <a:pPr algn="l" defTabSz="917833">
              <a:lnSpc>
                <a:spcPts val="2111"/>
              </a:lnSpc>
              <a:spcAft>
                <a:spcPts val="905"/>
              </a:spcAft>
              <a:tabLst>
                <a:tab pos="458119" algn="l"/>
                <a:tab pos="917833" algn="l"/>
                <a:tab pos="1375950" algn="l"/>
              </a:tabLst>
            </a:pPr>
            <a:endParaRPr lang="en-US" sz="1900">
              <a:solidFill>
                <a:srgbClr val="000000"/>
              </a:solidFill>
              <a:effectLst/>
              <a:latin typeface="Times New Roman" pitchFamily="18" charset="0"/>
            </a:endParaRPr>
          </a:p>
        </p:txBody>
      </p:sp>
      <p:sp>
        <p:nvSpPr>
          <p:cNvPr id="611334" name="Rectangle 6"/>
          <p:cNvSpPr>
            <a:spLocks noChangeArrowheads="1"/>
          </p:cNvSpPr>
          <p:nvPr/>
        </p:nvSpPr>
        <p:spPr bwMode="auto">
          <a:xfrm>
            <a:off x="646113" y="4373257"/>
            <a:ext cx="6210300" cy="473327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35527" name="Rectangle 7"/>
          <p:cNvSpPr>
            <a:spLocks noChangeArrowheads="1"/>
          </p:cNvSpPr>
          <p:nvPr/>
        </p:nvSpPr>
        <p:spPr bwMode="auto">
          <a:xfrm>
            <a:off x="76201" y="1237563"/>
            <a:ext cx="795339" cy="231440"/>
          </a:xfrm>
          <a:prstGeom prst="rect">
            <a:avLst/>
          </a:prstGeom>
          <a:noFill/>
          <a:ln w="12700">
            <a:noFill/>
            <a:miter lim="800000"/>
            <a:headEnd/>
            <a:tailEnd/>
          </a:ln>
          <a:effectLst/>
        </p:spPr>
        <p:txBody>
          <a:bodyPr wrap="none" lIns="19108" tIns="27070" rIns="19108" bIns="27070"/>
          <a:lstStyle/>
          <a:p>
            <a:pPr algn="l" defTabSz="917833">
              <a:lnSpc>
                <a:spcPts val="2111"/>
              </a:lnSpc>
              <a:tabLst>
                <a:tab pos="458119" algn="l"/>
                <a:tab pos="917833" algn="l"/>
                <a:tab pos="1375950" algn="l"/>
              </a:tabLst>
            </a:pPr>
            <a:r>
              <a:rPr lang="en-US" sz="1500" b="1">
                <a:solidFill>
                  <a:srgbClr val="000000"/>
                </a:solidFill>
                <a:effectLst/>
              </a:rPr>
              <a:t>(T.Q. #14)</a:t>
            </a:r>
            <a:endParaRPr lang="en-US" sz="1900" b="1" i="1">
              <a:solidFill>
                <a:srgbClr val="000000"/>
              </a:solidFill>
              <a:effectLst/>
              <a:latin typeface="Times New Roman" pitchFamily="18" charset="0"/>
            </a:endParaRPr>
          </a:p>
        </p:txBody>
      </p:sp>
    </p:spTree>
    <p:extLst>
      <p:ext uri="{BB962C8B-B14F-4D97-AF65-F5344CB8AC3E}">
        <p14:creationId xmlns:p14="http://schemas.microsoft.com/office/powerpoint/2010/main" val="160457388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877879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body" idx="1"/>
          </p:nvPr>
        </p:nvSpPr>
        <p:spPr>
          <a:xfrm>
            <a:off x="533400" y="3730368"/>
            <a:ext cx="5943600" cy="5570638"/>
          </a:xfrm>
          <a:noFill/>
        </p:spPr>
        <p:txBody>
          <a:bodyPr lIns="78026" tIns="38217" rIns="78026" bIns="38217"/>
          <a:lstStyle/>
          <a:p>
            <a:pPr rtl="0" fontAlgn="base"/>
            <a:r>
              <a:rPr lang="en-US" sz="1800" b="1" i="0" u="sng" kern="1200" dirty="0">
                <a:solidFill>
                  <a:schemeClr val="tx1"/>
                </a:solidFill>
                <a:effectLst/>
                <a:latin typeface="Times New Roman" pitchFamily="18" charset="0"/>
                <a:ea typeface="+mn-ea"/>
                <a:cs typeface="+mn-cs"/>
              </a:rPr>
              <a:t>Chemiluminescent Analyzers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Chemiluminescence</a:t>
            </a:r>
            <a:r>
              <a:rPr lang="en-US" sz="1800" b="0" i="0" u="none" strike="noStrike" kern="1200" dirty="0">
                <a:solidFill>
                  <a:schemeClr val="tx1"/>
                </a:solidFill>
                <a:effectLst/>
                <a:latin typeface="Times New Roman" pitchFamily="18" charset="0"/>
                <a:ea typeface="+mn-ea"/>
                <a:cs typeface="+mn-cs"/>
              </a:rPr>
              <a:t> (sometimes "</a:t>
            </a:r>
            <a:r>
              <a:rPr lang="en-US" sz="1800" b="1" i="0" u="none" strike="noStrike" kern="1200" dirty="0" err="1">
                <a:solidFill>
                  <a:schemeClr val="tx1"/>
                </a:solidFill>
                <a:effectLst/>
                <a:latin typeface="Times New Roman" pitchFamily="18" charset="0"/>
                <a:ea typeface="+mn-ea"/>
                <a:cs typeface="+mn-cs"/>
              </a:rPr>
              <a:t>chemoluminescence</a:t>
            </a:r>
            <a:r>
              <a:rPr lang="en-US" sz="1800" b="0" i="0" u="none" strike="noStrike" kern="1200" dirty="0">
                <a:solidFill>
                  <a:schemeClr val="tx1"/>
                </a:solidFill>
                <a:effectLst/>
                <a:latin typeface="Times New Roman" pitchFamily="18" charset="0"/>
                <a:ea typeface="+mn-ea"/>
                <a:cs typeface="+mn-cs"/>
              </a:rPr>
              <a:t>") is the emission of light (</a:t>
            </a:r>
            <a:r>
              <a:rPr lang="en-US" sz="1800" b="0" i="0" u="sng" strike="noStrike" kern="1200" dirty="0">
                <a:solidFill>
                  <a:schemeClr val="tx1"/>
                </a:solidFill>
                <a:effectLst/>
                <a:latin typeface="Times New Roman" pitchFamily="18" charset="0"/>
                <a:ea typeface="+mn-ea"/>
                <a:cs typeface="+mn-cs"/>
                <a:hlinkClick r:id="rId3"/>
              </a:rPr>
              <a:t>luminescence</a:t>
            </a:r>
            <a:r>
              <a:rPr lang="en-US" sz="1800" b="0" i="0" u="none" strike="noStrike" kern="1200" dirty="0">
                <a:solidFill>
                  <a:schemeClr val="tx1"/>
                </a:solidFill>
                <a:effectLst/>
                <a:latin typeface="Times New Roman" pitchFamily="18" charset="0"/>
                <a:ea typeface="+mn-ea"/>
                <a:cs typeface="+mn-cs"/>
              </a:rPr>
              <a:t>), as the result of a chemical reaction. There may also be limited emission of heat.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u="none" strike="noStrike" kern="1200" dirty="0">
                <a:solidFill>
                  <a:schemeClr val="tx1"/>
                </a:solidFill>
                <a:effectLst/>
                <a:latin typeface="Times New Roman" pitchFamily="18" charset="0"/>
                <a:ea typeface="+mn-ea"/>
                <a:cs typeface="+mn-cs"/>
              </a:rPr>
              <a:t> </a:t>
            </a:r>
            <a:r>
              <a:rPr lang="en-US" sz="1800" b="1" i="0" u="none" strike="noStrike" kern="1200" dirty="0">
                <a:solidFill>
                  <a:schemeClr val="tx1"/>
                </a:solidFill>
                <a:effectLst/>
                <a:latin typeface="Times New Roman" pitchFamily="18" charset="0"/>
                <a:ea typeface="+mn-ea"/>
                <a:cs typeface="+mn-cs"/>
              </a:rPr>
              <a:t>◊</a:t>
            </a:r>
            <a:r>
              <a:rPr lang="en-US" sz="1800" b="0" i="0" u="none" strike="noStrike" kern="1200" dirty="0">
                <a:solidFill>
                  <a:schemeClr val="tx1"/>
                </a:solidFill>
                <a:effectLst/>
                <a:latin typeface="Times New Roman" pitchFamily="18" charset="0"/>
                <a:ea typeface="+mn-ea"/>
                <a:cs typeface="+mn-cs"/>
              </a:rPr>
              <a:t> In theory, one photon of light should be given off for each molecule of reactant,</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Reaction between nitric oxide (NO) &amp; O3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Which generate IR (500 - 3000 nm) light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Gas sample containing NO is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Bought into a reaction chamber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O3 generated within the instrument is quantitatively mixed with the sample gas in order to initiate the chemiluminescent reaction.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sample gas flow rate is carefully controlled  Electrical signal is  to the NO Conc.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lgn="ctr"/>
            <a:endParaRPr lang="en-US" dirty="0"/>
          </a:p>
        </p:txBody>
      </p:sp>
      <p:sp>
        <p:nvSpPr>
          <p:cNvPr id="236547" name="Rectangle 3"/>
          <p:cNvSpPr>
            <a:spLocks noGrp="1" noRot="1" noChangeAspect="1" noChangeArrowheads="1" noTextEdit="1"/>
          </p:cNvSpPr>
          <p:nvPr>
            <p:ph type="sldImg"/>
          </p:nvPr>
        </p:nvSpPr>
        <p:spPr>
          <a:xfrm>
            <a:off x="1184275" y="171450"/>
            <a:ext cx="4775200" cy="3184525"/>
          </a:xfrm>
          <a:ln cap="flat"/>
        </p:spPr>
      </p:sp>
      <p:sp>
        <p:nvSpPr>
          <p:cNvPr id="236548" name="Rectangle 4"/>
          <p:cNvSpPr>
            <a:spLocks noChangeArrowheads="1"/>
          </p:cNvSpPr>
          <p:nvPr/>
        </p:nvSpPr>
        <p:spPr bwMode="auto">
          <a:xfrm>
            <a:off x="127001" y="1854738"/>
            <a:ext cx="101600" cy="225011"/>
          </a:xfrm>
          <a:prstGeom prst="rect">
            <a:avLst/>
          </a:prstGeom>
          <a:noFill/>
          <a:ln w="12700">
            <a:noFill/>
            <a:miter lim="800000"/>
            <a:headEnd/>
            <a:tailEnd/>
          </a:ln>
          <a:effectLst/>
        </p:spPr>
        <p:txBody>
          <a:bodyPr wrap="none" lIns="15924" tIns="23884" rIns="15924" bIns="23884"/>
          <a:lstStyle/>
          <a:p>
            <a:pPr algn="l" defTabSz="774173">
              <a:lnSpc>
                <a:spcPts val="1798"/>
              </a:lnSpc>
              <a:tabLst>
                <a:tab pos="384691" algn="l"/>
                <a:tab pos="774173" algn="l"/>
                <a:tab pos="1158863" algn="l"/>
              </a:tabLst>
            </a:pPr>
            <a:endParaRPr lang="en-US" sz="1900">
              <a:solidFill>
                <a:srgbClr val="000000"/>
              </a:solidFill>
              <a:effectLst/>
              <a:latin typeface="Times New Roman" pitchFamily="18" charset="0"/>
            </a:endParaRPr>
          </a:p>
        </p:txBody>
      </p:sp>
      <p:sp>
        <p:nvSpPr>
          <p:cNvPr id="617477" name="Rectangle 5"/>
          <p:cNvSpPr>
            <a:spLocks noChangeArrowheads="1"/>
          </p:cNvSpPr>
          <p:nvPr/>
        </p:nvSpPr>
        <p:spPr bwMode="auto">
          <a:xfrm>
            <a:off x="469900" y="3156589"/>
            <a:ext cx="6858000" cy="56654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36550" name="Rectangle 6"/>
          <p:cNvSpPr>
            <a:spLocks noChangeArrowheads="1"/>
          </p:cNvSpPr>
          <p:nvPr/>
        </p:nvSpPr>
        <p:spPr bwMode="auto">
          <a:xfrm>
            <a:off x="76200" y="1002908"/>
            <a:ext cx="838200" cy="329482"/>
          </a:xfrm>
          <a:prstGeom prst="rect">
            <a:avLst/>
          </a:prstGeom>
          <a:noFill/>
          <a:ln w="12700">
            <a:noFill/>
            <a:miter lim="800000"/>
            <a:headEnd/>
            <a:tailEnd/>
          </a:ln>
          <a:effectLst/>
        </p:spPr>
        <p:txBody>
          <a:bodyPr wrap="none" lIns="19108" tIns="27070" rIns="19108" bIns="27070"/>
          <a:lstStyle/>
          <a:p>
            <a:pPr algn="l" defTabSz="917833">
              <a:lnSpc>
                <a:spcPts val="2111"/>
              </a:lnSpc>
              <a:tabLst>
                <a:tab pos="458119" algn="l"/>
                <a:tab pos="917833" algn="l"/>
                <a:tab pos="1375950" algn="l"/>
              </a:tabLst>
            </a:pPr>
            <a:r>
              <a:rPr lang="en-US" sz="1500" b="1">
                <a:solidFill>
                  <a:srgbClr val="000000"/>
                </a:solidFill>
                <a:effectLst/>
              </a:rPr>
              <a:t>(T.Q. #13)</a:t>
            </a:r>
            <a:endParaRPr lang="en-US" sz="1900" b="1" i="1">
              <a:solidFill>
                <a:srgbClr val="000000"/>
              </a:solidFill>
              <a:effectLst/>
              <a:latin typeface="Times New Roman" pitchFamily="18" charset="0"/>
            </a:endParaRPr>
          </a:p>
        </p:txBody>
      </p:sp>
    </p:spTree>
    <p:extLst>
      <p:ext uri="{BB962C8B-B14F-4D97-AF65-F5344CB8AC3E}">
        <p14:creationId xmlns:p14="http://schemas.microsoft.com/office/powerpoint/2010/main" val="14376797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xfrm>
            <a:off x="815975" y="701675"/>
            <a:ext cx="5229225" cy="3487738"/>
          </a:xfrm>
          <a:ln/>
        </p:spPr>
      </p:sp>
      <p:sp>
        <p:nvSpPr>
          <p:cNvPr id="237571" name="Rectangle 3"/>
          <p:cNvSpPr>
            <a:spLocks noGrp="1" noChangeArrowheads="1"/>
          </p:cNvSpPr>
          <p:nvPr>
            <p:ph type="body" idx="1"/>
          </p:nvPr>
        </p:nvSpPr>
        <p:spPr>
          <a:xfrm>
            <a:off x="914400" y="4424689"/>
            <a:ext cx="5029200" cy="4188426"/>
          </a:xfrm>
          <a:noFill/>
        </p:spPr>
        <p:txBody>
          <a:bodyPr lIns="91719" tIns="45860" rIns="91719" bIns="45860"/>
          <a:lstStyle/>
          <a:p>
            <a:r>
              <a:rPr lang="en-US" sz="1800" b="1" i="0" u="none" strike="noStrike" kern="1200" dirty="0">
                <a:solidFill>
                  <a:schemeClr val="tx1"/>
                </a:solidFill>
                <a:effectLst/>
                <a:latin typeface="Times New Roman" pitchFamily="18" charset="0"/>
                <a:ea typeface="+mn-ea"/>
                <a:cs typeface="+mn-cs"/>
              </a:rPr>
              <a:t>A very common NOx analyzer</a:t>
            </a:r>
            <a:r>
              <a:rPr lang="en-US" sz="1800" b="0" i="0" kern="1200" dirty="0">
                <a:solidFill>
                  <a:schemeClr val="tx1"/>
                </a:solidFill>
                <a:effectLst/>
                <a:latin typeface="Times New Roman" pitchFamily="18" charset="0"/>
                <a:ea typeface="+mn-ea"/>
                <a:cs typeface="+mn-cs"/>
              </a:rPr>
              <a:t>​</a:t>
            </a:r>
            <a:endParaRPr lang="en-US" dirty="0"/>
          </a:p>
        </p:txBody>
      </p:sp>
    </p:spTree>
    <p:extLst>
      <p:ext uri="{BB962C8B-B14F-4D97-AF65-F5344CB8AC3E}">
        <p14:creationId xmlns:p14="http://schemas.microsoft.com/office/powerpoint/2010/main" val="230243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466600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0348052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body" idx="1"/>
          </p:nvPr>
        </p:nvSpPr>
        <p:spPr>
          <a:xfrm>
            <a:off x="412752" y="3982702"/>
            <a:ext cx="6140449" cy="4673808"/>
          </a:xfrm>
          <a:noFill/>
        </p:spPr>
        <p:txBody>
          <a:bodyPr lIns="90765" tIns="44587" rIns="90765" bIns="44587"/>
          <a:lstStyle/>
          <a:p>
            <a:pPr rtl="0" fontAlgn="base"/>
            <a:r>
              <a:rPr lang="en-US" sz="1800" b="1" i="0" u="none" strike="noStrike" kern="1200" dirty="0">
                <a:solidFill>
                  <a:schemeClr val="tx1"/>
                </a:solidFill>
                <a:effectLst/>
                <a:latin typeface="Times New Roman" pitchFamily="18" charset="0"/>
                <a:ea typeface="+mn-ea"/>
                <a:cs typeface="+mn-cs"/>
              </a:rPr>
              <a:t>Light from a UV source passes thru the sample cell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to a set of bandpass filters rotating on a wheel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Then to the light detector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Measurement filter allows light centered in a narrow band at 285 nm to pass thru the detector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Ref. Filter allows light in the region of 578 nm to pass thru</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SO2 will absorb light at 285 nm </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 No absorption occurs at 578 nm</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The signals are amplified</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1" i="0" u="none" strike="noStrike" kern="1200" dirty="0">
                <a:solidFill>
                  <a:schemeClr val="tx1"/>
                </a:solidFill>
                <a:effectLst/>
                <a:latin typeface="Times New Roman" pitchFamily="18" charset="0"/>
                <a:ea typeface="+mn-ea"/>
                <a:cs typeface="+mn-cs"/>
              </a:rPr>
              <a:t>Transmittance gives an output  to SO2 Conc.</a:t>
            </a:r>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rtl="0" fontAlgn="base"/>
            <a:r>
              <a:rPr lang="en-US" sz="1800" b="0" i="0" kern="1200" dirty="0">
                <a:solidFill>
                  <a:schemeClr val="tx1"/>
                </a:solidFill>
                <a:effectLst/>
                <a:latin typeface="Times New Roman" pitchFamily="18" charset="0"/>
                <a:ea typeface="+mn-ea"/>
                <a:cs typeface="+mn-cs"/>
              </a:rPr>
              <a:t>​</a:t>
            </a:r>
            <a:endParaRPr lang="en-US" b="0" i="0" kern="1200" dirty="0">
              <a:solidFill>
                <a:schemeClr val="tx1"/>
              </a:solidFill>
              <a:effectLst/>
              <a:latin typeface="Times New Roman" pitchFamily="18" charset="0"/>
              <a:ea typeface="+mn-ea"/>
              <a:cs typeface="+mn-cs"/>
            </a:endParaRPr>
          </a:p>
          <a:p>
            <a:pPr>
              <a:lnSpc>
                <a:spcPts val="1809"/>
              </a:lnSpc>
              <a:spcBef>
                <a:spcPct val="0"/>
              </a:spcBef>
              <a:spcAft>
                <a:spcPts val="905"/>
              </a:spcAft>
            </a:pPr>
            <a:endParaRPr lang="en-US" dirty="0"/>
          </a:p>
        </p:txBody>
      </p:sp>
      <p:sp>
        <p:nvSpPr>
          <p:cNvPr id="238595" name="Rectangle 3"/>
          <p:cNvSpPr>
            <a:spLocks noGrp="1" noRot="1" noChangeAspect="1" noChangeArrowheads="1" noTextEdit="1"/>
          </p:cNvSpPr>
          <p:nvPr>
            <p:ph type="sldImg"/>
          </p:nvPr>
        </p:nvSpPr>
        <p:spPr>
          <a:xfrm>
            <a:off x="955675" y="233363"/>
            <a:ext cx="5022850" cy="3349625"/>
          </a:xfrm>
          <a:ln cap="flat"/>
        </p:spPr>
      </p:sp>
      <p:sp>
        <p:nvSpPr>
          <p:cNvPr id="627716" name="Rectangle 4"/>
          <p:cNvSpPr>
            <a:spLocks noChangeArrowheads="1"/>
          </p:cNvSpPr>
          <p:nvPr/>
        </p:nvSpPr>
        <p:spPr bwMode="auto">
          <a:xfrm>
            <a:off x="971550" y="4644878"/>
            <a:ext cx="2878138" cy="7650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
        <p:nvSpPr>
          <p:cNvPr id="238597" name="Rectangle 5"/>
          <p:cNvSpPr>
            <a:spLocks noChangeArrowheads="1"/>
          </p:cNvSpPr>
          <p:nvPr/>
        </p:nvSpPr>
        <p:spPr bwMode="auto">
          <a:xfrm>
            <a:off x="304801" y="1854737"/>
            <a:ext cx="160338" cy="332696"/>
          </a:xfrm>
          <a:prstGeom prst="rect">
            <a:avLst/>
          </a:prstGeom>
          <a:noFill/>
          <a:ln w="12700">
            <a:noFill/>
            <a:miter lim="800000"/>
            <a:headEnd/>
            <a:tailEnd/>
          </a:ln>
          <a:effectLst/>
        </p:spPr>
        <p:txBody>
          <a:bodyPr wrap="none" lIns="19108" tIns="27070" rIns="19108" bIns="27070"/>
          <a:lstStyle/>
          <a:p>
            <a:pPr algn="l" defTabSz="917833">
              <a:lnSpc>
                <a:spcPts val="2111"/>
              </a:lnSpc>
              <a:spcAft>
                <a:spcPts val="905"/>
              </a:spcAft>
              <a:tabLst>
                <a:tab pos="458119" algn="l"/>
                <a:tab pos="917833" algn="l"/>
                <a:tab pos="1375950" algn="l"/>
              </a:tabLst>
            </a:pPr>
            <a:endParaRPr lang="en-US" sz="1900">
              <a:solidFill>
                <a:srgbClr val="000000"/>
              </a:solidFill>
              <a:effectLst/>
              <a:latin typeface="Times New Roman" pitchFamily="18" charset="0"/>
            </a:endParaRPr>
          </a:p>
        </p:txBody>
      </p:sp>
      <p:sp>
        <p:nvSpPr>
          <p:cNvPr id="627718" name="Rectangle 6"/>
          <p:cNvSpPr>
            <a:spLocks noChangeArrowheads="1"/>
          </p:cNvSpPr>
          <p:nvPr/>
        </p:nvSpPr>
        <p:spPr bwMode="auto">
          <a:xfrm>
            <a:off x="582614" y="4476120"/>
            <a:ext cx="6273800" cy="319516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43" tIns="45972" rIns="91943" bIns="45972" anchor="ctr"/>
          <a:lstStyle/>
          <a:p>
            <a:pPr>
              <a:defRPr/>
            </a:pPr>
            <a:endParaRPr lang="en-US">
              <a:latin typeface="Arial" charset="0"/>
            </a:endParaRPr>
          </a:p>
        </p:txBody>
      </p:sp>
    </p:spTree>
    <p:extLst>
      <p:ext uri="{BB962C8B-B14F-4D97-AF65-F5344CB8AC3E}">
        <p14:creationId xmlns:p14="http://schemas.microsoft.com/office/powerpoint/2010/main" val="3803702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1122363"/>
            <a:ext cx="874395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85875" y="3602038"/>
            <a:ext cx="771525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720C19EE-4544-4E8E-A00A-B2B5FDA0B37D}" type="datetime1">
              <a:rPr lang="en-US" smtClean="0"/>
              <a:pPr>
                <a:defRPr/>
              </a:pPr>
              <a:t>9/12/2025</a:t>
            </a:fld>
            <a:endParaRPr lang="en-US" dirty="0"/>
          </a:p>
        </p:txBody>
      </p:sp>
      <p:sp>
        <p:nvSpPr>
          <p:cNvPr id="5" name="Footer Placeholder 4"/>
          <p:cNvSpPr>
            <a:spLocks noGrp="1"/>
          </p:cNvSpPr>
          <p:nvPr>
            <p:ph type="ftr" sz="quarter" idx="11"/>
          </p:nvPr>
        </p:nvSpPr>
        <p:spPr/>
        <p:txBody>
          <a:body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p>
            <a:pPr>
              <a:defRPr/>
            </a:pPr>
            <a:fld id="{27815FD9-BF2A-4E93-99CD-42664CF4208D}" type="slidenum">
              <a:rPr lang="en-US" smtClean="0"/>
              <a:pPr>
                <a:defRPr/>
              </a:pPr>
              <a:t>‹#›</a:t>
            </a:fld>
            <a:endParaRPr lang="en-US" dirty="0"/>
          </a:p>
        </p:txBody>
      </p:sp>
    </p:spTree>
    <p:extLst>
      <p:ext uri="{BB962C8B-B14F-4D97-AF65-F5344CB8AC3E}">
        <p14:creationId xmlns:p14="http://schemas.microsoft.com/office/powerpoint/2010/main" val="3577247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10BBCC34-C3CF-408A-B669-D360F420A348}" type="datetime1">
              <a:rPr lang="en-US" smtClean="0"/>
              <a:pPr>
                <a:defRPr/>
              </a:pPr>
              <a:t>9/12/2025</a:t>
            </a:fld>
            <a:endParaRPr lang="en-US" dirty="0"/>
          </a:p>
        </p:txBody>
      </p:sp>
      <p:sp>
        <p:nvSpPr>
          <p:cNvPr id="5" name="Footer Placeholder 4"/>
          <p:cNvSpPr>
            <a:spLocks noGrp="1"/>
          </p:cNvSpPr>
          <p:nvPr>
            <p:ph type="ftr" sz="quarter" idx="11"/>
          </p:nvPr>
        </p:nvSpPr>
        <p:spPr/>
        <p:txBody>
          <a:body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p>
            <a:pPr>
              <a:defRPr/>
            </a:pPr>
            <a:fld id="{628938AC-DE37-4324-AA6E-7692FD5B41A6}" type="slidenum">
              <a:rPr lang="en-US" smtClean="0"/>
              <a:pPr>
                <a:defRPr/>
              </a:pPr>
              <a:t>‹#›</a:t>
            </a:fld>
            <a:endParaRPr lang="en-US" dirty="0"/>
          </a:p>
        </p:txBody>
      </p:sp>
    </p:spTree>
    <p:extLst>
      <p:ext uri="{BB962C8B-B14F-4D97-AF65-F5344CB8AC3E}">
        <p14:creationId xmlns:p14="http://schemas.microsoft.com/office/powerpoint/2010/main" val="2594014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1635" y="365125"/>
            <a:ext cx="2218134"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07232" y="365125"/>
            <a:ext cx="6525816"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69E55768-63C4-4676-94F3-8AF78CB40004}" type="datetime1">
              <a:rPr lang="en-US" smtClean="0"/>
              <a:pPr>
                <a:defRPr/>
              </a:pPr>
              <a:t>9/12/2025</a:t>
            </a:fld>
            <a:endParaRPr lang="en-US" dirty="0"/>
          </a:p>
        </p:txBody>
      </p:sp>
      <p:sp>
        <p:nvSpPr>
          <p:cNvPr id="5" name="Footer Placeholder 4"/>
          <p:cNvSpPr>
            <a:spLocks noGrp="1"/>
          </p:cNvSpPr>
          <p:nvPr>
            <p:ph type="ftr" sz="quarter" idx="11"/>
          </p:nvPr>
        </p:nvSpPr>
        <p:spPr/>
        <p:txBody>
          <a:body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p>
            <a:pPr>
              <a:defRPr/>
            </a:pPr>
            <a:fld id="{6BA81621-A257-444E-8F0E-FFFDEBC8D336}" type="slidenum">
              <a:rPr lang="en-US" smtClean="0"/>
              <a:pPr>
                <a:defRPr/>
              </a:pPr>
              <a:t>‹#›</a:t>
            </a:fld>
            <a:endParaRPr lang="en-US" dirty="0"/>
          </a:p>
        </p:txBody>
      </p:sp>
    </p:spTree>
    <p:extLst>
      <p:ext uri="{BB962C8B-B14F-4D97-AF65-F5344CB8AC3E}">
        <p14:creationId xmlns:p14="http://schemas.microsoft.com/office/powerpoint/2010/main" val="1336387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614490" y="231775"/>
            <a:ext cx="8143875" cy="1143000"/>
          </a:xfrm>
        </p:spPr>
        <p:txBody>
          <a:bodyPr/>
          <a:lstStyle/>
          <a:p>
            <a:r>
              <a:rPr lang="en-US"/>
              <a:t>Click to edit Master title style</a:t>
            </a:r>
          </a:p>
        </p:txBody>
      </p:sp>
      <p:sp>
        <p:nvSpPr>
          <p:cNvPr id="3" name="Text Placeholder 2"/>
          <p:cNvSpPr>
            <a:spLocks noGrp="1"/>
          </p:cNvSpPr>
          <p:nvPr>
            <p:ph type="body" sz="half" idx="1"/>
          </p:nvPr>
        </p:nvSpPr>
        <p:spPr>
          <a:xfrm>
            <a:off x="381002" y="1917704"/>
            <a:ext cx="4730750" cy="4532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5264150" y="1917704"/>
            <a:ext cx="4732338" cy="4532313"/>
          </a:xfrm>
        </p:spPr>
        <p:txBody>
          <a:bodyPr>
            <a:normAutofit/>
          </a:bodyPr>
          <a:lstStyle/>
          <a:p>
            <a:pPr lvl="0"/>
            <a:endParaRPr lang="en-US" noProof="0"/>
          </a:p>
        </p:txBody>
      </p:sp>
    </p:spTree>
    <p:extLst>
      <p:ext uri="{BB962C8B-B14F-4D97-AF65-F5344CB8AC3E}">
        <p14:creationId xmlns:p14="http://schemas.microsoft.com/office/powerpoint/2010/main" val="97836445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F668BAAA-238E-4440-A6EB-5675560A6532}" type="datetime1">
              <a:rPr lang="en-US" smtClean="0"/>
              <a:pPr>
                <a:defRPr/>
              </a:pPr>
              <a:t>9/12/2025</a:t>
            </a:fld>
            <a:endParaRPr lang="en-US" dirty="0"/>
          </a:p>
        </p:txBody>
      </p:sp>
      <p:sp>
        <p:nvSpPr>
          <p:cNvPr id="5" name="Footer Placeholder 4"/>
          <p:cNvSpPr>
            <a:spLocks noGrp="1"/>
          </p:cNvSpPr>
          <p:nvPr>
            <p:ph type="ftr" sz="quarter" idx="11"/>
          </p:nvPr>
        </p:nvSpPr>
        <p:spPr/>
        <p:txBody>
          <a:body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p>
            <a:pPr>
              <a:defRPr/>
            </a:pPr>
            <a:fld id="{2526F253-8CB3-4ABB-9F07-9358F540068B}" type="slidenum">
              <a:rPr lang="en-US" smtClean="0"/>
              <a:pPr>
                <a:defRPr/>
              </a:pPr>
              <a:t>‹#›</a:t>
            </a:fld>
            <a:endParaRPr lang="en-US" dirty="0"/>
          </a:p>
        </p:txBody>
      </p:sp>
    </p:spTree>
    <p:extLst>
      <p:ext uri="{BB962C8B-B14F-4D97-AF65-F5344CB8AC3E}">
        <p14:creationId xmlns:p14="http://schemas.microsoft.com/office/powerpoint/2010/main" val="688197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01874" y="1709740"/>
            <a:ext cx="8872538"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701874" y="4589465"/>
            <a:ext cx="8872538"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68FF962D-58AB-410A-AD77-5623E145565C}" type="datetime1">
              <a:rPr lang="en-US" smtClean="0"/>
              <a:pPr>
                <a:defRPr/>
              </a:pPr>
              <a:t>9/12/2025</a:t>
            </a:fld>
            <a:endParaRPr lang="en-US"/>
          </a:p>
        </p:txBody>
      </p:sp>
      <p:sp>
        <p:nvSpPr>
          <p:cNvPr id="5" name="Footer Placeholder 4"/>
          <p:cNvSpPr>
            <a:spLocks noGrp="1"/>
          </p:cNvSpPr>
          <p:nvPr>
            <p:ph type="ftr" sz="quarter" idx="11"/>
          </p:nvPr>
        </p:nvSpPr>
        <p:spPr/>
        <p:txBody>
          <a:bodyPr/>
          <a:lstStyle/>
          <a:p>
            <a:pPr>
              <a:defRPr/>
            </a:pPr>
            <a:r>
              <a:rPr lang="en-US"/>
              <a:t>Footer Text</a:t>
            </a:r>
          </a:p>
        </p:txBody>
      </p:sp>
      <p:sp>
        <p:nvSpPr>
          <p:cNvPr id="6" name="Slide Number Placeholder 5"/>
          <p:cNvSpPr>
            <a:spLocks noGrp="1"/>
          </p:cNvSpPr>
          <p:nvPr>
            <p:ph type="sldNum" sz="quarter" idx="12"/>
          </p:nvPr>
        </p:nvSpPr>
        <p:spPr/>
        <p:txBody>
          <a:bodyPr/>
          <a:lstStyle/>
          <a:p>
            <a:pPr>
              <a:defRPr/>
            </a:pPr>
            <a:fld id="{F8AC8C6F-8EB8-4C40-B800-B11CA96F5F47}" type="slidenum">
              <a:rPr lang="en-US" smtClean="0"/>
              <a:pPr>
                <a:defRPr/>
              </a:pPr>
              <a:t>‹#›</a:t>
            </a:fld>
            <a:endParaRPr lang="en-US"/>
          </a:p>
        </p:txBody>
      </p:sp>
    </p:spTree>
    <p:extLst>
      <p:ext uri="{BB962C8B-B14F-4D97-AF65-F5344CB8AC3E}">
        <p14:creationId xmlns:p14="http://schemas.microsoft.com/office/powerpoint/2010/main" val="3238654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07231" y="1825625"/>
            <a:ext cx="437197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207794" y="1825625"/>
            <a:ext cx="437197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306856EA-30B0-456A-B4EB-C32040D7A164}" type="datetime1">
              <a:rPr lang="en-US" smtClean="0"/>
              <a:pPr>
                <a:defRPr/>
              </a:pPr>
              <a:t>9/12/2025</a:t>
            </a:fld>
            <a:endParaRPr lang="en-US"/>
          </a:p>
        </p:txBody>
      </p:sp>
      <p:sp>
        <p:nvSpPr>
          <p:cNvPr id="6" name="Footer Placeholder 5"/>
          <p:cNvSpPr>
            <a:spLocks noGrp="1"/>
          </p:cNvSpPr>
          <p:nvPr>
            <p:ph type="ftr" sz="quarter" idx="11"/>
          </p:nvPr>
        </p:nvSpPr>
        <p:spPr/>
        <p:txBody>
          <a:bodyPr/>
          <a:lstStyle/>
          <a:p>
            <a:pPr>
              <a:defRPr/>
            </a:pPr>
            <a:r>
              <a:rPr lang="en-US"/>
              <a:t>Footer Text</a:t>
            </a:r>
          </a:p>
        </p:txBody>
      </p:sp>
      <p:sp>
        <p:nvSpPr>
          <p:cNvPr id="7" name="Slide Number Placeholder 6"/>
          <p:cNvSpPr>
            <a:spLocks noGrp="1"/>
          </p:cNvSpPr>
          <p:nvPr>
            <p:ph type="sldNum" sz="quarter" idx="12"/>
          </p:nvPr>
        </p:nvSpPr>
        <p:spPr/>
        <p:txBody>
          <a:bodyPr/>
          <a:lstStyle/>
          <a:p>
            <a:pPr>
              <a:defRPr/>
            </a:pPr>
            <a:fld id="{9655B448-356B-4AFD-A200-9B3B0A5674C5}" type="slidenum">
              <a:rPr lang="en-US" smtClean="0"/>
              <a:pPr>
                <a:defRPr/>
              </a:pPr>
              <a:t>‹#›</a:t>
            </a:fld>
            <a:endParaRPr lang="en-US"/>
          </a:p>
        </p:txBody>
      </p:sp>
    </p:spTree>
    <p:extLst>
      <p:ext uri="{BB962C8B-B14F-4D97-AF65-F5344CB8AC3E}">
        <p14:creationId xmlns:p14="http://schemas.microsoft.com/office/powerpoint/2010/main" val="4132829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8571" y="365127"/>
            <a:ext cx="8872538"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708572" y="1681163"/>
            <a:ext cx="435188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08572" y="2505075"/>
            <a:ext cx="4351883"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207794" y="1681163"/>
            <a:ext cx="437331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07794" y="2505075"/>
            <a:ext cx="4373315"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D83A59D8-F24E-4C82-B768-71F016D828D9}" type="datetime1">
              <a:rPr lang="en-US" smtClean="0"/>
              <a:pPr>
                <a:defRPr/>
              </a:pPr>
              <a:t>9/12/2025</a:t>
            </a:fld>
            <a:endParaRPr lang="en-US"/>
          </a:p>
        </p:txBody>
      </p:sp>
      <p:sp>
        <p:nvSpPr>
          <p:cNvPr id="8" name="Footer Placeholder 7"/>
          <p:cNvSpPr>
            <a:spLocks noGrp="1"/>
          </p:cNvSpPr>
          <p:nvPr>
            <p:ph type="ftr" sz="quarter" idx="11"/>
          </p:nvPr>
        </p:nvSpPr>
        <p:spPr/>
        <p:txBody>
          <a:bodyPr/>
          <a:lstStyle/>
          <a:p>
            <a:pPr>
              <a:defRPr/>
            </a:pPr>
            <a:r>
              <a:rPr lang="en-US"/>
              <a:t>Footer Text</a:t>
            </a:r>
          </a:p>
        </p:txBody>
      </p:sp>
      <p:sp>
        <p:nvSpPr>
          <p:cNvPr id="9" name="Slide Number Placeholder 8"/>
          <p:cNvSpPr>
            <a:spLocks noGrp="1"/>
          </p:cNvSpPr>
          <p:nvPr>
            <p:ph type="sldNum" sz="quarter" idx="12"/>
          </p:nvPr>
        </p:nvSpPr>
        <p:spPr/>
        <p:txBody>
          <a:bodyPr/>
          <a:lstStyle/>
          <a:p>
            <a:pPr>
              <a:defRPr/>
            </a:pPr>
            <a:fld id="{AFCFC491-82B3-45DB-91D8-33055E9A108D}" type="slidenum">
              <a:rPr lang="en-US" smtClean="0"/>
              <a:pPr>
                <a:defRPr/>
              </a:pPr>
              <a:t>‹#›</a:t>
            </a:fld>
            <a:endParaRPr lang="en-US"/>
          </a:p>
        </p:txBody>
      </p:sp>
    </p:spTree>
    <p:extLst>
      <p:ext uri="{BB962C8B-B14F-4D97-AF65-F5344CB8AC3E}">
        <p14:creationId xmlns:p14="http://schemas.microsoft.com/office/powerpoint/2010/main" val="123836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B6B5E839-F2C9-4D43-8AD6-DE82D85B8F05}" type="datetime1">
              <a:rPr lang="en-US" smtClean="0"/>
              <a:pPr>
                <a:defRPr/>
              </a:pPr>
              <a:t>9/12/2025</a:t>
            </a:fld>
            <a:endParaRPr lang="en-US"/>
          </a:p>
        </p:txBody>
      </p:sp>
      <p:sp>
        <p:nvSpPr>
          <p:cNvPr id="4" name="Footer Placeholder 3"/>
          <p:cNvSpPr>
            <a:spLocks noGrp="1"/>
          </p:cNvSpPr>
          <p:nvPr>
            <p:ph type="ftr" sz="quarter" idx="11"/>
          </p:nvPr>
        </p:nvSpPr>
        <p:spPr/>
        <p:txBody>
          <a:bodyPr/>
          <a:lstStyle/>
          <a:p>
            <a:pPr>
              <a:defRPr/>
            </a:pPr>
            <a:r>
              <a:rPr lang="en-US"/>
              <a:t>Footer Text</a:t>
            </a:r>
          </a:p>
        </p:txBody>
      </p:sp>
      <p:sp>
        <p:nvSpPr>
          <p:cNvPr id="5" name="Slide Number Placeholder 4"/>
          <p:cNvSpPr>
            <a:spLocks noGrp="1"/>
          </p:cNvSpPr>
          <p:nvPr>
            <p:ph type="sldNum" sz="quarter" idx="12"/>
          </p:nvPr>
        </p:nvSpPr>
        <p:spPr/>
        <p:txBody>
          <a:bodyPr/>
          <a:lstStyle/>
          <a:p>
            <a:pPr>
              <a:defRPr/>
            </a:pPr>
            <a:fld id="{A163EABA-5EB1-407B-ADF7-6108A72B0E80}" type="slidenum">
              <a:rPr lang="en-US" smtClean="0"/>
              <a:pPr>
                <a:defRPr/>
              </a:pPr>
              <a:t>‹#›</a:t>
            </a:fld>
            <a:endParaRPr lang="en-US"/>
          </a:p>
        </p:txBody>
      </p:sp>
    </p:spTree>
    <p:extLst>
      <p:ext uri="{BB962C8B-B14F-4D97-AF65-F5344CB8AC3E}">
        <p14:creationId xmlns:p14="http://schemas.microsoft.com/office/powerpoint/2010/main" val="3115341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0E1B08FD-E51B-4482-A072-C9B676FA8F60}" type="datetime1">
              <a:rPr lang="en-US" smtClean="0"/>
              <a:pPr>
                <a:defRPr/>
              </a:pPr>
              <a:t>9/12/2025</a:t>
            </a:fld>
            <a:endParaRPr lang="en-US" dirty="0"/>
          </a:p>
        </p:txBody>
      </p:sp>
      <p:sp>
        <p:nvSpPr>
          <p:cNvPr id="3" name="Footer Placeholder 2"/>
          <p:cNvSpPr>
            <a:spLocks noGrp="1"/>
          </p:cNvSpPr>
          <p:nvPr>
            <p:ph type="ftr" sz="quarter" idx="11"/>
          </p:nvPr>
        </p:nvSpPr>
        <p:spPr/>
        <p:txBody>
          <a:bodyPr/>
          <a:lstStyle/>
          <a:p>
            <a:pPr>
              <a:defRPr/>
            </a:pPr>
            <a:r>
              <a:rPr lang="en-US"/>
              <a:t>Footer Text</a:t>
            </a:r>
            <a:endParaRPr lang="en-US" dirty="0"/>
          </a:p>
        </p:txBody>
      </p:sp>
      <p:sp>
        <p:nvSpPr>
          <p:cNvPr id="4" name="Slide Number Placeholder 3"/>
          <p:cNvSpPr>
            <a:spLocks noGrp="1"/>
          </p:cNvSpPr>
          <p:nvPr>
            <p:ph type="sldNum" sz="quarter" idx="12"/>
          </p:nvPr>
        </p:nvSpPr>
        <p:spPr/>
        <p:txBody>
          <a:bodyPr/>
          <a:lstStyle/>
          <a:p>
            <a:pPr>
              <a:defRPr/>
            </a:pPr>
            <a:fld id="{8F864B11-5424-4B29-B320-862D7E2DBB3C}" type="slidenum">
              <a:rPr lang="en-US" smtClean="0"/>
              <a:pPr>
                <a:defRPr/>
              </a:pPr>
              <a:t>‹#›</a:t>
            </a:fld>
            <a:endParaRPr lang="en-US" dirty="0"/>
          </a:p>
        </p:txBody>
      </p:sp>
    </p:spTree>
    <p:extLst>
      <p:ext uri="{BB962C8B-B14F-4D97-AF65-F5344CB8AC3E}">
        <p14:creationId xmlns:p14="http://schemas.microsoft.com/office/powerpoint/2010/main" val="2057219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71" y="457200"/>
            <a:ext cx="3317825"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373315" y="987427"/>
            <a:ext cx="520779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71" y="2057400"/>
            <a:ext cx="3317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72067075-881B-4D00-AEB6-255EF6C2CE70}" type="datetime1">
              <a:rPr lang="en-US" smtClean="0"/>
              <a:pPr>
                <a:defRPr/>
              </a:pPr>
              <a:t>9/12/2025</a:t>
            </a:fld>
            <a:endParaRPr lang="en-US"/>
          </a:p>
        </p:txBody>
      </p:sp>
      <p:sp>
        <p:nvSpPr>
          <p:cNvPr id="6" name="Footer Placeholder 5"/>
          <p:cNvSpPr>
            <a:spLocks noGrp="1"/>
          </p:cNvSpPr>
          <p:nvPr>
            <p:ph type="ftr" sz="quarter" idx="11"/>
          </p:nvPr>
        </p:nvSpPr>
        <p:spPr/>
        <p:txBody>
          <a:bodyPr/>
          <a:lstStyle/>
          <a:p>
            <a:pPr>
              <a:defRPr/>
            </a:pPr>
            <a:r>
              <a:rPr lang="en-US"/>
              <a:t>Footer Text</a:t>
            </a:r>
          </a:p>
        </p:txBody>
      </p:sp>
      <p:sp>
        <p:nvSpPr>
          <p:cNvPr id="7" name="Slide Number Placeholder 6"/>
          <p:cNvSpPr>
            <a:spLocks noGrp="1"/>
          </p:cNvSpPr>
          <p:nvPr>
            <p:ph type="sldNum" sz="quarter" idx="12"/>
          </p:nvPr>
        </p:nvSpPr>
        <p:spPr/>
        <p:txBody>
          <a:bodyPr/>
          <a:lstStyle/>
          <a:p>
            <a:pPr>
              <a:defRPr/>
            </a:pPr>
            <a:fld id="{AFFF496E-4BBD-4660-B18B-3F0991965232}" type="slidenum">
              <a:rPr lang="en-US" smtClean="0"/>
              <a:pPr>
                <a:defRPr/>
              </a:pPr>
              <a:t>‹#›</a:t>
            </a:fld>
            <a:endParaRPr lang="en-US"/>
          </a:p>
        </p:txBody>
      </p:sp>
    </p:spTree>
    <p:extLst>
      <p:ext uri="{BB962C8B-B14F-4D97-AF65-F5344CB8AC3E}">
        <p14:creationId xmlns:p14="http://schemas.microsoft.com/office/powerpoint/2010/main" val="109799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71" y="457200"/>
            <a:ext cx="3317825"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373315" y="987427"/>
            <a:ext cx="520779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08571" y="2057400"/>
            <a:ext cx="3317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D0B66256-B529-4D1E-A854-E9622EAB7591}" type="datetime1">
              <a:rPr lang="en-US" smtClean="0"/>
              <a:pPr>
                <a:defRPr/>
              </a:pPr>
              <a:t>9/12/2025</a:t>
            </a:fld>
            <a:endParaRPr lang="en-US"/>
          </a:p>
        </p:txBody>
      </p:sp>
      <p:sp>
        <p:nvSpPr>
          <p:cNvPr id="6" name="Footer Placeholder 5"/>
          <p:cNvSpPr>
            <a:spLocks noGrp="1"/>
          </p:cNvSpPr>
          <p:nvPr>
            <p:ph type="ftr" sz="quarter" idx="11"/>
          </p:nvPr>
        </p:nvSpPr>
        <p:spPr/>
        <p:txBody>
          <a:bodyPr/>
          <a:lstStyle/>
          <a:p>
            <a:pPr>
              <a:defRPr/>
            </a:pPr>
            <a:r>
              <a:rPr lang="en-US"/>
              <a:t>Footer Text</a:t>
            </a:r>
          </a:p>
        </p:txBody>
      </p:sp>
      <p:sp>
        <p:nvSpPr>
          <p:cNvPr id="7" name="Slide Number Placeholder 6"/>
          <p:cNvSpPr>
            <a:spLocks noGrp="1"/>
          </p:cNvSpPr>
          <p:nvPr>
            <p:ph type="sldNum" sz="quarter" idx="12"/>
          </p:nvPr>
        </p:nvSpPr>
        <p:spPr/>
        <p:txBody>
          <a:bodyPr/>
          <a:lstStyle/>
          <a:p>
            <a:pPr>
              <a:defRPr/>
            </a:pPr>
            <a:fld id="{F4F58A79-D1D6-45E1-B64C-19D0453A1484}" type="slidenum">
              <a:rPr lang="en-US" smtClean="0"/>
              <a:pPr>
                <a:defRPr/>
              </a:pPr>
              <a:t>‹#›</a:t>
            </a:fld>
            <a:endParaRPr lang="en-US"/>
          </a:p>
        </p:txBody>
      </p:sp>
    </p:spTree>
    <p:extLst>
      <p:ext uri="{BB962C8B-B14F-4D97-AF65-F5344CB8AC3E}">
        <p14:creationId xmlns:p14="http://schemas.microsoft.com/office/powerpoint/2010/main" val="192179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07231" y="365127"/>
            <a:ext cx="8872538"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07231" y="1825625"/>
            <a:ext cx="887253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7231" y="6356352"/>
            <a:ext cx="23145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7DCF37E4-6FD5-4F83-84F5-D5B48082BEEA}" type="datetime1">
              <a:rPr lang="en-US" smtClean="0"/>
              <a:pPr>
                <a:defRPr/>
              </a:pPr>
              <a:t>9/12/2025</a:t>
            </a:fld>
            <a:endParaRPr lang="en-US" dirty="0"/>
          </a:p>
        </p:txBody>
      </p:sp>
      <p:sp>
        <p:nvSpPr>
          <p:cNvPr id="5" name="Footer Placeholder 4"/>
          <p:cNvSpPr>
            <a:spLocks noGrp="1"/>
          </p:cNvSpPr>
          <p:nvPr>
            <p:ph type="ftr" sz="quarter" idx="3"/>
          </p:nvPr>
        </p:nvSpPr>
        <p:spPr>
          <a:xfrm>
            <a:off x="3407569" y="6356352"/>
            <a:ext cx="347186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7265194" y="6356352"/>
            <a:ext cx="23145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C8EDBA7-DA9E-40AA-9334-B7254CF19D87}" type="slidenum">
              <a:rPr lang="en-US" smtClean="0"/>
              <a:pPr>
                <a:defRPr/>
              </a:pPr>
              <a:t>‹#›</a:t>
            </a:fld>
            <a:endParaRPr lang="en-US" dirty="0"/>
          </a:p>
        </p:txBody>
      </p:sp>
    </p:spTree>
    <p:extLst>
      <p:ext uri="{BB962C8B-B14F-4D97-AF65-F5344CB8AC3E}">
        <p14:creationId xmlns:p14="http://schemas.microsoft.com/office/powerpoint/2010/main" val="4182711350"/>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11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12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12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26.xml"/><Relationship Id="rId1" Type="http://schemas.openxmlformats.org/officeDocument/2006/relationships/slideLayout" Target="../slideLayouts/slideLayout6.xml"/><Relationship Id="rId4" Type="http://schemas.openxmlformats.org/officeDocument/2006/relationships/image" Target="../media/image94.png"/></Relationships>
</file>

<file path=ppt/slides/_rels/slide12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27.xml"/><Relationship Id="rId1" Type="http://schemas.openxmlformats.org/officeDocument/2006/relationships/slideLayout" Target="../slideLayouts/slideLayout6.xml"/><Relationship Id="rId5" Type="http://schemas.openxmlformats.org/officeDocument/2006/relationships/image" Target="../media/image97.jpeg"/><Relationship Id="rId4" Type="http://schemas.openxmlformats.org/officeDocument/2006/relationships/image" Target="../media/image96.jpeg"/></Relationships>
</file>

<file path=ppt/slides/_rels/slide12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41.xml"/><Relationship Id="rId1" Type="http://schemas.openxmlformats.org/officeDocument/2006/relationships/slideLayout" Target="../slideLayouts/slideLayout6.xml"/><Relationship Id="rId4" Type="http://schemas.openxmlformats.org/officeDocument/2006/relationships/image" Target="../media/image102.png"/></Relationships>
</file>

<file path=ppt/slides/_rels/slide14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42.xml"/><Relationship Id="rId1" Type="http://schemas.openxmlformats.org/officeDocument/2006/relationships/slideLayout" Target="../slideLayouts/slideLayout6.xml"/><Relationship Id="rId4" Type="http://schemas.openxmlformats.org/officeDocument/2006/relationships/image" Target="../media/image104.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6.xml"/><Relationship Id="rId1" Type="http://schemas.openxmlformats.org/officeDocument/2006/relationships/video" Target="ARROWHIT.AVI" TargetMode="External"/><Relationship Id="rId5" Type="http://schemas.openxmlformats.org/officeDocument/2006/relationships/image" Target="../media/image106.png"/><Relationship Id="rId4" Type="http://schemas.openxmlformats.org/officeDocument/2006/relationships/image" Target="../media/image105.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hyperlink" Target="https://www.epa.gov/technical-air-pollution-resources" TargetMode="External"/><Relationship Id="rId2" Type="http://schemas.openxmlformats.org/officeDocument/2006/relationships/notesSlide" Target="../notesSlides/notesSlide152.xml"/><Relationship Id="rId1" Type="http://schemas.openxmlformats.org/officeDocument/2006/relationships/slideLayout" Target="../slideLayouts/slideLayout2.xml"/><Relationship Id="rId4" Type="http://schemas.openxmlformats.org/officeDocument/2006/relationships/hyperlink" Target="https://www.epa.gov/green-book" TargetMode="External"/></Relationships>
</file>

<file path=ppt/slides/_rels/slide15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www.epa.gov/ttn/naaqs/standards/co/s_co_history.html"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epa.gov/ttn/naaqs/standards/nox/s_nox_history.html"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epa.gov/ttn/naaqs/standards/so2/s_so2_history.html"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epa.gov/ttn/naaqs/standards/pb/s_pb_history.html"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epa.gov/ttn/naaqs/standards/ozone/s_o3_history.html"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26.png"/><Relationship Id="rId2" Type="http://schemas.microsoft.com/office/2007/relationships/media" Target="../media/media1.mp4"/><Relationship Id="rId1" Type="http://schemas.openxmlformats.org/officeDocument/2006/relationships/audio" Target="file:///\\CLUSTER_USERSE_SERVER\USERSE\SSD\HOME\EWALTON\TOM\200%20series\233%20Solvent%20deg\in%20the%20air%20tonight-35%20secs.WAV" TargetMode="External"/><Relationship Id="rId6" Type="http://schemas.openxmlformats.org/officeDocument/2006/relationships/image" Target="../media/image25.png"/><Relationship Id="rId5" Type="http://schemas.openxmlformats.org/officeDocument/2006/relationships/notesSlide" Target="../notesSlides/notesSlide36.xml"/><Relationship Id="rId4"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video" Target="SAC_AVI.AVI" TargetMode="Externa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hyperlink" Target="http://www.epa.gov/ttn/naaqs/standards/pm/s_pm_history.html" TargetMode="External"/><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www.epa.gov/ttn/naaqs/standards/pm/s_pm_history.html"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hyperlink" Target="https://www.epa.gov/pm-pollution/timeline-particulate-matter-pm-national-ambient-air-quality-standards-naaqs#Superscript7" TargetMode="External"/><Relationship Id="rId4" Type="http://schemas.openxmlformats.org/officeDocument/2006/relationships/hyperlink" Target="https://www.epa.gov/pm-pollution/timeline-particulate-matter-pm-national-ambient-air-quality-standards-naaqs#Superscript2"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38.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39.emf"/></Relationships>
</file>

<file path=ppt/slides/_rels/slide5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1.wmf"/></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image" Target="../media/image5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057" descr="lake view"/>
          <p:cNvPicPr>
            <a:picLocks noChangeArrowheads="1"/>
          </p:cNvPicPr>
          <p:nvPr/>
        </p:nvPicPr>
        <p:blipFill>
          <a:blip r:embed="rId3" cstate="print"/>
          <a:srcRect/>
          <a:stretch>
            <a:fillRect/>
          </a:stretch>
        </p:blipFill>
        <p:spPr bwMode="auto">
          <a:xfrm>
            <a:off x="0" y="0"/>
            <a:ext cx="10287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3C53EA0D-28AF-D77B-33A3-DD436D285A4E}"/>
              </a:ext>
            </a:extLst>
          </p:cNvPr>
          <p:cNvSpPr txBox="1"/>
          <p:nvPr/>
        </p:nvSpPr>
        <p:spPr>
          <a:xfrm>
            <a:off x="1038726" y="1752600"/>
            <a:ext cx="9258300" cy="2123658"/>
          </a:xfrm>
          <a:prstGeom prst="rect">
            <a:avLst/>
          </a:prstGeom>
          <a:noFill/>
          <a:effectLst/>
        </p:spPr>
        <p:txBody>
          <a:bodyPr wrap="square" rtlCol="0">
            <a:spAutoFit/>
          </a:bodyPr>
          <a:lstStyle/>
          <a:p>
            <a:pPr algn="ctr"/>
            <a:r>
              <a:rPr lang="en-US" sz="6600" dirty="0">
                <a:solidFill>
                  <a:schemeClr val="bg1"/>
                </a:solidFill>
                <a:effectLst/>
              </a:rPr>
              <a:t>Ambient Air Monitoring</a:t>
            </a:r>
          </a:p>
          <a:p>
            <a:pPr algn="ctr"/>
            <a:r>
              <a:rPr lang="en-US" sz="6600" dirty="0">
                <a:solidFill>
                  <a:schemeClr val="bg1"/>
                </a:solidFill>
                <a:effectLst/>
              </a:rPr>
              <a:t>(AMBM 102)</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674" name="Picture 2"/>
          <p:cNvPicPr>
            <a:picLocks noChangeArrowheads="1"/>
          </p:cNvPicPr>
          <p:nvPr/>
        </p:nvPicPr>
        <p:blipFill>
          <a:blip r:embed="rId3" cstate="print"/>
          <a:srcRect/>
          <a:stretch>
            <a:fillRect/>
          </a:stretch>
        </p:blipFill>
        <p:spPr bwMode="auto">
          <a:xfrm>
            <a:off x="0" y="0"/>
            <a:ext cx="10287000" cy="6784975"/>
          </a:xfrm>
          <a:prstGeom prst="rect">
            <a:avLst/>
          </a:prstGeom>
          <a:noFill/>
          <a:ln w="12700">
            <a:noFill/>
            <a:miter lim="800000"/>
            <a:headEnd/>
            <a:tailEnd/>
          </a:ln>
          <a:effectLst/>
        </p:spPr>
      </p:pic>
      <p:sp>
        <p:nvSpPr>
          <p:cNvPr id="36867" name="Rectangle 3"/>
          <p:cNvSpPr>
            <a:spLocks noGrp="1" noChangeArrowheads="1"/>
          </p:cNvSpPr>
          <p:nvPr>
            <p:ph type="title"/>
          </p:nvPr>
        </p:nvSpPr>
        <p:spPr>
          <a:xfrm>
            <a:off x="1409700" y="228600"/>
            <a:ext cx="8105775" cy="1143000"/>
          </a:xfrm>
          <a:solidFill>
            <a:srgbClr val="00279F"/>
          </a:solidFill>
        </p:spPr>
        <p:txBody>
          <a:bodyPr>
            <a:normAutofit fontScale="90000"/>
          </a:bodyPr>
          <a:lstStyle/>
          <a:p>
            <a:pPr eaLnBrk="1" fontAlgn="auto" hangingPunct="1">
              <a:spcAft>
                <a:spcPts val="0"/>
              </a:spcAft>
              <a:defRPr/>
            </a:pPr>
            <a:r>
              <a:rPr lang="en-US" sz="4300" dirty="0">
                <a:effectLst/>
              </a:rPr>
              <a:t>National Air Monitoring (NAMS) Network</a:t>
            </a:r>
            <a:endParaRPr lang="en-US" sz="4000" dirty="0">
              <a:effectLst/>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title"/>
          </p:nvPr>
        </p:nvSpPr>
        <p:spPr>
          <a:xfrm>
            <a:off x="760413" y="119063"/>
            <a:ext cx="8758238" cy="965200"/>
          </a:xfrm>
          <a:effectLst/>
          <a:extLst>
            <a:ext uri="{909E8E84-426E-40DD-AFC4-6F175D3DCCD1}">
              <a14:hiddenFill xmlns:a14="http://schemas.microsoft.com/office/drawing/2010/main">
                <a:noFill/>
              </a14:hiddenFill>
            </a:ext>
          </a:extLst>
        </p:spPr>
        <p:txBody>
          <a:bodyPr>
            <a:normAutofit/>
          </a:bodyPr>
          <a:lstStyle/>
          <a:p>
            <a:pPr eaLnBrk="1" fontAlgn="auto" hangingPunct="1">
              <a:spcAft>
                <a:spcPts val="0"/>
              </a:spcAft>
              <a:defRPr/>
            </a:pPr>
            <a:r>
              <a:rPr lang="en-US" sz="4800" dirty="0">
                <a:solidFill>
                  <a:schemeClr val="bg2"/>
                </a:solidFill>
              </a:rPr>
              <a:t>Fluorescence SO</a:t>
            </a:r>
            <a:r>
              <a:rPr lang="en-US" sz="4800" baseline="-25000" dirty="0">
                <a:solidFill>
                  <a:schemeClr val="bg2"/>
                </a:solidFill>
              </a:rPr>
              <a:t>2  </a:t>
            </a:r>
            <a:r>
              <a:rPr lang="en-US" sz="4800" dirty="0">
                <a:solidFill>
                  <a:schemeClr val="bg2"/>
                </a:solidFill>
              </a:rPr>
              <a:t>Analyzer</a:t>
            </a:r>
          </a:p>
        </p:txBody>
      </p:sp>
      <p:pic>
        <p:nvPicPr>
          <p:cNvPr id="111619" name="Picture 3"/>
          <p:cNvPicPr>
            <a:picLocks noChangeArrowheads="1"/>
          </p:cNvPicPr>
          <p:nvPr/>
        </p:nvPicPr>
        <p:blipFill>
          <a:blip r:embed="rId3" cstate="print"/>
          <a:srcRect/>
          <a:stretch>
            <a:fillRect/>
          </a:stretch>
        </p:blipFill>
        <p:spPr bwMode="auto">
          <a:xfrm>
            <a:off x="269875" y="1346200"/>
            <a:ext cx="9742488" cy="5400675"/>
          </a:xfrm>
          <a:prstGeom prst="rect">
            <a:avLst/>
          </a:prstGeom>
          <a:noFill/>
          <a:ln w="12700">
            <a:noFill/>
            <a:miter lim="800000"/>
            <a:headEnd/>
            <a:tailEnd/>
          </a:ln>
          <a:effectLst/>
        </p:spPr>
      </p:pic>
    </p:spTree>
  </p:cSld>
  <p:clrMapOvr>
    <a:overrideClrMapping bg1="dk2" tx1="lt1" bg2="dk1" tx2="lt2" accent1="accent1" accent2="accent2" accent3="accent3" accent4="accent4" accent5="accent5" accent6="accent6" hlink="hlink" folHlink="folHlink"/>
  </p:clrMapOvr>
  <p:transition spd="slow"/>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2642" name="Picture 2" descr="DSCN0973"/>
          <p:cNvPicPr>
            <a:picLocks noChangeAspect="1" noChangeArrowheads="1"/>
          </p:cNvPicPr>
          <p:nvPr/>
        </p:nvPicPr>
        <p:blipFill>
          <a:blip r:embed="rId3" cstate="print"/>
          <a:srcRect/>
          <a:stretch>
            <a:fillRect/>
          </a:stretch>
        </p:blipFill>
        <p:spPr bwMode="auto">
          <a:xfrm>
            <a:off x="-228600" y="-76200"/>
            <a:ext cx="10668000" cy="7081838"/>
          </a:xfrm>
          <a:prstGeom prst="rect">
            <a:avLst/>
          </a:prstGeom>
          <a:noFill/>
          <a:ln w="9525">
            <a:noFill/>
            <a:miter lim="800000"/>
            <a:headEnd/>
            <a:tailEnd/>
          </a:ln>
        </p:spPr>
      </p:pic>
      <p:sp>
        <p:nvSpPr>
          <p:cNvPr id="2" name="TextBox 1">
            <a:extLst>
              <a:ext uri="{FF2B5EF4-FFF2-40B4-BE49-F238E27FC236}">
                <a16:creationId xmlns:a16="http://schemas.microsoft.com/office/drawing/2014/main" id="{28D07016-5669-AB06-5C24-C59AC828D2E5}"/>
              </a:ext>
            </a:extLst>
          </p:cNvPr>
          <p:cNvSpPr txBox="1"/>
          <p:nvPr/>
        </p:nvSpPr>
        <p:spPr>
          <a:xfrm>
            <a:off x="1866900" y="914400"/>
            <a:ext cx="7924800" cy="830997"/>
          </a:xfrm>
          <a:prstGeom prst="rect">
            <a:avLst/>
          </a:prstGeom>
          <a:noFill/>
        </p:spPr>
        <p:txBody>
          <a:bodyPr wrap="square" rtlCol="0">
            <a:spAutoFit/>
          </a:bodyPr>
          <a:lstStyle/>
          <a:p>
            <a:pPr>
              <a:defRPr/>
            </a:pPr>
            <a:r>
              <a:rPr lang="en-US" sz="4800" dirty="0">
                <a:solidFill>
                  <a:schemeClr val="bg1"/>
                </a:solidFill>
              </a:rPr>
              <a:t>Typical CO &amp; O</a:t>
            </a:r>
            <a:r>
              <a:rPr lang="en-US" sz="4800" baseline="-25000" dirty="0">
                <a:solidFill>
                  <a:schemeClr val="bg1"/>
                </a:solidFill>
              </a:rPr>
              <a:t>2</a:t>
            </a:r>
            <a:r>
              <a:rPr lang="en-US" sz="4800" dirty="0">
                <a:solidFill>
                  <a:schemeClr val="bg1"/>
                </a:solidFill>
              </a:rPr>
              <a:t> Analyzer</a:t>
            </a:r>
          </a:p>
        </p:txBody>
      </p:sp>
    </p:spTree>
  </p:cSld>
  <p:clrMapOvr>
    <a:masterClrMapping/>
  </p:clrMapOvr>
  <p:transition spd="slow"/>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3074"/>
          <p:cNvSpPr>
            <a:spLocks noGrp="1" noChangeArrowheads="1"/>
          </p:cNvSpPr>
          <p:nvPr>
            <p:ph type="title"/>
          </p:nvPr>
        </p:nvSpPr>
        <p:spPr>
          <a:xfrm>
            <a:off x="762000" y="231779"/>
            <a:ext cx="9525000" cy="1063625"/>
          </a:xfrm>
          <a:effectLst/>
        </p:spPr>
        <p:txBody>
          <a:bodyPr/>
          <a:lstStyle/>
          <a:p>
            <a:pPr eaLnBrk="1" fontAlgn="auto" hangingPunct="1">
              <a:spcAft>
                <a:spcPts val="0"/>
              </a:spcAft>
              <a:defRPr/>
            </a:pPr>
            <a:r>
              <a:rPr lang="en-US" sz="4800" dirty="0"/>
              <a:t>Calibrations and Zero Air</a:t>
            </a:r>
            <a:endParaRPr lang="en-US" dirty="0"/>
          </a:p>
        </p:txBody>
      </p:sp>
      <p:sp>
        <p:nvSpPr>
          <p:cNvPr id="113666" name="Rectangle 3075"/>
          <p:cNvSpPr>
            <a:spLocks noGrp="1" noChangeArrowheads="1"/>
          </p:cNvSpPr>
          <p:nvPr>
            <p:ph idx="1"/>
          </p:nvPr>
        </p:nvSpPr>
        <p:spPr>
          <a:xfrm>
            <a:off x="971968" y="3240509"/>
            <a:ext cx="6838532" cy="1928018"/>
          </a:xfrm>
          <a:effectLst/>
        </p:spPr>
        <p:txBody>
          <a:bodyPr/>
          <a:lstStyle/>
          <a:p>
            <a:pPr marL="457200" indent="-457200" eaLnBrk="1" hangingPunct="1"/>
            <a:r>
              <a:rPr lang="en-US" sz="3400" dirty="0"/>
              <a:t> Pure (zero) air generators</a:t>
            </a:r>
          </a:p>
          <a:p>
            <a:pPr marL="457200" indent="-457200" eaLnBrk="1" hangingPunct="1"/>
            <a:r>
              <a:rPr lang="en-US" sz="3400" dirty="0"/>
              <a:t> Certified cylinder gases</a:t>
            </a:r>
          </a:p>
          <a:p>
            <a:pPr marL="457200" indent="-457200" eaLnBrk="1" hangingPunct="1"/>
            <a:r>
              <a:rPr lang="en-US" sz="3400" dirty="0"/>
              <a:t> Dilution calibration systems</a:t>
            </a:r>
          </a:p>
        </p:txBody>
      </p:sp>
      <p:sp>
        <p:nvSpPr>
          <p:cNvPr id="113669" name="Text Box 3080"/>
          <p:cNvSpPr txBox="1">
            <a:spLocks noChangeArrowheads="1"/>
          </p:cNvSpPr>
          <p:nvPr/>
        </p:nvSpPr>
        <p:spPr bwMode="auto">
          <a:xfrm>
            <a:off x="969963" y="1295404"/>
            <a:ext cx="8724900" cy="1662113"/>
          </a:xfrm>
          <a:prstGeom prst="rect">
            <a:avLst/>
          </a:prstGeom>
          <a:noFill/>
          <a:ln w="12700">
            <a:noFill/>
            <a:miter lim="800000"/>
            <a:headEnd/>
            <a:tailEnd/>
          </a:ln>
          <a:effectLst/>
        </p:spPr>
        <p:txBody>
          <a:bodyPr wrap="square">
            <a:spAutoFit/>
          </a:bodyPr>
          <a:lstStyle/>
          <a:p>
            <a:r>
              <a:rPr lang="en-US" sz="3400" dirty="0">
                <a:effectLst/>
              </a:rPr>
              <a:t>Calibration is the process of establishing the relationship between the output of a measurement process and a known input</a:t>
            </a:r>
            <a:endParaRPr lang="en-US" sz="3200" dirty="0">
              <a:effectLst/>
            </a:endParaRPr>
          </a:p>
        </p:txBody>
      </p:sp>
    </p:spTree>
  </p:cSld>
  <p:clrMapOvr>
    <a:masterClrMapping/>
  </p:clrMapOvr>
  <p:transition spd="slow"/>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5714" name="Picture 2050" descr="DSCN1002"/>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39488C82-CAA7-5F41-1E5A-D7E57D0F65CA}"/>
              </a:ext>
            </a:extLst>
          </p:cNvPr>
          <p:cNvSpPr txBox="1"/>
          <p:nvPr/>
        </p:nvSpPr>
        <p:spPr>
          <a:xfrm>
            <a:off x="2247900" y="5029200"/>
            <a:ext cx="6934200" cy="1015663"/>
          </a:xfrm>
          <a:prstGeom prst="rect">
            <a:avLst/>
          </a:prstGeom>
          <a:noFill/>
        </p:spPr>
        <p:txBody>
          <a:bodyPr wrap="square" rtlCol="0">
            <a:spAutoFit/>
          </a:bodyPr>
          <a:lstStyle/>
          <a:p>
            <a:pPr>
              <a:defRPr/>
            </a:pPr>
            <a:r>
              <a:rPr lang="en-US" sz="6000" dirty="0">
                <a:solidFill>
                  <a:schemeClr val="bg1"/>
                </a:solidFill>
              </a:rPr>
              <a:t>Calibration Gases</a:t>
            </a:r>
            <a:endParaRPr lang="en-US" sz="6000" i="1" dirty="0">
              <a:solidFill>
                <a:schemeClr val="bg1"/>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6738" name="Picture 2050" descr="DSCN0974"/>
          <p:cNvPicPr>
            <a:picLocks noChangeAspect="1" noChangeArrowheads="1"/>
          </p:cNvPicPr>
          <p:nvPr/>
        </p:nvPicPr>
        <p:blipFill>
          <a:blip r:embed="rId3" cstate="print"/>
          <a:srcRect/>
          <a:stretch>
            <a:fillRect/>
          </a:stretch>
        </p:blipFill>
        <p:spPr bwMode="auto">
          <a:xfrm>
            <a:off x="-152400" y="-152400"/>
            <a:ext cx="10782300" cy="7159625"/>
          </a:xfrm>
          <a:prstGeom prst="rect">
            <a:avLst/>
          </a:prstGeom>
          <a:noFill/>
          <a:ln w="9525">
            <a:noFill/>
            <a:miter lim="800000"/>
            <a:headEnd/>
            <a:tailEnd/>
          </a:ln>
        </p:spPr>
      </p:pic>
      <p:sp>
        <p:nvSpPr>
          <p:cNvPr id="2" name="TextBox 1">
            <a:extLst>
              <a:ext uri="{FF2B5EF4-FFF2-40B4-BE49-F238E27FC236}">
                <a16:creationId xmlns:a16="http://schemas.microsoft.com/office/drawing/2014/main" id="{D8E1B07D-8ADE-5CA0-6F39-DEB2F2BDB49F}"/>
              </a:ext>
            </a:extLst>
          </p:cNvPr>
          <p:cNvSpPr txBox="1"/>
          <p:nvPr/>
        </p:nvSpPr>
        <p:spPr>
          <a:xfrm>
            <a:off x="2620879" y="4800600"/>
            <a:ext cx="7696200" cy="1200329"/>
          </a:xfrm>
          <a:prstGeom prst="rect">
            <a:avLst/>
          </a:prstGeom>
          <a:noFill/>
        </p:spPr>
        <p:txBody>
          <a:bodyPr wrap="square" rtlCol="0">
            <a:spAutoFit/>
          </a:bodyPr>
          <a:lstStyle/>
          <a:p>
            <a:pPr>
              <a:defRPr/>
            </a:pPr>
            <a:r>
              <a:rPr lang="en-US" sz="7200" dirty="0">
                <a:solidFill>
                  <a:schemeClr val="bg1"/>
                </a:solidFill>
              </a:rPr>
              <a:t>Calibration Gases</a:t>
            </a:r>
          </a:p>
        </p:txBody>
      </p:sp>
    </p:spTree>
  </p:cSld>
  <p:clrMapOvr>
    <a:masterClrMapping/>
  </p:clrMapOvr>
  <p:transition spd="slow"/>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Snagit_PPTB35C"/>
          <p:cNvPicPr>
            <a:picLocks noChangeAspect="1"/>
          </p:cNvPicPr>
          <p:nvPr/>
        </p:nvPicPr>
        <p:blipFill>
          <a:blip r:embed="rId3" cstate="print"/>
          <a:srcRect/>
          <a:stretch>
            <a:fillRect/>
          </a:stretch>
        </p:blipFill>
        <p:spPr bwMode="auto">
          <a:xfrm>
            <a:off x="34089" y="-16042"/>
            <a:ext cx="10401300" cy="6858000"/>
          </a:xfrm>
          <a:prstGeom prst="rect">
            <a:avLst/>
          </a:prstGeom>
          <a:noFill/>
          <a:ln w="9525">
            <a:noFill/>
            <a:miter lim="800000"/>
            <a:headEnd/>
            <a:tailEnd/>
          </a:ln>
        </p:spPr>
      </p:pic>
    </p:spTree>
  </p:cSld>
  <p:clrMapOvr>
    <a:masterClrMapping/>
  </p:clrMapOvr>
  <p:transition spd="slow"/>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026"/>
          <p:cNvSpPr>
            <a:spLocks noGrp="1" noChangeArrowheads="1"/>
          </p:cNvSpPr>
          <p:nvPr>
            <p:ph type="title"/>
          </p:nvPr>
        </p:nvSpPr>
        <p:spPr>
          <a:xfrm>
            <a:off x="876300" y="231779"/>
            <a:ext cx="9410700" cy="987425"/>
          </a:xfrm>
        </p:spPr>
        <p:txBody>
          <a:bodyPr/>
          <a:lstStyle/>
          <a:p>
            <a:pPr eaLnBrk="1" fontAlgn="auto" hangingPunct="1">
              <a:spcAft>
                <a:spcPts val="0"/>
              </a:spcAft>
              <a:defRPr/>
            </a:pPr>
            <a:r>
              <a:rPr lang="en-US" sz="4800" dirty="0"/>
              <a:t>Particulate Properties</a:t>
            </a:r>
            <a:endParaRPr lang="en-US" dirty="0"/>
          </a:p>
        </p:txBody>
      </p:sp>
      <p:sp>
        <p:nvSpPr>
          <p:cNvPr id="118786" name="Rectangle 1027"/>
          <p:cNvSpPr>
            <a:spLocks noGrp="1" noChangeArrowheads="1"/>
          </p:cNvSpPr>
          <p:nvPr>
            <p:ph idx="1"/>
          </p:nvPr>
        </p:nvSpPr>
        <p:spPr>
          <a:effectLst/>
        </p:spPr>
        <p:txBody>
          <a:bodyPr/>
          <a:lstStyle/>
          <a:p>
            <a:pPr eaLnBrk="1" hangingPunct="1"/>
            <a:r>
              <a:rPr lang="en-US" sz="4000" dirty="0">
                <a:latin typeface="Times New Roman" pitchFamily="18" charset="0"/>
              </a:rPr>
              <a:t> </a:t>
            </a:r>
            <a:r>
              <a:rPr lang="en-US" sz="4000" dirty="0"/>
              <a:t>Collected Mass</a:t>
            </a:r>
          </a:p>
          <a:p>
            <a:pPr eaLnBrk="1" hangingPunct="1"/>
            <a:r>
              <a:rPr lang="en-US" sz="4000" dirty="0"/>
              <a:t> Inertial Properties</a:t>
            </a:r>
          </a:p>
          <a:p>
            <a:pPr eaLnBrk="1" hangingPunct="1"/>
            <a:r>
              <a:rPr lang="en-US" sz="4000" dirty="0"/>
              <a:t> Particle Size</a:t>
            </a:r>
          </a:p>
          <a:p>
            <a:pPr eaLnBrk="1" hangingPunct="1"/>
            <a:r>
              <a:rPr lang="en-US" sz="4000" dirty="0"/>
              <a:t> Optical Density</a:t>
            </a:r>
          </a:p>
          <a:p>
            <a:pPr lvl="1" eaLnBrk="1" hangingPunct="1"/>
            <a:r>
              <a:rPr lang="en-US" sz="4000" dirty="0"/>
              <a:t> Haze and Opacity in the Air</a:t>
            </a:r>
          </a:p>
          <a:p>
            <a:pPr lvl="1" eaLnBrk="1" hangingPunct="1"/>
            <a:r>
              <a:rPr lang="en-US" sz="4000" dirty="0"/>
              <a:t> Density of Collected Deposit</a:t>
            </a:r>
            <a:endParaRPr lang="en-US" sz="4000" dirty="0">
              <a:latin typeface="Times New Roman" pitchFamily="18" charset="0"/>
            </a:endParaRPr>
          </a:p>
        </p:txBody>
      </p:sp>
    </p:spTree>
  </p:cSld>
  <p:clrMapOvr>
    <a:masterClrMapping/>
  </p:clrMapOvr>
  <p:transition spd="slow"/>
</p:sld>
</file>

<file path=ppt/slides/slide10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pSp>
        <p:nvGrpSpPr>
          <p:cNvPr id="119810" name="Group 2050"/>
          <p:cNvGrpSpPr>
            <a:grpSpLocks/>
          </p:cNvGrpSpPr>
          <p:nvPr/>
        </p:nvGrpSpPr>
        <p:grpSpPr bwMode="auto">
          <a:xfrm>
            <a:off x="2286000" y="1600200"/>
            <a:ext cx="5410200" cy="5105400"/>
            <a:chOff x="1440" y="960"/>
            <a:chExt cx="3408" cy="3216"/>
          </a:xfrm>
        </p:grpSpPr>
        <p:sp>
          <p:nvSpPr>
            <p:cNvPr id="486403" name="Oval 2051"/>
            <p:cNvSpPr>
              <a:spLocks noChangeArrowheads="1"/>
            </p:cNvSpPr>
            <p:nvPr/>
          </p:nvSpPr>
          <p:spPr bwMode="auto">
            <a:xfrm>
              <a:off x="1440" y="960"/>
              <a:ext cx="3408" cy="3216"/>
            </a:xfrm>
            <a:prstGeom prst="ellipse">
              <a:avLst/>
            </a:prstGeom>
            <a:solidFill>
              <a:srgbClr val="33CC33"/>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86404" name="Text Box 2052"/>
            <p:cNvSpPr txBox="1">
              <a:spLocks noChangeArrowheads="1"/>
            </p:cNvSpPr>
            <p:nvPr/>
          </p:nvSpPr>
          <p:spPr bwMode="auto">
            <a:xfrm>
              <a:off x="2113" y="1238"/>
              <a:ext cx="2124" cy="2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000" b="1">
                  <a:solidFill>
                    <a:srgbClr val="000000"/>
                  </a:solidFill>
                  <a:effectLst>
                    <a:outerShdw blurRad="38100" dist="38100" dir="2700000" algn="tl">
                      <a:srgbClr val="FFFFFF"/>
                    </a:outerShdw>
                  </a:effectLst>
                  <a:latin typeface="Arial" charset="0"/>
                </a:rPr>
                <a:t>Total Suspended Particles</a:t>
              </a:r>
            </a:p>
          </p:txBody>
        </p:sp>
      </p:grpSp>
      <p:grpSp>
        <p:nvGrpSpPr>
          <p:cNvPr id="119811" name="Group 2053"/>
          <p:cNvGrpSpPr>
            <a:grpSpLocks/>
          </p:cNvGrpSpPr>
          <p:nvPr/>
        </p:nvGrpSpPr>
        <p:grpSpPr bwMode="auto">
          <a:xfrm>
            <a:off x="2971800" y="2514600"/>
            <a:ext cx="3962400" cy="4038600"/>
            <a:chOff x="1872" y="1488"/>
            <a:chExt cx="2496" cy="2544"/>
          </a:xfrm>
        </p:grpSpPr>
        <p:sp>
          <p:nvSpPr>
            <p:cNvPr id="486406" name="Oval 2054"/>
            <p:cNvSpPr>
              <a:spLocks noChangeArrowheads="1"/>
            </p:cNvSpPr>
            <p:nvPr/>
          </p:nvSpPr>
          <p:spPr bwMode="auto">
            <a:xfrm>
              <a:off x="1872" y="1488"/>
              <a:ext cx="2496" cy="2544"/>
            </a:xfrm>
            <a:prstGeom prst="ellipse">
              <a:avLst/>
            </a:prstGeom>
            <a:solidFill>
              <a:srgbClr val="00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86407" name="Text Box 2055"/>
            <p:cNvSpPr txBox="1">
              <a:spLocks noChangeArrowheads="1"/>
            </p:cNvSpPr>
            <p:nvPr/>
          </p:nvSpPr>
          <p:spPr bwMode="auto">
            <a:xfrm>
              <a:off x="2804" y="1760"/>
              <a:ext cx="524" cy="291"/>
            </a:xfrm>
            <a:prstGeom prst="rect">
              <a:avLst/>
            </a:prstGeom>
            <a:solidFill>
              <a:srgbClr val="00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000" b="1">
                  <a:solidFill>
                    <a:srgbClr val="000000"/>
                  </a:solidFill>
                  <a:effectLst>
                    <a:outerShdw blurRad="38100" dist="38100" dir="2700000" algn="tl">
                      <a:srgbClr val="FFFFFF"/>
                    </a:outerShdw>
                  </a:effectLst>
                  <a:latin typeface="Arial" charset="0"/>
                </a:rPr>
                <a:t>PM</a:t>
              </a:r>
              <a:r>
                <a:rPr lang="en-US" sz="1000" b="1">
                  <a:solidFill>
                    <a:srgbClr val="000000"/>
                  </a:solidFill>
                  <a:effectLst>
                    <a:outerShdw blurRad="38100" dist="38100" dir="2700000" algn="tl">
                      <a:srgbClr val="FFFFFF"/>
                    </a:outerShdw>
                  </a:effectLst>
                  <a:latin typeface="Arial" charset="0"/>
                </a:rPr>
                <a:t> </a:t>
              </a:r>
              <a:r>
                <a:rPr lang="en-US" sz="2400" b="1" baseline="-10000">
                  <a:solidFill>
                    <a:srgbClr val="000000"/>
                  </a:solidFill>
                  <a:effectLst>
                    <a:outerShdw blurRad="38100" dist="38100" dir="2700000" algn="tl">
                      <a:srgbClr val="FFFFFF"/>
                    </a:outerShdw>
                  </a:effectLst>
                  <a:latin typeface="Arial" charset="0"/>
                </a:rPr>
                <a:t>10</a:t>
              </a:r>
              <a:endParaRPr lang="en-US" sz="2400" b="1">
                <a:solidFill>
                  <a:srgbClr val="000000"/>
                </a:solidFill>
                <a:effectLst>
                  <a:outerShdw blurRad="38100" dist="38100" dir="2700000" algn="tl">
                    <a:srgbClr val="FFFFFF"/>
                  </a:outerShdw>
                </a:effectLst>
                <a:latin typeface="Arial" charset="0"/>
              </a:endParaRPr>
            </a:p>
          </p:txBody>
        </p:sp>
      </p:grpSp>
      <p:sp>
        <p:nvSpPr>
          <p:cNvPr id="101380" name="Rectangle 2056"/>
          <p:cNvSpPr>
            <a:spLocks noGrp="1" noChangeArrowheads="1"/>
          </p:cNvSpPr>
          <p:nvPr>
            <p:ph type="title"/>
          </p:nvPr>
        </p:nvSpPr>
        <p:spPr>
          <a:xfrm>
            <a:off x="723900" y="405063"/>
            <a:ext cx="8915400" cy="1143000"/>
          </a:xfrm>
          <a:effectLst/>
        </p:spPr>
        <p:txBody>
          <a:bodyPr>
            <a:noAutofit/>
          </a:bodyPr>
          <a:lstStyle/>
          <a:p>
            <a:pPr eaLnBrk="1" fontAlgn="auto" hangingPunct="1">
              <a:spcAft>
                <a:spcPts val="0"/>
              </a:spcAft>
              <a:defRPr/>
            </a:pPr>
            <a:r>
              <a:rPr lang="en-US" sz="4800" dirty="0">
                <a:solidFill>
                  <a:schemeClr val="bg2"/>
                </a:solidFill>
              </a:rPr>
              <a:t>Measures of Particulate Matter in the Atmosphere</a:t>
            </a:r>
          </a:p>
        </p:txBody>
      </p:sp>
      <p:grpSp>
        <p:nvGrpSpPr>
          <p:cNvPr id="119813" name="Group 2057"/>
          <p:cNvGrpSpPr>
            <a:grpSpLocks/>
          </p:cNvGrpSpPr>
          <p:nvPr/>
        </p:nvGrpSpPr>
        <p:grpSpPr bwMode="auto">
          <a:xfrm>
            <a:off x="3733800" y="3657600"/>
            <a:ext cx="2362200" cy="2667000"/>
            <a:chOff x="2352" y="2256"/>
            <a:chExt cx="1488" cy="1680"/>
          </a:xfrm>
        </p:grpSpPr>
        <p:sp>
          <p:nvSpPr>
            <p:cNvPr id="486410" name="Oval 2058"/>
            <p:cNvSpPr>
              <a:spLocks noChangeArrowheads="1"/>
            </p:cNvSpPr>
            <p:nvPr/>
          </p:nvSpPr>
          <p:spPr bwMode="auto">
            <a:xfrm>
              <a:off x="2352" y="2256"/>
              <a:ext cx="1488" cy="1680"/>
            </a:xfrm>
            <a:prstGeom prst="ellipse">
              <a:avLst/>
            </a:prstGeom>
            <a:solidFill>
              <a:srgbClr val="FFCC66"/>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86411" name="Text Box 2059"/>
            <p:cNvSpPr txBox="1">
              <a:spLocks noChangeArrowheads="1"/>
            </p:cNvSpPr>
            <p:nvPr/>
          </p:nvSpPr>
          <p:spPr bwMode="auto">
            <a:xfrm>
              <a:off x="2788" y="2480"/>
              <a:ext cx="583" cy="29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000" b="1">
                  <a:solidFill>
                    <a:srgbClr val="000000"/>
                  </a:solidFill>
                  <a:effectLst>
                    <a:outerShdw blurRad="38100" dist="38100" dir="2700000" algn="tl">
                      <a:srgbClr val="FFFFFF"/>
                    </a:outerShdw>
                  </a:effectLst>
                  <a:latin typeface="Arial" charset="0"/>
                </a:rPr>
                <a:t>PM </a:t>
              </a:r>
              <a:r>
                <a:rPr lang="en-US" sz="2400" b="1" baseline="-10000">
                  <a:solidFill>
                    <a:srgbClr val="000000"/>
                  </a:solidFill>
                  <a:effectLst>
                    <a:outerShdw blurRad="38100" dist="38100" dir="2700000" algn="tl">
                      <a:srgbClr val="FFFFFF"/>
                    </a:outerShdw>
                  </a:effectLst>
                  <a:latin typeface="Arial" charset="0"/>
                </a:rPr>
                <a:t>2.5</a:t>
              </a:r>
              <a:endParaRPr lang="en-US" sz="2000" b="1">
                <a:solidFill>
                  <a:srgbClr val="000000"/>
                </a:solidFill>
                <a:effectLst>
                  <a:outerShdw blurRad="38100" dist="38100" dir="2700000" algn="tl">
                    <a:srgbClr val="FFFFFF"/>
                  </a:outerShdw>
                </a:effectLst>
                <a:latin typeface="Arial" charset="0"/>
              </a:endParaRPr>
            </a:p>
          </p:txBody>
        </p:sp>
      </p:grpSp>
      <p:grpSp>
        <p:nvGrpSpPr>
          <p:cNvPr id="119814" name="Group 2060"/>
          <p:cNvGrpSpPr>
            <a:grpSpLocks/>
          </p:cNvGrpSpPr>
          <p:nvPr/>
        </p:nvGrpSpPr>
        <p:grpSpPr bwMode="auto">
          <a:xfrm>
            <a:off x="4191000" y="4724400"/>
            <a:ext cx="1524000" cy="1524000"/>
            <a:chOff x="2688" y="2976"/>
            <a:chExt cx="960" cy="960"/>
          </a:xfrm>
        </p:grpSpPr>
        <p:sp>
          <p:nvSpPr>
            <p:cNvPr id="486413" name="Oval 2061"/>
            <p:cNvSpPr>
              <a:spLocks noChangeArrowheads="1"/>
            </p:cNvSpPr>
            <p:nvPr/>
          </p:nvSpPr>
          <p:spPr bwMode="auto">
            <a:xfrm>
              <a:off x="2688" y="2976"/>
              <a:ext cx="864" cy="960"/>
            </a:xfrm>
            <a:prstGeom prst="ellipse">
              <a:avLst/>
            </a:prstGeom>
            <a:solidFill>
              <a:srgbClr val="99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86414" name="Oval 2062"/>
            <p:cNvSpPr>
              <a:spLocks noChangeArrowheads="1"/>
            </p:cNvSpPr>
            <p:nvPr/>
          </p:nvSpPr>
          <p:spPr bwMode="auto">
            <a:xfrm>
              <a:off x="3024" y="3216"/>
              <a:ext cx="624" cy="672"/>
            </a:xfrm>
            <a:prstGeom prst="ellipse">
              <a:avLst/>
            </a:prstGeom>
            <a:solidFill>
              <a:schemeClr val="tx2"/>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86415" name="Text Box 2063"/>
            <p:cNvSpPr txBox="1">
              <a:spLocks noChangeArrowheads="1"/>
            </p:cNvSpPr>
            <p:nvPr/>
          </p:nvSpPr>
          <p:spPr bwMode="auto">
            <a:xfrm>
              <a:off x="2736" y="3408"/>
              <a:ext cx="816" cy="25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sz="2000" b="1">
                  <a:solidFill>
                    <a:srgbClr val="000000"/>
                  </a:solidFill>
                  <a:effectLst>
                    <a:outerShdw blurRad="38100" dist="38100" dir="2700000" algn="tl">
                      <a:srgbClr val="FFFFFF"/>
                    </a:outerShdw>
                  </a:effectLst>
                  <a:latin typeface="Arial" charset="0"/>
                </a:rPr>
                <a:t>Aerosols</a:t>
              </a:r>
            </a:p>
          </p:txBody>
        </p:sp>
      </p:grpSp>
    </p:spTree>
  </p:cSld>
  <p:clrMapOvr>
    <a:overrideClrMapping bg1="dk2" tx1="lt1" bg2="dk1" tx2="lt2" accent1="accent1" accent2="accent2" accent3="accent3" accent4="accent4" accent5="accent5" accent6="accent6" hlink="hlink" folHlink="folHlink"/>
  </p:clrMapOvr>
  <p:transition spd="slow"/>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52" name="Rectangle 8"/>
          <p:cNvSpPr>
            <a:spLocks noGrp="1" noChangeArrowheads="1"/>
          </p:cNvSpPr>
          <p:nvPr>
            <p:ph type="title"/>
          </p:nvPr>
        </p:nvSpPr>
        <p:spPr>
          <a:xfrm>
            <a:off x="671512" y="231779"/>
            <a:ext cx="9615488" cy="987425"/>
          </a:xfrm>
        </p:spPr>
        <p:txBody>
          <a:bodyPr/>
          <a:lstStyle/>
          <a:p>
            <a:pPr eaLnBrk="1" fontAlgn="auto" hangingPunct="1">
              <a:spcAft>
                <a:spcPts val="0"/>
              </a:spcAft>
              <a:defRPr/>
            </a:pPr>
            <a:r>
              <a:rPr lang="en-US" sz="4800" dirty="0"/>
              <a:t>Particulate</a:t>
            </a:r>
            <a:endParaRPr lang="en-US" dirty="0"/>
          </a:p>
        </p:txBody>
      </p:sp>
      <p:sp>
        <p:nvSpPr>
          <p:cNvPr id="120834" name="Rectangle 9"/>
          <p:cNvSpPr>
            <a:spLocks noGrp="1" noChangeArrowheads="1"/>
          </p:cNvSpPr>
          <p:nvPr>
            <p:ph idx="1"/>
          </p:nvPr>
        </p:nvSpPr>
        <p:spPr>
          <a:xfrm>
            <a:off x="1219200" y="1600200"/>
            <a:ext cx="8701088" cy="4532313"/>
          </a:xfrm>
          <a:effectLst/>
        </p:spPr>
        <p:txBody>
          <a:bodyPr>
            <a:normAutofit lnSpcReduction="10000"/>
          </a:bodyPr>
          <a:lstStyle/>
          <a:p>
            <a:pPr eaLnBrk="1" hangingPunct="1"/>
            <a:r>
              <a:rPr lang="en-US" sz="3200" dirty="0"/>
              <a:t> Total Suspended Particulate (TSP) Samplers</a:t>
            </a:r>
          </a:p>
          <a:p>
            <a:pPr lvl="2" eaLnBrk="1" hangingPunct="1"/>
            <a:r>
              <a:rPr lang="en-US" sz="3200" dirty="0"/>
              <a:t> Lead</a:t>
            </a:r>
          </a:p>
          <a:p>
            <a:pPr eaLnBrk="1" hangingPunct="1"/>
            <a:r>
              <a:rPr lang="en-US" sz="3200" dirty="0"/>
              <a:t> PM10 and/or PM2.5 samplers</a:t>
            </a:r>
          </a:p>
          <a:p>
            <a:pPr lvl="2" eaLnBrk="1" hangingPunct="1"/>
            <a:r>
              <a:rPr lang="en-US" sz="3200" dirty="0"/>
              <a:t> Size Selective Inlet </a:t>
            </a:r>
          </a:p>
          <a:p>
            <a:pPr lvl="2" eaLnBrk="1" hangingPunct="1"/>
            <a:r>
              <a:rPr lang="en-US" sz="3200" dirty="0"/>
              <a:t> BAM </a:t>
            </a:r>
          </a:p>
          <a:p>
            <a:pPr lvl="2" eaLnBrk="1" hangingPunct="1"/>
            <a:r>
              <a:rPr lang="en-US" sz="3200" dirty="0"/>
              <a:t> TEOM</a:t>
            </a:r>
          </a:p>
          <a:p>
            <a:pPr eaLnBrk="1" hangingPunct="1"/>
            <a:r>
              <a:rPr lang="en-US" sz="3200" dirty="0"/>
              <a:t> Visibility Samplers</a:t>
            </a:r>
          </a:p>
          <a:p>
            <a:pPr lvl="2" eaLnBrk="1" hangingPunct="1"/>
            <a:r>
              <a:rPr lang="en-US" sz="3200" dirty="0"/>
              <a:t> Nephelometer </a:t>
            </a:r>
          </a:p>
          <a:p>
            <a:pPr lvl="2" eaLnBrk="1" hangingPunct="1"/>
            <a:r>
              <a:rPr lang="en-US" sz="3200" dirty="0"/>
              <a:t> Optical Test Tape Sampler</a:t>
            </a:r>
            <a:r>
              <a:rPr lang="en-US" dirty="0"/>
              <a:t>	</a:t>
            </a:r>
          </a:p>
        </p:txBody>
      </p:sp>
    </p:spTree>
  </p:cSld>
  <p:clrMapOvr>
    <a:masterClrMapping/>
  </p:clrMapOvr>
  <p:transition spd="slow"/>
</p:sld>
</file>

<file path=ppt/slides/slide10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1858" name="Picture 3074" descr="DSCN0985"/>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EC0CC6C3-899B-DFAE-CE88-9CE2B737719D}"/>
              </a:ext>
            </a:extLst>
          </p:cNvPr>
          <p:cNvSpPr txBox="1"/>
          <p:nvPr/>
        </p:nvSpPr>
        <p:spPr>
          <a:xfrm>
            <a:off x="723900" y="4114800"/>
            <a:ext cx="8534400" cy="2123658"/>
          </a:xfrm>
          <a:prstGeom prst="rect">
            <a:avLst/>
          </a:prstGeom>
          <a:noFill/>
        </p:spPr>
        <p:txBody>
          <a:bodyPr wrap="square" rtlCol="0">
            <a:spAutoFit/>
          </a:bodyPr>
          <a:lstStyle/>
          <a:p>
            <a:pPr>
              <a:defRPr/>
            </a:pPr>
            <a:r>
              <a:rPr lang="en-US" sz="6600" dirty="0">
                <a:solidFill>
                  <a:schemeClr val="bg1"/>
                </a:solidFill>
              </a:rPr>
              <a:t>Size Selective Inlet (SSI)</a:t>
            </a:r>
            <a:br>
              <a:rPr lang="en-US" sz="6600" dirty="0">
                <a:solidFill>
                  <a:schemeClr val="bg1"/>
                </a:solidFill>
              </a:rPr>
            </a:br>
            <a:r>
              <a:rPr lang="en-US" sz="6600" dirty="0">
                <a:solidFill>
                  <a:schemeClr val="bg1"/>
                </a:solidFill>
              </a:rPr>
              <a:t>Sampler</a:t>
            </a:r>
            <a:endParaRPr lang="en-US" sz="6600" i="1" dirty="0">
              <a:solidFill>
                <a:schemeClr val="bg1"/>
              </a:solidFill>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useBgFill="1">
        <p:nvSpPr>
          <p:cNvPr id="38915" name="Rectangle 3"/>
          <p:cNvSpPr>
            <a:spLocks noGrp="1" noChangeArrowheads="1"/>
          </p:cNvSpPr>
          <p:nvPr>
            <p:ph type="title"/>
          </p:nvPr>
        </p:nvSpPr>
        <p:spPr>
          <a:xfrm>
            <a:off x="769938" y="28579"/>
            <a:ext cx="8766176" cy="1166813"/>
          </a:xfrm>
          <a:extLst>
            <a:ext uri="{AF507438-7753-43E0-B8FC-AC1667EBCBE1}">
              <a14:hiddenEffects xmlns:a14="http://schemas.microsoft.com/office/drawing/2010/main">
                <a:effectLst>
                  <a:outerShdw dist="107763" dir="2700000" algn="ctr" rotWithShape="0">
                    <a:schemeClr val="bg2"/>
                  </a:outerShdw>
                </a:effectLst>
              </a14:hiddenEffects>
            </a:ext>
          </a:extLst>
        </p:spPr>
        <p:txBody>
          <a:bodyPr>
            <a:normAutofit fontScale="90000"/>
          </a:bodyPr>
          <a:lstStyle/>
          <a:p>
            <a:pPr eaLnBrk="1" fontAlgn="auto" hangingPunct="1">
              <a:spcAft>
                <a:spcPts val="0"/>
              </a:spcAft>
              <a:defRPr/>
            </a:pPr>
            <a:r>
              <a:rPr lang="en-US" sz="4300" dirty="0">
                <a:solidFill>
                  <a:schemeClr val="bg2"/>
                </a:solidFill>
              </a:rPr>
              <a:t>Photochemical Assessment Monitoring (PAMS) Network</a:t>
            </a:r>
            <a:endParaRPr lang="en-US" sz="3100" dirty="0">
              <a:solidFill>
                <a:schemeClr val="bg2"/>
              </a:solidFill>
            </a:endParaRPr>
          </a:p>
        </p:txBody>
      </p:sp>
      <p:sp>
        <p:nvSpPr>
          <p:cNvPr id="4" name="TextBox 3">
            <a:extLst>
              <a:ext uri="{FF2B5EF4-FFF2-40B4-BE49-F238E27FC236}">
                <a16:creationId xmlns:a16="http://schemas.microsoft.com/office/drawing/2014/main" id="{078F44B8-D314-C4A5-29F8-69A14CEA8A7A}"/>
              </a:ext>
            </a:extLst>
          </p:cNvPr>
          <p:cNvSpPr txBox="1"/>
          <p:nvPr/>
        </p:nvSpPr>
        <p:spPr>
          <a:xfrm>
            <a:off x="7502910" y="1828800"/>
            <a:ext cx="1529586" cy="338554"/>
          </a:xfrm>
          <a:prstGeom prst="rect">
            <a:avLst/>
          </a:prstGeom>
          <a:noFill/>
        </p:spPr>
        <p:txBody>
          <a:bodyPr wrap="none" rtlCol="0">
            <a:spAutoFit/>
          </a:bodyPr>
          <a:lstStyle/>
          <a:p>
            <a:r>
              <a:rPr lang="en-US" dirty="0">
                <a:solidFill>
                  <a:schemeClr val="bg1"/>
                </a:solidFill>
              </a:rPr>
              <a:t>Updated 08/24</a:t>
            </a:r>
          </a:p>
        </p:txBody>
      </p:sp>
      <p:pic>
        <p:nvPicPr>
          <p:cNvPr id="1028" name="Picture 4" descr="Map of PAMS Sites">
            <a:extLst>
              <a:ext uri="{FF2B5EF4-FFF2-40B4-BE49-F238E27FC236}">
                <a16:creationId xmlns:a16="http://schemas.microsoft.com/office/drawing/2014/main" id="{897541AC-3DE8-6F95-4660-391784B3C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295401"/>
            <a:ext cx="10286999" cy="5534020"/>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transition spd="slow"/>
</p:sld>
</file>

<file path=ppt/slides/slide1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22882" name="Picture 2"/>
          <p:cNvPicPr>
            <a:picLocks noChangeArrowheads="1"/>
          </p:cNvPicPr>
          <p:nvPr/>
        </p:nvPicPr>
        <p:blipFill>
          <a:blip r:embed="rId3" cstate="print"/>
          <a:srcRect/>
          <a:stretch>
            <a:fillRect/>
          </a:stretch>
        </p:blipFill>
        <p:spPr bwMode="auto">
          <a:xfrm>
            <a:off x="1831181" y="0"/>
            <a:ext cx="5976938" cy="6843713"/>
          </a:xfrm>
          <a:prstGeom prst="rect">
            <a:avLst/>
          </a:prstGeom>
          <a:noFill/>
          <a:ln w="12700">
            <a:noFill/>
            <a:miter lim="800000"/>
            <a:headEnd/>
            <a:tailEnd/>
          </a:ln>
          <a:effectLst/>
        </p:spPr>
      </p:pic>
      <p:sp>
        <p:nvSpPr>
          <p:cNvPr id="163843" name="Rectangle 3"/>
          <p:cNvSpPr>
            <a:spLocks noGrp="1" noChangeArrowheads="1"/>
          </p:cNvSpPr>
          <p:nvPr>
            <p:ph type="title"/>
          </p:nvPr>
        </p:nvSpPr>
        <p:spPr>
          <a:xfrm>
            <a:off x="158750" y="1535112"/>
            <a:ext cx="1760537" cy="3001963"/>
          </a:xfrm>
          <a:effectLst/>
        </p:spPr>
        <p:txBody>
          <a:bodyPr>
            <a:normAutofit/>
          </a:bodyPr>
          <a:lstStyle/>
          <a:p>
            <a:pPr eaLnBrk="1" fontAlgn="auto" hangingPunct="1">
              <a:spcAft>
                <a:spcPts val="0"/>
              </a:spcAft>
              <a:defRPr/>
            </a:pPr>
            <a:r>
              <a:rPr lang="en-US" sz="3200" dirty="0">
                <a:solidFill>
                  <a:schemeClr val="bg2"/>
                </a:solidFill>
              </a:rPr>
              <a:t>PM</a:t>
            </a:r>
            <a:r>
              <a:rPr lang="en-US" sz="3200" baseline="-25000" dirty="0">
                <a:solidFill>
                  <a:schemeClr val="bg2"/>
                </a:solidFill>
              </a:rPr>
              <a:t>10</a:t>
            </a:r>
            <a:r>
              <a:rPr lang="en-US" sz="3200" dirty="0">
                <a:solidFill>
                  <a:schemeClr val="bg2"/>
                </a:solidFill>
              </a:rPr>
              <a:t> - </a:t>
            </a:r>
            <a:br>
              <a:rPr lang="en-US" sz="3200" dirty="0">
                <a:solidFill>
                  <a:schemeClr val="bg2"/>
                </a:solidFill>
              </a:rPr>
            </a:br>
            <a:r>
              <a:rPr lang="en-US" sz="3200" dirty="0">
                <a:solidFill>
                  <a:schemeClr val="bg2"/>
                </a:solidFill>
              </a:rPr>
              <a:t>Size Selective Inlet</a:t>
            </a:r>
            <a:br>
              <a:rPr lang="en-US" sz="3200" dirty="0">
                <a:solidFill>
                  <a:schemeClr val="bg2"/>
                </a:solidFill>
              </a:rPr>
            </a:br>
            <a:r>
              <a:rPr lang="en-US" sz="3200" dirty="0">
                <a:solidFill>
                  <a:schemeClr val="bg2"/>
                </a:solidFill>
              </a:rPr>
              <a:t>(SSI)</a:t>
            </a:r>
          </a:p>
        </p:txBody>
      </p:sp>
      <p:sp>
        <p:nvSpPr>
          <p:cNvPr id="163844" name="Rectangle 4"/>
          <p:cNvSpPr>
            <a:spLocks noChangeArrowheads="1"/>
          </p:cNvSpPr>
          <p:nvPr/>
        </p:nvSpPr>
        <p:spPr bwMode="auto">
          <a:xfrm>
            <a:off x="7907337" y="217487"/>
            <a:ext cx="1807227"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Buffer Chamber</a:t>
            </a:r>
          </a:p>
        </p:txBody>
      </p:sp>
      <p:sp>
        <p:nvSpPr>
          <p:cNvPr id="163845" name="Rectangle 5"/>
          <p:cNvSpPr>
            <a:spLocks noChangeArrowheads="1"/>
          </p:cNvSpPr>
          <p:nvPr/>
        </p:nvSpPr>
        <p:spPr bwMode="auto">
          <a:xfrm>
            <a:off x="7901780" y="1260141"/>
            <a:ext cx="2221763"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Acceleration Nozzle</a:t>
            </a:r>
          </a:p>
        </p:txBody>
      </p:sp>
      <p:sp>
        <p:nvSpPr>
          <p:cNvPr id="163846" name="Rectangle 6"/>
          <p:cNvSpPr>
            <a:spLocks noChangeArrowheads="1"/>
          </p:cNvSpPr>
          <p:nvPr/>
        </p:nvSpPr>
        <p:spPr bwMode="auto">
          <a:xfrm>
            <a:off x="7922377" y="1946275"/>
            <a:ext cx="2196115"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Impaction Chamber</a:t>
            </a:r>
          </a:p>
        </p:txBody>
      </p:sp>
      <p:sp>
        <p:nvSpPr>
          <p:cNvPr id="163847" name="Rectangle 7"/>
          <p:cNvSpPr>
            <a:spLocks noChangeArrowheads="1"/>
          </p:cNvSpPr>
          <p:nvPr/>
        </p:nvSpPr>
        <p:spPr bwMode="auto">
          <a:xfrm>
            <a:off x="8204200" y="3352800"/>
            <a:ext cx="1337034"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Vent Tubes</a:t>
            </a:r>
          </a:p>
        </p:txBody>
      </p:sp>
      <p:sp>
        <p:nvSpPr>
          <p:cNvPr id="163848" name="Rectangle 8"/>
          <p:cNvSpPr>
            <a:spLocks noChangeArrowheads="1"/>
          </p:cNvSpPr>
          <p:nvPr/>
        </p:nvSpPr>
        <p:spPr bwMode="auto">
          <a:xfrm>
            <a:off x="8175625" y="4013200"/>
            <a:ext cx="1670330"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Filter Cassette</a:t>
            </a:r>
          </a:p>
        </p:txBody>
      </p:sp>
      <p:sp>
        <p:nvSpPr>
          <p:cNvPr id="163849" name="Rectangle 9"/>
          <p:cNvSpPr>
            <a:spLocks noChangeArrowheads="1"/>
          </p:cNvSpPr>
          <p:nvPr/>
        </p:nvSpPr>
        <p:spPr bwMode="auto">
          <a:xfrm>
            <a:off x="8250238" y="4368800"/>
            <a:ext cx="695704"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Filter</a:t>
            </a:r>
          </a:p>
        </p:txBody>
      </p:sp>
      <p:sp>
        <p:nvSpPr>
          <p:cNvPr id="163850" name="Rectangle 10"/>
          <p:cNvSpPr>
            <a:spLocks noChangeArrowheads="1"/>
          </p:cNvSpPr>
          <p:nvPr/>
        </p:nvSpPr>
        <p:spPr bwMode="auto">
          <a:xfrm>
            <a:off x="7985125" y="5154613"/>
            <a:ext cx="1952625" cy="64376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dirty="0">
                <a:solidFill>
                  <a:schemeClr val="bg2"/>
                </a:solidFill>
                <a:latin typeface="Arial" charset="0"/>
              </a:rPr>
              <a:t>Filter Support Screen</a:t>
            </a:r>
          </a:p>
        </p:txBody>
      </p:sp>
      <p:sp>
        <p:nvSpPr>
          <p:cNvPr id="163851" name="Rectangle 11"/>
          <p:cNvSpPr>
            <a:spLocks noChangeArrowheads="1"/>
          </p:cNvSpPr>
          <p:nvPr/>
        </p:nvSpPr>
        <p:spPr bwMode="auto">
          <a:xfrm>
            <a:off x="8159750" y="1003300"/>
            <a:ext cx="1016305"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Air Flow</a:t>
            </a:r>
          </a:p>
        </p:txBody>
      </p:sp>
      <p:sp>
        <p:nvSpPr>
          <p:cNvPr id="163852" name="Rectangle 12"/>
          <p:cNvSpPr>
            <a:spLocks noChangeArrowheads="1"/>
          </p:cNvSpPr>
          <p:nvPr/>
        </p:nvSpPr>
        <p:spPr bwMode="auto">
          <a:xfrm>
            <a:off x="7915274" y="2439039"/>
            <a:ext cx="2221763"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Acceleration Nozzle</a:t>
            </a:r>
          </a:p>
        </p:txBody>
      </p:sp>
      <p:sp>
        <p:nvSpPr>
          <p:cNvPr id="163853" name="Rectangle 13"/>
          <p:cNvSpPr>
            <a:spLocks noChangeArrowheads="1"/>
          </p:cNvSpPr>
          <p:nvPr/>
        </p:nvSpPr>
        <p:spPr bwMode="auto">
          <a:xfrm>
            <a:off x="7775349" y="2972983"/>
            <a:ext cx="2196115"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dirty="0">
                <a:solidFill>
                  <a:schemeClr val="bg2"/>
                </a:solidFill>
                <a:latin typeface="Arial" charset="0"/>
              </a:rPr>
              <a:t>Impaction Chamber</a:t>
            </a:r>
          </a:p>
        </p:txBody>
      </p:sp>
      <p:sp>
        <p:nvSpPr>
          <p:cNvPr id="163854" name="Rectangle 14"/>
          <p:cNvSpPr>
            <a:spLocks noChangeArrowheads="1"/>
          </p:cNvSpPr>
          <p:nvPr/>
        </p:nvSpPr>
        <p:spPr bwMode="auto">
          <a:xfrm>
            <a:off x="7990078" y="6312733"/>
            <a:ext cx="1403350" cy="3667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dirty="0">
                <a:solidFill>
                  <a:schemeClr val="bg2"/>
                </a:solidFill>
                <a:latin typeface="Arial" charset="0"/>
              </a:rPr>
              <a:t>Motor Inlet</a:t>
            </a:r>
          </a:p>
        </p:txBody>
      </p:sp>
    </p:spTree>
  </p:cSld>
  <p:clrMapOvr>
    <a:overrideClrMapping bg1="dk2" tx1="lt1" bg2="dk1" tx2="lt2" accent1="accent1" accent2="accent2" accent3="accent3" accent4="accent4" accent5="accent5" accent6="accent6" hlink="hlink" folHlink="folHlink"/>
  </p:clrMapOvr>
  <p:transition spd="slow"/>
</p:sld>
</file>

<file path=ppt/slides/slide11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3906" name="Picture 2050" descr="DSCN0986"/>
          <p:cNvPicPr>
            <a:picLocks noChangeAspect="1" noChangeArrowheads="1"/>
          </p:cNvPicPr>
          <p:nvPr/>
        </p:nvPicPr>
        <p:blipFill>
          <a:blip r:embed="rId3" cstate="print"/>
          <a:srcRect/>
          <a:stretch>
            <a:fillRect/>
          </a:stretch>
        </p:blipFill>
        <p:spPr bwMode="auto">
          <a:xfrm>
            <a:off x="0" y="0"/>
            <a:ext cx="10363200" cy="7010400"/>
          </a:xfrm>
          <a:prstGeom prst="rect">
            <a:avLst/>
          </a:prstGeom>
          <a:noFill/>
          <a:ln w="9525">
            <a:noFill/>
            <a:miter lim="800000"/>
            <a:headEnd/>
            <a:tailEnd/>
          </a:ln>
        </p:spPr>
      </p:pic>
      <p:sp>
        <p:nvSpPr>
          <p:cNvPr id="2" name="TextBox 1">
            <a:extLst>
              <a:ext uri="{FF2B5EF4-FFF2-40B4-BE49-F238E27FC236}">
                <a16:creationId xmlns:a16="http://schemas.microsoft.com/office/drawing/2014/main" id="{BBDD6E6C-B5DA-D593-105B-99A91265FAFE}"/>
              </a:ext>
            </a:extLst>
          </p:cNvPr>
          <p:cNvSpPr txBox="1"/>
          <p:nvPr/>
        </p:nvSpPr>
        <p:spPr>
          <a:xfrm>
            <a:off x="2476500" y="990600"/>
            <a:ext cx="6781800" cy="1107996"/>
          </a:xfrm>
          <a:prstGeom prst="rect">
            <a:avLst/>
          </a:prstGeom>
          <a:noFill/>
        </p:spPr>
        <p:txBody>
          <a:bodyPr wrap="square" rtlCol="0">
            <a:spAutoFit/>
          </a:bodyPr>
          <a:lstStyle/>
          <a:p>
            <a:pPr>
              <a:defRPr/>
            </a:pPr>
            <a:r>
              <a:rPr lang="en-US" sz="6600" dirty="0">
                <a:solidFill>
                  <a:schemeClr val="bg1"/>
                </a:solidFill>
              </a:rPr>
              <a:t>Inside SSI Head</a:t>
            </a:r>
          </a:p>
        </p:txBody>
      </p:sp>
    </p:spTree>
  </p:cSld>
  <p:clrMapOvr>
    <a:masterClrMapping/>
  </p:clrMapOvr>
  <p:transition spd="slow"/>
</p:sld>
</file>

<file path=ppt/slides/slide11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4930" name="Picture 1026" descr="DSCN0984"/>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6DB59558-F235-AAD7-C739-9B5AEA1F48CB}"/>
              </a:ext>
            </a:extLst>
          </p:cNvPr>
          <p:cNvSpPr txBox="1"/>
          <p:nvPr/>
        </p:nvSpPr>
        <p:spPr>
          <a:xfrm>
            <a:off x="2400300" y="1447800"/>
            <a:ext cx="6324600" cy="1107996"/>
          </a:xfrm>
          <a:prstGeom prst="rect">
            <a:avLst/>
          </a:prstGeom>
          <a:noFill/>
        </p:spPr>
        <p:txBody>
          <a:bodyPr wrap="square" rtlCol="0">
            <a:spAutoFit/>
          </a:bodyPr>
          <a:lstStyle/>
          <a:p>
            <a:pPr>
              <a:defRPr/>
            </a:pPr>
            <a:r>
              <a:rPr lang="en-US" sz="6600" dirty="0">
                <a:solidFill>
                  <a:schemeClr val="bg1"/>
                </a:solidFill>
                <a:latin typeface="Arial" charset="0"/>
              </a:rPr>
              <a:t>SSI Filter Area</a:t>
            </a:r>
          </a:p>
        </p:txBody>
      </p:sp>
    </p:spTree>
  </p:cSld>
  <p:clrMapOvr>
    <a:masterClrMapping/>
  </p:clrMapOvr>
  <p:transition spd="slow"/>
</p:sld>
</file>

<file path=ppt/slides/slide11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5954" name="Picture 2" descr="DSCN0989"/>
          <p:cNvPicPr>
            <a:picLocks noChangeAspect="1" noChangeArrowheads="1"/>
          </p:cNvPicPr>
          <p:nvPr/>
        </p:nvPicPr>
        <p:blipFill>
          <a:blip r:embed="rId3" cstate="print"/>
          <a:srcRect/>
          <a:stretch>
            <a:fillRect/>
          </a:stretch>
        </p:blipFill>
        <p:spPr bwMode="auto">
          <a:xfrm>
            <a:off x="-76200" y="0"/>
            <a:ext cx="10439400" cy="7010400"/>
          </a:xfrm>
          <a:prstGeom prst="rect">
            <a:avLst/>
          </a:prstGeom>
          <a:noFill/>
          <a:ln w="9525">
            <a:noFill/>
            <a:miter lim="800000"/>
            <a:headEnd/>
            <a:tailEnd/>
          </a:ln>
        </p:spPr>
      </p:pic>
      <p:sp>
        <p:nvSpPr>
          <p:cNvPr id="2" name="TextBox 1">
            <a:extLst>
              <a:ext uri="{FF2B5EF4-FFF2-40B4-BE49-F238E27FC236}">
                <a16:creationId xmlns:a16="http://schemas.microsoft.com/office/drawing/2014/main" id="{834025F6-5D51-3EF4-20EA-974B6383C9BB}"/>
              </a:ext>
            </a:extLst>
          </p:cNvPr>
          <p:cNvSpPr txBox="1"/>
          <p:nvPr/>
        </p:nvSpPr>
        <p:spPr>
          <a:xfrm>
            <a:off x="2019300" y="5638800"/>
            <a:ext cx="7239000" cy="1107996"/>
          </a:xfrm>
          <a:prstGeom prst="rect">
            <a:avLst/>
          </a:prstGeom>
          <a:noFill/>
        </p:spPr>
        <p:txBody>
          <a:bodyPr wrap="square" rtlCol="0">
            <a:spAutoFit/>
          </a:bodyPr>
          <a:lstStyle/>
          <a:p>
            <a:pPr>
              <a:defRPr/>
            </a:pPr>
            <a:r>
              <a:rPr lang="en-US" sz="6600">
                <a:solidFill>
                  <a:schemeClr val="bg1"/>
                </a:solidFill>
                <a:latin typeface="Arial" charset="0"/>
              </a:rPr>
              <a:t>PM2.5 Sampler</a:t>
            </a:r>
            <a:endParaRPr lang="en-US" sz="6600" i="1" dirty="0">
              <a:solidFill>
                <a:schemeClr val="bg1"/>
              </a:solidFill>
              <a:latin typeface="Arial" charset="0"/>
            </a:endParaRPr>
          </a:p>
        </p:txBody>
      </p:sp>
    </p:spTree>
  </p:cSld>
  <p:clrMapOvr>
    <a:masterClrMapping/>
  </p:clrMapOvr>
  <p:transition spd="slow"/>
</p:sld>
</file>

<file path=ppt/slides/slide11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6978" name="Picture 1026" descr="DSCN0994"/>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Tree>
  </p:cSld>
  <p:clrMapOvr>
    <a:masterClrMapping/>
  </p:clrMapOvr>
  <p:transition spd="slow"/>
</p:sld>
</file>

<file path=ppt/slides/slide1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28002" name="Picture 1037"/>
          <p:cNvPicPr>
            <a:picLocks noChangeArrowheads="1"/>
          </p:cNvPicPr>
          <p:nvPr/>
        </p:nvPicPr>
        <p:blipFill>
          <a:blip r:embed="rId3" cstate="print"/>
          <a:srcRect/>
          <a:stretch>
            <a:fillRect/>
          </a:stretch>
        </p:blipFill>
        <p:spPr bwMode="auto">
          <a:xfrm>
            <a:off x="4419600" y="180975"/>
            <a:ext cx="3581400" cy="6067425"/>
          </a:xfrm>
          <a:prstGeom prst="rect">
            <a:avLst/>
          </a:prstGeom>
          <a:noFill/>
          <a:ln w="12700">
            <a:noFill/>
            <a:miter lim="800000"/>
            <a:headEnd/>
            <a:tailEnd/>
          </a:ln>
          <a:effectLst/>
        </p:spPr>
      </p:pic>
      <p:sp>
        <p:nvSpPr>
          <p:cNvPr id="522242" name="Rectangle 1026"/>
          <p:cNvSpPr>
            <a:spLocks noGrp="1" noChangeArrowheads="1"/>
          </p:cNvSpPr>
          <p:nvPr>
            <p:ph type="title"/>
          </p:nvPr>
        </p:nvSpPr>
        <p:spPr>
          <a:xfrm>
            <a:off x="152400" y="1592267"/>
            <a:ext cx="2717800" cy="3513137"/>
          </a:xfrm>
          <a:effectLst/>
        </p:spPr>
        <p:txBody>
          <a:bodyPr>
            <a:normAutofit/>
          </a:bodyPr>
          <a:lstStyle/>
          <a:p>
            <a:pPr eaLnBrk="1" fontAlgn="auto" hangingPunct="1">
              <a:spcAft>
                <a:spcPts val="0"/>
              </a:spcAft>
              <a:defRPr/>
            </a:pPr>
            <a:r>
              <a:rPr lang="en-US" dirty="0">
                <a:solidFill>
                  <a:schemeClr val="bg2"/>
                </a:solidFill>
              </a:rPr>
              <a:t>PM</a:t>
            </a:r>
            <a:r>
              <a:rPr lang="en-US" baseline="-25000" dirty="0">
                <a:solidFill>
                  <a:schemeClr val="bg2"/>
                </a:solidFill>
              </a:rPr>
              <a:t>10</a:t>
            </a:r>
            <a:r>
              <a:rPr lang="en-US" dirty="0">
                <a:solidFill>
                  <a:schemeClr val="bg2"/>
                </a:solidFill>
              </a:rPr>
              <a:t>  Size Selective Inlet </a:t>
            </a:r>
            <a:r>
              <a:rPr lang="en-US" baseline="-25000" dirty="0">
                <a:solidFill>
                  <a:schemeClr val="bg2"/>
                </a:solidFill>
              </a:rPr>
              <a:t> </a:t>
            </a:r>
          </a:p>
        </p:txBody>
      </p:sp>
      <p:sp useBgFill="1">
        <p:nvSpPr>
          <p:cNvPr id="522243" name="Rectangle 1027"/>
          <p:cNvSpPr>
            <a:spLocks noChangeArrowheads="1"/>
          </p:cNvSpPr>
          <p:nvPr/>
        </p:nvSpPr>
        <p:spPr bwMode="auto">
          <a:xfrm>
            <a:off x="8001000" y="130175"/>
            <a:ext cx="995466"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Screen</a:t>
            </a:r>
          </a:p>
        </p:txBody>
      </p:sp>
      <p:sp useBgFill="1">
        <p:nvSpPr>
          <p:cNvPr id="522244" name="Rectangle 1028"/>
          <p:cNvSpPr>
            <a:spLocks noChangeArrowheads="1"/>
          </p:cNvSpPr>
          <p:nvPr/>
        </p:nvSpPr>
        <p:spPr bwMode="auto">
          <a:xfrm>
            <a:off x="8033545" y="2487277"/>
            <a:ext cx="1822616"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Upper Plenum</a:t>
            </a:r>
          </a:p>
        </p:txBody>
      </p:sp>
      <p:sp useBgFill="1">
        <p:nvSpPr>
          <p:cNvPr id="522245" name="Rectangle 1029"/>
          <p:cNvSpPr>
            <a:spLocks noChangeArrowheads="1"/>
          </p:cNvSpPr>
          <p:nvPr/>
        </p:nvSpPr>
        <p:spPr bwMode="auto">
          <a:xfrm>
            <a:off x="8001000" y="2857834"/>
            <a:ext cx="2006961"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Acceleration Jet</a:t>
            </a:r>
          </a:p>
        </p:txBody>
      </p:sp>
      <p:sp useBgFill="1">
        <p:nvSpPr>
          <p:cNvPr id="522246" name="Rectangle 1030"/>
          <p:cNvSpPr>
            <a:spLocks noChangeArrowheads="1"/>
          </p:cNvSpPr>
          <p:nvPr/>
        </p:nvSpPr>
        <p:spPr bwMode="auto">
          <a:xfrm>
            <a:off x="8051592" y="1668467"/>
            <a:ext cx="1893148"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Deflector Cone</a:t>
            </a:r>
          </a:p>
        </p:txBody>
      </p:sp>
      <p:sp useBgFill="1">
        <p:nvSpPr>
          <p:cNvPr id="522247" name="Rectangle 1031"/>
          <p:cNvSpPr>
            <a:spLocks noChangeArrowheads="1"/>
          </p:cNvSpPr>
          <p:nvPr/>
        </p:nvSpPr>
        <p:spPr bwMode="auto">
          <a:xfrm>
            <a:off x="4495800" y="6388100"/>
            <a:ext cx="3124200" cy="3968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1"/>
                </a:solidFill>
                <a:latin typeface="Arial" charset="0"/>
              </a:rPr>
              <a:t>Flow to Virtual Impactor</a:t>
            </a:r>
          </a:p>
        </p:txBody>
      </p:sp>
      <p:sp useBgFill="1">
        <p:nvSpPr>
          <p:cNvPr id="522248" name="Rectangle 1032"/>
          <p:cNvSpPr>
            <a:spLocks noChangeArrowheads="1"/>
          </p:cNvSpPr>
          <p:nvPr/>
        </p:nvSpPr>
        <p:spPr bwMode="auto">
          <a:xfrm>
            <a:off x="3191878" y="2781717"/>
            <a:ext cx="1107933"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Vent Jet</a:t>
            </a:r>
          </a:p>
        </p:txBody>
      </p:sp>
      <p:sp useBgFill="1">
        <p:nvSpPr>
          <p:cNvPr id="522249" name="Rectangle 1033"/>
          <p:cNvSpPr>
            <a:spLocks noChangeArrowheads="1"/>
          </p:cNvSpPr>
          <p:nvPr/>
        </p:nvSpPr>
        <p:spPr bwMode="auto">
          <a:xfrm>
            <a:off x="2924968" y="933116"/>
            <a:ext cx="1462087" cy="6985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Ambient Air Flow</a:t>
            </a:r>
          </a:p>
        </p:txBody>
      </p:sp>
      <p:sp useBgFill="1">
        <p:nvSpPr>
          <p:cNvPr id="522250" name="Rectangle 1034"/>
          <p:cNvSpPr>
            <a:spLocks noChangeArrowheads="1"/>
          </p:cNvSpPr>
          <p:nvPr/>
        </p:nvSpPr>
        <p:spPr bwMode="auto">
          <a:xfrm>
            <a:off x="8004385" y="3397899"/>
            <a:ext cx="2152273" cy="705321"/>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defRPr/>
            </a:pPr>
            <a:r>
              <a:rPr lang="en-US" sz="2000" dirty="0">
                <a:solidFill>
                  <a:schemeClr val="bg2"/>
                </a:solidFill>
                <a:latin typeface="Arial" charset="0"/>
              </a:rPr>
              <a:t>Middle Plenum Particles </a:t>
            </a:r>
            <a:r>
              <a:rPr lang="en-US" sz="2000" u="sng" dirty="0">
                <a:solidFill>
                  <a:schemeClr val="bg2"/>
                </a:solidFill>
                <a:latin typeface="Arial" charset="0"/>
              </a:rPr>
              <a:t>&gt;</a:t>
            </a:r>
            <a:r>
              <a:rPr lang="en-US" sz="2000" dirty="0">
                <a:solidFill>
                  <a:schemeClr val="bg2"/>
                </a:solidFill>
                <a:latin typeface="Arial" charset="0"/>
              </a:rPr>
              <a:t> 10 um</a:t>
            </a:r>
          </a:p>
        </p:txBody>
      </p:sp>
      <p:sp useBgFill="1">
        <p:nvSpPr>
          <p:cNvPr id="522251" name="Rectangle 1035"/>
          <p:cNvSpPr>
            <a:spLocks noChangeArrowheads="1"/>
          </p:cNvSpPr>
          <p:nvPr/>
        </p:nvSpPr>
        <p:spPr bwMode="auto">
          <a:xfrm>
            <a:off x="8051592" y="4188467"/>
            <a:ext cx="2025634" cy="1013098"/>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defRPr/>
            </a:pPr>
            <a:r>
              <a:rPr lang="en-US" sz="2000" dirty="0">
                <a:solidFill>
                  <a:schemeClr val="bg2"/>
                </a:solidFill>
                <a:latin typeface="Arial" charset="0"/>
              </a:rPr>
              <a:t>Lower Plenum Particles </a:t>
            </a:r>
            <a:r>
              <a:rPr lang="en-US" sz="2000" u="sng" dirty="0">
                <a:solidFill>
                  <a:schemeClr val="bg2"/>
                </a:solidFill>
                <a:latin typeface="Arial" charset="0"/>
              </a:rPr>
              <a:t>&lt;</a:t>
            </a:r>
            <a:r>
              <a:rPr lang="en-US" sz="2000" dirty="0">
                <a:solidFill>
                  <a:schemeClr val="bg2"/>
                </a:solidFill>
                <a:latin typeface="Arial" charset="0"/>
              </a:rPr>
              <a:t>10 um</a:t>
            </a:r>
          </a:p>
        </p:txBody>
      </p:sp>
    </p:spTree>
  </p:cSld>
  <p:clrMapOvr>
    <a:overrideClrMapping bg1="dk2" tx1="lt1" bg2="dk1" tx2="lt2" accent1="accent1" accent2="accent2" accent3="accent3" accent4="accent4" accent5="accent5" accent6="accent6" hlink="hlink" folHlink="folHlink"/>
  </p:clrMapOvr>
  <p:transition spd="slow"/>
</p:sld>
</file>

<file path=ppt/slides/slide11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9026" name="Picture 2" descr="DSCN0993"/>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Tree>
  </p:cSld>
  <p:clrMapOvr>
    <a:masterClrMapping/>
  </p:clrMapOvr>
  <p:transition spd="slow"/>
</p:sld>
</file>

<file path=ppt/slides/slide1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30050" name="Picture 15"/>
          <p:cNvPicPr>
            <a:picLocks noChangeArrowheads="1"/>
          </p:cNvPicPr>
          <p:nvPr/>
        </p:nvPicPr>
        <p:blipFill>
          <a:blip r:embed="rId3" cstate="print"/>
          <a:srcRect/>
          <a:stretch>
            <a:fillRect/>
          </a:stretch>
        </p:blipFill>
        <p:spPr bwMode="auto">
          <a:xfrm>
            <a:off x="4267200" y="701675"/>
            <a:ext cx="4267200" cy="5318125"/>
          </a:xfrm>
          <a:prstGeom prst="rect">
            <a:avLst/>
          </a:prstGeom>
          <a:noFill/>
          <a:ln w="12700">
            <a:noFill/>
            <a:miter lim="800000"/>
            <a:headEnd/>
            <a:tailEnd/>
          </a:ln>
          <a:effectLst/>
        </p:spPr>
      </p:pic>
      <p:sp useBgFill="1">
        <p:nvSpPr>
          <p:cNvPr id="524291" name="Rectangle 3"/>
          <p:cNvSpPr>
            <a:spLocks noChangeArrowheads="1"/>
          </p:cNvSpPr>
          <p:nvPr/>
        </p:nvSpPr>
        <p:spPr bwMode="auto">
          <a:xfrm>
            <a:off x="5099050" y="152400"/>
            <a:ext cx="1335303"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From Inlet</a:t>
            </a:r>
          </a:p>
        </p:txBody>
      </p:sp>
      <p:sp useBgFill="1">
        <p:nvSpPr>
          <p:cNvPr id="524293" name="Rectangle 5"/>
          <p:cNvSpPr>
            <a:spLocks noChangeArrowheads="1"/>
          </p:cNvSpPr>
          <p:nvPr/>
        </p:nvSpPr>
        <p:spPr bwMode="auto">
          <a:xfrm>
            <a:off x="4648200" y="6311900"/>
            <a:ext cx="2895600" cy="3937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To Control Module</a:t>
            </a:r>
          </a:p>
        </p:txBody>
      </p:sp>
      <p:sp useBgFill="1">
        <p:nvSpPr>
          <p:cNvPr id="524294" name="Rectangle 6"/>
          <p:cNvSpPr>
            <a:spLocks noChangeArrowheads="1"/>
          </p:cNvSpPr>
          <p:nvPr/>
        </p:nvSpPr>
        <p:spPr bwMode="auto">
          <a:xfrm>
            <a:off x="990600" y="2879724"/>
            <a:ext cx="3124200" cy="3968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defRPr/>
            </a:pPr>
            <a:r>
              <a:rPr lang="en-US" sz="2000" dirty="0">
                <a:solidFill>
                  <a:schemeClr val="bg2"/>
                </a:solidFill>
                <a:latin typeface="Arial" charset="0"/>
              </a:rPr>
              <a:t>Coarse Particles &gt;2.5 um</a:t>
            </a:r>
          </a:p>
        </p:txBody>
      </p:sp>
      <p:sp useBgFill="1">
        <p:nvSpPr>
          <p:cNvPr id="524295" name="Rectangle 7"/>
          <p:cNvSpPr>
            <a:spLocks noChangeArrowheads="1"/>
          </p:cNvSpPr>
          <p:nvPr/>
        </p:nvSpPr>
        <p:spPr bwMode="auto">
          <a:xfrm>
            <a:off x="1371600" y="1587500"/>
            <a:ext cx="2895600" cy="3968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defRPr/>
            </a:pPr>
            <a:r>
              <a:rPr lang="en-US" sz="2000" dirty="0">
                <a:solidFill>
                  <a:schemeClr val="bg2"/>
                </a:solidFill>
                <a:latin typeface="Arial" charset="0"/>
              </a:rPr>
              <a:t>Virtual Impactor Nozzle</a:t>
            </a:r>
          </a:p>
        </p:txBody>
      </p:sp>
      <p:sp useBgFill="1">
        <p:nvSpPr>
          <p:cNvPr id="524297" name="Rectangle 9"/>
          <p:cNvSpPr>
            <a:spLocks noChangeArrowheads="1"/>
          </p:cNvSpPr>
          <p:nvPr/>
        </p:nvSpPr>
        <p:spPr bwMode="auto">
          <a:xfrm>
            <a:off x="7848600" y="5257800"/>
            <a:ext cx="1828800" cy="10033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Fine Filter Cassette</a:t>
            </a:r>
          </a:p>
          <a:p>
            <a:pPr>
              <a:defRPr/>
            </a:pPr>
            <a:r>
              <a:rPr lang="en-US" sz="2000" dirty="0">
                <a:solidFill>
                  <a:schemeClr val="bg2"/>
                </a:solidFill>
                <a:latin typeface="Arial" charset="0"/>
              </a:rPr>
              <a:t>15.03 LPM</a:t>
            </a:r>
          </a:p>
        </p:txBody>
      </p:sp>
      <p:sp useBgFill="1">
        <p:nvSpPr>
          <p:cNvPr id="524298" name="Rectangle 10"/>
          <p:cNvSpPr>
            <a:spLocks noChangeArrowheads="1"/>
          </p:cNvSpPr>
          <p:nvPr/>
        </p:nvSpPr>
        <p:spPr bwMode="auto">
          <a:xfrm>
            <a:off x="1143000" y="5245768"/>
            <a:ext cx="2971800" cy="70485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Coarse Filter Cassette</a:t>
            </a:r>
          </a:p>
          <a:p>
            <a:pPr>
              <a:defRPr/>
            </a:pPr>
            <a:r>
              <a:rPr lang="en-US" sz="2000" dirty="0">
                <a:solidFill>
                  <a:schemeClr val="bg2"/>
                </a:solidFill>
                <a:latin typeface="Arial" charset="0"/>
              </a:rPr>
              <a:t>1.67 LPM</a:t>
            </a:r>
          </a:p>
        </p:txBody>
      </p:sp>
      <p:sp useBgFill="1">
        <p:nvSpPr>
          <p:cNvPr id="524299" name="Rectangle 11"/>
          <p:cNvSpPr>
            <a:spLocks noChangeArrowheads="1"/>
          </p:cNvSpPr>
          <p:nvPr/>
        </p:nvSpPr>
        <p:spPr bwMode="auto">
          <a:xfrm>
            <a:off x="228600" y="3962400"/>
            <a:ext cx="3886200" cy="705321"/>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defRPr/>
            </a:pPr>
            <a:r>
              <a:rPr lang="en-US" sz="2000" dirty="0">
                <a:solidFill>
                  <a:schemeClr val="bg2"/>
                </a:solidFill>
                <a:latin typeface="Arial" charset="0"/>
              </a:rPr>
              <a:t>PM 10 to 2.5 Coarse Particle Filter</a:t>
            </a:r>
          </a:p>
        </p:txBody>
      </p:sp>
      <p:sp useBgFill="1">
        <p:nvSpPr>
          <p:cNvPr id="524300" name="Rectangle 12"/>
          <p:cNvSpPr>
            <a:spLocks noChangeArrowheads="1"/>
          </p:cNvSpPr>
          <p:nvPr/>
        </p:nvSpPr>
        <p:spPr bwMode="auto">
          <a:xfrm>
            <a:off x="7848600" y="3352800"/>
            <a:ext cx="1981200" cy="10033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PM 2.5 to 0 Fine Particle Filter</a:t>
            </a:r>
          </a:p>
        </p:txBody>
      </p:sp>
      <p:sp useBgFill="1">
        <p:nvSpPr>
          <p:cNvPr id="524301" name="Rectangle 13"/>
          <p:cNvSpPr>
            <a:spLocks noChangeArrowheads="1"/>
          </p:cNvSpPr>
          <p:nvPr/>
        </p:nvSpPr>
        <p:spPr bwMode="auto">
          <a:xfrm>
            <a:off x="1295400" y="2197100"/>
            <a:ext cx="2819400" cy="3937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defRPr/>
            </a:pPr>
            <a:r>
              <a:rPr lang="en-US" sz="2000" dirty="0">
                <a:solidFill>
                  <a:schemeClr val="bg2"/>
                </a:solidFill>
                <a:latin typeface="Arial" charset="0"/>
              </a:rPr>
              <a:t>Fine Particles &lt;2.5 um</a:t>
            </a:r>
          </a:p>
        </p:txBody>
      </p:sp>
      <p:sp useBgFill="1">
        <p:nvSpPr>
          <p:cNvPr id="524292" name="Rectangle 4"/>
          <p:cNvSpPr>
            <a:spLocks noChangeArrowheads="1"/>
          </p:cNvSpPr>
          <p:nvPr/>
        </p:nvSpPr>
        <p:spPr bwMode="auto">
          <a:xfrm>
            <a:off x="7010400" y="1587500"/>
            <a:ext cx="2487613" cy="6985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Virtual Impactor Receiver Tube</a:t>
            </a:r>
          </a:p>
        </p:txBody>
      </p:sp>
      <p:sp useBgFill="1">
        <p:nvSpPr>
          <p:cNvPr id="524296" name="Rectangle 8"/>
          <p:cNvSpPr>
            <a:spLocks noChangeArrowheads="1"/>
          </p:cNvSpPr>
          <p:nvPr/>
        </p:nvSpPr>
        <p:spPr bwMode="auto">
          <a:xfrm>
            <a:off x="6685816" y="701675"/>
            <a:ext cx="1848584"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Inlet Drift Tube</a:t>
            </a:r>
          </a:p>
        </p:txBody>
      </p:sp>
      <p:sp>
        <p:nvSpPr>
          <p:cNvPr id="111630" name="Rectangle 2"/>
          <p:cNvSpPr>
            <a:spLocks noGrp="1" noChangeArrowheads="1"/>
          </p:cNvSpPr>
          <p:nvPr>
            <p:ph type="title"/>
          </p:nvPr>
        </p:nvSpPr>
        <p:spPr>
          <a:xfrm>
            <a:off x="228600" y="152400"/>
            <a:ext cx="3733800" cy="1219200"/>
          </a:xfrm>
          <a:effectLst/>
        </p:spPr>
        <p:txBody>
          <a:bodyPr>
            <a:normAutofit/>
          </a:bodyPr>
          <a:lstStyle/>
          <a:p>
            <a:pPr eaLnBrk="1" fontAlgn="auto" hangingPunct="1">
              <a:spcAft>
                <a:spcPts val="0"/>
              </a:spcAft>
              <a:defRPr/>
            </a:pPr>
            <a:r>
              <a:rPr lang="en-US" sz="4000" dirty="0">
                <a:solidFill>
                  <a:schemeClr val="bg2"/>
                </a:solidFill>
              </a:rPr>
              <a:t>Virtual Impactor</a:t>
            </a:r>
            <a:endParaRPr lang="en-US" dirty="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1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31074" name="Picture 2"/>
          <p:cNvPicPr>
            <a:picLocks noChangeArrowheads="1"/>
          </p:cNvPicPr>
          <p:nvPr/>
        </p:nvPicPr>
        <p:blipFill>
          <a:blip r:embed="rId3" cstate="print"/>
          <a:srcRect/>
          <a:stretch>
            <a:fillRect/>
          </a:stretch>
        </p:blipFill>
        <p:spPr bwMode="auto">
          <a:xfrm>
            <a:off x="3708400" y="0"/>
            <a:ext cx="3732213" cy="6845300"/>
          </a:xfrm>
          <a:prstGeom prst="rect">
            <a:avLst/>
          </a:prstGeom>
          <a:noFill/>
          <a:ln w="12700">
            <a:noFill/>
            <a:miter lim="800000"/>
            <a:headEnd/>
            <a:tailEnd/>
          </a:ln>
          <a:effectLst/>
        </p:spPr>
      </p:pic>
      <p:sp>
        <p:nvSpPr>
          <p:cNvPr id="178179" name="Rectangle 3"/>
          <p:cNvSpPr>
            <a:spLocks noGrp="1" noChangeArrowheads="1"/>
          </p:cNvSpPr>
          <p:nvPr>
            <p:ph type="title"/>
          </p:nvPr>
        </p:nvSpPr>
        <p:spPr>
          <a:xfrm>
            <a:off x="381002" y="381004"/>
            <a:ext cx="3090863" cy="2435225"/>
          </a:xfrm>
          <a:effectLst/>
        </p:spPr>
        <p:txBody>
          <a:bodyPr/>
          <a:lstStyle/>
          <a:p>
            <a:pPr eaLnBrk="1" fontAlgn="auto" hangingPunct="1">
              <a:spcAft>
                <a:spcPts val="0"/>
              </a:spcAft>
              <a:defRPr/>
            </a:pPr>
            <a:r>
              <a:rPr lang="en-US" sz="4000" dirty="0">
                <a:solidFill>
                  <a:schemeClr val="bg2"/>
                </a:solidFill>
              </a:rPr>
              <a:t>EPA-WINS PM</a:t>
            </a:r>
            <a:r>
              <a:rPr lang="en-US" sz="4000" baseline="-25000" dirty="0">
                <a:solidFill>
                  <a:schemeClr val="bg2"/>
                </a:solidFill>
              </a:rPr>
              <a:t>2.5</a:t>
            </a:r>
            <a:r>
              <a:rPr lang="en-US" sz="4000" dirty="0">
                <a:solidFill>
                  <a:schemeClr val="bg2"/>
                </a:solidFill>
              </a:rPr>
              <a:t> Impactor</a:t>
            </a:r>
            <a:endParaRPr lang="en-US" dirty="0">
              <a:solidFill>
                <a:schemeClr val="bg2"/>
              </a:solidFill>
            </a:endParaRPr>
          </a:p>
        </p:txBody>
      </p:sp>
      <p:sp useBgFill="1">
        <p:nvSpPr>
          <p:cNvPr id="178180" name="Rectangle 4"/>
          <p:cNvSpPr>
            <a:spLocks noChangeArrowheads="1"/>
          </p:cNvSpPr>
          <p:nvPr/>
        </p:nvSpPr>
        <p:spPr bwMode="auto">
          <a:xfrm>
            <a:off x="6537325" y="127000"/>
            <a:ext cx="3001079"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PM-10 Aerosol from Inlet</a:t>
            </a:r>
          </a:p>
        </p:txBody>
      </p:sp>
      <p:sp useBgFill="1">
        <p:nvSpPr>
          <p:cNvPr id="178181" name="Rectangle 5"/>
          <p:cNvSpPr>
            <a:spLocks noChangeArrowheads="1"/>
          </p:cNvSpPr>
          <p:nvPr/>
        </p:nvSpPr>
        <p:spPr bwMode="auto">
          <a:xfrm>
            <a:off x="7607300" y="1784350"/>
            <a:ext cx="2541588" cy="70485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Collection Cup with </a:t>
            </a:r>
            <a:r>
              <a:rPr lang="en-US" sz="2000" dirty="0" err="1">
                <a:solidFill>
                  <a:schemeClr val="bg2"/>
                </a:solidFill>
                <a:latin typeface="Arial" charset="0"/>
              </a:rPr>
              <a:t>Antispill</a:t>
            </a:r>
            <a:r>
              <a:rPr lang="en-US" sz="2000" dirty="0">
                <a:solidFill>
                  <a:schemeClr val="bg2"/>
                </a:solidFill>
                <a:latin typeface="Arial" charset="0"/>
              </a:rPr>
              <a:t> Ring</a:t>
            </a:r>
          </a:p>
        </p:txBody>
      </p:sp>
      <p:sp useBgFill="1">
        <p:nvSpPr>
          <p:cNvPr id="178182" name="Rectangle 6"/>
          <p:cNvSpPr>
            <a:spLocks noChangeArrowheads="1"/>
          </p:cNvSpPr>
          <p:nvPr/>
        </p:nvSpPr>
        <p:spPr bwMode="auto">
          <a:xfrm>
            <a:off x="7661275" y="2727325"/>
            <a:ext cx="2082800" cy="3968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2000" dirty="0">
                <a:solidFill>
                  <a:schemeClr val="bg2"/>
                </a:solidFill>
                <a:latin typeface="Arial" charset="0"/>
              </a:rPr>
              <a:t>Impaction Filter</a:t>
            </a:r>
          </a:p>
        </p:txBody>
      </p:sp>
      <p:sp useBgFill="1">
        <p:nvSpPr>
          <p:cNvPr id="178183" name="Rectangle 7"/>
          <p:cNvSpPr>
            <a:spLocks noChangeArrowheads="1"/>
          </p:cNvSpPr>
          <p:nvPr/>
        </p:nvSpPr>
        <p:spPr bwMode="auto">
          <a:xfrm>
            <a:off x="7494145" y="1069975"/>
            <a:ext cx="995363" cy="3968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Nozzle</a:t>
            </a:r>
          </a:p>
        </p:txBody>
      </p:sp>
      <p:sp useBgFill="1">
        <p:nvSpPr>
          <p:cNvPr id="178184" name="Rectangle 8"/>
          <p:cNvSpPr>
            <a:spLocks noChangeArrowheads="1"/>
          </p:cNvSpPr>
          <p:nvPr/>
        </p:nvSpPr>
        <p:spPr bwMode="auto">
          <a:xfrm>
            <a:off x="3813175" y="2771775"/>
            <a:ext cx="323850" cy="366713"/>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b="1">
                <a:effectLst>
                  <a:outerShdw blurRad="38100" dist="38100" dir="2700000" algn="tl">
                    <a:srgbClr val="000000"/>
                  </a:outerShdw>
                </a:effectLst>
                <a:latin typeface="Arial" charset="0"/>
              </a:rPr>
              <a:t>T</a:t>
            </a:r>
          </a:p>
        </p:txBody>
      </p:sp>
      <p:sp useBgFill="1">
        <p:nvSpPr>
          <p:cNvPr id="178185" name="Rectangle 9"/>
          <p:cNvSpPr>
            <a:spLocks noChangeArrowheads="1"/>
          </p:cNvSpPr>
          <p:nvPr/>
        </p:nvSpPr>
        <p:spPr bwMode="auto">
          <a:xfrm>
            <a:off x="6010275" y="6248400"/>
            <a:ext cx="2860015" cy="39754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2000" dirty="0">
                <a:solidFill>
                  <a:schemeClr val="bg2"/>
                </a:solidFill>
                <a:latin typeface="Arial" charset="0"/>
              </a:rPr>
              <a:t>PM-2.5 Aerosol to Filter</a:t>
            </a:r>
          </a:p>
        </p:txBody>
      </p:sp>
      <p:sp useBgFill="1">
        <p:nvSpPr>
          <p:cNvPr id="178186" name="Rectangle 10"/>
          <p:cNvSpPr>
            <a:spLocks noChangeArrowheads="1"/>
          </p:cNvSpPr>
          <p:nvPr/>
        </p:nvSpPr>
        <p:spPr bwMode="auto">
          <a:xfrm>
            <a:off x="3883025" y="3995738"/>
            <a:ext cx="336550" cy="366712"/>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b="1">
                <a:effectLst>
                  <a:outerShdw blurRad="38100" dist="38100" dir="2700000" algn="tl">
                    <a:srgbClr val="000000"/>
                  </a:outerShdw>
                </a:effectLst>
                <a:latin typeface="Arial" charset="0"/>
              </a:rPr>
              <a:t>S</a:t>
            </a:r>
          </a:p>
        </p:txBody>
      </p:sp>
      <p:sp useBgFill="1">
        <p:nvSpPr>
          <p:cNvPr id="178187" name="Rectangle 11"/>
          <p:cNvSpPr>
            <a:spLocks noChangeArrowheads="1"/>
          </p:cNvSpPr>
          <p:nvPr/>
        </p:nvSpPr>
        <p:spPr bwMode="auto">
          <a:xfrm>
            <a:off x="4457700" y="1830388"/>
            <a:ext cx="350838" cy="36353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b="1">
                <a:effectLst>
                  <a:outerShdw blurRad="38100" dist="38100" dir="2700000" algn="tl">
                    <a:srgbClr val="000000"/>
                  </a:outerShdw>
                </a:effectLst>
                <a:latin typeface="Arial" charset="0"/>
              </a:rPr>
              <a:t>W</a:t>
            </a:r>
          </a:p>
        </p:txBody>
      </p:sp>
      <p:pic>
        <p:nvPicPr>
          <p:cNvPr id="131084" name="Picture 12" descr="WINSEX03"/>
          <p:cNvPicPr>
            <a:picLocks noChangeAspect="1" noChangeArrowheads="1"/>
          </p:cNvPicPr>
          <p:nvPr/>
        </p:nvPicPr>
        <p:blipFill>
          <a:blip r:embed="rId4" cstate="print">
            <a:lum bright="18000" contrast="6000"/>
          </a:blip>
          <a:srcRect/>
          <a:stretch>
            <a:fillRect/>
          </a:stretch>
        </p:blipFill>
        <p:spPr bwMode="auto">
          <a:xfrm>
            <a:off x="685800" y="3124200"/>
            <a:ext cx="2390775" cy="3352800"/>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spd="slow"/>
</p:sld>
</file>

<file path=ppt/slides/slide11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32098" name="Picture 2050" descr="DSCN0981"/>
          <p:cNvPicPr>
            <a:picLocks noChangeAspect="1" noChangeArrowheads="1"/>
          </p:cNvPicPr>
          <p:nvPr/>
        </p:nvPicPr>
        <p:blipFill>
          <a:blip r:embed="rId3" cstate="print"/>
          <a:srcRect/>
          <a:stretch>
            <a:fillRect/>
          </a:stretch>
        </p:blipFill>
        <p:spPr bwMode="auto">
          <a:xfrm>
            <a:off x="-76200" y="0"/>
            <a:ext cx="10744200" cy="7010400"/>
          </a:xfrm>
          <a:prstGeom prst="rect">
            <a:avLst/>
          </a:prstGeom>
          <a:noFill/>
          <a:ln w="9525">
            <a:noFill/>
            <a:miter lim="800000"/>
            <a:headEnd/>
            <a:tailEnd/>
          </a:ln>
        </p:spPr>
      </p:pic>
      <p:sp>
        <p:nvSpPr>
          <p:cNvPr id="2" name="TextBox 1">
            <a:extLst>
              <a:ext uri="{FF2B5EF4-FFF2-40B4-BE49-F238E27FC236}">
                <a16:creationId xmlns:a16="http://schemas.microsoft.com/office/drawing/2014/main" id="{E43C6995-9A37-72D6-8106-3D333D367119}"/>
              </a:ext>
            </a:extLst>
          </p:cNvPr>
          <p:cNvSpPr txBox="1"/>
          <p:nvPr/>
        </p:nvSpPr>
        <p:spPr>
          <a:xfrm>
            <a:off x="342900" y="457200"/>
            <a:ext cx="4648200" cy="4247317"/>
          </a:xfrm>
          <a:prstGeom prst="rect">
            <a:avLst/>
          </a:prstGeom>
          <a:noFill/>
        </p:spPr>
        <p:txBody>
          <a:bodyPr wrap="square" rtlCol="0">
            <a:spAutoFit/>
          </a:bodyPr>
          <a:lstStyle/>
          <a:p>
            <a:pPr>
              <a:defRPr/>
            </a:pPr>
            <a:r>
              <a:rPr lang="en-US" sz="5400" dirty="0">
                <a:solidFill>
                  <a:schemeClr val="bg1"/>
                </a:solidFill>
                <a:latin typeface="Arial" charset="0"/>
              </a:rPr>
              <a:t>Tapered Element Oscillating Microbalance</a:t>
            </a:r>
            <a:br>
              <a:rPr lang="en-US" sz="5400" dirty="0">
                <a:solidFill>
                  <a:schemeClr val="bg1"/>
                </a:solidFill>
                <a:latin typeface="Arial" charset="0"/>
              </a:rPr>
            </a:br>
            <a:r>
              <a:rPr lang="en-US" sz="5400" dirty="0">
                <a:solidFill>
                  <a:schemeClr val="bg1"/>
                </a:solidFill>
                <a:latin typeface="Arial" charset="0"/>
              </a:rPr>
              <a:t>(TEOM) Inlet</a:t>
            </a:r>
            <a:endParaRPr lang="en-US" sz="5400" i="1" dirty="0">
              <a:solidFill>
                <a:schemeClr val="bg1"/>
              </a:solidFill>
              <a:latin typeface="Arial"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fontAlgn="auto" hangingPunct="1">
              <a:spcAft>
                <a:spcPts val="0"/>
              </a:spcAft>
              <a:defRPr/>
            </a:pPr>
            <a:endParaRPr lang="en-US"/>
          </a:p>
        </p:txBody>
      </p:sp>
      <p:pic>
        <p:nvPicPr>
          <p:cNvPr id="30723" name="Picture 2"/>
          <p:cNvPicPr>
            <a:picLocks noChangeAspect="1" noChangeArrowheads="1"/>
          </p:cNvPicPr>
          <p:nvPr/>
        </p:nvPicPr>
        <p:blipFill>
          <a:blip r:embed="rId3" cstate="print"/>
          <a:srcRect/>
          <a:stretch>
            <a:fillRect/>
          </a:stretch>
        </p:blipFill>
        <p:spPr bwMode="auto">
          <a:xfrm>
            <a:off x="0" y="0"/>
            <a:ext cx="10287000" cy="6858000"/>
          </a:xfrm>
          <a:prstGeom prst="rect">
            <a:avLst/>
          </a:prstGeom>
          <a:noFill/>
          <a:ln w="12700">
            <a:noFill/>
            <a:miter lim="800000"/>
            <a:headEnd/>
            <a:tailEnd/>
          </a:ln>
          <a:effectLst/>
        </p:spPr>
      </p:pic>
    </p:spTree>
  </p:cSld>
  <p:clrMapOvr>
    <a:masterClrMapping/>
  </p:clrMapOvr>
  <p:transition spd="slow"/>
</p:sld>
</file>

<file path=ppt/slides/slide1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469900" y="571499"/>
            <a:ext cx="3049588" cy="1143000"/>
          </a:xfrm>
          <a:effectLst/>
        </p:spPr>
        <p:txBody>
          <a:bodyPr>
            <a:normAutofit/>
          </a:bodyPr>
          <a:lstStyle/>
          <a:p>
            <a:pPr eaLnBrk="1" fontAlgn="auto" hangingPunct="1">
              <a:spcAft>
                <a:spcPts val="0"/>
              </a:spcAft>
              <a:defRPr/>
            </a:pPr>
            <a:r>
              <a:rPr lang="en-US" sz="4000" dirty="0">
                <a:solidFill>
                  <a:schemeClr val="bg2"/>
                </a:solidFill>
              </a:rPr>
              <a:t>PM</a:t>
            </a:r>
            <a:r>
              <a:rPr lang="en-US" sz="4000" baseline="-25000" dirty="0">
                <a:solidFill>
                  <a:schemeClr val="bg2"/>
                </a:solidFill>
              </a:rPr>
              <a:t>10</a:t>
            </a:r>
            <a:r>
              <a:rPr lang="en-US" sz="4000" dirty="0">
                <a:solidFill>
                  <a:schemeClr val="bg2"/>
                </a:solidFill>
              </a:rPr>
              <a:t> - TEOM</a:t>
            </a:r>
            <a:endParaRPr lang="en-US" dirty="0">
              <a:solidFill>
                <a:schemeClr val="bg2"/>
              </a:solidFill>
            </a:endParaRPr>
          </a:p>
        </p:txBody>
      </p:sp>
      <p:pic>
        <p:nvPicPr>
          <p:cNvPr id="133123" name="Picture 3"/>
          <p:cNvPicPr>
            <a:picLocks noChangeArrowheads="1"/>
          </p:cNvPicPr>
          <p:nvPr/>
        </p:nvPicPr>
        <p:blipFill>
          <a:blip r:embed="rId3" cstate="print"/>
          <a:srcRect/>
          <a:stretch>
            <a:fillRect/>
          </a:stretch>
        </p:blipFill>
        <p:spPr bwMode="auto">
          <a:xfrm>
            <a:off x="4492625" y="0"/>
            <a:ext cx="5718175" cy="6650038"/>
          </a:xfrm>
          <a:prstGeom prst="rect">
            <a:avLst/>
          </a:prstGeom>
          <a:noFill/>
          <a:ln w="12700">
            <a:noFill/>
            <a:miter lim="800000"/>
            <a:headEnd/>
            <a:tailEnd/>
          </a:ln>
          <a:effectLst/>
        </p:spPr>
      </p:pic>
      <p:sp useBgFill="1">
        <p:nvSpPr>
          <p:cNvPr id="180228" name="Rectangle 4"/>
          <p:cNvSpPr>
            <a:spLocks noChangeArrowheads="1"/>
          </p:cNvSpPr>
          <p:nvPr/>
        </p:nvSpPr>
        <p:spPr bwMode="auto">
          <a:xfrm>
            <a:off x="7835900" y="90488"/>
            <a:ext cx="670056"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Flow</a:t>
            </a:r>
          </a:p>
        </p:txBody>
      </p:sp>
      <p:sp useBgFill="1">
        <p:nvSpPr>
          <p:cNvPr id="180229" name="Rectangle 5"/>
          <p:cNvSpPr>
            <a:spLocks noChangeArrowheads="1"/>
          </p:cNvSpPr>
          <p:nvPr/>
        </p:nvSpPr>
        <p:spPr bwMode="auto">
          <a:xfrm>
            <a:off x="6604000" y="6499225"/>
            <a:ext cx="2200275" cy="366713"/>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To Flow Controller</a:t>
            </a:r>
          </a:p>
        </p:txBody>
      </p:sp>
      <p:sp useBgFill="1">
        <p:nvSpPr>
          <p:cNvPr id="180230" name="Rectangle 6"/>
          <p:cNvSpPr>
            <a:spLocks noChangeArrowheads="1"/>
          </p:cNvSpPr>
          <p:nvPr/>
        </p:nvSpPr>
        <p:spPr bwMode="auto">
          <a:xfrm>
            <a:off x="8210550" y="5734050"/>
            <a:ext cx="1704975" cy="3048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400" dirty="0">
                <a:solidFill>
                  <a:schemeClr val="bg2"/>
                </a:solidFill>
                <a:latin typeface="Arial" charset="0"/>
              </a:rPr>
              <a:t>Microprocessor</a:t>
            </a:r>
          </a:p>
        </p:txBody>
      </p:sp>
      <p:sp useBgFill="1">
        <p:nvSpPr>
          <p:cNvPr id="180231" name="Rectangle 7"/>
          <p:cNvSpPr>
            <a:spLocks noChangeArrowheads="1"/>
          </p:cNvSpPr>
          <p:nvPr/>
        </p:nvSpPr>
        <p:spPr bwMode="auto">
          <a:xfrm>
            <a:off x="8234363" y="4984750"/>
            <a:ext cx="1720850" cy="5207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400" dirty="0">
                <a:solidFill>
                  <a:schemeClr val="bg2"/>
                </a:solidFill>
                <a:latin typeface="Arial" charset="0"/>
              </a:rPr>
              <a:t>Electronic  Feedback System</a:t>
            </a:r>
          </a:p>
        </p:txBody>
      </p:sp>
      <p:sp useBgFill="1">
        <p:nvSpPr>
          <p:cNvPr id="180232" name="Rectangle 8"/>
          <p:cNvSpPr>
            <a:spLocks noChangeArrowheads="1"/>
          </p:cNvSpPr>
          <p:nvPr/>
        </p:nvSpPr>
        <p:spPr bwMode="auto">
          <a:xfrm>
            <a:off x="3352800" y="5410200"/>
            <a:ext cx="1219200" cy="6381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Tapered Element</a:t>
            </a:r>
          </a:p>
        </p:txBody>
      </p:sp>
      <p:sp useBgFill="1">
        <p:nvSpPr>
          <p:cNvPr id="180233" name="Rectangle 9"/>
          <p:cNvSpPr>
            <a:spLocks noChangeArrowheads="1"/>
          </p:cNvSpPr>
          <p:nvPr/>
        </p:nvSpPr>
        <p:spPr bwMode="auto">
          <a:xfrm>
            <a:off x="3519488" y="4003675"/>
            <a:ext cx="1450975" cy="6381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Filter Cartridge</a:t>
            </a:r>
          </a:p>
        </p:txBody>
      </p:sp>
      <p:sp useBgFill="1">
        <p:nvSpPr>
          <p:cNvPr id="180234" name="Rectangle 10"/>
          <p:cNvSpPr>
            <a:spLocks noChangeArrowheads="1"/>
          </p:cNvSpPr>
          <p:nvPr/>
        </p:nvSpPr>
        <p:spPr bwMode="auto">
          <a:xfrm>
            <a:off x="4252913" y="80963"/>
            <a:ext cx="670056"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Flow</a:t>
            </a:r>
          </a:p>
        </p:txBody>
      </p:sp>
      <p:sp useBgFill="1">
        <p:nvSpPr>
          <p:cNvPr id="180235" name="Rectangle 11"/>
          <p:cNvSpPr>
            <a:spLocks noChangeArrowheads="1"/>
          </p:cNvSpPr>
          <p:nvPr/>
        </p:nvSpPr>
        <p:spPr bwMode="auto">
          <a:xfrm>
            <a:off x="8004175" y="1411288"/>
            <a:ext cx="1760098"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Sampling Head</a:t>
            </a:r>
          </a:p>
        </p:txBody>
      </p:sp>
      <p:sp>
        <p:nvSpPr>
          <p:cNvPr id="180236" name="Rectangle 12"/>
          <p:cNvSpPr>
            <a:spLocks noChangeArrowheads="1"/>
          </p:cNvSpPr>
          <p:nvPr/>
        </p:nvSpPr>
        <p:spPr bwMode="auto">
          <a:xfrm>
            <a:off x="7383463" y="1971675"/>
            <a:ext cx="1760163"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Heated Air Inlet</a:t>
            </a:r>
          </a:p>
        </p:txBody>
      </p:sp>
      <p:pic>
        <p:nvPicPr>
          <p:cNvPr id="133133" name="Picture 13" descr="te"/>
          <p:cNvPicPr>
            <a:picLocks noChangeAspect="1" noChangeArrowheads="1"/>
          </p:cNvPicPr>
          <p:nvPr/>
        </p:nvPicPr>
        <p:blipFill>
          <a:blip r:embed="rId4" cstate="print">
            <a:lum bright="12000" contrast="24000"/>
          </a:blip>
          <a:srcRect/>
          <a:stretch>
            <a:fillRect/>
          </a:stretch>
        </p:blipFill>
        <p:spPr bwMode="auto">
          <a:xfrm>
            <a:off x="381000" y="2438400"/>
            <a:ext cx="2400300" cy="4038600"/>
          </a:xfrm>
          <a:prstGeom prst="rect">
            <a:avLst/>
          </a:prstGeom>
          <a:noFill/>
          <a:ln w="9525">
            <a:noFill/>
            <a:miter lim="800000"/>
            <a:headEnd/>
            <a:tailEnd/>
          </a:ln>
        </p:spPr>
      </p:pic>
      <p:sp>
        <p:nvSpPr>
          <p:cNvPr id="180238" name="Line 14"/>
          <p:cNvSpPr>
            <a:spLocks noChangeShapeType="1"/>
          </p:cNvSpPr>
          <p:nvPr/>
        </p:nvSpPr>
        <p:spPr bwMode="auto">
          <a:xfrm flipH="1">
            <a:off x="2895600" y="5715000"/>
            <a:ext cx="533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1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685802" y="152400"/>
            <a:ext cx="2884486" cy="2057400"/>
          </a:xfrm>
          <a:effectLst/>
        </p:spPr>
        <p:txBody>
          <a:bodyPr/>
          <a:lstStyle/>
          <a:p>
            <a:pPr eaLnBrk="1" fontAlgn="auto" hangingPunct="1">
              <a:spcAft>
                <a:spcPts val="0"/>
              </a:spcAft>
              <a:defRPr/>
            </a:pPr>
            <a:r>
              <a:rPr lang="en-US" sz="4000" dirty="0">
                <a:solidFill>
                  <a:schemeClr val="bg2"/>
                </a:solidFill>
              </a:rPr>
              <a:t>PM</a:t>
            </a:r>
            <a:r>
              <a:rPr lang="en-US" sz="4000" baseline="-25000" dirty="0">
                <a:solidFill>
                  <a:schemeClr val="bg2"/>
                </a:solidFill>
              </a:rPr>
              <a:t>10</a:t>
            </a:r>
            <a:r>
              <a:rPr lang="en-US" sz="4000" dirty="0">
                <a:solidFill>
                  <a:schemeClr val="bg2"/>
                </a:solidFill>
              </a:rPr>
              <a:t>-TEOM</a:t>
            </a:r>
          </a:p>
        </p:txBody>
      </p:sp>
      <p:pic>
        <p:nvPicPr>
          <p:cNvPr id="134147" name="Picture 3"/>
          <p:cNvPicPr>
            <a:picLocks noChangeArrowheads="1"/>
          </p:cNvPicPr>
          <p:nvPr/>
        </p:nvPicPr>
        <p:blipFill>
          <a:blip r:embed="rId3" cstate="print"/>
          <a:srcRect/>
          <a:stretch>
            <a:fillRect/>
          </a:stretch>
        </p:blipFill>
        <p:spPr bwMode="auto">
          <a:xfrm>
            <a:off x="5059363" y="0"/>
            <a:ext cx="3400425" cy="6845300"/>
          </a:xfrm>
          <a:prstGeom prst="rect">
            <a:avLst/>
          </a:prstGeom>
          <a:noFill/>
          <a:ln w="12700">
            <a:noFill/>
            <a:miter lim="800000"/>
            <a:headEnd/>
            <a:tailEnd/>
          </a:ln>
          <a:effectLst/>
        </p:spPr>
      </p:pic>
      <p:sp useBgFill="1">
        <p:nvSpPr>
          <p:cNvPr id="182276" name="Rectangle 4"/>
          <p:cNvSpPr>
            <a:spLocks noChangeArrowheads="1"/>
          </p:cNvSpPr>
          <p:nvPr/>
        </p:nvSpPr>
        <p:spPr bwMode="auto">
          <a:xfrm>
            <a:off x="5241925" y="457200"/>
            <a:ext cx="1238250" cy="366713"/>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PM</a:t>
            </a:r>
            <a:r>
              <a:rPr lang="en-US" sz="1800" baseline="-25000" dirty="0">
                <a:solidFill>
                  <a:schemeClr val="bg2"/>
                </a:solidFill>
                <a:latin typeface="Arial" charset="0"/>
              </a:rPr>
              <a:t>10</a:t>
            </a:r>
            <a:r>
              <a:rPr lang="en-US" sz="1800" dirty="0">
                <a:solidFill>
                  <a:schemeClr val="bg2"/>
                </a:solidFill>
                <a:latin typeface="Arial" charset="0"/>
              </a:rPr>
              <a:t> Inlet</a:t>
            </a:r>
          </a:p>
        </p:txBody>
      </p:sp>
      <p:sp useBgFill="1">
        <p:nvSpPr>
          <p:cNvPr id="182277" name="Rectangle 5"/>
          <p:cNvSpPr>
            <a:spLocks noChangeArrowheads="1"/>
          </p:cNvSpPr>
          <p:nvPr/>
        </p:nvSpPr>
        <p:spPr bwMode="auto">
          <a:xfrm>
            <a:off x="8320088" y="6056313"/>
            <a:ext cx="1892300" cy="64452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Auxiliary Flow Controller</a:t>
            </a:r>
          </a:p>
        </p:txBody>
      </p:sp>
      <p:sp useBgFill="1">
        <p:nvSpPr>
          <p:cNvPr id="182278" name="Rectangle 6"/>
          <p:cNvSpPr>
            <a:spLocks noChangeArrowheads="1"/>
          </p:cNvSpPr>
          <p:nvPr/>
        </p:nvSpPr>
        <p:spPr bwMode="auto">
          <a:xfrm>
            <a:off x="8577263" y="5280025"/>
            <a:ext cx="1584325" cy="63817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Main Flow Controller</a:t>
            </a:r>
          </a:p>
        </p:txBody>
      </p:sp>
      <p:sp useBgFill="1">
        <p:nvSpPr>
          <p:cNvPr id="182279" name="Rectangle 7"/>
          <p:cNvSpPr>
            <a:spLocks noChangeArrowheads="1"/>
          </p:cNvSpPr>
          <p:nvPr/>
        </p:nvSpPr>
        <p:spPr bwMode="auto">
          <a:xfrm>
            <a:off x="8539163" y="3713163"/>
            <a:ext cx="1462087" cy="64452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Mass Transducer</a:t>
            </a:r>
          </a:p>
        </p:txBody>
      </p:sp>
      <p:sp useBgFill="1">
        <p:nvSpPr>
          <p:cNvPr id="182280" name="Rectangle 8"/>
          <p:cNvSpPr>
            <a:spLocks noChangeArrowheads="1"/>
          </p:cNvSpPr>
          <p:nvPr/>
        </p:nvSpPr>
        <p:spPr bwMode="auto">
          <a:xfrm>
            <a:off x="8201025" y="2897188"/>
            <a:ext cx="1508125" cy="64452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TEOM Sensor Unit</a:t>
            </a:r>
          </a:p>
        </p:txBody>
      </p:sp>
      <p:sp useBgFill="1">
        <p:nvSpPr>
          <p:cNvPr id="182281" name="Rectangle 9"/>
          <p:cNvSpPr>
            <a:spLocks noChangeArrowheads="1"/>
          </p:cNvSpPr>
          <p:nvPr/>
        </p:nvSpPr>
        <p:spPr bwMode="auto">
          <a:xfrm>
            <a:off x="8539163" y="2212975"/>
            <a:ext cx="1603375" cy="366713"/>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Sample Tube</a:t>
            </a:r>
          </a:p>
        </p:txBody>
      </p:sp>
      <p:sp useBgFill="1">
        <p:nvSpPr>
          <p:cNvPr id="182282" name="Rectangle 10"/>
          <p:cNvSpPr>
            <a:spLocks noChangeArrowheads="1"/>
          </p:cNvSpPr>
          <p:nvPr/>
        </p:nvSpPr>
        <p:spPr bwMode="auto">
          <a:xfrm>
            <a:off x="8526463" y="1643063"/>
            <a:ext cx="1452322"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Flow Splitter</a:t>
            </a:r>
          </a:p>
        </p:txBody>
      </p:sp>
      <p:sp useBgFill="1">
        <p:nvSpPr>
          <p:cNvPr id="182283" name="Rectangle 11"/>
          <p:cNvSpPr>
            <a:spLocks noChangeArrowheads="1"/>
          </p:cNvSpPr>
          <p:nvPr/>
        </p:nvSpPr>
        <p:spPr bwMode="auto">
          <a:xfrm>
            <a:off x="3267075" y="5946775"/>
            <a:ext cx="1426674"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Inline Filters</a:t>
            </a:r>
          </a:p>
        </p:txBody>
      </p:sp>
      <p:sp useBgFill="1">
        <p:nvSpPr>
          <p:cNvPr id="182284" name="Rectangle 12"/>
          <p:cNvSpPr>
            <a:spLocks noChangeArrowheads="1"/>
          </p:cNvSpPr>
          <p:nvPr/>
        </p:nvSpPr>
        <p:spPr bwMode="auto">
          <a:xfrm>
            <a:off x="3330575" y="3952875"/>
            <a:ext cx="1479550" cy="366713"/>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TEOM Filter</a:t>
            </a:r>
          </a:p>
        </p:txBody>
      </p:sp>
      <p:sp useBgFill="1">
        <p:nvSpPr>
          <p:cNvPr id="182285" name="Rectangle 13"/>
          <p:cNvSpPr>
            <a:spLocks noChangeArrowheads="1"/>
          </p:cNvSpPr>
          <p:nvPr/>
        </p:nvSpPr>
        <p:spPr bwMode="auto">
          <a:xfrm>
            <a:off x="4022725" y="2411413"/>
            <a:ext cx="1223963" cy="643766"/>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Bypass Flow Line</a:t>
            </a:r>
          </a:p>
        </p:txBody>
      </p:sp>
      <p:sp useBgFill="1">
        <p:nvSpPr>
          <p:cNvPr id="182286" name="Rectangle 14"/>
          <p:cNvSpPr>
            <a:spLocks noChangeArrowheads="1"/>
          </p:cNvSpPr>
          <p:nvPr/>
        </p:nvSpPr>
        <p:spPr bwMode="auto">
          <a:xfrm>
            <a:off x="3570288" y="4740275"/>
            <a:ext cx="1157434"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Air Tubes</a:t>
            </a:r>
          </a:p>
        </p:txBody>
      </p:sp>
      <p:sp useBgFill="1">
        <p:nvSpPr>
          <p:cNvPr id="182287" name="Rectangle 15"/>
          <p:cNvSpPr>
            <a:spLocks noChangeArrowheads="1"/>
          </p:cNvSpPr>
          <p:nvPr/>
        </p:nvSpPr>
        <p:spPr bwMode="auto">
          <a:xfrm>
            <a:off x="603250" y="5448300"/>
            <a:ext cx="3914599"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Bypass Fine Particle Filter Assembly</a:t>
            </a:r>
          </a:p>
        </p:txBody>
      </p:sp>
      <p:sp useBgFill="1">
        <p:nvSpPr>
          <p:cNvPr id="182288" name="Rectangle 16"/>
          <p:cNvSpPr>
            <a:spLocks noChangeArrowheads="1"/>
          </p:cNvSpPr>
          <p:nvPr/>
        </p:nvSpPr>
        <p:spPr bwMode="auto">
          <a:xfrm>
            <a:off x="8548103" y="4491038"/>
            <a:ext cx="1539875" cy="644525"/>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1800" dirty="0">
                <a:solidFill>
                  <a:schemeClr val="bg2"/>
                </a:solidFill>
                <a:latin typeface="Arial" charset="0"/>
              </a:rPr>
              <a:t>TEOM Control Unit</a:t>
            </a:r>
          </a:p>
        </p:txBody>
      </p:sp>
      <p:sp useBgFill="1">
        <p:nvSpPr>
          <p:cNvPr id="182289" name="Rectangle 17"/>
          <p:cNvSpPr>
            <a:spLocks noChangeArrowheads="1"/>
          </p:cNvSpPr>
          <p:nvPr/>
        </p:nvSpPr>
        <p:spPr bwMode="auto">
          <a:xfrm>
            <a:off x="3032125" y="6432550"/>
            <a:ext cx="1678859" cy="36676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1800" dirty="0">
                <a:solidFill>
                  <a:schemeClr val="bg2"/>
                </a:solidFill>
                <a:latin typeface="Arial" charset="0"/>
              </a:rPr>
              <a:t>Vacuum Pump</a:t>
            </a:r>
          </a:p>
        </p:txBody>
      </p:sp>
      <p:pic>
        <p:nvPicPr>
          <p:cNvPr id="134162" name="Picture 18" descr="p1400"/>
          <p:cNvPicPr>
            <a:picLocks noChangeAspect="1" noChangeArrowheads="1"/>
          </p:cNvPicPr>
          <p:nvPr/>
        </p:nvPicPr>
        <p:blipFill>
          <a:blip r:embed="rId4" cstate="print">
            <a:lum bright="-12000" contrast="24000"/>
          </a:blip>
          <a:srcRect/>
          <a:stretch>
            <a:fillRect/>
          </a:stretch>
        </p:blipFill>
        <p:spPr bwMode="auto">
          <a:xfrm>
            <a:off x="457200" y="2438400"/>
            <a:ext cx="2362200" cy="2362200"/>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spd="slow"/>
</p:sld>
</file>

<file path=ppt/slides/slide12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35170" name="Picture 2" descr="DSCN0973"/>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Tree>
  </p:cSld>
  <p:clrMapOvr>
    <a:masterClrMapping/>
  </p:clrMapOvr>
  <p:transition spd="slow"/>
</p:sld>
</file>

<file path=ppt/slides/slide12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36194" name="Picture 2050" descr="DSCN1008"/>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1807F0B3-2259-35B4-1BF9-C5F21F0969EB}"/>
              </a:ext>
            </a:extLst>
          </p:cNvPr>
          <p:cNvSpPr txBox="1"/>
          <p:nvPr/>
        </p:nvSpPr>
        <p:spPr>
          <a:xfrm>
            <a:off x="2781300" y="4648200"/>
            <a:ext cx="6019800" cy="1015663"/>
          </a:xfrm>
          <a:prstGeom prst="rect">
            <a:avLst/>
          </a:prstGeom>
          <a:noFill/>
        </p:spPr>
        <p:txBody>
          <a:bodyPr wrap="square" rtlCol="0">
            <a:spAutoFit/>
          </a:bodyPr>
          <a:lstStyle/>
          <a:p>
            <a:pPr>
              <a:defRPr/>
            </a:pPr>
            <a:r>
              <a:rPr lang="en-US" sz="6000">
                <a:solidFill>
                  <a:schemeClr val="bg1"/>
                </a:solidFill>
                <a:latin typeface="Arial" charset="0"/>
              </a:rPr>
              <a:t>BAM Sampler</a:t>
            </a:r>
            <a:endParaRPr lang="en-US" sz="6000" dirty="0">
              <a:solidFill>
                <a:schemeClr val="bg1"/>
              </a:solidFill>
              <a:latin typeface="Arial" charset="0"/>
            </a:endParaRPr>
          </a:p>
        </p:txBody>
      </p:sp>
    </p:spTree>
  </p:cSld>
  <p:clrMapOvr>
    <a:masterClrMapping/>
  </p:clrMapOvr>
  <p:transition spd="slow"/>
</p:sld>
</file>

<file path=ppt/slides/slide12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38242" name="Picture 2" descr="DSCN0997"/>
          <p:cNvPicPr>
            <a:picLocks noChangeAspect="1" noChangeArrowheads="1"/>
          </p:cNvPicPr>
          <p:nvPr/>
        </p:nvPicPr>
        <p:blipFill>
          <a:blip r:embed="rId3" cstate="print"/>
          <a:srcRect/>
          <a:stretch>
            <a:fillRect/>
          </a:stretch>
        </p:blipFill>
        <p:spPr bwMode="auto">
          <a:xfrm>
            <a:off x="0" y="0"/>
            <a:ext cx="10363200" cy="7010400"/>
          </a:xfrm>
          <a:prstGeom prst="rect">
            <a:avLst/>
          </a:prstGeom>
          <a:noFill/>
          <a:ln w="9525">
            <a:noFill/>
            <a:miter lim="800000"/>
            <a:headEnd/>
            <a:tailEnd/>
          </a:ln>
        </p:spPr>
      </p:pic>
      <p:sp>
        <p:nvSpPr>
          <p:cNvPr id="2" name="TextBox 1">
            <a:extLst>
              <a:ext uri="{FF2B5EF4-FFF2-40B4-BE49-F238E27FC236}">
                <a16:creationId xmlns:a16="http://schemas.microsoft.com/office/drawing/2014/main" id="{9127F5EB-4DA7-B23F-B004-9F85F09B54A6}"/>
              </a:ext>
            </a:extLst>
          </p:cNvPr>
          <p:cNvSpPr txBox="1"/>
          <p:nvPr/>
        </p:nvSpPr>
        <p:spPr>
          <a:xfrm>
            <a:off x="723900" y="4419600"/>
            <a:ext cx="5638800" cy="1754326"/>
          </a:xfrm>
          <a:prstGeom prst="rect">
            <a:avLst/>
          </a:prstGeom>
          <a:noFill/>
        </p:spPr>
        <p:txBody>
          <a:bodyPr wrap="square" rtlCol="0">
            <a:spAutoFit/>
          </a:bodyPr>
          <a:lstStyle/>
          <a:p>
            <a:pPr>
              <a:defRPr/>
            </a:pPr>
            <a:r>
              <a:rPr lang="en-US" sz="5400">
                <a:solidFill>
                  <a:schemeClr val="bg1"/>
                </a:solidFill>
                <a:latin typeface="Arial" charset="0"/>
              </a:rPr>
              <a:t>Meteorological Instruments</a:t>
            </a:r>
            <a:endParaRPr lang="en-US" sz="5400" i="1" dirty="0">
              <a:solidFill>
                <a:schemeClr val="bg1"/>
              </a:solidFill>
              <a:latin typeface="Arial" charset="0"/>
            </a:endParaRPr>
          </a:p>
        </p:txBody>
      </p:sp>
    </p:spTree>
  </p:cSld>
  <p:clrMapOvr>
    <a:masterClrMapping/>
  </p:clrMapOvr>
  <p:transition spd="slow"/>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a:xfrm>
            <a:off x="723900" y="231779"/>
            <a:ext cx="9563100" cy="987425"/>
          </a:xfrm>
        </p:spPr>
        <p:txBody>
          <a:bodyPr/>
          <a:lstStyle/>
          <a:p>
            <a:pPr eaLnBrk="1" fontAlgn="auto" hangingPunct="1">
              <a:spcAft>
                <a:spcPts val="0"/>
              </a:spcAft>
              <a:defRPr/>
            </a:pPr>
            <a:r>
              <a:rPr lang="en-US" sz="4800" dirty="0"/>
              <a:t>Meteorological Instruments</a:t>
            </a:r>
            <a:endParaRPr lang="en-US" dirty="0"/>
          </a:p>
        </p:txBody>
      </p:sp>
      <p:sp>
        <p:nvSpPr>
          <p:cNvPr id="139266" name="Rectangle 3"/>
          <p:cNvSpPr>
            <a:spLocks noGrp="1" noChangeArrowheads="1"/>
          </p:cNvSpPr>
          <p:nvPr>
            <p:ph idx="1"/>
          </p:nvPr>
        </p:nvSpPr>
        <p:spPr>
          <a:xfrm>
            <a:off x="952500" y="1478756"/>
            <a:ext cx="8634413" cy="3900488"/>
          </a:xfrm>
          <a:effectLst/>
        </p:spPr>
        <p:txBody>
          <a:bodyPr/>
          <a:lstStyle/>
          <a:p>
            <a:pPr marL="457200" indent="-457200" eaLnBrk="1" hangingPunct="1"/>
            <a:r>
              <a:rPr lang="en-US" sz="3400" dirty="0"/>
              <a:t>Wind speed </a:t>
            </a:r>
          </a:p>
          <a:p>
            <a:pPr marL="457200" indent="-457200" eaLnBrk="1" hangingPunct="1"/>
            <a:r>
              <a:rPr lang="en-US" sz="3400" dirty="0"/>
              <a:t>Wind direction</a:t>
            </a:r>
          </a:p>
          <a:p>
            <a:pPr marL="457200" indent="-457200" eaLnBrk="1" hangingPunct="1"/>
            <a:r>
              <a:rPr lang="en-US" sz="3400" dirty="0"/>
              <a:t>Atmospheric pressure</a:t>
            </a:r>
          </a:p>
          <a:p>
            <a:pPr marL="457200" indent="-457200" eaLnBrk="1" hangingPunct="1"/>
            <a:r>
              <a:rPr lang="en-US" sz="3400" dirty="0"/>
              <a:t>Temperature</a:t>
            </a:r>
          </a:p>
          <a:p>
            <a:pPr marL="457200" indent="-457200" eaLnBrk="1" hangingPunct="1"/>
            <a:r>
              <a:rPr lang="en-US" sz="3400" dirty="0"/>
              <a:t>Relative humidity, dew pt</a:t>
            </a:r>
          </a:p>
          <a:p>
            <a:pPr marL="457200" indent="-457200" eaLnBrk="1" hangingPunct="1"/>
            <a:r>
              <a:rPr lang="en-US" sz="3400" dirty="0"/>
              <a:t>Solar radiation</a:t>
            </a:r>
          </a:p>
        </p:txBody>
      </p:sp>
    </p:spTree>
  </p:cSld>
  <p:clrMapOvr>
    <a:masterClrMapping/>
  </p:clrMapOvr>
  <p:transition spd="slow"/>
</p:sld>
</file>

<file path=ppt/slides/slide1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40291" name="Picture 3"/>
          <p:cNvPicPr>
            <a:picLocks noChangeArrowheads="1"/>
          </p:cNvPicPr>
          <p:nvPr/>
        </p:nvPicPr>
        <p:blipFill>
          <a:blip r:embed="rId3" cstate="print"/>
          <a:srcRect/>
          <a:stretch>
            <a:fillRect/>
          </a:stretch>
        </p:blipFill>
        <p:spPr bwMode="auto">
          <a:xfrm>
            <a:off x="669925" y="0"/>
            <a:ext cx="3475038" cy="6845300"/>
          </a:xfrm>
          <a:prstGeom prst="rect">
            <a:avLst/>
          </a:prstGeom>
          <a:noFill/>
          <a:ln w="12700">
            <a:noFill/>
            <a:miter lim="800000"/>
            <a:headEnd/>
            <a:tailEnd/>
          </a:ln>
          <a:effectLst/>
        </p:spPr>
      </p:pic>
      <p:pic>
        <p:nvPicPr>
          <p:cNvPr id="140292" name="Picture 4"/>
          <p:cNvPicPr>
            <a:picLocks noChangeArrowheads="1"/>
          </p:cNvPicPr>
          <p:nvPr/>
        </p:nvPicPr>
        <p:blipFill>
          <a:blip r:embed="rId4" cstate="print"/>
          <a:srcRect/>
          <a:stretch>
            <a:fillRect/>
          </a:stretch>
        </p:blipFill>
        <p:spPr bwMode="auto">
          <a:xfrm>
            <a:off x="5186363" y="103188"/>
            <a:ext cx="4479925" cy="4652962"/>
          </a:xfrm>
          <a:prstGeom prst="rect">
            <a:avLst/>
          </a:prstGeom>
          <a:noFill/>
          <a:ln w="12700">
            <a:noFill/>
            <a:miter lim="800000"/>
            <a:headEnd/>
            <a:tailEnd/>
          </a:ln>
          <a:effectLst/>
        </p:spPr>
      </p:pic>
      <p:sp>
        <p:nvSpPr>
          <p:cNvPr id="2" name="TextBox 1">
            <a:extLst>
              <a:ext uri="{FF2B5EF4-FFF2-40B4-BE49-F238E27FC236}">
                <a16:creationId xmlns:a16="http://schemas.microsoft.com/office/drawing/2014/main" id="{F9237A10-1B4B-7AA0-9346-C89A5F07F3FC}"/>
              </a:ext>
            </a:extLst>
          </p:cNvPr>
          <p:cNvSpPr txBox="1"/>
          <p:nvPr/>
        </p:nvSpPr>
        <p:spPr>
          <a:xfrm>
            <a:off x="4941888" y="5029200"/>
            <a:ext cx="4724400" cy="1569660"/>
          </a:xfrm>
          <a:prstGeom prst="rect">
            <a:avLst/>
          </a:prstGeom>
          <a:noFill/>
        </p:spPr>
        <p:txBody>
          <a:bodyPr wrap="square" rtlCol="0">
            <a:spAutoFit/>
          </a:bodyPr>
          <a:lstStyle/>
          <a:p>
            <a:r>
              <a:rPr lang="en-US" sz="4800">
                <a:solidFill>
                  <a:schemeClr val="bg2"/>
                </a:solidFill>
              </a:rPr>
              <a:t>Meteorological Instruments</a:t>
            </a:r>
            <a:endParaRPr lang="en-US" sz="4800" dirty="0">
              <a:solidFill>
                <a:schemeClr val="bg2"/>
              </a:solidFill>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1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41314" name="Picture 7" descr="3d1"/>
          <p:cNvPicPr>
            <a:picLocks noChangeAspect="1" noChangeArrowheads="1"/>
          </p:cNvPicPr>
          <p:nvPr/>
        </p:nvPicPr>
        <p:blipFill>
          <a:blip r:embed="rId3" cstate="print"/>
          <a:srcRect/>
          <a:stretch>
            <a:fillRect/>
          </a:stretch>
        </p:blipFill>
        <p:spPr bwMode="auto">
          <a:xfrm>
            <a:off x="0" y="0"/>
            <a:ext cx="5675313" cy="6934200"/>
          </a:xfrm>
          <a:prstGeom prst="rect">
            <a:avLst/>
          </a:prstGeom>
          <a:noFill/>
          <a:ln w="9525">
            <a:noFill/>
            <a:miter lim="800000"/>
            <a:headEnd/>
            <a:tailEnd/>
          </a:ln>
        </p:spPr>
      </p:pic>
      <p:pic>
        <p:nvPicPr>
          <p:cNvPr id="141315" name="Picture 8" descr="3d2"/>
          <p:cNvPicPr>
            <a:picLocks noChangeAspect="1" noChangeArrowheads="1"/>
          </p:cNvPicPr>
          <p:nvPr/>
        </p:nvPicPr>
        <p:blipFill>
          <a:blip r:embed="rId4" cstate="print"/>
          <a:srcRect/>
          <a:stretch>
            <a:fillRect/>
          </a:stretch>
        </p:blipFill>
        <p:spPr bwMode="auto">
          <a:xfrm>
            <a:off x="5641224" y="0"/>
            <a:ext cx="4636168" cy="3780421"/>
          </a:xfrm>
          <a:prstGeom prst="rect">
            <a:avLst/>
          </a:prstGeom>
          <a:noFill/>
          <a:ln w="9525">
            <a:noFill/>
            <a:miter lim="800000"/>
            <a:headEnd/>
            <a:tailEnd/>
          </a:ln>
        </p:spPr>
      </p:pic>
      <p:pic>
        <p:nvPicPr>
          <p:cNvPr id="141316" name="Picture 9" descr="3d3"/>
          <p:cNvPicPr>
            <a:picLocks noChangeAspect="1" noChangeArrowheads="1"/>
          </p:cNvPicPr>
          <p:nvPr/>
        </p:nvPicPr>
        <p:blipFill>
          <a:blip r:embed="rId5" cstate="print"/>
          <a:srcRect/>
          <a:stretch>
            <a:fillRect/>
          </a:stretch>
        </p:blipFill>
        <p:spPr bwMode="auto">
          <a:xfrm>
            <a:off x="5641224" y="3729037"/>
            <a:ext cx="4645776" cy="3205163"/>
          </a:xfrm>
          <a:prstGeom prst="rect">
            <a:avLst/>
          </a:prstGeom>
          <a:noFill/>
          <a:ln w="9525">
            <a:noFill/>
            <a:miter lim="800000"/>
            <a:headEnd/>
            <a:tailEnd/>
          </a:ln>
        </p:spPr>
      </p:pic>
      <p:sp>
        <p:nvSpPr>
          <p:cNvPr id="2" name="TextBox 1">
            <a:extLst>
              <a:ext uri="{FF2B5EF4-FFF2-40B4-BE49-F238E27FC236}">
                <a16:creationId xmlns:a16="http://schemas.microsoft.com/office/drawing/2014/main" id="{14388D91-AA85-B205-7CAB-79F73BF1237C}"/>
              </a:ext>
            </a:extLst>
          </p:cNvPr>
          <p:cNvSpPr txBox="1"/>
          <p:nvPr/>
        </p:nvSpPr>
        <p:spPr>
          <a:xfrm>
            <a:off x="419100" y="5838326"/>
            <a:ext cx="5334000" cy="1015663"/>
          </a:xfrm>
          <a:prstGeom prst="rect">
            <a:avLst/>
          </a:prstGeom>
          <a:noFill/>
        </p:spPr>
        <p:txBody>
          <a:bodyPr wrap="square" rtlCol="0">
            <a:spAutoFit/>
          </a:bodyPr>
          <a:lstStyle/>
          <a:p>
            <a:r>
              <a:rPr lang="en-US" sz="6000" dirty="0"/>
              <a:t>3D Wind Sensor</a:t>
            </a:r>
          </a:p>
        </p:txBody>
      </p:sp>
    </p:spTree>
  </p:cSld>
  <p:clrMapOvr>
    <a:overrideClrMapping bg1="dk2" tx1="lt1" bg2="dk1" tx2="lt2" accent1="accent1" accent2="accent2" accent3="accent3" accent4="accent4" accent5="accent5" accent6="accent6" hlink="hlink" folHlink="folHlink"/>
  </p:clrMapOvr>
  <p:transition spd="slow"/>
</p:sld>
</file>

<file path=ppt/slides/slide12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42338" name="Picture 4" descr="DSC00397"/>
          <p:cNvPicPr>
            <a:picLocks noChangeAspect="1" noChangeArrowheads="1"/>
          </p:cNvPicPr>
          <p:nvPr/>
        </p:nvPicPr>
        <p:blipFill>
          <a:blip r:embed="rId3" cstate="print"/>
          <a:srcRect/>
          <a:stretch>
            <a:fillRect/>
          </a:stretch>
        </p:blipFill>
        <p:spPr bwMode="auto">
          <a:xfrm>
            <a:off x="-952500" y="-1143000"/>
            <a:ext cx="12192000" cy="9144000"/>
          </a:xfrm>
          <a:prstGeom prst="rect">
            <a:avLst/>
          </a:prstGeom>
          <a:noFill/>
          <a:ln w="9525">
            <a:noFill/>
            <a:miter lim="800000"/>
            <a:headEnd/>
            <a:tailEnd/>
          </a:ln>
        </p:spPr>
      </p:pic>
      <p:sp>
        <p:nvSpPr>
          <p:cNvPr id="2" name="TextBox 1">
            <a:extLst>
              <a:ext uri="{FF2B5EF4-FFF2-40B4-BE49-F238E27FC236}">
                <a16:creationId xmlns:a16="http://schemas.microsoft.com/office/drawing/2014/main" id="{8E8F9796-D3E6-1F99-28F9-B77C67EA11D0}"/>
              </a:ext>
            </a:extLst>
          </p:cNvPr>
          <p:cNvSpPr txBox="1"/>
          <p:nvPr/>
        </p:nvSpPr>
        <p:spPr>
          <a:xfrm>
            <a:off x="1028700" y="1143000"/>
            <a:ext cx="4419600" cy="1200329"/>
          </a:xfrm>
          <a:prstGeom prst="rect">
            <a:avLst/>
          </a:prstGeom>
          <a:noFill/>
        </p:spPr>
        <p:txBody>
          <a:bodyPr wrap="square" rtlCol="0">
            <a:spAutoFit/>
          </a:bodyPr>
          <a:lstStyle/>
          <a:p>
            <a:pPr>
              <a:defRPr/>
            </a:pPr>
            <a:r>
              <a:rPr lang="en-US" sz="7200" dirty="0">
                <a:solidFill>
                  <a:schemeClr val="bg1"/>
                </a:solidFill>
              </a:rPr>
              <a:t>DATA</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707230" y="231775"/>
            <a:ext cx="9579769" cy="1143000"/>
          </a:xfrm>
        </p:spPr>
        <p:txBody>
          <a:bodyPr/>
          <a:lstStyle/>
          <a:p>
            <a:pPr eaLnBrk="1" fontAlgn="auto" hangingPunct="1">
              <a:spcAft>
                <a:spcPts val="0"/>
              </a:spcAft>
              <a:defRPr/>
            </a:pPr>
            <a:r>
              <a:rPr lang="en-US" sz="4800" dirty="0"/>
              <a:t>Data Handling</a:t>
            </a:r>
            <a:endParaRPr lang="en-US" dirty="0"/>
          </a:p>
        </p:txBody>
      </p:sp>
      <p:sp>
        <p:nvSpPr>
          <p:cNvPr id="143362" name="Rectangle 3"/>
          <p:cNvSpPr>
            <a:spLocks noGrp="1" noChangeArrowheads="1"/>
          </p:cNvSpPr>
          <p:nvPr>
            <p:ph idx="1"/>
          </p:nvPr>
        </p:nvSpPr>
        <p:spPr>
          <a:effectLst/>
        </p:spPr>
        <p:txBody>
          <a:bodyPr>
            <a:normAutofit/>
          </a:bodyPr>
          <a:lstStyle/>
          <a:p>
            <a:pPr eaLnBrk="1" hangingPunct="1"/>
            <a:r>
              <a:rPr lang="en-US" sz="4800" dirty="0"/>
              <a:t> Data loggers</a:t>
            </a:r>
          </a:p>
          <a:p>
            <a:pPr lvl="1" eaLnBrk="1" hangingPunct="1"/>
            <a:r>
              <a:rPr lang="en-US" sz="4800" dirty="0"/>
              <a:t> Strip charts</a:t>
            </a:r>
          </a:p>
          <a:p>
            <a:pPr lvl="1" eaLnBrk="1" hangingPunct="1"/>
            <a:r>
              <a:rPr lang="en-US" sz="4800" dirty="0"/>
              <a:t> Computers</a:t>
            </a:r>
          </a:p>
          <a:p>
            <a:pPr lvl="1" eaLnBrk="1" hangingPunct="1"/>
            <a:r>
              <a:rPr lang="en-US" sz="4800" dirty="0"/>
              <a:t> Temporary data storage</a:t>
            </a:r>
          </a:p>
          <a:p>
            <a:pPr lvl="1" eaLnBrk="1" hangingPunct="1"/>
            <a:r>
              <a:rPr lang="en-US" sz="4800" dirty="0"/>
              <a:t> On-line data retrieval</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07231" y="365127"/>
            <a:ext cx="8872538" cy="777873"/>
          </a:xfrm>
        </p:spPr>
        <p:txBody>
          <a:bodyPr>
            <a:normAutofit/>
          </a:bodyPr>
          <a:lstStyle/>
          <a:p>
            <a:pPr eaLnBrk="1" fontAlgn="auto" hangingPunct="1">
              <a:spcAft>
                <a:spcPts val="0"/>
              </a:spcAft>
              <a:defRPr/>
            </a:pPr>
            <a:r>
              <a:rPr lang="en-US" sz="4800" dirty="0" err="1"/>
              <a:t>NCore</a:t>
            </a:r>
            <a:r>
              <a:rPr lang="en-US" sz="4800" dirty="0"/>
              <a:t> Network</a:t>
            </a:r>
          </a:p>
        </p:txBody>
      </p:sp>
      <p:sp>
        <p:nvSpPr>
          <p:cNvPr id="4" name="TextBox 3">
            <a:extLst>
              <a:ext uri="{FF2B5EF4-FFF2-40B4-BE49-F238E27FC236}">
                <a16:creationId xmlns:a16="http://schemas.microsoft.com/office/drawing/2014/main" id="{7561EDF0-FF25-AB84-A037-F6FEBDFC26FA}"/>
              </a:ext>
            </a:extLst>
          </p:cNvPr>
          <p:cNvSpPr txBox="1"/>
          <p:nvPr/>
        </p:nvSpPr>
        <p:spPr>
          <a:xfrm>
            <a:off x="7650927" y="2362200"/>
            <a:ext cx="1529586" cy="338554"/>
          </a:xfrm>
          <a:prstGeom prst="rect">
            <a:avLst/>
          </a:prstGeom>
          <a:noFill/>
        </p:spPr>
        <p:txBody>
          <a:bodyPr wrap="none" rtlCol="0">
            <a:spAutoFit/>
          </a:bodyPr>
          <a:lstStyle/>
          <a:p>
            <a:r>
              <a:rPr lang="en-US" dirty="0">
                <a:solidFill>
                  <a:schemeClr val="bg1"/>
                </a:solidFill>
              </a:rPr>
              <a:t>Updated 08/24</a:t>
            </a:r>
          </a:p>
        </p:txBody>
      </p:sp>
      <p:pic>
        <p:nvPicPr>
          <p:cNvPr id="2050" name="Picture 2" descr="Map of NCore Sites">
            <a:extLst>
              <a:ext uri="{FF2B5EF4-FFF2-40B4-BE49-F238E27FC236}">
                <a16:creationId xmlns:a16="http://schemas.microsoft.com/office/drawing/2014/main" id="{9170C955-F95B-A138-3F79-BE6455660A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01333"/>
            <a:ext cx="10287000" cy="55927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1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4386" name="Picture 1026" descr="DSCN0959"/>
          <p:cNvPicPr>
            <a:picLocks noChangeAspect="1" noChangeArrowheads="1"/>
          </p:cNvPicPr>
          <p:nvPr/>
        </p:nvPicPr>
        <p:blipFill>
          <a:blip r:embed="rId3" cstate="print"/>
          <a:srcRect/>
          <a:stretch>
            <a:fillRect/>
          </a:stretch>
        </p:blipFill>
        <p:spPr bwMode="auto">
          <a:xfrm>
            <a:off x="-142875" y="0"/>
            <a:ext cx="10429875" cy="6924675"/>
          </a:xfrm>
          <a:prstGeom prst="rect">
            <a:avLst/>
          </a:prstGeom>
          <a:noFill/>
          <a:ln w="9525">
            <a:noFill/>
            <a:miter lim="800000"/>
            <a:headEnd/>
            <a:tailEnd/>
          </a:ln>
        </p:spPr>
      </p:pic>
      <p:sp>
        <p:nvSpPr>
          <p:cNvPr id="2" name="TextBox 1">
            <a:extLst>
              <a:ext uri="{FF2B5EF4-FFF2-40B4-BE49-F238E27FC236}">
                <a16:creationId xmlns:a16="http://schemas.microsoft.com/office/drawing/2014/main" id="{19F1BE95-F95C-9F22-B25A-8C65091D2E00}"/>
              </a:ext>
            </a:extLst>
          </p:cNvPr>
          <p:cNvSpPr txBox="1"/>
          <p:nvPr/>
        </p:nvSpPr>
        <p:spPr>
          <a:xfrm>
            <a:off x="1485900" y="5410200"/>
            <a:ext cx="8458200" cy="1107996"/>
          </a:xfrm>
          <a:prstGeom prst="rect">
            <a:avLst/>
          </a:prstGeom>
          <a:noFill/>
        </p:spPr>
        <p:txBody>
          <a:bodyPr wrap="square" rtlCol="0">
            <a:spAutoFit/>
          </a:bodyPr>
          <a:lstStyle/>
          <a:p>
            <a:pPr>
              <a:defRPr/>
            </a:pPr>
            <a:r>
              <a:rPr lang="en-US" sz="6600">
                <a:solidFill>
                  <a:schemeClr val="bg1"/>
                </a:solidFill>
              </a:rPr>
              <a:t>Data Acquisition System</a:t>
            </a:r>
            <a:endParaRPr lang="en-US" sz="6600" i="1" dirty="0">
              <a:solidFill>
                <a:schemeClr val="bg1"/>
              </a:solidFill>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a:xfrm>
            <a:off x="723900" y="231779"/>
            <a:ext cx="9563100" cy="987425"/>
          </a:xfrm>
        </p:spPr>
        <p:txBody>
          <a:bodyPr/>
          <a:lstStyle/>
          <a:p>
            <a:pPr eaLnBrk="1" fontAlgn="auto" hangingPunct="1">
              <a:spcAft>
                <a:spcPts val="0"/>
              </a:spcAft>
              <a:defRPr/>
            </a:pPr>
            <a:r>
              <a:rPr lang="en-US" sz="4800" dirty="0"/>
              <a:t>Site Survey Data</a:t>
            </a:r>
            <a:endParaRPr lang="en-US" dirty="0"/>
          </a:p>
        </p:txBody>
      </p:sp>
      <p:sp>
        <p:nvSpPr>
          <p:cNvPr id="146434" name="Rectangle 3"/>
          <p:cNvSpPr>
            <a:spLocks noGrp="1" noChangeArrowheads="1"/>
          </p:cNvSpPr>
          <p:nvPr>
            <p:ph idx="1"/>
          </p:nvPr>
        </p:nvSpPr>
        <p:spPr>
          <a:xfrm>
            <a:off x="723900" y="1391443"/>
            <a:ext cx="9205912" cy="4075113"/>
          </a:xfrm>
          <a:effectLst/>
        </p:spPr>
        <p:txBody>
          <a:bodyPr>
            <a:normAutofit lnSpcReduction="10000"/>
          </a:bodyPr>
          <a:lstStyle/>
          <a:p>
            <a:pPr marL="457200" indent="-457200" eaLnBrk="1" hangingPunct="1"/>
            <a:r>
              <a:rPr lang="en-US" sz="4400" dirty="0"/>
              <a:t>Quality Assurance Procedures and Plans </a:t>
            </a:r>
          </a:p>
          <a:p>
            <a:pPr marL="457200" indent="-457200" eaLnBrk="1" hangingPunct="1"/>
            <a:r>
              <a:rPr lang="en-US" sz="4400" dirty="0"/>
              <a:t>Cleaning Schedule</a:t>
            </a:r>
          </a:p>
          <a:p>
            <a:pPr marL="457200" indent="-457200" eaLnBrk="1" hangingPunct="1"/>
            <a:r>
              <a:rPr lang="en-US" sz="4400" dirty="0"/>
              <a:t>Calibrations</a:t>
            </a:r>
          </a:p>
          <a:p>
            <a:pPr marL="457200" indent="-457200" eaLnBrk="1" hangingPunct="1"/>
            <a:r>
              <a:rPr lang="en-US" sz="4400" dirty="0"/>
              <a:t>Station Temperature Control </a:t>
            </a:r>
          </a:p>
          <a:p>
            <a:pPr marL="457200" indent="-457200" eaLnBrk="1" hangingPunct="1"/>
            <a:r>
              <a:rPr lang="en-US" sz="4400" dirty="0"/>
              <a:t>In-Line Filters</a:t>
            </a:r>
          </a:p>
          <a:p>
            <a:pPr eaLnBrk="1" hangingPunct="1"/>
            <a:endParaRPr lang="en-US" sz="3600" dirty="0"/>
          </a:p>
        </p:txBody>
      </p:sp>
    </p:spTree>
  </p:cSld>
  <p:clrMapOvr>
    <a:masterClrMapping/>
  </p:clrMapOvr>
  <p:transition spd="slow"/>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a:xfrm>
            <a:off x="852486" y="231779"/>
            <a:ext cx="9434514" cy="1063625"/>
          </a:xfrm>
        </p:spPr>
        <p:txBody>
          <a:bodyPr/>
          <a:lstStyle/>
          <a:p>
            <a:pPr eaLnBrk="1" fontAlgn="auto" hangingPunct="1">
              <a:spcAft>
                <a:spcPts val="0"/>
              </a:spcAft>
              <a:defRPr/>
            </a:pPr>
            <a:r>
              <a:rPr lang="en-US" sz="4800" dirty="0"/>
              <a:t>Documentation</a:t>
            </a:r>
            <a:endParaRPr lang="en-US" dirty="0"/>
          </a:p>
        </p:txBody>
      </p:sp>
      <p:sp>
        <p:nvSpPr>
          <p:cNvPr id="147458" name="Rectangle 3"/>
          <p:cNvSpPr>
            <a:spLocks noGrp="1" noChangeArrowheads="1"/>
          </p:cNvSpPr>
          <p:nvPr>
            <p:ph idx="1"/>
          </p:nvPr>
        </p:nvSpPr>
        <p:spPr>
          <a:xfrm>
            <a:off x="1028700" y="1371600"/>
            <a:ext cx="8580438" cy="4532312"/>
          </a:xfrm>
          <a:effectLst/>
        </p:spPr>
        <p:txBody>
          <a:bodyPr>
            <a:normAutofit/>
          </a:bodyPr>
          <a:lstStyle/>
          <a:p>
            <a:pPr eaLnBrk="1" hangingPunct="1"/>
            <a:r>
              <a:rPr lang="en-US" sz="3600" dirty="0"/>
              <a:t> Instrument Log</a:t>
            </a:r>
          </a:p>
          <a:p>
            <a:pPr lvl="1" eaLnBrk="1" hangingPunct="1"/>
            <a:r>
              <a:rPr lang="en-US" sz="3600" dirty="0"/>
              <a:t> Stays with Instrument</a:t>
            </a:r>
          </a:p>
          <a:p>
            <a:pPr lvl="1" eaLnBrk="1" hangingPunct="1"/>
            <a:r>
              <a:rPr lang="en-US" sz="3600" dirty="0"/>
              <a:t> Documents Acceptance Tests</a:t>
            </a:r>
          </a:p>
          <a:p>
            <a:pPr lvl="1" eaLnBrk="1" hangingPunct="1"/>
            <a:r>
              <a:rPr lang="en-US" sz="3600" dirty="0"/>
              <a:t> Documents Routine Maintenance</a:t>
            </a:r>
          </a:p>
          <a:p>
            <a:pPr lvl="1" eaLnBrk="1" hangingPunct="1"/>
            <a:r>
              <a:rPr lang="en-US" sz="3600" dirty="0"/>
              <a:t> Documents Repairs</a:t>
            </a:r>
          </a:p>
          <a:p>
            <a:pPr lvl="1" eaLnBrk="1" hangingPunct="1"/>
            <a:r>
              <a:rPr lang="en-US" sz="3600" dirty="0"/>
              <a:t> Documents Calibrations</a:t>
            </a:r>
          </a:p>
          <a:p>
            <a:pPr lvl="1" eaLnBrk="1" hangingPunct="1"/>
            <a:r>
              <a:rPr lang="en-US" sz="3600" dirty="0"/>
              <a:t> Other Instrument Specific Information</a:t>
            </a:r>
          </a:p>
          <a:p>
            <a:pPr lvl="2" eaLnBrk="1" hangingPunct="1"/>
            <a:r>
              <a:rPr lang="en-US" sz="3600" dirty="0"/>
              <a:t> i.e. Location, History, etc.</a:t>
            </a:r>
          </a:p>
        </p:txBody>
      </p:sp>
    </p:spTree>
  </p:cSld>
  <p:clrMapOvr>
    <a:masterClrMapping/>
  </p:clrMapOvr>
  <p:transition spd="slow"/>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a:xfrm>
            <a:off x="495300" y="231779"/>
            <a:ext cx="9791700" cy="987425"/>
          </a:xfrm>
          <a:effectLst/>
        </p:spPr>
        <p:txBody>
          <a:bodyPr/>
          <a:lstStyle/>
          <a:p>
            <a:pPr eaLnBrk="1" fontAlgn="auto" hangingPunct="1">
              <a:spcAft>
                <a:spcPts val="0"/>
              </a:spcAft>
              <a:defRPr/>
            </a:pPr>
            <a:r>
              <a:rPr lang="en-US" sz="4800" dirty="0"/>
              <a:t>Documentation</a:t>
            </a:r>
            <a:endParaRPr lang="en-US" dirty="0"/>
          </a:p>
        </p:txBody>
      </p:sp>
      <p:sp>
        <p:nvSpPr>
          <p:cNvPr id="148482" name="Rectangle 3"/>
          <p:cNvSpPr>
            <a:spLocks noGrp="1" noChangeArrowheads="1"/>
          </p:cNvSpPr>
          <p:nvPr>
            <p:ph idx="1"/>
          </p:nvPr>
        </p:nvSpPr>
        <p:spPr>
          <a:xfrm>
            <a:off x="1028700" y="1698625"/>
            <a:ext cx="8504238" cy="4532313"/>
          </a:xfrm>
          <a:effectLst/>
        </p:spPr>
        <p:txBody>
          <a:bodyPr/>
          <a:lstStyle/>
          <a:p>
            <a:pPr eaLnBrk="1" hangingPunct="1"/>
            <a:r>
              <a:rPr lang="en-US" dirty="0">
                <a:latin typeface="Times New Roman" pitchFamily="18" charset="0"/>
              </a:rPr>
              <a:t> </a:t>
            </a:r>
            <a:r>
              <a:rPr lang="en-US" sz="3200" dirty="0"/>
              <a:t>Station Log</a:t>
            </a:r>
          </a:p>
          <a:p>
            <a:pPr lvl="1" eaLnBrk="1" hangingPunct="1"/>
            <a:r>
              <a:rPr lang="en-US" sz="3200" dirty="0"/>
              <a:t> Stays at Station</a:t>
            </a:r>
          </a:p>
          <a:p>
            <a:pPr lvl="1" eaLnBrk="1" hangingPunct="1"/>
            <a:r>
              <a:rPr lang="en-US" sz="3200" dirty="0"/>
              <a:t> Documents Conditions that may Influence Data</a:t>
            </a:r>
          </a:p>
          <a:p>
            <a:pPr lvl="2" eaLnBrk="1" hangingPunct="1"/>
            <a:r>
              <a:rPr lang="en-US" sz="3200" dirty="0"/>
              <a:t> Nearby Construction</a:t>
            </a:r>
          </a:p>
          <a:p>
            <a:pPr lvl="2" eaLnBrk="1" hangingPunct="1"/>
            <a:r>
              <a:rPr lang="en-US" sz="3200" dirty="0"/>
              <a:t> Changes in Traffic Patterns and Flow</a:t>
            </a:r>
          </a:p>
          <a:p>
            <a:pPr lvl="1" eaLnBrk="1" hangingPunct="1"/>
            <a:r>
              <a:rPr lang="en-US" sz="3200" dirty="0"/>
              <a:t> Documents Alterations of Sampling Train</a:t>
            </a:r>
          </a:p>
          <a:p>
            <a:pPr lvl="2" eaLnBrk="1" hangingPunct="1"/>
            <a:r>
              <a:rPr lang="en-US" sz="3200" dirty="0"/>
              <a:t> Probe and Equipment Changes</a:t>
            </a:r>
          </a:p>
          <a:p>
            <a:pPr lvl="1" eaLnBrk="1" hangingPunct="1"/>
            <a:r>
              <a:rPr lang="en-US" sz="3200" dirty="0"/>
              <a:t> Contains Completed Site Reports</a:t>
            </a:r>
            <a:endParaRPr lang="en-US" sz="3200" dirty="0">
              <a:latin typeface="Times New Roman" pitchFamily="18" charset="0"/>
            </a:endParaRPr>
          </a:p>
        </p:txBody>
      </p:sp>
    </p:spTree>
  </p:cSld>
  <p:clrMapOvr>
    <a:masterClrMapping/>
  </p:clrMapOvr>
  <p:transition spd="slow"/>
</p:sld>
</file>

<file path=ppt/slides/slide1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49506" name="Picture 2"/>
          <p:cNvPicPr>
            <a:picLocks noChangeArrowheads="1"/>
          </p:cNvPicPr>
          <p:nvPr/>
        </p:nvPicPr>
        <p:blipFill>
          <a:blip r:embed="rId3" cstate="print"/>
          <a:srcRect/>
          <a:stretch>
            <a:fillRect/>
          </a:stretch>
        </p:blipFill>
        <p:spPr bwMode="auto">
          <a:xfrm>
            <a:off x="231775" y="0"/>
            <a:ext cx="5967413" cy="6831013"/>
          </a:xfrm>
          <a:prstGeom prst="rect">
            <a:avLst/>
          </a:prstGeom>
          <a:noFill/>
          <a:ln w="12700">
            <a:noFill/>
            <a:miter lim="800000"/>
            <a:headEnd/>
            <a:tailEnd/>
          </a:ln>
          <a:effectLst/>
        </p:spPr>
      </p:pic>
      <p:sp>
        <p:nvSpPr>
          <p:cNvPr id="2" name="TextBox 1">
            <a:extLst>
              <a:ext uri="{FF2B5EF4-FFF2-40B4-BE49-F238E27FC236}">
                <a16:creationId xmlns:a16="http://schemas.microsoft.com/office/drawing/2014/main" id="{16925D45-CDF4-D647-55A3-1803C5B28D19}"/>
              </a:ext>
            </a:extLst>
          </p:cNvPr>
          <p:cNvSpPr txBox="1"/>
          <p:nvPr/>
        </p:nvSpPr>
        <p:spPr>
          <a:xfrm>
            <a:off x="6438900" y="1828800"/>
            <a:ext cx="3276600" cy="2308324"/>
          </a:xfrm>
          <a:prstGeom prst="rect">
            <a:avLst/>
          </a:prstGeom>
          <a:noFill/>
        </p:spPr>
        <p:txBody>
          <a:bodyPr wrap="square" rtlCol="0">
            <a:spAutoFit/>
          </a:bodyPr>
          <a:lstStyle/>
          <a:p>
            <a:r>
              <a:rPr lang="en-US" sz="4800" dirty="0">
                <a:solidFill>
                  <a:schemeClr val="bg2"/>
                </a:solidFill>
              </a:rPr>
              <a:t>Typical  Monitoring Station</a:t>
            </a:r>
          </a:p>
        </p:txBody>
      </p:sp>
    </p:spTree>
  </p:cSld>
  <p:clrMapOvr>
    <a:overrideClrMapping bg1="dk2" tx1="lt1" bg2="dk1" tx2="lt2" accent1="accent1" accent2="accent2" accent3="accent3" accent4="accent4" accent5="accent5" accent6="accent6" hlink="hlink" folHlink="folHlink"/>
  </p:clrMapOvr>
  <p:transition spd="slow"/>
</p:sld>
</file>

<file path=ppt/slides/slide13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0530" name="Picture 9" descr="DSC00404"/>
          <p:cNvPicPr>
            <a:picLocks noChangeAspect="1" noChangeArrowheads="1"/>
          </p:cNvPicPr>
          <p:nvPr/>
        </p:nvPicPr>
        <p:blipFill>
          <a:blip r:embed="rId3" cstate="print"/>
          <a:srcRect/>
          <a:stretch>
            <a:fillRect/>
          </a:stretch>
        </p:blipFill>
        <p:spPr bwMode="auto">
          <a:xfrm>
            <a:off x="-952500" y="-1143000"/>
            <a:ext cx="12192000" cy="9144000"/>
          </a:xfrm>
          <a:prstGeom prst="rect">
            <a:avLst/>
          </a:prstGeom>
          <a:noFill/>
          <a:ln w="9525">
            <a:noFill/>
            <a:miter lim="800000"/>
            <a:headEnd/>
            <a:tailEnd/>
          </a:ln>
        </p:spPr>
      </p:pic>
      <p:sp>
        <p:nvSpPr>
          <p:cNvPr id="2" name="TextBox 1">
            <a:extLst>
              <a:ext uri="{FF2B5EF4-FFF2-40B4-BE49-F238E27FC236}">
                <a16:creationId xmlns:a16="http://schemas.microsoft.com/office/drawing/2014/main" id="{C2A5765F-D94B-2480-CCAD-7BE9EDDF11A9}"/>
              </a:ext>
            </a:extLst>
          </p:cNvPr>
          <p:cNvSpPr txBox="1"/>
          <p:nvPr/>
        </p:nvSpPr>
        <p:spPr>
          <a:xfrm>
            <a:off x="1943100" y="2362200"/>
            <a:ext cx="7086600" cy="1200329"/>
          </a:xfrm>
          <a:prstGeom prst="rect">
            <a:avLst/>
          </a:prstGeom>
          <a:noFill/>
        </p:spPr>
        <p:txBody>
          <a:bodyPr wrap="square" rtlCol="0">
            <a:spAutoFit/>
          </a:bodyPr>
          <a:lstStyle/>
          <a:p>
            <a:pPr>
              <a:defRPr/>
            </a:pPr>
            <a:r>
              <a:rPr lang="en-US" sz="7200">
                <a:solidFill>
                  <a:schemeClr val="bg1"/>
                </a:solidFill>
              </a:rPr>
              <a:t>Quality Assurance </a:t>
            </a:r>
            <a:endParaRPr lang="en-US" sz="7200" dirty="0">
              <a:solidFill>
                <a:schemeClr val="bg1"/>
              </a:solidFil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noChangeArrowheads="1"/>
          </p:cNvSpPr>
          <p:nvPr>
            <p:ph type="title"/>
          </p:nvPr>
        </p:nvSpPr>
        <p:spPr>
          <a:xfrm>
            <a:off x="609600" y="231779"/>
            <a:ext cx="9677400" cy="1063625"/>
          </a:xfrm>
          <a:effectLst/>
        </p:spPr>
        <p:txBody>
          <a:bodyPr/>
          <a:lstStyle/>
          <a:p>
            <a:pPr eaLnBrk="1" fontAlgn="auto" hangingPunct="1">
              <a:spcAft>
                <a:spcPts val="0"/>
              </a:spcAft>
              <a:defRPr/>
            </a:pPr>
            <a:r>
              <a:rPr lang="en-US" sz="4800" dirty="0"/>
              <a:t>Quality Assurance</a:t>
            </a:r>
            <a:endParaRPr lang="en-US" dirty="0"/>
          </a:p>
        </p:txBody>
      </p:sp>
      <p:sp>
        <p:nvSpPr>
          <p:cNvPr id="490499" name="Text Box 3"/>
          <p:cNvSpPr txBox="1">
            <a:spLocks noChangeArrowheads="1"/>
          </p:cNvSpPr>
          <p:nvPr/>
        </p:nvSpPr>
        <p:spPr bwMode="auto">
          <a:xfrm>
            <a:off x="6324600" y="5257800"/>
            <a:ext cx="3316288" cy="677863"/>
          </a:xfrm>
          <a:prstGeom prst="rect">
            <a:avLst/>
          </a:prstGeom>
          <a:noFill/>
          <a:ln w="76200">
            <a:solidFill>
              <a:srgbClr val="FFFF00"/>
            </a:solidFill>
            <a:miter lim="800000"/>
            <a:headEnd/>
            <a:tailEnd/>
          </a:ln>
          <a:effectLst/>
          <a:extLst>
            <a:ext uri="{909E8E84-426E-40DD-AFC4-6F175D3DCCD1}">
              <a14:hiddenFill xmlns:a14="http://schemas.microsoft.com/office/drawing/2010/main">
                <a:solidFill>
                  <a:schemeClr val="bg1"/>
                </a:solidFill>
              </a14:hiddenFill>
            </a:ext>
          </a:extLst>
        </p:spPr>
        <p:txBody>
          <a:bodyPr>
            <a:spAutoFit/>
          </a:bodyPr>
          <a:lstStyle/>
          <a:p>
            <a:pPr>
              <a:defRPr/>
            </a:pPr>
            <a:r>
              <a:rPr lang="en-US" sz="3800" dirty="0">
                <a:latin typeface="Arial" charset="0"/>
              </a:rPr>
              <a:t>Valid Data</a:t>
            </a:r>
            <a:endParaRPr lang="en-US" sz="3800" dirty="0">
              <a:latin typeface="Times New Roman" pitchFamily="18" charset="0"/>
            </a:endParaRPr>
          </a:p>
        </p:txBody>
      </p:sp>
      <p:sp>
        <p:nvSpPr>
          <p:cNvPr id="490500" name="Text Box 4"/>
          <p:cNvSpPr txBox="1">
            <a:spLocks noChangeArrowheads="1"/>
          </p:cNvSpPr>
          <p:nvPr/>
        </p:nvSpPr>
        <p:spPr bwMode="auto">
          <a:xfrm>
            <a:off x="609600" y="1765300"/>
            <a:ext cx="3316288" cy="1261884"/>
          </a:xfrm>
          <a:prstGeom prst="rect">
            <a:avLst/>
          </a:prstGeom>
          <a:noFill/>
          <a:ln w="76200">
            <a:solidFill>
              <a:srgbClr val="FFFF00"/>
            </a:solidFill>
            <a:miter lim="800000"/>
            <a:headEnd/>
            <a:tailEnd/>
          </a:ln>
          <a:effectLst/>
          <a:extLst>
            <a:ext uri="{909E8E84-426E-40DD-AFC4-6F175D3DCCD1}">
              <a14:hiddenFill xmlns:a14="http://schemas.microsoft.com/office/drawing/2010/main">
                <a:solidFill>
                  <a:schemeClr val="bg1"/>
                </a:solidFill>
              </a14:hiddenFill>
            </a:ext>
          </a:extLst>
        </p:spPr>
        <p:txBody>
          <a:bodyPr>
            <a:spAutoFit/>
          </a:bodyPr>
          <a:lstStyle/>
          <a:p>
            <a:pPr>
              <a:defRPr/>
            </a:pPr>
            <a:r>
              <a:rPr lang="en-US" sz="3800" dirty="0"/>
              <a:t>Air Monitoring Network</a:t>
            </a:r>
            <a:endParaRPr lang="en-US" sz="3600" dirty="0"/>
          </a:p>
        </p:txBody>
      </p:sp>
      <p:sp>
        <p:nvSpPr>
          <p:cNvPr id="490501" name="Text Box 5"/>
          <p:cNvSpPr txBox="1">
            <a:spLocks noChangeArrowheads="1"/>
          </p:cNvSpPr>
          <p:nvPr/>
        </p:nvSpPr>
        <p:spPr bwMode="auto">
          <a:xfrm>
            <a:off x="609600" y="5226050"/>
            <a:ext cx="3316288" cy="677863"/>
          </a:xfrm>
          <a:prstGeom prst="rect">
            <a:avLst/>
          </a:prstGeom>
          <a:noFill/>
          <a:ln w="76200">
            <a:solidFill>
              <a:srgbClr val="FFFF00"/>
            </a:solidFill>
            <a:miter lim="800000"/>
            <a:headEnd/>
            <a:tailEnd/>
          </a:ln>
          <a:effectLst/>
          <a:extLst>
            <a:ext uri="{909E8E84-426E-40DD-AFC4-6F175D3DCCD1}">
              <a14:hiddenFill xmlns:a14="http://schemas.microsoft.com/office/drawing/2010/main">
                <a:solidFill>
                  <a:schemeClr val="bg1"/>
                </a:solidFill>
              </a14:hiddenFill>
            </a:ext>
          </a:extLst>
        </p:spPr>
        <p:txBody>
          <a:bodyPr>
            <a:spAutoFit/>
          </a:bodyPr>
          <a:lstStyle/>
          <a:p>
            <a:pPr>
              <a:defRPr/>
            </a:pPr>
            <a:r>
              <a:rPr lang="en-US" sz="3800" dirty="0">
                <a:latin typeface="Arial" charset="0"/>
              </a:rPr>
              <a:t>Data</a:t>
            </a:r>
          </a:p>
        </p:txBody>
      </p:sp>
      <p:sp>
        <p:nvSpPr>
          <p:cNvPr id="490502" name="Text Box 6"/>
          <p:cNvSpPr txBox="1">
            <a:spLocks noChangeArrowheads="1"/>
          </p:cNvSpPr>
          <p:nvPr/>
        </p:nvSpPr>
        <p:spPr bwMode="auto">
          <a:xfrm>
            <a:off x="6361113" y="1752600"/>
            <a:ext cx="3316287" cy="1906588"/>
          </a:xfrm>
          <a:prstGeom prst="rect">
            <a:avLst/>
          </a:prstGeom>
          <a:noFill/>
          <a:ln w="76200">
            <a:solidFill>
              <a:srgbClr val="FFFF00"/>
            </a:solidFill>
            <a:miter lim="800000"/>
            <a:headEnd/>
            <a:tailEnd/>
          </a:ln>
          <a:effectLst/>
          <a:extLst>
            <a:ext uri="{909E8E84-426E-40DD-AFC4-6F175D3DCCD1}">
              <a14:hiddenFill xmlns:a14="http://schemas.microsoft.com/office/drawing/2010/main">
                <a:solidFill>
                  <a:schemeClr val="bg1"/>
                </a:solidFill>
              </a14:hiddenFill>
            </a:ext>
          </a:extLst>
        </p:spPr>
        <p:txBody>
          <a:bodyPr>
            <a:spAutoFit/>
          </a:bodyPr>
          <a:lstStyle/>
          <a:p>
            <a:pPr>
              <a:defRPr/>
            </a:pPr>
            <a:r>
              <a:rPr lang="en-US" sz="3800" dirty="0">
                <a:latin typeface="Arial" charset="0"/>
              </a:rPr>
              <a:t>Quality Assurance Program</a:t>
            </a:r>
            <a:endParaRPr lang="en-US" sz="3800" dirty="0">
              <a:latin typeface="Times New Roman" pitchFamily="18" charset="0"/>
            </a:endParaRPr>
          </a:p>
        </p:txBody>
      </p:sp>
      <p:sp>
        <p:nvSpPr>
          <p:cNvPr id="490503" name="Line 7"/>
          <p:cNvSpPr>
            <a:spLocks noChangeShapeType="1"/>
          </p:cNvSpPr>
          <p:nvPr/>
        </p:nvSpPr>
        <p:spPr bwMode="auto">
          <a:xfrm>
            <a:off x="2133600" y="3733800"/>
            <a:ext cx="0" cy="1371600"/>
          </a:xfrm>
          <a:prstGeom prst="line">
            <a:avLst/>
          </a:prstGeom>
          <a:noFill/>
          <a:ln w="2540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90504" name="Line 8"/>
          <p:cNvSpPr>
            <a:spLocks noChangeShapeType="1"/>
          </p:cNvSpPr>
          <p:nvPr/>
        </p:nvSpPr>
        <p:spPr bwMode="auto">
          <a:xfrm flipV="1">
            <a:off x="4191000" y="3733800"/>
            <a:ext cx="2057400" cy="1828800"/>
          </a:xfrm>
          <a:prstGeom prst="line">
            <a:avLst/>
          </a:prstGeom>
          <a:noFill/>
          <a:ln w="2540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90505" name="Line 9"/>
          <p:cNvSpPr>
            <a:spLocks noChangeShapeType="1"/>
          </p:cNvSpPr>
          <p:nvPr/>
        </p:nvSpPr>
        <p:spPr bwMode="auto">
          <a:xfrm>
            <a:off x="4191000" y="2514600"/>
            <a:ext cx="1981200" cy="0"/>
          </a:xfrm>
          <a:prstGeom prst="line">
            <a:avLst/>
          </a:prstGeom>
          <a:noFill/>
          <a:ln w="2540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90506" name="Line 10"/>
          <p:cNvSpPr>
            <a:spLocks noChangeShapeType="1"/>
          </p:cNvSpPr>
          <p:nvPr/>
        </p:nvSpPr>
        <p:spPr bwMode="auto">
          <a:xfrm>
            <a:off x="8001000" y="3733800"/>
            <a:ext cx="0" cy="1295400"/>
          </a:xfrm>
          <a:prstGeom prst="line">
            <a:avLst/>
          </a:prstGeom>
          <a:noFill/>
          <a:ln w="2540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499"/>
                                          </p:stCondLst>
                                        </p:cTn>
                                        <p:tgtEl>
                                          <p:spTgt spid="490503"/>
                                        </p:tgtEl>
                                        <p:attrNameLst>
                                          <p:attrName>style.visibility</p:attrName>
                                        </p:attrNameLst>
                                      </p:cBhvr>
                                      <p:to>
                                        <p:strVal val="visible"/>
                                      </p:to>
                                    </p:set>
                                  </p:childTnLst>
                                </p:cTn>
                              </p:par>
                            </p:childTnLst>
                          </p:cTn>
                        </p:par>
                        <p:par>
                          <p:cTn id="7" fill="hold" nodeType="afterGroup">
                            <p:stCondLst>
                              <p:cond delay="1500"/>
                            </p:stCondLst>
                            <p:childTnLst>
                              <p:par>
                                <p:cTn id="8" presetID="1" presetClass="entr" presetSubtype="0" fill="hold" nodeType="afterEffect">
                                  <p:stCondLst>
                                    <p:cond delay="1000"/>
                                  </p:stCondLst>
                                  <p:childTnLst>
                                    <p:set>
                                      <p:cBhvr>
                                        <p:cTn id="9" dur="1" fill="hold">
                                          <p:stCondLst>
                                            <p:cond delay="499"/>
                                          </p:stCondLst>
                                        </p:cTn>
                                        <p:tgtEl>
                                          <p:spTgt spid="490505"/>
                                        </p:tgtEl>
                                        <p:attrNameLst>
                                          <p:attrName>style.visibility</p:attrName>
                                        </p:attrNameLst>
                                      </p:cBhvr>
                                      <p:to>
                                        <p:strVal val="visible"/>
                                      </p:to>
                                    </p:set>
                                  </p:childTnLst>
                                </p:cTn>
                              </p:par>
                            </p:childTnLst>
                          </p:cTn>
                        </p:par>
                        <p:par>
                          <p:cTn id="10" fill="hold" nodeType="afterGroup">
                            <p:stCondLst>
                              <p:cond delay="3000"/>
                            </p:stCondLst>
                            <p:childTnLst>
                              <p:par>
                                <p:cTn id="11" presetID="1" presetClass="entr" presetSubtype="0" fill="hold" nodeType="afterEffect">
                                  <p:stCondLst>
                                    <p:cond delay="1000"/>
                                  </p:stCondLst>
                                  <p:childTnLst>
                                    <p:set>
                                      <p:cBhvr>
                                        <p:cTn id="12" dur="1" fill="hold">
                                          <p:stCondLst>
                                            <p:cond delay="499"/>
                                          </p:stCondLst>
                                        </p:cTn>
                                        <p:tgtEl>
                                          <p:spTgt spid="490504"/>
                                        </p:tgtEl>
                                        <p:attrNameLst>
                                          <p:attrName>style.visibility</p:attrName>
                                        </p:attrNameLst>
                                      </p:cBhvr>
                                      <p:to>
                                        <p:strVal val="visible"/>
                                      </p:to>
                                    </p:set>
                                  </p:childTnLst>
                                </p:cTn>
                              </p:par>
                            </p:childTnLst>
                          </p:cTn>
                        </p:par>
                        <p:par>
                          <p:cTn id="13" fill="hold" nodeType="afterGroup">
                            <p:stCondLst>
                              <p:cond delay="4500"/>
                            </p:stCondLst>
                            <p:childTnLst>
                              <p:par>
                                <p:cTn id="14" presetID="1" presetClass="entr" presetSubtype="0" fill="hold" nodeType="afterEffect">
                                  <p:stCondLst>
                                    <p:cond delay="1000"/>
                                  </p:stCondLst>
                                  <p:childTnLst>
                                    <p:set>
                                      <p:cBhvr>
                                        <p:cTn id="15" dur="1" fill="hold">
                                          <p:stCondLst>
                                            <p:cond delay="499"/>
                                          </p:stCondLst>
                                        </p:cTn>
                                        <p:tgtEl>
                                          <p:spTgt spid="490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723900" y="231779"/>
            <a:ext cx="9563100" cy="1063625"/>
          </a:xfrm>
        </p:spPr>
        <p:txBody>
          <a:bodyPr/>
          <a:lstStyle/>
          <a:p>
            <a:pPr eaLnBrk="1" fontAlgn="auto" hangingPunct="1">
              <a:spcAft>
                <a:spcPts val="0"/>
              </a:spcAft>
              <a:defRPr/>
            </a:pPr>
            <a:r>
              <a:rPr lang="en-US" sz="4800" dirty="0"/>
              <a:t>Quality Assurance</a:t>
            </a:r>
            <a:endParaRPr lang="en-US" dirty="0"/>
          </a:p>
        </p:txBody>
      </p:sp>
      <p:sp>
        <p:nvSpPr>
          <p:cNvPr id="152578" name="Rectangle 3"/>
          <p:cNvSpPr>
            <a:spLocks noGrp="1" noChangeArrowheads="1"/>
          </p:cNvSpPr>
          <p:nvPr>
            <p:ph idx="1"/>
          </p:nvPr>
        </p:nvSpPr>
        <p:spPr>
          <a:xfrm>
            <a:off x="647700" y="1524000"/>
            <a:ext cx="9434513" cy="4532313"/>
          </a:xfrm>
          <a:effectLst/>
        </p:spPr>
        <p:txBody>
          <a:bodyPr/>
          <a:lstStyle/>
          <a:p>
            <a:pPr eaLnBrk="1" hangingPunct="1"/>
            <a:r>
              <a:rPr lang="en-US" dirty="0">
                <a:latin typeface="Times New Roman" pitchFamily="18" charset="0"/>
              </a:rPr>
              <a:t> </a:t>
            </a:r>
            <a:r>
              <a:rPr lang="en-US" sz="4000" dirty="0"/>
              <a:t>Field QA</a:t>
            </a:r>
          </a:p>
          <a:p>
            <a:pPr lvl="1" eaLnBrk="1" hangingPunct="1"/>
            <a:r>
              <a:rPr lang="en-US" sz="4000" dirty="0"/>
              <a:t> Daily and Weekly Zero and Span Checks</a:t>
            </a:r>
          </a:p>
          <a:p>
            <a:pPr lvl="1" eaLnBrk="1" hangingPunct="1"/>
            <a:r>
              <a:rPr lang="en-US" sz="4000" dirty="0"/>
              <a:t> Semi-Annual Multipoint Calibrations</a:t>
            </a:r>
          </a:p>
          <a:p>
            <a:pPr lvl="1" eaLnBrk="1" hangingPunct="1"/>
            <a:r>
              <a:rPr lang="en-US" sz="4000" dirty="0"/>
              <a:t> External Audits</a:t>
            </a:r>
          </a:p>
          <a:p>
            <a:pPr lvl="2" eaLnBrk="1" hangingPunct="1"/>
            <a:r>
              <a:rPr lang="en-US" sz="4000" dirty="0"/>
              <a:t> Agency Audits</a:t>
            </a:r>
          </a:p>
          <a:p>
            <a:pPr lvl="2" eaLnBrk="1" hangingPunct="1"/>
            <a:r>
              <a:rPr lang="en-US" sz="4000" dirty="0"/>
              <a:t> EPA NPAP (National Pollutant</a:t>
            </a:r>
          </a:p>
          <a:p>
            <a:pPr lvl="2" eaLnBrk="1" hangingPunct="1">
              <a:buFont typeface="Monotype Sorts" pitchFamily="2" charset="2"/>
              <a:buNone/>
            </a:pPr>
            <a:r>
              <a:rPr lang="en-US" sz="4000" dirty="0"/>
              <a:t>    Audit Program)</a:t>
            </a:r>
          </a:p>
        </p:txBody>
      </p:sp>
    </p:spTree>
  </p:cSld>
  <p:clrMapOvr>
    <a:masterClrMapping/>
  </p:clrMapOvr>
  <p:transition spd="slow"/>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952500" y="228600"/>
            <a:ext cx="9334500" cy="1066800"/>
          </a:xfrm>
        </p:spPr>
        <p:txBody>
          <a:bodyPr/>
          <a:lstStyle/>
          <a:p>
            <a:pPr eaLnBrk="1" fontAlgn="auto" hangingPunct="1">
              <a:spcAft>
                <a:spcPts val="0"/>
              </a:spcAft>
              <a:defRPr/>
            </a:pPr>
            <a:r>
              <a:rPr lang="en-US" sz="4800" dirty="0"/>
              <a:t>Data Handling</a:t>
            </a:r>
            <a:endParaRPr lang="en-US" dirty="0"/>
          </a:p>
        </p:txBody>
      </p:sp>
      <p:sp>
        <p:nvSpPr>
          <p:cNvPr id="153602" name="Rectangle 3"/>
          <p:cNvSpPr>
            <a:spLocks noGrp="1" noChangeArrowheads="1"/>
          </p:cNvSpPr>
          <p:nvPr>
            <p:ph idx="1"/>
          </p:nvPr>
        </p:nvSpPr>
        <p:spPr>
          <a:xfrm>
            <a:off x="952500" y="1731963"/>
            <a:ext cx="8731250" cy="4532312"/>
          </a:xfrm>
          <a:effectLst/>
        </p:spPr>
        <p:txBody>
          <a:bodyPr/>
          <a:lstStyle/>
          <a:p>
            <a:pPr eaLnBrk="1" hangingPunct="1"/>
            <a:r>
              <a:rPr lang="en-US" dirty="0">
                <a:latin typeface="Times New Roman" pitchFamily="18" charset="0"/>
              </a:rPr>
              <a:t> </a:t>
            </a:r>
            <a:r>
              <a:rPr lang="en-US" sz="4800" dirty="0"/>
              <a:t>Data review and editing</a:t>
            </a:r>
          </a:p>
          <a:p>
            <a:pPr marL="914400" lvl="1" indent="-457200"/>
            <a:r>
              <a:rPr lang="en-US" sz="4400" dirty="0"/>
              <a:t>Complete data set</a:t>
            </a:r>
          </a:p>
          <a:p>
            <a:pPr marL="914400" lvl="1" indent="-457200"/>
            <a:r>
              <a:rPr lang="en-US" sz="4400" dirty="0"/>
              <a:t>Reviewed for accuracy</a:t>
            </a:r>
          </a:p>
          <a:p>
            <a:pPr marL="914400" lvl="1" indent="-457200"/>
            <a:r>
              <a:rPr lang="en-US" sz="4400" dirty="0"/>
              <a:t>Reviewed for consistency</a:t>
            </a:r>
          </a:p>
        </p:txBody>
      </p:sp>
    </p:spTree>
  </p:cSld>
  <p:clrMapOvr>
    <a:masterClrMapping/>
  </p:clrMapOvr>
  <p:transition spd="slow"/>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a:xfrm>
            <a:off x="647700" y="231779"/>
            <a:ext cx="9639300" cy="1063625"/>
          </a:xfrm>
        </p:spPr>
        <p:txBody>
          <a:bodyPr/>
          <a:lstStyle/>
          <a:p>
            <a:pPr eaLnBrk="1" fontAlgn="auto" hangingPunct="1">
              <a:spcAft>
                <a:spcPts val="0"/>
              </a:spcAft>
              <a:defRPr/>
            </a:pPr>
            <a:r>
              <a:rPr lang="en-US" sz="4800" dirty="0"/>
              <a:t>Data Handling</a:t>
            </a:r>
            <a:endParaRPr lang="en-US" dirty="0"/>
          </a:p>
        </p:txBody>
      </p:sp>
      <p:sp>
        <p:nvSpPr>
          <p:cNvPr id="154626" name="Rectangle 3"/>
          <p:cNvSpPr>
            <a:spLocks noGrp="1" noChangeArrowheads="1"/>
          </p:cNvSpPr>
          <p:nvPr>
            <p:ph idx="1"/>
          </p:nvPr>
        </p:nvSpPr>
        <p:spPr>
          <a:xfrm>
            <a:off x="645695" y="1271341"/>
            <a:ext cx="9434513" cy="4532313"/>
          </a:xfrm>
          <a:effectLst/>
        </p:spPr>
        <p:txBody>
          <a:bodyPr/>
          <a:lstStyle/>
          <a:p>
            <a:pPr eaLnBrk="1" hangingPunct="1"/>
            <a:r>
              <a:rPr lang="en-US" dirty="0">
                <a:latin typeface="Times New Roman" pitchFamily="18" charset="0"/>
              </a:rPr>
              <a:t> </a:t>
            </a:r>
            <a:r>
              <a:rPr lang="en-US" sz="4800" dirty="0"/>
              <a:t>Data Processing</a:t>
            </a:r>
          </a:p>
          <a:p>
            <a:pPr marL="914400" lvl="1" indent="-457200" eaLnBrk="1" hangingPunct="1"/>
            <a:r>
              <a:rPr lang="en-US" sz="4800" dirty="0"/>
              <a:t> Upload to AQS (formerly AIRS) </a:t>
            </a:r>
          </a:p>
          <a:p>
            <a:pPr marL="914400" lvl="1" indent="-457200" eaLnBrk="1" hangingPunct="1"/>
            <a:r>
              <a:rPr lang="en-US" sz="4800" dirty="0"/>
              <a:t> Air Quality Data Actions</a:t>
            </a:r>
          </a:p>
          <a:p>
            <a:pPr marL="1371600" lvl="2" indent="-457200" eaLnBrk="1" hangingPunct="1"/>
            <a:r>
              <a:rPr lang="en-US" sz="4800" dirty="0"/>
              <a:t> Data Deletion</a:t>
            </a:r>
          </a:p>
          <a:p>
            <a:pPr marL="1371600" lvl="2" indent="-457200" eaLnBrk="1" hangingPunct="1"/>
            <a:r>
              <a:rPr lang="en-US" sz="4800" dirty="0"/>
              <a:t> Data Correction</a:t>
            </a:r>
          </a:p>
          <a:p>
            <a:pPr marL="1371600" lvl="2" indent="-457200" eaLnBrk="1" hangingPunct="1"/>
            <a:r>
              <a:rPr lang="en-US" sz="4800" dirty="0"/>
              <a:t> Links Data to Field QA</a:t>
            </a:r>
            <a:endParaRPr lang="en-US" sz="4800" dirty="0">
              <a:latin typeface="Times New Roman" pitchFamily="18" charset="0"/>
            </a:endParaRPr>
          </a:p>
        </p:txBody>
      </p:sp>
      <p:sp>
        <p:nvSpPr>
          <p:cNvPr id="154629" name="Rectangle 5"/>
          <p:cNvSpPr>
            <a:spLocks noChangeArrowheads="1"/>
          </p:cNvSpPr>
          <p:nvPr/>
        </p:nvSpPr>
        <p:spPr bwMode="auto">
          <a:xfrm rot="480000">
            <a:off x="8378825" y="1903413"/>
            <a:ext cx="733425" cy="366712"/>
          </a:xfrm>
          <a:prstGeom prst="rect">
            <a:avLst/>
          </a:prstGeom>
          <a:noFill/>
          <a:ln w="12700">
            <a:noFill/>
            <a:miter lim="800000"/>
            <a:headEnd/>
            <a:tailEnd/>
          </a:ln>
          <a:effectLst/>
        </p:spPr>
        <p:txBody>
          <a:bodyPr wrap="none" lIns="90488" tIns="44450" rIns="90488" bIns="44450">
            <a:spAutoFit/>
          </a:bodyPr>
          <a:lstStyle/>
          <a:p>
            <a:r>
              <a:rPr lang="en-US" sz="1800" b="1">
                <a:solidFill>
                  <a:schemeClr val="bg2"/>
                </a:solidFill>
                <a:effectLst/>
              </a:rPr>
              <a:t>AIRS</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95300" y="228604"/>
            <a:ext cx="10287000" cy="987425"/>
          </a:xfrm>
          <a:effectLst/>
        </p:spPr>
        <p:txBody>
          <a:bodyPr>
            <a:normAutofit/>
            <a:scene3d>
              <a:camera prst="orthographicFront"/>
              <a:lightRig rig="soft" dir="t"/>
            </a:scene3d>
            <a:sp3d prstMaterial="softEdge">
              <a:bevelT w="25400" h="25400"/>
            </a:sp3d>
          </a:bodyPr>
          <a:lstStyle/>
          <a:p>
            <a:pPr eaLnBrk="1" fontAlgn="auto" hangingPunct="1">
              <a:spcAft>
                <a:spcPts val="0"/>
              </a:spcAft>
              <a:defRPr/>
            </a:pPr>
            <a:r>
              <a:rPr lang="en-US" sz="4800" dirty="0" err="1"/>
              <a:t>NCore</a:t>
            </a:r>
            <a:r>
              <a:rPr lang="en-US" sz="4800" dirty="0"/>
              <a:t> Objectives</a:t>
            </a:r>
          </a:p>
        </p:txBody>
      </p:sp>
      <p:sp>
        <p:nvSpPr>
          <p:cNvPr id="77826" name="Rectangle 3"/>
          <p:cNvSpPr>
            <a:spLocks noGrp="1" noChangeArrowheads="1"/>
          </p:cNvSpPr>
          <p:nvPr>
            <p:ph idx="1"/>
          </p:nvPr>
        </p:nvSpPr>
        <p:spPr>
          <a:xfrm>
            <a:off x="800100" y="1216029"/>
            <a:ext cx="8910638" cy="5108571"/>
          </a:xfrm>
          <a:effectLst/>
        </p:spPr>
        <p:txBody>
          <a:bodyPr>
            <a:normAutofit/>
          </a:bodyPr>
          <a:lstStyle/>
          <a:p>
            <a:pPr marL="457200" indent="-457200" eaLnBrk="1" hangingPunct="1"/>
            <a:r>
              <a:rPr lang="en-US" sz="3200" dirty="0"/>
              <a:t>Timely reporting of air quality data to public</a:t>
            </a:r>
          </a:p>
          <a:p>
            <a:pPr marL="457200" indent="-457200" eaLnBrk="1" hangingPunct="1"/>
            <a:r>
              <a:rPr lang="en-US" sz="3200" dirty="0"/>
              <a:t>Support for development of emission strategies</a:t>
            </a:r>
          </a:p>
          <a:p>
            <a:pPr marL="457200" indent="-457200" eaLnBrk="1" hangingPunct="1"/>
            <a:r>
              <a:rPr lang="en-US" sz="3200" dirty="0"/>
              <a:t>Long-term tracking of emission strategies </a:t>
            </a:r>
          </a:p>
          <a:p>
            <a:pPr marL="457200" indent="-457200" eaLnBrk="1" hangingPunct="1"/>
            <a:r>
              <a:rPr lang="en-US" sz="3200" dirty="0"/>
              <a:t>Long-term health assessment for NAAQS reviews</a:t>
            </a:r>
          </a:p>
          <a:p>
            <a:pPr marL="457200" indent="-457200" eaLnBrk="1" hangingPunct="1"/>
            <a:r>
              <a:rPr lang="en-US" sz="3200" dirty="0"/>
              <a:t>Establish Attainment/Nonattainment areas</a:t>
            </a:r>
          </a:p>
          <a:p>
            <a:pPr marL="457200" indent="-457200" eaLnBrk="1" hangingPunct="1"/>
            <a:r>
              <a:rPr lang="en-US" sz="3200" dirty="0"/>
              <a:t>Support for scientific studies in technical, health &amp; atmospheric disciplines</a:t>
            </a:r>
          </a:p>
          <a:p>
            <a:pPr marL="457200" indent="-457200" eaLnBrk="1" hangingPunct="1"/>
            <a:r>
              <a:rPr lang="en-US" sz="3200" dirty="0"/>
              <a:t>Support to ecosystem assessment</a:t>
            </a:r>
          </a:p>
        </p:txBody>
      </p:sp>
    </p:spTree>
    <p:extLst>
      <p:ext uri="{BB962C8B-B14F-4D97-AF65-F5344CB8AC3E}">
        <p14:creationId xmlns:p14="http://schemas.microsoft.com/office/powerpoint/2010/main" val="2481375134"/>
      </p:ext>
    </p:extLst>
  </p:cSld>
  <p:clrMapOvr>
    <a:masterClrMapping/>
  </p:clrMapOvr>
  <p:transition spd="slow"/>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xfrm>
            <a:off x="495300" y="231775"/>
            <a:ext cx="9791700" cy="1143000"/>
          </a:xfrm>
        </p:spPr>
        <p:txBody>
          <a:bodyPr/>
          <a:lstStyle/>
          <a:p>
            <a:pPr eaLnBrk="1" fontAlgn="auto" hangingPunct="1">
              <a:spcAft>
                <a:spcPts val="0"/>
              </a:spcAft>
              <a:defRPr/>
            </a:pPr>
            <a:r>
              <a:rPr lang="en-US" sz="4800" dirty="0"/>
              <a:t>Station Inspection</a:t>
            </a:r>
            <a:endParaRPr lang="en-US" dirty="0"/>
          </a:p>
        </p:txBody>
      </p:sp>
      <p:sp>
        <p:nvSpPr>
          <p:cNvPr id="155650" name="Rectangle 3"/>
          <p:cNvSpPr>
            <a:spLocks noGrp="1" noChangeArrowheads="1"/>
          </p:cNvSpPr>
          <p:nvPr>
            <p:ph idx="1"/>
          </p:nvPr>
        </p:nvSpPr>
        <p:spPr>
          <a:xfrm>
            <a:off x="1151689" y="1600200"/>
            <a:ext cx="6845300" cy="4532313"/>
          </a:xfrm>
          <a:effectLst/>
        </p:spPr>
        <p:txBody>
          <a:bodyPr>
            <a:normAutofit/>
          </a:bodyPr>
          <a:lstStyle/>
          <a:p>
            <a:pPr eaLnBrk="1" hangingPunct="1"/>
            <a:r>
              <a:rPr lang="en-US" dirty="0"/>
              <a:t>Review Siting</a:t>
            </a:r>
          </a:p>
          <a:p>
            <a:pPr eaLnBrk="1" hangingPunct="1"/>
            <a:r>
              <a:rPr lang="en-US" dirty="0"/>
              <a:t>Examine Instruments</a:t>
            </a:r>
          </a:p>
          <a:p>
            <a:pPr lvl="1" eaLnBrk="1" hangingPunct="1"/>
            <a:r>
              <a:rPr lang="en-US" sz="2800" dirty="0"/>
              <a:t>Condition, Zero/Spans, Calibration, Audit Results</a:t>
            </a:r>
          </a:p>
          <a:p>
            <a:pPr eaLnBrk="1" hangingPunct="1"/>
            <a:r>
              <a:rPr lang="en-US" dirty="0"/>
              <a:t>Examine Gases</a:t>
            </a:r>
          </a:p>
          <a:p>
            <a:pPr lvl="1" eaLnBrk="1" hangingPunct="1"/>
            <a:r>
              <a:rPr lang="en-US" sz="2800" dirty="0"/>
              <a:t>Certification</a:t>
            </a:r>
          </a:p>
          <a:p>
            <a:pPr eaLnBrk="1" hangingPunct="1"/>
            <a:r>
              <a:rPr lang="en-US" dirty="0"/>
              <a:t>Review Logs</a:t>
            </a:r>
          </a:p>
          <a:p>
            <a:pPr eaLnBrk="1" hangingPunct="1"/>
            <a:r>
              <a:rPr lang="en-US" dirty="0"/>
              <a:t>Evaluate Overall Station Cleanliness and Operation</a:t>
            </a:r>
          </a:p>
        </p:txBody>
      </p:sp>
    </p:spTree>
  </p:cSld>
  <p:clrMapOvr>
    <a:masterClrMapping/>
  </p:clrMapOvr>
  <p:transition spd="slow"/>
</p:sld>
</file>

<file path=ppt/slides/slide141.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124A"/>
            </a:gs>
            <a:gs pos="50000">
              <a:srgbClr val="00279F"/>
            </a:gs>
            <a:gs pos="100000">
              <a:srgbClr val="00124A"/>
            </a:gs>
          </a:gsLst>
          <a:lin ang="5400000" scaled="1"/>
        </a:gradFill>
        <a:effectLst/>
      </p:bgPr>
    </p:bg>
    <p:spTree>
      <p:nvGrpSpPr>
        <p:cNvPr id="1" name=""/>
        <p:cNvGrpSpPr/>
        <p:nvPr/>
      </p:nvGrpSpPr>
      <p:grpSpPr>
        <a:xfrm>
          <a:off x="0" y="0"/>
          <a:ext cx="0" cy="0"/>
          <a:chOff x="0" y="0"/>
          <a:chExt cx="0" cy="0"/>
        </a:xfrm>
      </p:grpSpPr>
      <p:sp>
        <p:nvSpPr>
          <p:cNvPr id="321540" name="Rectangle 4"/>
          <p:cNvSpPr>
            <a:spLocks noGrp="1" noChangeArrowheads="1"/>
          </p:cNvSpPr>
          <p:nvPr>
            <p:ph type="title"/>
          </p:nvPr>
        </p:nvSpPr>
        <p:spPr>
          <a:xfrm>
            <a:off x="495300" y="228600"/>
            <a:ext cx="9791702" cy="1100138"/>
          </a:xfrm>
          <a:effectLst/>
        </p:spPr>
        <p:txBody>
          <a:bodyPr/>
          <a:lstStyle/>
          <a:p>
            <a:pPr eaLnBrk="1" fontAlgn="auto" hangingPunct="1">
              <a:spcAft>
                <a:spcPts val="0"/>
              </a:spcAft>
              <a:defRPr/>
            </a:pPr>
            <a:r>
              <a:rPr lang="en-US" sz="4800" dirty="0"/>
              <a:t>California ARB Audit Van</a:t>
            </a:r>
            <a:endParaRPr lang="en-US" dirty="0"/>
          </a:p>
        </p:txBody>
      </p:sp>
      <p:graphicFrame>
        <p:nvGraphicFramePr>
          <p:cNvPr id="156675" name="Object 6">
            <a:hlinkClick r:id="" action="ppaction://ole?verb=0"/>
          </p:cNvPr>
          <p:cNvGraphicFramePr>
            <a:graphicFrameLocks/>
          </p:cNvGraphicFramePr>
          <p:nvPr/>
        </p:nvGraphicFramePr>
        <p:xfrm>
          <a:off x="1600200" y="1371600"/>
          <a:ext cx="7189788" cy="4791075"/>
        </p:xfrm>
        <a:graphic>
          <a:graphicData uri="http://schemas.openxmlformats.org/presentationml/2006/ole">
            <mc:AlternateContent xmlns:mc="http://schemas.openxmlformats.org/markup-compatibility/2006">
              <mc:Choice xmlns:v="urn:schemas-microsoft-com:vml" Requires="v">
                <p:oleObj name="Clip" r:id="rId3" imgW="7200000" imgH="4800000" progId="">
                  <p:embed/>
                </p:oleObj>
              </mc:Choice>
              <mc:Fallback>
                <p:oleObj name="Clip" r:id="rId3" imgW="7200000" imgH="4800000" progId="">
                  <p:embed/>
                  <p:pic>
                    <p:nvPicPr>
                      <p:cNvPr id="156675" name="Object 6">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1371600"/>
                        <a:ext cx="7189788" cy="4791075"/>
                      </a:xfrm>
                      <a:prstGeom prst="rect">
                        <a:avLst/>
                      </a:prstGeom>
                      <a:noFill/>
                      <a:ln>
                        <a:noFill/>
                      </a:ln>
                      <a:effectLst/>
                      <a:extLst>
                        <a:ext uri="{909E8E84-426E-40DD-AFC4-6F175D3DCCD1}">
                          <a14:hiddenFill xmlns:a14="http://schemas.microsoft.com/office/drawing/2010/main">
                            <a:solidFill>
                              <a:srgbClr val="464646"/>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oleObj>
              </mc:Fallback>
            </mc:AlternateContent>
          </a:graphicData>
        </a:graphic>
      </p:graphicFrame>
    </p:spTree>
  </p:cSld>
  <p:clrMapOvr>
    <a:overrideClrMapping bg1="dk2" tx1="lt1" bg2="dk1" tx2="lt2" accent1="accent1" accent2="accent2" accent3="accent3" accent4="accent4" accent5="accent5" accent6="accent6" hlink="hlink" folHlink="folHlink"/>
  </p:clrMapOvr>
  <p:transition spd="slow"/>
</p:sld>
</file>

<file path=ppt/slides/slide142.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279F"/>
            </a:gs>
            <a:gs pos="50000">
              <a:srgbClr val="00124A"/>
            </a:gs>
            <a:gs pos="100000">
              <a:srgbClr val="00279F"/>
            </a:gs>
          </a:gsLst>
          <a:lin ang="5400000" scaled="1"/>
        </a:gradFill>
        <a:effectLst/>
      </p:bgPr>
    </p:bg>
    <p:spTree>
      <p:nvGrpSpPr>
        <p:cNvPr id="1" name=""/>
        <p:cNvGrpSpPr/>
        <p:nvPr/>
      </p:nvGrpSpPr>
      <p:grpSpPr>
        <a:xfrm>
          <a:off x="0" y="0"/>
          <a:ext cx="0" cy="0"/>
          <a:chOff x="0" y="0"/>
          <a:chExt cx="0" cy="0"/>
        </a:xfrm>
      </p:grpSpPr>
      <p:pic>
        <p:nvPicPr>
          <p:cNvPr id="157698" name="Picture 1026"/>
          <p:cNvPicPr>
            <a:picLocks noChangeArrowheads="1"/>
          </p:cNvPicPr>
          <p:nvPr/>
        </p:nvPicPr>
        <p:blipFill>
          <a:blip r:embed="rId3" cstate="print"/>
          <a:srcRect/>
          <a:stretch>
            <a:fillRect/>
          </a:stretch>
        </p:blipFill>
        <p:spPr bwMode="auto">
          <a:xfrm>
            <a:off x="322263" y="404813"/>
            <a:ext cx="4243387" cy="5940425"/>
          </a:xfrm>
          <a:prstGeom prst="rect">
            <a:avLst/>
          </a:prstGeom>
          <a:noFill/>
          <a:ln w="12700">
            <a:noFill/>
            <a:miter lim="800000"/>
            <a:headEnd/>
            <a:tailEnd/>
          </a:ln>
          <a:effectLst/>
        </p:spPr>
      </p:pic>
      <p:pic>
        <p:nvPicPr>
          <p:cNvPr id="157699" name="Picture 1027"/>
          <p:cNvPicPr>
            <a:picLocks noChangeArrowheads="1"/>
          </p:cNvPicPr>
          <p:nvPr/>
        </p:nvPicPr>
        <p:blipFill>
          <a:blip r:embed="rId4" cstate="print"/>
          <a:srcRect/>
          <a:stretch>
            <a:fillRect/>
          </a:stretch>
        </p:blipFill>
        <p:spPr bwMode="auto">
          <a:xfrm>
            <a:off x="5187950" y="2998788"/>
            <a:ext cx="4613275" cy="3346450"/>
          </a:xfrm>
          <a:prstGeom prst="rect">
            <a:avLst/>
          </a:prstGeom>
          <a:noFill/>
          <a:ln w="12700">
            <a:noFill/>
            <a:miter lim="800000"/>
            <a:headEnd/>
            <a:tailEnd/>
          </a:ln>
          <a:effectLst/>
        </p:spPr>
      </p:pic>
      <p:sp>
        <p:nvSpPr>
          <p:cNvPr id="595972" name="Rectangle 1028"/>
          <p:cNvSpPr>
            <a:spLocks noGrp="1" noChangeArrowheads="1"/>
          </p:cNvSpPr>
          <p:nvPr>
            <p:ph type="title"/>
          </p:nvPr>
        </p:nvSpPr>
        <p:spPr>
          <a:xfrm>
            <a:off x="5049924" y="685800"/>
            <a:ext cx="4721222" cy="1400175"/>
          </a:xfrm>
          <a:effectLst/>
        </p:spPr>
        <p:txBody>
          <a:bodyPr>
            <a:noAutofit/>
          </a:bodyPr>
          <a:lstStyle/>
          <a:p>
            <a:pPr eaLnBrk="1" fontAlgn="auto" hangingPunct="1">
              <a:spcAft>
                <a:spcPts val="0"/>
              </a:spcAft>
              <a:defRPr/>
            </a:pPr>
            <a:r>
              <a:rPr lang="en-US" sz="4800" dirty="0"/>
              <a:t>ARB Audit Van Instrumentation</a:t>
            </a:r>
          </a:p>
        </p:txBody>
      </p:sp>
    </p:spTree>
  </p:cSld>
  <p:clrMapOvr>
    <a:overrideClrMapping bg1="dk2" tx1="lt1" bg2="dk1" tx2="lt2" accent1="accent1" accent2="accent2" accent3="accent3" accent4="accent4" accent5="accent5" accent6="accent6" hlink="hlink" folHlink="folHlink"/>
  </p:clrMapOvr>
  <p:transition spd="slow"/>
</p:sld>
</file>

<file path=ppt/slides/slide14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58722" name="Picture 2"/>
          <p:cNvPicPr>
            <a:picLocks noChangeArrowheads="1"/>
          </p:cNvPicPr>
          <p:nvPr/>
        </p:nvPicPr>
        <p:blipFill>
          <a:blip r:embed="rId4" cstate="print"/>
          <a:srcRect/>
          <a:stretch>
            <a:fillRect/>
          </a:stretch>
        </p:blipFill>
        <p:spPr bwMode="auto">
          <a:xfrm>
            <a:off x="4206875" y="339725"/>
            <a:ext cx="5795963" cy="6189663"/>
          </a:xfrm>
          <a:prstGeom prst="rect">
            <a:avLst/>
          </a:prstGeom>
          <a:noFill/>
          <a:ln w="12700">
            <a:noFill/>
            <a:miter lim="800000"/>
            <a:headEnd/>
            <a:tailEnd/>
          </a:ln>
          <a:effectLst/>
        </p:spPr>
      </p:pic>
      <p:sp>
        <p:nvSpPr>
          <p:cNvPr id="140291" name="Rectangle 3"/>
          <p:cNvSpPr>
            <a:spLocks noGrp="1" noChangeArrowheads="1"/>
          </p:cNvSpPr>
          <p:nvPr>
            <p:ph type="title"/>
          </p:nvPr>
        </p:nvSpPr>
        <p:spPr/>
        <p:txBody>
          <a:bodyPr>
            <a:normAutofit/>
          </a:bodyPr>
          <a:lstStyle/>
          <a:p>
            <a:pPr eaLnBrk="1" fontAlgn="auto" hangingPunct="1">
              <a:spcAft>
                <a:spcPts val="0"/>
              </a:spcAft>
              <a:defRPr/>
            </a:pPr>
            <a:br>
              <a:rPr lang="en-US"/>
            </a:br>
            <a:endParaRPr lang="en-US"/>
          </a:p>
        </p:txBody>
      </p:sp>
      <p:sp>
        <p:nvSpPr>
          <p:cNvPr id="319492" name="Rectangle 4"/>
          <p:cNvSpPr>
            <a:spLocks noChangeArrowheads="1"/>
          </p:cNvSpPr>
          <p:nvPr/>
        </p:nvSpPr>
        <p:spPr bwMode="auto">
          <a:xfrm>
            <a:off x="500063" y="319088"/>
            <a:ext cx="2981325" cy="26431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p>
            <a:pPr>
              <a:defRPr/>
            </a:pPr>
            <a:r>
              <a:rPr lang="en-US" sz="4800" dirty="0">
                <a:solidFill>
                  <a:schemeClr val="bg2"/>
                </a:solidFill>
                <a:latin typeface="Arial" charset="0"/>
              </a:rPr>
              <a:t>Accuracy</a:t>
            </a:r>
          </a:p>
          <a:p>
            <a:pPr>
              <a:defRPr/>
            </a:pPr>
            <a:r>
              <a:rPr lang="en-US" sz="4800" dirty="0">
                <a:solidFill>
                  <a:schemeClr val="bg2"/>
                </a:solidFill>
                <a:latin typeface="Arial" charset="0"/>
              </a:rPr>
              <a:t>&amp;</a:t>
            </a:r>
          </a:p>
          <a:p>
            <a:pPr>
              <a:defRPr/>
            </a:pPr>
            <a:r>
              <a:rPr lang="en-US" sz="4800" dirty="0">
                <a:solidFill>
                  <a:schemeClr val="bg2"/>
                </a:solidFill>
                <a:latin typeface="Arial" charset="0"/>
              </a:rPr>
              <a:t>Precision</a:t>
            </a:r>
            <a:endParaRPr lang="en-US" sz="4400" dirty="0">
              <a:solidFill>
                <a:schemeClr val="bg2"/>
              </a:solidFill>
              <a:latin typeface="Arial" charset="0"/>
            </a:endParaRPr>
          </a:p>
        </p:txBody>
      </p:sp>
      <p:pic>
        <p:nvPicPr>
          <p:cNvPr id="158726" name="ARROWHIT.AVI">
            <a:hlinkClick r:id="" action="ppaction://media"/>
          </p:cNvPr>
          <p:cNvPicPr>
            <a:picLocks noRot="1" noChangeAspect="1" noChangeArrowheads="1"/>
          </p:cNvPicPr>
          <p:nvPr>
            <a:videoFile r:link="rId1"/>
          </p:nvPr>
        </p:nvPicPr>
        <p:blipFill>
          <a:blip r:embed="rId5" cstate="print"/>
          <a:srcRect/>
          <a:stretch>
            <a:fillRect/>
          </a:stretch>
        </p:blipFill>
        <p:spPr bwMode="auto">
          <a:xfrm>
            <a:off x="5715000" y="2057400"/>
            <a:ext cx="1905000" cy="2362200"/>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spd="slow"/>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952500" y="200029"/>
            <a:ext cx="9334500" cy="1019175"/>
          </a:xfrm>
          <a:effectLst/>
        </p:spPr>
        <p:txBody>
          <a:bodyPr/>
          <a:lstStyle/>
          <a:p>
            <a:pPr eaLnBrk="1" fontAlgn="auto" hangingPunct="1">
              <a:spcAft>
                <a:spcPts val="0"/>
              </a:spcAft>
              <a:defRPr/>
            </a:pPr>
            <a:r>
              <a:rPr lang="en-US" sz="4800" dirty="0"/>
              <a:t>Safety</a:t>
            </a:r>
            <a:endParaRPr lang="en-US" dirty="0"/>
          </a:p>
        </p:txBody>
      </p:sp>
      <p:sp>
        <p:nvSpPr>
          <p:cNvPr id="159746" name="Rectangle 3"/>
          <p:cNvSpPr>
            <a:spLocks noGrp="1" noChangeArrowheads="1"/>
          </p:cNvSpPr>
          <p:nvPr>
            <p:ph idx="1"/>
          </p:nvPr>
        </p:nvSpPr>
        <p:spPr>
          <a:xfrm>
            <a:off x="1333499" y="1825625"/>
            <a:ext cx="8246269" cy="4351338"/>
          </a:xfrm>
          <a:effectLst/>
        </p:spPr>
        <p:txBody>
          <a:bodyPr/>
          <a:lstStyle/>
          <a:p>
            <a:pPr eaLnBrk="1" hangingPunct="1"/>
            <a:r>
              <a:rPr lang="en-US" sz="3400" dirty="0">
                <a:latin typeface="Times New Roman" pitchFamily="18" charset="0"/>
              </a:rPr>
              <a:t> </a:t>
            </a:r>
            <a:r>
              <a:rPr lang="en-US" sz="4800" dirty="0"/>
              <a:t>Compressed Gas Cylinders</a:t>
            </a:r>
          </a:p>
          <a:p>
            <a:pPr eaLnBrk="1" hangingPunct="1"/>
            <a:r>
              <a:rPr lang="en-US" sz="4800" dirty="0"/>
              <a:t> Hazardous Gases</a:t>
            </a:r>
          </a:p>
          <a:p>
            <a:pPr eaLnBrk="1" hangingPunct="1"/>
            <a:r>
              <a:rPr lang="en-US" sz="4800" dirty="0"/>
              <a:t> Electrical Hazards</a:t>
            </a:r>
          </a:p>
          <a:p>
            <a:pPr eaLnBrk="1" hangingPunct="1"/>
            <a:r>
              <a:rPr lang="en-US" sz="4800" dirty="0"/>
              <a:t> Heights</a:t>
            </a:r>
          </a:p>
        </p:txBody>
      </p:sp>
    </p:spTree>
  </p:cSld>
  <p:clrMapOvr>
    <a:masterClrMapping/>
  </p:clrMapOvr>
  <p:transition spd="slow"/>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Snagit_PPT7D89"/>
          <p:cNvPicPr>
            <a:picLocks noChangeAspect="1"/>
          </p:cNvPicPr>
          <p:nvPr/>
        </p:nvPicPr>
        <p:blipFill>
          <a:blip r:embed="rId3" cstate="print"/>
          <a:srcRect/>
          <a:stretch>
            <a:fillRect/>
          </a:stretch>
        </p:blipFill>
        <p:spPr bwMode="auto">
          <a:xfrm>
            <a:off x="342900" y="152400"/>
            <a:ext cx="9753600" cy="6548547"/>
          </a:xfrm>
          <a:prstGeom prst="rect">
            <a:avLst/>
          </a:prstGeom>
          <a:noFill/>
          <a:ln w="9525">
            <a:noFill/>
            <a:miter lim="800000"/>
            <a:headEnd/>
            <a:tailEnd/>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304800"/>
            <a:ext cx="9258300" cy="1066800"/>
          </a:xfrm>
        </p:spPr>
        <p:txBody>
          <a:bodyPr>
            <a:normAutofit fontScale="90000"/>
          </a:bodyPr>
          <a:lstStyle/>
          <a:p>
            <a:pPr algn="ctr" eaLnBrk="1" fontAlgn="auto" hangingPunct="1">
              <a:spcAft>
                <a:spcPts val="0"/>
              </a:spcAft>
              <a:defRPr/>
            </a:pPr>
            <a:r>
              <a:rPr lang="en-US" dirty="0"/>
              <a:t>www.epa.gov/outdoor-air-quality-data 	</a:t>
            </a:r>
          </a:p>
        </p:txBody>
      </p:sp>
      <p:pic>
        <p:nvPicPr>
          <p:cNvPr id="329730" name="Picture 2"/>
          <p:cNvPicPr>
            <a:picLocks noChangeAspect="1" noChangeArrowheads="1"/>
          </p:cNvPicPr>
          <p:nvPr/>
        </p:nvPicPr>
        <p:blipFill>
          <a:blip r:embed="rId3" cstate="print"/>
          <a:srcRect/>
          <a:stretch>
            <a:fillRect/>
          </a:stretch>
        </p:blipFill>
        <p:spPr bwMode="auto">
          <a:xfrm>
            <a:off x="294906" y="1219201"/>
            <a:ext cx="9801594" cy="5486400"/>
          </a:xfrm>
          <a:prstGeom prst="rect">
            <a:avLst/>
          </a:prstGeom>
          <a:noFill/>
          <a:ln w="9525">
            <a:noFill/>
            <a:miter lim="800000"/>
            <a:headEnd/>
            <a:tailEnd/>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95300" y="457200"/>
            <a:ext cx="9258300" cy="715962"/>
          </a:xfrm>
        </p:spPr>
        <p:txBody>
          <a:bodyPr>
            <a:normAutofit fontScale="90000"/>
          </a:bodyPr>
          <a:lstStyle/>
          <a:p>
            <a:pPr algn="ctr" eaLnBrk="1" fontAlgn="auto" hangingPunct="1">
              <a:spcAft>
                <a:spcPts val="0"/>
              </a:spcAft>
              <a:defRPr/>
            </a:pPr>
            <a:r>
              <a:rPr lang="en-US" dirty="0"/>
              <a:t>www.epa.gov/outdoor-air-quality-data 	</a:t>
            </a:r>
          </a:p>
        </p:txBody>
      </p:sp>
      <p:pic>
        <p:nvPicPr>
          <p:cNvPr id="330754" name="Picture 2"/>
          <p:cNvPicPr>
            <a:picLocks noGrp="1" noChangeAspect="1" noChangeArrowheads="1"/>
          </p:cNvPicPr>
          <p:nvPr>
            <p:ph idx="1"/>
          </p:nvPr>
        </p:nvPicPr>
        <p:blipFill>
          <a:blip r:embed="rId3" cstate="print"/>
          <a:srcRect/>
          <a:stretch>
            <a:fillRect/>
          </a:stretch>
        </p:blipFill>
        <p:spPr bwMode="auto">
          <a:xfrm>
            <a:off x="1638300" y="1066800"/>
            <a:ext cx="6705600" cy="5791200"/>
          </a:xfrm>
          <a:prstGeom prst="rect">
            <a:avLst/>
          </a:prstGeom>
          <a:noFill/>
          <a:ln w="9525">
            <a:noFill/>
            <a:miter lim="800000"/>
            <a:headEnd/>
            <a:tailEnd/>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331778" name="Picture 2"/>
          <p:cNvPicPr>
            <a:picLocks noChangeAspect="1" noChangeArrowheads="1"/>
          </p:cNvPicPr>
          <p:nvPr/>
        </p:nvPicPr>
        <p:blipFill>
          <a:blip r:embed="rId3" cstate="print"/>
          <a:srcRect/>
          <a:stretch>
            <a:fillRect/>
          </a:stretch>
        </p:blipFill>
        <p:spPr bwMode="auto">
          <a:xfrm>
            <a:off x="247650" y="165100"/>
            <a:ext cx="9791700" cy="6527800"/>
          </a:xfrm>
          <a:prstGeom prst="rect">
            <a:avLst/>
          </a:prstGeom>
          <a:noFill/>
          <a:ln w="9525">
            <a:noFill/>
            <a:miter lim="800000"/>
            <a:headEnd/>
            <a:tailEnd/>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332802" name="Picture 2"/>
          <p:cNvPicPr>
            <a:picLocks noGrp="1" noChangeAspect="1" noChangeArrowheads="1"/>
          </p:cNvPicPr>
          <p:nvPr>
            <p:ph idx="1"/>
          </p:nvPr>
        </p:nvPicPr>
        <p:blipFill>
          <a:blip r:embed="rId3" cstate="print"/>
          <a:srcRect/>
          <a:stretch>
            <a:fillRect/>
          </a:stretch>
        </p:blipFill>
        <p:spPr bwMode="auto">
          <a:xfrm>
            <a:off x="360785" y="304800"/>
            <a:ext cx="9565429" cy="6400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cstate="print"/>
          <a:srcRect/>
          <a:stretch>
            <a:fillRect/>
          </a:stretch>
        </p:blipFill>
        <p:spPr bwMode="auto">
          <a:xfrm>
            <a:off x="571500" y="1066800"/>
            <a:ext cx="9372600" cy="5426073"/>
          </a:xfrm>
          <a:prstGeom prst="rect">
            <a:avLst/>
          </a:prstGeom>
          <a:noFill/>
          <a:ln w="12700">
            <a:noFill/>
            <a:miter lim="800000"/>
            <a:headEnd/>
            <a:tailEnd/>
          </a:ln>
          <a:effectLst/>
        </p:spPr>
      </p:pic>
      <p:sp>
        <p:nvSpPr>
          <p:cNvPr id="15363" name="Title 1"/>
          <p:cNvSpPr>
            <a:spLocks noGrp="1"/>
          </p:cNvSpPr>
          <p:nvPr>
            <p:ph type="title"/>
          </p:nvPr>
        </p:nvSpPr>
        <p:spPr>
          <a:xfrm>
            <a:off x="707231" y="365127"/>
            <a:ext cx="8872538" cy="701673"/>
          </a:xfrm>
        </p:spPr>
        <p:txBody>
          <a:bodyPr>
            <a:noAutofit/>
          </a:bodyPr>
          <a:lstStyle/>
          <a:p>
            <a:pPr eaLnBrk="1" fontAlgn="auto" hangingPunct="1">
              <a:spcAft>
                <a:spcPts val="0"/>
              </a:spcAft>
              <a:defRPr/>
            </a:pPr>
            <a:r>
              <a:rPr lang="en-US" sz="4800" dirty="0" err="1"/>
              <a:t>NCore</a:t>
            </a:r>
            <a:r>
              <a:rPr lang="en-US" sz="4800" dirty="0"/>
              <a:t> pollutants</a:t>
            </a:r>
          </a:p>
        </p:txBody>
      </p:sp>
    </p:spTree>
  </p:cSld>
  <p:clrMapOvr>
    <a:masterClrMapping/>
  </p:clrMapOvr>
  <p:transition spd="slow"/>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333826" name="Picture 2"/>
          <p:cNvPicPr>
            <a:picLocks noGrp="1" noChangeAspect="1" noChangeArrowheads="1"/>
          </p:cNvPicPr>
          <p:nvPr>
            <p:ph idx="1"/>
          </p:nvPr>
        </p:nvPicPr>
        <p:blipFill>
          <a:blip r:embed="rId3" cstate="print"/>
          <a:srcRect/>
          <a:stretch>
            <a:fillRect/>
          </a:stretch>
        </p:blipFill>
        <p:spPr bwMode="auto">
          <a:xfrm>
            <a:off x="281156" y="182563"/>
            <a:ext cx="9724687" cy="6492873"/>
          </a:xfrm>
          <a:prstGeom prst="rect">
            <a:avLst/>
          </a:prstGeom>
          <a:noFill/>
          <a:ln w="9525">
            <a:noFill/>
            <a:miter lim="800000"/>
            <a:headEnd/>
            <a:tailEnd/>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fontAlgn="auto" hangingPunct="1">
              <a:spcAft>
                <a:spcPts val="0"/>
              </a:spcAft>
              <a:defRPr/>
            </a:pPr>
            <a:r>
              <a:rPr lang="en-US"/>
              <a:t>The future</a:t>
            </a:r>
          </a:p>
        </p:txBody>
      </p:sp>
      <p:sp>
        <p:nvSpPr>
          <p:cNvPr id="165890" name="Rectangle 3"/>
          <p:cNvSpPr>
            <a:spLocks noGrp="1" noChangeArrowheads="1"/>
          </p:cNvSpPr>
          <p:nvPr>
            <p:ph idx="1"/>
          </p:nvPr>
        </p:nvSpPr>
        <p:spPr/>
        <p:txBody>
          <a:bodyPr/>
          <a:lstStyle/>
          <a:p>
            <a:pPr eaLnBrk="1" hangingPunct="1"/>
            <a:r>
              <a:rPr lang="en-US"/>
              <a:t>Greenhouse Gases</a:t>
            </a:r>
          </a:p>
          <a:p>
            <a:pPr eaLnBrk="1" hangingPunct="1"/>
            <a:endParaRPr lang="en-US"/>
          </a:p>
          <a:p>
            <a:pPr eaLnBrk="1" hangingPunct="1"/>
            <a:r>
              <a:rPr lang="en-US"/>
              <a:t>Real time Particulate Speciation</a:t>
            </a:r>
          </a:p>
          <a:p>
            <a:pPr eaLnBrk="1" hangingPunct="1"/>
            <a:endParaRPr lang="en-US"/>
          </a:p>
          <a:p>
            <a:pPr eaLnBrk="1" hangingPunct="1"/>
            <a:r>
              <a:rPr lang="en-US"/>
              <a:t>Satellite Stations</a:t>
            </a:r>
          </a:p>
          <a:p>
            <a:pPr eaLnBrk="1" hangingPunct="1"/>
            <a:endParaRPr lang="en-US"/>
          </a:p>
          <a:p>
            <a:pPr eaLnBrk="1" hangingPunct="1"/>
            <a:r>
              <a:rPr lang="en-US"/>
              <a:t>???????</a:t>
            </a:r>
          </a:p>
        </p:txBody>
      </p:sp>
    </p:spTree>
  </p:cSld>
  <p:clrMapOvr>
    <a:masterClrMapping/>
  </p:clrMapOvr>
  <p:transition spd="slow"/>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eaLnBrk="1" fontAlgn="auto" hangingPunct="1">
              <a:spcAft>
                <a:spcPts val="0"/>
              </a:spcAft>
              <a:defRPr/>
            </a:pPr>
            <a:r>
              <a:rPr lang="en-US"/>
              <a:t>The Web</a:t>
            </a:r>
          </a:p>
        </p:txBody>
      </p:sp>
      <p:sp>
        <p:nvSpPr>
          <p:cNvPr id="843779" name="Rectangle 3"/>
          <p:cNvSpPr>
            <a:spLocks noGrp="1" noChangeArrowheads="1"/>
          </p:cNvSpPr>
          <p:nvPr>
            <p:ph idx="1"/>
          </p:nvPr>
        </p:nvSpPr>
        <p:spPr>
          <a:xfrm>
            <a:off x="514350" y="1481138"/>
            <a:ext cx="9258300" cy="4919662"/>
          </a:xfrm>
        </p:spPr>
        <p:txBody>
          <a:bodyPr>
            <a:noAutofit/>
          </a:bodyPr>
          <a:lstStyle/>
          <a:p>
            <a:pPr marL="566928" indent="-457200" eaLnBrk="1" fontAlgn="auto" hangingPunct="1">
              <a:spcAft>
                <a:spcPts val="0"/>
              </a:spcAft>
              <a:defRPr/>
            </a:pPr>
            <a:r>
              <a:rPr lang="en-US" dirty="0"/>
              <a:t>https://www.epa.gov/outdoor-air-quality-data Monitoring data</a:t>
            </a:r>
            <a:endParaRPr lang="en-US" sz="2800" dirty="0"/>
          </a:p>
          <a:p>
            <a:pPr marL="566928" indent="-457200" eaLnBrk="1" fontAlgn="auto" hangingPunct="1">
              <a:spcAft>
                <a:spcPts val="0"/>
              </a:spcAft>
              <a:defRPr/>
            </a:pPr>
            <a:r>
              <a:rPr lang="en-US" dirty="0"/>
              <a:t>http://www.airnow.gov</a:t>
            </a:r>
          </a:p>
          <a:p>
            <a:pPr marL="736092" lvl="1" indent="-342900" eaLnBrk="1" fontAlgn="auto" hangingPunct="1">
              <a:spcBef>
                <a:spcPts val="324"/>
              </a:spcBef>
              <a:spcAft>
                <a:spcPts val="0"/>
              </a:spcAft>
              <a:defRPr/>
            </a:pPr>
            <a:r>
              <a:rPr lang="en-US" sz="2800" dirty="0"/>
              <a:t>AQI</a:t>
            </a:r>
            <a:endParaRPr lang="en-US" dirty="0"/>
          </a:p>
          <a:p>
            <a:pPr marL="566928" indent="-457200" eaLnBrk="1" fontAlgn="auto" hangingPunct="1">
              <a:spcAft>
                <a:spcPts val="0"/>
              </a:spcAft>
              <a:defRPr/>
            </a:pPr>
            <a:r>
              <a:rPr lang="en-US" dirty="0">
                <a:hlinkClick r:id="rId3"/>
              </a:rPr>
              <a:t>https://www.epa.gov/technical-air-pollution-resources</a:t>
            </a:r>
            <a:endParaRPr lang="en-US" dirty="0"/>
          </a:p>
          <a:p>
            <a:pPr marL="708216" lvl="1" indent="-342900" eaLnBrk="1" fontAlgn="auto" hangingPunct="1">
              <a:spcAft>
                <a:spcPts val="0"/>
              </a:spcAft>
              <a:defRPr/>
            </a:pPr>
            <a:r>
              <a:rPr lang="en-US" sz="2800" dirty="0"/>
              <a:t>NAAQS</a:t>
            </a:r>
          </a:p>
          <a:p>
            <a:pPr marL="736092" lvl="1" indent="-342900" eaLnBrk="1" fontAlgn="auto" hangingPunct="1">
              <a:spcBef>
                <a:spcPts val="324"/>
              </a:spcBef>
              <a:spcAft>
                <a:spcPts val="0"/>
              </a:spcAft>
              <a:defRPr/>
            </a:pPr>
            <a:r>
              <a:rPr lang="en-US" sz="2800" dirty="0"/>
              <a:t>Air monitoring regulations and information</a:t>
            </a:r>
          </a:p>
          <a:p>
            <a:pPr marL="566928" indent="-457200" eaLnBrk="1" fontAlgn="auto" hangingPunct="1">
              <a:spcAft>
                <a:spcPts val="0"/>
              </a:spcAft>
              <a:defRPr/>
            </a:pPr>
            <a:r>
              <a:rPr lang="en-US" dirty="0">
                <a:hlinkClick r:id="rId4"/>
              </a:rPr>
              <a:t>https://www.epa.gov/green-book</a:t>
            </a:r>
            <a:endParaRPr lang="en-US" dirty="0"/>
          </a:p>
          <a:p>
            <a:pPr marL="708216" lvl="1" indent="-342900" eaLnBrk="1" fontAlgn="auto" hangingPunct="1">
              <a:spcAft>
                <a:spcPts val="0"/>
              </a:spcAft>
              <a:defRPr/>
            </a:pPr>
            <a:r>
              <a:rPr lang="en-US" sz="2800" dirty="0"/>
              <a:t>Non attainment Areas</a:t>
            </a:r>
          </a:p>
        </p:txBody>
      </p:sp>
    </p:spTree>
  </p:cSld>
  <p:clrMapOvr>
    <a:masterClrMapping/>
  </p:clrMapOvr>
  <p:transition spd="slow"/>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4" name="Picture 2" descr="http://dec.alaska.gov/applications/air/envistaweb/App_Images/FNSBNCORE.jpg"/>
          <p:cNvPicPr>
            <a:picLocks noChangeAspect="1" noChangeArrowheads="1"/>
          </p:cNvPicPr>
          <p:nvPr/>
        </p:nvPicPr>
        <p:blipFill>
          <a:blip r:embed="rId3" cstate="print"/>
          <a:srcRect/>
          <a:stretch>
            <a:fillRect/>
          </a:stretch>
        </p:blipFill>
        <p:spPr bwMode="auto">
          <a:xfrm>
            <a:off x="495300" y="228600"/>
            <a:ext cx="9220200" cy="6493935"/>
          </a:xfrm>
          <a:prstGeom prst="rect">
            <a:avLst/>
          </a:prstGeom>
          <a:noFill/>
        </p:spPr>
      </p:pic>
    </p:spTree>
  </p:cSld>
  <p:clrMapOvr>
    <a:masterClrMapping/>
  </p:clrMapOvr>
  <p:transition spd="slow"/>
</p:sld>
</file>

<file path=ppt/slides/slide15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7938" name="Picture 3076" descr="Pasture"/>
          <p:cNvPicPr>
            <a:picLocks noChangeAspect="1" noChangeArrowheads="1"/>
          </p:cNvPicPr>
          <p:nvPr/>
        </p:nvPicPr>
        <p:blipFill>
          <a:blip r:embed="rId3" cstate="print"/>
          <a:srcRect/>
          <a:stretch>
            <a:fillRect/>
          </a:stretch>
        </p:blipFill>
        <p:spPr bwMode="auto">
          <a:xfrm>
            <a:off x="-800100" y="-1219200"/>
            <a:ext cx="12192000" cy="9144000"/>
          </a:xfrm>
          <a:prstGeom prst="rect">
            <a:avLst/>
          </a:prstGeom>
          <a:noFill/>
          <a:ln w="9525">
            <a:noFill/>
            <a:miter lim="800000"/>
            <a:headEnd/>
            <a:tailEnd/>
          </a:ln>
        </p:spPr>
      </p:pic>
      <p:sp>
        <p:nvSpPr>
          <p:cNvPr id="2" name="TextBox 1">
            <a:extLst>
              <a:ext uri="{FF2B5EF4-FFF2-40B4-BE49-F238E27FC236}">
                <a16:creationId xmlns:a16="http://schemas.microsoft.com/office/drawing/2014/main" id="{639FA372-64D5-2BC6-7A70-A883D096701C}"/>
              </a:ext>
            </a:extLst>
          </p:cNvPr>
          <p:cNvSpPr txBox="1"/>
          <p:nvPr/>
        </p:nvSpPr>
        <p:spPr>
          <a:xfrm>
            <a:off x="1866900" y="2899611"/>
            <a:ext cx="5943600" cy="1200329"/>
          </a:xfrm>
          <a:prstGeom prst="rect">
            <a:avLst/>
          </a:prstGeom>
          <a:noFill/>
        </p:spPr>
        <p:txBody>
          <a:bodyPr wrap="square" rtlCol="0">
            <a:spAutoFit/>
          </a:bodyPr>
          <a:lstStyle/>
          <a:p>
            <a:pPr>
              <a:defRPr/>
            </a:pPr>
            <a:r>
              <a:rPr lang="en-US" sz="7200">
                <a:solidFill>
                  <a:schemeClr val="bg1"/>
                </a:solidFill>
              </a:rPr>
              <a:t>Questions???</a:t>
            </a:r>
            <a:endParaRPr lang="en-US" sz="7200"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3795" name="Text Box 1031"/>
          <p:cNvSpPr txBox="1">
            <a:spLocks noChangeArrowheads="1"/>
          </p:cNvSpPr>
          <p:nvPr/>
        </p:nvSpPr>
        <p:spPr bwMode="auto">
          <a:xfrm>
            <a:off x="571501" y="212725"/>
            <a:ext cx="9067800" cy="830997"/>
          </a:xfrm>
          <a:prstGeom prst="rect">
            <a:avLst/>
          </a:prstGeom>
          <a:noFill/>
          <a:ln w="12700">
            <a:noFill/>
            <a:miter lim="800000"/>
            <a:headEnd/>
            <a:tailEnd/>
          </a:ln>
          <a:effectLst/>
        </p:spPr>
        <p:txBody>
          <a:bodyPr wrap="square">
            <a:spAutoFit/>
          </a:bodyPr>
          <a:lstStyle/>
          <a:p>
            <a:r>
              <a:rPr lang="en-US" sz="4800" dirty="0">
                <a:solidFill>
                  <a:schemeClr val="bg2"/>
                </a:solidFill>
                <a:effectLst/>
                <a:latin typeface="+mj-lt"/>
              </a:rPr>
              <a:t>IMPROVE Sites</a:t>
            </a:r>
          </a:p>
        </p:txBody>
      </p:sp>
      <p:pic>
        <p:nvPicPr>
          <p:cNvPr id="3" name="Picture 2">
            <a:extLst>
              <a:ext uri="{FF2B5EF4-FFF2-40B4-BE49-F238E27FC236}">
                <a16:creationId xmlns:a16="http://schemas.microsoft.com/office/drawing/2014/main" id="{514BB53D-1126-DFF1-718F-5AA8D130FBF1}"/>
              </a:ext>
            </a:extLst>
          </p:cNvPr>
          <p:cNvPicPr>
            <a:picLocks noChangeAspect="1"/>
          </p:cNvPicPr>
          <p:nvPr/>
        </p:nvPicPr>
        <p:blipFill>
          <a:blip r:embed="rId3"/>
          <a:stretch>
            <a:fillRect/>
          </a:stretch>
        </p:blipFill>
        <p:spPr>
          <a:xfrm>
            <a:off x="171450" y="1210477"/>
            <a:ext cx="9944100" cy="5450840"/>
          </a:xfrm>
          <a:prstGeom prst="rect">
            <a:avLst/>
          </a:prstGeom>
        </p:spPr>
      </p:pic>
    </p:spTree>
  </p:cSld>
  <p:clrMapOvr>
    <a:overrideClrMapping bg1="dk2" tx1="lt1" bg2="dk1" tx2="lt2" accent1="accent1" accent2="accent2" accent3="accent3" accent4="accent4" accent5="accent5" accent6="accent6" hlink="hlink" folHlink="folHlink"/>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descr="Map of NYS showing locations of acid deposition monitoring sites"/>
          <p:cNvPicPr>
            <a:picLocks noChangeAspect="1" noChangeArrowheads="1"/>
          </p:cNvPicPr>
          <p:nvPr/>
        </p:nvPicPr>
        <p:blipFill>
          <a:blip r:embed="rId3" cstate="print"/>
          <a:srcRect/>
          <a:stretch>
            <a:fillRect/>
          </a:stretch>
        </p:blipFill>
        <p:spPr bwMode="auto">
          <a:xfrm>
            <a:off x="342900" y="304800"/>
            <a:ext cx="9753600" cy="6096000"/>
          </a:xfrm>
          <a:prstGeom prst="rect">
            <a:avLst/>
          </a:prstGeom>
          <a:noFill/>
          <a:ln w="9525">
            <a:noFill/>
            <a:miter lim="800000"/>
            <a:headEnd/>
            <a:tailEnd/>
          </a:ln>
        </p:spPr>
      </p:pic>
      <p:pic>
        <p:nvPicPr>
          <p:cNvPr id="3" name="Picture 2">
            <a:extLst>
              <a:ext uri="{FF2B5EF4-FFF2-40B4-BE49-F238E27FC236}">
                <a16:creationId xmlns:a16="http://schemas.microsoft.com/office/drawing/2014/main" id="{4B3D71DB-1726-1F0D-5EAB-7BAB6F15A928}"/>
              </a:ext>
            </a:extLst>
          </p:cNvPr>
          <p:cNvPicPr>
            <a:picLocks noChangeAspect="1"/>
          </p:cNvPicPr>
          <p:nvPr/>
        </p:nvPicPr>
        <p:blipFill>
          <a:blip r:embed="rId4"/>
          <a:stretch>
            <a:fillRect/>
          </a:stretch>
        </p:blipFill>
        <p:spPr>
          <a:xfrm>
            <a:off x="0" y="0"/>
            <a:ext cx="10248900" cy="6858000"/>
          </a:xfrm>
          <a:prstGeom prst="rect">
            <a:avLst/>
          </a:prstGeom>
        </p:spPr>
      </p:pic>
      <p:sp>
        <p:nvSpPr>
          <p:cNvPr id="5" name="TextBox 4">
            <a:extLst>
              <a:ext uri="{FF2B5EF4-FFF2-40B4-BE49-F238E27FC236}">
                <a16:creationId xmlns:a16="http://schemas.microsoft.com/office/drawing/2014/main" id="{C01EDC61-5CDD-42CE-6B8F-9A400279D8D5}"/>
              </a:ext>
            </a:extLst>
          </p:cNvPr>
          <p:cNvSpPr txBox="1"/>
          <p:nvPr/>
        </p:nvSpPr>
        <p:spPr>
          <a:xfrm>
            <a:off x="5143500" y="304800"/>
            <a:ext cx="4648200" cy="1200329"/>
          </a:xfrm>
          <a:prstGeom prst="rect">
            <a:avLst/>
          </a:prstGeom>
          <a:noFill/>
        </p:spPr>
        <p:txBody>
          <a:bodyPr wrap="square" rtlCol="0">
            <a:spAutoFit/>
          </a:bodyPr>
          <a:lstStyle/>
          <a:p>
            <a:r>
              <a:rPr lang="en-US" sz="2400" dirty="0"/>
              <a:t>Texas Commission on Environmental Quality 2023 Ambient Monitoring Network</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1028700" y="381000"/>
            <a:ext cx="4800600" cy="828432"/>
          </a:xfrm>
          <a:prstGeom prst="rect">
            <a:avLst/>
          </a:prstGeom>
          <a:solidFill>
            <a:schemeClr val="bg1"/>
          </a:solidFill>
          <a:ln w="76200">
            <a:noFill/>
            <a:miter lim="800000"/>
            <a:headEnd/>
            <a:tailEnd/>
          </a:ln>
          <a:effectLst>
            <a:outerShdw dist="35921" dir="2700000" algn="ctr" rotWithShape="0">
              <a:schemeClr val="bg2"/>
            </a:outerShdw>
          </a:effectLst>
        </p:spPr>
        <p:txBody>
          <a:bodyPr wrap="square" lIns="90488" tIns="44450" rIns="90488" bIns="44450">
            <a:spAutoFit/>
          </a:bodyPr>
          <a:lstStyle/>
          <a:p>
            <a:pPr>
              <a:defRPr/>
            </a:pPr>
            <a:r>
              <a:rPr lang="en-US" sz="4800" dirty="0">
                <a:effectLst/>
                <a:latin typeface="Arial" charset="0"/>
              </a:rPr>
              <a:t>NATTS</a:t>
            </a:r>
            <a:r>
              <a:rPr lang="en-US" sz="4800" baseline="-25000" dirty="0">
                <a:effectLst/>
                <a:latin typeface="Arial" charset="0"/>
              </a:rPr>
              <a:t> </a:t>
            </a:r>
            <a:r>
              <a:rPr lang="en-US" sz="4800" dirty="0">
                <a:effectLst/>
                <a:latin typeface="Arial" charset="0"/>
              </a:rPr>
              <a:t>Monitors</a:t>
            </a:r>
          </a:p>
        </p:txBody>
      </p:sp>
      <p:pic>
        <p:nvPicPr>
          <p:cNvPr id="4098" name="Picture 2" descr="Map of NATTS Sites">
            <a:extLst>
              <a:ext uri="{FF2B5EF4-FFF2-40B4-BE49-F238E27FC236}">
                <a16:creationId xmlns:a16="http://schemas.microsoft.com/office/drawing/2014/main" id="{05CD7E42-4FC5-8C17-1B11-238B66BC3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 y="1562469"/>
            <a:ext cx="8382000" cy="4926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71153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35842" name="Picture 4" descr="DSC00395"/>
          <p:cNvPicPr>
            <a:picLocks noChangeAspect="1" noChangeArrowheads="1"/>
          </p:cNvPicPr>
          <p:nvPr/>
        </p:nvPicPr>
        <p:blipFill>
          <a:blip r:embed="rId3" cstate="print"/>
          <a:srcRect/>
          <a:stretch>
            <a:fillRect/>
          </a:stretch>
        </p:blipFill>
        <p:spPr bwMode="auto">
          <a:xfrm>
            <a:off x="0" y="-24063"/>
            <a:ext cx="10287000" cy="10287000"/>
          </a:xfrm>
          <a:prstGeom prst="rect">
            <a:avLst/>
          </a:prstGeom>
          <a:noFill/>
          <a:ln w="9525">
            <a:noFill/>
            <a:miter lim="800000"/>
            <a:headEnd/>
            <a:tailEnd/>
          </a:ln>
        </p:spPr>
      </p:pic>
      <p:sp>
        <p:nvSpPr>
          <p:cNvPr id="2" name="TextBox 1">
            <a:extLst>
              <a:ext uri="{FF2B5EF4-FFF2-40B4-BE49-F238E27FC236}">
                <a16:creationId xmlns:a16="http://schemas.microsoft.com/office/drawing/2014/main" id="{D78CDBF5-8D95-83E1-9FB4-8A094F9EDC4B}"/>
              </a:ext>
            </a:extLst>
          </p:cNvPr>
          <p:cNvSpPr txBox="1"/>
          <p:nvPr/>
        </p:nvSpPr>
        <p:spPr>
          <a:xfrm>
            <a:off x="2095500" y="1600200"/>
            <a:ext cx="6934200" cy="1015663"/>
          </a:xfrm>
          <a:prstGeom prst="rect">
            <a:avLst/>
          </a:prstGeom>
          <a:noFill/>
        </p:spPr>
        <p:txBody>
          <a:bodyPr wrap="square" rtlCol="0">
            <a:spAutoFit/>
          </a:bodyPr>
          <a:lstStyle/>
          <a:p>
            <a:pPr algn="l">
              <a:defRPr/>
            </a:pPr>
            <a:r>
              <a:rPr lang="en-US" sz="6000" dirty="0">
                <a:effectLst/>
                <a:latin typeface="Arial" charset="0"/>
              </a:rPr>
              <a:t>Criteria Pollutants</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95300" y="228600"/>
            <a:ext cx="9791700" cy="1066800"/>
          </a:xfrm>
          <a:effectLst/>
        </p:spPr>
        <p:txBody>
          <a:bodyPr>
            <a:scene3d>
              <a:camera prst="orthographicFront"/>
              <a:lightRig rig="soft" dir="t"/>
            </a:scene3d>
            <a:sp3d prstMaterial="softEdge">
              <a:bevelT w="25400" h="25400"/>
            </a:sp3d>
          </a:bodyPr>
          <a:lstStyle/>
          <a:p>
            <a:pPr eaLnBrk="1" fontAlgn="auto" hangingPunct="1">
              <a:spcAft>
                <a:spcPts val="0"/>
              </a:spcAft>
              <a:defRPr/>
            </a:pPr>
            <a:r>
              <a:rPr lang="en-US" sz="4800" dirty="0">
                <a:solidFill>
                  <a:schemeClr val="tx1"/>
                </a:solidFill>
                <a:effectLst/>
              </a:rPr>
              <a:t>Course Overview</a:t>
            </a:r>
            <a:endParaRPr lang="en-US" dirty="0">
              <a:solidFill>
                <a:schemeClr val="tx1"/>
              </a:solidFill>
              <a:effectLst/>
            </a:endParaRPr>
          </a:p>
        </p:txBody>
      </p:sp>
      <p:sp>
        <p:nvSpPr>
          <p:cNvPr id="20482" name="Rectangle 3"/>
          <p:cNvSpPr>
            <a:spLocks noGrp="1" noChangeArrowheads="1"/>
          </p:cNvSpPr>
          <p:nvPr>
            <p:ph idx="1"/>
          </p:nvPr>
        </p:nvSpPr>
        <p:spPr>
          <a:xfrm>
            <a:off x="1028700" y="1600200"/>
            <a:ext cx="8789117" cy="4572000"/>
          </a:xfrm>
          <a:effectLst/>
        </p:spPr>
        <p:txBody>
          <a:bodyPr>
            <a:normAutofit lnSpcReduction="10000"/>
          </a:bodyPr>
          <a:lstStyle/>
          <a:p>
            <a:pPr marL="457200" indent="-457200" eaLnBrk="1" hangingPunct="1"/>
            <a:r>
              <a:rPr lang="en-US" sz="3300" dirty="0"/>
              <a:t>Regulations and Standards</a:t>
            </a:r>
          </a:p>
          <a:p>
            <a:pPr marL="457200" indent="-457200" eaLnBrk="1" hangingPunct="1"/>
            <a:r>
              <a:rPr lang="en-US" sz="3300" dirty="0"/>
              <a:t>Monitoring Networks</a:t>
            </a:r>
          </a:p>
          <a:p>
            <a:pPr marL="457200" indent="-457200" eaLnBrk="1" hangingPunct="1"/>
            <a:r>
              <a:rPr lang="en-US" sz="3300" dirty="0"/>
              <a:t>Station Siting</a:t>
            </a:r>
          </a:p>
          <a:p>
            <a:pPr marL="457200" indent="-457200" eaLnBrk="1" hangingPunct="1"/>
            <a:r>
              <a:rPr lang="en-US" sz="3300" dirty="0"/>
              <a:t>Instrumentation</a:t>
            </a:r>
          </a:p>
          <a:p>
            <a:pPr marL="457200" indent="-457200" eaLnBrk="1" hangingPunct="1"/>
            <a:r>
              <a:rPr lang="en-US" sz="3300" dirty="0"/>
              <a:t>Documentation</a:t>
            </a:r>
          </a:p>
          <a:p>
            <a:pPr marL="457200" indent="-457200" eaLnBrk="1" hangingPunct="1"/>
            <a:r>
              <a:rPr lang="en-US" sz="3300" dirty="0"/>
              <a:t>Data Handling</a:t>
            </a:r>
          </a:p>
          <a:p>
            <a:pPr marL="457200" indent="-457200" eaLnBrk="1" hangingPunct="1"/>
            <a:r>
              <a:rPr lang="en-US" sz="3300" dirty="0"/>
              <a:t>Quality Assurance</a:t>
            </a:r>
          </a:p>
          <a:p>
            <a:pPr marL="457200" indent="-457200" eaLnBrk="1" hangingPunct="1"/>
            <a:r>
              <a:rPr lang="en-US" sz="3300" dirty="0"/>
              <a:t>References and Resources</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a:xfrm>
            <a:off x="707231" y="365127"/>
            <a:ext cx="4436269" cy="549273"/>
          </a:xfrm>
        </p:spPr>
        <p:txBody>
          <a:bodyPr>
            <a:noAutofit/>
          </a:bodyPr>
          <a:lstStyle/>
          <a:p>
            <a:pPr eaLnBrk="1" fontAlgn="auto" hangingPunct="1">
              <a:spcAft>
                <a:spcPts val="0"/>
              </a:spcAft>
              <a:defRPr/>
            </a:pPr>
            <a:r>
              <a:rPr lang="en-US" sz="4800" dirty="0"/>
              <a:t>Current NAAQS</a:t>
            </a:r>
          </a:p>
        </p:txBody>
      </p:sp>
      <p:pic>
        <p:nvPicPr>
          <p:cNvPr id="334850" name="Picture 2"/>
          <p:cNvPicPr>
            <a:picLocks noGrp="1" noChangeAspect="1" noChangeArrowheads="1"/>
          </p:cNvPicPr>
          <p:nvPr>
            <p:ph idx="4294967295"/>
          </p:nvPr>
        </p:nvPicPr>
        <p:blipFill>
          <a:blip r:embed="rId3" cstate="print"/>
          <a:stretch>
            <a:fillRect/>
          </a:stretch>
        </p:blipFill>
        <p:spPr bwMode="auto">
          <a:xfrm>
            <a:off x="222250" y="1050925"/>
            <a:ext cx="9842500" cy="5807075"/>
          </a:xfrm>
          <a:prstGeom prst="rect">
            <a:avLst/>
          </a:prstGeom>
          <a:noFill/>
          <a:ln w="9525">
            <a:noFill/>
            <a:miter lim="800000"/>
            <a:headEnd/>
            <a:tailEnd/>
          </a:ln>
        </p:spPr>
      </p:pic>
      <p:sp>
        <p:nvSpPr>
          <p:cNvPr id="5" name="TextBox 4">
            <a:extLst>
              <a:ext uri="{FF2B5EF4-FFF2-40B4-BE49-F238E27FC236}">
                <a16:creationId xmlns:a16="http://schemas.microsoft.com/office/drawing/2014/main" id="{55750F06-1B0F-1AA0-56EA-B0533A802BE1}"/>
              </a:ext>
            </a:extLst>
          </p:cNvPr>
          <p:cNvSpPr txBox="1"/>
          <p:nvPr/>
        </p:nvSpPr>
        <p:spPr>
          <a:xfrm>
            <a:off x="4914900" y="4343400"/>
            <a:ext cx="990600" cy="307777"/>
          </a:xfrm>
          <a:prstGeom prst="rect">
            <a:avLst/>
          </a:prstGeom>
          <a:solidFill>
            <a:schemeClr val="tx1"/>
          </a:solidFill>
        </p:spPr>
        <p:txBody>
          <a:bodyPr wrap="square" rtlCol="0">
            <a:spAutoFit/>
          </a:bodyPr>
          <a:lstStyle/>
          <a:p>
            <a:r>
              <a:rPr lang="en-US" sz="1400" dirty="0">
                <a:solidFill>
                  <a:schemeClr val="bg1"/>
                </a:solidFill>
              </a:rPr>
              <a:t>9.0 µg/m3</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noAutofit/>
          </a:bodyPr>
          <a:lstStyle/>
          <a:p>
            <a:pPr eaLnBrk="1" fontAlgn="auto" hangingPunct="1">
              <a:spcAft>
                <a:spcPts val="0"/>
              </a:spcAft>
              <a:defRPr/>
            </a:pPr>
            <a:r>
              <a:rPr lang="en-US" sz="4800" dirty="0"/>
              <a:t>Carbon Monoxide(CO) Standards-Table of Historical CO NAAQS</a:t>
            </a:r>
          </a:p>
        </p:txBody>
      </p:sp>
      <p:graphicFrame>
        <p:nvGraphicFramePr>
          <p:cNvPr id="3" name="Table 2"/>
          <p:cNvGraphicFramePr>
            <a:graphicFrameLocks noGrp="1"/>
          </p:cNvGraphicFramePr>
          <p:nvPr>
            <p:extLst>
              <p:ext uri="{D42A27DB-BD31-4B8C-83A1-F6EECF244321}">
                <p14:modId xmlns:p14="http://schemas.microsoft.com/office/powerpoint/2010/main" val="4287890462"/>
              </p:ext>
            </p:extLst>
          </p:nvPr>
        </p:nvGraphicFramePr>
        <p:xfrm>
          <a:off x="381000" y="1905000"/>
          <a:ext cx="9615486" cy="4751687"/>
        </p:xfrm>
        <a:graphic>
          <a:graphicData uri="http://schemas.openxmlformats.org/drawingml/2006/table">
            <a:tbl>
              <a:tblPr firstRow="1" firstCol="1" bandRow="1">
                <a:tableStyleId>{5C22544A-7EE6-4342-B048-85BDC9FD1C3A}</a:tableStyleId>
              </a:tblPr>
              <a:tblGrid>
                <a:gridCol w="1602581">
                  <a:extLst>
                    <a:ext uri="{9D8B030D-6E8A-4147-A177-3AD203B41FA5}">
                      <a16:colId xmlns:a16="http://schemas.microsoft.com/office/drawing/2014/main" val="20000"/>
                    </a:ext>
                  </a:extLst>
                </a:gridCol>
                <a:gridCol w="1602581">
                  <a:extLst>
                    <a:ext uri="{9D8B030D-6E8A-4147-A177-3AD203B41FA5}">
                      <a16:colId xmlns:a16="http://schemas.microsoft.com/office/drawing/2014/main" val="20001"/>
                    </a:ext>
                  </a:extLst>
                </a:gridCol>
                <a:gridCol w="1602581">
                  <a:extLst>
                    <a:ext uri="{9D8B030D-6E8A-4147-A177-3AD203B41FA5}">
                      <a16:colId xmlns:a16="http://schemas.microsoft.com/office/drawing/2014/main" val="20002"/>
                    </a:ext>
                  </a:extLst>
                </a:gridCol>
                <a:gridCol w="1602581">
                  <a:extLst>
                    <a:ext uri="{9D8B030D-6E8A-4147-A177-3AD203B41FA5}">
                      <a16:colId xmlns:a16="http://schemas.microsoft.com/office/drawing/2014/main" val="20003"/>
                    </a:ext>
                  </a:extLst>
                </a:gridCol>
                <a:gridCol w="1602581">
                  <a:extLst>
                    <a:ext uri="{9D8B030D-6E8A-4147-A177-3AD203B41FA5}">
                      <a16:colId xmlns:a16="http://schemas.microsoft.com/office/drawing/2014/main" val="20004"/>
                    </a:ext>
                  </a:extLst>
                </a:gridCol>
                <a:gridCol w="1602581">
                  <a:extLst>
                    <a:ext uri="{9D8B030D-6E8A-4147-A177-3AD203B41FA5}">
                      <a16:colId xmlns:a16="http://schemas.microsoft.com/office/drawing/2014/main" val="20005"/>
                    </a:ext>
                  </a:extLst>
                </a:gridCol>
              </a:tblGrid>
              <a:tr h="44975">
                <a:tc>
                  <a:txBody>
                    <a:bodyPr/>
                    <a:lstStyle/>
                    <a:p>
                      <a:pPr marL="0" marR="0" algn="ctr">
                        <a:lnSpc>
                          <a:spcPct val="115000"/>
                        </a:lnSpc>
                        <a:spcBef>
                          <a:spcPts val="0"/>
                        </a:spcBef>
                        <a:spcAft>
                          <a:spcPts val="0"/>
                        </a:spcAft>
                      </a:pPr>
                      <a:r>
                        <a:rPr lang="en-US" sz="900">
                          <a:effectLst/>
                        </a:rPr>
                        <a:t>Final Rule/Decision</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Primary/ Secondary</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Indicator</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Averaging Time</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Level </a:t>
                      </a:r>
                      <a:r>
                        <a:rPr lang="en-US" sz="900" u="sng" baseline="30000">
                          <a:effectLst/>
                          <a:hlinkClick r:id="rId3"/>
                        </a:rPr>
                        <a:t>(2)</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Form</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0"/>
                  </a:ext>
                </a:extLst>
              </a:tr>
              <a:tr h="565986">
                <a:tc rowSpan="2">
                  <a:txBody>
                    <a:bodyPr/>
                    <a:lstStyle/>
                    <a:p>
                      <a:pPr marL="0" marR="0" algn="ctr">
                        <a:lnSpc>
                          <a:spcPct val="115000"/>
                        </a:lnSpc>
                        <a:spcBef>
                          <a:spcPts val="0"/>
                        </a:spcBef>
                        <a:spcAft>
                          <a:spcPts val="0"/>
                        </a:spcAft>
                      </a:pPr>
                      <a:r>
                        <a:rPr lang="en-US" sz="900">
                          <a:effectLst/>
                        </a:rPr>
                        <a:t>1971</a:t>
                      </a:r>
                      <a:br>
                        <a:rPr lang="en-US" sz="900">
                          <a:effectLst/>
                        </a:rPr>
                      </a:br>
                      <a:br>
                        <a:rPr lang="en-US" sz="900">
                          <a:effectLst/>
                        </a:rPr>
                      </a:br>
                      <a:r>
                        <a:rPr lang="en-US" sz="900">
                          <a:effectLst/>
                        </a:rPr>
                        <a:t>36 FR 8186 </a:t>
                      </a:r>
                      <a:br>
                        <a:rPr lang="en-US" sz="900">
                          <a:effectLst/>
                        </a:rPr>
                      </a:br>
                      <a:r>
                        <a:rPr lang="en-US" sz="900">
                          <a:effectLst/>
                        </a:rPr>
                        <a:t>Apr 30, 1971</a:t>
                      </a:r>
                      <a:endParaRPr lang="en-US" sz="1100">
                        <a:effectLst/>
                        <a:latin typeface="Calibri"/>
                        <a:ea typeface="Calibri"/>
                        <a:cs typeface="Times New Roman"/>
                      </a:endParaRPr>
                    </a:p>
                  </a:txBody>
                  <a:tcPr marL="0" marR="0" marT="0" marB="0" anchor="ctr"/>
                </a:tc>
                <a:tc rowSpan="2">
                  <a:txBody>
                    <a:bodyPr/>
                    <a:lstStyle/>
                    <a:p>
                      <a:pPr marL="0" marR="0" algn="ctr">
                        <a:lnSpc>
                          <a:spcPct val="115000"/>
                        </a:lnSpc>
                        <a:spcBef>
                          <a:spcPts val="0"/>
                        </a:spcBef>
                        <a:spcAft>
                          <a:spcPts val="0"/>
                        </a:spcAft>
                      </a:pPr>
                      <a:r>
                        <a:rPr lang="en-US" sz="900">
                          <a:effectLst/>
                        </a:rPr>
                        <a:t>Primary and Secondary</a:t>
                      </a:r>
                      <a:endParaRPr lang="en-US" sz="1100">
                        <a:effectLst/>
                        <a:latin typeface="Calibri"/>
                        <a:ea typeface="Calibri"/>
                        <a:cs typeface="Times New Roman"/>
                      </a:endParaRPr>
                    </a:p>
                  </a:txBody>
                  <a:tcPr marL="0" marR="0" marT="0" marB="0" anchor="ctr"/>
                </a:tc>
                <a:tc rowSpan="2">
                  <a:txBody>
                    <a:bodyPr/>
                    <a:lstStyle/>
                    <a:p>
                      <a:pPr marL="0" marR="0" algn="ctr">
                        <a:lnSpc>
                          <a:spcPct val="115000"/>
                        </a:lnSpc>
                        <a:spcBef>
                          <a:spcPts val="0"/>
                        </a:spcBef>
                        <a:spcAft>
                          <a:spcPts val="0"/>
                        </a:spcAft>
                      </a:pPr>
                      <a:r>
                        <a:rPr lang="en-US" sz="900" dirty="0">
                          <a:effectLst/>
                        </a:rPr>
                        <a:t>CO </a:t>
                      </a:r>
                      <a:r>
                        <a:rPr lang="en-US" sz="900" u="sng" baseline="30000" dirty="0">
                          <a:effectLst/>
                          <a:hlinkClick r:id="rId3"/>
                        </a:rPr>
                        <a:t>(1)</a:t>
                      </a:r>
                      <a:endParaRPr lang="en-US" sz="11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1-hour period</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35 ppm</a:t>
                      </a:r>
                      <a:endParaRPr lang="en-US" sz="110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900">
                          <a:effectLst/>
                        </a:rPr>
                        <a:t>Maximum, not to be exceeded more than once in a year</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5848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900">
                          <a:effectLst/>
                        </a:rPr>
                        <a:t>8-hour period</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9 ppm</a:t>
                      </a:r>
                      <a:endParaRPr lang="en-US" sz="110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900">
                          <a:effectLst/>
                        </a:rPr>
                        <a:t>Maximum, not to be exceeded more than once in a year </a:t>
                      </a:r>
                      <a:r>
                        <a:rPr lang="en-US" sz="900" u="sng" baseline="30000">
                          <a:effectLst/>
                          <a:hlinkClick r:id="rId3"/>
                        </a:rPr>
                        <a:t>(3)</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2"/>
                  </a:ext>
                </a:extLst>
              </a:tr>
              <a:tr h="1150806">
                <a:tc>
                  <a:txBody>
                    <a:bodyPr/>
                    <a:lstStyle/>
                    <a:p>
                      <a:pPr marL="0" marR="0" algn="ctr">
                        <a:lnSpc>
                          <a:spcPct val="115000"/>
                        </a:lnSpc>
                        <a:spcBef>
                          <a:spcPts val="0"/>
                        </a:spcBef>
                        <a:spcAft>
                          <a:spcPts val="0"/>
                        </a:spcAft>
                      </a:pPr>
                      <a:r>
                        <a:rPr lang="en-US" sz="900">
                          <a:effectLst/>
                        </a:rPr>
                        <a:t>1985</a:t>
                      </a:r>
                      <a:br>
                        <a:rPr lang="en-US" sz="900">
                          <a:effectLst/>
                        </a:rPr>
                      </a:br>
                      <a:br>
                        <a:rPr lang="en-US" sz="900">
                          <a:effectLst/>
                        </a:rPr>
                      </a:br>
                      <a:r>
                        <a:rPr lang="en-US" sz="900">
                          <a:effectLst/>
                        </a:rPr>
                        <a:t>50 FR 37484 </a:t>
                      </a:r>
                      <a:br>
                        <a:rPr lang="en-US" sz="900">
                          <a:effectLst/>
                        </a:rPr>
                      </a:br>
                      <a:r>
                        <a:rPr lang="en-US" sz="900">
                          <a:effectLst/>
                        </a:rPr>
                        <a:t>Sept 13, 1985</a:t>
                      </a:r>
                      <a:endParaRPr lang="en-US" sz="1100">
                        <a:effectLst/>
                        <a:latin typeface="Calibri"/>
                        <a:ea typeface="Calibri"/>
                        <a:cs typeface="Times New Roman"/>
                      </a:endParaRPr>
                    </a:p>
                  </a:txBody>
                  <a:tcPr marL="0" marR="0" marT="0" marB="0" anchor="ctr"/>
                </a:tc>
                <a:tc gridSpan="5">
                  <a:txBody>
                    <a:bodyPr/>
                    <a:lstStyle/>
                    <a:p>
                      <a:pPr marL="0" marR="0" algn="ctr">
                        <a:lnSpc>
                          <a:spcPct val="115000"/>
                        </a:lnSpc>
                        <a:spcBef>
                          <a:spcPts val="0"/>
                        </a:spcBef>
                        <a:spcAft>
                          <a:spcPts val="0"/>
                        </a:spcAft>
                      </a:pPr>
                      <a:r>
                        <a:rPr lang="en-US" sz="900" dirty="0">
                          <a:effectLst/>
                        </a:rPr>
                        <a:t>Primary standards retained, without revision; secondary standards revoked.</a:t>
                      </a:r>
                      <a:endParaRPr lang="en-US" sz="11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1150806">
                <a:tc>
                  <a:txBody>
                    <a:bodyPr/>
                    <a:lstStyle/>
                    <a:p>
                      <a:pPr marL="0" marR="0" algn="ctr">
                        <a:lnSpc>
                          <a:spcPct val="115000"/>
                        </a:lnSpc>
                        <a:spcBef>
                          <a:spcPts val="0"/>
                        </a:spcBef>
                        <a:spcAft>
                          <a:spcPts val="0"/>
                        </a:spcAft>
                      </a:pPr>
                      <a:r>
                        <a:rPr lang="en-US" sz="900">
                          <a:effectLst/>
                        </a:rPr>
                        <a:t>1994</a:t>
                      </a:r>
                      <a:br>
                        <a:rPr lang="en-US" sz="900">
                          <a:effectLst/>
                        </a:rPr>
                      </a:br>
                      <a:br>
                        <a:rPr lang="en-US" sz="900">
                          <a:effectLst/>
                        </a:rPr>
                      </a:br>
                      <a:r>
                        <a:rPr lang="en-US" sz="900">
                          <a:effectLst/>
                        </a:rPr>
                        <a:t>59 FR 38906 </a:t>
                      </a:r>
                      <a:br>
                        <a:rPr lang="en-US" sz="900">
                          <a:effectLst/>
                        </a:rPr>
                      </a:br>
                      <a:r>
                        <a:rPr lang="en-US" sz="900">
                          <a:effectLst/>
                        </a:rPr>
                        <a:t>Aug 1, 1994</a:t>
                      </a:r>
                      <a:endParaRPr lang="en-US" sz="1100">
                        <a:effectLst/>
                        <a:latin typeface="Calibri"/>
                        <a:ea typeface="Calibri"/>
                        <a:cs typeface="Times New Roman"/>
                      </a:endParaRPr>
                    </a:p>
                  </a:txBody>
                  <a:tcPr marL="0" marR="0" marT="0" marB="0" anchor="ctr"/>
                </a:tc>
                <a:tc gridSpan="5">
                  <a:txBody>
                    <a:bodyPr/>
                    <a:lstStyle/>
                    <a:p>
                      <a:pPr marL="0" marR="0" algn="ctr">
                        <a:lnSpc>
                          <a:spcPct val="115000"/>
                        </a:lnSpc>
                        <a:spcBef>
                          <a:spcPts val="0"/>
                        </a:spcBef>
                        <a:spcAft>
                          <a:spcPts val="0"/>
                        </a:spcAft>
                      </a:pPr>
                      <a:r>
                        <a:rPr lang="en-US" sz="900" dirty="0">
                          <a:effectLst/>
                        </a:rPr>
                        <a:t>Primary standards retained, without revision.</a:t>
                      </a:r>
                      <a:endParaRPr lang="en-US" sz="11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1150806">
                <a:tc>
                  <a:txBody>
                    <a:bodyPr/>
                    <a:lstStyle/>
                    <a:p>
                      <a:pPr marL="0" marR="0" algn="ctr">
                        <a:lnSpc>
                          <a:spcPct val="115000"/>
                        </a:lnSpc>
                        <a:spcBef>
                          <a:spcPts val="0"/>
                        </a:spcBef>
                        <a:spcAft>
                          <a:spcPts val="0"/>
                        </a:spcAft>
                      </a:pPr>
                      <a:r>
                        <a:rPr lang="en-US" sz="900">
                          <a:effectLst/>
                        </a:rPr>
                        <a:t>2011</a:t>
                      </a:r>
                      <a:br>
                        <a:rPr lang="en-US" sz="900">
                          <a:effectLst/>
                        </a:rPr>
                      </a:br>
                      <a:br>
                        <a:rPr lang="en-US" sz="900">
                          <a:effectLst/>
                        </a:rPr>
                      </a:br>
                      <a:r>
                        <a:rPr lang="en-US" sz="900">
                          <a:effectLst/>
                        </a:rPr>
                        <a:t>76 FR 54294 </a:t>
                      </a:r>
                      <a:br>
                        <a:rPr lang="en-US" sz="900">
                          <a:effectLst/>
                        </a:rPr>
                      </a:br>
                      <a:r>
                        <a:rPr lang="en-US" sz="900">
                          <a:effectLst/>
                        </a:rPr>
                        <a:t>Aug 31, 2011</a:t>
                      </a:r>
                      <a:endParaRPr lang="en-US" sz="1100">
                        <a:effectLst/>
                        <a:latin typeface="Calibri"/>
                        <a:ea typeface="Calibri"/>
                        <a:cs typeface="Times New Roman"/>
                      </a:endParaRPr>
                    </a:p>
                  </a:txBody>
                  <a:tcPr marL="0" marR="0" marT="0" marB="0" anchor="ctr"/>
                </a:tc>
                <a:tc gridSpan="5">
                  <a:txBody>
                    <a:bodyPr/>
                    <a:lstStyle/>
                    <a:p>
                      <a:pPr marL="0" marR="0" algn="ctr">
                        <a:lnSpc>
                          <a:spcPct val="115000"/>
                        </a:lnSpc>
                        <a:spcBef>
                          <a:spcPts val="0"/>
                        </a:spcBef>
                        <a:spcAft>
                          <a:spcPts val="0"/>
                        </a:spcAft>
                      </a:pPr>
                      <a:r>
                        <a:rPr lang="en-US" sz="900" dirty="0">
                          <a:effectLst/>
                        </a:rPr>
                        <a:t>Primary standards retained, without revision.</a:t>
                      </a:r>
                      <a:endParaRPr lang="en-US" sz="11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3011" name="Rectangle 3"/>
          <p:cNvSpPr>
            <a:spLocks noChangeArrowheads="1"/>
          </p:cNvSpPr>
          <p:nvPr/>
        </p:nvSpPr>
        <p:spPr bwMode="auto">
          <a:xfrm>
            <a:off x="793750" y="4876800"/>
            <a:ext cx="1450975" cy="1104900"/>
          </a:xfrm>
          <a:prstGeom prst="rect">
            <a:avLst/>
          </a:prstGeom>
          <a:solidFill>
            <a:schemeClr val="tx2"/>
          </a:solidFill>
          <a:ln w="762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6600" b="1">
                <a:effectLst>
                  <a:outerShdw blurRad="38100" dist="38100" dir="2700000" algn="tl">
                    <a:srgbClr val="000000"/>
                  </a:outerShdw>
                </a:effectLst>
                <a:latin typeface="Arial" charset="0"/>
              </a:rPr>
              <a:t>CO</a:t>
            </a:r>
          </a:p>
        </p:txBody>
      </p:sp>
      <p:pic>
        <p:nvPicPr>
          <p:cNvPr id="3" name="Picture 2">
            <a:extLst>
              <a:ext uri="{FF2B5EF4-FFF2-40B4-BE49-F238E27FC236}">
                <a16:creationId xmlns:a16="http://schemas.microsoft.com/office/drawing/2014/main" id="{4BD348BC-D00D-CB34-0159-DF55378BE54A}"/>
              </a:ext>
            </a:extLst>
          </p:cNvPr>
          <p:cNvPicPr>
            <a:picLocks noChangeAspect="1"/>
          </p:cNvPicPr>
          <p:nvPr/>
        </p:nvPicPr>
        <p:blipFill>
          <a:blip r:embed="rId3"/>
          <a:stretch>
            <a:fillRect/>
          </a:stretch>
        </p:blipFill>
        <p:spPr>
          <a:xfrm>
            <a:off x="338388" y="1224029"/>
            <a:ext cx="9610224" cy="5410200"/>
          </a:xfrm>
          <a:prstGeom prst="rect">
            <a:avLst/>
          </a:prstGeom>
        </p:spPr>
      </p:pic>
      <p:sp>
        <p:nvSpPr>
          <p:cNvPr id="4" name="TextBox 3">
            <a:extLst>
              <a:ext uri="{FF2B5EF4-FFF2-40B4-BE49-F238E27FC236}">
                <a16:creationId xmlns:a16="http://schemas.microsoft.com/office/drawing/2014/main" id="{7E84FA97-228E-D2FF-D4E7-BDA01A74906B}"/>
              </a:ext>
            </a:extLst>
          </p:cNvPr>
          <p:cNvSpPr txBox="1"/>
          <p:nvPr/>
        </p:nvSpPr>
        <p:spPr>
          <a:xfrm>
            <a:off x="793750" y="251845"/>
            <a:ext cx="6324600" cy="830997"/>
          </a:xfrm>
          <a:prstGeom prst="rect">
            <a:avLst/>
          </a:prstGeom>
          <a:noFill/>
        </p:spPr>
        <p:txBody>
          <a:bodyPr wrap="square" rtlCol="0">
            <a:spAutoFit/>
          </a:bodyPr>
          <a:lstStyle/>
          <a:p>
            <a:r>
              <a:rPr lang="en-US" sz="4800" dirty="0">
                <a:solidFill>
                  <a:schemeClr val="bg2"/>
                </a:solidFill>
              </a:rPr>
              <a:t>Current CO Monitoring</a:t>
            </a:r>
          </a:p>
        </p:txBody>
      </p:sp>
    </p:spTree>
  </p:cSld>
  <p:clrMapOvr>
    <a:overrideClrMapping bg1="dk2" tx1="lt1" bg2="dk1" tx2="lt2" accent1="accent1" accent2="accent2" accent3="accent3" accent4="accent4" accent5="accent5" accent6="accent6" hlink="hlink" folHlink="folHlink"/>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47700" y="112295"/>
            <a:ext cx="8143875" cy="1143000"/>
          </a:xfrm>
        </p:spPr>
        <p:txBody>
          <a:bodyPr>
            <a:normAutofit/>
          </a:bodyPr>
          <a:lstStyle/>
          <a:p>
            <a:pPr eaLnBrk="1" fontAlgn="auto" hangingPunct="1">
              <a:spcAft>
                <a:spcPts val="0"/>
              </a:spcAft>
              <a:defRPr/>
            </a:pPr>
            <a:r>
              <a:rPr lang="en-US" sz="3600" dirty="0"/>
              <a:t>Nitrogen Dioxide (NO2) Standards-Table of Historical NO2 NAAQS</a:t>
            </a:r>
          </a:p>
        </p:txBody>
      </p:sp>
      <p:graphicFrame>
        <p:nvGraphicFramePr>
          <p:cNvPr id="3" name="Table 2"/>
          <p:cNvGraphicFramePr>
            <a:graphicFrameLocks noGrp="1"/>
          </p:cNvGraphicFramePr>
          <p:nvPr>
            <p:extLst>
              <p:ext uri="{D42A27DB-BD31-4B8C-83A1-F6EECF244321}">
                <p14:modId xmlns:p14="http://schemas.microsoft.com/office/powerpoint/2010/main" val="1926454488"/>
              </p:ext>
            </p:extLst>
          </p:nvPr>
        </p:nvGraphicFramePr>
        <p:xfrm>
          <a:off x="647700" y="1307432"/>
          <a:ext cx="8915401" cy="5438274"/>
        </p:xfrm>
        <a:graphic>
          <a:graphicData uri="http://schemas.openxmlformats.org/drawingml/2006/table">
            <a:tbl>
              <a:tblPr firstRow="1" firstCol="1" bandRow="1">
                <a:tableStyleId>{5C22544A-7EE6-4342-B048-85BDC9FD1C3A}</a:tableStyleId>
              </a:tblPr>
              <a:tblGrid>
                <a:gridCol w="1611229">
                  <a:extLst>
                    <a:ext uri="{9D8B030D-6E8A-4147-A177-3AD203B41FA5}">
                      <a16:colId xmlns:a16="http://schemas.microsoft.com/office/drawing/2014/main" val="20000"/>
                    </a:ext>
                  </a:extLst>
                </a:gridCol>
                <a:gridCol w="1566604">
                  <a:extLst>
                    <a:ext uri="{9D8B030D-6E8A-4147-A177-3AD203B41FA5}">
                      <a16:colId xmlns:a16="http://schemas.microsoft.com/office/drawing/2014/main" val="20001"/>
                    </a:ext>
                  </a:extLst>
                </a:gridCol>
                <a:gridCol w="1164983">
                  <a:extLst>
                    <a:ext uri="{9D8B030D-6E8A-4147-A177-3AD203B41FA5}">
                      <a16:colId xmlns:a16="http://schemas.microsoft.com/office/drawing/2014/main" val="20002"/>
                    </a:ext>
                  </a:extLst>
                </a:gridCol>
                <a:gridCol w="1107067">
                  <a:extLst>
                    <a:ext uri="{9D8B030D-6E8A-4147-A177-3AD203B41FA5}">
                      <a16:colId xmlns:a16="http://schemas.microsoft.com/office/drawing/2014/main" val="20003"/>
                    </a:ext>
                  </a:extLst>
                </a:gridCol>
                <a:gridCol w="880146">
                  <a:extLst>
                    <a:ext uri="{9D8B030D-6E8A-4147-A177-3AD203B41FA5}">
                      <a16:colId xmlns:a16="http://schemas.microsoft.com/office/drawing/2014/main" val="20004"/>
                    </a:ext>
                  </a:extLst>
                </a:gridCol>
                <a:gridCol w="2585372">
                  <a:extLst>
                    <a:ext uri="{9D8B030D-6E8A-4147-A177-3AD203B41FA5}">
                      <a16:colId xmlns:a16="http://schemas.microsoft.com/office/drawing/2014/main" val="20005"/>
                    </a:ext>
                  </a:extLst>
                </a:gridCol>
              </a:tblGrid>
              <a:tr h="156743">
                <a:tc>
                  <a:txBody>
                    <a:bodyPr/>
                    <a:lstStyle/>
                    <a:p>
                      <a:pPr marL="0" marR="0" algn="ctr">
                        <a:lnSpc>
                          <a:spcPct val="115000"/>
                        </a:lnSpc>
                        <a:spcBef>
                          <a:spcPts val="0"/>
                        </a:spcBef>
                        <a:spcAft>
                          <a:spcPts val="0"/>
                        </a:spcAft>
                      </a:pPr>
                      <a:r>
                        <a:rPr lang="en-US" sz="900" dirty="0">
                          <a:effectLst/>
                        </a:rPr>
                        <a:t>Final Rule/Decision</a:t>
                      </a:r>
                      <a:endParaRPr lang="en-US" sz="11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Primary/ Secondary</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Indicator </a:t>
                      </a:r>
                      <a:r>
                        <a:rPr lang="en-US" sz="900" u="sng" baseline="30000">
                          <a:effectLst/>
                          <a:hlinkClick r:id="rId3"/>
                        </a:rPr>
                        <a:t>(1)</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Averaging Time</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Level </a:t>
                      </a:r>
                      <a:r>
                        <a:rPr lang="en-US" sz="900" u="sng" baseline="30000">
                          <a:effectLst/>
                          <a:hlinkClick r:id="rId3"/>
                        </a:rPr>
                        <a:t>(2)</a:t>
                      </a:r>
                      <a:endParaRPr lang="en-US" sz="11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900">
                          <a:effectLst/>
                        </a:rPr>
                        <a:t>Form</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0"/>
                  </a:ext>
                </a:extLst>
              </a:tr>
              <a:tr h="1050876">
                <a:tc>
                  <a:txBody>
                    <a:bodyPr/>
                    <a:lstStyle/>
                    <a:p>
                      <a:pPr marL="0" marR="0" algn="ctr">
                        <a:lnSpc>
                          <a:spcPts val="1560"/>
                        </a:lnSpc>
                        <a:spcBef>
                          <a:spcPts val="1560"/>
                        </a:spcBef>
                        <a:spcAft>
                          <a:spcPts val="1560"/>
                        </a:spcAft>
                      </a:pPr>
                      <a:r>
                        <a:rPr lang="en-US" sz="900" dirty="0">
                          <a:effectLst/>
                        </a:rPr>
                        <a:t>1971</a:t>
                      </a:r>
                      <a:endParaRPr lang="en-US" sz="1100" dirty="0">
                        <a:effectLst/>
                      </a:endParaRPr>
                    </a:p>
                    <a:p>
                      <a:pPr marL="0" marR="0" algn="ctr">
                        <a:lnSpc>
                          <a:spcPts val="1560"/>
                        </a:lnSpc>
                        <a:spcBef>
                          <a:spcPts val="1560"/>
                        </a:spcBef>
                        <a:spcAft>
                          <a:spcPts val="1560"/>
                        </a:spcAft>
                      </a:pPr>
                      <a:r>
                        <a:rPr lang="en-US" sz="900" dirty="0">
                          <a:effectLst/>
                        </a:rPr>
                        <a:t>36 FR 8186</a:t>
                      </a:r>
                      <a:br>
                        <a:rPr lang="en-US" sz="900" dirty="0">
                          <a:effectLst/>
                        </a:rPr>
                      </a:br>
                      <a:r>
                        <a:rPr lang="en-US" sz="900" dirty="0">
                          <a:effectLst/>
                        </a:rPr>
                        <a:t>Apr 30, 1971</a:t>
                      </a:r>
                      <a:endParaRPr lang="en-US" sz="11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dirty="0">
                          <a:effectLst/>
                        </a:rPr>
                        <a:t>Primary and Secondary</a:t>
                      </a:r>
                      <a:endParaRPr lang="en-US" sz="11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dirty="0">
                          <a:effectLst/>
                        </a:rPr>
                        <a:t>NO</a:t>
                      </a:r>
                      <a:r>
                        <a:rPr lang="en-US" sz="900" baseline="-25000" dirty="0">
                          <a:effectLst/>
                        </a:rPr>
                        <a:t>2</a:t>
                      </a:r>
                      <a:endParaRPr lang="en-US" sz="11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dirty="0">
                          <a:effectLst/>
                        </a:rPr>
                        <a:t>Annual</a:t>
                      </a:r>
                      <a:endParaRPr lang="en-US" sz="11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a:effectLst/>
                        </a:rPr>
                        <a:t>53 ppb </a:t>
                      </a:r>
                      <a:r>
                        <a:rPr lang="en-US" sz="900" u="sng" baseline="30000">
                          <a:effectLst/>
                          <a:hlinkClick r:id="rId3"/>
                        </a:rPr>
                        <a:t>(3)</a:t>
                      </a:r>
                      <a:r>
                        <a:rPr lang="en-US" sz="900" u="sng">
                          <a:effectLst/>
                          <a:hlinkClick r:id="rId3"/>
                        </a:rPr>
                        <a:t> </a:t>
                      </a:r>
                      <a:endParaRPr lang="en-US" sz="11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a:effectLst/>
                        </a:rPr>
                        <a:t>Annual arithmetic average</a:t>
                      </a:r>
                      <a:endParaRPr lang="en-US" sz="110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1050876">
                <a:tc>
                  <a:txBody>
                    <a:bodyPr/>
                    <a:lstStyle/>
                    <a:p>
                      <a:pPr marL="0" marR="0" algn="ctr">
                        <a:lnSpc>
                          <a:spcPts val="1560"/>
                        </a:lnSpc>
                        <a:spcBef>
                          <a:spcPts val="1560"/>
                        </a:spcBef>
                        <a:spcAft>
                          <a:spcPts val="1560"/>
                        </a:spcAft>
                      </a:pPr>
                      <a:r>
                        <a:rPr lang="en-US" sz="900" dirty="0">
                          <a:effectLst/>
                        </a:rPr>
                        <a:t>1985</a:t>
                      </a:r>
                      <a:endParaRPr lang="en-US" sz="1100" dirty="0">
                        <a:effectLst/>
                      </a:endParaRPr>
                    </a:p>
                    <a:p>
                      <a:pPr marL="0" marR="0" algn="ctr">
                        <a:lnSpc>
                          <a:spcPts val="1560"/>
                        </a:lnSpc>
                        <a:spcBef>
                          <a:spcPts val="1560"/>
                        </a:spcBef>
                        <a:spcAft>
                          <a:spcPts val="1560"/>
                        </a:spcAft>
                      </a:pPr>
                      <a:r>
                        <a:rPr lang="en-US" sz="900" dirty="0">
                          <a:effectLst/>
                        </a:rPr>
                        <a:t>50 FR 25532</a:t>
                      </a:r>
                      <a:br>
                        <a:rPr lang="en-US" sz="900" dirty="0">
                          <a:effectLst/>
                        </a:rPr>
                      </a:br>
                      <a:r>
                        <a:rPr lang="en-US" sz="900" dirty="0">
                          <a:effectLst/>
                        </a:rPr>
                        <a:t>Jun 19, 1985</a:t>
                      </a:r>
                      <a:endParaRPr lang="en-US" sz="1100" dirty="0">
                        <a:effectLst/>
                        <a:latin typeface="Calibri"/>
                        <a:ea typeface="Calibri"/>
                        <a:cs typeface="Times New Roman"/>
                      </a:endParaRPr>
                    </a:p>
                  </a:txBody>
                  <a:tcPr marL="0" marR="0" marT="0" marB="0" anchor="ctr"/>
                </a:tc>
                <a:tc gridSpan="5">
                  <a:txBody>
                    <a:bodyPr/>
                    <a:lstStyle/>
                    <a:p>
                      <a:pPr marL="0" marR="0" algn="ctr">
                        <a:lnSpc>
                          <a:spcPts val="1560"/>
                        </a:lnSpc>
                        <a:spcBef>
                          <a:spcPts val="1560"/>
                        </a:spcBef>
                        <a:spcAft>
                          <a:spcPts val="1560"/>
                        </a:spcAft>
                      </a:pPr>
                      <a:r>
                        <a:rPr lang="en-US" sz="900" dirty="0">
                          <a:effectLst/>
                        </a:rPr>
                        <a:t>Primary and secondary NO</a:t>
                      </a:r>
                      <a:r>
                        <a:rPr lang="en-US" sz="900" baseline="-25000" dirty="0">
                          <a:effectLst/>
                        </a:rPr>
                        <a:t>2</a:t>
                      </a:r>
                      <a:r>
                        <a:rPr lang="en-US" sz="900" dirty="0">
                          <a:effectLst/>
                        </a:rPr>
                        <a:t> standards retained, without revision.</a:t>
                      </a:r>
                      <a:endParaRPr lang="en-US" sz="11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1050876">
                <a:tc>
                  <a:txBody>
                    <a:bodyPr/>
                    <a:lstStyle/>
                    <a:p>
                      <a:pPr marL="0" marR="0" algn="ctr">
                        <a:lnSpc>
                          <a:spcPts val="1560"/>
                        </a:lnSpc>
                        <a:spcBef>
                          <a:spcPts val="1560"/>
                        </a:spcBef>
                        <a:spcAft>
                          <a:spcPts val="1560"/>
                        </a:spcAft>
                      </a:pPr>
                      <a:r>
                        <a:rPr lang="en-US" sz="900" dirty="0">
                          <a:effectLst/>
                        </a:rPr>
                        <a:t>1996</a:t>
                      </a:r>
                      <a:endParaRPr lang="en-US" sz="1100" dirty="0">
                        <a:effectLst/>
                      </a:endParaRPr>
                    </a:p>
                    <a:p>
                      <a:pPr marL="0" marR="0" algn="ctr">
                        <a:lnSpc>
                          <a:spcPts val="1560"/>
                        </a:lnSpc>
                        <a:spcBef>
                          <a:spcPts val="1560"/>
                        </a:spcBef>
                        <a:spcAft>
                          <a:spcPts val="1560"/>
                        </a:spcAft>
                      </a:pPr>
                      <a:r>
                        <a:rPr lang="en-US" sz="900" dirty="0">
                          <a:effectLst/>
                        </a:rPr>
                        <a:t>61 FR 52852</a:t>
                      </a:r>
                      <a:br>
                        <a:rPr lang="en-US" sz="900" dirty="0">
                          <a:effectLst/>
                        </a:rPr>
                      </a:br>
                      <a:r>
                        <a:rPr lang="en-US" sz="900" dirty="0">
                          <a:effectLst/>
                        </a:rPr>
                        <a:t>Oct 8, 1996</a:t>
                      </a:r>
                      <a:endParaRPr lang="en-US" sz="1100" dirty="0">
                        <a:effectLst/>
                        <a:latin typeface="Calibri"/>
                        <a:ea typeface="Calibri"/>
                        <a:cs typeface="Times New Roman"/>
                      </a:endParaRPr>
                    </a:p>
                  </a:txBody>
                  <a:tcPr marL="0" marR="0" marT="0" marB="0" anchor="ctr"/>
                </a:tc>
                <a:tc gridSpan="5">
                  <a:txBody>
                    <a:bodyPr/>
                    <a:lstStyle/>
                    <a:p>
                      <a:pPr marL="0" marR="0" algn="ctr">
                        <a:lnSpc>
                          <a:spcPts val="1560"/>
                        </a:lnSpc>
                        <a:spcBef>
                          <a:spcPts val="1560"/>
                        </a:spcBef>
                        <a:spcAft>
                          <a:spcPts val="1560"/>
                        </a:spcAft>
                      </a:pPr>
                      <a:r>
                        <a:rPr lang="en-US" sz="900" dirty="0">
                          <a:effectLst/>
                        </a:rPr>
                        <a:t>Primary and secondary NO</a:t>
                      </a:r>
                      <a:r>
                        <a:rPr lang="en-US" sz="900" baseline="-25000" dirty="0">
                          <a:effectLst/>
                        </a:rPr>
                        <a:t>2</a:t>
                      </a:r>
                      <a:r>
                        <a:rPr lang="en-US" sz="900" dirty="0">
                          <a:effectLst/>
                        </a:rPr>
                        <a:t> standards retained, without revision.</a:t>
                      </a:r>
                      <a:endParaRPr lang="en-US" sz="11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192745">
                <a:tc rowSpan="2">
                  <a:txBody>
                    <a:bodyPr/>
                    <a:lstStyle/>
                    <a:p>
                      <a:pPr marL="0" marR="0" algn="ctr">
                        <a:lnSpc>
                          <a:spcPts val="1560"/>
                        </a:lnSpc>
                        <a:spcBef>
                          <a:spcPts val="1560"/>
                        </a:spcBef>
                        <a:spcAft>
                          <a:spcPts val="1560"/>
                        </a:spcAft>
                      </a:pPr>
                      <a:r>
                        <a:rPr lang="en-US" sz="900" dirty="0">
                          <a:effectLst/>
                        </a:rPr>
                        <a:t>2010</a:t>
                      </a:r>
                      <a:endParaRPr lang="en-US" sz="1100" dirty="0">
                        <a:effectLst/>
                      </a:endParaRPr>
                    </a:p>
                    <a:p>
                      <a:pPr marL="0" marR="0" algn="ctr">
                        <a:lnSpc>
                          <a:spcPts val="1560"/>
                        </a:lnSpc>
                        <a:spcBef>
                          <a:spcPts val="1560"/>
                        </a:spcBef>
                        <a:spcAft>
                          <a:spcPts val="1560"/>
                        </a:spcAft>
                      </a:pPr>
                      <a:r>
                        <a:rPr lang="en-US" sz="900" dirty="0">
                          <a:effectLst/>
                        </a:rPr>
                        <a:t>75 FR 6474</a:t>
                      </a:r>
                      <a:br>
                        <a:rPr lang="en-US" sz="900" dirty="0">
                          <a:effectLst/>
                        </a:rPr>
                      </a:br>
                      <a:r>
                        <a:rPr lang="en-US" sz="900" dirty="0">
                          <a:effectLst/>
                        </a:rPr>
                        <a:t>Feb 9, 2010 </a:t>
                      </a:r>
                      <a:r>
                        <a:rPr lang="en-US" sz="900" u="sng" baseline="30000" dirty="0">
                          <a:effectLst/>
                          <a:hlinkClick r:id="rId3"/>
                        </a:rPr>
                        <a:t>(4)</a:t>
                      </a:r>
                      <a:endParaRPr lang="en-US" sz="1100" dirty="0">
                        <a:effectLst/>
                        <a:latin typeface="Calibri"/>
                        <a:ea typeface="Calibri"/>
                        <a:cs typeface="Times New Roman"/>
                      </a:endParaRPr>
                    </a:p>
                  </a:txBody>
                  <a:tcPr marL="0" marR="0" marT="0" marB="0" anchor="ctr"/>
                </a:tc>
                <a:tc rowSpan="2">
                  <a:txBody>
                    <a:bodyPr/>
                    <a:lstStyle/>
                    <a:p>
                      <a:pPr marL="0" marR="0" algn="ctr">
                        <a:lnSpc>
                          <a:spcPts val="1560"/>
                        </a:lnSpc>
                        <a:spcBef>
                          <a:spcPts val="1560"/>
                        </a:spcBef>
                        <a:spcAft>
                          <a:spcPts val="1560"/>
                        </a:spcAft>
                      </a:pPr>
                      <a:r>
                        <a:rPr lang="en-US" sz="900">
                          <a:effectLst/>
                        </a:rPr>
                        <a:t>Primary</a:t>
                      </a:r>
                      <a:endParaRPr lang="en-US" sz="11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a:effectLst/>
                        </a:rPr>
                        <a:t>NO</a:t>
                      </a:r>
                      <a:r>
                        <a:rPr lang="en-US" sz="900" baseline="-25000">
                          <a:effectLst/>
                        </a:rPr>
                        <a:t>2</a:t>
                      </a:r>
                      <a:endParaRPr lang="en-US" sz="11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a:effectLst/>
                        </a:rPr>
                        <a:t>1-hour</a:t>
                      </a:r>
                      <a:endParaRPr lang="en-US" sz="11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900">
                          <a:effectLst/>
                        </a:rPr>
                        <a:t>100 ppb</a:t>
                      </a:r>
                      <a:endParaRPr lang="en-US" sz="1100">
                        <a:effectLst/>
                        <a:latin typeface="Calibri"/>
                        <a:ea typeface="Calibri"/>
                        <a:cs typeface="Times New Roman"/>
                      </a:endParaRPr>
                    </a:p>
                  </a:txBody>
                  <a:tcPr marL="0" marR="0" marT="0" marB="0" anchor="ctr"/>
                </a:tc>
                <a:tc>
                  <a:txBody>
                    <a:bodyPr/>
                    <a:lstStyle/>
                    <a:p>
                      <a:pPr marL="0" marR="0">
                        <a:lnSpc>
                          <a:spcPts val="1560"/>
                        </a:lnSpc>
                        <a:spcBef>
                          <a:spcPts val="1560"/>
                        </a:spcBef>
                        <a:spcAft>
                          <a:spcPts val="1560"/>
                        </a:spcAft>
                      </a:pPr>
                      <a:r>
                        <a:rPr lang="en-US" sz="900" dirty="0">
                          <a:effectLst/>
                        </a:rPr>
                        <a:t>98th percentile, averaged over 3 years </a:t>
                      </a:r>
                      <a:r>
                        <a:rPr lang="en-US" sz="900" u="sng" baseline="30000" dirty="0">
                          <a:effectLst/>
                          <a:hlinkClick r:id="rId3"/>
                        </a:rPr>
                        <a:t>(5)</a:t>
                      </a:r>
                      <a:r>
                        <a:rPr lang="en-US" sz="900" u="sng" dirty="0">
                          <a:effectLst/>
                          <a:hlinkClick r:id="rId3"/>
                        </a:rPr>
                        <a:t> </a:t>
                      </a:r>
                      <a:endParaRPr lang="en-US" sz="1100" dirty="0">
                        <a:effectLst/>
                        <a:latin typeface="Calibri"/>
                        <a:ea typeface="Calibri"/>
                        <a:cs typeface="Times New Roman"/>
                      </a:endParaRPr>
                    </a:p>
                  </a:txBody>
                  <a:tcPr marL="0" marR="0" marT="0" marB="0" anchor="ctr"/>
                </a:tc>
                <a:extLst>
                  <a:ext uri="{0D108BD9-81ED-4DB2-BD59-A6C34878D82A}">
                    <a16:rowId xmlns:a16="http://schemas.microsoft.com/office/drawing/2014/main" val="10004"/>
                  </a:ext>
                </a:extLst>
              </a:tr>
              <a:tr h="858131">
                <a:tc vMerge="1">
                  <a:txBody>
                    <a:bodyPr/>
                    <a:lstStyle/>
                    <a:p>
                      <a:endParaRPr lang="en-US"/>
                    </a:p>
                  </a:txBody>
                  <a:tcPr/>
                </a:tc>
                <a:tc vMerge="1">
                  <a:txBody>
                    <a:bodyPr/>
                    <a:lstStyle/>
                    <a:p>
                      <a:endParaRPr lang="en-US"/>
                    </a:p>
                  </a:txBody>
                  <a:tcPr/>
                </a:tc>
                <a:tc gridSpan="4">
                  <a:txBody>
                    <a:bodyPr/>
                    <a:lstStyle/>
                    <a:p>
                      <a:pPr marL="0" marR="0" algn="ctr">
                        <a:lnSpc>
                          <a:spcPts val="1560"/>
                        </a:lnSpc>
                        <a:spcBef>
                          <a:spcPts val="1560"/>
                        </a:spcBef>
                        <a:spcAft>
                          <a:spcPts val="1560"/>
                        </a:spcAft>
                      </a:pPr>
                      <a:r>
                        <a:rPr lang="en-US" sz="900" dirty="0">
                          <a:effectLst/>
                        </a:rPr>
                        <a:t>Primary annual NO</a:t>
                      </a:r>
                      <a:r>
                        <a:rPr lang="en-US" sz="900" baseline="-25000" dirty="0">
                          <a:effectLst/>
                        </a:rPr>
                        <a:t>2</a:t>
                      </a:r>
                      <a:r>
                        <a:rPr lang="en-US" sz="900" dirty="0">
                          <a:effectLst/>
                        </a:rPr>
                        <a:t> standard retained, without revision.</a:t>
                      </a:r>
                      <a:endParaRPr lang="en-US" sz="11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1078027">
                <a:tc>
                  <a:txBody>
                    <a:bodyPr/>
                    <a:lstStyle/>
                    <a:p>
                      <a:pPr marL="0" marR="0" algn="ctr">
                        <a:lnSpc>
                          <a:spcPts val="1560"/>
                        </a:lnSpc>
                        <a:spcBef>
                          <a:spcPts val="1560"/>
                        </a:spcBef>
                        <a:spcAft>
                          <a:spcPts val="1560"/>
                        </a:spcAft>
                      </a:pPr>
                      <a:r>
                        <a:rPr lang="en-US" sz="1100" dirty="0">
                          <a:effectLst/>
                          <a:latin typeface="Calibri"/>
                          <a:ea typeface="Calibri"/>
                          <a:cs typeface="Times New Roman"/>
                        </a:rPr>
                        <a:t>2018</a:t>
                      </a:r>
                    </a:p>
                    <a:p>
                      <a:pPr marL="0" marR="0" lvl="0" indent="0" algn="ctr" defTabSz="914400" rtl="0" eaLnBrk="1" fontAlgn="auto" latinLnBrk="0" hangingPunct="1">
                        <a:lnSpc>
                          <a:spcPct val="100000"/>
                        </a:lnSpc>
                        <a:spcBef>
                          <a:spcPts val="1560"/>
                        </a:spcBef>
                        <a:spcAft>
                          <a:spcPts val="0"/>
                        </a:spcAft>
                        <a:buClrTx/>
                        <a:buSzTx/>
                        <a:buFontTx/>
                        <a:buNone/>
                        <a:tabLst/>
                        <a:defRPr/>
                      </a:pPr>
                      <a:r>
                        <a:rPr lang="en-US" sz="1100" dirty="0">
                          <a:effectLst/>
                          <a:latin typeface="Calibri"/>
                          <a:ea typeface="Calibri"/>
                          <a:cs typeface="Times New Roman"/>
                        </a:rPr>
                        <a:t>83 FR 17226 </a:t>
                      </a:r>
                    </a:p>
                    <a:p>
                      <a:pPr marL="0" marR="0" lvl="0" indent="0" algn="ctr" defTabSz="914400" rtl="0" eaLnBrk="1" fontAlgn="auto" latinLnBrk="0" hangingPunct="1">
                        <a:lnSpc>
                          <a:spcPct val="100000"/>
                        </a:lnSpc>
                        <a:spcBef>
                          <a:spcPts val="600"/>
                        </a:spcBef>
                        <a:spcAft>
                          <a:spcPts val="600"/>
                        </a:spcAft>
                        <a:buClrTx/>
                        <a:buSzTx/>
                        <a:buFontTx/>
                        <a:buNone/>
                        <a:tabLst/>
                        <a:defRPr/>
                      </a:pPr>
                      <a:r>
                        <a:rPr lang="en-US" sz="1100" dirty="0">
                          <a:effectLst/>
                          <a:latin typeface="Calibri"/>
                          <a:ea typeface="Calibri"/>
                          <a:cs typeface="Times New Roman"/>
                        </a:rPr>
                        <a:t>April 8, 2018</a:t>
                      </a:r>
                    </a:p>
                  </a:txBody>
                  <a:tcPr marL="0" marR="0" marT="0" marB="0" anchor="ctr"/>
                </a:tc>
                <a:tc>
                  <a:txBody>
                    <a:bodyPr/>
                    <a:lstStyle/>
                    <a:p>
                      <a:pPr marL="0" marR="0" algn="ctr">
                        <a:lnSpc>
                          <a:spcPts val="1560"/>
                        </a:lnSpc>
                        <a:spcBef>
                          <a:spcPts val="1560"/>
                        </a:spcBef>
                        <a:spcAft>
                          <a:spcPts val="1560"/>
                        </a:spcAft>
                      </a:pPr>
                      <a:r>
                        <a:rPr lang="en-US" sz="1100" dirty="0">
                          <a:effectLst/>
                          <a:latin typeface="Calibri"/>
                          <a:ea typeface="Calibri"/>
                          <a:cs typeface="Times New Roman"/>
                        </a:rPr>
                        <a:t>Primary</a:t>
                      </a:r>
                    </a:p>
                  </a:txBody>
                  <a:tcPr marL="0" marR="0" marT="0" marB="0" anchor="ctr"/>
                </a:tc>
                <a:tc gridSpan="4">
                  <a:txBody>
                    <a:bodyPr/>
                    <a:lstStyle/>
                    <a:p>
                      <a:pPr marL="0" marR="0" lvl="0" indent="0" algn="ctr" defTabSz="914400" rtl="0" eaLnBrk="1" fontAlgn="auto" latinLnBrk="0" hangingPunct="1">
                        <a:lnSpc>
                          <a:spcPts val="1560"/>
                        </a:lnSpc>
                        <a:spcBef>
                          <a:spcPts val="1560"/>
                        </a:spcBef>
                        <a:spcAft>
                          <a:spcPts val="1560"/>
                        </a:spcAft>
                        <a:buClrTx/>
                        <a:buSzTx/>
                        <a:buFontTx/>
                        <a:buNone/>
                        <a:tabLst/>
                        <a:defRPr/>
                      </a:pPr>
                      <a:r>
                        <a:rPr lang="en-US" sz="900" dirty="0">
                          <a:effectLst/>
                        </a:rPr>
                        <a:t>Primary annual NO</a:t>
                      </a:r>
                      <a:r>
                        <a:rPr lang="en-US" sz="900" baseline="-25000" dirty="0">
                          <a:effectLst/>
                        </a:rPr>
                        <a:t>2</a:t>
                      </a:r>
                      <a:r>
                        <a:rPr lang="en-US" sz="900" dirty="0">
                          <a:effectLst/>
                        </a:rPr>
                        <a:t> standard retained, without revision.</a:t>
                      </a:r>
                      <a:endParaRPr lang="en-US" sz="9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1475381"/>
                  </a:ext>
                </a:extLst>
              </a:tr>
            </a:tbl>
          </a:graphicData>
        </a:graphic>
      </p:graphicFrame>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723900" y="177351"/>
            <a:ext cx="7162800" cy="828432"/>
          </a:xfrm>
          <a:prstGeom prst="rect">
            <a:avLst/>
          </a:prstGeom>
          <a:solidFill>
            <a:schemeClr val="bg1"/>
          </a:solidFill>
          <a:ln w="76200">
            <a:noFill/>
            <a:miter lim="800000"/>
            <a:headEnd/>
            <a:tailEnd/>
          </a:ln>
          <a:effectLst/>
        </p:spPr>
        <p:txBody>
          <a:bodyPr wrap="square" lIns="90488" tIns="44450" rIns="90488" bIns="44450">
            <a:spAutoFit/>
          </a:bodyPr>
          <a:lstStyle/>
          <a:p>
            <a:pPr>
              <a:defRPr/>
            </a:pPr>
            <a:r>
              <a:rPr lang="en-US" sz="4800" dirty="0">
                <a:latin typeface="Arial" charset="0"/>
              </a:rPr>
              <a:t>Current NO</a:t>
            </a:r>
            <a:r>
              <a:rPr lang="en-US" sz="4800" baseline="-25000" dirty="0">
                <a:latin typeface="Arial" charset="0"/>
              </a:rPr>
              <a:t>2 </a:t>
            </a:r>
            <a:r>
              <a:rPr lang="en-US" sz="4800" dirty="0">
                <a:latin typeface="Arial" charset="0"/>
              </a:rPr>
              <a:t>Monitors</a:t>
            </a:r>
          </a:p>
        </p:txBody>
      </p:sp>
      <p:pic>
        <p:nvPicPr>
          <p:cNvPr id="3" name="Picture 2">
            <a:extLst>
              <a:ext uri="{FF2B5EF4-FFF2-40B4-BE49-F238E27FC236}">
                <a16:creationId xmlns:a16="http://schemas.microsoft.com/office/drawing/2014/main" id="{566856B6-891B-8C08-FBB9-66061D2C3797}"/>
              </a:ext>
            </a:extLst>
          </p:cNvPr>
          <p:cNvPicPr>
            <a:picLocks noChangeAspect="1"/>
          </p:cNvPicPr>
          <p:nvPr/>
        </p:nvPicPr>
        <p:blipFill>
          <a:blip r:embed="rId3"/>
          <a:stretch>
            <a:fillRect/>
          </a:stretch>
        </p:blipFill>
        <p:spPr>
          <a:xfrm>
            <a:off x="244642" y="1019746"/>
            <a:ext cx="9797716" cy="5660903"/>
          </a:xfrm>
          <a:prstGeom prst="rect">
            <a:avLst/>
          </a:prstGeom>
        </p:spPr>
      </p:pic>
      <p:sp>
        <p:nvSpPr>
          <p:cNvPr id="4" name="TextBox 3">
            <a:extLst>
              <a:ext uri="{FF2B5EF4-FFF2-40B4-BE49-F238E27FC236}">
                <a16:creationId xmlns:a16="http://schemas.microsoft.com/office/drawing/2014/main" id="{EC3B18DB-0C69-C19C-5DAD-CA2A19ADE6D8}"/>
              </a:ext>
            </a:extLst>
          </p:cNvPr>
          <p:cNvSpPr txBox="1"/>
          <p:nvPr/>
        </p:nvSpPr>
        <p:spPr>
          <a:xfrm>
            <a:off x="7505700" y="1371600"/>
            <a:ext cx="1529586" cy="338554"/>
          </a:xfrm>
          <a:prstGeom prst="rect">
            <a:avLst/>
          </a:prstGeom>
          <a:noFill/>
        </p:spPr>
        <p:txBody>
          <a:bodyPr wrap="none" rtlCol="0">
            <a:spAutoFit/>
          </a:bodyPr>
          <a:lstStyle/>
          <a:p>
            <a:r>
              <a:rPr lang="en-US" dirty="0"/>
              <a:t>Updated 08/24</a:t>
            </a: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571500" y="152400"/>
            <a:ext cx="8143875" cy="1143000"/>
          </a:xfrm>
        </p:spPr>
        <p:txBody>
          <a:bodyPr>
            <a:normAutofit/>
          </a:bodyPr>
          <a:lstStyle/>
          <a:p>
            <a:pPr eaLnBrk="1" fontAlgn="auto" hangingPunct="1">
              <a:spcAft>
                <a:spcPts val="0"/>
              </a:spcAft>
              <a:defRPr/>
            </a:pPr>
            <a:r>
              <a:rPr lang="en-US" sz="3600" dirty="0"/>
              <a:t>Oxides of Sulfur (SO2) Standards-Table of Historical SO2 NAAQS</a:t>
            </a:r>
          </a:p>
        </p:txBody>
      </p:sp>
      <p:graphicFrame>
        <p:nvGraphicFramePr>
          <p:cNvPr id="3" name="Table 2"/>
          <p:cNvGraphicFramePr>
            <a:graphicFrameLocks noGrp="1"/>
          </p:cNvGraphicFramePr>
          <p:nvPr>
            <p:extLst>
              <p:ext uri="{D42A27DB-BD31-4B8C-83A1-F6EECF244321}">
                <p14:modId xmlns:p14="http://schemas.microsoft.com/office/powerpoint/2010/main" val="1131332164"/>
              </p:ext>
            </p:extLst>
          </p:nvPr>
        </p:nvGraphicFramePr>
        <p:xfrm>
          <a:off x="209549" y="1360247"/>
          <a:ext cx="9867902" cy="5345353"/>
        </p:xfrm>
        <a:graphic>
          <a:graphicData uri="http://schemas.openxmlformats.org/drawingml/2006/table">
            <a:tbl>
              <a:tblPr firstRow="1" firstCol="1" bandRow="1">
                <a:tableStyleId>{5C22544A-7EE6-4342-B048-85BDC9FD1C3A}</a:tableStyleId>
              </a:tblPr>
              <a:tblGrid>
                <a:gridCol w="1780280">
                  <a:extLst>
                    <a:ext uri="{9D8B030D-6E8A-4147-A177-3AD203B41FA5}">
                      <a16:colId xmlns:a16="http://schemas.microsoft.com/office/drawing/2014/main" val="20000"/>
                    </a:ext>
                  </a:extLst>
                </a:gridCol>
                <a:gridCol w="949529">
                  <a:extLst>
                    <a:ext uri="{9D8B030D-6E8A-4147-A177-3AD203B41FA5}">
                      <a16:colId xmlns:a16="http://schemas.microsoft.com/office/drawing/2014/main" val="20001"/>
                    </a:ext>
                  </a:extLst>
                </a:gridCol>
                <a:gridCol w="866810">
                  <a:extLst>
                    <a:ext uri="{9D8B030D-6E8A-4147-A177-3AD203B41FA5}">
                      <a16:colId xmlns:a16="http://schemas.microsoft.com/office/drawing/2014/main" val="20002"/>
                    </a:ext>
                  </a:extLst>
                </a:gridCol>
                <a:gridCol w="934683">
                  <a:extLst>
                    <a:ext uri="{9D8B030D-6E8A-4147-A177-3AD203B41FA5}">
                      <a16:colId xmlns:a16="http://schemas.microsoft.com/office/drawing/2014/main" val="20003"/>
                    </a:ext>
                  </a:extLst>
                </a:gridCol>
                <a:gridCol w="2668300">
                  <a:extLst>
                    <a:ext uri="{9D8B030D-6E8A-4147-A177-3AD203B41FA5}">
                      <a16:colId xmlns:a16="http://schemas.microsoft.com/office/drawing/2014/main" val="20004"/>
                    </a:ext>
                  </a:extLst>
                </a:gridCol>
                <a:gridCol w="2668300">
                  <a:extLst>
                    <a:ext uri="{9D8B030D-6E8A-4147-A177-3AD203B41FA5}">
                      <a16:colId xmlns:a16="http://schemas.microsoft.com/office/drawing/2014/main" val="20005"/>
                    </a:ext>
                  </a:extLst>
                </a:gridCol>
              </a:tblGrid>
              <a:tr h="335003">
                <a:tc>
                  <a:txBody>
                    <a:bodyPr/>
                    <a:lstStyle/>
                    <a:p>
                      <a:pPr marL="0" marR="0" algn="ctr">
                        <a:lnSpc>
                          <a:spcPct val="115000"/>
                        </a:lnSpc>
                        <a:spcBef>
                          <a:spcPts val="0"/>
                        </a:spcBef>
                        <a:spcAft>
                          <a:spcPts val="0"/>
                        </a:spcAft>
                      </a:pPr>
                      <a:r>
                        <a:rPr lang="en-US" sz="1000" dirty="0">
                          <a:effectLst/>
                        </a:rPr>
                        <a:t>Final Rule/Decision</a:t>
                      </a:r>
                      <a:endParaRPr lang="en-US" sz="1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000" dirty="0">
                          <a:effectLst/>
                        </a:rPr>
                        <a:t>Primary/ Secondary</a:t>
                      </a:r>
                      <a:endParaRPr lang="en-US" sz="1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000">
                          <a:effectLst/>
                        </a:rPr>
                        <a:t>Indicator </a:t>
                      </a:r>
                      <a:r>
                        <a:rPr lang="en-US" sz="1000" u="sng" baseline="30000">
                          <a:effectLst/>
                          <a:hlinkClick r:id="rId3"/>
                        </a:rPr>
                        <a:t>(1)</a:t>
                      </a:r>
                      <a:endParaRPr lang="en-US" sz="10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000">
                          <a:effectLst/>
                        </a:rPr>
                        <a:t>Averaging Time</a:t>
                      </a:r>
                      <a:endParaRPr lang="en-US" sz="10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000">
                          <a:effectLst/>
                        </a:rPr>
                        <a:t>Level </a:t>
                      </a:r>
                      <a:r>
                        <a:rPr lang="en-US" sz="1000" u="sng" baseline="30000">
                          <a:effectLst/>
                          <a:hlinkClick r:id="rId3"/>
                        </a:rPr>
                        <a:t>(2)</a:t>
                      </a:r>
                      <a:endParaRPr lang="en-US" sz="10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000">
                          <a:effectLst/>
                        </a:rPr>
                        <a:t>Form</a:t>
                      </a:r>
                      <a:endParaRPr lang="en-US" sz="1000">
                        <a:effectLst/>
                        <a:latin typeface="Calibri"/>
                        <a:ea typeface="Calibri"/>
                        <a:cs typeface="Times New Roman"/>
                      </a:endParaRPr>
                    </a:p>
                  </a:txBody>
                  <a:tcPr marL="0" marR="0" marT="0" marB="0" anchor="ctr"/>
                </a:tc>
                <a:extLst>
                  <a:ext uri="{0D108BD9-81ED-4DB2-BD59-A6C34878D82A}">
                    <a16:rowId xmlns:a16="http://schemas.microsoft.com/office/drawing/2014/main" val="10000"/>
                  </a:ext>
                </a:extLst>
              </a:tr>
              <a:tr h="374557">
                <a:tc rowSpan="4">
                  <a:txBody>
                    <a:bodyPr/>
                    <a:lstStyle/>
                    <a:p>
                      <a:pPr marL="0" marR="0" algn="ctr">
                        <a:lnSpc>
                          <a:spcPts val="1560"/>
                        </a:lnSpc>
                        <a:spcBef>
                          <a:spcPts val="1560"/>
                        </a:spcBef>
                        <a:spcAft>
                          <a:spcPts val="1560"/>
                        </a:spcAft>
                      </a:pPr>
                      <a:r>
                        <a:rPr lang="en-US" sz="1000" dirty="0">
                          <a:effectLst/>
                        </a:rPr>
                        <a:t>1971</a:t>
                      </a:r>
                    </a:p>
                    <a:p>
                      <a:pPr marL="0" marR="0" algn="ctr">
                        <a:lnSpc>
                          <a:spcPts val="1560"/>
                        </a:lnSpc>
                        <a:spcBef>
                          <a:spcPts val="1560"/>
                        </a:spcBef>
                        <a:spcAft>
                          <a:spcPts val="1560"/>
                        </a:spcAft>
                      </a:pPr>
                      <a:r>
                        <a:rPr lang="en-US" sz="1000" dirty="0">
                          <a:effectLst/>
                        </a:rPr>
                        <a:t>36 FR 8186</a:t>
                      </a:r>
                      <a:br>
                        <a:rPr lang="en-US" sz="1000" dirty="0">
                          <a:effectLst/>
                        </a:rPr>
                      </a:br>
                      <a:r>
                        <a:rPr lang="en-US" sz="1000" dirty="0">
                          <a:effectLst/>
                        </a:rPr>
                        <a:t>Apr 30, 1971</a:t>
                      </a:r>
                      <a:endParaRPr lang="en-US" sz="1000" dirty="0">
                        <a:effectLst/>
                        <a:latin typeface="Calibri"/>
                        <a:ea typeface="Calibri"/>
                        <a:cs typeface="Times New Roman"/>
                      </a:endParaRPr>
                    </a:p>
                  </a:txBody>
                  <a:tcPr marL="0" marR="0" marT="0" marB="0" anchor="ctr"/>
                </a:tc>
                <a:tc rowSpan="2">
                  <a:txBody>
                    <a:bodyPr/>
                    <a:lstStyle/>
                    <a:p>
                      <a:pPr marL="0" marR="0" algn="ctr">
                        <a:lnSpc>
                          <a:spcPts val="1560"/>
                        </a:lnSpc>
                        <a:spcBef>
                          <a:spcPts val="1560"/>
                        </a:spcBef>
                        <a:spcAft>
                          <a:spcPts val="1560"/>
                        </a:spcAft>
                      </a:pPr>
                      <a:r>
                        <a:rPr lang="en-US" sz="1000" dirty="0">
                          <a:effectLst/>
                        </a:rPr>
                        <a:t>Primary</a:t>
                      </a:r>
                      <a:endParaRPr lang="en-US" sz="1000" dirty="0">
                        <a:effectLst/>
                        <a:latin typeface="Calibri"/>
                        <a:ea typeface="Calibri"/>
                        <a:cs typeface="Times New Roman"/>
                      </a:endParaRPr>
                    </a:p>
                  </a:txBody>
                  <a:tcPr marL="0" marR="0" marT="0" marB="0" anchor="ctr"/>
                </a:tc>
                <a:tc rowSpan="4">
                  <a:txBody>
                    <a:bodyPr/>
                    <a:lstStyle/>
                    <a:p>
                      <a:pPr marL="0" marR="0" algn="ctr">
                        <a:lnSpc>
                          <a:spcPts val="1560"/>
                        </a:lnSpc>
                        <a:spcBef>
                          <a:spcPts val="1560"/>
                        </a:spcBef>
                        <a:spcAft>
                          <a:spcPts val="1560"/>
                        </a:spcAft>
                      </a:pPr>
                      <a:r>
                        <a:rPr lang="en-US" sz="1000" dirty="0">
                          <a:effectLst/>
                        </a:rPr>
                        <a:t>SO</a:t>
                      </a:r>
                      <a:r>
                        <a:rPr lang="en-US" sz="1000" baseline="-25000" dirty="0">
                          <a:effectLst/>
                        </a:rPr>
                        <a:t>2</a:t>
                      </a:r>
                      <a:endParaRPr lang="en-US" sz="10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dirty="0">
                          <a:effectLst/>
                        </a:rPr>
                        <a:t>24-Hour</a:t>
                      </a:r>
                      <a:endParaRPr lang="en-US" sz="10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a:effectLst/>
                        </a:rPr>
                        <a:t>0.14 ppm</a:t>
                      </a:r>
                      <a:endParaRPr lang="en-US" sz="1000">
                        <a:effectLst/>
                        <a:latin typeface="Calibri"/>
                        <a:ea typeface="Calibri"/>
                        <a:cs typeface="Times New Roman"/>
                      </a:endParaRPr>
                    </a:p>
                  </a:txBody>
                  <a:tcPr marL="0" marR="0" marT="0" marB="0" anchor="ctr"/>
                </a:tc>
                <a:tc>
                  <a:txBody>
                    <a:bodyPr/>
                    <a:lstStyle/>
                    <a:p>
                      <a:pPr marL="0" marR="0">
                        <a:lnSpc>
                          <a:spcPts val="1560"/>
                        </a:lnSpc>
                        <a:spcBef>
                          <a:spcPts val="1560"/>
                        </a:spcBef>
                        <a:spcAft>
                          <a:spcPts val="1560"/>
                        </a:spcAft>
                      </a:pPr>
                      <a:r>
                        <a:rPr lang="en-US" sz="1000">
                          <a:effectLst/>
                        </a:rPr>
                        <a:t>Not to be exceeded more than once per year</a:t>
                      </a:r>
                      <a:endParaRPr lang="en-US" sz="100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18399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ts val="1560"/>
                        </a:lnSpc>
                        <a:spcBef>
                          <a:spcPts val="1560"/>
                        </a:spcBef>
                        <a:spcAft>
                          <a:spcPts val="1560"/>
                        </a:spcAft>
                      </a:pPr>
                      <a:r>
                        <a:rPr lang="en-US" sz="1000">
                          <a:effectLst/>
                        </a:rPr>
                        <a:t>Annual</a:t>
                      </a:r>
                      <a:endParaRPr lang="en-US" sz="10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dirty="0">
                          <a:effectLst/>
                        </a:rPr>
                        <a:t>0.03 ppm</a:t>
                      </a:r>
                      <a:endParaRPr lang="en-US" sz="1000" dirty="0">
                        <a:effectLst/>
                        <a:latin typeface="Calibri"/>
                        <a:ea typeface="Calibri"/>
                        <a:cs typeface="Times New Roman"/>
                      </a:endParaRPr>
                    </a:p>
                  </a:txBody>
                  <a:tcPr marL="0" marR="0" marT="0" marB="0" anchor="ctr"/>
                </a:tc>
                <a:tc>
                  <a:txBody>
                    <a:bodyPr/>
                    <a:lstStyle/>
                    <a:p>
                      <a:pPr marL="0" marR="0">
                        <a:lnSpc>
                          <a:spcPts val="1560"/>
                        </a:lnSpc>
                        <a:spcBef>
                          <a:spcPts val="1560"/>
                        </a:spcBef>
                        <a:spcAft>
                          <a:spcPts val="1560"/>
                        </a:spcAft>
                      </a:pPr>
                      <a:r>
                        <a:rPr lang="en-US" sz="1000">
                          <a:effectLst/>
                        </a:rPr>
                        <a:t>Annual arithmetic average</a:t>
                      </a:r>
                      <a:endParaRPr lang="en-US" sz="1000">
                        <a:effectLst/>
                        <a:latin typeface="Calibri"/>
                        <a:ea typeface="Calibri"/>
                        <a:cs typeface="Times New Roman"/>
                      </a:endParaRPr>
                    </a:p>
                  </a:txBody>
                  <a:tcPr marL="0" marR="0" marT="0" marB="0" anchor="ctr"/>
                </a:tc>
                <a:extLst>
                  <a:ext uri="{0D108BD9-81ED-4DB2-BD59-A6C34878D82A}">
                    <a16:rowId xmlns:a16="http://schemas.microsoft.com/office/drawing/2014/main" val="10002"/>
                  </a:ext>
                </a:extLst>
              </a:tr>
              <a:tr h="374557">
                <a:tc vMerge="1">
                  <a:txBody>
                    <a:bodyPr/>
                    <a:lstStyle/>
                    <a:p>
                      <a:endParaRPr lang="en-US"/>
                    </a:p>
                  </a:txBody>
                  <a:tcPr/>
                </a:tc>
                <a:tc rowSpan="2">
                  <a:txBody>
                    <a:bodyPr/>
                    <a:lstStyle/>
                    <a:p>
                      <a:pPr marL="0" marR="0" algn="ctr">
                        <a:lnSpc>
                          <a:spcPts val="1560"/>
                        </a:lnSpc>
                        <a:spcBef>
                          <a:spcPts val="1560"/>
                        </a:spcBef>
                        <a:spcAft>
                          <a:spcPts val="1560"/>
                        </a:spcAft>
                      </a:pPr>
                      <a:r>
                        <a:rPr lang="en-US" sz="1000" dirty="0">
                          <a:effectLst/>
                        </a:rPr>
                        <a:t>Secondary</a:t>
                      </a:r>
                      <a:endParaRPr lang="en-US" sz="1000" dirty="0">
                        <a:effectLst/>
                        <a:latin typeface="Calibri"/>
                        <a:ea typeface="Calibri"/>
                        <a:cs typeface="Times New Roman"/>
                      </a:endParaRPr>
                    </a:p>
                  </a:txBody>
                  <a:tcPr marL="0" marR="0" marT="0" marB="0" anchor="ctr"/>
                </a:tc>
                <a:tc vMerge="1">
                  <a:txBody>
                    <a:bodyPr/>
                    <a:lstStyle/>
                    <a:p>
                      <a:endParaRPr lang="en-US"/>
                    </a:p>
                  </a:txBody>
                  <a:tcPr/>
                </a:tc>
                <a:tc>
                  <a:txBody>
                    <a:bodyPr/>
                    <a:lstStyle/>
                    <a:p>
                      <a:pPr marL="0" marR="0" algn="ctr">
                        <a:lnSpc>
                          <a:spcPts val="1560"/>
                        </a:lnSpc>
                        <a:spcBef>
                          <a:spcPts val="1560"/>
                        </a:spcBef>
                        <a:spcAft>
                          <a:spcPts val="1560"/>
                        </a:spcAft>
                      </a:pPr>
                      <a:r>
                        <a:rPr lang="en-US" sz="1000">
                          <a:effectLst/>
                        </a:rPr>
                        <a:t>3-Hour</a:t>
                      </a:r>
                      <a:endParaRPr lang="en-US" sz="10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dirty="0">
                          <a:effectLst/>
                        </a:rPr>
                        <a:t>0.5 ppm</a:t>
                      </a:r>
                      <a:endParaRPr lang="en-US" sz="1000" dirty="0">
                        <a:effectLst/>
                        <a:latin typeface="Calibri"/>
                        <a:ea typeface="Calibri"/>
                        <a:cs typeface="Times New Roman"/>
                      </a:endParaRPr>
                    </a:p>
                  </a:txBody>
                  <a:tcPr marL="0" marR="0" marT="0" marB="0" anchor="ctr"/>
                </a:tc>
                <a:tc>
                  <a:txBody>
                    <a:bodyPr/>
                    <a:lstStyle/>
                    <a:p>
                      <a:pPr marL="0" marR="0">
                        <a:lnSpc>
                          <a:spcPts val="1560"/>
                        </a:lnSpc>
                        <a:spcBef>
                          <a:spcPts val="1560"/>
                        </a:spcBef>
                        <a:spcAft>
                          <a:spcPts val="1560"/>
                        </a:spcAft>
                      </a:pPr>
                      <a:r>
                        <a:rPr lang="en-US" sz="1000">
                          <a:effectLst/>
                        </a:rPr>
                        <a:t>Not to be exceeded more than once per year</a:t>
                      </a:r>
                      <a:endParaRPr lang="en-US" sz="1000">
                        <a:effectLst/>
                        <a:latin typeface="Calibri"/>
                        <a:ea typeface="Calibri"/>
                        <a:cs typeface="Times New Roman"/>
                      </a:endParaRPr>
                    </a:p>
                  </a:txBody>
                  <a:tcPr marL="0" marR="0" marT="0" marB="0" anchor="ctr"/>
                </a:tc>
                <a:extLst>
                  <a:ext uri="{0D108BD9-81ED-4DB2-BD59-A6C34878D82A}">
                    <a16:rowId xmlns:a16="http://schemas.microsoft.com/office/drawing/2014/main" val="10003"/>
                  </a:ext>
                </a:extLst>
              </a:tr>
              <a:tr h="36726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ts val="1560"/>
                        </a:lnSpc>
                        <a:spcBef>
                          <a:spcPts val="1560"/>
                        </a:spcBef>
                        <a:spcAft>
                          <a:spcPts val="1560"/>
                        </a:spcAft>
                      </a:pPr>
                      <a:r>
                        <a:rPr lang="en-US" sz="1000">
                          <a:effectLst/>
                        </a:rPr>
                        <a:t>Annual </a:t>
                      </a:r>
                      <a:r>
                        <a:rPr lang="en-US" sz="1000" u="sng" baseline="30000">
                          <a:effectLst/>
                          <a:hlinkClick r:id="rId3"/>
                        </a:rPr>
                        <a:t>(3)</a:t>
                      </a:r>
                      <a:endParaRPr lang="en-US" sz="10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dirty="0">
                          <a:effectLst/>
                        </a:rPr>
                        <a:t>0.02 ppm</a:t>
                      </a:r>
                      <a:endParaRPr lang="en-US" sz="1000" dirty="0">
                        <a:effectLst/>
                        <a:latin typeface="Calibri"/>
                        <a:ea typeface="Calibri"/>
                        <a:cs typeface="Times New Roman"/>
                      </a:endParaRPr>
                    </a:p>
                  </a:txBody>
                  <a:tcPr marL="0" marR="0" marT="0" marB="0" anchor="ctr"/>
                </a:tc>
                <a:tc>
                  <a:txBody>
                    <a:bodyPr/>
                    <a:lstStyle/>
                    <a:p>
                      <a:pPr marL="0" marR="0">
                        <a:lnSpc>
                          <a:spcPts val="1560"/>
                        </a:lnSpc>
                        <a:spcBef>
                          <a:spcPts val="1560"/>
                        </a:spcBef>
                        <a:spcAft>
                          <a:spcPts val="1560"/>
                        </a:spcAft>
                      </a:pPr>
                      <a:r>
                        <a:rPr lang="en-US" sz="1000">
                          <a:effectLst/>
                        </a:rPr>
                        <a:t>Annual arithmetic average</a:t>
                      </a:r>
                      <a:endParaRPr lang="en-US" sz="1000">
                        <a:effectLst/>
                        <a:latin typeface="Calibri"/>
                        <a:ea typeface="Calibri"/>
                        <a:cs typeface="Times New Roman"/>
                      </a:endParaRPr>
                    </a:p>
                  </a:txBody>
                  <a:tcPr marL="0" marR="0" marT="0" marB="0" anchor="ctr"/>
                </a:tc>
                <a:extLst>
                  <a:ext uri="{0D108BD9-81ED-4DB2-BD59-A6C34878D82A}">
                    <a16:rowId xmlns:a16="http://schemas.microsoft.com/office/drawing/2014/main" val="10004"/>
                  </a:ext>
                </a:extLst>
              </a:tr>
              <a:tr h="743163">
                <a:tc>
                  <a:txBody>
                    <a:bodyPr/>
                    <a:lstStyle/>
                    <a:p>
                      <a:pPr marL="0" marR="0" algn="ctr">
                        <a:lnSpc>
                          <a:spcPts val="1560"/>
                        </a:lnSpc>
                        <a:spcBef>
                          <a:spcPts val="600"/>
                        </a:spcBef>
                        <a:spcAft>
                          <a:spcPts val="600"/>
                        </a:spcAft>
                      </a:pPr>
                      <a:r>
                        <a:rPr lang="en-US" sz="1000" dirty="0">
                          <a:effectLst/>
                        </a:rPr>
                        <a:t>1973</a:t>
                      </a:r>
                    </a:p>
                    <a:p>
                      <a:pPr marL="0" marR="0" algn="ctr">
                        <a:lnSpc>
                          <a:spcPts val="1560"/>
                        </a:lnSpc>
                        <a:spcBef>
                          <a:spcPts val="600"/>
                        </a:spcBef>
                        <a:spcAft>
                          <a:spcPts val="600"/>
                        </a:spcAft>
                      </a:pPr>
                      <a:r>
                        <a:rPr lang="en-US" sz="1000" dirty="0">
                          <a:effectLst/>
                        </a:rPr>
                        <a:t>38 FR 25678</a:t>
                      </a:r>
                      <a:br>
                        <a:rPr lang="en-US" sz="1000" dirty="0">
                          <a:effectLst/>
                        </a:rPr>
                      </a:br>
                      <a:r>
                        <a:rPr lang="en-US" sz="1000" dirty="0">
                          <a:effectLst/>
                        </a:rPr>
                        <a:t>Sept 14, 1973</a:t>
                      </a:r>
                      <a:endParaRPr lang="en-US" sz="10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a:effectLst/>
                        </a:rPr>
                        <a:t>Secondary</a:t>
                      </a:r>
                      <a:endParaRPr lang="en-US" sz="1000">
                        <a:effectLst/>
                        <a:latin typeface="Calibri"/>
                        <a:ea typeface="Calibri"/>
                        <a:cs typeface="Times New Roman"/>
                      </a:endParaRPr>
                    </a:p>
                  </a:txBody>
                  <a:tcPr marL="0" marR="0" marT="0" marB="0" anchor="ctr"/>
                </a:tc>
                <a:tc gridSpan="4">
                  <a:txBody>
                    <a:bodyPr/>
                    <a:lstStyle/>
                    <a:p>
                      <a:pPr marL="0" marR="0" algn="ctr">
                        <a:lnSpc>
                          <a:spcPts val="1560"/>
                        </a:lnSpc>
                        <a:spcBef>
                          <a:spcPts val="1560"/>
                        </a:spcBef>
                        <a:spcAft>
                          <a:spcPts val="1560"/>
                        </a:spcAft>
                      </a:pPr>
                      <a:r>
                        <a:rPr lang="en-US" sz="1000" dirty="0">
                          <a:effectLst/>
                        </a:rPr>
                        <a:t>Secondary 3-hour SO</a:t>
                      </a:r>
                      <a:r>
                        <a:rPr lang="en-US" sz="1000" baseline="-25000" dirty="0">
                          <a:effectLst/>
                        </a:rPr>
                        <a:t>2</a:t>
                      </a:r>
                      <a:r>
                        <a:rPr lang="en-US" sz="1000" dirty="0">
                          <a:effectLst/>
                        </a:rPr>
                        <a:t> standard retained, without revision; secondary annual SO</a:t>
                      </a:r>
                      <a:r>
                        <a:rPr lang="en-US" sz="1000" baseline="-25000" dirty="0">
                          <a:effectLst/>
                        </a:rPr>
                        <a:t>2</a:t>
                      </a:r>
                      <a:r>
                        <a:rPr lang="en-US" sz="1000" dirty="0">
                          <a:effectLst/>
                        </a:rPr>
                        <a:t> standard revoked.</a:t>
                      </a:r>
                      <a:endParaRPr lang="en-US" sz="10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743163">
                <a:tc>
                  <a:txBody>
                    <a:bodyPr/>
                    <a:lstStyle/>
                    <a:p>
                      <a:pPr marL="0" marR="0" algn="ctr">
                        <a:lnSpc>
                          <a:spcPts val="1560"/>
                        </a:lnSpc>
                        <a:spcBef>
                          <a:spcPts val="600"/>
                        </a:spcBef>
                        <a:spcAft>
                          <a:spcPts val="600"/>
                        </a:spcAft>
                      </a:pPr>
                      <a:r>
                        <a:rPr lang="en-US" sz="1000" dirty="0">
                          <a:effectLst/>
                        </a:rPr>
                        <a:t>1996</a:t>
                      </a:r>
                    </a:p>
                    <a:p>
                      <a:pPr marL="0" marR="0" algn="ctr">
                        <a:lnSpc>
                          <a:spcPts val="1560"/>
                        </a:lnSpc>
                        <a:spcBef>
                          <a:spcPts val="600"/>
                        </a:spcBef>
                        <a:spcAft>
                          <a:spcPts val="600"/>
                        </a:spcAft>
                      </a:pPr>
                      <a:r>
                        <a:rPr lang="en-US" sz="1000" dirty="0">
                          <a:effectLst/>
                        </a:rPr>
                        <a:t>61 FR 25566</a:t>
                      </a:r>
                      <a:br>
                        <a:rPr lang="en-US" sz="1000" dirty="0">
                          <a:effectLst/>
                        </a:rPr>
                      </a:br>
                      <a:r>
                        <a:rPr lang="en-US" sz="1000" dirty="0">
                          <a:effectLst/>
                        </a:rPr>
                        <a:t>May 22, 1996</a:t>
                      </a:r>
                      <a:endParaRPr lang="en-US" sz="1000" dirty="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dirty="0">
                          <a:effectLst/>
                        </a:rPr>
                        <a:t>Primary</a:t>
                      </a:r>
                      <a:endParaRPr lang="en-US" sz="1000" dirty="0">
                        <a:effectLst/>
                        <a:latin typeface="Calibri"/>
                        <a:ea typeface="Calibri"/>
                        <a:cs typeface="Times New Roman"/>
                      </a:endParaRPr>
                    </a:p>
                  </a:txBody>
                  <a:tcPr marL="0" marR="0" marT="0" marB="0" anchor="ctr"/>
                </a:tc>
                <a:tc gridSpan="4">
                  <a:txBody>
                    <a:bodyPr/>
                    <a:lstStyle/>
                    <a:p>
                      <a:pPr marL="0" marR="0" algn="ctr">
                        <a:lnSpc>
                          <a:spcPts val="1560"/>
                        </a:lnSpc>
                        <a:spcBef>
                          <a:spcPts val="1560"/>
                        </a:spcBef>
                        <a:spcAft>
                          <a:spcPts val="1560"/>
                        </a:spcAft>
                      </a:pPr>
                      <a:r>
                        <a:rPr lang="en-US" sz="1000" dirty="0">
                          <a:effectLst/>
                        </a:rPr>
                        <a:t>Existing primary SO</a:t>
                      </a:r>
                      <a:r>
                        <a:rPr lang="en-US" sz="1000" baseline="-25000" dirty="0">
                          <a:effectLst/>
                        </a:rPr>
                        <a:t>2</a:t>
                      </a:r>
                      <a:r>
                        <a:rPr lang="en-US" sz="1000" dirty="0">
                          <a:effectLst/>
                        </a:rPr>
                        <a:t> standards retained, without revision.</a:t>
                      </a:r>
                      <a:endParaRPr lang="en-US" sz="10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346677">
                <a:tc rowSpan="2">
                  <a:txBody>
                    <a:bodyPr/>
                    <a:lstStyle/>
                    <a:p>
                      <a:pPr marL="0" marR="0" algn="ctr">
                        <a:lnSpc>
                          <a:spcPts val="1560"/>
                        </a:lnSpc>
                        <a:spcBef>
                          <a:spcPts val="1560"/>
                        </a:spcBef>
                        <a:spcAft>
                          <a:spcPts val="1560"/>
                        </a:spcAft>
                      </a:pPr>
                      <a:r>
                        <a:rPr lang="en-US" sz="1000" dirty="0">
                          <a:effectLst/>
                        </a:rPr>
                        <a:t>2010</a:t>
                      </a:r>
                    </a:p>
                    <a:p>
                      <a:pPr marL="0" marR="0" algn="ctr">
                        <a:lnSpc>
                          <a:spcPts val="1560"/>
                        </a:lnSpc>
                        <a:spcBef>
                          <a:spcPts val="1560"/>
                        </a:spcBef>
                        <a:spcAft>
                          <a:spcPts val="1560"/>
                        </a:spcAft>
                      </a:pPr>
                      <a:r>
                        <a:rPr lang="en-US" sz="1000" dirty="0">
                          <a:effectLst/>
                        </a:rPr>
                        <a:t>75 FR 35520</a:t>
                      </a:r>
                      <a:br>
                        <a:rPr lang="en-US" sz="1000" dirty="0">
                          <a:effectLst/>
                        </a:rPr>
                      </a:br>
                      <a:r>
                        <a:rPr lang="en-US" sz="1000" dirty="0">
                          <a:effectLst/>
                        </a:rPr>
                        <a:t>Jun 22, 2010 </a:t>
                      </a:r>
                      <a:r>
                        <a:rPr lang="en-US" sz="1000" u="sng" baseline="30000" dirty="0">
                          <a:effectLst/>
                          <a:hlinkClick r:id="rId3"/>
                        </a:rPr>
                        <a:t>(4)</a:t>
                      </a:r>
                      <a:endParaRPr lang="en-US" sz="1000" dirty="0">
                        <a:effectLst/>
                        <a:latin typeface="Calibri"/>
                        <a:ea typeface="Calibri"/>
                        <a:cs typeface="Times New Roman"/>
                      </a:endParaRPr>
                    </a:p>
                  </a:txBody>
                  <a:tcPr marL="0" marR="0" marT="0" marB="0" anchor="ctr"/>
                </a:tc>
                <a:tc rowSpan="2">
                  <a:txBody>
                    <a:bodyPr/>
                    <a:lstStyle/>
                    <a:p>
                      <a:pPr marL="0" marR="0" algn="ctr">
                        <a:lnSpc>
                          <a:spcPts val="1560"/>
                        </a:lnSpc>
                        <a:spcBef>
                          <a:spcPts val="1560"/>
                        </a:spcBef>
                        <a:spcAft>
                          <a:spcPts val="1560"/>
                        </a:spcAft>
                      </a:pPr>
                      <a:r>
                        <a:rPr lang="en-US" sz="1000">
                          <a:effectLst/>
                        </a:rPr>
                        <a:t>Primary</a:t>
                      </a:r>
                      <a:endParaRPr lang="en-US" sz="10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a:effectLst/>
                        </a:rPr>
                        <a:t>SO</a:t>
                      </a:r>
                      <a:r>
                        <a:rPr lang="en-US" sz="1000" baseline="-25000">
                          <a:effectLst/>
                        </a:rPr>
                        <a:t>2</a:t>
                      </a:r>
                      <a:endParaRPr lang="en-US" sz="10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a:effectLst/>
                        </a:rPr>
                        <a:t>1-hour</a:t>
                      </a:r>
                      <a:endParaRPr lang="en-US" sz="1000">
                        <a:effectLst/>
                        <a:latin typeface="Calibri"/>
                        <a:ea typeface="Calibri"/>
                        <a:cs typeface="Times New Roman"/>
                      </a:endParaRPr>
                    </a:p>
                  </a:txBody>
                  <a:tcPr marL="0" marR="0" marT="0" marB="0" anchor="ctr"/>
                </a:tc>
                <a:tc>
                  <a:txBody>
                    <a:bodyPr/>
                    <a:lstStyle/>
                    <a:p>
                      <a:pPr marL="0" marR="0" algn="ctr">
                        <a:lnSpc>
                          <a:spcPts val="1560"/>
                        </a:lnSpc>
                        <a:spcBef>
                          <a:spcPts val="1560"/>
                        </a:spcBef>
                        <a:spcAft>
                          <a:spcPts val="1560"/>
                        </a:spcAft>
                      </a:pPr>
                      <a:r>
                        <a:rPr lang="en-US" sz="1000" dirty="0">
                          <a:effectLst/>
                        </a:rPr>
                        <a:t>75 ppb</a:t>
                      </a:r>
                      <a:endParaRPr lang="en-US" sz="1000" dirty="0">
                        <a:effectLst/>
                        <a:latin typeface="Calibri"/>
                        <a:ea typeface="Calibri"/>
                        <a:cs typeface="Times New Roman"/>
                      </a:endParaRPr>
                    </a:p>
                  </a:txBody>
                  <a:tcPr marL="0" marR="0" marT="0" marB="0" anchor="ctr"/>
                </a:tc>
                <a:tc>
                  <a:txBody>
                    <a:bodyPr/>
                    <a:lstStyle/>
                    <a:p>
                      <a:pPr marL="0" marR="0">
                        <a:lnSpc>
                          <a:spcPts val="1560"/>
                        </a:lnSpc>
                        <a:spcBef>
                          <a:spcPts val="1560"/>
                        </a:spcBef>
                        <a:spcAft>
                          <a:spcPts val="1560"/>
                        </a:spcAft>
                      </a:pPr>
                      <a:r>
                        <a:rPr lang="en-US" sz="1000">
                          <a:effectLst/>
                        </a:rPr>
                        <a:t>99th percentile, averaged over 3 years </a:t>
                      </a:r>
                      <a:r>
                        <a:rPr lang="en-US" sz="1000" u="sng" baseline="30000">
                          <a:effectLst/>
                          <a:hlinkClick r:id="rId3"/>
                        </a:rPr>
                        <a:t>(5)</a:t>
                      </a:r>
                      <a:endParaRPr lang="en-US" sz="1000">
                        <a:effectLst/>
                        <a:latin typeface="Calibri"/>
                        <a:ea typeface="Calibri"/>
                        <a:cs typeface="Times New Roman"/>
                      </a:endParaRPr>
                    </a:p>
                  </a:txBody>
                  <a:tcPr marL="0" marR="0" marT="0" marB="0" anchor="ctr"/>
                </a:tc>
                <a:extLst>
                  <a:ext uri="{0D108BD9-81ED-4DB2-BD59-A6C34878D82A}">
                    <a16:rowId xmlns:a16="http://schemas.microsoft.com/office/drawing/2014/main" val="10007"/>
                  </a:ext>
                </a:extLst>
              </a:tr>
              <a:tr h="650995">
                <a:tc vMerge="1">
                  <a:txBody>
                    <a:bodyPr/>
                    <a:lstStyle/>
                    <a:p>
                      <a:endParaRPr lang="en-US"/>
                    </a:p>
                  </a:txBody>
                  <a:tcPr/>
                </a:tc>
                <a:tc vMerge="1">
                  <a:txBody>
                    <a:bodyPr/>
                    <a:lstStyle/>
                    <a:p>
                      <a:endParaRPr lang="en-US"/>
                    </a:p>
                  </a:txBody>
                  <a:tcPr/>
                </a:tc>
                <a:tc gridSpan="4">
                  <a:txBody>
                    <a:bodyPr/>
                    <a:lstStyle/>
                    <a:p>
                      <a:pPr marL="0" marR="0" algn="ctr">
                        <a:lnSpc>
                          <a:spcPts val="1560"/>
                        </a:lnSpc>
                        <a:spcBef>
                          <a:spcPts val="1560"/>
                        </a:spcBef>
                        <a:spcAft>
                          <a:spcPts val="1560"/>
                        </a:spcAft>
                      </a:pPr>
                      <a:r>
                        <a:rPr lang="en-US" sz="1000" dirty="0">
                          <a:effectLst/>
                        </a:rPr>
                        <a:t>Primary annual and 24-hour SO</a:t>
                      </a:r>
                      <a:r>
                        <a:rPr lang="en-US" sz="1000" baseline="-25000" dirty="0">
                          <a:effectLst/>
                        </a:rPr>
                        <a:t>2</a:t>
                      </a:r>
                      <a:r>
                        <a:rPr lang="en-US" sz="1000" dirty="0">
                          <a:effectLst/>
                        </a:rPr>
                        <a:t> standards revoked.</a:t>
                      </a:r>
                      <a:endParaRPr lang="en-US" sz="10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573273">
                <a:tc>
                  <a:txBody>
                    <a:bodyPr/>
                    <a:lstStyle/>
                    <a:p>
                      <a:pPr algn="ctr">
                        <a:spcBef>
                          <a:spcPts val="600"/>
                        </a:spcBef>
                        <a:spcAft>
                          <a:spcPts val="600"/>
                        </a:spcAft>
                      </a:pPr>
                      <a:r>
                        <a:rPr lang="en-US" sz="1000" b="0" dirty="0">
                          <a:solidFill>
                            <a:srgbClr val="005EA2"/>
                          </a:solidFill>
                          <a:effectLst/>
                          <a:highlight>
                            <a:srgbClr val="FFFFFF"/>
                          </a:highlight>
                        </a:rPr>
                        <a:t>77 FR 20218</a:t>
                      </a:r>
                      <a:br>
                        <a:rPr lang="en-US" sz="1000" b="0" dirty="0">
                          <a:solidFill>
                            <a:srgbClr val="005EA2"/>
                          </a:solidFill>
                          <a:effectLst/>
                          <a:highlight>
                            <a:srgbClr val="FFFFFF"/>
                          </a:highlight>
                        </a:rPr>
                      </a:br>
                      <a:r>
                        <a:rPr lang="en-US" sz="1000" b="0" dirty="0">
                          <a:solidFill>
                            <a:srgbClr val="005EA2"/>
                          </a:solidFill>
                          <a:effectLst/>
                          <a:highlight>
                            <a:srgbClr val="FFFFFF"/>
                          </a:highlight>
                        </a:rPr>
                        <a:t>April 3, 2012</a:t>
                      </a:r>
                      <a:endParaRPr lang="en-US" sz="1000" b="0" dirty="0">
                        <a:effectLst/>
                        <a:highlight>
                          <a:srgbClr val="FFFFFF"/>
                        </a:highlight>
                      </a:endParaRPr>
                    </a:p>
                  </a:txBody>
                  <a:tcPr anchor="b">
                    <a:solidFill>
                      <a:schemeClr val="accent1"/>
                    </a:solidFill>
                  </a:tcPr>
                </a:tc>
                <a:tc>
                  <a:txBody>
                    <a:bodyPr/>
                    <a:lstStyle/>
                    <a:p>
                      <a:pPr algn="ctr"/>
                      <a:r>
                        <a:rPr lang="en-US" sz="1000" b="0" dirty="0">
                          <a:effectLst/>
                          <a:highlight>
                            <a:srgbClr val="FFFFFF"/>
                          </a:highlight>
                        </a:rPr>
                        <a:t>Secondary</a:t>
                      </a:r>
                    </a:p>
                  </a:txBody>
                  <a:tcPr anchor="ctr"/>
                </a:tc>
                <a:tc gridSpan="4">
                  <a:txBody>
                    <a:bodyPr/>
                    <a:lstStyle/>
                    <a:p>
                      <a:pPr algn="ctr"/>
                      <a:r>
                        <a:rPr lang="en-US" sz="1000" b="0" dirty="0">
                          <a:effectLst/>
                          <a:highlight>
                            <a:srgbClr val="FFFFFF"/>
                          </a:highlight>
                        </a:rPr>
                        <a:t>Existing secondary SO</a:t>
                      </a:r>
                      <a:r>
                        <a:rPr lang="en-US" sz="1000" b="0" baseline="-25000" dirty="0">
                          <a:effectLst/>
                          <a:highlight>
                            <a:srgbClr val="FFFFFF"/>
                          </a:highlight>
                        </a:rPr>
                        <a:t>2</a:t>
                      </a:r>
                      <a:r>
                        <a:rPr lang="en-US" sz="1000" b="0" dirty="0">
                          <a:effectLst/>
                          <a:highlight>
                            <a:srgbClr val="FFFFFF"/>
                          </a:highlight>
                        </a:rPr>
                        <a:t> standard (3-hour average) retained, without revision.</a:t>
                      </a:r>
                    </a:p>
                  </a:txBody>
                  <a:tcPr anchor="ctr">
                    <a:solidFill>
                      <a:schemeClr val="accent1">
                        <a:tint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9123718"/>
                  </a:ext>
                </a:extLst>
              </a:tr>
              <a:tr h="641360">
                <a:tc>
                  <a:txBody>
                    <a:bodyPr/>
                    <a:lstStyle/>
                    <a:p>
                      <a:endParaRPr lang="en-US" sz="1000" b="0" dirty="0">
                        <a:effectLst/>
                        <a:highlight>
                          <a:srgbClr val="FFFFFF"/>
                        </a:highlight>
                      </a:endParaRPr>
                    </a:p>
                    <a:p>
                      <a:pPr algn="ctr"/>
                      <a:r>
                        <a:rPr lang="en-US" sz="1000" b="0" dirty="0">
                          <a:solidFill>
                            <a:srgbClr val="005EA2"/>
                          </a:solidFill>
                          <a:effectLst/>
                          <a:highlight>
                            <a:srgbClr val="FFFFFF"/>
                          </a:highlight>
                        </a:rPr>
                        <a:t>84 FR 9866</a:t>
                      </a:r>
                    </a:p>
                    <a:p>
                      <a:pPr algn="ctr"/>
                      <a:r>
                        <a:rPr lang="en-US" sz="1000" b="0" dirty="0">
                          <a:solidFill>
                            <a:srgbClr val="005EA2"/>
                          </a:solidFill>
                          <a:effectLst/>
                          <a:highlight>
                            <a:srgbClr val="FFFFFF"/>
                          </a:highlight>
                        </a:rPr>
                        <a:t>March 18, 2019</a:t>
                      </a:r>
                      <a:endParaRPr lang="en-US" sz="1000" b="0" dirty="0">
                        <a:effectLst/>
                        <a:highlight>
                          <a:srgbClr val="FFFFFF"/>
                        </a:highlight>
                      </a:endParaRPr>
                    </a:p>
                  </a:txBody>
                  <a:tcPr anchor="ctr"/>
                </a:tc>
                <a:tc>
                  <a:txBody>
                    <a:bodyPr/>
                    <a:lstStyle/>
                    <a:p>
                      <a:pPr algn="ctr"/>
                      <a:r>
                        <a:rPr lang="en-US" sz="1000" b="0" dirty="0">
                          <a:effectLst/>
                          <a:highlight>
                            <a:srgbClr val="FFFFFF"/>
                          </a:highlight>
                        </a:rPr>
                        <a:t>Primary</a:t>
                      </a:r>
                    </a:p>
                  </a:txBody>
                  <a:tcPr anchor="ctr"/>
                </a:tc>
                <a:tc gridSpan="4">
                  <a:txBody>
                    <a:bodyPr/>
                    <a:lstStyle/>
                    <a:p>
                      <a:pPr algn="ctr"/>
                      <a:r>
                        <a:rPr lang="en-US" sz="1000" b="0" dirty="0">
                          <a:effectLst/>
                          <a:highlight>
                            <a:srgbClr val="FFFFFF"/>
                          </a:highlight>
                        </a:rPr>
                        <a:t>Existing primary SO</a:t>
                      </a:r>
                      <a:r>
                        <a:rPr lang="en-US" sz="1000" b="0" baseline="-25000" dirty="0">
                          <a:effectLst/>
                          <a:highlight>
                            <a:srgbClr val="FFFFFF"/>
                          </a:highlight>
                        </a:rPr>
                        <a:t>2</a:t>
                      </a:r>
                      <a:r>
                        <a:rPr lang="en-US" sz="1000" b="0" dirty="0">
                          <a:effectLst/>
                          <a:highlight>
                            <a:srgbClr val="FFFFFF"/>
                          </a:highlight>
                        </a:rPr>
                        <a:t> standard retained, without revision.</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31062554"/>
                  </a:ext>
                </a:extLst>
              </a:tr>
            </a:tbl>
          </a:graphicData>
        </a:graphic>
      </p:graphicFrame>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Rectangle 3"/>
          <p:cNvSpPr>
            <a:spLocks noChangeArrowheads="1"/>
          </p:cNvSpPr>
          <p:nvPr/>
        </p:nvSpPr>
        <p:spPr bwMode="auto">
          <a:xfrm>
            <a:off x="565484" y="230349"/>
            <a:ext cx="9715500" cy="828432"/>
          </a:xfrm>
          <a:prstGeom prst="rect">
            <a:avLst/>
          </a:prstGeom>
          <a:solidFill>
            <a:schemeClr val="tx1"/>
          </a:solidFill>
          <a:ln w="76200">
            <a:noFill/>
            <a:miter lim="800000"/>
            <a:headEnd/>
            <a:tailEnd/>
          </a:ln>
          <a:effectLst/>
        </p:spPr>
        <p:txBody>
          <a:bodyPr wrap="square" lIns="90488" tIns="44450" rIns="90488" bIns="44450">
            <a:spAutoFit/>
          </a:bodyPr>
          <a:lstStyle/>
          <a:p>
            <a:pPr>
              <a:defRPr/>
            </a:pPr>
            <a:r>
              <a:rPr lang="en-US" sz="4800" dirty="0">
                <a:solidFill>
                  <a:schemeClr val="bg2"/>
                </a:solidFill>
                <a:latin typeface="Arial" charset="0"/>
              </a:rPr>
              <a:t>Current SO</a:t>
            </a:r>
            <a:r>
              <a:rPr lang="en-US" sz="4800" baseline="-25000" dirty="0">
                <a:solidFill>
                  <a:schemeClr val="bg2"/>
                </a:solidFill>
                <a:latin typeface="Arial" charset="0"/>
              </a:rPr>
              <a:t>2 </a:t>
            </a:r>
            <a:r>
              <a:rPr lang="en-US" sz="4800" dirty="0">
                <a:solidFill>
                  <a:schemeClr val="bg2"/>
                </a:solidFill>
                <a:latin typeface="Arial" charset="0"/>
              </a:rPr>
              <a:t>Monitors</a:t>
            </a:r>
          </a:p>
        </p:txBody>
      </p:sp>
      <p:pic>
        <p:nvPicPr>
          <p:cNvPr id="3" name="Picture 2">
            <a:extLst>
              <a:ext uri="{FF2B5EF4-FFF2-40B4-BE49-F238E27FC236}">
                <a16:creationId xmlns:a16="http://schemas.microsoft.com/office/drawing/2014/main" id="{6ACEE17E-8CF3-0F7B-F5CE-C858D37CF372}"/>
              </a:ext>
            </a:extLst>
          </p:cNvPr>
          <p:cNvPicPr>
            <a:picLocks noChangeAspect="1"/>
          </p:cNvPicPr>
          <p:nvPr/>
        </p:nvPicPr>
        <p:blipFill>
          <a:blip r:embed="rId3"/>
          <a:stretch>
            <a:fillRect/>
          </a:stretch>
        </p:blipFill>
        <p:spPr>
          <a:xfrm>
            <a:off x="155326" y="1062792"/>
            <a:ext cx="9976348" cy="5666963"/>
          </a:xfrm>
          <a:prstGeom prst="rect">
            <a:avLst/>
          </a:prstGeom>
        </p:spPr>
      </p:pic>
    </p:spTree>
  </p:cSld>
  <p:clrMapOvr>
    <a:overrideClrMapping bg1="dk2" tx1="lt1" bg2="dk1" tx2="lt2" accent1="accent1" accent2="accent2" accent3="accent3" accent4="accent4" accent5="accent5" accent6="accent6" hlink="hlink" folHlink="folHlink"/>
  </p:clrMapOvr>
  <p:transition spd="slow"/>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Rectangle 3"/>
          <p:cNvSpPr>
            <a:spLocks noChangeArrowheads="1"/>
          </p:cNvSpPr>
          <p:nvPr/>
        </p:nvSpPr>
        <p:spPr bwMode="auto">
          <a:xfrm>
            <a:off x="723900" y="304800"/>
            <a:ext cx="8153400" cy="828432"/>
          </a:xfrm>
          <a:prstGeom prst="rect">
            <a:avLst/>
          </a:prstGeom>
          <a:solidFill>
            <a:schemeClr val="tx1"/>
          </a:solidFill>
          <a:ln w="76200">
            <a:noFill/>
            <a:miter lim="800000"/>
            <a:headEnd/>
            <a:tailEnd/>
          </a:ln>
          <a:effectLst>
            <a:outerShdw dist="35921" dir="2700000" algn="ctr" rotWithShape="0">
              <a:schemeClr val="tx1"/>
            </a:outerShdw>
          </a:effectLst>
        </p:spPr>
        <p:txBody>
          <a:bodyPr wrap="square" lIns="90488" tIns="44450" rIns="90488" bIns="44450">
            <a:spAutoFit/>
          </a:bodyPr>
          <a:lstStyle/>
          <a:p>
            <a:pPr>
              <a:defRPr/>
            </a:pPr>
            <a:r>
              <a:rPr lang="en-US" sz="4800" dirty="0">
                <a:solidFill>
                  <a:schemeClr val="bg2"/>
                </a:solidFill>
                <a:latin typeface="Arial" charset="0"/>
              </a:rPr>
              <a:t>SO</a:t>
            </a:r>
            <a:r>
              <a:rPr lang="en-US" sz="4800" baseline="-25000" dirty="0">
                <a:solidFill>
                  <a:schemeClr val="bg2"/>
                </a:solidFill>
                <a:latin typeface="Arial" charset="0"/>
              </a:rPr>
              <a:t>2 </a:t>
            </a:r>
            <a:r>
              <a:rPr lang="en-US" sz="4800" dirty="0">
                <a:solidFill>
                  <a:schemeClr val="bg2"/>
                </a:solidFill>
                <a:latin typeface="Arial" charset="0"/>
              </a:rPr>
              <a:t>Nonattainment Areas</a:t>
            </a:r>
          </a:p>
        </p:txBody>
      </p:sp>
      <p:pic>
        <p:nvPicPr>
          <p:cNvPr id="5122" name="Picture 2" descr="Sulfur Dioxide Designations - Map of EPA Nonattainment Designations">
            <a:extLst>
              <a:ext uri="{FF2B5EF4-FFF2-40B4-BE49-F238E27FC236}">
                <a16:creationId xmlns:a16="http://schemas.microsoft.com/office/drawing/2014/main" id="{3BD5AAA4-506F-979E-638E-C9059C9306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9067800" cy="5510457"/>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transition spd="slow"/>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Rectangle 3"/>
          <p:cNvSpPr>
            <a:spLocks noChangeArrowheads="1"/>
          </p:cNvSpPr>
          <p:nvPr/>
        </p:nvSpPr>
        <p:spPr bwMode="auto">
          <a:xfrm>
            <a:off x="876300" y="304800"/>
            <a:ext cx="9296400" cy="1567096"/>
          </a:xfrm>
          <a:prstGeom prst="rect">
            <a:avLst/>
          </a:prstGeom>
          <a:solidFill>
            <a:schemeClr val="tx1"/>
          </a:solidFill>
          <a:ln w="76200">
            <a:noFill/>
            <a:miter lim="800000"/>
            <a:headEnd/>
            <a:tailEnd/>
          </a:ln>
          <a:effectLst/>
        </p:spPr>
        <p:txBody>
          <a:bodyPr wrap="square" lIns="90488" tIns="44450" rIns="90488" bIns="44450">
            <a:spAutoFit/>
          </a:bodyPr>
          <a:lstStyle/>
          <a:p>
            <a:pPr>
              <a:defRPr/>
            </a:pPr>
            <a:r>
              <a:rPr lang="en-US" sz="4800" dirty="0">
                <a:solidFill>
                  <a:schemeClr val="bg2"/>
                </a:solidFill>
                <a:latin typeface="Arial" charset="0"/>
              </a:rPr>
              <a:t>SO</a:t>
            </a:r>
            <a:r>
              <a:rPr lang="en-US" sz="4800" baseline="-25000" dirty="0">
                <a:solidFill>
                  <a:schemeClr val="bg2"/>
                </a:solidFill>
                <a:latin typeface="Arial" charset="0"/>
              </a:rPr>
              <a:t>2 </a:t>
            </a:r>
            <a:r>
              <a:rPr lang="en-US" sz="4800" dirty="0">
                <a:solidFill>
                  <a:schemeClr val="bg2"/>
                </a:solidFill>
                <a:latin typeface="Arial" charset="0"/>
              </a:rPr>
              <a:t>Nonattainment Areas (1971 Std)</a:t>
            </a:r>
          </a:p>
        </p:txBody>
      </p:sp>
      <p:pic>
        <p:nvPicPr>
          <p:cNvPr id="4" name="Picture 3">
            <a:extLst>
              <a:ext uri="{FF2B5EF4-FFF2-40B4-BE49-F238E27FC236}">
                <a16:creationId xmlns:a16="http://schemas.microsoft.com/office/drawing/2014/main" id="{A0857641-460F-6AE3-51CE-5470EA15768D}"/>
              </a:ext>
            </a:extLst>
          </p:cNvPr>
          <p:cNvPicPr>
            <a:picLocks noChangeAspect="1"/>
          </p:cNvPicPr>
          <p:nvPr/>
        </p:nvPicPr>
        <p:blipFill>
          <a:blip r:embed="rId3"/>
          <a:stretch>
            <a:fillRect/>
          </a:stretch>
        </p:blipFill>
        <p:spPr>
          <a:xfrm>
            <a:off x="704850" y="1851843"/>
            <a:ext cx="8877300" cy="4274255"/>
          </a:xfrm>
          <a:prstGeom prst="rect">
            <a:avLst/>
          </a:prstGeom>
        </p:spPr>
      </p:pic>
    </p:spTree>
    <p:extLst>
      <p:ext uri="{BB962C8B-B14F-4D97-AF65-F5344CB8AC3E}">
        <p14:creationId xmlns:p14="http://schemas.microsoft.com/office/powerpoint/2010/main" val="3611521651"/>
      </p:ext>
    </p:extLst>
  </p:cSld>
  <p:clrMapOvr>
    <a:overrideClrMapping bg1="dk2" tx1="lt1" bg2="dk1" tx2="lt2" accent1="accent1" accent2="accent2" accent3="accent3" accent4="accent4" accent5="accent5" accent6="accent6" hlink="hlink" folHlink="folHlink"/>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702218" y="177974"/>
            <a:ext cx="8872538" cy="1325563"/>
          </a:xfrm>
        </p:spPr>
        <p:txBody>
          <a:bodyPr>
            <a:noAutofit/>
          </a:bodyPr>
          <a:lstStyle/>
          <a:p>
            <a:pPr eaLnBrk="1" fontAlgn="auto" hangingPunct="1">
              <a:spcAft>
                <a:spcPts val="0"/>
              </a:spcAft>
              <a:defRPr/>
            </a:pPr>
            <a:r>
              <a:rPr lang="en-US" sz="4800" dirty="0"/>
              <a:t>Lead (Pb) Standards-</a:t>
            </a:r>
            <a:br>
              <a:rPr lang="en-US" sz="4800" dirty="0"/>
            </a:br>
            <a:r>
              <a:rPr lang="en-US" sz="4800" dirty="0"/>
              <a:t>Table of Historical Pb NAAQS</a:t>
            </a:r>
          </a:p>
        </p:txBody>
      </p:sp>
      <p:graphicFrame>
        <p:nvGraphicFramePr>
          <p:cNvPr id="3" name="Table 2"/>
          <p:cNvGraphicFramePr>
            <a:graphicFrameLocks noGrp="1"/>
          </p:cNvGraphicFramePr>
          <p:nvPr>
            <p:extLst>
              <p:ext uri="{D42A27DB-BD31-4B8C-83A1-F6EECF244321}">
                <p14:modId xmlns:p14="http://schemas.microsoft.com/office/powerpoint/2010/main" val="1226078545"/>
              </p:ext>
            </p:extLst>
          </p:nvPr>
        </p:nvGraphicFramePr>
        <p:xfrm>
          <a:off x="171450" y="1503537"/>
          <a:ext cx="9944099" cy="5149010"/>
        </p:xfrm>
        <a:graphic>
          <a:graphicData uri="http://schemas.openxmlformats.org/drawingml/2006/table">
            <a:tbl>
              <a:tblPr firstRow="1" firstCol="1" bandRow="1">
                <a:tableStyleId>{5C22544A-7EE6-4342-B048-85BDC9FD1C3A}</a:tableStyleId>
              </a:tblPr>
              <a:tblGrid>
                <a:gridCol w="1587142">
                  <a:extLst>
                    <a:ext uri="{9D8B030D-6E8A-4147-A177-3AD203B41FA5}">
                      <a16:colId xmlns:a16="http://schemas.microsoft.com/office/drawing/2014/main" val="20000"/>
                    </a:ext>
                  </a:extLst>
                </a:gridCol>
                <a:gridCol w="1620038">
                  <a:extLst>
                    <a:ext uri="{9D8B030D-6E8A-4147-A177-3AD203B41FA5}">
                      <a16:colId xmlns:a16="http://schemas.microsoft.com/office/drawing/2014/main" val="20001"/>
                    </a:ext>
                  </a:extLst>
                </a:gridCol>
                <a:gridCol w="1620038">
                  <a:extLst>
                    <a:ext uri="{9D8B030D-6E8A-4147-A177-3AD203B41FA5}">
                      <a16:colId xmlns:a16="http://schemas.microsoft.com/office/drawing/2014/main" val="20002"/>
                    </a:ext>
                  </a:extLst>
                </a:gridCol>
                <a:gridCol w="1620038">
                  <a:extLst>
                    <a:ext uri="{9D8B030D-6E8A-4147-A177-3AD203B41FA5}">
                      <a16:colId xmlns:a16="http://schemas.microsoft.com/office/drawing/2014/main" val="20003"/>
                    </a:ext>
                  </a:extLst>
                </a:gridCol>
                <a:gridCol w="1620038">
                  <a:extLst>
                    <a:ext uri="{9D8B030D-6E8A-4147-A177-3AD203B41FA5}">
                      <a16:colId xmlns:a16="http://schemas.microsoft.com/office/drawing/2014/main" val="20004"/>
                    </a:ext>
                  </a:extLst>
                </a:gridCol>
                <a:gridCol w="1876805">
                  <a:extLst>
                    <a:ext uri="{9D8B030D-6E8A-4147-A177-3AD203B41FA5}">
                      <a16:colId xmlns:a16="http://schemas.microsoft.com/office/drawing/2014/main" val="20005"/>
                    </a:ext>
                  </a:extLst>
                </a:gridCol>
              </a:tblGrid>
              <a:tr h="492497">
                <a:tc>
                  <a:txBody>
                    <a:bodyPr/>
                    <a:lstStyle/>
                    <a:p>
                      <a:pPr marL="0" marR="0" algn="ctr">
                        <a:lnSpc>
                          <a:spcPct val="115000"/>
                        </a:lnSpc>
                        <a:spcBef>
                          <a:spcPts val="0"/>
                        </a:spcBef>
                        <a:spcAft>
                          <a:spcPts val="0"/>
                        </a:spcAft>
                      </a:pPr>
                      <a:r>
                        <a:rPr lang="en-US" sz="1400" dirty="0">
                          <a:effectLst/>
                        </a:rPr>
                        <a:t>Final Rule/Decision</a:t>
                      </a:r>
                      <a:endParaRPr lang="en-US" sz="14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400" dirty="0">
                          <a:effectLst/>
                        </a:rPr>
                        <a:t>Primary/ Secondary</a:t>
                      </a:r>
                      <a:endParaRPr lang="en-US" sz="14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400" dirty="0">
                          <a:effectLst/>
                        </a:rPr>
                        <a:t>Indicator</a:t>
                      </a:r>
                      <a:endParaRPr lang="en-US" sz="14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400" dirty="0">
                          <a:effectLst/>
                        </a:rPr>
                        <a:t>Averaging Time</a:t>
                      </a:r>
                      <a:endParaRPr lang="en-US" sz="14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400" dirty="0">
                          <a:effectLst/>
                        </a:rPr>
                        <a:t>Level </a:t>
                      </a:r>
                      <a:r>
                        <a:rPr lang="en-US" sz="1400" u="sng" baseline="30000" dirty="0">
                          <a:effectLst/>
                          <a:hlinkClick r:id="rId3"/>
                        </a:rPr>
                        <a:t>(1)</a:t>
                      </a:r>
                      <a:endParaRPr lang="en-US" sz="14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1400" dirty="0">
                          <a:effectLst/>
                        </a:rPr>
                        <a:t>Form</a:t>
                      </a:r>
                      <a:endParaRPr lang="en-US" sz="1400" dirty="0">
                        <a:effectLst/>
                        <a:latin typeface="Calibri"/>
                        <a:ea typeface="Calibri"/>
                        <a:cs typeface="Times New Roman"/>
                      </a:endParaRPr>
                    </a:p>
                  </a:txBody>
                  <a:tcPr marL="0" marR="0" marT="0" marB="0" anchor="ctr"/>
                </a:tc>
                <a:extLst>
                  <a:ext uri="{0D108BD9-81ED-4DB2-BD59-A6C34878D82A}">
                    <a16:rowId xmlns:a16="http://schemas.microsoft.com/office/drawing/2014/main" val="10000"/>
                  </a:ext>
                </a:extLst>
              </a:tr>
              <a:tr h="1331985">
                <a:tc>
                  <a:txBody>
                    <a:bodyPr/>
                    <a:lstStyle/>
                    <a:p>
                      <a:pPr marL="0" marR="0" algn="ctr">
                        <a:lnSpc>
                          <a:spcPct val="115000"/>
                        </a:lnSpc>
                        <a:spcBef>
                          <a:spcPts val="0"/>
                        </a:spcBef>
                        <a:spcAft>
                          <a:spcPts val="0"/>
                        </a:spcAft>
                      </a:pPr>
                      <a:r>
                        <a:rPr lang="en-US" sz="1800" dirty="0">
                          <a:effectLst/>
                        </a:rPr>
                        <a:t>1978</a:t>
                      </a:r>
                      <a:br>
                        <a:rPr lang="en-US" sz="1800" dirty="0">
                          <a:effectLst/>
                        </a:rPr>
                      </a:br>
                      <a:br>
                        <a:rPr lang="en-US" sz="1800" dirty="0">
                          <a:effectLst/>
                        </a:rPr>
                      </a:br>
                      <a:r>
                        <a:rPr lang="en-US" sz="1800" dirty="0">
                          <a:effectLst/>
                        </a:rPr>
                        <a:t>43 FR 46246 </a:t>
                      </a:r>
                      <a:br>
                        <a:rPr lang="en-US" sz="1800" dirty="0">
                          <a:effectLst/>
                        </a:rPr>
                      </a:br>
                      <a:r>
                        <a:rPr lang="en-US" sz="1800" dirty="0">
                          <a:effectLst/>
                        </a:rPr>
                        <a:t>Oct 5, 1978</a:t>
                      </a:r>
                      <a:endParaRPr lang="en-US" sz="18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a:effectLst/>
                        </a:rPr>
                        <a:t>Primary and Secondary</a:t>
                      </a:r>
                      <a:endParaRPr lang="en-US" sz="2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err="1">
                          <a:effectLst/>
                        </a:rPr>
                        <a:t>Pb</a:t>
                      </a:r>
                      <a:r>
                        <a:rPr lang="en-US" sz="2000" dirty="0">
                          <a:effectLst/>
                        </a:rPr>
                        <a:t>-TSP </a:t>
                      </a:r>
                      <a:r>
                        <a:rPr lang="en-US" sz="2000" u="sng" baseline="30000" dirty="0">
                          <a:effectLst/>
                          <a:hlinkClick r:id="rId3"/>
                        </a:rPr>
                        <a:t>(2)</a:t>
                      </a:r>
                      <a:endParaRPr lang="en-US" sz="2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a:effectLst/>
                        </a:rPr>
                        <a:t>Calendar Quarter</a:t>
                      </a:r>
                      <a:endParaRPr lang="en-US" sz="2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a:effectLst/>
                        </a:rPr>
                        <a:t>1.5 µg/m</a:t>
                      </a:r>
                      <a:r>
                        <a:rPr lang="en-US" sz="2000" baseline="30000" dirty="0">
                          <a:effectLst/>
                        </a:rPr>
                        <a:t>3</a:t>
                      </a:r>
                      <a:r>
                        <a:rPr lang="en-US" sz="2000" dirty="0">
                          <a:effectLst/>
                        </a:rPr>
                        <a:t> </a:t>
                      </a:r>
                      <a:endParaRPr lang="en-US" sz="2000" dirty="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2000" dirty="0">
                          <a:effectLst/>
                        </a:rPr>
                        <a:t>Not to be exceeded</a:t>
                      </a:r>
                      <a:endParaRPr lang="en-US" sz="2000" dirty="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468090">
                <a:tc gridSpan="6">
                  <a:txBody>
                    <a:bodyPr/>
                    <a:lstStyle/>
                    <a:p>
                      <a:pPr marL="0" marR="0">
                        <a:lnSpc>
                          <a:spcPct val="115000"/>
                        </a:lnSpc>
                        <a:spcBef>
                          <a:spcPts val="0"/>
                        </a:spcBef>
                        <a:spcAft>
                          <a:spcPts val="0"/>
                        </a:spcAft>
                      </a:pPr>
                      <a:r>
                        <a:rPr lang="en-US" sz="1400" dirty="0">
                          <a:effectLst/>
                        </a:rPr>
                        <a:t>    Feb 21, 1991 – Agency released multimedia “Strategy for Reducing Lead Exposures” </a:t>
                      </a:r>
                      <a:r>
                        <a:rPr lang="en-US" sz="1400" u="sng" baseline="30000" dirty="0">
                          <a:effectLst/>
                          <a:hlinkClick r:id="rId3"/>
                        </a:rPr>
                        <a:t>(3)</a:t>
                      </a:r>
                      <a:endParaRPr lang="en-US" sz="1400" dirty="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1667718">
                <a:tc>
                  <a:txBody>
                    <a:bodyPr/>
                    <a:lstStyle/>
                    <a:p>
                      <a:pPr marL="0" marR="0" algn="ctr">
                        <a:lnSpc>
                          <a:spcPct val="115000"/>
                        </a:lnSpc>
                        <a:spcBef>
                          <a:spcPts val="0"/>
                        </a:spcBef>
                        <a:spcAft>
                          <a:spcPts val="0"/>
                        </a:spcAft>
                      </a:pPr>
                      <a:r>
                        <a:rPr lang="en-US" sz="1800" dirty="0">
                          <a:effectLst/>
                        </a:rPr>
                        <a:t>2008</a:t>
                      </a:r>
                      <a:br>
                        <a:rPr lang="en-US" sz="1800" dirty="0">
                          <a:effectLst/>
                        </a:rPr>
                      </a:br>
                      <a:br>
                        <a:rPr lang="en-US" sz="1800" dirty="0">
                          <a:effectLst/>
                        </a:rPr>
                      </a:br>
                      <a:r>
                        <a:rPr lang="en-US" sz="1800" dirty="0">
                          <a:effectLst/>
                        </a:rPr>
                        <a:t>73 FR 66964 </a:t>
                      </a:r>
                      <a:br>
                        <a:rPr lang="en-US" sz="1800" dirty="0">
                          <a:effectLst/>
                        </a:rPr>
                      </a:br>
                      <a:r>
                        <a:rPr lang="en-US" sz="1800" dirty="0">
                          <a:effectLst/>
                        </a:rPr>
                        <a:t>Nov 12, 2008</a:t>
                      </a:r>
                      <a:endParaRPr lang="en-US" sz="18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a:effectLst/>
                        </a:rPr>
                        <a:t>Primary and Secondary</a:t>
                      </a:r>
                      <a:endParaRPr lang="en-US" sz="2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err="1">
                          <a:effectLst/>
                        </a:rPr>
                        <a:t>Pb</a:t>
                      </a:r>
                      <a:r>
                        <a:rPr lang="en-US" sz="2000" dirty="0">
                          <a:effectLst/>
                        </a:rPr>
                        <a:t>-TSP</a:t>
                      </a:r>
                      <a:endParaRPr lang="en-US" sz="2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a:effectLst/>
                        </a:rPr>
                        <a:t>3-month period</a:t>
                      </a:r>
                      <a:endParaRPr lang="en-US" sz="20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2000" dirty="0">
                          <a:effectLst/>
                        </a:rPr>
                        <a:t>0.15 µg/m</a:t>
                      </a:r>
                      <a:r>
                        <a:rPr lang="en-US" sz="2000" baseline="30000" dirty="0">
                          <a:effectLst/>
                        </a:rPr>
                        <a:t>3</a:t>
                      </a:r>
                      <a:endParaRPr lang="en-US" sz="2000" dirty="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2000" dirty="0">
                          <a:effectLst/>
                        </a:rPr>
                        <a:t>Not to be exceeded</a:t>
                      </a:r>
                      <a:endParaRPr lang="en-US" sz="2000" dirty="0">
                        <a:effectLst/>
                        <a:latin typeface="Calibri"/>
                        <a:ea typeface="Calibri"/>
                        <a:cs typeface="Times New Roman"/>
                      </a:endParaRPr>
                    </a:p>
                  </a:txBody>
                  <a:tcPr marL="0" marR="0" marT="0" marB="0" anchor="ctr"/>
                </a:tc>
                <a:extLst>
                  <a:ext uri="{0D108BD9-81ED-4DB2-BD59-A6C34878D82A}">
                    <a16:rowId xmlns:a16="http://schemas.microsoft.com/office/drawing/2014/main" val="10003"/>
                  </a:ext>
                </a:extLst>
              </a:tr>
              <a:tr h="1121456">
                <a:tc>
                  <a:txBody>
                    <a:bodyPr/>
                    <a:lstStyle/>
                    <a:p>
                      <a:pPr algn="ctr"/>
                      <a:r>
                        <a:rPr lang="en-US" sz="1800" b="0" i="0" dirty="0">
                          <a:solidFill>
                            <a:schemeClr val="bg1"/>
                          </a:solidFill>
                          <a:effectLst/>
                          <a:highlight>
                            <a:srgbClr val="FFFFFF"/>
                          </a:highlight>
                          <a:latin typeface="Source Sans Pro Web"/>
                        </a:rPr>
                        <a:t>2016</a:t>
                      </a:r>
                      <a:br>
                        <a:rPr lang="en-US" sz="1800" b="0" i="0" dirty="0">
                          <a:solidFill>
                            <a:schemeClr val="bg1"/>
                          </a:solidFill>
                          <a:effectLst/>
                          <a:highlight>
                            <a:srgbClr val="FFFFFF"/>
                          </a:highlight>
                          <a:latin typeface="Source Sans Pro Web"/>
                        </a:rPr>
                      </a:br>
                      <a:br>
                        <a:rPr lang="en-US" sz="1800" b="0" i="0" dirty="0">
                          <a:solidFill>
                            <a:schemeClr val="bg1"/>
                          </a:solidFill>
                          <a:effectLst/>
                          <a:highlight>
                            <a:srgbClr val="FFFFFF"/>
                          </a:highlight>
                          <a:latin typeface="Source Sans Pro Web"/>
                        </a:rPr>
                      </a:br>
                      <a:r>
                        <a:rPr lang="en-US" sz="1800" b="0" i="0" dirty="0">
                          <a:solidFill>
                            <a:schemeClr val="bg1"/>
                          </a:solidFill>
                          <a:effectLst/>
                          <a:highlight>
                            <a:srgbClr val="FFFFFF"/>
                          </a:highlight>
                          <a:latin typeface="Source Sans Pro Web"/>
                        </a:rPr>
                        <a:t>81 FR 71906</a:t>
                      </a:r>
                      <a:br>
                        <a:rPr lang="en-US" sz="1800" b="0" i="0" dirty="0">
                          <a:solidFill>
                            <a:schemeClr val="bg1"/>
                          </a:solidFill>
                          <a:effectLst/>
                          <a:highlight>
                            <a:srgbClr val="FFFFFF"/>
                          </a:highlight>
                          <a:latin typeface="Source Sans Pro Web"/>
                        </a:rPr>
                      </a:br>
                      <a:r>
                        <a:rPr lang="en-US" sz="1800" b="0" i="0" dirty="0">
                          <a:solidFill>
                            <a:schemeClr val="bg1"/>
                          </a:solidFill>
                          <a:effectLst/>
                          <a:highlight>
                            <a:srgbClr val="FFFFFF"/>
                          </a:highlight>
                          <a:latin typeface="Source Sans Pro Web"/>
                        </a:rPr>
                        <a:t>Oct 18, 2016</a:t>
                      </a:r>
                    </a:p>
                  </a:txBody>
                  <a:tcPr anchor="ctr"/>
                </a:tc>
                <a:tc gridSpan="5">
                  <a:txBody>
                    <a:bodyPr/>
                    <a:lstStyle/>
                    <a:p>
                      <a:pPr algn="ctr"/>
                      <a:r>
                        <a:rPr lang="en-US" sz="2000" b="0" i="0" baseline="0" dirty="0">
                          <a:solidFill>
                            <a:srgbClr val="1B1B1B"/>
                          </a:solidFill>
                          <a:effectLst/>
                          <a:highlight>
                            <a:srgbClr val="FFFFFF"/>
                          </a:highlight>
                          <a:latin typeface="Source Sans Pro Web"/>
                        </a:rPr>
                        <a:t>Prima</a:t>
                      </a:r>
                      <a:r>
                        <a:rPr lang="en-US" sz="2000" b="1" i="0" baseline="0" dirty="0">
                          <a:solidFill>
                            <a:srgbClr val="1B1B1B"/>
                          </a:solidFill>
                          <a:effectLst/>
                          <a:highlight>
                            <a:srgbClr val="FFFFFF"/>
                          </a:highlight>
                          <a:latin typeface="Source Sans Pro Web"/>
                        </a:rPr>
                        <a:t>ry </a:t>
                      </a:r>
                      <a:r>
                        <a:rPr lang="en-US" sz="2000" b="0" i="0" baseline="0" dirty="0">
                          <a:solidFill>
                            <a:srgbClr val="1B1B1B"/>
                          </a:solidFill>
                          <a:effectLst/>
                          <a:highlight>
                            <a:srgbClr val="FFFFFF"/>
                          </a:highlight>
                          <a:latin typeface="Source Sans Pro Web"/>
                        </a:rPr>
                        <a:t>and secondary standards retained, without revision.</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68184707"/>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DSC00386"/>
          <p:cNvPicPr>
            <a:picLocks noChangeAspect="1" noChangeArrowheads="1"/>
          </p:cNvPicPr>
          <p:nvPr/>
        </p:nvPicPr>
        <p:blipFill>
          <a:blip r:embed="rId3" cstate="print"/>
          <a:srcRect/>
          <a:stretch>
            <a:fillRect/>
          </a:stretch>
        </p:blipFill>
        <p:spPr bwMode="auto">
          <a:xfrm>
            <a:off x="0" y="0"/>
            <a:ext cx="10287000" cy="9144000"/>
          </a:xfrm>
          <a:prstGeom prst="rect">
            <a:avLst/>
          </a:prstGeom>
          <a:noFill/>
          <a:ln w="9525">
            <a:noFill/>
            <a:miter lim="800000"/>
            <a:headEnd/>
            <a:tailEnd/>
          </a:ln>
        </p:spPr>
      </p:pic>
      <p:sp>
        <p:nvSpPr>
          <p:cNvPr id="2" name="TextBox 1">
            <a:extLst>
              <a:ext uri="{FF2B5EF4-FFF2-40B4-BE49-F238E27FC236}">
                <a16:creationId xmlns:a16="http://schemas.microsoft.com/office/drawing/2014/main" id="{913ECFCD-0DF0-A228-BA7B-7F820E82E0D0}"/>
              </a:ext>
            </a:extLst>
          </p:cNvPr>
          <p:cNvSpPr txBox="1"/>
          <p:nvPr/>
        </p:nvSpPr>
        <p:spPr>
          <a:xfrm>
            <a:off x="1028700" y="1295400"/>
            <a:ext cx="8534400" cy="923330"/>
          </a:xfrm>
          <a:prstGeom prst="rect">
            <a:avLst/>
          </a:prstGeom>
          <a:noFill/>
          <a:effectLst/>
        </p:spPr>
        <p:txBody>
          <a:bodyPr wrap="square" rtlCol="0">
            <a:spAutoFit/>
          </a:bodyPr>
          <a:lstStyle/>
          <a:p>
            <a:r>
              <a:rPr lang="en-US" sz="5400" dirty="0">
                <a:effectLst/>
              </a:rPr>
              <a:t>Standards and Regulations</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36579" name="Rectangle 3"/>
          <p:cNvSpPr>
            <a:spLocks noChangeArrowheads="1"/>
          </p:cNvSpPr>
          <p:nvPr/>
        </p:nvSpPr>
        <p:spPr bwMode="auto">
          <a:xfrm>
            <a:off x="1096963" y="4724400"/>
            <a:ext cx="1754187" cy="1566863"/>
          </a:xfrm>
          <a:prstGeom prst="rect">
            <a:avLst/>
          </a:prstGeom>
          <a:solidFill>
            <a:schemeClr val="tx2"/>
          </a:solidFill>
          <a:ln w="762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9600" b="1">
                <a:effectLst>
                  <a:outerShdw blurRad="38100" dist="38100" dir="2700000" algn="tl">
                    <a:srgbClr val="000000"/>
                  </a:outerShdw>
                </a:effectLst>
                <a:latin typeface="Arial" charset="0"/>
              </a:rPr>
              <a:t>Pb</a:t>
            </a:r>
          </a:p>
        </p:txBody>
      </p:sp>
      <p:sp>
        <p:nvSpPr>
          <p:cNvPr id="5" name="Rectangle 3"/>
          <p:cNvSpPr>
            <a:spLocks noChangeArrowheads="1"/>
          </p:cNvSpPr>
          <p:nvPr/>
        </p:nvSpPr>
        <p:spPr bwMode="auto">
          <a:xfrm>
            <a:off x="800100" y="364746"/>
            <a:ext cx="6934200" cy="828432"/>
          </a:xfrm>
          <a:prstGeom prst="rect">
            <a:avLst/>
          </a:prstGeom>
          <a:solidFill>
            <a:schemeClr val="tx1"/>
          </a:solidFill>
          <a:ln w="76200">
            <a:noFill/>
            <a:miter lim="800000"/>
            <a:headEnd/>
            <a:tailEnd/>
          </a:ln>
          <a:effectLst/>
        </p:spPr>
        <p:txBody>
          <a:bodyPr wrap="square" lIns="90488" tIns="44450" rIns="90488" bIns="44450">
            <a:spAutoFit/>
          </a:bodyPr>
          <a:lstStyle/>
          <a:p>
            <a:pPr>
              <a:defRPr/>
            </a:pPr>
            <a:r>
              <a:rPr lang="en-US" sz="4800" dirty="0">
                <a:solidFill>
                  <a:schemeClr val="bg2"/>
                </a:solidFill>
                <a:latin typeface="Arial" charset="0"/>
              </a:rPr>
              <a:t>Current Lead</a:t>
            </a:r>
            <a:r>
              <a:rPr lang="en-US" sz="4800" baseline="-25000" dirty="0">
                <a:solidFill>
                  <a:schemeClr val="bg2"/>
                </a:solidFill>
                <a:latin typeface="Arial" charset="0"/>
              </a:rPr>
              <a:t> </a:t>
            </a:r>
            <a:r>
              <a:rPr lang="en-US" sz="4800" dirty="0">
                <a:solidFill>
                  <a:schemeClr val="bg2"/>
                </a:solidFill>
                <a:latin typeface="Arial" charset="0"/>
              </a:rPr>
              <a:t>Monitors</a:t>
            </a:r>
          </a:p>
        </p:txBody>
      </p:sp>
      <p:sp>
        <p:nvSpPr>
          <p:cNvPr id="4" name="TextBox 3">
            <a:extLst>
              <a:ext uri="{FF2B5EF4-FFF2-40B4-BE49-F238E27FC236}">
                <a16:creationId xmlns:a16="http://schemas.microsoft.com/office/drawing/2014/main" id="{BB790F02-5913-C96A-4435-CF369AA6FB25}"/>
              </a:ext>
            </a:extLst>
          </p:cNvPr>
          <p:cNvSpPr txBox="1"/>
          <p:nvPr/>
        </p:nvSpPr>
        <p:spPr>
          <a:xfrm>
            <a:off x="7581900" y="1164629"/>
            <a:ext cx="1529586" cy="338554"/>
          </a:xfrm>
          <a:prstGeom prst="rect">
            <a:avLst/>
          </a:prstGeom>
          <a:noFill/>
        </p:spPr>
        <p:txBody>
          <a:bodyPr wrap="none" rtlCol="0">
            <a:spAutoFit/>
          </a:bodyPr>
          <a:lstStyle/>
          <a:p>
            <a:r>
              <a:rPr lang="en-US" dirty="0">
                <a:solidFill>
                  <a:schemeClr val="bg1"/>
                </a:solidFill>
              </a:rPr>
              <a:t>Updated 08/24</a:t>
            </a:r>
          </a:p>
        </p:txBody>
      </p:sp>
      <p:pic>
        <p:nvPicPr>
          <p:cNvPr id="7" name="Picture 6">
            <a:extLst>
              <a:ext uri="{FF2B5EF4-FFF2-40B4-BE49-F238E27FC236}">
                <a16:creationId xmlns:a16="http://schemas.microsoft.com/office/drawing/2014/main" id="{4B07DFCF-632A-38C7-92C1-54826D7E33D9}"/>
              </a:ext>
            </a:extLst>
          </p:cNvPr>
          <p:cNvPicPr>
            <a:picLocks noChangeAspect="1"/>
          </p:cNvPicPr>
          <p:nvPr/>
        </p:nvPicPr>
        <p:blipFill>
          <a:blip r:embed="rId3"/>
          <a:stretch>
            <a:fillRect/>
          </a:stretch>
        </p:blipFill>
        <p:spPr>
          <a:xfrm>
            <a:off x="190500" y="1295400"/>
            <a:ext cx="9906000" cy="5397055"/>
          </a:xfrm>
          <a:prstGeom prst="rect">
            <a:avLst/>
          </a:prstGeom>
        </p:spPr>
      </p:pic>
    </p:spTree>
  </p:cSld>
  <p:clrMapOvr>
    <a:overrideClrMapping bg1="dk2" tx1="lt1" bg2="dk1" tx2="lt2" accent1="accent1" accent2="accent2" accent3="accent3" accent4="accent4" accent5="accent5" accent6="accent6" hlink="hlink" folHlink="folHlink"/>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800100" y="381000"/>
            <a:ext cx="8534400" cy="828432"/>
          </a:xfrm>
          <a:prstGeom prst="rect">
            <a:avLst/>
          </a:prstGeom>
          <a:solidFill>
            <a:schemeClr val="bg1"/>
          </a:solidFill>
          <a:ln w="76200">
            <a:noFill/>
            <a:miter lim="800000"/>
            <a:headEnd/>
            <a:tailEnd/>
          </a:ln>
          <a:effectLst/>
        </p:spPr>
        <p:txBody>
          <a:bodyPr wrap="square" lIns="90488" tIns="44450" rIns="90488" bIns="44450">
            <a:spAutoFit/>
          </a:bodyPr>
          <a:lstStyle/>
          <a:p>
            <a:pPr>
              <a:defRPr/>
            </a:pPr>
            <a:r>
              <a:rPr lang="en-US" sz="4800" dirty="0">
                <a:latin typeface="Arial" charset="0"/>
              </a:rPr>
              <a:t>Lead Nonattainment Areas</a:t>
            </a:r>
          </a:p>
        </p:txBody>
      </p:sp>
      <p:pic>
        <p:nvPicPr>
          <p:cNvPr id="9" name="Picture 8">
            <a:extLst>
              <a:ext uri="{FF2B5EF4-FFF2-40B4-BE49-F238E27FC236}">
                <a16:creationId xmlns:a16="http://schemas.microsoft.com/office/drawing/2014/main" id="{334C94FF-5CA4-65F5-09C0-D7058163C465}"/>
              </a:ext>
            </a:extLst>
          </p:cNvPr>
          <p:cNvPicPr>
            <a:picLocks noChangeAspect="1"/>
          </p:cNvPicPr>
          <p:nvPr/>
        </p:nvPicPr>
        <p:blipFill>
          <a:blip r:embed="rId3"/>
          <a:stretch>
            <a:fillRect/>
          </a:stretch>
        </p:blipFill>
        <p:spPr>
          <a:xfrm>
            <a:off x="476250" y="1229485"/>
            <a:ext cx="9334500" cy="5116689"/>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show="0">
  <p:cSld>
    <p:bg>
      <p:bgPr>
        <a:solidFill>
          <a:schemeClr val="tx1"/>
        </a:solidFill>
        <a:effectLst/>
      </p:bgPr>
    </p:bg>
    <p:spTree>
      <p:nvGrpSpPr>
        <p:cNvPr id="1" name=""/>
        <p:cNvGrpSpPr/>
        <p:nvPr/>
      </p:nvGrpSpPr>
      <p:grpSpPr>
        <a:xfrm>
          <a:off x="0" y="0"/>
          <a:ext cx="0" cy="0"/>
          <a:chOff x="0" y="0"/>
          <a:chExt cx="0" cy="0"/>
        </a:xfrm>
      </p:grpSpPr>
      <p:pic>
        <p:nvPicPr>
          <p:cNvPr id="50178" name="Picture 4" descr="rvnonpb"/>
          <p:cNvPicPr>
            <a:picLocks noChangeAspect="1" noChangeArrowheads="1"/>
          </p:cNvPicPr>
          <p:nvPr/>
        </p:nvPicPr>
        <p:blipFill>
          <a:blip r:embed="rId3" cstate="print"/>
          <a:srcRect/>
          <a:stretch>
            <a:fillRect/>
          </a:stretch>
        </p:blipFill>
        <p:spPr bwMode="auto">
          <a:xfrm>
            <a:off x="171450" y="141922"/>
            <a:ext cx="9944100" cy="6574155"/>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1202" name="Picture 4" descr="rvpltpb"/>
          <p:cNvPicPr>
            <a:picLocks noChangeAspect="1" noChangeArrowheads="1"/>
          </p:cNvPicPr>
          <p:nvPr/>
        </p:nvPicPr>
        <p:blipFill>
          <a:blip r:embed="rId3" cstate="print"/>
          <a:srcRect/>
          <a:stretch>
            <a:fillRect/>
          </a:stretch>
        </p:blipFill>
        <p:spPr bwMode="auto">
          <a:xfrm>
            <a:off x="208547" y="166448"/>
            <a:ext cx="9869905" cy="6525104"/>
          </a:xfrm>
          <a:prstGeom prst="rect">
            <a:avLst/>
          </a:prstGeom>
          <a:noFill/>
          <a:ln w="9525">
            <a:noFill/>
            <a:miter lim="800000"/>
            <a:headEnd/>
            <a:tailEnd/>
          </a:ln>
          <a:effectLst/>
        </p:spPr>
      </p:pic>
      <p:sp>
        <p:nvSpPr>
          <p:cNvPr id="540675" name="Rectangle 3"/>
          <p:cNvSpPr>
            <a:spLocks noChangeArrowheads="1"/>
          </p:cNvSpPr>
          <p:nvPr/>
        </p:nvSpPr>
        <p:spPr bwMode="auto">
          <a:xfrm>
            <a:off x="1096963" y="4724400"/>
            <a:ext cx="1754187" cy="1566863"/>
          </a:xfrm>
          <a:prstGeom prst="rect">
            <a:avLst/>
          </a:prstGeom>
          <a:solidFill>
            <a:schemeClr val="tx2"/>
          </a:solidFill>
          <a:ln w="762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defRPr/>
            </a:pPr>
            <a:r>
              <a:rPr lang="en-US" sz="9600" b="1" dirty="0">
                <a:effectLst>
                  <a:outerShdw blurRad="38100" dist="38100" dir="2700000" algn="tl">
                    <a:srgbClr val="000000"/>
                  </a:outerShdw>
                </a:effectLst>
                <a:latin typeface="Arial" charset="0"/>
              </a:rPr>
              <a:t>Pb</a:t>
            </a:r>
          </a:p>
        </p:txBody>
      </p:sp>
    </p:spTree>
  </p:cSld>
  <p:clrMapOvr>
    <a:overrideClrMapping bg1="dk2" tx1="lt1" bg2="dk1" tx2="lt2" accent1="accent1" accent2="accent2" accent3="accent3" accent4="accent4" accent5="accent5" accent6="accent6" hlink="hlink" folHlink="folHlink"/>
  </p:clrMapOvr>
  <p:transition spd="slow"/>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Title 1"/>
          <p:cNvSpPr>
            <a:spLocks noGrp="1"/>
          </p:cNvSpPr>
          <p:nvPr>
            <p:ph type="title"/>
          </p:nvPr>
        </p:nvSpPr>
        <p:spPr>
          <a:xfrm>
            <a:off x="1257301" y="274638"/>
            <a:ext cx="7924800" cy="1143000"/>
          </a:xfrm>
        </p:spPr>
        <p:txBody>
          <a:bodyPr>
            <a:noAutofit/>
          </a:bodyPr>
          <a:lstStyle/>
          <a:p>
            <a:pPr eaLnBrk="1" fontAlgn="auto" hangingPunct="1">
              <a:spcAft>
                <a:spcPts val="0"/>
              </a:spcAft>
              <a:defRPr/>
            </a:pPr>
            <a:r>
              <a:rPr lang="en-US" sz="4800" dirty="0"/>
              <a:t>Ozone (O3) Standards-Table of Historic O3 NAAQS </a:t>
            </a:r>
          </a:p>
        </p:txBody>
      </p:sp>
      <p:graphicFrame>
        <p:nvGraphicFramePr>
          <p:cNvPr id="3" name="Table 2"/>
          <p:cNvGraphicFramePr>
            <a:graphicFrameLocks noGrp="1"/>
          </p:cNvGraphicFramePr>
          <p:nvPr>
            <p:extLst>
              <p:ext uri="{D42A27DB-BD31-4B8C-83A1-F6EECF244321}">
                <p14:modId xmlns:p14="http://schemas.microsoft.com/office/powerpoint/2010/main" val="1933253985"/>
              </p:ext>
            </p:extLst>
          </p:nvPr>
        </p:nvGraphicFramePr>
        <p:xfrm>
          <a:off x="133350" y="1784682"/>
          <a:ext cx="10020300" cy="4830764"/>
        </p:xfrm>
        <a:graphic>
          <a:graphicData uri="http://schemas.openxmlformats.org/drawingml/2006/table">
            <a:tbl>
              <a:tblPr firstRow="1" firstCol="1" bandRow="1">
                <a:tableStyleId>{5C22544A-7EE6-4342-B048-85BDC9FD1C3A}</a:tableStyleId>
              </a:tblPr>
              <a:tblGrid>
                <a:gridCol w="2181169">
                  <a:extLst>
                    <a:ext uri="{9D8B030D-6E8A-4147-A177-3AD203B41FA5}">
                      <a16:colId xmlns:a16="http://schemas.microsoft.com/office/drawing/2014/main" val="20000"/>
                    </a:ext>
                  </a:extLst>
                </a:gridCol>
                <a:gridCol w="1324031">
                  <a:extLst>
                    <a:ext uri="{9D8B030D-6E8A-4147-A177-3AD203B41FA5}">
                      <a16:colId xmlns:a16="http://schemas.microsoft.com/office/drawing/2014/main" val="20001"/>
                    </a:ext>
                  </a:extLst>
                </a:gridCol>
                <a:gridCol w="444412">
                  <a:extLst>
                    <a:ext uri="{9D8B030D-6E8A-4147-A177-3AD203B41FA5}">
                      <a16:colId xmlns:a16="http://schemas.microsoft.com/office/drawing/2014/main" val="27144787"/>
                    </a:ext>
                  </a:extLst>
                </a:gridCol>
                <a:gridCol w="2205914">
                  <a:extLst>
                    <a:ext uri="{9D8B030D-6E8A-4147-A177-3AD203B41FA5}">
                      <a16:colId xmlns:a16="http://schemas.microsoft.com/office/drawing/2014/main" val="20002"/>
                    </a:ext>
                  </a:extLst>
                </a:gridCol>
                <a:gridCol w="986300">
                  <a:extLst>
                    <a:ext uri="{9D8B030D-6E8A-4147-A177-3AD203B41FA5}">
                      <a16:colId xmlns:a16="http://schemas.microsoft.com/office/drawing/2014/main" val="20003"/>
                    </a:ext>
                  </a:extLst>
                </a:gridCol>
                <a:gridCol w="844011">
                  <a:extLst>
                    <a:ext uri="{9D8B030D-6E8A-4147-A177-3AD203B41FA5}">
                      <a16:colId xmlns:a16="http://schemas.microsoft.com/office/drawing/2014/main" val="20004"/>
                    </a:ext>
                  </a:extLst>
                </a:gridCol>
                <a:gridCol w="2034463">
                  <a:extLst>
                    <a:ext uri="{9D8B030D-6E8A-4147-A177-3AD203B41FA5}">
                      <a16:colId xmlns:a16="http://schemas.microsoft.com/office/drawing/2014/main" val="20005"/>
                    </a:ext>
                  </a:extLst>
                </a:gridCol>
              </a:tblGrid>
              <a:tr h="188441">
                <a:tc>
                  <a:txBody>
                    <a:bodyPr/>
                    <a:lstStyle/>
                    <a:p>
                      <a:pPr marL="0" marR="0" algn="ctr">
                        <a:lnSpc>
                          <a:spcPct val="115000"/>
                        </a:lnSpc>
                        <a:spcBef>
                          <a:spcPts val="0"/>
                        </a:spcBef>
                        <a:spcAft>
                          <a:spcPts val="0"/>
                        </a:spcAft>
                      </a:pPr>
                      <a:r>
                        <a:rPr lang="en-US" sz="700" dirty="0">
                          <a:effectLst/>
                        </a:rPr>
                        <a:t>Final Rule/Decision</a:t>
                      </a:r>
                      <a:endParaRPr lang="en-US" sz="900" dirty="0">
                        <a:effectLst/>
                        <a:latin typeface="Calibri"/>
                        <a:ea typeface="Calibri"/>
                        <a:cs typeface="Times New Roman"/>
                      </a:endParaRPr>
                    </a:p>
                  </a:txBody>
                  <a:tcPr marL="0" marR="0" marT="0" marB="0" anchor="ctr"/>
                </a:tc>
                <a:tc gridSpan="2">
                  <a:txBody>
                    <a:bodyPr/>
                    <a:lstStyle/>
                    <a:p>
                      <a:pPr marL="0" marR="0" algn="ctr">
                        <a:lnSpc>
                          <a:spcPct val="115000"/>
                        </a:lnSpc>
                        <a:spcBef>
                          <a:spcPts val="0"/>
                        </a:spcBef>
                        <a:spcAft>
                          <a:spcPts val="0"/>
                        </a:spcAft>
                      </a:pPr>
                      <a:r>
                        <a:rPr lang="en-US" sz="700">
                          <a:effectLst/>
                        </a:rPr>
                        <a:t>Primary/ Secondary</a:t>
                      </a:r>
                      <a:endParaRPr lang="en-US" sz="900">
                        <a:effectLst/>
                        <a:latin typeface="Calibri"/>
                        <a:ea typeface="Calibri"/>
                        <a:cs typeface="Times New Roman"/>
                      </a:endParaRPr>
                    </a:p>
                  </a:txBody>
                  <a:tcPr marL="0" marR="0" marT="0" marB="0" anchor="ctr"/>
                </a:tc>
                <a:tc hMerge="1">
                  <a:txBody>
                    <a:bodyPr/>
                    <a:lstStyle/>
                    <a:p>
                      <a:pPr marL="0" marR="0" algn="ctr">
                        <a:lnSpc>
                          <a:spcPct val="115000"/>
                        </a:lnSpc>
                        <a:spcBef>
                          <a:spcPts val="0"/>
                        </a:spcBef>
                        <a:spcAft>
                          <a:spcPts val="0"/>
                        </a:spcAft>
                      </a:pP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Indicator </a:t>
                      </a:r>
                      <a:r>
                        <a:rPr lang="en-US" sz="700" u="sng" baseline="30000">
                          <a:effectLst/>
                          <a:hlinkClick r:id="rId3"/>
                        </a:rPr>
                        <a:t>(1)</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Averaging Time</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Level </a:t>
                      </a:r>
                      <a:r>
                        <a:rPr lang="en-US" sz="700" u="sng" baseline="30000">
                          <a:effectLst/>
                          <a:hlinkClick r:id="rId3"/>
                        </a:rPr>
                        <a:t>(2)</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Form</a:t>
                      </a:r>
                      <a:endParaRPr lang="en-US" sz="900">
                        <a:effectLst/>
                        <a:latin typeface="Calibri"/>
                        <a:ea typeface="Calibri"/>
                        <a:cs typeface="Times New Roman"/>
                      </a:endParaRPr>
                    </a:p>
                  </a:txBody>
                  <a:tcPr marL="0" marR="0" marT="0" marB="0" anchor="ctr"/>
                </a:tc>
                <a:extLst>
                  <a:ext uri="{0D108BD9-81ED-4DB2-BD59-A6C34878D82A}">
                    <a16:rowId xmlns:a16="http://schemas.microsoft.com/office/drawing/2014/main" val="10000"/>
                  </a:ext>
                </a:extLst>
              </a:tr>
              <a:tr h="753769">
                <a:tc>
                  <a:txBody>
                    <a:bodyPr/>
                    <a:lstStyle/>
                    <a:p>
                      <a:pPr marL="0" marR="0" algn="ctr">
                        <a:lnSpc>
                          <a:spcPct val="115000"/>
                        </a:lnSpc>
                        <a:spcBef>
                          <a:spcPts val="0"/>
                        </a:spcBef>
                        <a:spcAft>
                          <a:spcPts val="0"/>
                        </a:spcAft>
                      </a:pPr>
                      <a:r>
                        <a:rPr lang="en-US" sz="700" dirty="0">
                          <a:effectLst/>
                        </a:rPr>
                        <a:t>1971</a:t>
                      </a:r>
                      <a:br>
                        <a:rPr lang="en-US" sz="700" dirty="0">
                          <a:effectLst/>
                        </a:rPr>
                      </a:br>
                      <a:br>
                        <a:rPr lang="en-US" sz="700" dirty="0">
                          <a:effectLst/>
                        </a:rPr>
                      </a:br>
                      <a:r>
                        <a:rPr lang="en-US" sz="700" dirty="0">
                          <a:effectLst/>
                        </a:rPr>
                        <a:t>36 FR 8186 </a:t>
                      </a:r>
                      <a:br>
                        <a:rPr lang="en-US" sz="700" dirty="0">
                          <a:effectLst/>
                        </a:rPr>
                      </a:br>
                      <a:r>
                        <a:rPr lang="en-US" sz="700" dirty="0">
                          <a:effectLst/>
                        </a:rPr>
                        <a:t>Apr 30, 1971</a:t>
                      </a:r>
                      <a:endParaRPr lang="en-US" sz="900" dirty="0">
                        <a:effectLst/>
                        <a:latin typeface="Calibri"/>
                        <a:ea typeface="Calibri"/>
                        <a:cs typeface="Times New Roman"/>
                      </a:endParaRPr>
                    </a:p>
                  </a:txBody>
                  <a:tcPr marL="0" marR="0" marT="0" marB="0" anchor="ctr"/>
                </a:tc>
                <a:tc gridSpan="2">
                  <a:txBody>
                    <a:bodyPr/>
                    <a:lstStyle/>
                    <a:p>
                      <a:pPr marL="0" marR="0" algn="ctr">
                        <a:lnSpc>
                          <a:spcPct val="115000"/>
                        </a:lnSpc>
                        <a:spcBef>
                          <a:spcPts val="0"/>
                        </a:spcBef>
                        <a:spcAft>
                          <a:spcPts val="0"/>
                        </a:spcAft>
                      </a:pPr>
                      <a:r>
                        <a:rPr lang="en-US" sz="700">
                          <a:effectLst/>
                        </a:rPr>
                        <a:t>Primary and Secondary</a:t>
                      </a:r>
                      <a:endParaRPr lang="en-US" sz="900">
                        <a:effectLst/>
                        <a:latin typeface="Calibri"/>
                        <a:ea typeface="Calibri"/>
                        <a:cs typeface="Times New Roman"/>
                      </a:endParaRPr>
                    </a:p>
                  </a:txBody>
                  <a:tcPr marL="0" marR="0" marT="0" marB="0" anchor="ctr"/>
                </a:tc>
                <a:tc hMerge="1">
                  <a:txBody>
                    <a:bodyPr/>
                    <a:lstStyle/>
                    <a:p>
                      <a:pPr marL="0" marR="0" algn="ctr">
                        <a:lnSpc>
                          <a:spcPct val="115000"/>
                        </a:lnSpc>
                        <a:spcBef>
                          <a:spcPts val="0"/>
                        </a:spcBef>
                        <a:spcAft>
                          <a:spcPts val="0"/>
                        </a:spcAft>
                      </a:pP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dirty="0">
                          <a:effectLst/>
                        </a:rPr>
                        <a:t>Total photochemical oxidants</a:t>
                      </a:r>
                      <a:endParaRPr lang="en-US" sz="9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1-hour</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0.08 ppm</a:t>
                      </a:r>
                      <a:endParaRPr lang="en-US" sz="90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700">
                          <a:effectLst/>
                        </a:rPr>
                        <a:t>Not to be exceeded more than one hour per year</a:t>
                      </a:r>
                      <a:endParaRPr lang="en-US" sz="90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1627247">
                <a:tc>
                  <a:txBody>
                    <a:bodyPr/>
                    <a:lstStyle/>
                    <a:p>
                      <a:pPr marL="0" marR="0" algn="ctr">
                        <a:lnSpc>
                          <a:spcPct val="115000"/>
                        </a:lnSpc>
                        <a:spcBef>
                          <a:spcPts val="0"/>
                        </a:spcBef>
                        <a:spcAft>
                          <a:spcPts val="0"/>
                        </a:spcAft>
                      </a:pPr>
                      <a:r>
                        <a:rPr lang="en-US" sz="700">
                          <a:effectLst/>
                        </a:rPr>
                        <a:t>1979</a:t>
                      </a:r>
                      <a:br>
                        <a:rPr lang="en-US" sz="700">
                          <a:effectLst/>
                        </a:rPr>
                      </a:br>
                      <a:br>
                        <a:rPr lang="en-US" sz="700">
                          <a:effectLst/>
                        </a:rPr>
                      </a:br>
                      <a:r>
                        <a:rPr lang="en-US" sz="700">
                          <a:effectLst/>
                        </a:rPr>
                        <a:t>44 FR 8202 </a:t>
                      </a:r>
                      <a:br>
                        <a:rPr lang="en-US" sz="700">
                          <a:effectLst/>
                        </a:rPr>
                      </a:br>
                      <a:r>
                        <a:rPr lang="en-US" sz="700">
                          <a:effectLst/>
                        </a:rPr>
                        <a:t>Feb 8, 1979</a:t>
                      </a:r>
                      <a:endParaRPr lang="en-US" sz="900">
                        <a:effectLst/>
                        <a:latin typeface="Calibri"/>
                        <a:ea typeface="Calibri"/>
                        <a:cs typeface="Times New Roman"/>
                      </a:endParaRPr>
                    </a:p>
                  </a:txBody>
                  <a:tcPr marL="0" marR="0" marT="0" marB="0" anchor="ctr"/>
                </a:tc>
                <a:tc gridSpan="2">
                  <a:txBody>
                    <a:bodyPr/>
                    <a:lstStyle/>
                    <a:p>
                      <a:pPr marL="0" marR="0" algn="ctr">
                        <a:lnSpc>
                          <a:spcPct val="115000"/>
                        </a:lnSpc>
                        <a:spcBef>
                          <a:spcPts val="0"/>
                        </a:spcBef>
                        <a:spcAft>
                          <a:spcPts val="0"/>
                        </a:spcAft>
                      </a:pPr>
                      <a:r>
                        <a:rPr lang="en-US" sz="700" dirty="0">
                          <a:effectLst/>
                        </a:rPr>
                        <a:t>Primary and Secondary</a:t>
                      </a:r>
                      <a:endParaRPr lang="en-US" sz="900" dirty="0">
                        <a:effectLst/>
                        <a:latin typeface="Calibri"/>
                        <a:ea typeface="Calibri"/>
                        <a:cs typeface="Times New Roman"/>
                      </a:endParaRPr>
                    </a:p>
                  </a:txBody>
                  <a:tcPr marL="0" marR="0" marT="0" marB="0" anchor="ctr"/>
                </a:tc>
                <a:tc hMerge="1">
                  <a:txBody>
                    <a:bodyPr/>
                    <a:lstStyle/>
                    <a:p>
                      <a:pPr marL="0" marR="0" algn="ctr">
                        <a:lnSpc>
                          <a:spcPct val="115000"/>
                        </a:lnSpc>
                        <a:spcBef>
                          <a:spcPts val="0"/>
                        </a:spcBef>
                        <a:spcAft>
                          <a:spcPts val="0"/>
                        </a:spcAft>
                      </a:pPr>
                      <a:endParaRPr lang="en-US" sz="9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dirty="0">
                          <a:effectLst/>
                        </a:rPr>
                        <a:t>O</a:t>
                      </a:r>
                      <a:r>
                        <a:rPr lang="en-US" sz="700" baseline="-25000" dirty="0">
                          <a:effectLst/>
                        </a:rPr>
                        <a:t>3</a:t>
                      </a:r>
                      <a:endParaRPr lang="en-US" sz="900" dirty="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1-hour</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0.12 ppm</a:t>
                      </a:r>
                      <a:endParaRPr lang="en-US" sz="90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700">
                          <a:effectLst/>
                        </a:rPr>
                        <a:t>Attainment is defined when the expected number of days per calendar year, with maximum hourly average concentration greater than 0.12 ppm, is equal to or less than 1</a:t>
                      </a:r>
                      <a:endParaRPr lang="en-US" sz="900">
                        <a:effectLst/>
                        <a:latin typeface="Calibri"/>
                        <a:ea typeface="Calibri"/>
                        <a:cs typeface="Times New Roman"/>
                      </a:endParaRPr>
                    </a:p>
                  </a:txBody>
                  <a:tcPr marL="0" marR="0" marT="0" marB="0" anchor="ctr"/>
                </a:tc>
                <a:extLst>
                  <a:ext uri="{0D108BD9-81ED-4DB2-BD59-A6C34878D82A}">
                    <a16:rowId xmlns:a16="http://schemas.microsoft.com/office/drawing/2014/main" val="10002"/>
                  </a:ext>
                </a:extLst>
              </a:tr>
              <a:tr h="753769">
                <a:tc>
                  <a:txBody>
                    <a:bodyPr/>
                    <a:lstStyle/>
                    <a:p>
                      <a:pPr marL="0" marR="0" algn="ctr">
                        <a:lnSpc>
                          <a:spcPct val="115000"/>
                        </a:lnSpc>
                        <a:spcBef>
                          <a:spcPts val="0"/>
                        </a:spcBef>
                        <a:spcAft>
                          <a:spcPts val="0"/>
                        </a:spcAft>
                      </a:pPr>
                      <a:r>
                        <a:rPr lang="en-US" sz="700">
                          <a:effectLst/>
                        </a:rPr>
                        <a:t>1993</a:t>
                      </a:r>
                      <a:br>
                        <a:rPr lang="en-US" sz="700">
                          <a:effectLst/>
                        </a:rPr>
                      </a:br>
                      <a:br>
                        <a:rPr lang="en-US" sz="700">
                          <a:effectLst/>
                        </a:rPr>
                      </a:br>
                      <a:r>
                        <a:rPr lang="en-US" sz="700">
                          <a:effectLst/>
                        </a:rPr>
                        <a:t>58 FR 13008 </a:t>
                      </a:r>
                      <a:br>
                        <a:rPr lang="en-US" sz="700">
                          <a:effectLst/>
                        </a:rPr>
                      </a:br>
                      <a:r>
                        <a:rPr lang="en-US" sz="700">
                          <a:effectLst/>
                        </a:rPr>
                        <a:t>Mar 9, 1993</a:t>
                      </a:r>
                      <a:endParaRPr lang="en-US" sz="900">
                        <a:effectLst/>
                        <a:latin typeface="Calibri"/>
                        <a:ea typeface="Calibri"/>
                        <a:cs typeface="Times New Roman"/>
                      </a:endParaRPr>
                    </a:p>
                  </a:txBody>
                  <a:tcPr marL="0" marR="0" marT="0" marB="0" anchor="ctr"/>
                </a:tc>
                <a:tc gridSpan="6">
                  <a:txBody>
                    <a:bodyPr/>
                    <a:lstStyle/>
                    <a:p>
                      <a:pPr marL="0" marR="0" algn="ctr">
                        <a:lnSpc>
                          <a:spcPct val="115000"/>
                        </a:lnSpc>
                        <a:spcBef>
                          <a:spcPts val="0"/>
                        </a:spcBef>
                        <a:spcAft>
                          <a:spcPts val="0"/>
                        </a:spcAft>
                      </a:pPr>
                      <a:r>
                        <a:rPr lang="en-US" sz="700">
                          <a:effectLst/>
                        </a:rPr>
                        <a:t>EPA decided that revisions to the standards were not warranted at the time</a:t>
                      </a:r>
                      <a:endParaRPr lang="en-US" sz="900">
                        <a:effectLst/>
                        <a:latin typeface="Calibri"/>
                        <a:ea typeface="Calibri"/>
                        <a:cs typeface="Times New Roman"/>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753769">
                <a:tc>
                  <a:txBody>
                    <a:bodyPr/>
                    <a:lstStyle/>
                    <a:p>
                      <a:pPr marL="0" marR="0" algn="ctr">
                        <a:lnSpc>
                          <a:spcPct val="115000"/>
                        </a:lnSpc>
                        <a:spcBef>
                          <a:spcPts val="0"/>
                        </a:spcBef>
                        <a:spcAft>
                          <a:spcPts val="0"/>
                        </a:spcAft>
                      </a:pPr>
                      <a:r>
                        <a:rPr lang="en-US" sz="700">
                          <a:effectLst/>
                        </a:rPr>
                        <a:t>1997</a:t>
                      </a:r>
                      <a:br>
                        <a:rPr lang="en-US" sz="700">
                          <a:effectLst/>
                        </a:rPr>
                      </a:br>
                      <a:br>
                        <a:rPr lang="en-US" sz="700">
                          <a:effectLst/>
                        </a:rPr>
                      </a:br>
                      <a:r>
                        <a:rPr lang="en-US" sz="700">
                          <a:effectLst/>
                        </a:rPr>
                        <a:t>62 FR 38856 </a:t>
                      </a:r>
                      <a:br>
                        <a:rPr lang="en-US" sz="700">
                          <a:effectLst/>
                        </a:rPr>
                      </a:br>
                      <a:r>
                        <a:rPr lang="en-US" sz="700">
                          <a:effectLst/>
                        </a:rPr>
                        <a:t>Jul 18, 1997</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Primary and Secondary</a:t>
                      </a:r>
                      <a:endParaRPr lang="en-US" sz="900">
                        <a:effectLst/>
                        <a:latin typeface="Calibri"/>
                        <a:ea typeface="Calibri"/>
                        <a:cs typeface="Times New Roman"/>
                      </a:endParaRPr>
                    </a:p>
                  </a:txBody>
                  <a:tcPr marL="0" marR="0" marT="0" marB="0" anchor="ctr"/>
                </a:tc>
                <a:tc gridSpan="2">
                  <a:txBody>
                    <a:bodyPr/>
                    <a:lstStyle/>
                    <a:p>
                      <a:pPr marL="0" marR="0" algn="ctr">
                        <a:lnSpc>
                          <a:spcPct val="115000"/>
                        </a:lnSpc>
                        <a:spcBef>
                          <a:spcPts val="0"/>
                        </a:spcBef>
                        <a:spcAft>
                          <a:spcPts val="0"/>
                        </a:spcAft>
                      </a:pPr>
                      <a:r>
                        <a:rPr lang="en-US" sz="700">
                          <a:effectLst/>
                        </a:rPr>
                        <a:t>O</a:t>
                      </a:r>
                      <a:r>
                        <a:rPr lang="en-US" sz="700" baseline="-25000">
                          <a:effectLst/>
                        </a:rPr>
                        <a:t>3</a:t>
                      </a:r>
                      <a:endParaRPr lang="en-US" sz="900">
                        <a:effectLst/>
                        <a:latin typeface="Calibri"/>
                        <a:ea typeface="Calibri"/>
                        <a:cs typeface="Times New Roman"/>
                      </a:endParaRPr>
                    </a:p>
                  </a:txBody>
                  <a:tcPr marL="0" marR="0" marT="0" marB="0" anchor="ctr"/>
                </a:tc>
                <a:tc hMerge="1">
                  <a:txBody>
                    <a:bodyPr/>
                    <a:lstStyle/>
                    <a:p>
                      <a:pPr marL="0" marR="0" algn="ctr">
                        <a:lnSpc>
                          <a:spcPct val="115000"/>
                        </a:lnSpc>
                        <a:spcBef>
                          <a:spcPts val="0"/>
                        </a:spcBef>
                        <a:spcAft>
                          <a:spcPts val="0"/>
                        </a:spcAft>
                      </a:pPr>
                      <a:r>
                        <a:rPr lang="en-US" sz="700">
                          <a:effectLst/>
                        </a:rPr>
                        <a:t>O</a:t>
                      </a:r>
                      <a:r>
                        <a:rPr lang="en-US" sz="700" baseline="-25000">
                          <a:effectLst/>
                        </a:rPr>
                        <a:t>3</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8-hour</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0.08 ppm</a:t>
                      </a:r>
                      <a:endParaRPr lang="en-US" sz="90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700">
                          <a:effectLst/>
                        </a:rPr>
                        <a:t>Annual fourth-highest daily maximum 8-hr concentration, averaged over 3 years</a:t>
                      </a:r>
                      <a:endParaRPr lang="en-US" sz="900">
                        <a:effectLst/>
                        <a:latin typeface="Calibri"/>
                        <a:ea typeface="Calibri"/>
                        <a:cs typeface="Times New Roman"/>
                      </a:endParaRPr>
                    </a:p>
                  </a:txBody>
                  <a:tcPr marL="0" marR="0" marT="0" marB="0" anchor="ctr"/>
                </a:tc>
                <a:extLst>
                  <a:ext uri="{0D108BD9-81ED-4DB2-BD59-A6C34878D82A}">
                    <a16:rowId xmlns:a16="http://schemas.microsoft.com/office/drawing/2014/main" val="10004"/>
                  </a:ext>
                </a:extLst>
              </a:tr>
              <a:tr h="753769">
                <a:tc>
                  <a:txBody>
                    <a:bodyPr/>
                    <a:lstStyle/>
                    <a:p>
                      <a:pPr marL="0" marR="0" algn="ctr">
                        <a:lnSpc>
                          <a:spcPct val="115000"/>
                        </a:lnSpc>
                        <a:spcBef>
                          <a:spcPts val="0"/>
                        </a:spcBef>
                        <a:spcAft>
                          <a:spcPts val="0"/>
                        </a:spcAft>
                      </a:pPr>
                      <a:r>
                        <a:rPr lang="en-US" sz="700">
                          <a:effectLst/>
                        </a:rPr>
                        <a:t>2008</a:t>
                      </a:r>
                      <a:br>
                        <a:rPr lang="en-US" sz="700">
                          <a:effectLst/>
                        </a:rPr>
                      </a:br>
                      <a:br>
                        <a:rPr lang="en-US" sz="700">
                          <a:effectLst/>
                        </a:rPr>
                      </a:br>
                      <a:r>
                        <a:rPr lang="en-US" sz="700">
                          <a:effectLst/>
                        </a:rPr>
                        <a:t>73 FR 16483 </a:t>
                      </a:r>
                      <a:br>
                        <a:rPr lang="en-US" sz="700">
                          <a:effectLst/>
                        </a:rPr>
                      </a:br>
                      <a:r>
                        <a:rPr lang="en-US" sz="700">
                          <a:effectLst/>
                        </a:rPr>
                        <a:t>Mar 27, 2008</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dirty="0">
                          <a:effectLst/>
                        </a:rPr>
                        <a:t>Primary and Secondary</a:t>
                      </a:r>
                      <a:endParaRPr lang="en-US" sz="900" dirty="0">
                        <a:effectLst/>
                        <a:latin typeface="Calibri"/>
                        <a:ea typeface="Calibri"/>
                        <a:cs typeface="Times New Roman"/>
                      </a:endParaRPr>
                    </a:p>
                  </a:txBody>
                  <a:tcPr marL="0" marR="0" marT="0" marB="0" anchor="ctr"/>
                </a:tc>
                <a:tc gridSpan="2">
                  <a:txBody>
                    <a:bodyPr/>
                    <a:lstStyle/>
                    <a:p>
                      <a:pPr marL="0" marR="0" algn="ctr">
                        <a:lnSpc>
                          <a:spcPct val="115000"/>
                        </a:lnSpc>
                        <a:spcBef>
                          <a:spcPts val="0"/>
                        </a:spcBef>
                        <a:spcAft>
                          <a:spcPts val="0"/>
                        </a:spcAft>
                      </a:pPr>
                      <a:r>
                        <a:rPr lang="en-US" sz="700" dirty="0">
                          <a:effectLst/>
                        </a:rPr>
                        <a:t>O</a:t>
                      </a:r>
                      <a:r>
                        <a:rPr lang="en-US" sz="700" baseline="-25000" dirty="0">
                          <a:effectLst/>
                        </a:rPr>
                        <a:t>3</a:t>
                      </a:r>
                      <a:endParaRPr lang="en-US" sz="900" dirty="0">
                        <a:effectLst/>
                        <a:latin typeface="Calibri"/>
                        <a:ea typeface="Calibri"/>
                        <a:cs typeface="Times New Roman"/>
                      </a:endParaRPr>
                    </a:p>
                  </a:txBody>
                  <a:tcPr marL="0" marR="0" marT="0" marB="0" anchor="ctr"/>
                </a:tc>
                <a:tc hMerge="1">
                  <a:txBody>
                    <a:bodyPr/>
                    <a:lstStyle/>
                    <a:p>
                      <a:pPr marL="0" marR="0" algn="ctr">
                        <a:lnSpc>
                          <a:spcPct val="115000"/>
                        </a:lnSpc>
                        <a:spcBef>
                          <a:spcPts val="0"/>
                        </a:spcBef>
                        <a:spcAft>
                          <a:spcPts val="0"/>
                        </a:spcAft>
                      </a:pPr>
                      <a:r>
                        <a:rPr lang="en-US" sz="700">
                          <a:effectLst/>
                        </a:rPr>
                        <a:t>O</a:t>
                      </a:r>
                      <a:r>
                        <a:rPr lang="en-US" sz="700" baseline="-25000">
                          <a:effectLst/>
                        </a:rPr>
                        <a:t>3</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8-hour</a:t>
                      </a:r>
                      <a:endParaRPr lang="en-US" sz="900">
                        <a:effectLst/>
                        <a:latin typeface="Calibri"/>
                        <a:ea typeface="Calibri"/>
                        <a:cs typeface="Times New Roman"/>
                      </a:endParaRPr>
                    </a:p>
                  </a:txBody>
                  <a:tcPr marL="0" marR="0" marT="0" marB="0" anchor="ctr"/>
                </a:tc>
                <a:tc>
                  <a:txBody>
                    <a:bodyPr/>
                    <a:lstStyle/>
                    <a:p>
                      <a:pPr marL="0" marR="0" algn="ctr">
                        <a:lnSpc>
                          <a:spcPct val="115000"/>
                        </a:lnSpc>
                        <a:spcBef>
                          <a:spcPts val="0"/>
                        </a:spcBef>
                        <a:spcAft>
                          <a:spcPts val="0"/>
                        </a:spcAft>
                      </a:pPr>
                      <a:r>
                        <a:rPr lang="en-US" sz="700">
                          <a:effectLst/>
                        </a:rPr>
                        <a:t>0.075 ppm</a:t>
                      </a:r>
                      <a:endParaRPr lang="en-US" sz="900">
                        <a:effectLst/>
                        <a:latin typeface="Calibri"/>
                        <a:ea typeface="Calibri"/>
                        <a:cs typeface="Times New Roman"/>
                      </a:endParaRPr>
                    </a:p>
                  </a:txBody>
                  <a:tcPr marL="0" marR="0" marT="0" marB="0" anchor="ctr"/>
                </a:tc>
                <a:tc>
                  <a:txBody>
                    <a:bodyPr/>
                    <a:lstStyle/>
                    <a:p>
                      <a:pPr marL="0" marR="0">
                        <a:lnSpc>
                          <a:spcPct val="115000"/>
                        </a:lnSpc>
                        <a:spcBef>
                          <a:spcPts val="0"/>
                        </a:spcBef>
                        <a:spcAft>
                          <a:spcPts val="0"/>
                        </a:spcAft>
                      </a:pPr>
                      <a:r>
                        <a:rPr lang="en-US" sz="700" dirty="0">
                          <a:effectLst/>
                        </a:rPr>
                        <a:t>Annual fourth-highest daily maximum 8-hr concentration, averaged over 3 years</a:t>
                      </a:r>
                      <a:endParaRPr lang="en-US" sz="900" dirty="0">
                        <a:effectLst/>
                        <a:latin typeface="Calibri"/>
                        <a:ea typeface="Calibri"/>
                        <a:cs typeface="Times New Roman"/>
                      </a:endParaRPr>
                    </a:p>
                  </a:txBody>
                  <a:tcPr marL="0" marR="0" marT="0" marB="0" anchor="ct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4" name="Picture 2"/>
          <p:cNvPicPr>
            <a:picLocks noChangeAspect="1" noChangeArrowheads="1"/>
          </p:cNvPicPr>
          <p:nvPr/>
        </p:nvPicPr>
        <p:blipFill>
          <a:blip r:embed="rId3" cstate="print"/>
          <a:srcRect/>
          <a:stretch>
            <a:fillRect/>
          </a:stretch>
        </p:blipFill>
        <p:spPr bwMode="auto">
          <a:xfrm>
            <a:off x="57150" y="74879"/>
            <a:ext cx="10172699" cy="6783121"/>
          </a:xfrm>
          <a:prstGeom prst="rect">
            <a:avLst/>
          </a:prstGeom>
          <a:noFill/>
          <a:ln w="9525">
            <a:noFill/>
            <a:miter lim="800000"/>
            <a:headEnd/>
            <a:tailEnd/>
          </a:ln>
        </p:spPr>
      </p:pic>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1746250" y="620713"/>
            <a:ext cx="6780213" cy="3076575"/>
          </a:xfrm>
          <a:prstGeom prst="rect">
            <a:avLst/>
          </a:prstGeom>
          <a:noFill/>
          <a:ln w="12700">
            <a:noFill/>
            <a:miter lim="800000"/>
            <a:headEnd/>
            <a:tailEnd/>
          </a:ln>
          <a:effectLst/>
        </p:spPr>
        <p:txBody>
          <a:bodyPr wrap="none" lIns="19050" tIns="26988" rIns="19050" bIns="26988"/>
          <a:lstStyle/>
          <a:p>
            <a:pPr>
              <a:lnSpc>
                <a:spcPts val="5200"/>
              </a:lnSpc>
              <a:tabLst>
                <a:tab pos="914400" algn="l"/>
                <a:tab pos="1828800" algn="l"/>
                <a:tab pos="2743200" algn="l"/>
                <a:tab pos="3657600" algn="l"/>
                <a:tab pos="4572000" algn="l"/>
                <a:tab pos="5486400" algn="l"/>
                <a:tab pos="6400800" algn="l"/>
              </a:tabLst>
            </a:pPr>
            <a:endParaRPr lang="en-US" sz="4800" b="1">
              <a:solidFill>
                <a:srgbClr val="00FFFF"/>
              </a:solidFill>
              <a:effectLst/>
              <a:latin typeface="Times New Roman" pitchFamily="18" charset="0"/>
            </a:endParaRPr>
          </a:p>
        </p:txBody>
      </p:sp>
      <p:sp>
        <p:nvSpPr>
          <p:cNvPr id="53252" name="Text Box 4"/>
          <p:cNvSpPr txBox="1">
            <a:spLocks noChangeArrowheads="1"/>
          </p:cNvSpPr>
          <p:nvPr/>
        </p:nvSpPr>
        <p:spPr bwMode="auto">
          <a:xfrm>
            <a:off x="723900" y="179823"/>
            <a:ext cx="4647939" cy="830997"/>
          </a:xfrm>
          <a:prstGeom prst="rect">
            <a:avLst/>
          </a:prstGeom>
          <a:noFill/>
          <a:ln w="12700">
            <a:noFill/>
            <a:miter lim="800000"/>
            <a:headEnd type="none" w="sm" len="sm"/>
            <a:tailEnd type="none" w="sm" len="sm"/>
          </a:ln>
          <a:effectLst/>
        </p:spPr>
        <p:txBody>
          <a:bodyPr wrap="none">
            <a:spAutoFit/>
          </a:bodyPr>
          <a:lstStyle/>
          <a:p>
            <a:r>
              <a:rPr lang="en-US" sz="4800" dirty="0">
                <a:solidFill>
                  <a:schemeClr val="bg2"/>
                </a:solidFill>
                <a:effectLst/>
                <a:latin typeface="+mj-lt"/>
              </a:rPr>
              <a:t>OZONE Formation</a:t>
            </a:r>
          </a:p>
        </p:txBody>
      </p:sp>
      <p:pic>
        <p:nvPicPr>
          <p:cNvPr id="708613" name="in the air tonight-35 secs.WAV">
            <a:hlinkClick r:id="" action="ppaction://media"/>
          </p:cNvPr>
          <p:cNvPicPr>
            <a:picLocks noRot="1" noChangeAspect="1" noChangeArrowheads="1"/>
          </p:cNvPicPr>
          <p:nvPr>
            <a:audioFile r:link="rId1"/>
          </p:nvPr>
        </p:nvPicPr>
        <p:blipFill>
          <a:blip r:embed="rId6" cstate="print"/>
          <a:srcRect/>
          <a:stretch>
            <a:fillRect/>
          </a:stretch>
        </p:blipFill>
        <p:spPr bwMode="auto">
          <a:xfrm>
            <a:off x="10287000" y="3200400"/>
            <a:ext cx="304800" cy="304800"/>
          </a:xfrm>
          <a:prstGeom prst="rect">
            <a:avLst/>
          </a:prstGeom>
          <a:noFill/>
          <a:ln w="9525">
            <a:noFill/>
            <a:miter lim="800000"/>
            <a:headEnd/>
            <a:tailEnd/>
          </a:ln>
        </p:spPr>
      </p:pic>
      <p:pic>
        <p:nvPicPr>
          <p:cNvPr id="2" name="AirNow Ozone TX 2024-08-08">
            <a:hlinkClick r:id="" action="ppaction://media"/>
            <a:extLst>
              <a:ext uri="{FF2B5EF4-FFF2-40B4-BE49-F238E27FC236}">
                <a16:creationId xmlns:a16="http://schemas.microsoft.com/office/drawing/2014/main" id="{2676171B-B2BE-A6B7-0B91-BF551E10D597}"/>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91678" y="979434"/>
            <a:ext cx="10089356" cy="5734838"/>
          </a:xfrm>
          <a:prstGeom prst="rect">
            <a:avLst/>
          </a:prstGeom>
        </p:spPr>
      </p:pic>
    </p:spTree>
  </p:cSld>
  <p:clrMapOvr>
    <a:overrideClrMapping bg1="dk2" tx1="lt1" bg2="dk1" tx2="lt2" accent1="accent1" accent2="accent2" accent3="accent3" accent4="accent4" accent5="accent5" accent6="accent6" hlink="hlink" folHlink="folHlink"/>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0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708613"/>
                </p:tgtEl>
              </p:cMediaNode>
            </p:audio>
            <p:video>
              <p:cMediaNode vol="80000">
                <p:cTn id="12" fill="hold" display="0">
                  <p:stCondLst>
                    <p:cond delay="indefinite"/>
                  </p:stCondLst>
                </p:cTn>
                <p:tgtEl>
                  <p:spTgt spid="2"/>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050"/>
          <p:cNvSpPr>
            <a:spLocks noGrp="1" noChangeArrowheads="1"/>
          </p:cNvSpPr>
          <p:nvPr>
            <p:ph type="title"/>
          </p:nvPr>
        </p:nvSpPr>
        <p:spPr>
          <a:xfrm>
            <a:off x="800100" y="231775"/>
            <a:ext cx="9486900" cy="1143000"/>
          </a:xfrm>
        </p:spPr>
        <p:txBody>
          <a:bodyPr/>
          <a:lstStyle/>
          <a:p>
            <a:pPr eaLnBrk="1" fontAlgn="auto" hangingPunct="1">
              <a:spcAft>
                <a:spcPts val="0"/>
              </a:spcAft>
              <a:defRPr/>
            </a:pPr>
            <a:r>
              <a:rPr lang="en-US" sz="4800" dirty="0"/>
              <a:t>Ground-Level Ozone</a:t>
            </a:r>
            <a:endParaRPr lang="en-US" dirty="0"/>
          </a:p>
        </p:txBody>
      </p:sp>
      <p:pic>
        <p:nvPicPr>
          <p:cNvPr id="570373" name="SAC_AVI.AVI">
            <a:hlinkClick r:id="" action="ppaction://media"/>
          </p:cNvPr>
          <p:cNvPicPr>
            <a:picLocks noGrp="1" noChangeAspect="1" noChangeArrowheads="1"/>
          </p:cNvPicPr>
          <p:nvPr>
            <p:ph type="media" sz="half" idx="2"/>
            <a:videoFile r:link="rId1"/>
          </p:nvPr>
        </p:nvPicPr>
        <p:blipFill>
          <a:blip r:embed="rId4" cstate="print"/>
          <a:srcRect/>
          <a:stretch>
            <a:fillRect/>
          </a:stretch>
        </p:blipFill>
        <p:spPr>
          <a:xfrm>
            <a:off x="188495" y="1166636"/>
            <a:ext cx="10096500" cy="5459589"/>
          </a:xfr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7037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70373"/>
                </p:tgtEl>
              </p:cMediaNode>
            </p:video>
            <p:seq concurrent="1" nextAc="seek">
              <p:cTn id="8" restart="whenNotActive" fill="hold" evtFilter="cancelBubble" nodeType="interactiveSeq">
                <p:stCondLst>
                  <p:cond evt="onClick" delay="0">
                    <p:tgtEl>
                      <p:spTgt spid="57037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70373"/>
                                        </p:tgtEl>
                                      </p:cBhvr>
                                    </p:cmd>
                                  </p:childTnLst>
                                </p:cTn>
                              </p:par>
                            </p:childTnLst>
                          </p:cTn>
                        </p:par>
                      </p:childTnLst>
                    </p:cTn>
                  </p:par>
                </p:childTnLst>
              </p:cTn>
              <p:nextCondLst>
                <p:cond evt="onClick" delay="0">
                  <p:tgtEl>
                    <p:spTgt spid="57037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7696200" y="762000"/>
            <a:ext cx="2062163" cy="612775"/>
          </a:xfrm>
        </p:spPr>
        <p:txBody>
          <a:bodyPr>
            <a:normAutofit fontScale="90000"/>
          </a:bodyPr>
          <a:lstStyle/>
          <a:p>
            <a:pPr eaLnBrk="1" fontAlgn="auto" hangingPunct="1">
              <a:spcAft>
                <a:spcPts val="0"/>
              </a:spcAft>
              <a:defRPr/>
            </a:pPr>
            <a:endParaRPr lang="en-US"/>
          </a:p>
        </p:txBody>
      </p:sp>
      <p:pic>
        <p:nvPicPr>
          <p:cNvPr id="55299" name="Picture 5" descr="yst1700"/>
          <p:cNvPicPr>
            <a:picLocks noChangeAspect="1" noChangeArrowheads="1"/>
          </p:cNvPicPr>
          <p:nvPr/>
        </p:nvPicPr>
        <p:blipFill>
          <a:blip r:embed="rId3" cstate="print"/>
          <a:srcRect/>
          <a:stretch>
            <a:fillRect/>
          </a:stretch>
        </p:blipFill>
        <p:spPr bwMode="auto">
          <a:xfrm>
            <a:off x="0" y="0"/>
            <a:ext cx="5143500" cy="6858000"/>
          </a:xfrm>
          <a:prstGeom prst="rect">
            <a:avLst/>
          </a:prstGeom>
          <a:noFill/>
          <a:ln w="9525">
            <a:noFill/>
            <a:miter lim="800000"/>
            <a:headEnd/>
            <a:tailEnd/>
          </a:ln>
        </p:spPr>
      </p:pic>
      <p:pic>
        <p:nvPicPr>
          <p:cNvPr id="55300" name="Picture 6" descr="latest"/>
          <p:cNvPicPr>
            <a:picLocks noChangeAspect="1" noChangeArrowheads="1"/>
          </p:cNvPicPr>
          <p:nvPr/>
        </p:nvPicPr>
        <p:blipFill>
          <a:blip r:embed="rId4" cstate="print"/>
          <a:srcRect/>
          <a:stretch>
            <a:fillRect/>
          </a:stretch>
        </p:blipFill>
        <p:spPr bwMode="auto">
          <a:xfrm>
            <a:off x="5219700" y="0"/>
            <a:ext cx="5067300" cy="6858000"/>
          </a:xfrm>
          <a:prstGeom prst="rect">
            <a:avLst/>
          </a:prstGeom>
          <a:noFill/>
          <a:ln w="9525">
            <a:noFill/>
            <a:miter lim="800000"/>
            <a:headEnd/>
            <a:tailEnd/>
          </a:ln>
        </p:spPr>
      </p:pic>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Rectangle 3"/>
          <p:cNvSpPr>
            <a:spLocks noChangeArrowheads="1"/>
          </p:cNvSpPr>
          <p:nvPr/>
        </p:nvSpPr>
        <p:spPr bwMode="auto">
          <a:xfrm>
            <a:off x="800100" y="304800"/>
            <a:ext cx="7315200" cy="828432"/>
          </a:xfrm>
          <a:prstGeom prst="rect">
            <a:avLst/>
          </a:prstGeom>
          <a:solidFill>
            <a:schemeClr val="tx1"/>
          </a:solidFill>
          <a:ln w="76200">
            <a:noFill/>
            <a:miter lim="800000"/>
            <a:headEnd/>
            <a:tailEnd/>
          </a:ln>
          <a:effectLst/>
        </p:spPr>
        <p:txBody>
          <a:bodyPr wrap="square" lIns="90488" tIns="44450" rIns="90488" bIns="44450">
            <a:spAutoFit/>
          </a:bodyPr>
          <a:lstStyle/>
          <a:p>
            <a:pPr>
              <a:defRPr/>
            </a:pPr>
            <a:r>
              <a:rPr lang="en-US" sz="4800" dirty="0">
                <a:solidFill>
                  <a:schemeClr val="bg2"/>
                </a:solidFill>
                <a:latin typeface="Arial" charset="0"/>
              </a:rPr>
              <a:t>Current Ozone Monitors</a:t>
            </a:r>
          </a:p>
        </p:txBody>
      </p:sp>
      <p:pic>
        <p:nvPicPr>
          <p:cNvPr id="3" name="Picture 2">
            <a:extLst>
              <a:ext uri="{FF2B5EF4-FFF2-40B4-BE49-F238E27FC236}">
                <a16:creationId xmlns:a16="http://schemas.microsoft.com/office/drawing/2014/main" id="{005BDA35-31E6-FAC9-EC6E-89CCBCE5BED5}"/>
              </a:ext>
            </a:extLst>
          </p:cNvPr>
          <p:cNvPicPr>
            <a:picLocks noChangeAspect="1"/>
          </p:cNvPicPr>
          <p:nvPr/>
        </p:nvPicPr>
        <p:blipFill>
          <a:blip r:embed="rId3"/>
          <a:stretch>
            <a:fillRect/>
          </a:stretch>
        </p:blipFill>
        <p:spPr>
          <a:xfrm>
            <a:off x="133350" y="1133232"/>
            <a:ext cx="10020300" cy="5566834"/>
          </a:xfrm>
          <a:prstGeom prst="rect">
            <a:avLst/>
          </a:prstGeom>
        </p:spPr>
      </p:pic>
      <p:sp>
        <p:nvSpPr>
          <p:cNvPr id="4" name="TextBox 3">
            <a:extLst>
              <a:ext uri="{FF2B5EF4-FFF2-40B4-BE49-F238E27FC236}">
                <a16:creationId xmlns:a16="http://schemas.microsoft.com/office/drawing/2014/main" id="{10FE5907-8035-1809-BA5A-A31722B1053F}"/>
              </a:ext>
            </a:extLst>
          </p:cNvPr>
          <p:cNvSpPr txBox="1"/>
          <p:nvPr/>
        </p:nvSpPr>
        <p:spPr>
          <a:xfrm>
            <a:off x="7426710" y="1295400"/>
            <a:ext cx="1529586" cy="338554"/>
          </a:xfrm>
          <a:prstGeom prst="rect">
            <a:avLst/>
          </a:prstGeom>
          <a:noFill/>
        </p:spPr>
        <p:txBody>
          <a:bodyPr wrap="none" rtlCol="0">
            <a:spAutoFit/>
          </a:bodyPr>
          <a:lstStyle/>
          <a:p>
            <a:r>
              <a:rPr lang="en-US" dirty="0">
                <a:solidFill>
                  <a:schemeClr val="bg1"/>
                </a:solidFill>
              </a:rPr>
              <a:t>Updated 08/24</a:t>
            </a:r>
          </a:p>
        </p:txBody>
      </p:sp>
    </p:spTree>
  </p:cSld>
  <p:clrMapOvr>
    <a:overrideClrMapping bg1="dk2" tx1="lt1" bg2="dk1" tx2="lt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ChangeArrowheads="1"/>
          </p:cNvSpPr>
          <p:nvPr>
            <p:ph type="title"/>
          </p:nvPr>
        </p:nvSpPr>
        <p:spPr>
          <a:xfrm>
            <a:off x="571500" y="228600"/>
            <a:ext cx="8839200" cy="1143000"/>
          </a:xfrm>
        </p:spPr>
        <p:txBody>
          <a:bodyPr>
            <a:normAutofit/>
          </a:bodyPr>
          <a:lstStyle/>
          <a:p>
            <a:pPr eaLnBrk="1" fontAlgn="auto" hangingPunct="1">
              <a:spcAft>
                <a:spcPts val="0"/>
              </a:spcAft>
              <a:defRPr/>
            </a:pPr>
            <a:r>
              <a:rPr lang="en-US" sz="4800" dirty="0">
                <a:solidFill>
                  <a:schemeClr val="tx1"/>
                </a:solidFill>
                <a:effectLst/>
              </a:rPr>
              <a:t>EPA Responsibilities Under CAA</a:t>
            </a:r>
          </a:p>
        </p:txBody>
      </p:sp>
      <p:sp>
        <p:nvSpPr>
          <p:cNvPr id="354307" name="Rectangle 3"/>
          <p:cNvSpPr>
            <a:spLocks noGrp="1" noChangeArrowheads="1"/>
          </p:cNvSpPr>
          <p:nvPr>
            <p:ph idx="1"/>
          </p:nvPr>
        </p:nvSpPr>
        <p:spPr>
          <a:xfrm>
            <a:off x="1028700" y="1600201"/>
            <a:ext cx="9067800" cy="4343400"/>
          </a:xfrm>
          <a:effectLst/>
        </p:spPr>
        <p:txBody>
          <a:bodyPr>
            <a:normAutofit fontScale="92500" lnSpcReduction="10000"/>
          </a:bodyPr>
          <a:lstStyle/>
          <a:p>
            <a:pPr marL="396875" indent="-287338" eaLnBrk="1" fontAlgn="auto" hangingPunct="1">
              <a:spcAft>
                <a:spcPts val="0"/>
              </a:spcAft>
              <a:defRPr/>
            </a:pPr>
            <a:r>
              <a:rPr lang="en-US" sz="3200" dirty="0"/>
              <a:t>National Ambient Air Quality Standards (NAAQS)</a:t>
            </a:r>
          </a:p>
          <a:p>
            <a:pPr marL="1371600" lvl="1" indent="-517525" eaLnBrk="1" fontAlgn="auto" hangingPunct="1">
              <a:spcBef>
                <a:spcPts val="324"/>
              </a:spcBef>
              <a:spcAft>
                <a:spcPts val="0"/>
              </a:spcAft>
              <a:defRPr/>
            </a:pPr>
            <a:r>
              <a:rPr lang="en-US" sz="3200" dirty="0"/>
              <a:t>Identification</a:t>
            </a:r>
          </a:p>
          <a:p>
            <a:pPr marL="1371600" lvl="1" indent="-517525" eaLnBrk="1" fontAlgn="auto" hangingPunct="1">
              <a:spcBef>
                <a:spcPts val="324"/>
              </a:spcBef>
              <a:spcAft>
                <a:spcPts val="0"/>
              </a:spcAft>
              <a:defRPr/>
            </a:pPr>
            <a:r>
              <a:rPr lang="en-US" sz="3200" dirty="0"/>
              <a:t>Attainment</a:t>
            </a:r>
          </a:p>
          <a:p>
            <a:pPr marL="396875" indent="-287338" eaLnBrk="1" fontAlgn="auto" hangingPunct="1">
              <a:spcAft>
                <a:spcPts val="0"/>
              </a:spcAft>
              <a:defRPr/>
            </a:pPr>
            <a:r>
              <a:rPr lang="en-US" sz="3200" dirty="0"/>
              <a:t>Toxic air pollutants</a:t>
            </a:r>
          </a:p>
          <a:p>
            <a:pPr marL="1203325" lvl="1" indent="-287338" eaLnBrk="1" fontAlgn="auto" hangingPunct="1">
              <a:spcBef>
                <a:spcPts val="324"/>
              </a:spcBef>
              <a:spcAft>
                <a:spcPts val="0"/>
              </a:spcAft>
              <a:defRPr/>
            </a:pPr>
            <a:r>
              <a:rPr lang="en-US" sz="3200" dirty="0"/>
              <a:t>Identification</a:t>
            </a:r>
          </a:p>
          <a:p>
            <a:pPr marL="1203325" lvl="1" indent="-287338" eaLnBrk="1" fontAlgn="auto" hangingPunct="1">
              <a:spcBef>
                <a:spcPts val="324"/>
              </a:spcBef>
              <a:spcAft>
                <a:spcPts val="0"/>
              </a:spcAft>
              <a:defRPr/>
            </a:pPr>
            <a:r>
              <a:rPr lang="en-US" sz="3200" dirty="0"/>
              <a:t>Control</a:t>
            </a:r>
          </a:p>
          <a:p>
            <a:pPr marL="396875" indent="-287338" eaLnBrk="1" fontAlgn="auto" hangingPunct="1">
              <a:spcAft>
                <a:spcPts val="0"/>
              </a:spcAft>
              <a:defRPr/>
            </a:pPr>
            <a:r>
              <a:rPr lang="en-US" sz="3200" dirty="0"/>
              <a:t>Acid Rain</a:t>
            </a:r>
          </a:p>
          <a:p>
            <a:pPr marL="396875" indent="-287338" eaLnBrk="1" fontAlgn="auto" hangingPunct="1">
              <a:spcAft>
                <a:spcPts val="0"/>
              </a:spcAft>
              <a:defRPr/>
            </a:pPr>
            <a:r>
              <a:rPr lang="en-US" sz="3200" dirty="0"/>
              <a:t>Pollution Index</a:t>
            </a:r>
          </a:p>
          <a:p>
            <a:pPr marL="396875" indent="-287338" eaLnBrk="1" fontAlgn="auto" hangingPunct="1">
              <a:spcAft>
                <a:spcPts val="0"/>
              </a:spcAft>
              <a:defRPr/>
            </a:pPr>
            <a:r>
              <a:rPr lang="en-US" sz="3200" dirty="0"/>
              <a:t>PSD</a:t>
            </a:r>
          </a:p>
          <a:p>
            <a:pPr marL="457200" lvl="1" indent="0" eaLnBrk="1" fontAlgn="auto" hangingPunct="1">
              <a:spcBef>
                <a:spcPts val="324"/>
              </a:spcBef>
              <a:spcAft>
                <a:spcPts val="0"/>
              </a:spcAft>
              <a:buFont typeface="Monotype Sorts" pitchFamily="2" charset="2"/>
              <a:buNone/>
              <a:defRPr/>
            </a:pPr>
            <a:endParaRPr lang="en-US" dirty="0"/>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75105" name="Picture 1"/>
          <p:cNvPicPr>
            <a:picLocks noChangeAspect="1" noChangeArrowheads="1"/>
          </p:cNvPicPr>
          <p:nvPr/>
        </p:nvPicPr>
        <p:blipFill>
          <a:blip r:embed="rId3" cstate="print"/>
          <a:srcRect/>
          <a:stretch>
            <a:fillRect/>
          </a:stretch>
        </p:blipFill>
        <p:spPr bwMode="auto">
          <a:xfrm>
            <a:off x="133350" y="1259319"/>
            <a:ext cx="10020300" cy="5513489"/>
          </a:xfrm>
          <a:prstGeom prst="rect">
            <a:avLst/>
          </a:prstGeom>
          <a:noFill/>
          <a:ln w="9525">
            <a:noFill/>
            <a:miter lim="800000"/>
            <a:headEnd/>
            <a:tailEnd/>
          </a:ln>
        </p:spPr>
      </p:pic>
      <p:sp>
        <p:nvSpPr>
          <p:cNvPr id="6" name="Rectangle 3"/>
          <p:cNvSpPr>
            <a:spLocks noChangeArrowheads="1"/>
          </p:cNvSpPr>
          <p:nvPr/>
        </p:nvSpPr>
        <p:spPr bwMode="auto">
          <a:xfrm>
            <a:off x="0" y="0"/>
            <a:ext cx="10287000" cy="1259319"/>
          </a:xfrm>
          <a:prstGeom prst="rect">
            <a:avLst/>
          </a:prstGeom>
          <a:solidFill>
            <a:schemeClr val="tx1"/>
          </a:solidFill>
          <a:ln w="76200">
            <a:noFill/>
            <a:miter lim="800000"/>
            <a:headEnd/>
            <a:tailEnd/>
          </a:ln>
          <a:effectLst/>
        </p:spPr>
        <p:txBody>
          <a:bodyPr wrap="square" lIns="90488" tIns="44450" rIns="90488" bIns="44450">
            <a:spAutoFit/>
          </a:bodyPr>
          <a:lstStyle/>
          <a:p>
            <a:pPr>
              <a:defRPr/>
            </a:pPr>
            <a:r>
              <a:rPr lang="en-US" sz="4800" dirty="0">
                <a:solidFill>
                  <a:schemeClr val="bg2"/>
                </a:solidFill>
                <a:latin typeface="+mj-lt"/>
              </a:rPr>
              <a:t>Ozone</a:t>
            </a:r>
            <a:r>
              <a:rPr lang="en-US" sz="4800" baseline="-25000" dirty="0">
                <a:solidFill>
                  <a:schemeClr val="bg2"/>
                </a:solidFill>
                <a:latin typeface="+mj-lt"/>
              </a:rPr>
              <a:t> </a:t>
            </a:r>
            <a:r>
              <a:rPr lang="en-US" sz="4800" dirty="0">
                <a:solidFill>
                  <a:schemeClr val="bg2"/>
                </a:solidFill>
                <a:latin typeface="+mj-lt"/>
              </a:rPr>
              <a:t>Nonattainment Areas (2008 Std)</a:t>
            </a:r>
          </a:p>
          <a:p>
            <a:pPr>
              <a:defRPr/>
            </a:pPr>
            <a:r>
              <a:rPr lang="en-US" sz="2800" dirty="0">
                <a:solidFill>
                  <a:schemeClr val="bg2"/>
                </a:solidFill>
                <a:latin typeface="+mj-lt"/>
              </a:rPr>
              <a:t>(8 hour, average 4th maximum, 0.75 ppm)</a:t>
            </a:r>
          </a:p>
        </p:txBody>
      </p:sp>
    </p:spTree>
  </p:cSld>
  <p:clrMapOvr>
    <a:overrideClrMapping bg1="dk2" tx1="lt1" bg2="dk1" tx2="lt2" accent1="accent1" accent2="accent2" accent3="accent3" accent4="accent4" accent5="accent5" accent6="accent6" hlink="hlink" folHlink="folHlink"/>
  </p:clrMapOvr>
  <p:transition spd="slow"/>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9636" name="Rectangle 4"/>
          <p:cNvSpPr>
            <a:spLocks noChangeArrowheads="1"/>
          </p:cNvSpPr>
          <p:nvPr/>
        </p:nvSpPr>
        <p:spPr bwMode="auto">
          <a:xfrm>
            <a:off x="5676900" y="5999828"/>
            <a:ext cx="1543050" cy="828675"/>
          </a:xfrm>
          <a:prstGeom prst="rect">
            <a:avLst/>
          </a:prstGeom>
          <a:solidFill>
            <a:schemeClr val="tx2"/>
          </a:solidFill>
          <a:ln w="76200">
            <a:solidFill>
              <a:srgbClr val="FAFD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defRPr/>
            </a:pPr>
            <a:r>
              <a:rPr lang="en-US" sz="4800" b="1" dirty="0">
                <a:effectLst>
                  <a:outerShdw blurRad="38100" dist="38100" dir="2700000" algn="tl">
                    <a:srgbClr val="000000"/>
                  </a:outerShdw>
                </a:effectLst>
                <a:latin typeface="Arial" charset="0"/>
              </a:rPr>
              <a:t>O</a:t>
            </a:r>
            <a:r>
              <a:rPr lang="en-US" sz="4800" b="1" baseline="-25000" dirty="0">
                <a:effectLst>
                  <a:outerShdw blurRad="38100" dist="38100" dir="2700000" algn="tl">
                    <a:srgbClr val="000000"/>
                  </a:outerShdw>
                </a:effectLst>
                <a:latin typeface="Arial" charset="0"/>
              </a:rPr>
              <a:t>3</a:t>
            </a:r>
          </a:p>
        </p:txBody>
      </p:sp>
      <p:pic>
        <p:nvPicPr>
          <p:cNvPr id="4" name="Picture 3" descr="A map of the united states&#10;&#10;Description automatically generated">
            <a:extLst>
              <a:ext uri="{FF2B5EF4-FFF2-40B4-BE49-F238E27FC236}">
                <a16:creationId xmlns:a16="http://schemas.microsoft.com/office/drawing/2014/main" id="{23C4935A-B761-D780-48E6-3F5FE6088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61662"/>
            <a:ext cx="10096500" cy="6722211"/>
          </a:xfrm>
          <a:prstGeom prst="rect">
            <a:avLst/>
          </a:prstGeom>
        </p:spPr>
      </p:pic>
    </p:spTree>
  </p:cSld>
  <p:clrMapOvr>
    <a:overrideClrMapping bg1="dk2" tx1="lt1" bg2="dk1" tx2="lt2" accent1="accent1" accent2="accent2" accent3="accent3" accent4="accent4" accent5="accent5" accent6="accent6" hlink="hlink" folHlink="folHlink"/>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876300" y="152400"/>
            <a:ext cx="8143875" cy="1295400"/>
          </a:xfrm>
        </p:spPr>
        <p:txBody>
          <a:bodyPr>
            <a:noAutofit/>
          </a:bodyPr>
          <a:lstStyle/>
          <a:p>
            <a:pPr eaLnBrk="1" fontAlgn="auto" hangingPunct="1">
              <a:spcAft>
                <a:spcPts val="0"/>
              </a:spcAft>
              <a:defRPr/>
            </a:pPr>
            <a:r>
              <a:rPr lang="en-US" sz="4800" dirty="0"/>
              <a:t>Particulate Matter (PM) Standards - </a:t>
            </a:r>
            <a:r>
              <a:rPr lang="en-US" sz="3200" dirty="0"/>
              <a:t>Table of Historical PM NAAQS</a:t>
            </a:r>
          </a:p>
        </p:txBody>
      </p:sp>
      <p:graphicFrame>
        <p:nvGraphicFramePr>
          <p:cNvPr id="3" name="Table 2"/>
          <p:cNvGraphicFramePr>
            <a:graphicFrameLocks noGrp="1"/>
          </p:cNvGraphicFramePr>
          <p:nvPr>
            <p:extLst>
              <p:ext uri="{D42A27DB-BD31-4B8C-83A1-F6EECF244321}">
                <p14:modId xmlns:p14="http://schemas.microsoft.com/office/powerpoint/2010/main" val="2286476143"/>
              </p:ext>
            </p:extLst>
          </p:nvPr>
        </p:nvGraphicFramePr>
        <p:xfrm>
          <a:off x="361950" y="1447800"/>
          <a:ext cx="9563099" cy="5095587"/>
        </p:xfrm>
        <a:graphic>
          <a:graphicData uri="http://schemas.openxmlformats.org/drawingml/2006/table">
            <a:tbl>
              <a:tblPr firstRow="1" firstCol="1" bandRow="1">
                <a:tableStyleId>{5C22544A-7EE6-4342-B048-85BDC9FD1C3A}</a:tableStyleId>
              </a:tblPr>
              <a:tblGrid>
                <a:gridCol w="907657">
                  <a:extLst>
                    <a:ext uri="{9D8B030D-6E8A-4147-A177-3AD203B41FA5}">
                      <a16:colId xmlns:a16="http://schemas.microsoft.com/office/drawing/2014/main" val="20000"/>
                    </a:ext>
                  </a:extLst>
                </a:gridCol>
                <a:gridCol w="769830">
                  <a:extLst>
                    <a:ext uri="{9D8B030D-6E8A-4147-A177-3AD203B41FA5}">
                      <a16:colId xmlns:a16="http://schemas.microsoft.com/office/drawing/2014/main" val="20001"/>
                    </a:ext>
                  </a:extLst>
                </a:gridCol>
                <a:gridCol w="685602">
                  <a:extLst>
                    <a:ext uri="{9D8B030D-6E8A-4147-A177-3AD203B41FA5}">
                      <a16:colId xmlns:a16="http://schemas.microsoft.com/office/drawing/2014/main" val="20002"/>
                    </a:ext>
                  </a:extLst>
                </a:gridCol>
                <a:gridCol w="685602">
                  <a:extLst>
                    <a:ext uri="{9D8B030D-6E8A-4147-A177-3AD203B41FA5}">
                      <a16:colId xmlns:a16="http://schemas.microsoft.com/office/drawing/2014/main" val="20003"/>
                    </a:ext>
                  </a:extLst>
                </a:gridCol>
                <a:gridCol w="3257204">
                  <a:extLst>
                    <a:ext uri="{9D8B030D-6E8A-4147-A177-3AD203B41FA5}">
                      <a16:colId xmlns:a16="http://schemas.microsoft.com/office/drawing/2014/main" val="20004"/>
                    </a:ext>
                  </a:extLst>
                </a:gridCol>
                <a:gridCol w="3257204">
                  <a:extLst>
                    <a:ext uri="{9D8B030D-6E8A-4147-A177-3AD203B41FA5}">
                      <a16:colId xmlns:a16="http://schemas.microsoft.com/office/drawing/2014/main" val="20005"/>
                    </a:ext>
                  </a:extLst>
                </a:gridCol>
              </a:tblGrid>
              <a:tr h="392148">
                <a:tc>
                  <a:txBody>
                    <a:bodyPr/>
                    <a:lstStyle/>
                    <a:p>
                      <a:pPr marL="0" marR="0" algn="ctr">
                        <a:lnSpc>
                          <a:spcPct val="115000"/>
                        </a:lnSpc>
                        <a:spcBef>
                          <a:spcPts val="0"/>
                        </a:spcBef>
                        <a:spcAft>
                          <a:spcPts val="0"/>
                        </a:spcAft>
                      </a:pPr>
                      <a:r>
                        <a:rPr lang="en-US" sz="800" dirty="0">
                          <a:effectLst/>
                        </a:rPr>
                        <a:t>Final Rule</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Primary/ Secondary</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Indicator</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Averaging </a:t>
                      </a:r>
                      <a:br>
                        <a:rPr lang="en-US" sz="800" dirty="0">
                          <a:effectLst/>
                        </a:rPr>
                      </a:br>
                      <a:r>
                        <a:rPr lang="en-US" sz="800" dirty="0">
                          <a:effectLst/>
                        </a:rPr>
                        <a:t>Time</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Level </a:t>
                      </a:r>
                      <a:r>
                        <a:rPr lang="en-US" sz="800" u="sng" baseline="30000" dirty="0">
                          <a:effectLst/>
                          <a:hlinkClick r:id="rId3"/>
                        </a:rPr>
                        <a:t>(1)</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Form</a:t>
                      </a:r>
                      <a:endParaRPr lang="en-US" sz="900" dirty="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0"/>
                  </a:ext>
                </a:extLst>
              </a:tr>
              <a:tr h="211105">
                <a:tc rowSpan="3">
                  <a:txBody>
                    <a:bodyPr/>
                    <a:lstStyle/>
                    <a:p>
                      <a:pPr marL="0" marR="0" algn="ctr">
                        <a:lnSpc>
                          <a:spcPct val="115000"/>
                        </a:lnSpc>
                        <a:spcBef>
                          <a:spcPts val="0"/>
                        </a:spcBef>
                        <a:spcAft>
                          <a:spcPts val="0"/>
                        </a:spcAft>
                      </a:pPr>
                      <a:r>
                        <a:rPr lang="en-US" sz="800" dirty="0">
                          <a:effectLst/>
                        </a:rPr>
                        <a:t>1971 </a:t>
                      </a:r>
                      <a:br>
                        <a:rPr lang="en-US" sz="800" dirty="0">
                          <a:effectLst/>
                        </a:rPr>
                      </a:br>
                      <a:br>
                        <a:rPr lang="en-US" sz="800" dirty="0">
                          <a:effectLst/>
                        </a:rPr>
                      </a:br>
                      <a:r>
                        <a:rPr lang="en-US" sz="800" dirty="0">
                          <a:effectLst/>
                        </a:rPr>
                        <a:t>36 FR 8186 </a:t>
                      </a:r>
                      <a:br>
                        <a:rPr lang="en-US" sz="800" dirty="0">
                          <a:effectLst/>
                        </a:rPr>
                      </a:br>
                      <a:r>
                        <a:rPr lang="en-US" sz="800" dirty="0">
                          <a:effectLst/>
                        </a:rPr>
                        <a:t>Apr 30, 1971</a:t>
                      </a:r>
                      <a:endParaRPr lang="en-US" sz="900" dirty="0">
                        <a:effectLst/>
                        <a:latin typeface="Calibri"/>
                        <a:ea typeface="Calibri"/>
                        <a:cs typeface="Times New Roman"/>
                      </a:endParaRPr>
                    </a:p>
                  </a:txBody>
                  <a:tcPr marL="15875" marR="15875" marT="15875" marB="15875" anchor="ctr"/>
                </a:tc>
                <a:tc rowSpan="2">
                  <a:txBody>
                    <a:bodyPr/>
                    <a:lstStyle/>
                    <a:p>
                      <a:pPr marL="0" marR="0" algn="ctr">
                        <a:lnSpc>
                          <a:spcPct val="115000"/>
                        </a:lnSpc>
                        <a:spcBef>
                          <a:spcPts val="0"/>
                        </a:spcBef>
                        <a:spcAft>
                          <a:spcPts val="0"/>
                        </a:spcAft>
                      </a:pPr>
                      <a:r>
                        <a:rPr lang="en-US" sz="800">
                          <a:effectLst/>
                        </a:rPr>
                        <a:t>Primary</a:t>
                      </a:r>
                      <a:endParaRPr lang="en-US" sz="900">
                        <a:effectLst/>
                        <a:latin typeface="Calibri"/>
                        <a:ea typeface="Calibri"/>
                        <a:cs typeface="Times New Roman"/>
                      </a:endParaRPr>
                    </a:p>
                  </a:txBody>
                  <a:tcPr marL="15875" marR="15875" marT="15875" marB="15875" anchor="ctr"/>
                </a:tc>
                <a:tc rowSpan="2">
                  <a:txBody>
                    <a:bodyPr/>
                    <a:lstStyle/>
                    <a:p>
                      <a:pPr marL="0" marR="0" algn="ctr">
                        <a:lnSpc>
                          <a:spcPct val="115000"/>
                        </a:lnSpc>
                        <a:spcBef>
                          <a:spcPts val="0"/>
                        </a:spcBef>
                        <a:spcAft>
                          <a:spcPts val="0"/>
                        </a:spcAft>
                      </a:pPr>
                      <a:r>
                        <a:rPr lang="en-US" sz="800">
                          <a:effectLst/>
                        </a:rPr>
                        <a:t>TSP </a:t>
                      </a:r>
                      <a:r>
                        <a:rPr lang="en-US" sz="800" u="sng" baseline="30000">
                          <a:effectLst/>
                          <a:hlinkClick r:id="rId3"/>
                        </a:rPr>
                        <a:t>(2)</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24-hour</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260 µg/m</a:t>
                      </a:r>
                      <a:r>
                        <a:rPr lang="en-US" sz="800" baseline="30000" dirty="0">
                          <a:effectLst/>
                        </a:rPr>
                        <a:t>3</a:t>
                      </a:r>
                      <a:endParaRPr lang="en-US" sz="900" dirty="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Not to be exceeded more than once per year</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1"/>
                  </a:ext>
                </a:extLst>
              </a:tr>
              <a:tr h="21110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800">
                          <a:effectLst/>
                        </a:rPr>
                        <a:t>Annual</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75 µg/m</a:t>
                      </a:r>
                      <a:r>
                        <a:rPr lang="en-US" sz="800" baseline="30000" dirty="0">
                          <a:effectLst/>
                        </a:rPr>
                        <a:t>3</a:t>
                      </a:r>
                      <a:endParaRPr lang="en-US" sz="900" dirty="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Annual Average</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2"/>
                  </a:ext>
                </a:extLst>
              </a:tr>
              <a:tr h="332676">
                <a:tc vMerge="1">
                  <a:txBody>
                    <a:bodyPr/>
                    <a:lstStyle/>
                    <a:p>
                      <a:endParaRPr lang="en-US"/>
                    </a:p>
                  </a:txBody>
                  <a:tcPr/>
                </a:tc>
                <a:tc>
                  <a:txBody>
                    <a:bodyPr/>
                    <a:lstStyle/>
                    <a:p>
                      <a:pPr marL="0" marR="0" algn="ctr">
                        <a:lnSpc>
                          <a:spcPct val="115000"/>
                        </a:lnSpc>
                        <a:spcBef>
                          <a:spcPts val="0"/>
                        </a:spcBef>
                        <a:spcAft>
                          <a:spcPts val="0"/>
                        </a:spcAft>
                      </a:pPr>
                      <a:r>
                        <a:rPr lang="en-US" sz="800">
                          <a:effectLst/>
                        </a:rPr>
                        <a:t>Secondary</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TSP</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24-hour</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150 µg/m</a:t>
                      </a:r>
                      <a:r>
                        <a:rPr lang="en-US" sz="800" baseline="30000">
                          <a:effectLst/>
                        </a:rPr>
                        <a:t>3</a:t>
                      </a:r>
                      <a:endParaRPr lang="en-US" sz="90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Not to be exceeded more than once per year</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3"/>
                  </a:ext>
                </a:extLst>
              </a:tr>
              <a:tr h="392148">
                <a:tc rowSpan="2">
                  <a:txBody>
                    <a:bodyPr/>
                    <a:lstStyle/>
                    <a:p>
                      <a:pPr marL="0" marR="0" algn="ctr">
                        <a:lnSpc>
                          <a:spcPct val="115000"/>
                        </a:lnSpc>
                        <a:spcBef>
                          <a:spcPts val="0"/>
                        </a:spcBef>
                        <a:spcAft>
                          <a:spcPts val="0"/>
                        </a:spcAft>
                      </a:pPr>
                      <a:r>
                        <a:rPr lang="en-US" sz="800">
                          <a:effectLst/>
                        </a:rPr>
                        <a:t>1987 </a:t>
                      </a:r>
                      <a:br>
                        <a:rPr lang="en-US" sz="800">
                          <a:effectLst/>
                        </a:rPr>
                      </a:br>
                      <a:br>
                        <a:rPr lang="en-US" sz="800">
                          <a:effectLst/>
                        </a:rPr>
                      </a:br>
                      <a:r>
                        <a:rPr lang="en-US" sz="800">
                          <a:effectLst/>
                        </a:rPr>
                        <a:t>52 FR 24634 </a:t>
                      </a:r>
                      <a:br>
                        <a:rPr lang="en-US" sz="800">
                          <a:effectLst/>
                        </a:rPr>
                      </a:br>
                      <a:r>
                        <a:rPr lang="en-US" sz="800">
                          <a:effectLst/>
                        </a:rPr>
                        <a:t>Jul 1, 1987</a:t>
                      </a:r>
                      <a:endParaRPr lang="en-US" sz="900">
                        <a:effectLst/>
                        <a:latin typeface="Calibri"/>
                        <a:ea typeface="Calibri"/>
                        <a:cs typeface="Times New Roman"/>
                      </a:endParaRPr>
                    </a:p>
                  </a:txBody>
                  <a:tcPr marL="15875" marR="15875" marT="15875" marB="15875" anchor="ctr"/>
                </a:tc>
                <a:tc rowSpan="2">
                  <a:txBody>
                    <a:bodyPr/>
                    <a:lstStyle/>
                    <a:p>
                      <a:pPr marL="0" marR="0" algn="ctr">
                        <a:lnSpc>
                          <a:spcPct val="115000"/>
                        </a:lnSpc>
                        <a:spcBef>
                          <a:spcPts val="0"/>
                        </a:spcBef>
                        <a:spcAft>
                          <a:spcPts val="0"/>
                        </a:spcAft>
                      </a:pPr>
                      <a:r>
                        <a:rPr lang="en-US" sz="800">
                          <a:effectLst/>
                        </a:rPr>
                        <a:t>Primary and Secondary</a:t>
                      </a:r>
                      <a:endParaRPr lang="en-US" sz="900">
                        <a:effectLst/>
                        <a:latin typeface="Calibri"/>
                        <a:ea typeface="Calibri"/>
                        <a:cs typeface="Times New Roman"/>
                      </a:endParaRPr>
                    </a:p>
                  </a:txBody>
                  <a:tcPr marL="15875" marR="15875" marT="15875" marB="15875" anchor="ctr"/>
                </a:tc>
                <a:tc rowSpan="2">
                  <a:txBody>
                    <a:bodyPr/>
                    <a:lstStyle/>
                    <a:p>
                      <a:pPr marL="0" marR="0" algn="ctr">
                        <a:lnSpc>
                          <a:spcPct val="115000"/>
                        </a:lnSpc>
                        <a:spcBef>
                          <a:spcPts val="0"/>
                        </a:spcBef>
                        <a:spcAft>
                          <a:spcPts val="0"/>
                        </a:spcAft>
                      </a:pPr>
                      <a:r>
                        <a:rPr lang="en-US" sz="800" dirty="0">
                          <a:effectLst/>
                        </a:rPr>
                        <a:t>PM</a:t>
                      </a:r>
                      <a:r>
                        <a:rPr lang="en-US" sz="800" baseline="-25000" dirty="0">
                          <a:effectLst/>
                        </a:rPr>
                        <a:t>10</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24-hour</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150 µg/m</a:t>
                      </a:r>
                      <a:r>
                        <a:rPr lang="en-US" sz="800" baseline="30000">
                          <a:effectLst/>
                        </a:rPr>
                        <a:t>3</a:t>
                      </a:r>
                      <a:endParaRPr lang="en-US" sz="90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dirty="0">
                          <a:effectLst/>
                        </a:rPr>
                        <a:t>Not to be exceeded more than once per year on average over a 3-year period</a:t>
                      </a:r>
                      <a:endParaRPr lang="en-US" sz="900" dirty="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4"/>
                  </a:ext>
                </a:extLst>
              </a:tr>
              <a:tr h="3627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800" dirty="0">
                          <a:effectLst/>
                        </a:rPr>
                        <a:t>Annual</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50 µg/m</a:t>
                      </a:r>
                      <a:r>
                        <a:rPr lang="en-US" sz="800" baseline="30000">
                          <a:effectLst/>
                        </a:rPr>
                        <a:t>3</a:t>
                      </a:r>
                      <a:endParaRPr lang="en-US" sz="90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Annual arithmetic mean, averaged over 3 years</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5"/>
                  </a:ext>
                </a:extLst>
              </a:tr>
              <a:tr h="211105">
                <a:tc rowSpan="4">
                  <a:txBody>
                    <a:bodyPr/>
                    <a:lstStyle/>
                    <a:p>
                      <a:pPr marL="0" marR="0" algn="ctr">
                        <a:lnSpc>
                          <a:spcPct val="115000"/>
                        </a:lnSpc>
                        <a:spcBef>
                          <a:spcPts val="0"/>
                        </a:spcBef>
                        <a:spcAft>
                          <a:spcPts val="0"/>
                        </a:spcAft>
                      </a:pPr>
                      <a:r>
                        <a:rPr lang="en-US" sz="800" dirty="0">
                          <a:effectLst/>
                        </a:rPr>
                        <a:t>1997 </a:t>
                      </a:r>
                      <a:br>
                        <a:rPr lang="en-US" sz="800" dirty="0">
                          <a:effectLst/>
                        </a:rPr>
                      </a:br>
                      <a:br>
                        <a:rPr lang="en-US" sz="800" dirty="0">
                          <a:effectLst/>
                        </a:rPr>
                      </a:br>
                      <a:r>
                        <a:rPr lang="en-US" sz="800" dirty="0">
                          <a:effectLst/>
                        </a:rPr>
                        <a:t>62 FR 38652 </a:t>
                      </a:r>
                      <a:br>
                        <a:rPr lang="en-US" sz="800" dirty="0">
                          <a:effectLst/>
                        </a:rPr>
                      </a:br>
                      <a:r>
                        <a:rPr lang="en-US" sz="800" dirty="0">
                          <a:effectLst/>
                        </a:rPr>
                        <a:t>Jul 18, 1997</a:t>
                      </a:r>
                      <a:endParaRPr lang="en-US" sz="900" dirty="0">
                        <a:effectLst/>
                        <a:latin typeface="Calibri"/>
                        <a:ea typeface="Calibri"/>
                        <a:cs typeface="Times New Roman"/>
                      </a:endParaRPr>
                    </a:p>
                  </a:txBody>
                  <a:tcPr marL="15875" marR="15875" marT="15875" marB="15875" anchor="ctr"/>
                </a:tc>
                <a:tc rowSpan="4">
                  <a:txBody>
                    <a:bodyPr/>
                    <a:lstStyle/>
                    <a:p>
                      <a:pPr marL="0" marR="0" algn="ctr">
                        <a:lnSpc>
                          <a:spcPct val="115000"/>
                        </a:lnSpc>
                        <a:spcBef>
                          <a:spcPts val="0"/>
                        </a:spcBef>
                        <a:spcAft>
                          <a:spcPts val="0"/>
                        </a:spcAft>
                      </a:pPr>
                      <a:r>
                        <a:rPr lang="en-US" sz="800">
                          <a:effectLst/>
                        </a:rPr>
                        <a:t>Primary and Secondary</a:t>
                      </a:r>
                      <a:endParaRPr lang="en-US" sz="900">
                        <a:effectLst/>
                        <a:latin typeface="Calibri"/>
                        <a:ea typeface="Calibri"/>
                        <a:cs typeface="Times New Roman"/>
                      </a:endParaRPr>
                    </a:p>
                  </a:txBody>
                  <a:tcPr marL="15875" marR="15875" marT="15875" marB="15875" anchor="ctr"/>
                </a:tc>
                <a:tc rowSpan="2">
                  <a:txBody>
                    <a:bodyPr/>
                    <a:lstStyle/>
                    <a:p>
                      <a:pPr marL="0" marR="0" algn="ctr">
                        <a:lnSpc>
                          <a:spcPct val="115000"/>
                        </a:lnSpc>
                        <a:spcBef>
                          <a:spcPts val="0"/>
                        </a:spcBef>
                        <a:spcAft>
                          <a:spcPts val="0"/>
                        </a:spcAft>
                      </a:pPr>
                      <a:r>
                        <a:rPr lang="en-US" sz="800">
                          <a:effectLst/>
                        </a:rPr>
                        <a:t>PM</a:t>
                      </a:r>
                      <a:r>
                        <a:rPr lang="en-US" sz="800" baseline="-25000">
                          <a:effectLst/>
                        </a:rPr>
                        <a:t>2.5</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24-hour</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65 µg/m</a:t>
                      </a:r>
                      <a:r>
                        <a:rPr lang="en-US" sz="800" baseline="30000">
                          <a:effectLst/>
                        </a:rPr>
                        <a:t>3</a:t>
                      </a:r>
                      <a:endParaRPr lang="en-US" sz="90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98th percentile, averaged over 3 years</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6"/>
                  </a:ext>
                </a:extLst>
              </a:tr>
              <a:tr h="21110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800">
                          <a:effectLst/>
                        </a:rPr>
                        <a:t>Annual</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15.0 µg/m</a:t>
                      </a:r>
                      <a:r>
                        <a:rPr lang="en-US" sz="800" baseline="30000">
                          <a:effectLst/>
                        </a:rPr>
                        <a:t>3</a:t>
                      </a:r>
                      <a:endParaRPr lang="en-US" sz="90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Annual arithmetic mean, averaged over 3 years </a:t>
                      </a:r>
                      <a:r>
                        <a:rPr lang="en-US" sz="800" u="sng" baseline="30000">
                          <a:effectLst/>
                          <a:hlinkClick r:id="rId3"/>
                        </a:rPr>
                        <a:t>(3)</a:t>
                      </a:r>
                      <a:r>
                        <a:rPr lang="en-US" sz="800" baseline="30000">
                          <a:effectLst/>
                        </a:rPr>
                        <a:t>,</a:t>
                      </a:r>
                      <a:r>
                        <a:rPr lang="en-US" sz="800" u="sng" baseline="30000">
                          <a:effectLst/>
                          <a:hlinkClick r:id="rId3"/>
                        </a:rPr>
                        <a:t>(4)</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7"/>
                  </a:ext>
                </a:extLst>
              </a:tr>
              <a:tr h="754887">
                <a:tc vMerge="1">
                  <a:txBody>
                    <a:bodyPr/>
                    <a:lstStyle/>
                    <a:p>
                      <a:endParaRPr lang="en-US"/>
                    </a:p>
                  </a:txBody>
                  <a:tcPr/>
                </a:tc>
                <a:tc vMerge="1">
                  <a:txBody>
                    <a:bodyPr/>
                    <a:lstStyle/>
                    <a:p>
                      <a:endParaRPr lang="en-US"/>
                    </a:p>
                  </a:txBody>
                  <a:tcPr/>
                </a:tc>
                <a:tc rowSpan="2">
                  <a:txBody>
                    <a:bodyPr/>
                    <a:lstStyle/>
                    <a:p>
                      <a:pPr marL="0" marR="0" algn="ctr">
                        <a:lnSpc>
                          <a:spcPct val="115000"/>
                        </a:lnSpc>
                        <a:spcBef>
                          <a:spcPts val="0"/>
                        </a:spcBef>
                        <a:spcAft>
                          <a:spcPts val="0"/>
                        </a:spcAft>
                      </a:pPr>
                      <a:r>
                        <a:rPr lang="en-US" sz="800" dirty="0">
                          <a:effectLst/>
                        </a:rPr>
                        <a:t>PM</a:t>
                      </a:r>
                      <a:r>
                        <a:rPr lang="en-US" sz="800" baseline="-25000" dirty="0">
                          <a:effectLst/>
                        </a:rPr>
                        <a:t>10</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24-hour</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150 µg/m</a:t>
                      </a:r>
                      <a:r>
                        <a:rPr lang="en-US" sz="800" baseline="30000" dirty="0">
                          <a:effectLst/>
                        </a:rPr>
                        <a:t>3</a:t>
                      </a:r>
                      <a:endParaRPr lang="en-US" sz="900" dirty="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dirty="0">
                          <a:effectLst/>
                        </a:rPr>
                        <a:t>Initially promulgated 99th percentile, averaged over 3 years; when 1997 standards for PM10 were vacated, the form of 1987 standards remained in place (not to be exceeded more than once per year on average over a 3-year period) </a:t>
                      </a:r>
                      <a:r>
                        <a:rPr lang="en-US" sz="800" u="sng" baseline="30000" dirty="0">
                          <a:effectLst/>
                          <a:hlinkClick r:id="rId3"/>
                        </a:rPr>
                        <a:t>(5)</a:t>
                      </a:r>
                      <a:endParaRPr lang="en-US" sz="900" dirty="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8"/>
                  </a:ext>
                </a:extLst>
              </a:tr>
              <a:tr h="21110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800">
                          <a:effectLst/>
                        </a:rPr>
                        <a:t>Annual</a:t>
                      </a:r>
                      <a:endParaRPr lang="en-US" sz="90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a:effectLst/>
                        </a:rPr>
                        <a:t>50 µg/m</a:t>
                      </a:r>
                      <a:r>
                        <a:rPr lang="en-US" sz="800" baseline="30000">
                          <a:effectLst/>
                        </a:rPr>
                        <a:t>3</a:t>
                      </a:r>
                      <a:endParaRPr lang="en-US" sz="90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a:effectLst/>
                        </a:rPr>
                        <a:t>Annual arithmetic mean, averaged over 3 years</a:t>
                      </a:r>
                      <a:endParaRPr lang="en-US" sz="90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09"/>
                  </a:ext>
                </a:extLst>
              </a:tr>
              <a:tr h="211105">
                <a:tc rowSpan="3">
                  <a:txBody>
                    <a:bodyPr/>
                    <a:lstStyle/>
                    <a:p>
                      <a:pPr marL="0" marR="0" algn="ctr">
                        <a:lnSpc>
                          <a:spcPct val="115000"/>
                        </a:lnSpc>
                        <a:spcBef>
                          <a:spcPts val="0"/>
                        </a:spcBef>
                        <a:spcAft>
                          <a:spcPts val="0"/>
                        </a:spcAft>
                      </a:pPr>
                      <a:r>
                        <a:rPr lang="en-US" sz="800" dirty="0">
                          <a:effectLst/>
                        </a:rPr>
                        <a:t>2006 </a:t>
                      </a:r>
                      <a:br>
                        <a:rPr lang="en-US" sz="800" dirty="0">
                          <a:effectLst/>
                        </a:rPr>
                      </a:br>
                      <a:br>
                        <a:rPr lang="en-US" sz="800" dirty="0">
                          <a:effectLst/>
                        </a:rPr>
                      </a:br>
                      <a:r>
                        <a:rPr lang="en-US" sz="800" dirty="0">
                          <a:effectLst/>
                        </a:rPr>
                        <a:t>71 FR 61144 </a:t>
                      </a:r>
                      <a:br>
                        <a:rPr lang="en-US" sz="800" dirty="0">
                          <a:effectLst/>
                        </a:rPr>
                      </a:br>
                      <a:r>
                        <a:rPr lang="en-US" sz="800" dirty="0">
                          <a:effectLst/>
                        </a:rPr>
                        <a:t>Oct 17, 2006</a:t>
                      </a:r>
                      <a:endParaRPr lang="en-US" sz="900" dirty="0">
                        <a:effectLst/>
                        <a:latin typeface="Calibri"/>
                        <a:ea typeface="Calibri"/>
                        <a:cs typeface="Times New Roman"/>
                      </a:endParaRPr>
                    </a:p>
                  </a:txBody>
                  <a:tcPr marL="15875" marR="15875" marT="15875" marB="15875" anchor="ctr"/>
                </a:tc>
                <a:tc rowSpan="3">
                  <a:txBody>
                    <a:bodyPr/>
                    <a:lstStyle/>
                    <a:p>
                      <a:pPr marL="0" marR="0" algn="ctr">
                        <a:lnSpc>
                          <a:spcPct val="115000"/>
                        </a:lnSpc>
                        <a:spcBef>
                          <a:spcPts val="0"/>
                        </a:spcBef>
                        <a:spcAft>
                          <a:spcPts val="0"/>
                        </a:spcAft>
                      </a:pPr>
                      <a:r>
                        <a:rPr lang="en-US" sz="800" dirty="0">
                          <a:effectLst/>
                        </a:rPr>
                        <a:t>Primary and Secondary</a:t>
                      </a:r>
                      <a:endParaRPr lang="en-US" sz="900" dirty="0">
                        <a:effectLst/>
                        <a:latin typeface="Calibri"/>
                        <a:ea typeface="Calibri"/>
                        <a:cs typeface="Times New Roman"/>
                      </a:endParaRPr>
                    </a:p>
                  </a:txBody>
                  <a:tcPr marL="15875" marR="15875" marT="15875" marB="15875" anchor="ctr"/>
                </a:tc>
                <a:tc rowSpan="2">
                  <a:txBody>
                    <a:bodyPr/>
                    <a:lstStyle/>
                    <a:p>
                      <a:pPr marL="0" marR="0" algn="ctr">
                        <a:lnSpc>
                          <a:spcPct val="115000"/>
                        </a:lnSpc>
                        <a:spcBef>
                          <a:spcPts val="0"/>
                        </a:spcBef>
                        <a:spcAft>
                          <a:spcPts val="0"/>
                        </a:spcAft>
                      </a:pPr>
                      <a:r>
                        <a:rPr lang="en-US" sz="800" dirty="0">
                          <a:effectLst/>
                        </a:rPr>
                        <a:t>PM</a:t>
                      </a:r>
                      <a:r>
                        <a:rPr lang="en-US" sz="800" baseline="-25000" dirty="0">
                          <a:effectLst/>
                        </a:rPr>
                        <a:t>2.5</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24-hour</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35 µg/m</a:t>
                      </a:r>
                      <a:r>
                        <a:rPr lang="en-US" sz="800" baseline="30000" dirty="0">
                          <a:effectLst/>
                        </a:rPr>
                        <a:t>3</a:t>
                      </a:r>
                      <a:endParaRPr lang="en-US" sz="900" dirty="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dirty="0">
                          <a:effectLst/>
                        </a:rPr>
                        <a:t>98th percentile, averaged over 3 years </a:t>
                      </a:r>
                      <a:r>
                        <a:rPr lang="en-US" sz="800" u="sng" baseline="30000" dirty="0">
                          <a:effectLst/>
                          <a:hlinkClick r:id="rId3"/>
                        </a:rPr>
                        <a:t>(6)</a:t>
                      </a:r>
                      <a:endParaRPr lang="en-US" sz="900" dirty="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10"/>
                  </a:ext>
                </a:extLst>
              </a:tr>
              <a:tr h="19607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800" dirty="0">
                          <a:effectLst/>
                        </a:rPr>
                        <a:t>Annual</a:t>
                      </a:r>
                      <a:endParaRPr lang="en-US" sz="900" dirty="0">
                        <a:effectLst/>
                        <a:latin typeface="Calibri"/>
                        <a:ea typeface="Calibri"/>
                        <a:cs typeface="Times New Roman"/>
                      </a:endParaRPr>
                    </a:p>
                  </a:txBody>
                  <a:tcPr marL="15875" marR="15875" marT="15875" marB="15875" anchor="ctr"/>
                </a:tc>
                <a:tc>
                  <a:txBody>
                    <a:bodyPr/>
                    <a:lstStyle/>
                    <a:p>
                      <a:pPr marL="0" marR="0" algn="ctr">
                        <a:lnSpc>
                          <a:spcPct val="115000"/>
                        </a:lnSpc>
                        <a:spcBef>
                          <a:spcPts val="0"/>
                        </a:spcBef>
                        <a:spcAft>
                          <a:spcPts val="0"/>
                        </a:spcAft>
                      </a:pPr>
                      <a:r>
                        <a:rPr lang="en-US" sz="800" dirty="0">
                          <a:effectLst/>
                        </a:rPr>
                        <a:t>15.0 µg/m</a:t>
                      </a:r>
                      <a:r>
                        <a:rPr lang="en-US" sz="800" baseline="30000" dirty="0">
                          <a:effectLst/>
                        </a:rPr>
                        <a:t>3</a:t>
                      </a:r>
                      <a:endParaRPr lang="en-US" sz="900" dirty="0">
                        <a:effectLst/>
                        <a:latin typeface="Calibri"/>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dirty="0">
                          <a:effectLst/>
                        </a:rPr>
                        <a:t>Annual arithmetic mean, averaged over 3 years </a:t>
                      </a:r>
                      <a:r>
                        <a:rPr lang="en-US" sz="800" u="sng" baseline="30000" dirty="0">
                          <a:effectLst/>
                          <a:hlinkClick r:id="rId3"/>
                        </a:rPr>
                        <a:t>(2)</a:t>
                      </a:r>
                      <a:r>
                        <a:rPr lang="en-US" sz="800" baseline="30000" dirty="0">
                          <a:effectLst/>
                        </a:rPr>
                        <a:t>, </a:t>
                      </a:r>
                      <a:r>
                        <a:rPr lang="en-US" sz="800" u="sng" baseline="30000" dirty="0">
                          <a:effectLst/>
                          <a:hlinkClick r:id="rId3"/>
                        </a:rPr>
                        <a:t>(7)</a:t>
                      </a:r>
                      <a:endParaRPr lang="en-US" sz="900" dirty="0">
                        <a:effectLst/>
                        <a:latin typeface="Calibri"/>
                        <a:ea typeface="Calibri"/>
                        <a:cs typeface="Times New Roman"/>
                      </a:endParaRPr>
                    </a:p>
                  </a:txBody>
                  <a:tcPr marL="15875" marR="15875" marT="15875" marB="15875" anchor="ctr"/>
                </a:tc>
                <a:extLst>
                  <a:ext uri="{0D108BD9-81ED-4DB2-BD59-A6C34878D82A}">
                    <a16:rowId xmlns:a16="http://schemas.microsoft.com/office/drawing/2014/main" val="10011"/>
                  </a:ext>
                </a:extLst>
              </a:tr>
              <a:tr h="196074">
                <a:tc vMerge="1">
                  <a:txBody>
                    <a:bodyPr/>
                    <a:lstStyle/>
                    <a:p>
                      <a:pPr marL="0" marR="0" algn="ctr">
                        <a:lnSpc>
                          <a:spcPct val="115000"/>
                        </a:lnSpc>
                        <a:spcBef>
                          <a:spcPts val="0"/>
                        </a:spcBef>
                        <a:spcAft>
                          <a:spcPts val="0"/>
                        </a:spcAft>
                      </a:pPr>
                      <a:endParaRPr lang="en-US" sz="900" dirty="0">
                        <a:effectLst/>
                        <a:latin typeface="Calibri"/>
                        <a:ea typeface="Calibri"/>
                        <a:cs typeface="Times New Roman"/>
                      </a:endParaRPr>
                    </a:p>
                  </a:txBody>
                  <a:tcPr marL="15875" marR="15875" marT="15875" marB="15875" anchor="ctr"/>
                </a:tc>
                <a:tc vMerge="1">
                  <a:txBody>
                    <a:bodyPr/>
                    <a:lstStyle/>
                    <a:p>
                      <a:pPr marL="0" marR="0" algn="ctr">
                        <a:lnSpc>
                          <a:spcPct val="115000"/>
                        </a:lnSpc>
                        <a:spcBef>
                          <a:spcPts val="0"/>
                        </a:spcBef>
                        <a:spcAft>
                          <a:spcPts val="0"/>
                        </a:spcAft>
                      </a:pPr>
                      <a:endParaRPr lang="en-US" sz="900" dirty="0">
                        <a:effectLst/>
                        <a:latin typeface="Calibri"/>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dirty="0">
                          <a:effectLst/>
                          <a:latin typeface="+mn-lt"/>
                        </a:rPr>
                        <a:t>PM</a:t>
                      </a:r>
                      <a:r>
                        <a:rPr lang="en-US" sz="800" baseline="-25000" dirty="0">
                          <a:effectLst/>
                          <a:latin typeface="+mn-lt"/>
                        </a:rPr>
                        <a:t>10</a:t>
                      </a:r>
                      <a:endParaRPr lang="en-US" sz="800" dirty="0">
                        <a:effectLst/>
                        <a:latin typeface="+mn-lt"/>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900" dirty="0">
                          <a:effectLst/>
                        </a:rPr>
                        <a:t>24-hour</a:t>
                      </a:r>
                      <a:endParaRPr lang="en-US" sz="1000" dirty="0">
                        <a:effectLst/>
                        <a:latin typeface="Calibri"/>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150 µg/m</a:t>
                      </a:r>
                      <a:r>
                        <a:rPr lang="en-US" sz="800" baseline="30000" dirty="0">
                          <a:effectLst/>
                          <a:latin typeface="+mn-lt"/>
                        </a:rPr>
                        <a:t>3</a:t>
                      </a:r>
                      <a:endParaRPr lang="en-US" sz="800" dirty="0">
                        <a:effectLst/>
                        <a:latin typeface="+mn-lt"/>
                        <a:ea typeface="Calibri"/>
                        <a:cs typeface="Times New Roman"/>
                      </a:endParaRPr>
                    </a:p>
                  </a:txBody>
                  <a:tcPr marL="15875" marR="15875" marT="15875" marB="15875"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Not to be exceeded more than once per year on average over a 3-year period</a:t>
                      </a:r>
                      <a:endParaRPr lang="en-US" sz="800" dirty="0">
                        <a:effectLst/>
                        <a:latin typeface="+mn-lt"/>
                        <a:ea typeface="Calibri"/>
                        <a:cs typeface="Times New Roman"/>
                      </a:endParaRPr>
                    </a:p>
                  </a:txBody>
                  <a:tcPr marL="15875" marR="15875" marT="15875" marB="15875" anchor="ctr"/>
                </a:tc>
                <a:extLst>
                  <a:ext uri="{0D108BD9-81ED-4DB2-BD59-A6C34878D82A}">
                    <a16:rowId xmlns:a16="http://schemas.microsoft.com/office/drawing/2014/main" val="10012"/>
                  </a:ext>
                </a:extLst>
              </a:tr>
              <a:tr h="272891">
                <a:tc rowSpan="5">
                  <a:txBody>
                    <a:bodyPr/>
                    <a:lstStyle/>
                    <a:p>
                      <a:pPr marL="0" marR="0" algn="ctr">
                        <a:lnSpc>
                          <a:spcPct val="115000"/>
                        </a:lnSpc>
                        <a:spcBef>
                          <a:spcPts val="0"/>
                        </a:spcBef>
                        <a:spcAft>
                          <a:spcPts val="0"/>
                        </a:spcAft>
                      </a:pPr>
                      <a:r>
                        <a:rPr lang="en-US" sz="800" dirty="0">
                          <a:effectLst/>
                          <a:latin typeface="+mn-lt"/>
                          <a:ea typeface="Calibri"/>
                          <a:cs typeface="Times New Roman"/>
                        </a:rPr>
                        <a:t>2012</a:t>
                      </a:r>
                    </a:p>
                  </a:txBody>
                  <a:tcPr marL="15875" marR="15875" marT="15875" marB="15875" anchor="ctr"/>
                </a:tc>
                <a:tc rowSpan="2">
                  <a:txBody>
                    <a:bodyPr/>
                    <a:lstStyle/>
                    <a:p>
                      <a:pPr marL="0" marR="0" algn="ctr">
                        <a:lnSpc>
                          <a:spcPct val="115000"/>
                        </a:lnSpc>
                        <a:spcBef>
                          <a:spcPts val="0"/>
                        </a:spcBef>
                        <a:spcAft>
                          <a:spcPts val="0"/>
                        </a:spcAft>
                      </a:pPr>
                      <a:r>
                        <a:rPr lang="en-US" sz="800" dirty="0">
                          <a:effectLst/>
                          <a:latin typeface="+mn-lt"/>
                          <a:ea typeface="Calibri"/>
                          <a:cs typeface="Times New Roman"/>
                        </a:rPr>
                        <a:t>Primary</a:t>
                      </a:r>
                    </a:p>
                  </a:txBody>
                  <a:tcPr marL="15875" marR="15875" marT="15875" marB="15875" anchor="ctr"/>
                </a:tc>
                <a:tc rowSpan="4">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900" dirty="0">
                          <a:effectLst/>
                        </a:rPr>
                        <a:t>PM</a:t>
                      </a:r>
                      <a:r>
                        <a:rPr lang="en-US" sz="900" baseline="-25000" dirty="0">
                          <a:effectLst/>
                        </a:rPr>
                        <a:t>2.5</a:t>
                      </a:r>
                      <a:endParaRPr lang="en-US" sz="1000" dirty="0">
                        <a:effectLst/>
                        <a:latin typeface="Calibri"/>
                        <a:ea typeface="Calibri"/>
                        <a:cs typeface="Times New Roman"/>
                      </a:endParaRPr>
                    </a:p>
                    <a:p>
                      <a:pPr marL="0" marR="0" algn="ctr">
                        <a:lnSpc>
                          <a:spcPct val="115000"/>
                        </a:lnSpc>
                        <a:spcBef>
                          <a:spcPts val="0"/>
                        </a:spcBef>
                        <a:spcAft>
                          <a:spcPts val="0"/>
                        </a:spcAft>
                      </a:pPr>
                      <a:endParaRPr lang="en-US" sz="900" dirty="0">
                        <a:effectLst/>
                        <a:latin typeface="Calibri"/>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900" dirty="0">
                          <a:effectLst/>
                        </a:rPr>
                        <a:t>Annual</a:t>
                      </a:r>
                      <a:endParaRPr lang="en-US" sz="1000" dirty="0">
                        <a:effectLst/>
                        <a:latin typeface="Calibri"/>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12.0 µg/m</a:t>
                      </a:r>
                      <a:r>
                        <a:rPr lang="en-US" sz="800" baseline="30000" dirty="0">
                          <a:effectLst/>
                          <a:latin typeface="+mn-lt"/>
                        </a:rPr>
                        <a:t>3</a:t>
                      </a:r>
                      <a:endParaRPr lang="en-US" sz="800" dirty="0">
                        <a:effectLst/>
                        <a:latin typeface="+mn-lt"/>
                        <a:ea typeface="Calibri"/>
                        <a:cs typeface="Times New Roman"/>
                      </a:endParaRPr>
                    </a:p>
                    <a:p>
                      <a:pPr marL="0" marR="0" algn="ctr">
                        <a:lnSpc>
                          <a:spcPct val="115000"/>
                        </a:lnSpc>
                        <a:spcBef>
                          <a:spcPts val="0"/>
                        </a:spcBef>
                        <a:spcAft>
                          <a:spcPts val="0"/>
                        </a:spcAft>
                      </a:pPr>
                      <a:endParaRPr lang="en-US" sz="800" dirty="0">
                        <a:effectLst/>
                        <a:latin typeface="+mn-lt"/>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dirty="0">
                          <a:effectLst/>
                          <a:latin typeface="+mn-lt"/>
                        </a:rPr>
                        <a:t>Annual arithmetic mean, averaged over 3 years </a:t>
                      </a:r>
                      <a:endParaRPr lang="en-US" sz="800" dirty="0">
                        <a:effectLst/>
                        <a:latin typeface="+mn-lt"/>
                        <a:ea typeface="Calibri"/>
                        <a:cs typeface="Times New Roman"/>
                      </a:endParaRPr>
                    </a:p>
                  </a:txBody>
                  <a:tcPr marL="15875" marR="15875" marT="15875" marB="15875" anchor="ctr"/>
                </a:tc>
                <a:extLst>
                  <a:ext uri="{0D108BD9-81ED-4DB2-BD59-A6C34878D82A}">
                    <a16:rowId xmlns:a16="http://schemas.microsoft.com/office/drawing/2014/main" val="10013"/>
                  </a:ext>
                </a:extLst>
              </a:tr>
              <a:tr h="0">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900" dirty="0">
                          <a:effectLst/>
                        </a:rPr>
                        <a:t>Annual</a:t>
                      </a:r>
                      <a:endParaRPr lang="en-US" sz="1000" dirty="0">
                        <a:effectLst/>
                        <a:latin typeface="Calibri"/>
                        <a:ea typeface="Calibri"/>
                        <a:cs typeface="Times New Roman"/>
                      </a:endParaRPr>
                    </a:p>
                  </a:txBody>
                  <a:tcPr marL="15875" marR="15875" marT="15875" marB="15875" anchor="ctr"/>
                </a:tc>
                <a:tc rowSpan="2">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15.0 µg/m</a:t>
                      </a:r>
                      <a:r>
                        <a:rPr lang="en-US" sz="800" baseline="30000" dirty="0">
                          <a:effectLst/>
                          <a:latin typeface="+mn-lt"/>
                        </a:rPr>
                        <a:t>3</a:t>
                      </a:r>
                      <a:endParaRPr lang="en-US" sz="800" dirty="0">
                        <a:effectLst/>
                        <a:latin typeface="+mn-lt"/>
                        <a:ea typeface="Calibri"/>
                        <a:cs typeface="Times New Roman"/>
                      </a:endParaRPr>
                    </a:p>
                  </a:txBody>
                  <a:tcPr marL="15875" marR="15875" marT="15875" marB="15875" anchor="ctr"/>
                </a:tc>
                <a:tc rowSpan="2">
                  <a:txBody>
                    <a:bodyPr/>
                    <a:lstStyle/>
                    <a:p>
                      <a:pPr marL="0" marR="0">
                        <a:lnSpc>
                          <a:spcPct val="115000"/>
                        </a:lnSpc>
                        <a:spcBef>
                          <a:spcPts val="0"/>
                        </a:spcBef>
                        <a:spcAft>
                          <a:spcPts val="0"/>
                        </a:spcAft>
                      </a:pPr>
                      <a:r>
                        <a:rPr lang="en-US" sz="800" dirty="0">
                          <a:effectLst/>
                          <a:latin typeface="+mn-lt"/>
                        </a:rPr>
                        <a:t>Annual arithmetic mean, averaged over 3 years </a:t>
                      </a:r>
                      <a:endParaRPr lang="en-US" sz="800" dirty="0">
                        <a:effectLst/>
                        <a:latin typeface="+mn-lt"/>
                        <a:ea typeface="Calibri"/>
                        <a:cs typeface="Times New Roman"/>
                      </a:endParaRPr>
                    </a:p>
                  </a:txBody>
                  <a:tcPr marL="15875" marR="15875" marT="15875" marB="15875" anchor="ctr"/>
                </a:tc>
                <a:extLst>
                  <a:ext uri="{0D108BD9-81ED-4DB2-BD59-A6C34878D82A}">
                    <a16:rowId xmlns:a16="http://schemas.microsoft.com/office/drawing/2014/main" val="10014"/>
                  </a:ext>
                </a:extLst>
              </a:tr>
              <a:tr h="207809">
                <a:tc vMerge="1">
                  <a:txBody>
                    <a:bodyPr/>
                    <a:lstStyle/>
                    <a:p>
                      <a:endParaRPr lang="en-US"/>
                    </a:p>
                  </a:txBody>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ea typeface="Calibri"/>
                          <a:cs typeface="Times New Roman"/>
                        </a:rPr>
                        <a:t>Secondary</a:t>
                      </a:r>
                    </a:p>
                  </a:txBody>
                  <a:tcPr marL="15875" marR="15875" marT="15875" marB="15875" anchor="ctr"/>
                </a:tc>
                <a:tc vMerge="1">
                  <a:txBody>
                    <a:bodyPr/>
                    <a:lstStyle/>
                    <a:p>
                      <a:endParaRPr lang="en-US"/>
                    </a:p>
                  </a:txBody>
                  <a:tcPr/>
                </a:tc>
                <a:tc vMerge="1">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en-US" sz="1000" dirty="0">
                        <a:effectLst/>
                        <a:latin typeface="Calibri"/>
                        <a:ea typeface="Calibri"/>
                        <a:cs typeface="Times New Roman"/>
                      </a:endParaRPr>
                    </a:p>
                  </a:txBody>
                  <a:tcPr marL="15875" marR="15875" marT="15875" marB="15875" anchor="ctr"/>
                </a:tc>
                <a:tc vMerge="1">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en-US" sz="800" dirty="0">
                        <a:effectLst/>
                        <a:latin typeface="+mn-lt"/>
                        <a:ea typeface="Calibri"/>
                        <a:cs typeface="Times New Roman"/>
                      </a:endParaRPr>
                    </a:p>
                  </a:txBody>
                  <a:tcPr marL="15875" marR="15875" marT="15875" marB="15875" anchor="ctr"/>
                </a:tc>
                <a:tc vMerge="1">
                  <a:txBody>
                    <a:bodyPr/>
                    <a:lstStyle/>
                    <a:p>
                      <a:pPr marL="0" marR="0">
                        <a:lnSpc>
                          <a:spcPct val="115000"/>
                        </a:lnSpc>
                        <a:spcBef>
                          <a:spcPts val="0"/>
                        </a:spcBef>
                        <a:spcAft>
                          <a:spcPts val="0"/>
                        </a:spcAft>
                      </a:pPr>
                      <a:endParaRPr lang="en-US" sz="800" dirty="0">
                        <a:effectLst/>
                        <a:latin typeface="+mn-lt"/>
                        <a:ea typeface="Calibri"/>
                        <a:cs typeface="Times New Roman"/>
                      </a:endParaRPr>
                    </a:p>
                  </a:txBody>
                  <a:tcPr marL="15875" marR="15875" marT="15875" marB="15875" anchor="ctr"/>
                </a:tc>
                <a:extLst>
                  <a:ext uri="{0D108BD9-81ED-4DB2-BD59-A6C34878D82A}">
                    <a16:rowId xmlns:a16="http://schemas.microsoft.com/office/drawing/2014/main" val="10015"/>
                  </a:ext>
                </a:extLst>
              </a:tr>
              <a:tr h="345176">
                <a:tc vMerge="1">
                  <a:txBody>
                    <a:bodyPr/>
                    <a:lstStyle/>
                    <a:p>
                      <a:endParaRPr lang="en-US"/>
                    </a:p>
                  </a:txBody>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Primary and Secondary</a:t>
                      </a:r>
                      <a:endParaRPr lang="en-US" sz="800" dirty="0">
                        <a:effectLst/>
                        <a:latin typeface="+mn-lt"/>
                        <a:ea typeface="Calibri"/>
                        <a:cs typeface="Times New Roman"/>
                      </a:endParaRPr>
                    </a:p>
                  </a:txBody>
                  <a:tcPr marL="15875" marR="15875" marT="15875" marB="15875" anchor="ctr"/>
                </a:tc>
                <a:tc vMerge="1">
                  <a:txBody>
                    <a:bodyPr/>
                    <a:lstStyle/>
                    <a:p>
                      <a:endParaRPr lang="en-US"/>
                    </a:p>
                  </a:txBody>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900" dirty="0">
                          <a:effectLst/>
                        </a:rPr>
                        <a:t>24-hour</a:t>
                      </a:r>
                      <a:endParaRPr lang="en-US" sz="1000" dirty="0">
                        <a:effectLst/>
                        <a:latin typeface="Calibri"/>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35 µg/m</a:t>
                      </a:r>
                      <a:r>
                        <a:rPr lang="en-US" sz="800" baseline="30000" dirty="0">
                          <a:effectLst/>
                          <a:latin typeface="+mn-lt"/>
                        </a:rPr>
                        <a:t>3</a:t>
                      </a:r>
                      <a:endParaRPr lang="en-US" sz="800" dirty="0">
                        <a:effectLst/>
                        <a:latin typeface="+mn-lt"/>
                        <a:ea typeface="Calibri"/>
                        <a:cs typeface="Times New Roman"/>
                      </a:endParaRPr>
                    </a:p>
                  </a:txBody>
                  <a:tcPr marL="15875" marR="15875" marT="15875" marB="15875" anchor="ctr"/>
                </a:tc>
                <a:tc>
                  <a:txBody>
                    <a:bodyPr/>
                    <a:lstStyle/>
                    <a:p>
                      <a:pPr marL="0" marR="0">
                        <a:lnSpc>
                          <a:spcPct val="115000"/>
                        </a:lnSpc>
                        <a:spcBef>
                          <a:spcPts val="0"/>
                        </a:spcBef>
                        <a:spcAft>
                          <a:spcPts val="0"/>
                        </a:spcAft>
                      </a:pPr>
                      <a:r>
                        <a:rPr lang="en-US" sz="800" dirty="0">
                          <a:effectLst/>
                          <a:latin typeface="+mn-lt"/>
                        </a:rPr>
                        <a:t>98th percentile, averaged over 3 years </a:t>
                      </a:r>
                      <a:endParaRPr lang="en-US" sz="800" dirty="0">
                        <a:effectLst/>
                        <a:latin typeface="+mn-lt"/>
                        <a:ea typeface="Calibri"/>
                        <a:cs typeface="Times New Roman"/>
                      </a:endParaRPr>
                    </a:p>
                  </a:txBody>
                  <a:tcPr marL="15875" marR="15875" marT="15875" marB="15875" anchor="ctr"/>
                </a:tc>
                <a:extLst>
                  <a:ext uri="{0D108BD9-81ED-4DB2-BD59-A6C34878D82A}">
                    <a16:rowId xmlns:a16="http://schemas.microsoft.com/office/drawing/2014/main" val="10016"/>
                  </a:ext>
                </a:extLst>
              </a:tr>
              <a:tr h="272891">
                <a:tc vMerge="1">
                  <a:txBody>
                    <a:bodyPr/>
                    <a:lstStyle/>
                    <a:p>
                      <a:endParaRPr lang="en-US"/>
                    </a:p>
                  </a:txBody>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Primary and Secondary</a:t>
                      </a:r>
                      <a:endParaRPr lang="en-US" sz="800" dirty="0">
                        <a:effectLst/>
                        <a:latin typeface="+mn-lt"/>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dirty="0">
                          <a:effectLst/>
                          <a:latin typeface="+mn-lt"/>
                        </a:rPr>
                        <a:t>PM</a:t>
                      </a:r>
                      <a:r>
                        <a:rPr lang="en-US" sz="800" baseline="-25000" dirty="0">
                          <a:effectLst/>
                          <a:latin typeface="+mn-lt"/>
                        </a:rPr>
                        <a:t>10</a:t>
                      </a:r>
                      <a:endParaRPr lang="en-US" sz="800" dirty="0">
                        <a:effectLst/>
                        <a:latin typeface="+mn-lt"/>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900" dirty="0">
                          <a:effectLst/>
                        </a:rPr>
                        <a:t>24-hour</a:t>
                      </a:r>
                      <a:endParaRPr lang="en-US" sz="1000" dirty="0">
                        <a:effectLst/>
                        <a:latin typeface="Calibri"/>
                        <a:ea typeface="Calibri"/>
                        <a:cs typeface="Times New Roman"/>
                      </a:endParaRPr>
                    </a:p>
                  </a:txBody>
                  <a:tcPr marL="15875" marR="15875" marT="15875" marB="15875"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150 µg/m</a:t>
                      </a:r>
                      <a:r>
                        <a:rPr lang="en-US" sz="800" baseline="30000" dirty="0">
                          <a:effectLst/>
                          <a:latin typeface="+mn-lt"/>
                        </a:rPr>
                        <a:t>3</a:t>
                      </a:r>
                      <a:endParaRPr lang="en-US" sz="800" dirty="0">
                        <a:effectLst/>
                        <a:latin typeface="+mn-lt"/>
                        <a:ea typeface="Calibri"/>
                        <a:cs typeface="Times New Roman"/>
                      </a:endParaRPr>
                    </a:p>
                    <a:p>
                      <a:pPr marL="0" marR="0" algn="ctr">
                        <a:lnSpc>
                          <a:spcPct val="115000"/>
                        </a:lnSpc>
                        <a:spcBef>
                          <a:spcPts val="0"/>
                        </a:spcBef>
                        <a:spcAft>
                          <a:spcPts val="0"/>
                        </a:spcAft>
                      </a:pPr>
                      <a:endParaRPr lang="en-US" sz="800" dirty="0">
                        <a:effectLst/>
                        <a:latin typeface="+mn-lt"/>
                        <a:ea typeface="Calibri"/>
                        <a:cs typeface="Times New Roman"/>
                      </a:endParaRPr>
                    </a:p>
                  </a:txBody>
                  <a:tcPr marL="15875" marR="15875" marT="15875" marB="15875"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800" dirty="0">
                          <a:effectLst/>
                          <a:latin typeface="+mn-lt"/>
                        </a:rPr>
                        <a:t>Not to be exceeded more than once per year on average over a 3-year period</a:t>
                      </a:r>
                      <a:endParaRPr lang="en-US" sz="800" dirty="0">
                        <a:effectLst/>
                        <a:latin typeface="+mn-lt"/>
                        <a:ea typeface="Calibri"/>
                        <a:cs typeface="Times New Roman"/>
                      </a:endParaRPr>
                    </a:p>
                  </a:txBody>
                  <a:tcPr marL="15875" marR="15875" marT="15875" marB="15875" anchor="ctr"/>
                </a:tc>
                <a:extLst>
                  <a:ext uri="{0D108BD9-81ED-4DB2-BD59-A6C34878D82A}">
                    <a16:rowId xmlns:a16="http://schemas.microsoft.com/office/drawing/2014/main" val="10017"/>
                  </a:ext>
                </a:extLst>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F568FB-D109-0370-950E-D5C7E530B472}"/>
              </a:ext>
            </a:extLst>
          </p:cNvPr>
          <p:cNvSpPr>
            <a:spLocks noGrp="1"/>
          </p:cNvSpPr>
          <p:nvPr>
            <p:ph type="title"/>
          </p:nvPr>
        </p:nvSpPr>
        <p:spPr/>
        <p:txBody>
          <a:bodyPr>
            <a:normAutofit/>
          </a:bodyPr>
          <a:lstStyle/>
          <a:p>
            <a:r>
              <a:rPr lang="en-US" sz="4800" dirty="0"/>
              <a:t>PM Standards Revision in 2024</a:t>
            </a:r>
          </a:p>
        </p:txBody>
      </p:sp>
      <p:graphicFrame>
        <p:nvGraphicFramePr>
          <p:cNvPr id="5" name="Content Placeholder 4">
            <a:extLst>
              <a:ext uri="{FF2B5EF4-FFF2-40B4-BE49-F238E27FC236}">
                <a16:creationId xmlns:a16="http://schemas.microsoft.com/office/drawing/2014/main" id="{CE050E05-5527-B1EB-B75F-AF2AB7EECFF0}"/>
              </a:ext>
            </a:extLst>
          </p:cNvPr>
          <p:cNvGraphicFramePr>
            <a:graphicFrameLocks noGrp="1"/>
          </p:cNvGraphicFramePr>
          <p:nvPr>
            <p:ph idx="1"/>
            <p:extLst>
              <p:ext uri="{D42A27DB-BD31-4B8C-83A1-F6EECF244321}">
                <p14:modId xmlns:p14="http://schemas.microsoft.com/office/powerpoint/2010/main" val="2661003381"/>
              </p:ext>
            </p:extLst>
          </p:nvPr>
        </p:nvGraphicFramePr>
        <p:xfrm>
          <a:off x="706438" y="1825625"/>
          <a:ext cx="8874126" cy="2817495"/>
        </p:xfrm>
        <a:graphic>
          <a:graphicData uri="http://schemas.openxmlformats.org/drawingml/2006/table">
            <a:tbl>
              <a:tblPr firstRow="1" bandRow="1">
                <a:tableStyleId>{5C22544A-7EE6-4342-B048-85BDC9FD1C3A}</a:tableStyleId>
              </a:tblPr>
              <a:tblGrid>
                <a:gridCol w="1479021">
                  <a:extLst>
                    <a:ext uri="{9D8B030D-6E8A-4147-A177-3AD203B41FA5}">
                      <a16:colId xmlns:a16="http://schemas.microsoft.com/office/drawing/2014/main" val="949507389"/>
                    </a:ext>
                  </a:extLst>
                </a:gridCol>
                <a:gridCol w="1479021">
                  <a:extLst>
                    <a:ext uri="{9D8B030D-6E8A-4147-A177-3AD203B41FA5}">
                      <a16:colId xmlns:a16="http://schemas.microsoft.com/office/drawing/2014/main" val="2535517333"/>
                    </a:ext>
                  </a:extLst>
                </a:gridCol>
                <a:gridCol w="1479021">
                  <a:extLst>
                    <a:ext uri="{9D8B030D-6E8A-4147-A177-3AD203B41FA5}">
                      <a16:colId xmlns:a16="http://schemas.microsoft.com/office/drawing/2014/main" val="3062245205"/>
                    </a:ext>
                  </a:extLst>
                </a:gridCol>
                <a:gridCol w="1479021">
                  <a:extLst>
                    <a:ext uri="{9D8B030D-6E8A-4147-A177-3AD203B41FA5}">
                      <a16:colId xmlns:a16="http://schemas.microsoft.com/office/drawing/2014/main" val="1110747401"/>
                    </a:ext>
                  </a:extLst>
                </a:gridCol>
                <a:gridCol w="1479021">
                  <a:extLst>
                    <a:ext uri="{9D8B030D-6E8A-4147-A177-3AD203B41FA5}">
                      <a16:colId xmlns:a16="http://schemas.microsoft.com/office/drawing/2014/main" val="1143967025"/>
                    </a:ext>
                  </a:extLst>
                </a:gridCol>
                <a:gridCol w="1479021">
                  <a:extLst>
                    <a:ext uri="{9D8B030D-6E8A-4147-A177-3AD203B41FA5}">
                      <a16:colId xmlns:a16="http://schemas.microsoft.com/office/drawing/2014/main" val="1784543914"/>
                    </a:ext>
                  </a:extLst>
                </a:gridCol>
              </a:tblGrid>
              <a:tr h="370840">
                <a:tc>
                  <a:txBody>
                    <a:bodyPr/>
                    <a:lstStyle/>
                    <a:p>
                      <a:pPr marL="0" marR="0" algn="ctr">
                        <a:lnSpc>
                          <a:spcPct val="115000"/>
                        </a:lnSpc>
                        <a:spcBef>
                          <a:spcPts val="0"/>
                        </a:spcBef>
                        <a:spcAft>
                          <a:spcPts val="0"/>
                        </a:spcAft>
                      </a:pPr>
                      <a:r>
                        <a:rPr lang="en-US" sz="1200" dirty="0">
                          <a:effectLst/>
                        </a:rPr>
                        <a:t>Final Rule</a:t>
                      </a:r>
                      <a:endParaRPr lang="en-US" sz="1200" dirty="0">
                        <a:effectLst/>
                        <a:latin typeface="Calibri"/>
                        <a:ea typeface="Calibri"/>
                        <a:cs typeface="Times New Roman"/>
                      </a:endParaRPr>
                    </a:p>
                  </a:txBody>
                  <a:tcPr marL="15216" marR="15216" marT="15875" marB="15875" anchor="ctr"/>
                </a:tc>
                <a:tc>
                  <a:txBody>
                    <a:bodyPr/>
                    <a:lstStyle/>
                    <a:p>
                      <a:pPr marL="0" marR="0" algn="ctr">
                        <a:lnSpc>
                          <a:spcPct val="115000"/>
                        </a:lnSpc>
                        <a:spcBef>
                          <a:spcPts val="0"/>
                        </a:spcBef>
                        <a:spcAft>
                          <a:spcPts val="0"/>
                        </a:spcAft>
                      </a:pPr>
                      <a:r>
                        <a:rPr lang="en-US" sz="1200" dirty="0">
                          <a:effectLst/>
                        </a:rPr>
                        <a:t>Primary/ Secondary</a:t>
                      </a:r>
                      <a:endParaRPr lang="en-US" sz="1200" dirty="0">
                        <a:effectLst/>
                        <a:latin typeface="Calibri"/>
                        <a:ea typeface="Calibri"/>
                        <a:cs typeface="Times New Roman"/>
                      </a:endParaRPr>
                    </a:p>
                  </a:txBody>
                  <a:tcPr marL="15216" marR="15216" marT="15875" marB="15875" anchor="ctr"/>
                </a:tc>
                <a:tc>
                  <a:txBody>
                    <a:bodyPr/>
                    <a:lstStyle/>
                    <a:p>
                      <a:pPr marL="0" marR="0" algn="ctr">
                        <a:lnSpc>
                          <a:spcPct val="115000"/>
                        </a:lnSpc>
                        <a:spcBef>
                          <a:spcPts val="0"/>
                        </a:spcBef>
                        <a:spcAft>
                          <a:spcPts val="0"/>
                        </a:spcAft>
                      </a:pPr>
                      <a:r>
                        <a:rPr lang="en-US" sz="1200" dirty="0">
                          <a:effectLst/>
                        </a:rPr>
                        <a:t>Indicator</a:t>
                      </a:r>
                      <a:endParaRPr lang="en-US" sz="1200" dirty="0">
                        <a:effectLst/>
                        <a:latin typeface="Calibri"/>
                        <a:ea typeface="Calibri"/>
                        <a:cs typeface="Times New Roman"/>
                      </a:endParaRPr>
                    </a:p>
                  </a:txBody>
                  <a:tcPr marL="15216" marR="15216" marT="15875" marB="15875" anchor="ctr"/>
                </a:tc>
                <a:tc>
                  <a:txBody>
                    <a:bodyPr/>
                    <a:lstStyle/>
                    <a:p>
                      <a:pPr marL="0" marR="0" algn="ctr">
                        <a:lnSpc>
                          <a:spcPct val="115000"/>
                        </a:lnSpc>
                        <a:spcBef>
                          <a:spcPts val="0"/>
                        </a:spcBef>
                        <a:spcAft>
                          <a:spcPts val="0"/>
                        </a:spcAft>
                      </a:pPr>
                      <a:r>
                        <a:rPr lang="en-US" sz="1200" dirty="0">
                          <a:effectLst/>
                        </a:rPr>
                        <a:t>Averaging </a:t>
                      </a:r>
                      <a:br>
                        <a:rPr lang="en-US" sz="1200" dirty="0">
                          <a:effectLst/>
                        </a:rPr>
                      </a:br>
                      <a:r>
                        <a:rPr lang="en-US" sz="1200" dirty="0">
                          <a:effectLst/>
                        </a:rPr>
                        <a:t>Time</a:t>
                      </a:r>
                      <a:endParaRPr lang="en-US" sz="1200" dirty="0">
                        <a:effectLst/>
                        <a:latin typeface="Calibri"/>
                        <a:ea typeface="Calibri"/>
                        <a:cs typeface="Times New Roman"/>
                      </a:endParaRPr>
                    </a:p>
                  </a:txBody>
                  <a:tcPr marL="15216" marR="15216" marT="15875" marB="15875" anchor="ctr"/>
                </a:tc>
                <a:tc>
                  <a:txBody>
                    <a:bodyPr/>
                    <a:lstStyle/>
                    <a:p>
                      <a:pPr marL="0" marR="0" algn="ctr">
                        <a:lnSpc>
                          <a:spcPct val="115000"/>
                        </a:lnSpc>
                        <a:spcBef>
                          <a:spcPts val="0"/>
                        </a:spcBef>
                        <a:spcAft>
                          <a:spcPts val="0"/>
                        </a:spcAft>
                      </a:pPr>
                      <a:r>
                        <a:rPr lang="en-US" sz="1200" dirty="0">
                          <a:effectLst/>
                        </a:rPr>
                        <a:t>Level </a:t>
                      </a:r>
                      <a:r>
                        <a:rPr lang="en-US" sz="1200" u="sng" baseline="30000" dirty="0">
                          <a:effectLst/>
                          <a:hlinkClick r:id="rId3"/>
                        </a:rPr>
                        <a:t>(1)</a:t>
                      </a:r>
                      <a:endParaRPr lang="en-US" sz="1200" dirty="0">
                        <a:effectLst/>
                        <a:latin typeface="Calibri"/>
                        <a:ea typeface="Calibri"/>
                        <a:cs typeface="Times New Roman"/>
                      </a:endParaRPr>
                    </a:p>
                  </a:txBody>
                  <a:tcPr marL="15216" marR="15216" marT="15875" marB="15875" anchor="ctr"/>
                </a:tc>
                <a:tc>
                  <a:txBody>
                    <a:bodyPr/>
                    <a:lstStyle/>
                    <a:p>
                      <a:pPr marL="0" marR="0" algn="ctr">
                        <a:lnSpc>
                          <a:spcPct val="115000"/>
                        </a:lnSpc>
                        <a:spcBef>
                          <a:spcPts val="0"/>
                        </a:spcBef>
                        <a:spcAft>
                          <a:spcPts val="0"/>
                        </a:spcAft>
                      </a:pPr>
                      <a:r>
                        <a:rPr lang="en-US" sz="1200" dirty="0">
                          <a:effectLst/>
                        </a:rPr>
                        <a:t>Form</a:t>
                      </a:r>
                      <a:endParaRPr lang="en-US" sz="1200" dirty="0">
                        <a:effectLst/>
                        <a:latin typeface="Calibri"/>
                        <a:ea typeface="Calibri"/>
                        <a:cs typeface="Times New Roman"/>
                      </a:endParaRPr>
                    </a:p>
                  </a:txBody>
                  <a:tcPr marL="15216" marR="15216" marT="15875" marB="15875" anchor="ctr"/>
                </a:tc>
                <a:extLst>
                  <a:ext uri="{0D108BD9-81ED-4DB2-BD59-A6C34878D82A}">
                    <a16:rowId xmlns:a16="http://schemas.microsoft.com/office/drawing/2014/main" val="3306035517"/>
                  </a:ext>
                </a:extLst>
              </a:tr>
              <a:tr h="370840">
                <a:tc>
                  <a:txBody>
                    <a:bodyPr/>
                    <a:lstStyle/>
                    <a:p>
                      <a:r>
                        <a:rPr lang="en-US" sz="1600" b="0" dirty="0">
                          <a:effectLst/>
                        </a:rPr>
                        <a:t>89 FR 16202</a:t>
                      </a:r>
                    </a:p>
                    <a:p>
                      <a:pPr algn="ctr"/>
                      <a:endParaRPr lang="en-US" sz="1600" b="0" dirty="0">
                        <a:effectLst/>
                      </a:endParaRPr>
                    </a:p>
                  </a:txBody>
                  <a:tcPr marL="87646" marR="87646" anchor="ctr"/>
                </a:tc>
                <a:tc>
                  <a:txBody>
                    <a:bodyPr/>
                    <a:lstStyle/>
                    <a:p>
                      <a:r>
                        <a:rPr lang="en-US" b="0" dirty="0">
                          <a:effectLst/>
                          <a:highlight>
                            <a:srgbClr val="FFFFFF"/>
                          </a:highlight>
                        </a:rPr>
                        <a:t>Primary</a:t>
                      </a:r>
                    </a:p>
                  </a:txBody>
                  <a:tcPr marL="87646" marR="87646" anchor="ctr"/>
                </a:tc>
                <a:tc>
                  <a:txBody>
                    <a:bodyPr/>
                    <a:lstStyle/>
                    <a:p>
                      <a:r>
                        <a:rPr lang="en-US" b="0">
                          <a:effectLst/>
                          <a:highlight>
                            <a:srgbClr val="FFFFFF"/>
                          </a:highlight>
                        </a:rPr>
                        <a:t>PM</a:t>
                      </a:r>
                      <a:r>
                        <a:rPr lang="en-US" b="0" baseline="-25000">
                          <a:effectLst/>
                          <a:highlight>
                            <a:srgbClr val="FFFFFF"/>
                          </a:highlight>
                        </a:rPr>
                        <a:t>2.5</a:t>
                      </a:r>
                      <a:endParaRPr lang="en-US" b="0">
                        <a:effectLst/>
                        <a:highlight>
                          <a:srgbClr val="FFFFFF"/>
                        </a:highlight>
                      </a:endParaRPr>
                    </a:p>
                  </a:txBody>
                  <a:tcPr marL="87646" marR="87646" anchor="ctr"/>
                </a:tc>
                <a:tc>
                  <a:txBody>
                    <a:bodyPr/>
                    <a:lstStyle/>
                    <a:p>
                      <a:r>
                        <a:rPr lang="en-US" b="0">
                          <a:effectLst/>
                          <a:highlight>
                            <a:srgbClr val="FFFFFF"/>
                          </a:highlight>
                        </a:rPr>
                        <a:t>Annual</a:t>
                      </a:r>
                    </a:p>
                  </a:txBody>
                  <a:tcPr marL="87646" marR="87646" anchor="ctr"/>
                </a:tc>
                <a:tc>
                  <a:txBody>
                    <a:bodyPr/>
                    <a:lstStyle/>
                    <a:p>
                      <a:r>
                        <a:rPr lang="en-US" b="0">
                          <a:effectLst/>
                          <a:highlight>
                            <a:srgbClr val="FFFFFF"/>
                          </a:highlight>
                        </a:rPr>
                        <a:t>9.0 µg/m</a:t>
                      </a:r>
                      <a:r>
                        <a:rPr lang="en-US" b="0" baseline="30000">
                          <a:effectLst/>
                          <a:highlight>
                            <a:srgbClr val="FFFFFF"/>
                          </a:highlight>
                        </a:rPr>
                        <a:t>3</a:t>
                      </a:r>
                      <a:endParaRPr lang="en-US" b="0">
                        <a:effectLst/>
                        <a:highlight>
                          <a:srgbClr val="FFFFFF"/>
                        </a:highlight>
                      </a:endParaRPr>
                    </a:p>
                  </a:txBody>
                  <a:tcPr marL="87646" marR="87646" anchor="ctr"/>
                </a:tc>
                <a:tc>
                  <a:txBody>
                    <a:bodyPr/>
                    <a:lstStyle/>
                    <a:p>
                      <a:r>
                        <a:rPr lang="en-US" b="0" dirty="0">
                          <a:effectLst/>
                          <a:highlight>
                            <a:srgbClr val="FFFFFF"/>
                          </a:highlight>
                        </a:rPr>
                        <a:t>Annual arithmetic mean, averaged over 3 years </a:t>
                      </a:r>
                      <a:r>
                        <a:rPr lang="en-US" b="0" baseline="30000" dirty="0">
                          <a:solidFill>
                            <a:srgbClr val="005EA2"/>
                          </a:solidFill>
                          <a:effectLst/>
                          <a:highlight>
                            <a:srgbClr val="FFFFFF"/>
                          </a:highlight>
                          <a:hlinkClick r:id="rId4"/>
                        </a:rPr>
                        <a:t>2</a:t>
                      </a:r>
                      <a:r>
                        <a:rPr lang="en-US" b="0" baseline="30000" dirty="0">
                          <a:effectLst/>
                          <a:highlight>
                            <a:srgbClr val="FFFFFF"/>
                          </a:highlight>
                        </a:rPr>
                        <a:t>, </a:t>
                      </a:r>
                      <a:r>
                        <a:rPr lang="en-US" b="0" baseline="30000" dirty="0">
                          <a:solidFill>
                            <a:srgbClr val="005EA2"/>
                          </a:solidFill>
                          <a:effectLst/>
                          <a:highlight>
                            <a:srgbClr val="FFFFFF"/>
                          </a:highlight>
                          <a:hlinkClick r:id="rId5"/>
                        </a:rPr>
                        <a:t>7</a:t>
                      </a:r>
                      <a:endParaRPr lang="en-US" b="0" dirty="0">
                        <a:effectLst/>
                        <a:highlight>
                          <a:srgbClr val="FFFFFF"/>
                        </a:highlight>
                      </a:endParaRPr>
                    </a:p>
                  </a:txBody>
                  <a:tcPr marL="87646" marR="87646" anchor="ctr"/>
                </a:tc>
                <a:extLst>
                  <a:ext uri="{0D108BD9-81ED-4DB2-BD59-A6C34878D82A}">
                    <a16:rowId xmlns:a16="http://schemas.microsoft.com/office/drawing/2014/main" val="2961416717"/>
                  </a:ext>
                </a:extLst>
              </a:tr>
              <a:tr h="370840">
                <a:tc>
                  <a:txBody>
                    <a:bodyPr/>
                    <a:lstStyle/>
                    <a:p>
                      <a:r>
                        <a:rPr lang="en-US" b="0" dirty="0">
                          <a:effectLst/>
                          <a:highlight>
                            <a:srgbClr val="FFFFFF"/>
                          </a:highlight>
                        </a:rPr>
                        <a:t>2024</a:t>
                      </a:r>
                    </a:p>
                  </a:txBody>
                  <a:tcPr marL="87646" marR="87646" anchor="ct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highlight>
                            <a:srgbClr val="FFFFFF"/>
                          </a:highlight>
                        </a:rPr>
                        <a:t>Secondary PM</a:t>
                      </a:r>
                      <a:r>
                        <a:rPr lang="en-US" b="0" baseline="-25000" dirty="0">
                          <a:effectLst/>
                          <a:highlight>
                            <a:srgbClr val="FFFFFF"/>
                          </a:highlight>
                        </a:rPr>
                        <a:t>2.5</a:t>
                      </a:r>
                      <a:r>
                        <a:rPr lang="en-US" b="0" dirty="0">
                          <a:effectLst/>
                          <a:highlight>
                            <a:srgbClr val="FFFFFF"/>
                          </a:highlight>
                        </a:rPr>
                        <a:t> standards, and primary and secondary PM</a:t>
                      </a:r>
                      <a:r>
                        <a:rPr lang="en-US" b="0" baseline="-25000" dirty="0">
                          <a:effectLst/>
                          <a:highlight>
                            <a:srgbClr val="FFFFFF"/>
                          </a:highlight>
                        </a:rPr>
                        <a:t>10</a:t>
                      </a:r>
                      <a:r>
                        <a:rPr lang="en-US" b="0" dirty="0">
                          <a:effectLst/>
                          <a:highlight>
                            <a:srgbClr val="FFFFFF"/>
                          </a:highlight>
                        </a:rPr>
                        <a:t> standards, retained without revision.</a:t>
                      </a:r>
                    </a:p>
                  </a:txBody>
                  <a:tcPr marL="87646" marR="87646"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1367647"/>
                  </a:ext>
                </a:extLst>
              </a:tr>
            </a:tbl>
          </a:graphicData>
        </a:graphic>
      </p:graphicFrame>
    </p:spTree>
    <p:extLst>
      <p:ext uri="{BB962C8B-B14F-4D97-AF65-F5344CB8AC3E}">
        <p14:creationId xmlns:p14="http://schemas.microsoft.com/office/powerpoint/2010/main" val="1032475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419100" y="152400"/>
            <a:ext cx="8839200" cy="828432"/>
          </a:xfrm>
          <a:prstGeom prst="rect">
            <a:avLst/>
          </a:prstGeom>
          <a:solidFill>
            <a:schemeClr val="bg1"/>
          </a:solidFill>
          <a:ln w="76200">
            <a:noFill/>
            <a:miter lim="800000"/>
            <a:headEnd/>
            <a:tailEnd/>
          </a:ln>
          <a:effectLst/>
        </p:spPr>
        <p:txBody>
          <a:bodyPr wrap="square" lIns="90488" tIns="44450" rIns="90488" bIns="44450">
            <a:spAutoFit/>
          </a:bodyPr>
          <a:lstStyle/>
          <a:p>
            <a:pPr>
              <a:defRPr/>
            </a:pPr>
            <a:r>
              <a:rPr lang="en-US" sz="4800" dirty="0">
                <a:latin typeface="+mj-lt"/>
              </a:rPr>
              <a:t>Current PM 10 and 2.5 Monitors</a:t>
            </a:r>
          </a:p>
        </p:txBody>
      </p:sp>
      <p:pic>
        <p:nvPicPr>
          <p:cNvPr id="3" name="Picture 2">
            <a:extLst>
              <a:ext uri="{FF2B5EF4-FFF2-40B4-BE49-F238E27FC236}">
                <a16:creationId xmlns:a16="http://schemas.microsoft.com/office/drawing/2014/main" id="{1E3C6262-5E19-6D13-E204-DC989AB9BC3B}"/>
              </a:ext>
            </a:extLst>
          </p:cNvPr>
          <p:cNvPicPr>
            <a:picLocks noChangeAspect="1"/>
          </p:cNvPicPr>
          <p:nvPr/>
        </p:nvPicPr>
        <p:blipFill>
          <a:blip r:embed="rId3"/>
          <a:stretch>
            <a:fillRect/>
          </a:stretch>
        </p:blipFill>
        <p:spPr>
          <a:xfrm>
            <a:off x="209550" y="1004147"/>
            <a:ext cx="9867900" cy="5701453"/>
          </a:xfrm>
          <a:prstGeom prst="rect">
            <a:avLst/>
          </a:prstGeom>
        </p:spPr>
      </p:pic>
      <p:sp>
        <p:nvSpPr>
          <p:cNvPr id="4" name="TextBox 3">
            <a:extLst>
              <a:ext uri="{FF2B5EF4-FFF2-40B4-BE49-F238E27FC236}">
                <a16:creationId xmlns:a16="http://schemas.microsoft.com/office/drawing/2014/main" id="{CC78FBB5-5CF7-C71D-82E6-DAF38AB456D9}"/>
              </a:ext>
            </a:extLst>
          </p:cNvPr>
          <p:cNvSpPr txBox="1"/>
          <p:nvPr/>
        </p:nvSpPr>
        <p:spPr>
          <a:xfrm>
            <a:off x="7274310" y="1253366"/>
            <a:ext cx="1529586" cy="338554"/>
          </a:xfrm>
          <a:prstGeom prst="rect">
            <a:avLst/>
          </a:prstGeom>
          <a:noFill/>
        </p:spPr>
        <p:txBody>
          <a:bodyPr wrap="none" rtlCol="0">
            <a:spAutoFit/>
          </a:bodyPr>
          <a:lstStyle/>
          <a:p>
            <a:r>
              <a:rPr lang="en-US" dirty="0"/>
              <a:t>Updated 08/24</a:t>
            </a: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CDBC7C-D543-630A-D55D-133C8AACC4C5}"/>
              </a:ext>
            </a:extLst>
          </p:cNvPr>
          <p:cNvPicPr>
            <a:picLocks noChangeAspect="1"/>
          </p:cNvPicPr>
          <p:nvPr/>
        </p:nvPicPr>
        <p:blipFill>
          <a:blip r:embed="rId3"/>
          <a:stretch>
            <a:fillRect/>
          </a:stretch>
        </p:blipFill>
        <p:spPr>
          <a:xfrm>
            <a:off x="216568" y="144379"/>
            <a:ext cx="9853863" cy="6569241"/>
          </a:xfrm>
          <a:prstGeom prst="rect">
            <a:avLst/>
          </a:prstGeom>
        </p:spPr>
      </p:pic>
    </p:spTree>
    <p:extLst>
      <p:ext uri="{BB962C8B-B14F-4D97-AF65-F5344CB8AC3E}">
        <p14:creationId xmlns:p14="http://schemas.microsoft.com/office/powerpoint/2010/main" val="22730755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181100" y="270634"/>
            <a:ext cx="8001000" cy="828432"/>
          </a:xfrm>
          <a:prstGeom prst="rect">
            <a:avLst/>
          </a:prstGeom>
          <a:solidFill>
            <a:schemeClr val="bg1"/>
          </a:solidFill>
          <a:ln w="76200">
            <a:noFill/>
            <a:miter lim="800000"/>
            <a:headEnd/>
            <a:tailEnd/>
          </a:ln>
          <a:effectLst/>
        </p:spPr>
        <p:txBody>
          <a:bodyPr wrap="square" lIns="90488" tIns="44450" rIns="90488" bIns="44450">
            <a:spAutoFit/>
          </a:bodyPr>
          <a:lstStyle/>
          <a:p>
            <a:pPr>
              <a:defRPr/>
            </a:pPr>
            <a:r>
              <a:rPr lang="en-US" sz="4800" dirty="0">
                <a:latin typeface="Arial" charset="0"/>
              </a:rPr>
              <a:t>PM-10</a:t>
            </a:r>
            <a:r>
              <a:rPr lang="en-US" sz="4800" baseline="-25000" dirty="0">
                <a:latin typeface="Arial" charset="0"/>
              </a:rPr>
              <a:t> </a:t>
            </a:r>
            <a:r>
              <a:rPr lang="en-US" sz="4800" dirty="0">
                <a:latin typeface="Arial" charset="0"/>
              </a:rPr>
              <a:t>Nonattainment Areas</a:t>
            </a:r>
          </a:p>
        </p:txBody>
      </p:sp>
      <p:pic>
        <p:nvPicPr>
          <p:cNvPr id="3" name="Picture 2" descr="A map of the united states&#10;&#10;AI-generated content may be incorrect.">
            <a:extLst>
              <a:ext uri="{FF2B5EF4-FFF2-40B4-BE49-F238E27FC236}">
                <a16:creationId xmlns:a16="http://schemas.microsoft.com/office/drawing/2014/main" id="{54265A7D-736B-664C-C4C1-76B348B161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186" y="1111098"/>
            <a:ext cx="8968914" cy="54883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257300" y="228600"/>
            <a:ext cx="8229600" cy="828432"/>
          </a:xfrm>
          <a:prstGeom prst="rect">
            <a:avLst/>
          </a:prstGeom>
          <a:solidFill>
            <a:schemeClr val="bg1"/>
          </a:solidFill>
          <a:ln w="76200">
            <a:noFill/>
            <a:miter lim="800000"/>
            <a:headEnd/>
            <a:tailEnd/>
          </a:ln>
          <a:effectLst/>
        </p:spPr>
        <p:txBody>
          <a:bodyPr wrap="square" lIns="90488" tIns="44450" rIns="90488" bIns="44450">
            <a:spAutoFit/>
          </a:bodyPr>
          <a:lstStyle/>
          <a:p>
            <a:pPr>
              <a:defRPr/>
            </a:pPr>
            <a:r>
              <a:rPr lang="en-US" sz="4800" dirty="0">
                <a:latin typeface="Arial" charset="0"/>
              </a:rPr>
              <a:t>PM-2.5</a:t>
            </a:r>
            <a:r>
              <a:rPr lang="en-US" sz="4800" baseline="-25000" dirty="0">
                <a:latin typeface="Arial" charset="0"/>
              </a:rPr>
              <a:t> </a:t>
            </a:r>
            <a:r>
              <a:rPr lang="en-US" sz="4800" dirty="0">
                <a:latin typeface="Arial" charset="0"/>
              </a:rPr>
              <a:t>Nonattainment Areas</a:t>
            </a:r>
          </a:p>
        </p:txBody>
      </p:sp>
      <p:pic>
        <p:nvPicPr>
          <p:cNvPr id="5" name="Picture 4" descr="A map of the united states&#10;&#10;AI-generated content may be incorrect.">
            <a:extLst>
              <a:ext uri="{FF2B5EF4-FFF2-40B4-BE49-F238E27FC236}">
                <a16:creationId xmlns:a16="http://schemas.microsoft.com/office/drawing/2014/main" id="{1D704395-E778-CB39-46C9-D8A625BBD2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1371600"/>
            <a:ext cx="8229600" cy="481584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876299" y="0"/>
            <a:ext cx="8921333" cy="1567096"/>
          </a:xfrm>
          <a:prstGeom prst="rect">
            <a:avLst/>
          </a:prstGeom>
          <a:noFill/>
          <a:ln w="76200">
            <a:noFill/>
            <a:miter lim="800000"/>
            <a:headEnd/>
            <a:tailEnd/>
          </a:ln>
          <a:effectLst/>
        </p:spPr>
        <p:txBody>
          <a:bodyPr wrap="square" lIns="90488" tIns="44450" rIns="90488" bIns="44450">
            <a:spAutoFit/>
          </a:bodyPr>
          <a:lstStyle/>
          <a:p>
            <a:pPr>
              <a:defRPr/>
            </a:pPr>
            <a:r>
              <a:rPr lang="en-US" sz="4800" dirty="0">
                <a:latin typeface="Arial" charset="0"/>
              </a:rPr>
              <a:t>PM-2.5</a:t>
            </a:r>
            <a:r>
              <a:rPr lang="en-US" sz="4800" baseline="-25000" dirty="0">
                <a:latin typeface="Arial" charset="0"/>
              </a:rPr>
              <a:t> </a:t>
            </a:r>
            <a:r>
              <a:rPr lang="en-US" sz="4800" dirty="0">
                <a:latin typeface="Arial" charset="0"/>
              </a:rPr>
              <a:t>Nonattainment Areas</a:t>
            </a:r>
          </a:p>
          <a:p>
            <a:pPr>
              <a:defRPr/>
            </a:pPr>
            <a:r>
              <a:rPr lang="en-US" sz="4800" dirty="0">
                <a:latin typeface="Arial" charset="0"/>
              </a:rPr>
              <a:t>For Standards of Different Years</a:t>
            </a:r>
          </a:p>
        </p:txBody>
      </p:sp>
      <p:pic>
        <p:nvPicPr>
          <p:cNvPr id="5" name="Picture 4">
            <a:extLst>
              <a:ext uri="{FF2B5EF4-FFF2-40B4-BE49-F238E27FC236}">
                <a16:creationId xmlns:a16="http://schemas.microsoft.com/office/drawing/2014/main" id="{6BB0D9AD-EFA9-BCB9-DB36-DA492444AA91}"/>
              </a:ext>
            </a:extLst>
          </p:cNvPr>
          <p:cNvPicPr>
            <a:picLocks noChangeAspect="1"/>
          </p:cNvPicPr>
          <p:nvPr/>
        </p:nvPicPr>
        <p:blipFill>
          <a:blip r:embed="rId3"/>
          <a:stretch>
            <a:fillRect/>
          </a:stretch>
        </p:blipFill>
        <p:spPr>
          <a:xfrm>
            <a:off x="489367" y="1804134"/>
            <a:ext cx="8997533" cy="4749066"/>
          </a:xfrm>
          <a:prstGeom prst="rect">
            <a:avLst/>
          </a:prstGeom>
        </p:spPr>
      </p:pic>
    </p:spTree>
    <p:extLst>
      <p:ext uri="{BB962C8B-B14F-4D97-AF65-F5344CB8AC3E}">
        <p14:creationId xmlns:p14="http://schemas.microsoft.com/office/powerpoint/2010/main" val="24370516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3AACDE0-083E-44C6-8EA6-3C0F3E8F0620}"/>
              </a:ext>
            </a:extLst>
          </p:cNvPr>
          <p:cNvGraphicFramePr>
            <a:graphicFrameLocks noChangeAspect="1"/>
          </p:cNvGraphicFramePr>
          <p:nvPr>
            <p:extLst>
              <p:ext uri="{D42A27DB-BD31-4B8C-83A1-F6EECF244321}">
                <p14:modId xmlns:p14="http://schemas.microsoft.com/office/powerpoint/2010/main" val="1000597850"/>
              </p:ext>
            </p:extLst>
          </p:nvPr>
        </p:nvGraphicFramePr>
        <p:xfrm>
          <a:off x="647700" y="553720"/>
          <a:ext cx="9353320" cy="5750560"/>
        </p:xfrm>
        <a:graphic>
          <a:graphicData uri="http://schemas.openxmlformats.org/presentationml/2006/ole">
            <mc:AlternateContent xmlns:mc="http://schemas.openxmlformats.org/markup-compatibility/2006">
              <mc:Choice xmlns:v="urn:schemas-microsoft-com:vml" Requires="v">
                <p:oleObj name="Acrobat Document" r:id="rId3" imgW="4663440" imgH="6034757" progId="AcroExch.Document.DC">
                  <p:embed/>
                </p:oleObj>
              </mc:Choice>
              <mc:Fallback>
                <p:oleObj name="Acrobat Document" r:id="rId3" imgW="4663440" imgH="6034757" progId="AcroExch.Document.DC">
                  <p:embed/>
                  <p:pic>
                    <p:nvPicPr>
                      <p:cNvPr id="2" name="Object 1">
                        <a:extLst>
                          <a:ext uri="{FF2B5EF4-FFF2-40B4-BE49-F238E27FC236}">
                            <a16:creationId xmlns:a16="http://schemas.microsoft.com/office/drawing/2014/main" id="{13AACDE0-083E-44C6-8EA6-3C0F3E8F0620}"/>
                          </a:ext>
                        </a:extLst>
                      </p:cNvPr>
                      <p:cNvPicPr/>
                      <p:nvPr/>
                    </p:nvPicPr>
                    <p:blipFill>
                      <a:blip r:embed="rId4"/>
                      <a:stretch>
                        <a:fillRect/>
                      </a:stretch>
                    </p:blipFill>
                    <p:spPr>
                      <a:xfrm>
                        <a:off x="647700" y="553720"/>
                        <a:ext cx="9353320" cy="5750560"/>
                      </a:xfrm>
                      <a:prstGeom prst="rect">
                        <a:avLst/>
                      </a:prstGeom>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71500" y="231779"/>
            <a:ext cx="9715500" cy="987425"/>
          </a:xfrm>
        </p:spPr>
        <p:txBody>
          <a:bodyPr/>
          <a:lstStyle/>
          <a:p>
            <a:pPr eaLnBrk="1" fontAlgn="auto" hangingPunct="1">
              <a:spcAft>
                <a:spcPts val="0"/>
              </a:spcAft>
              <a:defRPr/>
            </a:pPr>
            <a:r>
              <a:rPr lang="en-US" sz="4800" dirty="0">
                <a:solidFill>
                  <a:schemeClr val="tx1"/>
                </a:solidFill>
                <a:effectLst/>
              </a:rPr>
              <a:t>Monitoring</a:t>
            </a:r>
            <a:endParaRPr lang="en-US" dirty="0">
              <a:solidFill>
                <a:schemeClr val="tx1"/>
              </a:solidFill>
              <a:effectLst/>
            </a:endParaRPr>
          </a:p>
        </p:txBody>
      </p:sp>
      <p:sp>
        <p:nvSpPr>
          <p:cNvPr id="23554" name="Rectangle 3"/>
          <p:cNvSpPr>
            <a:spLocks noGrp="1" noChangeArrowheads="1"/>
          </p:cNvSpPr>
          <p:nvPr>
            <p:ph idx="1"/>
          </p:nvPr>
        </p:nvSpPr>
        <p:spPr>
          <a:xfrm>
            <a:off x="952500" y="1524000"/>
            <a:ext cx="9150350" cy="4959350"/>
          </a:xfrm>
          <a:effectLst/>
        </p:spPr>
        <p:txBody>
          <a:bodyPr/>
          <a:lstStyle/>
          <a:p>
            <a:pPr marL="517525" indent="-517525" eaLnBrk="1" hangingPunct="1"/>
            <a:r>
              <a:rPr lang="en-US" sz="4400" dirty="0"/>
              <a:t>Attainment </a:t>
            </a:r>
          </a:p>
          <a:p>
            <a:pPr marL="517525" indent="-517525" eaLnBrk="1" hangingPunct="1"/>
            <a:r>
              <a:rPr lang="en-US" sz="4400" dirty="0"/>
              <a:t>Progress Toward Attainment</a:t>
            </a:r>
          </a:p>
          <a:p>
            <a:pPr marL="517525" indent="-517525" eaLnBrk="1" hangingPunct="1"/>
            <a:r>
              <a:rPr lang="en-US" sz="4400" dirty="0"/>
              <a:t>Pollution Trends</a:t>
            </a:r>
          </a:p>
          <a:p>
            <a:pPr marL="517525" indent="-517525" eaLnBrk="1" hangingPunct="1"/>
            <a:r>
              <a:rPr lang="en-US" sz="4400" dirty="0"/>
              <a:t>Emergency Control Procedures</a:t>
            </a:r>
          </a:p>
          <a:p>
            <a:pPr marL="517525" indent="-517525" eaLnBrk="1" hangingPunct="1"/>
            <a:r>
              <a:rPr lang="en-US" sz="4400" dirty="0"/>
              <a:t>Database</a:t>
            </a: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3362677-3E35-4556-8CB2-B06F3D162D58}"/>
              </a:ext>
            </a:extLst>
          </p:cNvPr>
          <p:cNvGraphicFramePr>
            <a:graphicFrameLocks noChangeAspect="1"/>
          </p:cNvGraphicFramePr>
          <p:nvPr>
            <p:extLst>
              <p:ext uri="{D42A27DB-BD31-4B8C-83A1-F6EECF244321}">
                <p14:modId xmlns:p14="http://schemas.microsoft.com/office/powerpoint/2010/main" val="3784425739"/>
              </p:ext>
            </p:extLst>
          </p:nvPr>
        </p:nvGraphicFramePr>
        <p:xfrm>
          <a:off x="266700" y="228600"/>
          <a:ext cx="9486900" cy="6400800"/>
        </p:xfrm>
        <a:graphic>
          <a:graphicData uri="http://schemas.openxmlformats.org/presentationml/2006/ole">
            <mc:AlternateContent xmlns:mc="http://schemas.openxmlformats.org/markup-compatibility/2006">
              <mc:Choice xmlns:v="urn:schemas-microsoft-com:vml" Requires="v">
                <p:oleObj name="Acrobat Document" r:id="rId3" imgW="4663440" imgH="6034757" progId="AcroExch.Document.DC">
                  <p:embed/>
                </p:oleObj>
              </mc:Choice>
              <mc:Fallback>
                <p:oleObj name="Acrobat Document" r:id="rId3" imgW="4663440" imgH="6034757" progId="AcroExch.Document.DC">
                  <p:embed/>
                  <p:pic>
                    <p:nvPicPr>
                      <p:cNvPr id="2" name="Object 1">
                        <a:extLst>
                          <a:ext uri="{FF2B5EF4-FFF2-40B4-BE49-F238E27FC236}">
                            <a16:creationId xmlns:a16="http://schemas.microsoft.com/office/drawing/2014/main" id="{23362677-3E35-4556-8CB2-B06F3D162D58}"/>
                          </a:ext>
                        </a:extLst>
                      </p:cNvPr>
                      <p:cNvPicPr/>
                      <p:nvPr/>
                    </p:nvPicPr>
                    <p:blipFill>
                      <a:blip r:embed="rId4"/>
                      <a:stretch>
                        <a:fillRect/>
                      </a:stretch>
                    </p:blipFill>
                    <p:spPr>
                      <a:xfrm>
                        <a:off x="266700" y="228600"/>
                        <a:ext cx="9486900" cy="6400800"/>
                      </a:xfrm>
                      <a:prstGeom prst="rect">
                        <a:avLst/>
                      </a:prstGeom>
                    </p:spPr>
                  </p:pic>
                </p:oleObj>
              </mc:Fallback>
            </mc:AlternateContent>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DSC00399"/>
          <p:cNvPicPr>
            <a:picLocks noChangeAspect="1" noChangeArrowheads="1"/>
          </p:cNvPicPr>
          <p:nvPr/>
        </p:nvPicPr>
        <p:blipFill>
          <a:blip r:embed="rId3" cstate="print"/>
          <a:srcRect/>
          <a:stretch>
            <a:fillRect/>
          </a:stretch>
        </p:blipFill>
        <p:spPr bwMode="auto">
          <a:xfrm>
            <a:off x="-952500" y="-1143000"/>
            <a:ext cx="13411200" cy="10058400"/>
          </a:xfrm>
          <a:prstGeom prst="rect">
            <a:avLst/>
          </a:prstGeom>
          <a:noFill/>
          <a:ln w="9525">
            <a:noFill/>
            <a:miter lim="800000"/>
            <a:headEnd/>
            <a:tailEnd/>
          </a:ln>
        </p:spPr>
      </p:pic>
      <p:sp>
        <p:nvSpPr>
          <p:cNvPr id="2" name="TextBox 1">
            <a:extLst>
              <a:ext uri="{FF2B5EF4-FFF2-40B4-BE49-F238E27FC236}">
                <a16:creationId xmlns:a16="http://schemas.microsoft.com/office/drawing/2014/main" id="{49AEF4A4-4CAF-054A-C859-A1BBF32C8C71}"/>
              </a:ext>
            </a:extLst>
          </p:cNvPr>
          <p:cNvSpPr txBox="1"/>
          <p:nvPr/>
        </p:nvSpPr>
        <p:spPr>
          <a:xfrm>
            <a:off x="2705100" y="609600"/>
            <a:ext cx="6515100" cy="1200329"/>
          </a:xfrm>
          <a:prstGeom prst="rect">
            <a:avLst/>
          </a:prstGeom>
          <a:noFill/>
        </p:spPr>
        <p:txBody>
          <a:bodyPr wrap="square" rtlCol="0">
            <a:spAutoFit/>
          </a:bodyPr>
          <a:lstStyle/>
          <a:p>
            <a:pPr>
              <a:defRPr/>
            </a:pPr>
            <a:r>
              <a:rPr lang="en-US" sz="7200" dirty="0">
                <a:latin typeface="Arial" charset="0"/>
              </a:rPr>
              <a:t>Siting Criteria</a:t>
            </a:r>
          </a:p>
        </p:txBody>
      </p:sp>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050"/>
          <p:cNvSpPr>
            <a:spLocks noGrp="1" noChangeArrowheads="1"/>
          </p:cNvSpPr>
          <p:nvPr>
            <p:ph type="title"/>
          </p:nvPr>
        </p:nvSpPr>
        <p:spPr>
          <a:xfrm>
            <a:off x="571500" y="381000"/>
            <a:ext cx="8305800" cy="882650"/>
          </a:xfrm>
          <a:effectLst/>
        </p:spPr>
        <p:txBody>
          <a:bodyPr>
            <a:noAutofit/>
          </a:bodyPr>
          <a:lstStyle/>
          <a:p>
            <a:pPr eaLnBrk="1" fontAlgn="auto" hangingPunct="1">
              <a:spcAft>
                <a:spcPts val="0"/>
              </a:spcAft>
              <a:defRPr/>
            </a:pPr>
            <a:r>
              <a:rPr lang="en-US" sz="4800" dirty="0"/>
              <a:t>Network Design Considerations</a:t>
            </a:r>
          </a:p>
        </p:txBody>
      </p:sp>
      <p:sp>
        <p:nvSpPr>
          <p:cNvPr id="62466" name="Rectangle 2051"/>
          <p:cNvSpPr>
            <a:spLocks noGrp="1" noChangeArrowheads="1"/>
          </p:cNvSpPr>
          <p:nvPr>
            <p:ph idx="1"/>
          </p:nvPr>
        </p:nvSpPr>
        <p:spPr>
          <a:xfrm>
            <a:off x="952500" y="1600200"/>
            <a:ext cx="8648700" cy="3886200"/>
          </a:xfrm>
          <a:effectLst/>
        </p:spPr>
        <p:txBody>
          <a:bodyPr>
            <a:normAutofit lnSpcReduction="10000"/>
          </a:bodyPr>
          <a:lstStyle/>
          <a:p>
            <a:pPr marL="577850" indent="-577850" eaLnBrk="1" hangingPunct="1"/>
            <a:r>
              <a:rPr lang="en-US" sz="4000" dirty="0"/>
              <a:t>Concentration Expected </a:t>
            </a:r>
          </a:p>
          <a:p>
            <a:pPr marL="577850" indent="-577850" eaLnBrk="1" hangingPunct="1"/>
            <a:endParaRPr lang="en-US" sz="4000" dirty="0"/>
          </a:p>
          <a:p>
            <a:pPr marL="577850" indent="-577850" eaLnBrk="1" hangingPunct="1"/>
            <a:r>
              <a:rPr lang="en-US" sz="4000" dirty="0"/>
              <a:t>Representative Concentrations </a:t>
            </a:r>
          </a:p>
          <a:p>
            <a:pPr marL="577850" indent="-577850" eaLnBrk="1" hangingPunct="1"/>
            <a:endParaRPr lang="en-US" sz="4000" dirty="0"/>
          </a:p>
          <a:p>
            <a:pPr marL="577850" indent="-577850" eaLnBrk="1" hangingPunct="1"/>
            <a:r>
              <a:rPr lang="en-US" sz="4000" dirty="0"/>
              <a:t>Significant Sources or Source Categories</a:t>
            </a:r>
          </a:p>
          <a:p>
            <a:pPr eaLnBrk="1" hangingPunct="1"/>
            <a:endParaRPr lang="en-US" sz="3300" dirty="0"/>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Rectangle 2"/>
          <p:cNvSpPr>
            <a:spLocks noGrp="1" noChangeArrowheads="1"/>
          </p:cNvSpPr>
          <p:nvPr>
            <p:ph type="title"/>
          </p:nvPr>
        </p:nvSpPr>
        <p:spPr>
          <a:xfrm>
            <a:off x="571500" y="304800"/>
            <a:ext cx="8153400" cy="882650"/>
          </a:xfrm>
        </p:spPr>
        <p:txBody>
          <a:bodyPr>
            <a:noAutofit/>
          </a:bodyPr>
          <a:lstStyle/>
          <a:p>
            <a:pPr eaLnBrk="1" fontAlgn="auto" hangingPunct="1">
              <a:spcAft>
                <a:spcPts val="0"/>
              </a:spcAft>
              <a:defRPr/>
            </a:pPr>
            <a:r>
              <a:rPr lang="en-US" sz="4800" dirty="0"/>
              <a:t>Network Design Considerations</a:t>
            </a:r>
          </a:p>
        </p:txBody>
      </p:sp>
      <p:sp>
        <p:nvSpPr>
          <p:cNvPr id="63490" name="Rectangle 3"/>
          <p:cNvSpPr>
            <a:spLocks noGrp="1" noChangeArrowheads="1"/>
          </p:cNvSpPr>
          <p:nvPr>
            <p:ph idx="1"/>
          </p:nvPr>
        </p:nvSpPr>
        <p:spPr>
          <a:xfrm>
            <a:off x="741363" y="1562100"/>
            <a:ext cx="8669337" cy="3733800"/>
          </a:xfrm>
          <a:effectLst/>
        </p:spPr>
        <p:txBody>
          <a:bodyPr>
            <a:normAutofit lnSpcReduction="10000"/>
          </a:bodyPr>
          <a:lstStyle/>
          <a:p>
            <a:pPr marL="457200" indent="-457200" eaLnBrk="1" hangingPunct="1"/>
            <a:r>
              <a:rPr lang="en-US" sz="4000" dirty="0"/>
              <a:t>Background Concentrations</a:t>
            </a:r>
          </a:p>
          <a:p>
            <a:pPr marL="457200" indent="-457200" eaLnBrk="1" hangingPunct="1"/>
            <a:endParaRPr lang="en-US" sz="4000" dirty="0"/>
          </a:p>
          <a:p>
            <a:pPr marL="457200" indent="-457200" eaLnBrk="1" hangingPunct="1"/>
            <a:r>
              <a:rPr lang="en-US" sz="4000" dirty="0"/>
              <a:t>Regional Transport</a:t>
            </a:r>
          </a:p>
          <a:p>
            <a:pPr marL="457200" indent="-457200" eaLnBrk="1" hangingPunct="1"/>
            <a:endParaRPr lang="en-US" sz="4000" dirty="0"/>
          </a:p>
          <a:p>
            <a:pPr marL="457200" indent="-457200" eaLnBrk="1" hangingPunct="1"/>
            <a:r>
              <a:rPr lang="en-US" sz="4000" dirty="0"/>
              <a:t>Welfare-Related Impacts for Rural Areas</a:t>
            </a:r>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a:xfrm>
            <a:off x="952500" y="231779"/>
            <a:ext cx="9334500" cy="911225"/>
          </a:xfrm>
        </p:spPr>
        <p:txBody>
          <a:bodyPr/>
          <a:lstStyle/>
          <a:p>
            <a:pPr eaLnBrk="1" fontAlgn="auto" hangingPunct="1">
              <a:spcAft>
                <a:spcPts val="0"/>
              </a:spcAft>
              <a:defRPr/>
            </a:pPr>
            <a:r>
              <a:rPr lang="en-US" sz="4800" dirty="0"/>
              <a:t>Scales of Monitoring</a:t>
            </a:r>
          </a:p>
        </p:txBody>
      </p:sp>
      <p:sp>
        <p:nvSpPr>
          <p:cNvPr id="64514" name="Rectangle 3"/>
          <p:cNvSpPr>
            <a:spLocks noGrp="1" noChangeArrowheads="1"/>
          </p:cNvSpPr>
          <p:nvPr>
            <p:ph idx="1"/>
          </p:nvPr>
        </p:nvSpPr>
        <p:spPr>
          <a:xfrm>
            <a:off x="1181100" y="1600200"/>
            <a:ext cx="6477000" cy="4038600"/>
          </a:xfrm>
          <a:effectLst/>
        </p:spPr>
        <p:txBody>
          <a:bodyPr>
            <a:noAutofit/>
          </a:bodyPr>
          <a:lstStyle/>
          <a:p>
            <a:pPr marL="457200" indent="-457200" eaLnBrk="1" hangingPunct="1"/>
            <a:r>
              <a:rPr lang="en-US" sz="5400" dirty="0"/>
              <a:t>Micro</a:t>
            </a:r>
          </a:p>
          <a:p>
            <a:pPr marL="457200" indent="-457200" eaLnBrk="1" hangingPunct="1"/>
            <a:r>
              <a:rPr lang="en-US" sz="5400" dirty="0"/>
              <a:t>Middle</a:t>
            </a:r>
          </a:p>
          <a:p>
            <a:pPr marL="457200" indent="-457200" eaLnBrk="1" hangingPunct="1"/>
            <a:r>
              <a:rPr lang="en-US" sz="5400" dirty="0"/>
              <a:t>Neighborhood</a:t>
            </a:r>
          </a:p>
        </p:txBody>
      </p:sp>
      <p:graphicFrame>
        <p:nvGraphicFramePr>
          <p:cNvPr id="64516" name="Object 4">
            <a:hlinkClick r:id="" action="ppaction://ole?verb=0"/>
          </p:cNvPr>
          <p:cNvGraphicFramePr>
            <a:graphicFrameLocks/>
          </p:cNvGraphicFramePr>
          <p:nvPr/>
        </p:nvGraphicFramePr>
        <p:xfrm>
          <a:off x="6392863" y="3802063"/>
          <a:ext cx="3776662" cy="2960687"/>
        </p:xfrm>
        <a:graphic>
          <a:graphicData uri="http://schemas.openxmlformats.org/presentationml/2006/ole">
            <mc:AlternateContent xmlns:mc="http://schemas.openxmlformats.org/markup-compatibility/2006">
              <mc:Choice xmlns:v="urn:schemas-microsoft-com:vml" Requires="v">
                <p:oleObj name="Clip" r:id="rId3" imgW="2715279" imgH="2130216" progId="">
                  <p:embed/>
                </p:oleObj>
              </mc:Choice>
              <mc:Fallback>
                <p:oleObj name="Clip" r:id="rId3" imgW="2715279" imgH="2130216" progId="">
                  <p:embed/>
                  <p:pic>
                    <p:nvPicPr>
                      <p:cNvPr id="64516"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2863" y="3802063"/>
                        <a:ext cx="3776662" cy="29606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5538" name="Picture 1033" descr="micro"/>
          <p:cNvPicPr>
            <a:picLocks noChangeArrowheads="1"/>
          </p:cNvPicPr>
          <p:nvPr/>
        </p:nvPicPr>
        <p:blipFill>
          <a:blip r:embed="rId3" cstate="print"/>
          <a:srcRect/>
          <a:stretch>
            <a:fillRect/>
          </a:stretch>
        </p:blipFill>
        <p:spPr bwMode="auto">
          <a:xfrm>
            <a:off x="0" y="-109538"/>
            <a:ext cx="10287000" cy="6967538"/>
          </a:xfrm>
          <a:prstGeom prst="rect">
            <a:avLst/>
          </a:prstGeom>
          <a:noFill/>
          <a:ln w="9525">
            <a:noFill/>
            <a:miter lim="800000"/>
            <a:headEnd/>
            <a:tailEnd/>
          </a:ln>
        </p:spPr>
      </p:pic>
      <p:sp>
        <p:nvSpPr>
          <p:cNvPr id="47108" name="Rectangle 1028"/>
          <p:cNvSpPr>
            <a:spLocks noGrp="1" noChangeArrowheads="1"/>
          </p:cNvSpPr>
          <p:nvPr>
            <p:ph type="title"/>
          </p:nvPr>
        </p:nvSpPr>
        <p:spPr>
          <a:xfrm>
            <a:off x="1613861" y="1524000"/>
            <a:ext cx="7059278" cy="2515978"/>
          </a:xfrm>
          <a:solidFill>
            <a:schemeClr val="bg1">
              <a:alpha val="40000"/>
            </a:schemeClr>
          </a:solidFill>
          <a:ln w="12700">
            <a:noFill/>
            <a:miter lim="800000"/>
            <a:headEnd/>
            <a:tailEnd/>
          </a:ln>
          <a:effectLst/>
        </p:spPr>
        <p:txBody>
          <a:bodyPr>
            <a:normAutofit/>
          </a:bodyPr>
          <a:lstStyle/>
          <a:p>
            <a:pPr>
              <a:defRPr/>
            </a:pPr>
            <a:r>
              <a:rPr lang="en-US" sz="8000" dirty="0">
                <a:latin typeface="+mn-lt"/>
              </a:rPr>
              <a:t>Micro Scale Site</a:t>
            </a:r>
            <a:br>
              <a:rPr lang="en-US" sz="8000" dirty="0">
                <a:latin typeface="+mn-lt"/>
              </a:rPr>
            </a:br>
            <a:r>
              <a:rPr lang="en-US" sz="8000" dirty="0">
                <a:latin typeface="+mn-lt"/>
              </a:rPr>
              <a:t>Up to 100 m</a:t>
            </a:r>
            <a:endParaRPr lang="en-US" sz="6000" dirty="0"/>
          </a:p>
        </p:txBody>
      </p:sp>
    </p:spTree>
  </p:cSld>
  <p:clrMapOvr>
    <a:overrideClrMapping bg1="dk2" tx1="lt1" bg2="dk1" tx2="lt2" accent1="accent1" accent2="accent2" accent3="accent3" accent4="accent4" accent5="accent5" accent6="accent6" hlink="hlink" folHlink="folHlink"/>
  </p:clrMapOvr>
  <p:transition spd="slow"/>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6562" name="Picture 1028" descr="middle"/>
          <p:cNvPicPr>
            <a:picLocks noChangeArrowheads="1"/>
          </p:cNvPicPr>
          <p:nvPr/>
        </p:nvPicPr>
        <p:blipFill>
          <a:blip r:embed="rId3" cstate="print"/>
          <a:srcRect/>
          <a:stretch>
            <a:fillRect/>
          </a:stretch>
        </p:blipFill>
        <p:spPr bwMode="auto">
          <a:xfrm>
            <a:off x="0" y="0"/>
            <a:ext cx="10287000" cy="6858000"/>
          </a:xfrm>
          <a:prstGeom prst="rect">
            <a:avLst/>
          </a:prstGeom>
          <a:noFill/>
          <a:ln w="9525">
            <a:noFill/>
            <a:miter lim="800000"/>
            <a:headEnd/>
            <a:tailEnd/>
          </a:ln>
        </p:spPr>
      </p:pic>
      <p:sp>
        <p:nvSpPr>
          <p:cNvPr id="48132" name="Rectangle 3"/>
          <p:cNvSpPr>
            <a:spLocks noGrp="1" noChangeArrowheads="1"/>
          </p:cNvSpPr>
          <p:nvPr>
            <p:ph type="title"/>
          </p:nvPr>
        </p:nvSpPr>
        <p:spPr>
          <a:xfrm>
            <a:off x="2019300" y="1676400"/>
            <a:ext cx="7086600" cy="2136776"/>
          </a:xfrm>
          <a:noFill/>
          <a:ln w="12700">
            <a:noFill/>
            <a:miter lim="800000"/>
            <a:headEnd/>
            <a:tailEnd/>
          </a:ln>
          <a:effectLst/>
        </p:spPr>
        <p:txBody>
          <a:bodyPr>
            <a:noAutofit/>
          </a:bodyPr>
          <a:lstStyle/>
          <a:p>
            <a:pPr>
              <a:defRPr/>
            </a:pPr>
            <a:r>
              <a:rPr lang="en-US" sz="7200" dirty="0">
                <a:latin typeface="+mn-lt"/>
              </a:rPr>
              <a:t>Middle Scale Site</a:t>
            </a:r>
            <a:br>
              <a:rPr lang="en-US" sz="7200" dirty="0">
                <a:latin typeface="+mn-lt"/>
              </a:rPr>
            </a:br>
            <a:r>
              <a:rPr lang="en-US" sz="7200" dirty="0">
                <a:latin typeface="+mn-lt"/>
              </a:rPr>
              <a:t>100 m to 0.5 km</a:t>
            </a:r>
          </a:p>
        </p:txBody>
      </p:sp>
    </p:spTree>
  </p:cSld>
  <p:clrMapOvr>
    <a:overrideClrMapping bg1="dk2" tx1="lt1" bg2="dk1" tx2="lt2" accent1="accent1" accent2="accent2" accent3="accent3" accent4="accent4" accent5="accent5" accent6="accent6" hlink="hlink" folHlink="folHlink"/>
  </p:clrMapOvr>
  <p:transition spd="slow"/>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7586" name="Picture 1041" descr="neighbor"/>
          <p:cNvPicPr>
            <a:picLocks noChangeAspect="1" noChangeArrowheads="1"/>
          </p:cNvPicPr>
          <p:nvPr/>
        </p:nvPicPr>
        <p:blipFill>
          <a:blip r:embed="rId3" cstate="print"/>
          <a:srcRect/>
          <a:stretch>
            <a:fillRect/>
          </a:stretch>
        </p:blipFill>
        <p:spPr bwMode="auto">
          <a:xfrm>
            <a:off x="0" y="0"/>
            <a:ext cx="12077700" cy="6965950"/>
          </a:xfrm>
          <a:prstGeom prst="rect">
            <a:avLst/>
          </a:prstGeom>
          <a:noFill/>
          <a:ln w="9525">
            <a:noFill/>
            <a:miter lim="800000"/>
            <a:headEnd/>
            <a:tailEnd/>
          </a:ln>
        </p:spPr>
      </p:pic>
      <p:sp>
        <p:nvSpPr>
          <p:cNvPr id="49156" name="Rectangle 4"/>
          <p:cNvSpPr>
            <a:spLocks noGrp="1" noChangeArrowheads="1"/>
          </p:cNvSpPr>
          <p:nvPr>
            <p:ph type="title"/>
          </p:nvPr>
        </p:nvSpPr>
        <p:spPr>
          <a:xfrm>
            <a:off x="952500" y="1364456"/>
            <a:ext cx="9639300" cy="3062288"/>
          </a:xfrm>
          <a:solidFill>
            <a:schemeClr val="bg1">
              <a:alpha val="20000"/>
            </a:schemeClr>
          </a:solidFill>
          <a:ln w="12700">
            <a:noFill/>
            <a:miter lim="800000"/>
            <a:headEnd/>
            <a:tailEnd/>
          </a:ln>
          <a:effectLst/>
        </p:spPr>
        <p:txBody>
          <a:bodyPr>
            <a:normAutofit/>
          </a:bodyPr>
          <a:lstStyle/>
          <a:p>
            <a:pPr>
              <a:defRPr/>
            </a:pPr>
            <a:r>
              <a:rPr lang="en-US" sz="7200" dirty="0">
                <a:effectLst>
                  <a:outerShdw blurRad="38100" dist="38100" dir="2700000" algn="tl">
                    <a:srgbClr val="000000">
                      <a:alpha val="43137"/>
                    </a:srgbClr>
                  </a:outerShdw>
                </a:effectLst>
                <a:latin typeface="+mn-lt"/>
              </a:rPr>
              <a:t>Neighborhood Scale Site</a:t>
            </a:r>
            <a:br>
              <a:rPr lang="en-US" sz="7200" dirty="0">
                <a:effectLst>
                  <a:outerShdw blurRad="38100" dist="38100" dir="2700000" algn="tl">
                    <a:srgbClr val="000000">
                      <a:alpha val="43137"/>
                    </a:srgbClr>
                  </a:outerShdw>
                </a:effectLst>
                <a:latin typeface="+mn-lt"/>
              </a:rPr>
            </a:br>
            <a:r>
              <a:rPr lang="en-US" sz="7200" dirty="0">
                <a:effectLst>
                  <a:outerShdw blurRad="38100" dist="38100" dir="2700000" algn="tl">
                    <a:srgbClr val="000000">
                      <a:alpha val="43137"/>
                    </a:srgbClr>
                  </a:outerShdw>
                </a:effectLst>
                <a:latin typeface="+mn-lt"/>
              </a:rPr>
              <a:t>0.5 km to 4 km</a:t>
            </a:r>
            <a:br>
              <a:rPr lang="en-US" b="1" dirty="0">
                <a:solidFill>
                  <a:srgbClr val="EBFC08"/>
                </a:solidFill>
                <a:effectLst>
                  <a:outerShdw blurRad="38100" dist="38100" dir="2700000" algn="tl">
                    <a:srgbClr val="000000"/>
                  </a:outerShdw>
                </a:effectLst>
                <a:latin typeface="Times New Roman" pitchFamily="18" charset="0"/>
              </a:rPr>
            </a:br>
            <a:endParaRPr lang="en-US" dirty="0"/>
          </a:p>
        </p:txBody>
      </p:sp>
    </p:spTree>
  </p:cSld>
  <p:clrMapOvr>
    <a:overrideClrMapping bg1="dk2" tx1="lt1" bg2="dk1" tx2="lt2" accent1="accent1" accent2="accent2" accent3="accent3" accent4="accent4" accent5="accent5" accent6="accent6" hlink="hlink" folHlink="folHlink"/>
  </p:clrMapOvr>
  <p:transition spd="slow"/>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723900" y="231774"/>
            <a:ext cx="8840788" cy="1673225"/>
          </a:xfrm>
        </p:spPr>
        <p:txBody>
          <a:bodyPr>
            <a:noAutofit/>
          </a:bodyPr>
          <a:lstStyle/>
          <a:p>
            <a:pPr eaLnBrk="1" fontAlgn="auto" hangingPunct="1">
              <a:spcAft>
                <a:spcPts val="0"/>
              </a:spcAft>
              <a:defRPr/>
            </a:pPr>
            <a:r>
              <a:rPr lang="en-US" sz="4800" dirty="0"/>
              <a:t>Additional Scales of Monitoring</a:t>
            </a:r>
          </a:p>
        </p:txBody>
      </p:sp>
      <p:sp>
        <p:nvSpPr>
          <p:cNvPr id="68610" name="Rectangle 3"/>
          <p:cNvSpPr>
            <a:spLocks noGrp="1" noChangeArrowheads="1"/>
          </p:cNvSpPr>
          <p:nvPr>
            <p:ph idx="1"/>
          </p:nvPr>
        </p:nvSpPr>
        <p:spPr>
          <a:xfrm>
            <a:off x="1104900" y="1905000"/>
            <a:ext cx="8459788" cy="2679700"/>
          </a:xfrm>
          <a:effectLst/>
        </p:spPr>
        <p:txBody>
          <a:bodyPr>
            <a:noAutofit/>
          </a:bodyPr>
          <a:lstStyle/>
          <a:p>
            <a:pPr marL="457200" indent="-457200" eaLnBrk="1" hangingPunct="1"/>
            <a:r>
              <a:rPr lang="en-US" sz="5400" dirty="0"/>
              <a:t>Urban</a:t>
            </a:r>
          </a:p>
          <a:p>
            <a:pPr marL="457200" indent="-457200" eaLnBrk="1" hangingPunct="1"/>
            <a:r>
              <a:rPr lang="en-US" sz="5400" dirty="0"/>
              <a:t>Regional</a:t>
            </a:r>
          </a:p>
          <a:p>
            <a:pPr marL="457200" indent="-457200" eaLnBrk="1" hangingPunct="1"/>
            <a:r>
              <a:rPr lang="en-US" sz="5400" dirty="0"/>
              <a:t>National and Global</a:t>
            </a: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9634" name="Picture 2052" descr="Urban"/>
          <p:cNvPicPr>
            <a:picLocks noChangeArrowheads="1"/>
          </p:cNvPicPr>
          <p:nvPr/>
        </p:nvPicPr>
        <p:blipFill>
          <a:blip r:embed="rId3" cstate="print"/>
          <a:srcRect/>
          <a:stretch>
            <a:fillRect/>
          </a:stretch>
        </p:blipFill>
        <p:spPr bwMode="auto">
          <a:xfrm>
            <a:off x="-30079" y="-20053"/>
            <a:ext cx="10287000" cy="6858000"/>
          </a:xfrm>
          <a:prstGeom prst="rect">
            <a:avLst/>
          </a:prstGeom>
          <a:noFill/>
          <a:ln w="9525">
            <a:noFill/>
            <a:miter lim="800000"/>
            <a:headEnd/>
            <a:tailEnd/>
          </a:ln>
        </p:spPr>
      </p:pic>
      <p:sp>
        <p:nvSpPr>
          <p:cNvPr id="51204" name="Rectangle 1028"/>
          <p:cNvSpPr>
            <a:spLocks noGrp="1" noChangeArrowheads="1"/>
          </p:cNvSpPr>
          <p:nvPr>
            <p:ph type="title"/>
          </p:nvPr>
        </p:nvSpPr>
        <p:spPr>
          <a:xfrm>
            <a:off x="2476500" y="3388894"/>
            <a:ext cx="6019800" cy="2336800"/>
          </a:xfrm>
          <a:solidFill>
            <a:schemeClr val="tx1">
              <a:alpha val="12000"/>
            </a:schemeClr>
          </a:solidFill>
          <a:ln w="12700">
            <a:noFill/>
            <a:miter lim="800000"/>
            <a:headEnd/>
            <a:tailEnd/>
          </a:ln>
          <a:effectLst/>
        </p:spPr>
        <p:txBody>
          <a:bodyPr>
            <a:normAutofit fontScale="90000"/>
          </a:bodyPr>
          <a:lstStyle/>
          <a:p>
            <a:pPr>
              <a:defRPr/>
            </a:pPr>
            <a:r>
              <a:rPr lang="en-US" sz="7200" dirty="0">
                <a:latin typeface="+mn-lt"/>
              </a:rPr>
              <a:t>Urban Scale Site</a:t>
            </a:r>
            <a:br>
              <a:rPr lang="en-US" sz="7200" dirty="0">
                <a:latin typeface="+mn-lt"/>
              </a:rPr>
            </a:br>
            <a:r>
              <a:rPr lang="en-US" sz="7200" dirty="0">
                <a:latin typeface="+mn-lt"/>
              </a:rPr>
              <a:t>4 km to 50 km</a:t>
            </a:r>
            <a:endParaRPr lang="en-US" dirty="0"/>
          </a:p>
        </p:txBody>
      </p:sp>
    </p:spTree>
  </p:cSld>
  <p:clrMapOvr>
    <a:overrideClrMapping bg1="dk2" tx1="lt1" bg2="dk1" tx2="lt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95300" y="231779"/>
            <a:ext cx="9791700" cy="987425"/>
          </a:xfrm>
          <a:effectLst/>
        </p:spPr>
        <p:txBody>
          <a:bodyPr/>
          <a:lstStyle/>
          <a:p>
            <a:pPr eaLnBrk="1" fontAlgn="auto" hangingPunct="1">
              <a:spcAft>
                <a:spcPts val="0"/>
              </a:spcAft>
              <a:defRPr/>
            </a:pPr>
            <a:r>
              <a:rPr lang="en-US" sz="4800" dirty="0">
                <a:solidFill>
                  <a:schemeClr val="tx1"/>
                </a:solidFill>
                <a:effectLst/>
              </a:rPr>
              <a:t>Regulations</a:t>
            </a:r>
          </a:p>
        </p:txBody>
      </p:sp>
      <p:sp>
        <p:nvSpPr>
          <p:cNvPr id="24578" name="Rectangle 3"/>
          <p:cNvSpPr>
            <a:spLocks noGrp="1" noChangeArrowheads="1"/>
          </p:cNvSpPr>
          <p:nvPr>
            <p:ph idx="1"/>
          </p:nvPr>
        </p:nvSpPr>
        <p:spPr>
          <a:xfrm>
            <a:off x="1028700" y="1371600"/>
            <a:ext cx="9082087" cy="4532313"/>
          </a:xfrm>
          <a:effectLst/>
        </p:spPr>
        <p:txBody>
          <a:bodyPr>
            <a:normAutofit/>
          </a:bodyPr>
          <a:lstStyle/>
          <a:p>
            <a:pPr eaLnBrk="1" hangingPunct="1"/>
            <a:r>
              <a:rPr lang="en-US" sz="4000" dirty="0"/>
              <a:t>U.S. EPA</a:t>
            </a:r>
          </a:p>
          <a:p>
            <a:pPr lvl="1" eaLnBrk="1" hangingPunct="1"/>
            <a:r>
              <a:rPr lang="en-US" sz="4000" dirty="0"/>
              <a:t>40 CFR 50 - NAAQS</a:t>
            </a:r>
          </a:p>
          <a:p>
            <a:pPr lvl="1" eaLnBrk="1" hangingPunct="1"/>
            <a:r>
              <a:rPr lang="en-US" sz="4000" dirty="0"/>
              <a:t>40 CFR 53 - Methods</a:t>
            </a:r>
          </a:p>
          <a:p>
            <a:pPr lvl="1" eaLnBrk="1" hangingPunct="1"/>
            <a:r>
              <a:rPr lang="en-US" sz="4000" dirty="0"/>
              <a:t>40 CFR 58 - Monitoring criteria</a:t>
            </a:r>
          </a:p>
          <a:p>
            <a:pPr lvl="1" eaLnBrk="1" hangingPunct="1"/>
            <a:r>
              <a:rPr lang="en-US" sz="4000" dirty="0"/>
              <a:t>40 CFR 52.21 – PSD</a:t>
            </a:r>
          </a:p>
          <a:p>
            <a:pPr lvl="1" eaLnBrk="1" hangingPunct="1"/>
            <a:endParaRPr lang="en-US" sz="4000" dirty="0"/>
          </a:p>
          <a:p>
            <a:pPr eaLnBrk="1" hangingPunct="1"/>
            <a:r>
              <a:rPr lang="en-US" sz="4000" dirty="0"/>
              <a:t>State and Local  Regs</a:t>
            </a: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0658" name="Picture 1099" descr="region"/>
          <p:cNvPicPr>
            <a:picLocks noChangeArrowheads="1"/>
          </p:cNvPicPr>
          <p:nvPr/>
        </p:nvPicPr>
        <p:blipFill>
          <a:blip r:embed="rId3" cstate="print"/>
          <a:srcRect/>
          <a:stretch>
            <a:fillRect/>
          </a:stretch>
        </p:blipFill>
        <p:spPr bwMode="auto">
          <a:xfrm>
            <a:off x="-6016" y="8021"/>
            <a:ext cx="10287000" cy="6858000"/>
          </a:xfrm>
          <a:prstGeom prst="rect">
            <a:avLst/>
          </a:prstGeom>
          <a:noFill/>
          <a:ln w="9525">
            <a:noFill/>
            <a:miter lim="800000"/>
            <a:headEnd/>
            <a:tailEnd/>
          </a:ln>
        </p:spPr>
      </p:pic>
      <p:sp>
        <p:nvSpPr>
          <p:cNvPr id="413700" name="Rectangle 1028"/>
          <p:cNvSpPr>
            <a:spLocks noGrp="1" noChangeArrowheads="1"/>
          </p:cNvSpPr>
          <p:nvPr>
            <p:ph type="title"/>
          </p:nvPr>
        </p:nvSpPr>
        <p:spPr>
          <a:xfrm>
            <a:off x="2552700" y="1752600"/>
            <a:ext cx="6400800" cy="2593975"/>
          </a:xfrm>
          <a:noFill/>
          <a:ln w="12700">
            <a:noFill/>
            <a:miter lim="800000"/>
            <a:headEnd/>
            <a:tailEnd/>
          </a:ln>
          <a:effectLst/>
        </p:spPr>
        <p:txBody>
          <a:bodyPr>
            <a:normAutofit/>
          </a:bodyPr>
          <a:lstStyle/>
          <a:p>
            <a:pPr>
              <a:defRPr/>
            </a:pPr>
            <a:r>
              <a:rPr lang="en-US" sz="4800" dirty="0">
                <a:latin typeface="+mn-lt"/>
              </a:rPr>
              <a:t>Regional Scale Site</a:t>
            </a:r>
            <a:br>
              <a:rPr lang="en-US" sz="4800" dirty="0">
                <a:latin typeface="+mn-lt"/>
              </a:rPr>
            </a:br>
            <a:r>
              <a:rPr lang="en-US" sz="4800" dirty="0">
                <a:latin typeface="+mn-lt"/>
              </a:rPr>
              <a:t>10s km to 100s km</a:t>
            </a:r>
            <a:br>
              <a:rPr lang="en-US" sz="4800" b="1" dirty="0">
                <a:solidFill>
                  <a:srgbClr val="EBFC08"/>
                </a:solidFill>
                <a:effectLst>
                  <a:outerShdw blurRad="38100" dist="38100" dir="2700000" algn="tl">
                    <a:srgbClr val="000000"/>
                  </a:outerShdw>
                </a:effectLst>
                <a:latin typeface="Times New Roman" pitchFamily="18" charset="0"/>
              </a:rPr>
            </a:br>
            <a:endParaRPr lang="en-US" sz="4800" dirty="0">
              <a:effectLst>
                <a:outerShdw blurRad="38100" dist="38100" dir="2700000" algn="tl">
                  <a:srgbClr val="000000"/>
                </a:outerShdw>
              </a:effectLst>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71682" name="Picture 1041" descr="global"/>
          <p:cNvPicPr>
            <a:picLocks noChangeArrowheads="1"/>
          </p:cNvPicPr>
          <p:nvPr/>
        </p:nvPicPr>
        <p:blipFill>
          <a:blip r:embed="rId3" cstate="print"/>
          <a:srcRect/>
          <a:stretch>
            <a:fillRect/>
          </a:stretch>
        </p:blipFill>
        <p:spPr bwMode="auto">
          <a:xfrm>
            <a:off x="0" y="-228600"/>
            <a:ext cx="10287000" cy="6553200"/>
          </a:xfrm>
          <a:prstGeom prst="rect">
            <a:avLst/>
          </a:prstGeom>
          <a:noFill/>
          <a:ln w="9525">
            <a:noFill/>
            <a:miter lim="800000"/>
            <a:headEnd/>
            <a:tailEnd/>
          </a:ln>
        </p:spPr>
      </p:pic>
      <p:sp>
        <p:nvSpPr>
          <p:cNvPr id="415746" name="Rectangle 2"/>
          <p:cNvSpPr>
            <a:spLocks noChangeArrowheads="1"/>
          </p:cNvSpPr>
          <p:nvPr/>
        </p:nvSpPr>
        <p:spPr bwMode="auto">
          <a:xfrm>
            <a:off x="469232" y="3005142"/>
            <a:ext cx="10287000" cy="2551981"/>
          </a:xfrm>
          <a:prstGeom prst="rect">
            <a:avLst/>
          </a:prstGeom>
          <a:noFill/>
          <a:ln>
            <a:noFill/>
          </a:ln>
          <a:effectLst>
            <a:outerShdw dist="71842"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spAutoFit/>
          </a:bodyPr>
          <a:lstStyle/>
          <a:p>
            <a:pPr>
              <a:defRPr/>
            </a:pPr>
            <a:r>
              <a:rPr lang="en-US" sz="3200" dirty="0">
                <a:latin typeface="Times New Roman" pitchFamily="18" charset="0"/>
              </a:rPr>
              <a:t>100s to </a:t>
            </a:r>
          </a:p>
          <a:p>
            <a:pPr>
              <a:defRPr/>
            </a:pPr>
            <a:r>
              <a:rPr lang="en-US" sz="3200" dirty="0">
                <a:latin typeface="Times New Roman" pitchFamily="18" charset="0"/>
              </a:rPr>
              <a:t>1,000s km </a:t>
            </a:r>
          </a:p>
          <a:p>
            <a:pPr>
              <a:defRPr/>
            </a:pPr>
            <a:r>
              <a:rPr lang="en-US" sz="3200" dirty="0">
                <a:latin typeface="Times New Roman" pitchFamily="18" charset="0"/>
              </a:rPr>
              <a:t>(On the Scale</a:t>
            </a:r>
          </a:p>
          <a:p>
            <a:pPr>
              <a:defRPr/>
            </a:pPr>
            <a:r>
              <a:rPr lang="en-US" sz="3200" dirty="0">
                <a:latin typeface="Times New Roman" pitchFamily="18" charset="0"/>
              </a:rPr>
              <a:t>of a Nation </a:t>
            </a:r>
          </a:p>
          <a:p>
            <a:pPr>
              <a:defRPr/>
            </a:pPr>
            <a:r>
              <a:rPr lang="en-US" sz="3200" dirty="0">
                <a:latin typeface="Times New Roman" pitchFamily="18" charset="0"/>
              </a:rPr>
              <a:t>or the World as a Whole)</a:t>
            </a:r>
          </a:p>
        </p:txBody>
      </p:sp>
      <p:sp>
        <p:nvSpPr>
          <p:cNvPr id="53252" name="Rectangle 4"/>
          <p:cNvSpPr>
            <a:spLocks noGrp="1" noChangeArrowheads="1"/>
          </p:cNvSpPr>
          <p:nvPr>
            <p:ph type="title"/>
          </p:nvPr>
        </p:nvSpPr>
        <p:spPr>
          <a:xfrm>
            <a:off x="495300" y="33342"/>
            <a:ext cx="2743200" cy="2709858"/>
          </a:xfrm>
        </p:spPr>
        <p:txBody>
          <a:bodyPr>
            <a:normAutofit fontScale="90000"/>
          </a:bodyPr>
          <a:lstStyle/>
          <a:p>
            <a:pPr eaLnBrk="1" fontAlgn="auto" hangingPunct="1">
              <a:spcAft>
                <a:spcPts val="0"/>
              </a:spcAft>
              <a:defRPr/>
            </a:pPr>
            <a:r>
              <a:rPr lang="en-US" sz="4800" dirty="0"/>
              <a:t>National &amp;</a:t>
            </a:r>
            <a:br>
              <a:rPr lang="en-US" sz="4800" dirty="0"/>
            </a:br>
            <a:r>
              <a:rPr lang="en-US" sz="4800" dirty="0"/>
              <a:t>Global </a:t>
            </a:r>
            <a:br>
              <a:rPr lang="en-US" sz="4800" dirty="0"/>
            </a:br>
            <a:r>
              <a:rPr lang="en-US" sz="4800" dirty="0"/>
              <a:t>Scale</a:t>
            </a:r>
            <a:br>
              <a:rPr lang="en-US" sz="4800" dirty="0"/>
            </a:br>
            <a:r>
              <a:rPr lang="en-US" sz="4800" dirty="0"/>
              <a:t>Site</a:t>
            </a:r>
            <a:endParaRPr lang="en-US" dirty="0"/>
          </a:p>
        </p:txBody>
      </p:sp>
    </p:spTree>
  </p:cSld>
  <p:clrMapOvr>
    <a:overrideClrMapping bg1="dk2" tx1="lt1" bg2="dk1" tx2="lt2" accent1="accent1" accent2="accent2" accent3="accent3" accent4="accent4" accent5="accent5" accent6="accent6" hlink="hlink" folHlink="folHlink"/>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050"/>
          <p:cNvSpPr>
            <a:spLocks noGrp="1" noChangeArrowheads="1"/>
          </p:cNvSpPr>
          <p:nvPr>
            <p:ph type="title"/>
          </p:nvPr>
        </p:nvSpPr>
        <p:spPr>
          <a:xfrm>
            <a:off x="438151" y="213497"/>
            <a:ext cx="8115298" cy="1366837"/>
          </a:xfrm>
        </p:spPr>
        <p:txBody>
          <a:bodyPr>
            <a:normAutofit/>
          </a:bodyPr>
          <a:lstStyle/>
          <a:p>
            <a:pPr eaLnBrk="1" fontAlgn="auto" hangingPunct="1">
              <a:spcAft>
                <a:spcPts val="0"/>
              </a:spcAft>
              <a:defRPr/>
            </a:pPr>
            <a:r>
              <a:rPr lang="en-US" sz="4800" dirty="0"/>
              <a:t>Monitoring Objectives &amp; Scale</a:t>
            </a:r>
          </a:p>
        </p:txBody>
      </p:sp>
      <p:sp>
        <p:nvSpPr>
          <p:cNvPr id="417795" name="Rectangle 2051"/>
          <p:cNvSpPr>
            <a:spLocks noChangeArrowheads="1"/>
          </p:cNvSpPr>
          <p:nvPr/>
        </p:nvSpPr>
        <p:spPr bwMode="auto">
          <a:xfrm>
            <a:off x="830263" y="2190750"/>
            <a:ext cx="3300585" cy="52065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800" dirty="0">
                <a:latin typeface="Times New Roman" pitchFamily="18" charset="0"/>
              </a:rPr>
              <a:t>Monitoring Objective</a:t>
            </a:r>
          </a:p>
        </p:txBody>
      </p:sp>
      <p:sp>
        <p:nvSpPr>
          <p:cNvPr id="417796" name="Rectangle 2052"/>
          <p:cNvSpPr>
            <a:spLocks noChangeArrowheads="1"/>
          </p:cNvSpPr>
          <p:nvPr/>
        </p:nvSpPr>
        <p:spPr bwMode="auto">
          <a:xfrm>
            <a:off x="4627563" y="2197100"/>
            <a:ext cx="3869650" cy="52065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800" dirty="0">
                <a:latin typeface="Times New Roman" pitchFamily="18" charset="0"/>
              </a:rPr>
              <a:t>Appropriate Siting Scales</a:t>
            </a:r>
          </a:p>
        </p:txBody>
      </p:sp>
      <p:sp>
        <p:nvSpPr>
          <p:cNvPr id="417797" name="Rectangle 2053"/>
          <p:cNvSpPr>
            <a:spLocks noChangeArrowheads="1"/>
          </p:cNvSpPr>
          <p:nvPr/>
        </p:nvSpPr>
        <p:spPr bwMode="auto">
          <a:xfrm>
            <a:off x="512603" y="2951760"/>
            <a:ext cx="3800721" cy="18133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marL="457200" indent="-457200">
              <a:buFont typeface="Arial" panose="020B0604020202020204" pitchFamily="34" charset="0"/>
              <a:buChar char="•"/>
              <a:defRPr/>
            </a:pPr>
            <a:r>
              <a:rPr lang="en-US" sz="2800" dirty="0">
                <a:latin typeface="Times New Roman" pitchFamily="18" charset="0"/>
              </a:rPr>
              <a:t>Highest concentration</a:t>
            </a:r>
            <a:br>
              <a:rPr lang="en-US" sz="2800" dirty="0">
                <a:latin typeface="Times New Roman" pitchFamily="18" charset="0"/>
              </a:rPr>
            </a:br>
            <a:r>
              <a:rPr lang="en-US" sz="2800" dirty="0">
                <a:latin typeface="Times New Roman" pitchFamily="18" charset="0"/>
              </a:rPr>
              <a:t>Source impact</a:t>
            </a:r>
          </a:p>
          <a:p>
            <a:pPr marL="457200" indent="-457200">
              <a:buFont typeface="Arial" panose="020B0604020202020204" pitchFamily="34" charset="0"/>
              <a:buChar char="•"/>
              <a:defRPr/>
            </a:pPr>
            <a:r>
              <a:rPr lang="en-US" sz="2800" dirty="0">
                <a:latin typeface="Times New Roman" pitchFamily="18" charset="0"/>
              </a:rPr>
              <a:t>Population</a:t>
            </a:r>
          </a:p>
          <a:p>
            <a:pPr marL="457200" indent="-457200">
              <a:buFont typeface="Arial" panose="020B0604020202020204" pitchFamily="34" charset="0"/>
              <a:buChar char="•"/>
              <a:defRPr/>
            </a:pPr>
            <a:r>
              <a:rPr lang="en-US" sz="2800" dirty="0">
                <a:latin typeface="Times New Roman" pitchFamily="18" charset="0"/>
              </a:rPr>
              <a:t>General / Background</a:t>
            </a:r>
          </a:p>
        </p:txBody>
      </p:sp>
      <p:sp>
        <p:nvSpPr>
          <p:cNvPr id="417801" name="Rectangle 2057"/>
          <p:cNvSpPr>
            <a:spLocks noChangeArrowheads="1"/>
          </p:cNvSpPr>
          <p:nvPr/>
        </p:nvSpPr>
        <p:spPr bwMode="auto">
          <a:xfrm>
            <a:off x="4627563" y="2974442"/>
            <a:ext cx="5146834" cy="22442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marL="457200" indent="-457200" algn="l">
              <a:buFont typeface="Arial" panose="020B0604020202020204" pitchFamily="34" charset="0"/>
              <a:buChar char="•"/>
              <a:defRPr/>
            </a:pPr>
            <a:r>
              <a:rPr lang="en-US" sz="2800" dirty="0">
                <a:latin typeface="Times New Roman" pitchFamily="18" charset="0"/>
              </a:rPr>
              <a:t>Micro, middle, neighborhood (sometimes urban)</a:t>
            </a:r>
          </a:p>
          <a:p>
            <a:pPr marL="457200" indent="-457200">
              <a:buFont typeface="Arial" panose="020B0604020202020204" pitchFamily="34" charset="0"/>
              <a:buChar char="•"/>
              <a:defRPr/>
            </a:pPr>
            <a:r>
              <a:rPr lang="en-US" sz="2800" dirty="0">
                <a:latin typeface="Times New Roman" pitchFamily="18" charset="0"/>
              </a:rPr>
              <a:t>Micro, middle, neighborhood</a:t>
            </a:r>
          </a:p>
          <a:p>
            <a:pPr marL="457200" indent="-457200">
              <a:buFont typeface="Arial" panose="020B0604020202020204" pitchFamily="34" charset="0"/>
              <a:buChar char="•"/>
              <a:defRPr/>
            </a:pPr>
            <a:r>
              <a:rPr lang="en-US" sz="2800" dirty="0">
                <a:latin typeface="Times New Roman" pitchFamily="18" charset="0"/>
              </a:rPr>
              <a:t>Neighborhood, urban</a:t>
            </a:r>
          </a:p>
          <a:p>
            <a:pPr marL="457200" indent="-457200">
              <a:buFont typeface="Arial" panose="020B0604020202020204" pitchFamily="34" charset="0"/>
              <a:buChar char="•"/>
              <a:defRPr/>
            </a:pPr>
            <a:r>
              <a:rPr lang="en-US" sz="2800" dirty="0">
                <a:latin typeface="Times New Roman" pitchFamily="18" charset="0"/>
              </a:rPr>
              <a:t>Neighborhood, regional, global</a:t>
            </a:r>
          </a:p>
        </p:txBody>
      </p:sp>
      <p:sp>
        <p:nvSpPr>
          <p:cNvPr id="417805" name="Line 2061"/>
          <p:cNvSpPr>
            <a:spLocks noChangeShapeType="1"/>
          </p:cNvSpPr>
          <p:nvPr/>
        </p:nvSpPr>
        <p:spPr bwMode="auto">
          <a:xfrm>
            <a:off x="898525" y="2762250"/>
            <a:ext cx="827087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17806" name="Line 2062"/>
          <p:cNvSpPr>
            <a:spLocks noChangeShapeType="1"/>
          </p:cNvSpPr>
          <p:nvPr/>
        </p:nvSpPr>
        <p:spPr bwMode="auto">
          <a:xfrm>
            <a:off x="4495800" y="2286000"/>
            <a:ext cx="0" cy="314483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1450" y="114300"/>
            <a:ext cx="9944100" cy="6629400"/>
          </a:xfrm>
        </p:spPr>
      </p:pic>
    </p:spTree>
    <p:extLst>
      <p:ext uri="{BB962C8B-B14F-4D97-AF65-F5344CB8AC3E}">
        <p14:creationId xmlns:p14="http://schemas.microsoft.com/office/powerpoint/2010/main" val="359103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876300" y="228600"/>
            <a:ext cx="8077200" cy="1139825"/>
          </a:xfrm>
        </p:spPr>
        <p:txBody>
          <a:bodyPr>
            <a:noAutofit/>
          </a:bodyPr>
          <a:lstStyle/>
          <a:p>
            <a:pPr eaLnBrk="1" fontAlgn="auto" hangingPunct="1">
              <a:spcAft>
                <a:spcPts val="0"/>
              </a:spcAft>
              <a:defRPr/>
            </a:pPr>
            <a:r>
              <a:rPr lang="en-US" sz="4800" dirty="0"/>
              <a:t>Network Design Considerations</a:t>
            </a:r>
          </a:p>
        </p:txBody>
      </p:sp>
      <p:sp>
        <p:nvSpPr>
          <p:cNvPr id="73730" name="Rectangle 3"/>
          <p:cNvSpPr>
            <a:spLocks noGrp="1" noChangeArrowheads="1"/>
          </p:cNvSpPr>
          <p:nvPr>
            <p:ph idx="1"/>
          </p:nvPr>
        </p:nvSpPr>
        <p:spPr>
          <a:xfrm>
            <a:off x="1181100" y="2098675"/>
            <a:ext cx="8724900" cy="3124200"/>
          </a:xfrm>
          <a:effectLst/>
        </p:spPr>
        <p:txBody>
          <a:bodyPr/>
          <a:lstStyle/>
          <a:p>
            <a:pPr marL="457200" indent="-457200" eaLnBrk="1" hangingPunct="1"/>
            <a:r>
              <a:rPr lang="en-US" sz="3600" dirty="0"/>
              <a:t>Priority area </a:t>
            </a:r>
            <a:r>
              <a:rPr lang="en-US" dirty="0"/>
              <a:t>(zone of highest pollution conc.)</a:t>
            </a:r>
          </a:p>
          <a:p>
            <a:pPr marL="457200" indent="-457200" eaLnBrk="1" hangingPunct="1"/>
            <a:r>
              <a:rPr lang="en-US" sz="3600" dirty="0"/>
              <a:t>Air Transport</a:t>
            </a:r>
          </a:p>
          <a:p>
            <a:pPr marL="457200" indent="-457200" eaLnBrk="1" hangingPunct="1"/>
            <a:r>
              <a:rPr lang="en-US" sz="3600" dirty="0"/>
              <a:t>Evaluation</a:t>
            </a: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800100" y="457200"/>
            <a:ext cx="9067800" cy="987425"/>
          </a:xfrm>
        </p:spPr>
        <p:txBody>
          <a:bodyPr>
            <a:noAutofit/>
          </a:bodyPr>
          <a:lstStyle/>
          <a:p>
            <a:pPr eaLnBrk="1" fontAlgn="auto" hangingPunct="1">
              <a:spcAft>
                <a:spcPts val="0"/>
              </a:spcAft>
              <a:defRPr/>
            </a:pPr>
            <a:r>
              <a:rPr lang="en-US" sz="5400" dirty="0"/>
              <a:t>Network Design Considerations</a:t>
            </a:r>
          </a:p>
        </p:txBody>
      </p:sp>
      <p:sp>
        <p:nvSpPr>
          <p:cNvPr id="74754" name="Rectangle 3"/>
          <p:cNvSpPr>
            <a:spLocks noGrp="1" noChangeArrowheads="1"/>
          </p:cNvSpPr>
          <p:nvPr>
            <p:ph idx="1"/>
          </p:nvPr>
        </p:nvSpPr>
        <p:spPr>
          <a:xfrm>
            <a:off x="1359693" y="2057400"/>
            <a:ext cx="7948613" cy="3200400"/>
          </a:xfrm>
          <a:effectLst/>
        </p:spPr>
        <p:txBody>
          <a:bodyPr>
            <a:noAutofit/>
          </a:bodyPr>
          <a:lstStyle/>
          <a:p>
            <a:pPr marL="457200" indent="-457200" eaLnBrk="1" hangingPunct="1"/>
            <a:r>
              <a:rPr lang="en-US" sz="4800" dirty="0"/>
              <a:t>Population Areas</a:t>
            </a:r>
          </a:p>
          <a:p>
            <a:pPr marL="457200" indent="-457200" eaLnBrk="1" hangingPunct="1"/>
            <a:r>
              <a:rPr lang="en-US" sz="4800" dirty="0"/>
              <a:t>Future development</a:t>
            </a:r>
          </a:p>
          <a:p>
            <a:pPr marL="457200" indent="-457200" eaLnBrk="1" hangingPunct="1"/>
            <a:r>
              <a:rPr lang="en-US" sz="4800" dirty="0"/>
              <a:t>Full Representation</a:t>
            </a:r>
          </a:p>
        </p:txBody>
      </p: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ChangeArrowheads="1"/>
          </p:cNvSpPr>
          <p:nvPr>
            <p:ph type="title"/>
          </p:nvPr>
        </p:nvSpPr>
        <p:spPr>
          <a:xfrm>
            <a:off x="495300" y="228604"/>
            <a:ext cx="9791700" cy="987425"/>
          </a:xfrm>
        </p:spPr>
        <p:txBody>
          <a:bodyPr/>
          <a:lstStyle/>
          <a:p>
            <a:pPr eaLnBrk="1" fontAlgn="auto" hangingPunct="1">
              <a:spcAft>
                <a:spcPts val="0"/>
              </a:spcAft>
              <a:defRPr/>
            </a:pPr>
            <a:r>
              <a:rPr lang="en-US" sz="4000" dirty="0"/>
              <a:t>Number of Stations – PM</a:t>
            </a:r>
            <a:r>
              <a:rPr lang="en-US" sz="4000" baseline="-25000" dirty="0"/>
              <a:t>10</a:t>
            </a:r>
            <a:r>
              <a:rPr lang="en-US" sz="4800" baseline="-25000" dirty="0"/>
              <a:t> </a:t>
            </a:r>
            <a:endParaRPr lang="en-US" baseline="-25000" dirty="0"/>
          </a:p>
        </p:txBody>
      </p:sp>
      <p:sp>
        <p:nvSpPr>
          <p:cNvPr id="425987" name="Rectangle 3"/>
          <p:cNvSpPr>
            <a:spLocks noChangeArrowheads="1"/>
          </p:cNvSpPr>
          <p:nvPr/>
        </p:nvSpPr>
        <p:spPr bwMode="auto">
          <a:xfrm>
            <a:off x="1028701" y="4972050"/>
            <a:ext cx="8839200" cy="101309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l">
              <a:defRPr/>
            </a:pPr>
            <a:r>
              <a:rPr lang="en-US" sz="2000" baseline="30000" dirty="0">
                <a:latin typeface="Times New Roman" pitchFamily="18" charset="0"/>
              </a:rPr>
              <a:t>1</a:t>
            </a:r>
            <a:r>
              <a:rPr lang="en-US" sz="2000" dirty="0">
                <a:latin typeface="Times New Roman" pitchFamily="18" charset="0"/>
              </a:rPr>
              <a:t> Exceeding NAAQS by 20% or more, or 95% Probability of PM</a:t>
            </a:r>
            <a:r>
              <a:rPr lang="en-US" sz="2000" baseline="-25000" dirty="0">
                <a:latin typeface="Times New Roman" pitchFamily="18" charset="0"/>
              </a:rPr>
              <a:t>10</a:t>
            </a:r>
            <a:r>
              <a:rPr lang="en-US" sz="2000" dirty="0">
                <a:latin typeface="Times New Roman" pitchFamily="18" charset="0"/>
              </a:rPr>
              <a:t> Nonattainment</a:t>
            </a:r>
          </a:p>
          <a:p>
            <a:pPr algn="l">
              <a:defRPr/>
            </a:pPr>
            <a:r>
              <a:rPr lang="en-US" sz="2000" baseline="30000" dirty="0">
                <a:latin typeface="Times New Roman" pitchFamily="18" charset="0"/>
              </a:rPr>
              <a:t>2</a:t>
            </a:r>
            <a:r>
              <a:rPr lang="en-US" sz="2000" dirty="0">
                <a:latin typeface="Times New Roman" pitchFamily="18" charset="0"/>
              </a:rPr>
              <a:t> Exceeding 80% of NAAQS, or 20% to 95% Probability of PM</a:t>
            </a:r>
            <a:r>
              <a:rPr lang="en-US" sz="2000" baseline="-25000" dirty="0">
                <a:latin typeface="Times New Roman" pitchFamily="18" charset="0"/>
              </a:rPr>
              <a:t>10</a:t>
            </a:r>
            <a:r>
              <a:rPr lang="en-US" sz="2000" dirty="0">
                <a:latin typeface="Times New Roman" pitchFamily="18" charset="0"/>
              </a:rPr>
              <a:t> Nonattainment</a:t>
            </a:r>
          </a:p>
          <a:p>
            <a:pPr algn="l">
              <a:defRPr/>
            </a:pPr>
            <a:r>
              <a:rPr lang="en-US" sz="2000" baseline="30000" dirty="0">
                <a:latin typeface="Times New Roman" pitchFamily="18" charset="0"/>
              </a:rPr>
              <a:t>3</a:t>
            </a:r>
            <a:r>
              <a:rPr lang="en-US" sz="2000" dirty="0">
                <a:latin typeface="Times New Roman" pitchFamily="18" charset="0"/>
              </a:rPr>
              <a:t> Less than 80% NAAQS, or &lt; 20% Probability of PM</a:t>
            </a:r>
            <a:r>
              <a:rPr lang="en-US" sz="2000" baseline="-25000" dirty="0">
                <a:latin typeface="Times New Roman" pitchFamily="18" charset="0"/>
              </a:rPr>
              <a:t>10</a:t>
            </a:r>
            <a:r>
              <a:rPr lang="en-US" sz="2000" dirty="0">
                <a:latin typeface="Times New Roman" pitchFamily="18" charset="0"/>
              </a:rPr>
              <a:t> Nonattainment</a:t>
            </a:r>
          </a:p>
        </p:txBody>
      </p:sp>
      <p:sp>
        <p:nvSpPr>
          <p:cNvPr id="425988" name="Line 4"/>
          <p:cNvSpPr>
            <a:spLocks noChangeShapeType="1"/>
          </p:cNvSpPr>
          <p:nvPr/>
        </p:nvSpPr>
        <p:spPr bwMode="auto">
          <a:xfrm>
            <a:off x="1435100" y="3187700"/>
            <a:ext cx="761047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25989" name="Rectangle 5"/>
          <p:cNvSpPr>
            <a:spLocks noChangeArrowheads="1"/>
          </p:cNvSpPr>
          <p:nvPr/>
        </p:nvSpPr>
        <p:spPr bwMode="auto">
          <a:xfrm>
            <a:off x="1403350" y="2265363"/>
            <a:ext cx="1514839" cy="459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dirty="0">
                <a:latin typeface="Times New Roman" pitchFamily="18" charset="0"/>
              </a:rPr>
              <a:t>Population</a:t>
            </a:r>
          </a:p>
        </p:txBody>
      </p:sp>
      <p:sp>
        <p:nvSpPr>
          <p:cNvPr id="425990" name="Rectangle 6"/>
          <p:cNvSpPr>
            <a:spLocks noChangeArrowheads="1"/>
          </p:cNvSpPr>
          <p:nvPr/>
        </p:nvSpPr>
        <p:spPr bwMode="auto">
          <a:xfrm>
            <a:off x="4216400" y="2263775"/>
            <a:ext cx="4578177" cy="459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b="1" dirty="0">
                <a:solidFill>
                  <a:srgbClr val="FFFFFF"/>
                </a:solidFill>
                <a:effectLst>
                  <a:outerShdw blurRad="38100" dist="38100" dir="2700000" algn="tl">
                    <a:srgbClr val="000000"/>
                  </a:outerShdw>
                </a:effectLst>
                <a:latin typeface="Times New Roman" pitchFamily="18" charset="0"/>
              </a:rPr>
              <a:t> </a:t>
            </a:r>
            <a:r>
              <a:rPr lang="en-US" sz="2400" dirty="0">
                <a:latin typeface="Times New Roman" pitchFamily="18" charset="0"/>
              </a:rPr>
              <a:t>Expected Maximum Concentration</a:t>
            </a:r>
          </a:p>
        </p:txBody>
      </p:sp>
      <p:sp>
        <p:nvSpPr>
          <p:cNvPr id="425991" name="Rectangle 7"/>
          <p:cNvSpPr>
            <a:spLocks noChangeArrowheads="1"/>
          </p:cNvSpPr>
          <p:nvPr/>
        </p:nvSpPr>
        <p:spPr bwMode="auto">
          <a:xfrm>
            <a:off x="4511675" y="2728913"/>
            <a:ext cx="935038" cy="458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dirty="0">
                <a:latin typeface="Times New Roman" pitchFamily="18" charset="0"/>
              </a:rPr>
              <a:t>High</a:t>
            </a:r>
            <a:r>
              <a:rPr lang="en-US" sz="2400" baseline="30000" dirty="0">
                <a:latin typeface="Times New Roman" pitchFamily="18" charset="0"/>
              </a:rPr>
              <a:t>1</a:t>
            </a:r>
          </a:p>
        </p:txBody>
      </p:sp>
      <p:sp>
        <p:nvSpPr>
          <p:cNvPr id="425992" name="Rectangle 8"/>
          <p:cNvSpPr>
            <a:spLocks noChangeArrowheads="1"/>
          </p:cNvSpPr>
          <p:nvPr/>
        </p:nvSpPr>
        <p:spPr bwMode="auto">
          <a:xfrm>
            <a:off x="6059488" y="2730500"/>
            <a:ext cx="1327287" cy="459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dirty="0">
                <a:latin typeface="Times New Roman" pitchFamily="18" charset="0"/>
              </a:rPr>
              <a:t>Medium</a:t>
            </a:r>
            <a:r>
              <a:rPr lang="en-US" sz="2400" baseline="30000" dirty="0">
                <a:latin typeface="Times New Roman" pitchFamily="18" charset="0"/>
              </a:rPr>
              <a:t>2</a:t>
            </a:r>
          </a:p>
        </p:txBody>
      </p:sp>
      <p:sp>
        <p:nvSpPr>
          <p:cNvPr id="425993" name="Rectangle 9"/>
          <p:cNvSpPr>
            <a:spLocks noChangeArrowheads="1"/>
          </p:cNvSpPr>
          <p:nvPr/>
        </p:nvSpPr>
        <p:spPr bwMode="auto">
          <a:xfrm>
            <a:off x="8045450" y="2752725"/>
            <a:ext cx="866775" cy="4587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dirty="0">
                <a:latin typeface="Times New Roman" pitchFamily="18" charset="0"/>
              </a:rPr>
              <a:t>Low</a:t>
            </a:r>
            <a:r>
              <a:rPr lang="en-US" sz="2400" baseline="30000" dirty="0">
                <a:latin typeface="Times New Roman" pitchFamily="18" charset="0"/>
              </a:rPr>
              <a:t>3</a:t>
            </a:r>
          </a:p>
        </p:txBody>
      </p:sp>
      <p:sp>
        <p:nvSpPr>
          <p:cNvPr id="425994" name="Rectangle 10"/>
          <p:cNvSpPr>
            <a:spLocks noChangeArrowheads="1"/>
          </p:cNvSpPr>
          <p:nvPr/>
        </p:nvSpPr>
        <p:spPr bwMode="auto">
          <a:xfrm>
            <a:off x="1319213" y="3203575"/>
            <a:ext cx="2670175" cy="15668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dirty="0">
                <a:latin typeface="Times New Roman" pitchFamily="18" charset="0"/>
              </a:rPr>
              <a:t>&gt; 1,000,000</a:t>
            </a:r>
          </a:p>
          <a:p>
            <a:pPr algn="l">
              <a:defRPr/>
            </a:pPr>
            <a:r>
              <a:rPr lang="en-US" sz="2400" dirty="0">
                <a:latin typeface="Times New Roman" pitchFamily="18" charset="0"/>
              </a:rPr>
              <a:t>500,000 - 1,000,000</a:t>
            </a:r>
          </a:p>
          <a:p>
            <a:pPr algn="l">
              <a:defRPr/>
            </a:pPr>
            <a:r>
              <a:rPr lang="en-US" sz="2400" dirty="0">
                <a:latin typeface="Times New Roman" pitchFamily="18" charset="0"/>
              </a:rPr>
              <a:t>250,000 -    500,000</a:t>
            </a:r>
          </a:p>
          <a:p>
            <a:pPr algn="l">
              <a:defRPr/>
            </a:pPr>
            <a:r>
              <a:rPr lang="en-US" sz="2400" dirty="0">
                <a:latin typeface="Times New Roman" pitchFamily="18" charset="0"/>
              </a:rPr>
              <a:t>100,000 -    250,000</a:t>
            </a:r>
          </a:p>
        </p:txBody>
      </p:sp>
      <p:sp>
        <p:nvSpPr>
          <p:cNvPr id="425995" name="Rectangle 11"/>
          <p:cNvSpPr>
            <a:spLocks noChangeArrowheads="1"/>
          </p:cNvSpPr>
          <p:nvPr/>
        </p:nvSpPr>
        <p:spPr bwMode="auto">
          <a:xfrm>
            <a:off x="4513263" y="3224213"/>
            <a:ext cx="4337050" cy="15668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l">
              <a:defRPr/>
            </a:pPr>
            <a:r>
              <a:rPr lang="en-US" sz="2400" dirty="0">
                <a:latin typeface="Times New Roman" pitchFamily="18" charset="0"/>
              </a:rPr>
              <a:t>6 - 10              4 - 8                2 - 4</a:t>
            </a:r>
          </a:p>
          <a:p>
            <a:pPr algn="l">
              <a:defRPr/>
            </a:pPr>
            <a:r>
              <a:rPr lang="en-US" sz="2400" dirty="0">
                <a:latin typeface="Times New Roman" pitchFamily="18" charset="0"/>
              </a:rPr>
              <a:t>4 -  8               2 - 4                1 - 2</a:t>
            </a:r>
          </a:p>
          <a:p>
            <a:pPr algn="l">
              <a:defRPr/>
            </a:pPr>
            <a:r>
              <a:rPr lang="en-US" sz="2400" dirty="0">
                <a:latin typeface="Times New Roman" pitchFamily="18" charset="0"/>
              </a:rPr>
              <a:t>3 -  4               1 - 2                0 - 1</a:t>
            </a:r>
          </a:p>
          <a:p>
            <a:pPr algn="l">
              <a:defRPr/>
            </a:pPr>
            <a:r>
              <a:rPr lang="en-US" sz="2400" dirty="0">
                <a:latin typeface="Times New Roman" pitchFamily="18" charset="0"/>
              </a:rPr>
              <a:t>1 -  2               0 - 1                   0</a:t>
            </a:r>
          </a:p>
        </p:txBody>
      </p:sp>
      <p:sp>
        <p:nvSpPr>
          <p:cNvPr id="425996" name="Line 12"/>
          <p:cNvSpPr>
            <a:spLocks noChangeShapeType="1"/>
          </p:cNvSpPr>
          <p:nvPr/>
        </p:nvSpPr>
        <p:spPr bwMode="auto">
          <a:xfrm>
            <a:off x="4044950" y="2312988"/>
            <a:ext cx="0" cy="23622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25997" name="Line 13"/>
          <p:cNvSpPr>
            <a:spLocks noChangeShapeType="1"/>
          </p:cNvSpPr>
          <p:nvPr/>
        </p:nvSpPr>
        <p:spPr bwMode="auto">
          <a:xfrm>
            <a:off x="5778500" y="2698750"/>
            <a:ext cx="0" cy="1938338"/>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25998" name="Line 14"/>
          <p:cNvSpPr>
            <a:spLocks noChangeShapeType="1"/>
          </p:cNvSpPr>
          <p:nvPr/>
        </p:nvSpPr>
        <p:spPr bwMode="auto">
          <a:xfrm>
            <a:off x="7708900" y="2703513"/>
            <a:ext cx="0" cy="1938337"/>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95300" y="228604"/>
            <a:ext cx="10287000" cy="987425"/>
          </a:xfrm>
        </p:spPr>
        <p:txBody>
          <a:bodyPr>
            <a:normAutofit/>
          </a:bodyPr>
          <a:lstStyle/>
          <a:p>
            <a:pPr eaLnBrk="1" fontAlgn="auto" hangingPunct="1">
              <a:spcAft>
                <a:spcPts val="0"/>
              </a:spcAft>
              <a:defRPr/>
            </a:pPr>
            <a:r>
              <a:rPr lang="en-US" sz="4800" dirty="0"/>
              <a:t>Station Siting Considerations</a:t>
            </a:r>
          </a:p>
        </p:txBody>
      </p:sp>
      <p:sp>
        <p:nvSpPr>
          <p:cNvPr id="77826" name="Rectangle 3"/>
          <p:cNvSpPr>
            <a:spLocks noGrp="1" noChangeArrowheads="1"/>
          </p:cNvSpPr>
          <p:nvPr>
            <p:ph idx="1"/>
          </p:nvPr>
        </p:nvSpPr>
        <p:spPr>
          <a:xfrm>
            <a:off x="876300" y="1600200"/>
            <a:ext cx="8883149" cy="4833938"/>
          </a:xfrm>
          <a:effectLst/>
        </p:spPr>
        <p:txBody>
          <a:bodyPr/>
          <a:lstStyle/>
          <a:p>
            <a:pPr marL="685800" indent="-685800" eaLnBrk="1" hangingPunct="1"/>
            <a:r>
              <a:rPr lang="en-US" dirty="0"/>
              <a:t>Available sites</a:t>
            </a:r>
          </a:p>
          <a:p>
            <a:pPr marL="685800" indent="-685800" eaLnBrk="1" hangingPunct="1"/>
            <a:r>
              <a:rPr lang="en-US" dirty="0"/>
              <a:t>Start-up costs</a:t>
            </a:r>
          </a:p>
          <a:p>
            <a:pPr marL="1035050" lvl="1" indent="-349250" eaLnBrk="1" hangingPunct="1"/>
            <a:r>
              <a:rPr lang="en-US" dirty="0"/>
              <a:t>Equipment</a:t>
            </a:r>
          </a:p>
          <a:p>
            <a:pPr marL="1035050" lvl="1" indent="-349250" eaLnBrk="1" hangingPunct="1"/>
            <a:r>
              <a:rPr lang="en-US" dirty="0"/>
              <a:t>Facility improvements</a:t>
            </a:r>
          </a:p>
          <a:p>
            <a:pPr marL="685800" indent="-685800" eaLnBrk="1" hangingPunct="1"/>
            <a:r>
              <a:rPr lang="en-US" dirty="0"/>
              <a:t>Operation costs</a:t>
            </a:r>
          </a:p>
          <a:p>
            <a:pPr marL="1035050" lvl="1" indent="-349250" eaLnBrk="1" hangingPunct="1"/>
            <a:r>
              <a:rPr lang="en-US" dirty="0"/>
              <a:t>Equipment operation and maintenance</a:t>
            </a:r>
          </a:p>
          <a:p>
            <a:pPr marL="1035050" lvl="1" indent="-349250" eaLnBrk="1" hangingPunct="1"/>
            <a:r>
              <a:rPr lang="en-US" dirty="0"/>
              <a:t>Station costs (lease payments, heating, etc.)</a:t>
            </a:r>
          </a:p>
          <a:p>
            <a:pPr marL="1035050" lvl="1" indent="-349250" eaLnBrk="1" hangingPunct="1"/>
            <a:r>
              <a:rPr lang="en-US" dirty="0"/>
              <a:t>Expendables (calibration gases, chart paper, etc.)</a:t>
            </a:r>
          </a:p>
          <a:p>
            <a:pPr marL="1035050" lvl="1" indent="-349250" eaLnBrk="1" hangingPunct="1"/>
            <a:r>
              <a:rPr lang="en-US" dirty="0"/>
              <a:t>Personnel</a:t>
            </a:r>
          </a:p>
        </p:txBody>
      </p: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95300" y="228600"/>
            <a:ext cx="10287000" cy="1066800"/>
          </a:xfrm>
        </p:spPr>
        <p:txBody>
          <a:bodyPr>
            <a:normAutofit/>
          </a:bodyPr>
          <a:lstStyle/>
          <a:p>
            <a:pPr eaLnBrk="1" fontAlgn="auto" hangingPunct="1">
              <a:spcAft>
                <a:spcPts val="0"/>
              </a:spcAft>
              <a:defRPr/>
            </a:pPr>
            <a:r>
              <a:rPr lang="en-US" sz="4800" dirty="0"/>
              <a:t>Station Siting Considerations</a:t>
            </a:r>
          </a:p>
        </p:txBody>
      </p:sp>
      <p:sp>
        <p:nvSpPr>
          <p:cNvPr id="78850" name="Rectangle 3"/>
          <p:cNvSpPr>
            <a:spLocks noGrp="1" noChangeArrowheads="1"/>
          </p:cNvSpPr>
          <p:nvPr>
            <p:ph idx="1"/>
          </p:nvPr>
        </p:nvSpPr>
        <p:spPr>
          <a:xfrm>
            <a:off x="952500" y="1487488"/>
            <a:ext cx="8710613" cy="2246312"/>
          </a:xfrm>
          <a:effectLst/>
        </p:spPr>
        <p:txBody>
          <a:bodyPr/>
          <a:lstStyle/>
          <a:p>
            <a:pPr eaLnBrk="1" hangingPunct="1"/>
            <a:endParaRPr lang="en-US" sz="1000" dirty="0"/>
          </a:p>
          <a:p>
            <a:pPr marL="517525" indent="-517525" eaLnBrk="1" hangingPunct="1"/>
            <a:r>
              <a:rPr lang="en-US" sz="3400" dirty="0"/>
              <a:t>Types of Pollutants</a:t>
            </a:r>
            <a:endParaRPr lang="en-US" sz="800" dirty="0"/>
          </a:p>
          <a:p>
            <a:pPr marL="517525" indent="-517525" eaLnBrk="1" hangingPunct="1"/>
            <a:r>
              <a:rPr lang="en-US" sz="3400" dirty="0"/>
              <a:t>Topography</a:t>
            </a:r>
          </a:p>
          <a:p>
            <a:pPr marL="517525" indent="-517525" eaLnBrk="1" hangingPunct="1"/>
            <a:r>
              <a:rPr lang="en-US" sz="3400" dirty="0"/>
              <a:t>Air flow</a:t>
            </a:r>
          </a:p>
        </p:txBody>
      </p:sp>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050"/>
          <p:cNvSpPr>
            <a:spLocks noGrp="1" noChangeArrowheads="1"/>
          </p:cNvSpPr>
          <p:nvPr>
            <p:ph type="title"/>
          </p:nvPr>
        </p:nvSpPr>
        <p:spPr>
          <a:xfrm>
            <a:off x="723900" y="231779"/>
            <a:ext cx="9563100" cy="987425"/>
          </a:xfrm>
        </p:spPr>
        <p:txBody>
          <a:bodyPr/>
          <a:lstStyle/>
          <a:p>
            <a:pPr eaLnBrk="1" fontAlgn="auto" hangingPunct="1">
              <a:spcAft>
                <a:spcPts val="0"/>
              </a:spcAft>
              <a:defRPr/>
            </a:pPr>
            <a:r>
              <a:rPr lang="en-US" sz="4800" dirty="0">
                <a:solidFill>
                  <a:schemeClr val="tx2">
                    <a:lumMod val="75000"/>
                  </a:schemeClr>
                </a:solidFill>
              </a:rPr>
              <a:t>Station Categories</a:t>
            </a:r>
            <a:endParaRPr lang="en-US" dirty="0">
              <a:solidFill>
                <a:schemeClr val="tx2">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515043268"/>
              </p:ext>
            </p:extLst>
          </p:nvPr>
        </p:nvGraphicFramePr>
        <p:xfrm>
          <a:off x="266700" y="1828800"/>
          <a:ext cx="9753600" cy="4361122"/>
        </p:xfrm>
        <a:graphic>
          <a:graphicData uri="http://schemas.openxmlformats.org/drawingml/2006/table">
            <a:tbl>
              <a:tblPr firstRow="1" bandRow="1">
                <a:effectLst/>
                <a:tableStyleId>{5C22544A-7EE6-4342-B048-85BDC9FD1C3A}</a:tableStyleId>
              </a:tblPr>
              <a:tblGrid>
                <a:gridCol w="4876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1158802">
                <a:tc>
                  <a:txBody>
                    <a:bodyPr/>
                    <a:lstStyle/>
                    <a:p>
                      <a:r>
                        <a:rPr lang="en-US" sz="1800" b="0" dirty="0">
                          <a:solidFill>
                            <a:schemeClr val="bg1"/>
                          </a:solidFill>
                          <a:effectLst/>
                          <a:latin typeface="+mn-lt"/>
                        </a:rPr>
                        <a:t>A  (Ground Level)</a:t>
                      </a:r>
                      <a:endParaRPr lang="en-US" b="0" dirty="0">
                        <a:solidFill>
                          <a:schemeClr val="bg1"/>
                        </a:solidFill>
                        <a:effectLst/>
                        <a:latin typeface="+mn-lt"/>
                      </a:endParaRPr>
                    </a:p>
                  </a:txBody>
                  <a:tcPr>
                    <a:solidFill>
                      <a:schemeClr val="accent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Heavy pollutant concentration, high potential for pollutant buildup</a:t>
                      </a:r>
                    </a:p>
                  </a:txBody>
                  <a:tcPr>
                    <a:solidFill>
                      <a:schemeClr val="accent1">
                        <a:lumMod val="75000"/>
                      </a:schemeClr>
                    </a:solidFill>
                  </a:tcPr>
                </a:tc>
                <a:extLst>
                  <a:ext uri="{0D108BD9-81ED-4DB2-BD59-A6C34878D82A}">
                    <a16:rowId xmlns:a16="http://schemas.microsoft.com/office/drawing/2014/main" val="10000"/>
                  </a:ext>
                </a:extLst>
              </a:tr>
              <a:tr h="811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B  (Ground Level)</a:t>
                      </a:r>
                    </a:p>
                  </a:txBody>
                  <a:tcPr>
                    <a:solidFill>
                      <a:schemeClr val="accent1">
                        <a:lumMod val="75000"/>
                      </a:schemeClr>
                    </a:solidFill>
                  </a:tcPr>
                </a:tc>
                <a:tc>
                  <a:txBody>
                    <a:bodyPr/>
                    <a:lstStyle/>
                    <a:p>
                      <a:pPr algn="l">
                        <a:defRPr/>
                      </a:pPr>
                      <a:r>
                        <a:rPr lang="en-US" sz="1800" b="0" dirty="0">
                          <a:solidFill>
                            <a:schemeClr val="bg1"/>
                          </a:solidFill>
                          <a:effectLst/>
                          <a:latin typeface="+mn-lt"/>
                        </a:rPr>
                        <a:t>Heavy pollutant concentration, minimal potential for buildup</a:t>
                      </a:r>
                    </a:p>
                  </a:txBody>
                  <a:tcPr>
                    <a:solidFill>
                      <a:schemeClr val="accent1">
                        <a:lumMod val="75000"/>
                      </a:schemeClr>
                    </a:solidFill>
                  </a:tcPr>
                </a:tc>
                <a:extLst>
                  <a:ext uri="{0D108BD9-81ED-4DB2-BD59-A6C34878D82A}">
                    <a16:rowId xmlns:a16="http://schemas.microsoft.com/office/drawing/2014/main" val="10001"/>
                  </a:ext>
                </a:extLst>
              </a:tr>
              <a:tr h="469959">
                <a:tc>
                  <a:txBody>
                    <a:bodyPr/>
                    <a:lstStyle/>
                    <a:p>
                      <a:r>
                        <a:rPr lang="en-US" sz="1800" b="0" dirty="0">
                          <a:solidFill>
                            <a:schemeClr val="bg1"/>
                          </a:solidFill>
                          <a:effectLst/>
                          <a:latin typeface="+mn-lt"/>
                        </a:rPr>
                        <a:t>C  (Ground Level)</a:t>
                      </a:r>
                      <a:endParaRPr lang="en-US" b="0" dirty="0">
                        <a:solidFill>
                          <a:schemeClr val="bg1"/>
                        </a:solidFill>
                        <a:effectLst/>
                        <a:latin typeface="+mn-lt"/>
                      </a:endParaRPr>
                    </a:p>
                  </a:txBody>
                  <a:tcPr>
                    <a:solidFill>
                      <a:schemeClr val="accent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Moderate pollution concentration</a:t>
                      </a:r>
                    </a:p>
                  </a:txBody>
                  <a:tcPr>
                    <a:solidFill>
                      <a:schemeClr val="accent1">
                        <a:lumMod val="75000"/>
                      </a:schemeClr>
                    </a:solidFill>
                  </a:tcPr>
                </a:tc>
                <a:extLst>
                  <a:ext uri="{0D108BD9-81ED-4DB2-BD59-A6C34878D82A}">
                    <a16:rowId xmlns:a16="http://schemas.microsoft.com/office/drawing/2014/main" val="10002"/>
                  </a:ext>
                </a:extLst>
              </a:tr>
              <a:tr h="4699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D  (Ground Level)</a:t>
                      </a:r>
                    </a:p>
                  </a:txBody>
                  <a:tcPr>
                    <a:solidFill>
                      <a:schemeClr val="accent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Low pollutant concentration</a:t>
                      </a:r>
                    </a:p>
                  </a:txBody>
                  <a:tcPr>
                    <a:solidFill>
                      <a:schemeClr val="accent1">
                        <a:lumMod val="75000"/>
                      </a:schemeClr>
                    </a:solidFill>
                  </a:tcPr>
                </a:tc>
                <a:extLst>
                  <a:ext uri="{0D108BD9-81ED-4DB2-BD59-A6C34878D82A}">
                    <a16:rowId xmlns:a16="http://schemas.microsoft.com/office/drawing/2014/main" val="10003"/>
                  </a:ext>
                </a:extLst>
              </a:tr>
              <a:tr h="811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E  (Air Mass)</a:t>
                      </a:r>
                    </a:p>
                  </a:txBody>
                  <a:tcPr>
                    <a:solidFill>
                      <a:schemeClr val="accent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Sampler probe that is between  6-45m  (20-150 ft) above ground</a:t>
                      </a:r>
                    </a:p>
                  </a:txBody>
                  <a:tcPr>
                    <a:solidFill>
                      <a:schemeClr val="accent1">
                        <a:lumMod val="75000"/>
                      </a:schemeClr>
                    </a:solidFill>
                  </a:tcPr>
                </a:tc>
                <a:extLst>
                  <a:ext uri="{0D108BD9-81ED-4DB2-BD59-A6C34878D82A}">
                    <a16:rowId xmlns:a16="http://schemas.microsoft.com/office/drawing/2014/main" val="10004"/>
                  </a:ext>
                </a:extLst>
              </a:tr>
              <a:tr h="4699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F  (Source-Oriented)</a:t>
                      </a:r>
                    </a:p>
                  </a:txBody>
                  <a:tcPr>
                    <a:solidFill>
                      <a:schemeClr val="accent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bg1"/>
                          </a:solidFill>
                          <a:effectLst/>
                          <a:latin typeface="+mn-lt"/>
                        </a:rPr>
                        <a:t>Sampler that</a:t>
                      </a:r>
                      <a:r>
                        <a:rPr lang="en-US" sz="1800" b="0" baseline="0" dirty="0">
                          <a:solidFill>
                            <a:schemeClr val="bg1"/>
                          </a:solidFill>
                          <a:effectLst/>
                          <a:latin typeface="+mn-lt"/>
                        </a:rPr>
                        <a:t> is adjacent to a point source</a:t>
                      </a:r>
                      <a:endParaRPr lang="en-US" sz="1800" b="0" dirty="0">
                        <a:solidFill>
                          <a:schemeClr val="bg1"/>
                        </a:solidFill>
                        <a:effectLst/>
                        <a:latin typeface="+mn-lt"/>
                      </a:endParaRPr>
                    </a:p>
                    <a:p>
                      <a:endParaRPr lang="en-US" b="0" dirty="0">
                        <a:solidFill>
                          <a:schemeClr val="bg1"/>
                        </a:solidFill>
                        <a:effectLst/>
                        <a:latin typeface="+mn-lt"/>
                      </a:endParaRPr>
                    </a:p>
                  </a:txBody>
                  <a:tcPr>
                    <a:solidFill>
                      <a:schemeClr val="accent1">
                        <a:lumMod val="75000"/>
                      </a:schemeClr>
                    </a:solidFill>
                  </a:tcP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95300" y="201617"/>
            <a:ext cx="9791700" cy="1017587"/>
          </a:xfrm>
        </p:spPr>
        <p:txBody>
          <a:bodyPr/>
          <a:lstStyle/>
          <a:p>
            <a:pPr eaLnBrk="1" fontAlgn="auto" hangingPunct="1">
              <a:spcAft>
                <a:spcPts val="0"/>
              </a:spcAft>
              <a:defRPr/>
            </a:pPr>
            <a:r>
              <a:rPr lang="en-US" sz="4800" dirty="0">
                <a:solidFill>
                  <a:schemeClr val="tx1"/>
                </a:solidFill>
                <a:effectLst/>
              </a:rPr>
              <a:t>Monitoring Networks</a:t>
            </a:r>
            <a:endParaRPr lang="en-US" dirty="0">
              <a:solidFill>
                <a:schemeClr val="tx1"/>
              </a:solidFill>
              <a:effectLst/>
            </a:endParaRPr>
          </a:p>
        </p:txBody>
      </p:sp>
      <p:sp>
        <p:nvSpPr>
          <p:cNvPr id="32771" name="Rectangle 3"/>
          <p:cNvSpPr>
            <a:spLocks noGrp="1" noChangeArrowheads="1"/>
          </p:cNvSpPr>
          <p:nvPr>
            <p:ph idx="1"/>
          </p:nvPr>
        </p:nvSpPr>
        <p:spPr>
          <a:xfrm>
            <a:off x="723900" y="1747292"/>
            <a:ext cx="9220200" cy="4348708"/>
          </a:xfrm>
          <a:effectLst/>
        </p:spPr>
        <p:txBody>
          <a:bodyPr>
            <a:normAutofit/>
          </a:bodyPr>
          <a:lstStyle/>
          <a:p>
            <a:pPr marL="457200" indent="-457200">
              <a:defRPr/>
            </a:pPr>
            <a:r>
              <a:rPr lang="en-US" sz="3600" dirty="0"/>
              <a:t>SLAM: State and Local Air Monitoring Station</a:t>
            </a:r>
          </a:p>
          <a:p>
            <a:pPr marL="457200" indent="-457200">
              <a:defRPr/>
            </a:pPr>
            <a:r>
              <a:rPr lang="en-US" sz="3600" dirty="0"/>
              <a:t>NAMS: National Air Monitoring Station</a:t>
            </a:r>
          </a:p>
          <a:p>
            <a:pPr marL="457200" indent="-457200">
              <a:defRPr/>
            </a:pPr>
            <a:r>
              <a:rPr lang="en-US" sz="3600" dirty="0"/>
              <a:t>PAMS: Photochemical Assessment Monitoring Station</a:t>
            </a:r>
          </a:p>
          <a:p>
            <a:pPr marL="457200" indent="-457200">
              <a:defRPr/>
            </a:pPr>
            <a:r>
              <a:rPr lang="en-US" sz="3600" dirty="0" err="1"/>
              <a:t>Ncore</a:t>
            </a:r>
            <a:r>
              <a:rPr lang="en-US" sz="3600" dirty="0"/>
              <a:t>: National Core Multipollutant Network</a:t>
            </a:r>
          </a:p>
          <a:p>
            <a:pPr marL="365760" indent="-256032" eaLnBrk="1" fontAlgn="auto" hangingPunct="1">
              <a:spcAft>
                <a:spcPts val="0"/>
              </a:spcAft>
              <a:buFont typeface="Monotype Sorts" pitchFamily="2" charset="2"/>
              <a:buNone/>
              <a:defRPr/>
            </a:pPr>
            <a:endParaRPr lang="en-US" sz="3000" dirty="0"/>
          </a:p>
          <a:p>
            <a:pPr marL="365760" indent="-256032" eaLnBrk="1" fontAlgn="auto" hangingPunct="1">
              <a:spcAft>
                <a:spcPts val="0"/>
              </a:spcAft>
              <a:buFont typeface="Monotype Sorts" pitchFamily="2" charset="2"/>
              <a:buNone/>
              <a:defRPr/>
            </a:pPr>
            <a:endParaRPr lang="en-US" sz="3000" dirty="0"/>
          </a:p>
          <a:p>
            <a:pPr marL="365760" indent="-256032" eaLnBrk="1" fontAlgn="auto" hangingPunct="1">
              <a:spcAft>
                <a:spcPts val="0"/>
              </a:spcAft>
              <a:buFont typeface="Wingdings 3"/>
              <a:buChar char=""/>
              <a:defRPr/>
            </a:pPr>
            <a:endParaRPr lang="en-US" sz="3000" dirty="0"/>
          </a:p>
        </p:txBody>
      </p:sp>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47700" y="231779"/>
            <a:ext cx="9639300" cy="1063625"/>
          </a:xfrm>
        </p:spPr>
        <p:txBody>
          <a:bodyPr/>
          <a:lstStyle/>
          <a:p>
            <a:pPr eaLnBrk="1" fontAlgn="auto" hangingPunct="1">
              <a:spcAft>
                <a:spcPts val="0"/>
              </a:spcAft>
              <a:defRPr/>
            </a:pPr>
            <a:r>
              <a:rPr lang="en-US" sz="4800" dirty="0"/>
              <a:t>Site Information</a:t>
            </a:r>
            <a:endParaRPr lang="en-US" dirty="0"/>
          </a:p>
        </p:txBody>
      </p:sp>
      <p:sp>
        <p:nvSpPr>
          <p:cNvPr id="80898" name="Rectangle 3"/>
          <p:cNvSpPr>
            <a:spLocks noGrp="1" noChangeArrowheads="1"/>
          </p:cNvSpPr>
          <p:nvPr>
            <p:ph sz="half" idx="1"/>
          </p:nvPr>
        </p:nvSpPr>
        <p:spPr>
          <a:xfrm>
            <a:off x="685800" y="1323478"/>
            <a:ext cx="8343900" cy="4532313"/>
          </a:xfrm>
          <a:effectLst/>
        </p:spPr>
        <p:txBody>
          <a:bodyPr>
            <a:normAutofit fontScale="92500" lnSpcReduction="10000"/>
          </a:bodyPr>
          <a:lstStyle/>
          <a:p>
            <a:pPr eaLnBrk="1" hangingPunct="1"/>
            <a:r>
              <a:rPr lang="en-US" dirty="0"/>
              <a:t>Local Sources</a:t>
            </a:r>
          </a:p>
          <a:p>
            <a:pPr marL="914400" lvl="1" indent="-457200" eaLnBrk="1" hangingPunct="1"/>
            <a:r>
              <a:rPr lang="en-US" dirty="0"/>
              <a:t>Flues &amp; Vents by Inlet</a:t>
            </a:r>
          </a:p>
          <a:p>
            <a:pPr marL="914400" lvl="1" indent="-457200" eaLnBrk="1" hangingPunct="1"/>
            <a:r>
              <a:rPr lang="en-US" dirty="0"/>
              <a:t>Non-Vehicular/Local Industry</a:t>
            </a:r>
          </a:p>
          <a:p>
            <a:pPr marL="914400" lvl="1" indent="-457200" eaLnBrk="1" hangingPunct="1"/>
            <a:r>
              <a:rPr lang="en-US" dirty="0"/>
              <a:t>Traffic</a:t>
            </a:r>
          </a:p>
          <a:p>
            <a:pPr eaLnBrk="1" hangingPunct="1"/>
            <a:r>
              <a:rPr lang="en-US" dirty="0"/>
              <a:t>Dominant Influence Category</a:t>
            </a:r>
          </a:p>
          <a:p>
            <a:pPr marL="854075" lvl="1" indent="-396875"/>
            <a:r>
              <a:rPr lang="en-US" dirty="0"/>
              <a:t>Industrial		</a:t>
            </a:r>
          </a:p>
          <a:p>
            <a:pPr marL="854075" lvl="1" indent="-396875" eaLnBrk="1" hangingPunct="1"/>
            <a:r>
              <a:rPr lang="en-US" dirty="0"/>
              <a:t>Residential		</a:t>
            </a:r>
          </a:p>
          <a:p>
            <a:pPr marL="854075" lvl="1" indent="-396875" eaLnBrk="1" hangingPunct="1"/>
            <a:r>
              <a:rPr lang="en-US" dirty="0"/>
              <a:t>Commercial</a:t>
            </a:r>
          </a:p>
          <a:p>
            <a:pPr marL="854075" lvl="1" indent="-396875" eaLnBrk="1" hangingPunct="1"/>
            <a:r>
              <a:rPr lang="en-US" dirty="0"/>
              <a:t>Vehicular</a:t>
            </a:r>
          </a:p>
          <a:p>
            <a:pPr marL="854075" lvl="1" indent="-396875"/>
            <a:r>
              <a:rPr lang="en-US" dirty="0"/>
              <a:t>Urbanization</a:t>
            </a:r>
          </a:p>
          <a:p>
            <a:pPr marL="854075" lvl="1" indent="-396875"/>
            <a:r>
              <a:rPr lang="en-US" dirty="0"/>
              <a:t>Near Urban</a:t>
            </a:r>
          </a:p>
          <a:p>
            <a:pPr marL="854075" lvl="1" indent="-396875"/>
            <a:r>
              <a:rPr lang="en-US" dirty="0"/>
              <a:t>Agricultural</a:t>
            </a:r>
          </a:p>
          <a:p>
            <a:pPr marL="854075" lvl="1" indent="-396875"/>
            <a:r>
              <a:rPr lang="en-US" dirty="0"/>
              <a:t>Recreational Area</a:t>
            </a:r>
          </a:p>
          <a:p>
            <a:pPr lvl="1"/>
            <a:endParaRPr lang="en-US" dirty="0"/>
          </a:p>
        </p:txBody>
      </p:sp>
    </p:spTree>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3074" descr="OPACITY"/>
          <p:cNvPicPr>
            <a:picLocks noChangeAspect="1" noChangeArrowheads="1"/>
          </p:cNvPicPr>
          <p:nvPr/>
        </p:nvPicPr>
        <p:blipFill>
          <a:blip r:embed="rId3" cstate="print"/>
          <a:srcRect/>
          <a:stretch>
            <a:fillRect/>
          </a:stretch>
        </p:blipFill>
        <p:spPr bwMode="auto">
          <a:xfrm>
            <a:off x="0" y="0"/>
            <a:ext cx="104013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DAE3EF6A-62D6-BA1D-1D9E-CF059FE53184}"/>
              </a:ext>
            </a:extLst>
          </p:cNvPr>
          <p:cNvSpPr txBox="1"/>
          <p:nvPr/>
        </p:nvSpPr>
        <p:spPr>
          <a:xfrm>
            <a:off x="800100" y="838200"/>
            <a:ext cx="9144000" cy="769441"/>
          </a:xfrm>
          <a:prstGeom prst="rect">
            <a:avLst/>
          </a:prstGeom>
          <a:solidFill>
            <a:schemeClr val="bg1">
              <a:alpha val="19000"/>
            </a:schemeClr>
          </a:solidFill>
          <a:effectLst/>
        </p:spPr>
        <p:txBody>
          <a:bodyPr wrap="square" rtlCol="0">
            <a:spAutoFit/>
          </a:bodyPr>
          <a:lstStyle/>
          <a:p>
            <a:pPr>
              <a:defRPr/>
            </a:pPr>
            <a:r>
              <a:rPr lang="en-US" sz="4400" dirty="0">
                <a:solidFill>
                  <a:schemeClr val="bg1"/>
                </a:solidFill>
                <a:latin typeface="+mj-lt"/>
              </a:rPr>
              <a:t>Local Sources Near Monitoring Stations</a:t>
            </a:r>
          </a:p>
        </p:txBody>
      </p:sp>
    </p:spTree>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ChangeArrowheads="1"/>
          </p:cNvSpPr>
          <p:nvPr>
            <p:ph type="title"/>
          </p:nvPr>
        </p:nvSpPr>
        <p:spPr>
          <a:xfrm>
            <a:off x="671512" y="231779"/>
            <a:ext cx="9615487" cy="987425"/>
          </a:xfrm>
        </p:spPr>
        <p:txBody>
          <a:bodyPr/>
          <a:lstStyle/>
          <a:p>
            <a:pPr eaLnBrk="1" fontAlgn="auto" hangingPunct="1">
              <a:spcAft>
                <a:spcPts val="0"/>
              </a:spcAft>
              <a:defRPr/>
            </a:pPr>
            <a:r>
              <a:rPr lang="en-US" sz="4800" dirty="0"/>
              <a:t>Site Information</a:t>
            </a:r>
            <a:endParaRPr lang="en-US" dirty="0"/>
          </a:p>
        </p:txBody>
      </p:sp>
      <p:sp>
        <p:nvSpPr>
          <p:cNvPr id="82946" name="Rectangle 3"/>
          <p:cNvSpPr>
            <a:spLocks noGrp="1" noChangeArrowheads="1"/>
          </p:cNvSpPr>
          <p:nvPr>
            <p:ph idx="1"/>
          </p:nvPr>
        </p:nvSpPr>
        <p:spPr>
          <a:xfrm>
            <a:off x="800101" y="1447800"/>
            <a:ext cx="7467600" cy="4800600"/>
          </a:xfrm>
          <a:effectLst/>
        </p:spPr>
        <p:txBody>
          <a:bodyPr/>
          <a:lstStyle/>
          <a:p>
            <a:pPr marL="457200" indent="-457200" eaLnBrk="1" hangingPunct="1"/>
            <a:r>
              <a:rPr lang="en-US" sz="3400" dirty="0"/>
              <a:t>Data Acquisition Objective</a:t>
            </a:r>
          </a:p>
          <a:p>
            <a:pPr marL="457200" indent="-457200" eaLnBrk="1" hangingPunct="1"/>
            <a:r>
              <a:rPr lang="en-US" sz="3400" dirty="0"/>
              <a:t>Station Type</a:t>
            </a:r>
          </a:p>
          <a:p>
            <a:pPr marL="457200" indent="-457200" eaLnBrk="1" hangingPunct="1"/>
            <a:r>
              <a:rPr lang="en-US" sz="3400" dirty="0"/>
              <a:t>Spatial Scale </a:t>
            </a:r>
          </a:p>
          <a:p>
            <a:pPr marL="457200" indent="-457200" eaLnBrk="1" hangingPunct="1"/>
            <a:r>
              <a:rPr lang="en-US" sz="3400" dirty="0"/>
              <a:t>Instrumentation </a:t>
            </a:r>
          </a:p>
          <a:p>
            <a:pPr marL="457200" indent="-457200" eaLnBrk="1" hangingPunct="1"/>
            <a:r>
              <a:rPr lang="en-US" sz="3400" dirty="0"/>
              <a:t>Sampling System</a:t>
            </a:r>
          </a:p>
          <a:p>
            <a:pPr marL="457200" indent="-457200" eaLnBrk="1" hangingPunct="1"/>
            <a:r>
              <a:rPr lang="en-US" sz="3400" dirty="0"/>
              <a:t>Influential Pollutant Sources</a:t>
            </a:r>
          </a:p>
          <a:p>
            <a:pPr marL="457200" indent="-457200" eaLnBrk="1" hangingPunct="1"/>
            <a:r>
              <a:rPr lang="en-US" sz="3400" dirty="0"/>
              <a:t>Topography</a:t>
            </a:r>
          </a:p>
          <a:p>
            <a:pPr marL="457200" indent="-457200" eaLnBrk="1" hangingPunct="1"/>
            <a:r>
              <a:rPr lang="en-US" sz="3400" dirty="0"/>
              <a:t>Atmospheric Exposure</a:t>
            </a:r>
            <a:endParaRPr lang="en-US" dirty="0"/>
          </a:p>
        </p:txBody>
      </p:sp>
    </p:spTree>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050"/>
          <p:cNvSpPr>
            <a:spLocks noGrp="1" noChangeArrowheads="1"/>
          </p:cNvSpPr>
          <p:nvPr>
            <p:ph type="title"/>
          </p:nvPr>
        </p:nvSpPr>
        <p:spPr>
          <a:xfrm>
            <a:off x="647700" y="231779"/>
            <a:ext cx="9639300" cy="1139825"/>
          </a:xfrm>
        </p:spPr>
        <p:txBody>
          <a:bodyPr/>
          <a:lstStyle/>
          <a:p>
            <a:pPr eaLnBrk="1" fontAlgn="auto" hangingPunct="1">
              <a:spcAft>
                <a:spcPts val="0"/>
              </a:spcAft>
              <a:defRPr/>
            </a:pPr>
            <a:r>
              <a:rPr lang="en-US" sz="4800" dirty="0"/>
              <a:t>Site Information</a:t>
            </a:r>
          </a:p>
        </p:txBody>
      </p:sp>
      <p:sp>
        <p:nvSpPr>
          <p:cNvPr id="83970" name="Rectangle 2051"/>
          <p:cNvSpPr>
            <a:spLocks noGrp="1" noChangeArrowheads="1"/>
          </p:cNvSpPr>
          <p:nvPr>
            <p:ph idx="1"/>
          </p:nvPr>
        </p:nvSpPr>
        <p:spPr>
          <a:xfrm>
            <a:off x="568325" y="1709738"/>
            <a:ext cx="9434513" cy="4729162"/>
          </a:xfrm>
          <a:effectLst/>
        </p:spPr>
        <p:txBody>
          <a:bodyPr/>
          <a:lstStyle/>
          <a:p>
            <a:pPr eaLnBrk="1" hangingPunct="1"/>
            <a:r>
              <a:rPr lang="en-US" dirty="0"/>
              <a:t> </a:t>
            </a:r>
            <a:r>
              <a:rPr lang="en-US" sz="3200" dirty="0"/>
              <a:t>Obstacles</a:t>
            </a:r>
          </a:p>
          <a:p>
            <a:pPr marL="914400" lvl="1" indent="-457200" eaLnBrk="1" hangingPunct="1"/>
            <a:r>
              <a:rPr lang="en-US" sz="3200" dirty="0"/>
              <a:t> Description</a:t>
            </a:r>
          </a:p>
          <a:p>
            <a:pPr marL="914400" lvl="1" indent="-457200" eaLnBrk="1" hangingPunct="1"/>
            <a:r>
              <a:rPr lang="en-US" sz="3200" dirty="0"/>
              <a:t> Distance</a:t>
            </a:r>
          </a:p>
          <a:p>
            <a:pPr marL="914400" lvl="1" indent="-457200" eaLnBrk="1" hangingPunct="1"/>
            <a:r>
              <a:rPr lang="en-US" sz="3200" dirty="0"/>
              <a:t> Height above inlet</a:t>
            </a:r>
          </a:p>
          <a:p>
            <a:pPr marL="914400" lvl="1" indent="-457200" eaLnBrk="1" hangingPunct="1"/>
            <a:r>
              <a:rPr lang="en-US" sz="3200" dirty="0"/>
              <a:t> Walls </a:t>
            </a:r>
          </a:p>
          <a:p>
            <a:pPr marL="914400" lvl="1" indent="-457200" eaLnBrk="1" hangingPunct="1"/>
            <a:r>
              <a:rPr lang="en-US" sz="3200" dirty="0"/>
              <a:t> Air flow arc</a:t>
            </a:r>
          </a:p>
          <a:p>
            <a:pPr eaLnBrk="1" hangingPunct="1"/>
            <a:r>
              <a:rPr lang="en-US" sz="3200" dirty="0"/>
              <a:t> Trees</a:t>
            </a:r>
          </a:p>
          <a:p>
            <a:pPr marL="914400" lvl="1" indent="-457200" eaLnBrk="1" hangingPunct="1"/>
            <a:r>
              <a:rPr lang="en-US" sz="3200" dirty="0"/>
              <a:t> As obstacles</a:t>
            </a:r>
          </a:p>
          <a:p>
            <a:pPr marL="914400" lvl="1" indent="-457200" eaLnBrk="1" hangingPunct="1"/>
            <a:r>
              <a:rPr lang="en-US" sz="3200" dirty="0"/>
              <a:t> As interferants</a:t>
            </a:r>
          </a:p>
        </p:txBody>
      </p:sp>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647700" y="153988"/>
            <a:ext cx="9639300" cy="1143000"/>
          </a:xfrm>
          <a:effectLst/>
        </p:spPr>
        <p:txBody>
          <a:bodyPr/>
          <a:lstStyle/>
          <a:p>
            <a:pPr eaLnBrk="1" fontAlgn="auto" hangingPunct="1">
              <a:spcAft>
                <a:spcPts val="0"/>
              </a:spcAft>
              <a:defRPr/>
            </a:pPr>
            <a:r>
              <a:rPr lang="en-US" sz="4800" dirty="0">
                <a:solidFill>
                  <a:schemeClr val="bg2"/>
                </a:solidFill>
              </a:rPr>
              <a:t>Obstacle Effects</a:t>
            </a:r>
            <a:endParaRPr lang="en-US" dirty="0">
              <a:solidFill>
                <a:schemeClr val="bg2"/>
              </a:solidFill>
            </a:endParaRPr>
          </a:p>
        </p:txBody>
      </p:sp>
      <p:pic>
        <p:nvPicPr>
          <p:cNvPr id="84995" name="Picture 3"/>
          <p:cNvPicPr>
            <a:picLocks noChangeArrowheads="1"/>
          </p:cNvPicPr>
          <p:nvPr/>
        </p:nvPicPr>
        <p:blipFill>
          <a:blip r:embed="rId3" cstate="print"/>
          <a:srcRect/>
          <a:stretch>
            <a:fillRect/>
          </a:stretch>
        </p:blipFill>
        <p:spPr bwMode="auto">
          <a:xfrm>
            <a:off x="161131" y="1524000"/>
            <a:ext cx="9964737" cy="4489450"/>
          </a:xfrm>
          <a:prstGeom prst="rect">
            <a:avLst/>
          </a:prstGeom>
          <a:noFill/>
          <a:ln w="12700">
            <a:noFill/>
            <a:miter lim="800000"/>
            <a:headEnd/>
            <a:tailEnd/>
          </a:ln>
          <a:effectLst/>
        </p:spPr>
      </p:pic>
    </p:spTree>
  </p:cSld>
  <p:clrMapOvr>
    <a:overrideClrMapping bg1="dk2" tx1="lt1" bg2="dk1" tx2="lt2" accent1="accent1" accent2="accent2" accent3="accent3" accent4="accent4" accent5="accent5" accent6="accent6" hlink="hlink" folHlink="folHlink"/>
  </p:clrMapOvr>
  <p:transition spd="slow"/>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7586" name="Rectangle 1026"/>
          <p:cNvSpPr>
            <a:spLocks noGrp="1" noChangeArrowheads="1"/>
          </p:cNvSpPr>
          <p:nvPr>
            <p:ph type="title"/>
          </p:nvPr>
        </p:nvSpPr>
        <p:spPr>
          <a:xfrm>
            <a:off x="857250" y="0"/>
            <a:ext cx="9429750" cy="1009650"/>
          </a:xfrm>
          <a:effectLst/>
        </p:spPr>
        <p:txBody>
          <a:bodyPr/>
          <a:lstStyle/>
          <a:p>
            <a:pPr eaLnBrk="1" fontAlgn="auto" hangingPunct="1">
              <a:spcAft>
                <a:spcPts val="0"/>
              </a:spcAft>
              <a:defRPr/>
            </a:pPr>
            <a:r>
              <a:rPr lang="en-US" sz="4800" dirty="0">
                <a:solidFill>
                  <a:schemeClr val="bg2"/>
                </a:solidFill>
              </a:rPr>
              <a:t>Location of Monitors</a:t>
            </a:r>
            <a:endParaRPr lang="en-US" dirty="0">
              <a:solidFill>
                <a:schemeClr val="bg2"/>
              </a:solidFill>
            </a:endParaRPr>
          </a:p>
        </p:txBody>
      </p:sp>
      <p:sp>
        <p:nvSpPr>
          <p:cNvPr id="86018" name="Rectangle 1027"/>
          <p:cNvSpPr>
            <a:spLocks noGrp="1" noChangeArrowheads="1"/>
          </p:cNvSpPr>
          <p:nvPr>
            <p:ph idx="1"/>
          </p:nvPr>
        </p:nvSpPr>
        <p:spPr>
          <a:xfrm>
            <a:off x="1333499" y="1047750"/>
            <a:ext cx="8666163" cy="1889125"/>
          </a:xfrm>
          <a:effectLst/>
        </p:spPr>
        <p:txBody>
          <a:bodyPr/>
          <a:lstStyle/>
          <a:p>
            <a:pPr eaLnBrk="1" hangingPunct="1"/>
            <a:r>
              <a:rPr lang="en-US" sz="3400" dirty="0">
                <a:solidFill>
                  <a:schemeClr val="bg2"/>
                </a:solidFill>
              </a:rPr>
              <a:t>C = Core site</a:t>
            </a:r>
          </a:p>
          <a:p>
            <a:pPr eaLnBrk="1" hangingPunct="1"/>
            <a:r>
              <a:rPr lang="en-US" sz="3400" dirty="0">
                <a:solidFill>
                  <a:schemeClr val="bg2"/>
                </a:solidFill>
              </a:rPr>
              <a:t>S = SLAMS site</a:t>
            </a:r>
          </a:p>
          <a:p>
            <a:pPr eaLnBrk="1" hangingPunct="1"/>
            <a:r>
              <a:rPr lang="en-US" sz="3400" dirty="0">
                <a:solidFill>
                  <a:schemeClr val="bg2"/>
                </a:solidFill>
              </a:rPr>
              <a:t>p = Special Purpose Monitor</a:t>
            </a:r>
          </a:p>
        </p:txBody>
      </p:sp>
      <p:pic>
        <p:nvPicPr>
          <p:cNvPr id="86020" name="Picture 1028"/>
          <p:cNvPicPr>
            <a:picLocks noChangeArrowheads="1"/>
          </p:cNvPicPr>
          <p:nvPr/>
        </p:nvPicPr>
        <p:blipFill>
          <a:blip r:embed="rId3" cstate="print"/>
          <a:srcRect l="961" t="38870" r="2180" b="6131"/>
          <a:stretch>
            <a:fillRect/>
          </a:stretch>
        </p:blipFill>
        <p:spPr bwMode="auto">
          <a:xfrm>
            <a:off x="1036971" y="2819400"/>
            <a:ext cx="8956675" cy="3930650"/>
          </a:xfrm>
          <a:prstGeom prst="rect">
            <a:avLst/>
          </a:prstGeom>
          <a:noFill/>
          <a:ln w="12700">
            <a:noFill/>
            <a:miter lim="800000"/>
            <a:headEnd/>
            <a:tailEnd/>
          </a:ln>
          <a:effectLst/>
        </p:spPr>
      </p:pic>
    </p:spTree>
  </p:cSld>
  <p:clrMapOvr>
    <a:overrideClrMapping bg1="dk2" tx1="lt1" bg2="dk1" tx2="lt2" accent1="accent1" accent2="accent2" accent3="accent3" accent4="accent4" accent5="accent5" accent6="accent6" hlink="hlink" folHlink="folHlink"/>
  </p:clrMapOvr>
  <p:transition spd="slow"/>
</p:sld>
</file>

<file path=ppt/slides/slide7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87042" name="Picture 2053" descr="DSC00407"/>
          <p:cNvPicPr>
            <a:picLocks noChangeArrowheads="1"/>
          </p:cNvPicPr>
          <p:nvPr/>
        </p:nvPicPr>
        <p:blipFill>
          <a:blip r:embed="rId3" cstate="print"/>
          <a:srcRect/>
          <a:stretch>
            <a:fillRect/>
          </a:stretch>
        </p:blipFill>
        <p:spPr bwMode="auto">
          <a:xfrm>
            <a:off x="-952500" y="-1143000"/>
            <a:ext cx="12954000" cy="10058400"/>
          </a:xfrm>
          <a:prstGeom prst="rect">
            <a:avLst/>
          </a:prstGeom>
          <a:noFill/>
          <a:ln w="9525">
            <a:noFill/>
            <a:miter lim="800000"/>
            <a:headEnd/>
            <a:tailEnd/>
          </a:ln>
        </p:spPr>
      </p:pic>
      <p:sp>
        <p:nvSpPr>
          <p:cNvPr id="2" name="TextBox 1">
            <a:extLst>
              <a:ext uri="{FF2B5EF4-FFF2-40B4-BE49-F238E27FC236}">
                <a16:creationId xmlns:a16="http://schemas.microsoft.com/office/drawing/2014/main" id="{0E4F1BFF-85EB-F2CC-0B3F-037EDEC5BB46}"/>
              </a:ext>
            </a:extLst>
          </p:cNvPr>
          <p:cNvSpPr txBox="1"/>
          <p:nvPr/>
        </p:nvSpPr>
        <p:spPr>
          <a:xfrm>
            <a:off x="2370221" y="1066800"/>
            <a:ext cx="6248400" cy="830997"/>
          </a:xfrm>
          <a:prstGeom prst="rect">
            <a:avLst/>
          </a:prstGeom>
          <a:noFill/>
          <a:effectLst/>
        </p:spPr>
        <p:txBody>
          <a:bodyPr wrap="square" rtlCol="0">
            <a:spAutoFit/>
          </a:bodyPr>
          <a:lstStyle/>
          <a:p>
            <a:pPr>
              <a:defRPr/>
            </a:pPr>
            <a:r>
              <a:rPr lang="en-US" sz="4800" dirty="0"/>
              <a:t>Measurement  Process </a:t>
            </a:r>
          </a:p>
        </p:txBody>
      </p:sp>
    </p:spTree>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ChangeArrowheads="1"/>
          </p:cNvSpPr>
          <p:nvPr>
            <p:ph type="title"/>
          </p:nvPr>
        </p:nvSpPr>
        <p:spPr>
          <a:xfrm>
            <a:off x="671512" y="231779"/>
            <a:ext cx="9615488" cy="1063625"/>
          </a:xfrm>
        </p:spPr>
        <p:txBody>
          <a:bodyPr>
            <a:normAutofit/>
          </a:bodyPr>
          <a:lstStyle/>
          <a:p>
            <a:pPr eaLnBrk="1" fontAlgn="auto" hangingPunct="1">
              <a:spcAft>
                <a:spcPts val="0"/>
              </a:spcAft>
              <a:defRPr/>
            </a:pPr>
            <a:r>
              <a:rPr lang="en-US" sz="4800" dirty="0"/>
              <a:t>Air Pollutant Measurement Process</a:t>
            </a:r>
          </a:p>
        </p:txBody>
      </p:sp>
      <p:sp>
        <p:nvSpPr>
          <p:cNvPr id="88066" name="Rectangle 3"/>
          <p:cNvSpPr>
            <a:spLocks noGrp="1" noChangeArrowheads="1"/>
          </p:cNvSpPr>
          <p:nvPr>
            <p:ph idx="1"/>
          </p:nvPr>
        </p:nvSpPr>
        <p:spPr>
          <a:xfrm>
            <a:off x="1028700" y="1676400"/>
            <a:ext cx="8967788" cy="4621213"/>
          </a:xfrm>
          <a:effectLst/>
        </p:spPr>
        <p:txBody>
          <a:bodyPr>
            <a:normAutofit/>
          </a:bodyPr>
          <a:lstStyle/>
          <a:p>
            <a:pPr marL="457200" indent="-457200" eaLnBrk="1" hangingPunct="1"/>
            <a:r>
              <a:rPr lang="en-US" sz="4000" dirty="0"/>
              <a:t>Separate pollutant from air</a:t>
            </a:r>
          </a:p>
          <a:p>
            <a:pPr marL="457200" indent="-457200" eaLnBrk="1" hangingPunct="1"/>
            <a:r>
              <a:rPr lang="en-US" sz="4000" dirty="0"/>
              <a:t>Determine pollutant quantity and air volume</a:t>
            </a:r>
          </a:p>
          <a:p>
            <a:pPr marL="457200" indent="-457200" eaLnBrk="1" hangingPunct="1"/>
            <a:r>
              <a:rPr lang="en-US" sz="4000" dirty="0"/>
              <a:t>Calculate pollution concentration by dividing pollutant quantity by air volume</a:t>
            </a:r>
          </a:p>
          <a:p>
            <a:pPr marL="457200" indent="-457200" eaLnBrk="1" hangingPunct="1"/>
            <a:r>
              <a:rPr lang="en-US" sz="4000" dirty="0"/>
              <a:t>Analyze data</a:t>
            </a:r>
          </a:p>
        </p:txBody>
      </p:sp>
    </p:spTree>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95300" y="231775"/>
            <a:ext cx="9791700" cy="1143000"/>
          </a:xfrm>
        </p:spPr>
        <p:txBody>
          <a:bodyPr/>
          <a:lstStyle/>
          <a:p>
            <a:pPr eaLnBrk="1" fontAlgn="auto" hangingPunct="1">
              <a:spcAft>
                <a:spcPts val="0"/>
              </a:spcAft>
              <a:defRPr/>
            </a:pPr>
            <a:r>
              <a:rPr lang="en-US" sz="4800" dirty="0"/>
              <a:t>Types of Monitoring</a:t>
            </a:r>
            <a:endParaRPr lang="en-US" dirty="0"/>
          </a:p>
        </p:txBody>
      </p:sp>
      <p:sp>
        <p:nvSpPr>
          <p:cNvPr id="89090" name="Rectangle 3"/>
          <p:cNvSpPr>
            <a:spLocks noGrp="1" noChangeArrowheads="1"/>
          </p:cNvSpPr>
          <p:nvPr>
            <p:ph idx="1"/>
          </p:nvPr>
        </p:nvSpPr>
        <p:spPr>
          <a:xfrm>
            <a:off x="800100" y="1679574"/>
            <a:ext cx="8212138" cy="4264025"/>
          </a:xfrm>
          <a:effectLst/>
        </p:spPr>
        <p:txBody>
          <a:bodyPr>
            <a:noAutofit/>
          </a:bodyPr>
          <a:lstStyle/>
          <a:p>
            <a:pPr eaLnBrk="1" hangingPunct="1"/>
            <a:r>
              <a:rPr lang="en-US" sz="3600" dirty="0"/>
              <a:t>Automated analytical methods</a:t>
            </a:r>
          </a:p>
          <a:p>
            <a:pPr marL="914400" lvl="1" indent="-457200" eaLnBrk="1" hangingPunct="1"/>
            <a:r>
              <a:rPr lang="en-US" sz="3600" dirty="0"/>
              <a:t>Point analyzers</a:t>
            </a:r>
          </a:p>
          <a:p>
            <a:pPr marL="914400" lvl="1" indent="-457200" eaLnBrk="1" hangingPunct="1"/>
            <a:r>
              <a:rPr lang="en-US" sz="3600" dirty="0"/>
              <a:t>Open path analyzers</a:t>
            </a:r>
          </a:p>
          <a:p>
            <a:pPr eaLnBrk="1" hangingPunct="1"/>
            <a:r>
              <a:rPr lang="en-US" sz="3600" dirty="0"/>
              <a:t>Time averaged samplers</a:t>
            </a:r>
          </a:p>
          <a:p>
            <a:pPr marL="914400" lvl="1" indent="-457200" eaLnBrk="1" hangingPunct="1"/>
            <a:r>
              <a:rPr lang="en-US" sz="3600" dirty="0"/>
              <a:t>Manual methods</a:t>
            </a:r>
          </a:p>
          <a:p>
            <a:pPr marL="914400" lvl="1" indent="-457200" eaLnBrk="1" hangingPunct="1"/>
            <a:r>
              <a:rPr lang="en-US" sz="3600" dirty="0"/>
              <a:t>Filter (ex. PM</a:t>
            </a:r>
            <a:r>
              <a:rPr lang="en-US" sz="3600" baseline="-25000" dirty="0"/>
              <a:t>10</a:t>
            </a:r>
            <a:r>
              <a:rPr lang="en-US" sz="3600" dirty="0"/>
              <a:t>) samples</a:t>
            </a:r>
          </a:p>
        </p:txBody>
      </p:sp>
    </p:spTree>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0114" name="Picture 2"/>
          <p:cNvPicPr>
            <a:picLocks noChangeArrowheads="1"/>
          </p:cNvPicPr>
          <p:nvPr/>
        </p:nvPicPr>
        <p:blipFill>
          <a:blip r:embed="rId3" cstate="print"/>
          <a:srcRect/>
          <a:stretch>
            <a:fillRect/>
          </a:stretch>
        </p:blipFill>
        <p:spPr bwMode="auto">
          <a:xfrm>
            <a:off x="0" y="2070100"/>
            <a:ext cx="10274300" cy="1798638"/>
          </a:xfrm>
          <a:prstGeom prst="rect">
            <a:avLst/>
          </a:prstGeom>
          <a:noFill/>
          <a:ln w="12700">
            <a:noFill/>
            <a:miter lim="800000"/>
            <a:headEnd/>
            <a:tailEnd/>
          </a:ln>
          <a:effectLst/>
        </p:spPr>
      </p:pic>
      <p:sp>
        <p:nvSpPr>
          <p:cNvPr id="602115" name="Rectangle 3"/>
          <p:cNvSpPr>
            <a:spLocks noGrp="1" noChangeArrowheads="1"/>
          </p:cNvSpPr>
          <p:nvPr>
            <p:ph type="title"/>
          </p:nvPr>
        </p:nvSpPr>
        <p:spPr>
          <a:xfrm>
            <a:off x="423865" y="217492"/>
            <a:ext cx="9434512" cy="942975"/>
          </a:xfrm>
          <a:effectLst/>
          <a:extLst>
            <a:ext uri="{909E8E84-426E-40DD-AFC4-6F175D3DCCD1}">
              <a14:hiddenFill xmlns:a14="http://schemas.microsoft.com/office/drawing/2010/main">
                <a:noFill/>
              </a14:hiddenFill>
            </a:ext>
          </a:extLst>
        </p:spPr>
        <p:txBody>
          <a:bodyPr>
            <a:normAutofit/>
          </a:bodyPr>
          <a:lstStyle/>
          <a:p>
            <a:pPr eaLnBrk="1" fontAlgn="auto" hangingPunct="1">
              <a:spcAft>
                <a:spcPts val="0"/>
              </a:spcAft>
              <a:defRPr/>
            </a:pPr>
            <a:r>
              <a:rPr lang="en-US" sz="4800" dirty="0">
                <a:solidFill>
                  <a:schemeClr val="bg2"/>
                </a:solidFill>
              </a:rPr>
              <a:t>Electromagnetic Spectrum</a:t>
            </a:r>
          </a:p>
        </p:txBody>
      </p:sp>
      <p:pic>
        <p:nvPicPr>
          <p:cNvPr id="90116" name="Picture 4"/>
          <p:cNvPicPr>
            <a:picLocks noChangeArrowheads="1"/>
          </p:cNvPicPr>
          <p:nvPr/>
        </p:nvPicPr>
        <p:blipFill>
          <a:blip r:embed="rId4" cstate="print"/>
          <a:srcRect/>
          <a:stretch>
            <a:fillRect/>
          </a:stretch>
        </p:blipFill>
        <p:spPr bwMode="auto">
          <a:xfrm>
            <a:off x="0" y="4424363"/>
            <a:ext cx="10274300" cy="1090612"/>
          </a:xfrm>
          <a:prstGeom prst="rect">
            <a:avLst/>
          </a:prstGeom>
          <a:noFill/>
          <a:ln w="12700">
            <a:noFill/>
            <a:miter lim="800000"/>
            <a:headEnd/>
            <a:tailEnd/>
          </a:ln>
          <a:effectLst/>
        </p:spPr>
      </p:pic>
      <p:sp>
        <p:nvSpPr>
          <p:cNvPr id="602117" name="Rectangle 5"/>
          <p:cNvSpPr>
            <a:spLocks noChangeArrowheads="1"/>
          </p:cNvSpPr>
          <p:nvPr/>
        </p:nvSpPr>
        <p:spPr bwMode="auto">
          <a:xfrm>
            <a:off x="823913" y="6026150"/>
            <a:ext cx="1244600" cy="4587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pPr algn="l">
              <a:defRPr/>
            </a:pPr>
            <a:r>
              <a:rPr lang="en-US" sz="2400" dirty="0">
                <a:solidFill>
                  <a:schemeClr val="bg2"/>
                </a:solidFill>
                <a:latin typeface="Arial" charset="0"/>
              </a:rPr>
              <a:t>400 nm</a:t>
            </a:r>
          </a:p>
        </p:txBody>
      </p:sp>
      <p:sp>
        <p:nvSpPr>
          <p:cNvPr id="602118" name="Rectangle 6"/>
          <p:cNvSpPr>
            <a:spLocks noChangeArrowheads="1"/>
          </p:cNvSpPr>
          <p:nvPr/>
        </p:nvSpPr>
        <p:spPr bwMode="auto">
          <a:xfrm>
            <a:off x="6710363" y="5944369"/>
            <a:ext cx="1244600" cy="458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pPr algn="l">
              <a:defRPr/>
            </a:pPr>
            <a:r>
              <a:rPr lang="en-US" sz="2400" dirty="0">
                <a:solidFill>
                  <a:schemeClr val="bg2"/>
                </a:solidFill>
                <a:latin typeface="Arial" charset="0"/>
              </a:rPr>
              <a:t>700 nm</a:t>
            </a:r>
          </a:p>
        </p:txBody>
      </p:sp>
      <p:sp>
        <p:nvSpPr>
          <p:cNvPr id="602119" name="Line 7"/>
          <p:cNvSpPr>
            <a:spLocks noChangeShapeType="1"/>
          </p:cNvSpPr>
          <p:nvPr/>
        </p:nvSpPr>
        <p:spPr bwMode="auto">
          <a:xfrm flipH="1">
            <a:off x="7834313" y="5608638"/>
            <a:ext cx="531812" cy="481012"/>
          </a:xfrm>
          <a:prstGeom prst="line">
            <a:avLst/>
          </a:prstGeom>
          <a:noFill/>
          <a:ln w="76200">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602120" name="Line 8"/>
          <p:cNvSpPr>
            <a:spLocks noChangeShapeType="1"/>
          </p:cNvSpPr>
          <p:nvPr/>
        </p:nvSpPr>
        <p:spPr bwMode="auto">
          <a:xfrm>
            <a:off x="304800" y="5638800"/>
            <a:ext cx="361950" cy="560388"/>
          </a:xfrm>
          <a:prstGeom prst="line">
            <a:avLst/>
          </a:prstGeom>
          <a:noFill/>
          <a:ln w="76200">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latin typeface="Arial" charset="0"/>
            </a:endParaRPr>
          </a:p>
        </p:txBody>
      </p:sp>
      <p:sp>
        <p:nvSpPr>
          <p:cNvPr id="602121" name="Rectangle 9"/>
          <p:cNvSpPr>
            <a:spLocks noChangeArrowheads="1"/>
          </p:cNvSpPr>
          <p:nvPr/>
        </p:nvSpPr>
        <p:spPr bwMode="auto">
          <a:xfrm>
            <a:off x="3132138" y="5864225"/>
            <a:ext cx="2704844" cy="5822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pPr algn="l">
              <a:defRPr/>
            </a:pPr>
            <a:r>
              <a:rPr lang="en-US" sz="3200" dirty="0">
                <a:solidFill>
                  <a:schemeClr val="bg2"/>
                </a:solidFill>
                <a:latin typeface="Arial" charset="0"/>
              </a:rPr>
              <a:t>Visible Range</a:t>
            </a:r>
          </a:p>
        </p:txBody>
      </p:sp>
      <p:sp>
        <p:nvSpPr>
          <p:cNvPr id="602122" name="Line 10"/>
          <p:cNvSpPr>
            <a:spLocks noChangeShapeType="1"/>
          </p:cNvSpPr>
          <p:nvPr/>
        </p:nvSpPr>
        <p:spPr bwMode="auto">
          <a:xfrm flipH="1">
            <a:off x="3990975" y="3868738"/>
            <a:ext cx="19050" cy="508000"/>
          </a:xfrm>
          <a:prstGeom prst="line">
            <a:avLst/>
          </a:prstGeom>
          <a:noFill/>
          <a:ln w="76200">
            <a:solidFill>
              <a:schemeClr val="bg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602123" name="Line 11"/>
          <p:cNvSpPr>
            <a:spLocks noChangeShapeType="1"/>
          </p:cNvSpPr>
          <p:nvPr/>
        </p:nvSpPr>
        <p:spPr bwMode="auto">
          <a:xfrm flipH="1">
            <a:off x="4010024" y="1143000"/>
            <a:ext cx="28575" cy="803275"/>
          </a:xfrm>
          <a:prstGeom prst="line">
            <a:avLst/>
          </a:prstGeom>
          <a:noFill/>
          <a:ln w="762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dirty="0">
              <a:latin typeface="Arial" charset="0"/>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Rectangle 2"/>
          <p:cNvSpPr>
            <a:spLocks noGrp="1" noChangeArrowheads="1"/>
          </p:cNvSpPr>
          <p:nvPr>
            <p:ph type="title"/>
          </p:nvPr>
        </p:nvSpPr>
        <p:spPr>
          <a:xfrm>
            <a:off x="571500" y="201617"/>
            <a:ext cx="9715500" cy="1017587"/>
          </a:xfrm>
        </p:spPr>
        <p:txBody>
          <a:bodyPr/>
          <a:lstStyle/>
          <a:p>
            <a:pPr eaLnBrk="1" fontAlgn="auto" hangingPunct="1">
              <a:spcAft>
                <a:spcPts val="0"/>
              </a:spcAft>
              <a:defRPr/>
            </a:pPr>
            <a:r>
              <a:rPr lang="en-US" sz="4800" dirty="0">
                <a:solidFill>
                  <a:schemeClr val="tx1"/>
                </a:solidFill>
                <a:effectLst/>
              </a:rPr>
              <a:t>Monitoring Networks</a:t>
            </a:r>
            <a:endParaRPr lang="en-US" dirty="0">
              <a:solidFill>
                <a:schemeClr val="tx1"/>
              </a:solidFill>
              <a:effectLst/>
            </a:endParaRPr>
          </a:p>
        </p:txBody>
      </p:sp>
      <p:sp>
        <p:nvSpPr>
          <p:cNvPr id="26626" name="Rectangle 3"/>
          <p:cNvSpPr>
            <a:spLocks noGrp="1" noChangeArrowheads="1"/>
          </p:cNvSpPr>
          <p:nvPr>
            <p:ph idx="1"/>
          </p:nvPr>
        </p:nvSpPr>
        <p:spPr>
          <a:xfrm>
            <a:off x="659156" y="1447800"/>
            <a:ext cx="9284944" cy="4114800"/>
          </a:xfrm>
          <a:effectLst/>
        </p:spPr>
        <p:txBody>
          <a:bodyPr/>
          <a:lstStyle/>
          <a:p>
            <a:pPr marL="457200" indent="-457200" eaLnBrk="1" hangingPunct="1"/>
            <a:r>
              <a:rPr lang="en-US" sz="4000" dirty="0"/>
              <a:t>PSD: Prevention of Significant Deterioration</a:t>
            </a:r>
          </a:p>
          <a:p>
            <a:pPr marL="457200" indent="-457200" eaLnBrk="1" hangingPunct="1"/>
            <a:r>
              <a:rPr lang="en-US" sz="4000" dirty="0"/>
              <a:t>SPM: Special Purpose Monitoring</a:t>
            </a:r>
          </a:p>
          <a:p>
            <a:pPr marL="457200" indent="-457200" eaLnBrk="1" hangingPunct="1"/>
            <a:r>
              <a:rPr lang="en-US" sz="4000" dirty="0"/>
              <a:t>IMPROVE: Interagency Monitoring of Protected Visual Environments</a:t>
            </a:r>
          </a:p>
          <a:p>
            <a:pPr marL="457200" indent="-457200" eaLnBrk="1" hangingPunct="1"/>
            <a:r>
              <a:rPr lang="en-US" sz="4000" dirty="0"/>
              <a:t>Near Road NO2</a:t>
            </a:r>
          </a:p>
          <a:p>
            <a:pPr eaLnBrk="1" hangingPunct="1">
              <a:buFont typeface="Monotype Sorts" pitchFamily="2" charset="2"/>
              <a:buNone/>
            </a:pPr>
            <a:endParaRPr lang="en-US" sz="3000" dirty="0"/>
          </a:p>
        </p:txBody>
      </p:sp>
    </p:spTree>
  </p:cSld>
  <p:clrMapOvr>
    <a:masterClrMapping/>
  </p:clrMapOvr>
  <p:transition spd="slow"/>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026"/>
          <p:cNvSpPr>
            <a:spLocks noGrp="1" noChangeArrowheads="1"/>
          </p:cNvSpPr>
          <p:nvPr>
            <p:ph type="title"/>
          </p:nvPr>
        </p:nvSpPr>
        <p:spPr>
          <a:effectLst/>
        </p:spPr>
        <p:txBody>
          <a:bodyPr>
            <a:normAutofit/>
          </a:bodyPr>
          <a:lstStyle/>
          <a:p>
            <a:pPr eaLnBrk="1" fontAlgn="auto" hangingPunct="1">
              <a:spcAft>
                <a:spcPts val="0"/>
              </a:spcAft>
              <a:defRPr/>
            </a:pPr>
            <a:r>
              <a:rPr lang="en-US" sz="4800" dirty="0"/>
              <a:t>Beer-Lambert Law</a:t>
            </a:r>
          </a:p>
        </p:txBody>
      </p:sp>
      <p:sp>
        <p:nvSpPr>
          <p:cNvPr id="91138" name="Rectangle 1027"/>
          <p:cNvSpPr>
            <a:spLocks noGrp="1" noChangeArrowheads="1"/>
          </p:cNvSpPr>
          <p:nvPr>
            <p:ph idx="1"/>
          </p:nvPr>
        </p:nvSpPr>
        <p:spPr>
          <a:xfrm>
            <a:off x="876300" y="1660525"/>
            <a:ext cx="8032750" cy="4702175"/>
          </a:xfrm>
          <a:effectLst/>
        </p:spPr>
        <p:txBody>
          <a:bodyPr/>
          <a:lstStyle/>
          <a:p>
            <a:pPr eaLnBrk="1" hangingPunct="1"/>
            <a:r>
              <a:rPr lang="en-US" sz="3600" dirty="0"/>
              <a:t>Absorption of light related to:</a:t>
            </a:r>
          </a:p>
          <a:p>
            <a:pPr marL="914400" lvl="1" indent="-457200" eaLnBrk="1" hangingPunct="1"/>
            <a:r>
              <a:rPr lang="en-US" sz="3200" dirty="0"/>
              <a:t>Absorption coefficient dependencies</a:t>
            </a:r>
            <a:endParaRPr lang="en-US" dirty="0"/>
          </a:p>
          <a:p>
            <a:pPr marL="1371600" lvl="2" indent="-457200" eaLnBrk="1" hangingPunct="1"/>
            <a:r>
              <a:rPr lang="en-US" sz="2800" dirty="0"/>
              <a:t>Wavelength of light</a:t>
            </a:r>
          </a:p>
          <a:p>
            <a:pPr marL="1371600" lvl="2" indent="-457200" eaLnBrk="1" hangingPunct="1"/>
            <a:r>
              <a:rPr lang="en-US" sz="2800" dirty="0"/>
              <a:t>Properties of the pollutant molecule</a:t>
            </a:r>
            <a:endParaRPr lang="en-US" dirty="0"/>
          </a:p>
          <a:p>
            <a:pPr lvl="1" eaLnBrk="1" hangingPunct="1"/>
            <a:endParaRPr lang="en-US" dirty="0"/>
          </a:p>
          <a:p>
            <a:pPr marL="914400" lvl="1" indent="-457200" eaLnBrk="1" hangingPunct="1"/>
            <a:r>
              <a:rPr lang="en-US" sz="3200" dirty="0"/>
              <a:t>Number of molecules in light path</a:t>
            </a:r>
            <a:endParaRPr lang="en-US" dirty="0"/>
          </a:p>
          <a:p>
            <a:pPr marL="1371600" lvl="2" indent="-457200" eaLnBrk="1" hangingPunct="1"/>
            <a:r>
              <a:rPr lang="en-US" sz="2800" dirty="0"/>
              <a:t>Concentration</a:t>
            </a:r>
          </a:p>
          <a:p>
            <a:pPr marL="1371600" lvl="2" indent="-457200" eaLnBrk="1" hangingPunct="1"/>
            <a:r>
              <a:rPr lang="en-US" sz="2800" dirty="0"/>
              <a:t>Path length</a:t>
            </a:r>
          </a:p>
          <a:p>
            <a:pPr lvl="1" eaLnBrk="1" hangingPunct="1"/>
            <a:endParaRPr lang="en-US" dirty="0"/>
          </a:p>
        </p:txBody>
      </p:sp>
    </p:spTree>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Snagit_PPTAFE3"/>
          <p:cNvPicPr>
            <a:picLocks noChangeAspect="1"/>
          </p:cNvPicPr>
          <p:nvPr/>
        </p:nvPicPr>
        <p:blipFill>
          <a:blip r:embed="rId3" cstate="print"/>
          <a:srcRect/>
          <a:stretch>
            <a:fillRect/>
          </a:stretch>
        </p:blipFill>
        <p:spPr bwMode="auto">
          <a:xfrm>
            <a:off x="1562100" y="304800"/>
            <a:ext cx="7543800" cy="6248400"/>
          </a:xfrm>
          <a:prstGeom prst="rect">
            <a:avLst/>
          </a:prstGeom>
          <a:noFill/>
          <a:ln w="9525">
            <a:noFill/>
            <a:miter lim="800000"/>
            <a:headEnd/>
            <a:tailEnd/>
          </a:ln>
        </p:spPr>
      </p:pic>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effectLst/>
        </p:spPr>
        <p:txBody>
          <a:bodyPr>
            <a:normAutofit/>
          </a:bodyPr>
          <a:lstStyle/>
          <a:p>
            <a:pPr eaLnBrk="1" fontAlgn="auto" hangingPunct="1">
              <a:spcAft>
                <a:spcPts val="0"/>
              </a:spcAft>
              <a:defRPr/>
            </a:pPr>
            <a:r>
              <a:rPr lang="en-US" sz="4800" dirty="0"/>
              <a:t>Analytical Techniques</a:t>
            </a:r>
          </a:p>
        </p:txBody>
      </p:sp>
      <p:sp>
        <p:nvSpPr>
          <p:cNvPr id="93186" name="Rectangle 3"/>
          <p:cNvSpPr>
            <a:spLocks noGrp="1" noChangeArrowheads="1"/>
          </p:cNvSpPr>
          <p:nvPr>
            <p:ph idx="1"/>
          </p:nvPr>
        </p:nvSpPr>
        <p:spPr>
          <a:xfrm>
            <a:off x="876300" y="1828800"/>
            <a:ext cx="9120188" cy="4532313"/>
          </a:xfrm>
          <a:effectLst/>
        </p:spPr>
        <p:txBody>
          <a:bodyPr/>
          <a:lstStyle/>
          <a:p>
            <a:pPr marL="457200" indent="-457200" eaLnBrk="1" hangingPunct="1"/>
            <a:r>
              <a:rPr lang="en-US" dirty="0"/>
              <a:t>Infrared Methods</a:t>
            </a:r>
          </a:p>
          <a:p>
            <a:pPr marL="914400" lvl="1" indent="-457200" eaLnBrk="1" hangingPunct="1"/>
            <a:r>
              <a:rPr lang="en-US" dirty="0"/>
              <a:t>Differential Absorption</a:t>
            </a:r>
          </a:p>
          <a:p>
            <a:pPr marL="914400" lvl="1" indent="-457200" eaLnBrk="1" hangingPunct="1"/>
            <a:r>
              <a:rPr lang="en-US" dirty="0"/>
              <a:t>Gas Filter Correlation</a:t>
            </a:r>
          </a:p>
          <a:p>
            <a:pPr marL="914400" lvl="1" indent="-457200" eaLnBrk="1" hangingPunct="1"/>
            <a:r>
              <a:rPr lang="en-US" dirty="0"/>
              <a:t>Fourier Transform Infrared</a:t>
            </a:r>
          </a:p>
          <a:p>
            <a:pPr marL="457200" indent="-457200" eaLnBrk="1" hangingPunct="1"/>
            <a:r>
              <a:rPr lang="en-US" dirty="0"/>
              <a:t>Ultraviolet Methods</a:t>
            </a:r>
          </a:p>
          <a:p>
            <a:pPr marL="914400" lvl="1" indent="-457200" eaLnBrk="1" hangingPunct="1"/>
            <a:r>
              <a:rPr lang="en-US" dirty="0"/>
              <a:t>Differential Absorption</a:t>
            </a:r>
          </a:p>
          <a:p>
            <a:pPr marL="914400" lvl="1" indent="-457200" eaLnBrk="1" hangingPunct="1"/>
            <a:r>
              <a:rPr lang="en-US" dirty="0"/>
              <a:t>Second Derivative  Spectroscopy</a:t>
            </a:r>
          </a:p>
          <a:p>
            <a:pPr marL="457200" indent="-457200" eaLnBrk="1" hangingPunct="1"/>
            <a:r>
              <a:rPr lang="en-US" dirty="0"/>
              <a:t>Visible Light  -  Opacity Measurement</a:t>
            </a:r>
          </a:p>
          <a:p>
            <a:pPr marL="914400" lvl="1" indent="-457200" eaLnBrk="1" hangingPunct="1"/>
            <a:r>
              <a:rPr lang="en-US" dirty="0"/>
              <a:t>Scattering &amp; Absorption</a:t>
            </a:r>
          </a:p>
        </p:txBody>
      </p:sp>
    </p:spTree>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533400" y="375987"/>
            <a:ext cx="8891587" cy="755650"/>
          </a:xfrm>
          <a:effectLst/>
        </p:spPr>
        <p:txBody>
          <a:bodyPr>
            <a:normAutofit/>
          </a:bodyPr>
          <a:lstStyle/>
          <a:p>
            <a:pPr eaLnBrk="1" fontAlgn="auto" hangingPunct="1">
              <a:spcAft>
                <a:spcPts val="0"/>
              </a:spcAft>
              <a:defRPr/>
            </a:pPr>
            <a:r>
              <a:rPr lang="en-US" sz="4800" dirty="0"/>
              <a:t>Analytical Techniques</a:t>
            </a:r>
          </a:p>
        </p:txBody>
      </p:sp>
      <p:sp>
        <p:nvSpPr>
          <p:cNvPr id="94210" name="Rectangle 3"/>
          <p:cNvSpPr>
            <a:spLocks noGrp="1" noChangeArrowheads="1"/>
          </p:cNvSpPr>
          <p:nvPr>
            <p:ph idx="1"/>
          </p:nvPr>
        </p:nvSpPr>
        <p:spPr>
          <a:xfrm>
            <a:off x="684213" y="1524000"/>
            <a:ext cx="8185150" cy="4702175"/>
          </a:xfrm>
          <a:effectLst/>
        </p:spPr>
        <p:txBody>
          <a:bodyPr/>
          <a:lstStyle/>
          <a:p>
            <a:pPr marL="457200" indent="-457200" eaLnBrk="1" hangingPunct="1"/>
            <a:r>
              <a:rPr lang="en-US" dirty="0"/>
              <a:t>Luminescence Methods</a:t>
            </a:r>
          </a:p>
          <a:p>
            <a:pPr marL="914400" lvl="1" indent="-457200" eaLnBrk="1" hangingPunct="1"/>
            <a:r>
              <a:rPr lang="en-US" dirty="0"/>
              <a:t>Fluorescence</a:t>
            </a:r>
          </a:p>
          <a:p>
            <a:pPr marL="914400" lvl="1" indent="-457200" eaLnBrk="1" hangingPunct="1"/>
            <a:r>
              <a:rPr lang="en-US" dirty="0"/>
              <a:t>Chemiluminescence</a:t>
            </a:r>
          </a:p>
          <a:p>
            <a:pPr marL="914400" lvl="1" indent="-457200" eaLnBrk="1" hangingPunct="1"/>
            <a:r>
              <a:rPr lang="en-US" dirty="0"/>
              <a:t>Flame Photometry</a:t>
            </a:r>
          </a:p>
          <a:p>
            <a:pPr marL="457200" indent="-457200" eaLnBrk="1" hangingPunct="1"/>
            <a:r>
              <a:rPr lang="en-US" dirty="0"/>
              <a:t>Electroanalytical Methods</a:t>
            </a:r>
          </a:p>
          <a:p>
            <a:pPr marL="914400" lvl="1" indent="-457200" eaLnBrk="1" hangingPunct="1"/>
            <a:r>
              <a:rPr lang="en-US" dirty="0"/>
              <a:t>Polarography</a:t>
            </a:r>
          </a:p>
          <a:p>
            <a:pPr marL="914400" lvl="1" indent="-457200" eaLnBrk="1" hangingPunct="1"/>
            <a:r>
              <a:rPr lang="en-US" dirty="0"/>
              <a:t>Electrocatalytic</a:t>
            </a:r>
          </a:p>
          <a:p>
            <a:pPr marL="914400" lvl="1" indent="-457200" eaLnBrk="1" hangingPunct="1"/>
            <a:r>
              <a:rPr lang="en-US" dirty="0" err="1"/>
              <a:t>Paramagnetism</a:t>
            </a:r>
            <a:endParaRPr lang="en-US" dirty="0"/>
          </a:p>
          <a:p>
            <a:pPr marL="914400" lvl="1" indent="-457200" eaLnBrk="1" hangingPunct="1"/>
            <a:r>
              <a:rPr lang="en-US" dirty="0"/>
              <a:t>Conductivity</a:t>
            </a:r>
          </a:p>
        </p:txBody>
      </p:sp>
    </p:spTree>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1026"/>
          <p:cNvSpPr>
            <a:spLocks noGrp="1" noChangeArrowheads="1"/>
          </p:cNvSpPr>
          <p:nvPr>
            <p:ph type="title"/>
          </p:nvPr>
        </p:nvSpPr>
        <p:spPr>
          <a:xfrm>
            <a:off x="571500" y="231779"/>
            <a:ext cx="9715500" cy="1063625"/>
          </a:xfrm>
        </p:spPr>
        <p:txBody>
          <a:bodyPr/>
          <a:lstStyle/>
          <a:p>
            <a:pPr eaLnBrk="1" fontAlgn="auto" hangingPunct="1">
              <a:spcAft>
                <a:spcPts val="0"/>
              </a:spcAft>
              <a:defRPr/>
            </a:pPr>
            <a:r>
              <a:rPr lang="en-US" sz="4800" dirty="0"/>
              <a:t>Site Information</a:t>
            </a:r>
            <a:endParaRPr lang="en-US" dirty="0"/>
          </a:p>
        </p:txBody>
      </p:sp>
      <p:sp>
        <p:nvSpPr>
          <p:cNvPr id="96258" name="Rectangle 1027"/>
          <p:cNvSpPr>
            <a:spLocks noGrp="1" noChangeArrowheads="1"/>
          </p:cNvSpPr>
          <p:nvPr>
            <p:ph idx="1"/>
          </p:nvPr>
        </p:nvSpPr>
        <p:spPr>
          <a:xfrm>
            <a:off x="800100" y="1447800"/>
            <a:ext cx="8482013" cy="4532312"/>
          </a:xfrm>
          <a:effectLst/>
        </p:spPr>
        <p:txBody>
          <a:bodyPr/>
          <a:lstStyle/>
          <a:p>
            <a:pPr eaLnBrk="1" hangingPunct="1"/>
            <a:r>
              <a:rPr lang="en-US" sz="3400" dirty="0">
                <a:latin typeface="Times New Roman" pitchFamily="18" charset="0"/>
              </a:rPr>
              <a:t> </a:t>
            </a:r>
            <a:r>
              <a:rPr lang="en-US" sz="3400" dirty="0"/>
              <a:t>Site Description</a:t>
            </a:r>
            <a:r>
              <a:rPr lang="en-US" dirty="0"/>
              <a:t> </a:t>
            </a:r>
          </a:p>
          <a:p>
            <a:pPr marL="914400" lvl="1" indent="-457200" eaLnBrk="1" hangingPunct="1"/>
            <a:r>
              <a:rPr lang="en-US" sz="3000" dirty="0"/>
              <a:t> Ground Cover</a:t>
            </a:r>
          </a:p>
          <a:p>
            <a:pPr marL="914400" lvl="1" indent="-457200" eaLnBrk="1" hangingPunct="1"/>
            <a:r>
              <a:rPr lang="en-US" sz="3000" dirty="0"/>
              <a:t> Height of Inlet</a:t>
            </a:r>
          </a:p>
          <a:p>
            <a:pPr marL="914400" lvl="1" indent="-457200" eaLnBrk="1" hangingPunct="1"/>
            <a:r>
              <a:rPr lang="en-US" sz="3000" dirty="0"/>
              <a:t> Type of Samplers</a:t>
            </a:r>
          </a:p>
          <a:p>
            <a:pPr marL="914400" lvl="1" indent="-457200" eaLnBrk="1" hangingPunct="1"/>
            <a:r>
              <a:rPr lang="en-US" sz="3000" dirty="0"/>
              <a:t> Spacing Between Samplers</a:t>
            </a:r>
          </a:p>
          <a:p>
            <a:pPr marL="914400" lvl="1" indent="-457200" eaLnBrk="1" hangingPunct="1"/>
            <a:r>
              <a:rPr lang="en-US" sz="3000" dirty="0"/>
              <a:t> Inlet Boom Description and Orientation</a:t>
            </a:r>
          </a:p>
          <a:p>
            <a:pPr marL="914400" lvl="1" indent="-457200" eaLnBrk="1" hangingPunct="1"/>
            <a:r>
              <a:rPr lang="en-US" sz="3000" dirty="0"/>
              <a:t> Meteorological Instrument Tower Description</a:t>
            </a:r>
          </a:p>
          <a:p>
            <a:pPr marL="914400" lvl="1" indent="-457200" eaLnBrk="1" hangingPunct="1"/>
            <a:r>
              <a:rPr lang="en-US" sz="3000" dirty="0"/>
              <a:t> Meteorological Instrument Radiation Shield</a:t>
            </a:r>
          </a:p>
        </p:txBody>
      </p:sp>
    </p:spTree>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a:xfrm>
            <a:off x="671512" y="231779"/>
            <a:ext cx="9615488" cy="987425"/>
          </a:xfrm>
        </p:spPr>
        <p:txBody>
          <a:bodyPr/>
          <a:lstStyle/>
          <a:p>
            <a:pPr eaLnBrk="1" fontAlgn="auto" hangingPunct="1">
              <a:spcAft>
                <a:spcPts val="0"/>
              </a:spcAft>
              <a:defRPr/>
            </a:pPr>
            <a:r>
              <a:rPr lang="en-US" sz="4800" dirty="0"/>
              <a:t>Site Information</a:t>
            </a:r>
            <a:endParaRPr lang="en-US" dirty="0"/>
          </a:p>
        </p:txBody>
      </p:sp>
      <p:sp>
        <p:nvSpPr>
          <p:cNvPr id="97282" name="Rectangle 3"/>
          <p:cNvSpPr>
            <a:spLocks noGrp="1" noChangeArrowheads="1"/>
          </p:cNvSpPr>
          <p:nvPr>
            <p:ph idx="1"/>
          </p:nvPr>
        </p:nvSpPr>
        <p:spPr>
          <a:xfrm>
            <a:off x="752057" y="1371600"/>
            <a:ext cx="9075738" cy="4532312"/>
          </a:xfrm>
          <a:effectLst/>
        </p:spPr>
        <p:txBody>
          <a:bodyPr>
            <a:normAutofit lnSpcReduction="10000"/>
          </a:bodyPr>
          <a:lstStyle/>
          <a:p>
            <a:pPr eaLnBrk="1" hangingPunct="1"/>
            <a:r>
              <a:rPr lang="en-US" sz="3400" dirty="0">
                <a:latin typeface="Times New Roman" pitchFamily="18" charset="0"/>
              </a:rPr>
              <a:t> </a:t>
            </a:r>
            <a:r>
              <a:rPr lang="en-US" sz="3400" dirty="0"/>
              <a:t>Probe Information</a:t>
            </a:r>
          </a:p>
          <a:p>
            <a:pPr marL="1492250" lvl="1" indent="-577850" eaLnBrk="1" hangingPunct="1"/>
            <a:r>
              <a:rPr lang="en-US" sz="3200" dirty="0"/>
              <a:t>Probe Material</a:t>
            </a:r>
          </a:p>
          <a:p>
            <a:pPr marL="1371600" lvl="1" indent="-457200" eaLnBrk="1" hangingPunct="1"/>
            <a:r>
              <a:rPr lang="en-US" sz="3200" dirty="0"/>
              <a:t> Probe Dimensions</a:t>
            </a:r>
          </a:p>
          <a:p>
            <a:pPr marL="1371600" lvl="1" indent="-457200" eaLnBrk="1" hangingPunct="1"/>
            <a:r>
              <a:rPr lang="en-US" sz="3200" dirty="0"/>
              <a:t> Manifold Description</a:t>
            </a:r>
          </a:p>
          <a:p>
            <a:pPr marL="1371600" lvl="1" indent="-457200" eaLnBrk="1" hangingPunct="1"/>
            <a:r>
              <a:rPr lang="en-US" sz="3200" dirty="0"/>
              <a:t> Manifold Dimensions</a:t>
            </a:r>
          </a:p>
          <a:p>
            <a:pPr marL="1371600" lvl="1" indent="-457200" eaLnBrk="1" hangingPunct="1"/>
            <a:r>
              <a:rPr lang="en-US" sz="3200" dirty="0"/>
              <a:t> Tubing Material</a:t>
            </a:r>
          </a:p>
          <a:p>
            <a:pPr marL="1371600" lvl="1" indent="-457200" eaLnBrk="1" hangingPunct="1"/>
            <a:r>
              <a:rPr lang="en-US" sz="3200" dirty="0"/>
              <a:t> Tubing Dimensions</a:t>
            </a:r>
          </a:p>
          <a:p>
            <a:pPr marL="1371600" lvl="1" indent="-457200" eaLnBrk="1" hangingPunct="1"/>
            <a:r>
              <a:rPr lang="en-US" sz="3200" dirty="0"/>
              <a:t> Residence Time</a:t>
            </a:r>
          </a:p>
          <a:p>
            <a:pPr marL="1371600" lvl="2" indent="-457200" eaLnBrk="1" hangingPunct="1"/>
            <a:r>
              <a:rPr lang="en-US" sz="3200" dirty="0"/>
              <a:t> Probe, Manifold, Tubing, Total</a:t>
            </a:r>
          </a:p>
        </p:txBody>
      </p:sp>
    </p:spTree>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7E6305-54AB-43B2-AD0C-6CD6D204D990}"/>
              </a:ext>
            </a:extLst>
          </p:cNvPr>
          <p:cNvSpPr>
            <a:spLocks noGrp="1"/>
          </p:cNvSpPr>
          <p:nvPr>
            <p:ph type="title"/>
          </p:nvPr>
        </p:nvSpPr>
        <p:spPr/>
        <p:txBody>
          <a:bodyPr/>
          <a:lstStyle/>
          <a:p>
            <a:r>
              <a:rPr lang="en-US" dirty="0"/>
              <a:t>LUNCH BREAK</a:t>
            </a:r>
          </a:p>
        </p:txBody>
      </p:sp>
      <p:sp>
        <p:nvSpPr>
          <p:cNvPr id="2" name="Content Placeholder 1">
            <a:extLst>
              <a:ext uri="{FF2B5EF4-FFF2-40B4-BE49-F238E27FC236}">
                <a16:creationId xmlns:a16="http://schemas.microsoft.com/office/drawing/2014/main" id="{5C3F39B2-900B-4B8F-B841-A7CD57D7F47C}"/>
              </a:ext>
            </a:extLst>
          </p:cNvPr>
          <p:cNvSpPr>
            <a:spLocks noGrp="1"/>
          </p:cNvSpPr>
          <p:nvPr>
            <p:ph idx="1"/>
          </p:nvPr>
        </p:nvSpPr>
        <p:spPr>
          <a:xfrm>
            <a:off x="707231" y="1825625"/>
            <a:ext cx="8872538" cy="536575"/>
          </a:xfrm>
        </p:spPr>
        <p:txBody>
          <a:bodyPr/>
          <a:lstStyle/>
          <a:p>
            <a:r>
              <a:rPr lang="en-US" dirty="0"/>
              <a:t>Returning at 1pm</a:t>
            </a:r>
          </a:p>
        </p:txBody>
      </p:sp>
    </p:spTree>
    <p:extLst>
      <p:ext uri="{BB962C8B-B14F-4D97-AF65-F5344CB8AC3E}">
        <p14:creationId xmlns:p14="http://schemas.microsoft.com/office/powerpoint/2010/main" val="23778395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98306" name="Picture 2" descr="DSCN0979"/>
          <p:cNvPicPr>
            <a:picLocks noChangeAspect="1" noChangeArrowheads="1"/>
          </p:cNvPicPr>
          <p:nvPr/>
        </p:nvPicPr>
        <p:blipFill>
          <a:blip r:embed="rId3" cstate="print"/>
          <a:srcRect/>
          <a:stretch>
            <a:fillRect/>
          </a:stretch>
        </p:blipFill>
        <p:spPr bwMode="auto">
          <a:xfrm>
            <a:off x="0" y="0"/>
            <a:ext cx="103632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743A9B88-6025-C97B-D8E9-E55B018F5832}"/>
              </a:ext>
            </a:extLst>
          </p:cNvPr>
          <p:cNvSpPr txBox="1"/>
          <p:nvPr/>
        </p:nvSpPr>
        <p:spPr>
          <a:xfrm>
            <a:off x="1028700" y="3200400"/>
            <a:ext cx="6019800" cy="1200329"/>
          </a:xfrm>
          <a:prstGeom prst="rect">
            <a:avLst/>
          </a:prstGeom>
          <a:noFill/>
          <a:effectLst/>
        </p:spPr>
        <p:txBody>
          <a:bodyPr wrap="square" rtlCol="0">
            <a:spAutoFit/>
          </a:bodyPr>
          <a:lstStyle/>
          <a:p>
            <a:pPr>
              <a:defRPr/>
            </a:pPr>
            <a:r>
              <a:rPr lang="en-US" sz="7200" dirty="0">
                <a:solidFill>
                  <a:schemeClr val="bg1"/>
                </a:solidFill>
                <a:latin typeface="+mj-lt"/>
              </a:rPr>
              <a:t>Gas Inlet </a:t>
            </a:r>
          </a:p>
        </p:txBody>
      </p:sp>
    </p:spTree>
  </p:cSld>
  <p:clrMapOvr>
    <a:masterClrMapping/>
  </p:clrMapOvr>
  <p:transition spd="slow"/>
</p:sld>
</file>

<file path=ppt/slides/slide8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99330" name="Picture 2" descr="DSCN0974"/>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55A70720-B773-F2E3-F251-209D2D224DD5}"/>
              </a:ext>
            </a:extLst>
          </p:cNvPr>
          <p:cNvSpPr txBox="1"/>
          <p:nvPr/>
        </p:nvSpPr>
        <p:spPr>
          <a:xfrm>
            <a:off x="266700" y="990600"/>
            <a:ext cx="4419600" cy="2308324"/>
          </a:xfrm>
          <a:prstGeom prst="rect">
            <a:avLst/>
          </a:prstGeom>
          <a:solidFill>
            <a:srgbClr val="000000">
              <a:alpha val="20000"/>
            </a:srgbClr>
          </a:solidFill>
        </p:spPr>
        <p:txBody>
          <a:bodyPr wrap="square" rtlCol="0">
            <a:spAutoFit/>
          </a:bodyPr>
          <a:lstStyle/>
          <a:p>
            <a:pPr>
              <a:defRPr/>
            </a:pPr>
            <a:r>
              <a:rPr lang="en-US" sz="7200" dirty="0">
                <a:solidFill>
                  <a:schemeClr val="bg1"/>
                </a:solidFill>
                <a:latin typeface="+mj-lt"/>
              </a:rPr>
              <a:t>Instrument Manifold </a:t>
            </a:r>
          </a:p>
        </p:txBody>
      </p:sp>
    </p:spTree>
  </p:cSld>
  <p:clrMapOvr>
    <a:masterClrMapping/>
  </p:clrMapOvr>
  <p:transition spd="slow"/>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00354" name="Picture 1026" descr="DSCN0975"/>
          <p:cNvPicPr>
            <a:picLocks noChangeAspect="1" noChangeArrowheads="1"/>
          </p:cNvPicPr>
          <p:nvPr/>
        </p:nvPicPr>
        <p:blipFill>
          <a:blip r:embed="rId3" cstate="print"/>
          <a:srcRect/>
          <a:stretch>
            <a:fillRect/>
          </a:stretch>
        </p:blipFill>
        <p:spPr bwMode="auto">
          <a:xfrm>
            <a:off x="0" y="0"/>
            <a:ext cx="10363200" cy="6985000"/>
          </a:xfrm>
          <a:prstGeom prst="rect">
            <a:avLst/>
          </a:prstGeom>
          <a:noFill/>
          <a:ln w="9525">
            <a:noFill/>
            <a:miter lim="800000"/>
            <a:headEnd/>
            <a:tailEnd/>
          </a:ln>
        </p:spPr>
      </p:pic>
      <p:sp>
        <p:nvSpPr>
          <p:cNvPr id="2" name="TextBox 1">
            <a:extLst>
              <a:ext uri="{FF2B5EF4-FFF2-40B4-BE49-F238E27FC236}">
                <a16:creationId xmlns:a16="http://schemas.microsoft.com/office/drawing/2014/main" id="{D146C6AA-F93D-ADDD-E22A-0D260A1A356B}"/>
              </a:ext>
            </a:extLst>
          </p:cNvPr>
          <p:cNvSpPr txBox="1"/>
          <p:nvPr/>
        </p:nvSpPr>
        <p:spPr>
          <a:xfrm>
            <a:off x="2171700" y="209326"/>
            <a:ext cx="5410200" cy="830997"/>
          </a:xfrm>
          <a:prstGeom prst="rect">
            <a:avLst/>
          </a:prstGeom>
          <a:noFill/>
        </p:spPr>
        <p:txBody>
          <a:bodyPr wrap="square" rtlCol="0">
            <a:spAutoFit/>
          </a:bodyPr>
          <a:lstStyle/>
          <a:p>
            <a:pPr>
              <a:defRPr/>
            </a:pPr>
            <a:r>
              <a:rPr lang="en-US" sz="4800" dirty="0">
                <a:solidFill>
                  <a:schemeClr val="bg1"/>
                </a:solidFill>
              </a:rPr>
              <a:t>Instrument Manifold </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7650" name="Picture 2"/>
          <p:cNvPicPr>
            <a:picLocks noChangeArrowheads="1"/>
          </p:cNvPicPr>
          <p:nvPr/>
        </p:nvPicPr>
        <p:blipFill>
          <a:blip r:embed="rId3" cstate="print"/>
          <a:srcRect/>
          <a:stretch>
            <a:fillRect/>
          </a:stretch>
        </p:blipFill>
        <p:spPr bwMode="auto">
          <a:xfrm>
            <a:off x="0" y="0"/>
            <a:ext cx="10287000" cy="6845300"/>
          </a:xfrm>
          <a:prstGeom prst="rect">
            <a:avLst/>
          </a:prstGeom>
          <a:solidFill>
            <a:srgbClr val="063DE8"/>
          </a:solidFill>
          <a:ln w="12700">
            <a:noFill/>
            <a:miter lim="800000"/>
            <a:headEnd/>
            <a:tailEnd/>
          </a:ln>
          <a:effectLst/>
        </p:spPr>
      </p:pic>
      <p:sp>
        <p:nvSpPr>
          <p:cNvPr id="34819" name="Rectangle 3"/>
          <p:cNvSpPr>
            <a:spLocks noGrp="1" noChangeArrowheads="1"/>
          </p:cNvSpPr>
          <p:nvPr>
            <p:ph type="title"/>
          </p:nvPr>
        </p:nvSpPr>
        <p:spPr>
          <a:xfrm>
            <a:off x="723900" y="228600"/>
            <a:ext cx="8897937" cy="1179512"/>
          </a:xfrm>
          <a:solidFill>
            <a:srgbClr val="00279F"/>
          </a:solidFill>
        </p:spPr>
        <p:txBody>
          <a:bodyPr>
            <a:normAutofit fontScale="90000"/>
          </a:bodyPr>
          <a:lstStyle/>
          <a:p>
            <a:pPr eaLnBrk="1" fontAlgn="auto" hangingPunct="1">
              <a:spcAft>
                <a:spcPts val="0"/>
              </a:spcAft>
              <a:defRPr/>
            </a:pPr>
            <a:r>
              <a:rPr lang="en-US" sz="4300" dirty="0">
                <a:effectLst/>
              </a:rPr>
              <a:t>State and Local Monitoring (SLAMS) Network</a:t>
            </a:r>
            <a:endParaRPr lang="en-US" sz="4000" dirty="0">
              <a:effectLst/>
            </a:endParaRPr>
          </a:p>
        </p:txBody>
      </p:sp>
    </p:spTree>
  </p:cSld>
  <p:clrMapOvr>
    <a:overrideClrMapping bg1="dk2" tx1="lt1" bg2="dk1" tx2="lt2" accent1="accent1" accent2="accent2" accent3="accent3" accent4="accent4" accent5="accent5" accent6="accent6" hlink="hlink" folHlink="folHlink"/>
  </p:clrMapOvr>
  <p:transition spd="slow"/>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a:xfrm>
            <a:off x="762001" y="207967"/>
            <a:ext cx="8991600" cy="708025"/>
          </a:xfrm>
          <a:effectLst/>
          <a:extLst>
            <a:ext uri="{909E8E84-426E-40DD-AFC4-6F175D3DCCD1}">
              <a14:hiddenFill xmlns:a14="http://schemas.microsoft.com/office/drawing/2010/main">
                <a:noFill/>
              </a14:hiddenFill>
            </a:ext>
          </a:extLst>
        </p:spPr>
        <p:txBody>
          <a:bodyPr>
            <a:noAutofit/>
          </a:bodyPr>
          <a:lstStyle/>
          <a:p>
            <a:pPr eaLnBrk="1" fontAlgn="auto" hangingPunct="1">
              <a:spcAft>
                <a:spcPts val="0"/>
              </a:spcAft>
              <a:defRPr/>
            </a:pPr>
            <a:r>
              <a:rPr lang="en-US" sz="4800" dirty="0">
                <a:solidFill>
                  <a:schemeClr val="bg2"/>
                </a:solidFill>
              </a:rPr>
              <a:t>Non-Dispersive IR Analyzer</a:t>
            </a:r>
          </a:p>
        </p:txBody>
      </p:sp>
      <p:pic>
        <p:nvPicPr>
          <p:cNvPr id="101379" name="Picture 3"/>
          <p:cNvPicPr>
            <a:picLocks noChangeArrowheads="1"/>
          </p:cNvPicPr>
          <p:nvPr/>
        </p:nvPicPr>
        <p:blipFill>
          <a:blip r:embed="rId3" cstate="print"/>
          <a:srcRect/>
          <a:stretch>
            <a:fillRect/>
          </a:stretch>
        </p:blipFill>
        <p:spPr bwMode="auto">
          <a:xfrm>
            <a:off x="928688" y="1292225"/>
            <a:ext cx="8763000" cy="5400675"/>
          </a:xfrm>
          <a:prstGeom prst="rect">
            <a:avLst/>
          </a:prstGeom>
          <a:noFill/>
          <a:ln w="12700">
            <a:noFill/>
            <a:miter lim="800000"/>
            <a:headEnd/>
            <a:tailEnd/>
          </a:ln>
          <a:effectLst/>
        </p:spPr>
      </p:pic>
    </p:spTree>
  </p:cSld>
  <p:clrMapOvr>
    <a:overrideClrMapping bg1="dk2" tx1="lt1" bg2="dk1" tx2="lt2" accent1="accent1" accent2="accent2" accent3="accent3" accent4="accent4" accent5="accent5" accent6="accent6" hlink="hlink" folHlink="folHlink"/>
  </p:clrMapOvr>
  <p:transition spd="slow"/>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050" descr="DSCN0148"/>
          <p:cNvPicPr>
            <a:picLocks noChangeAspect="1" noChangeArrowheads="1"/>
          </p:cNvPicPr>
          <p:nvPr/>
        </p:nvPicPr>
        <p:blipFill>
          <a:blip r:embed="rId3" cstate="print"/>
          <a:srcRect/>
          <a:stretch>
            <a:fillRect/>
          </a:stretch>
        </p:blipFill>
        <p:spPr bwMode="auto">
          <a:xfrm>
            <a:off x="0" y="0"/>
            <a:ext cx="10287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78287C86-FD9B-A2C6-3E81-E7C93A760126}"/>
              </a:ext>
            </a:extLst>
          </p:cNvPr>
          <p:cNvSpPr txBox="1"/>
          <p:nvPr/>
        </p:nvSpPr>
        <p:spPr>
          <a:xfrm>
            <a:off x="2781300" y="4572000"/>
            <a:ext cx="6934200" cy="1107996"/>
          </a:xfrm>
          <a:prstGeom prst="rect">
            <a:avLst/>
          </a:prstGeom>
          <a:noFill/>
        </p:spPr>
        <p:txBody>
          <a:bodyPr wrap="square" rtlCol="0">
            <a:spAutoFit/>
          </a:bodyPr>
          <a:lstStyle/>
          <a:p>
            <a:pPr>
              <a:defRPr/>
            </a:pPr>
            <a:r>
              <a:rPr lang="en-US" sz="6600" dirty="0">
                <a:solidFill>
                  <a:schemeClr val="bg1"/>
                </a:solidFill>
              </a:rPr>
              <a:t>NOx &amp; CO Analyzer</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03426" name="Picture 2" descr="DSCN1126"/>
          <p:cNvPicPr>
            <a:picLocks noChangeAspect="1" noChangeArrowheads="1"/>
          </p:cNvPicPr>
          <p:nvPr/>
        </p:nvPicPr>
        <p:blipFill>
          <a:blip r:embed="rId3" cstate="print"/>
          <a:srcRect/>
          <a:stretch>
            <a:fillRect/>
          </a:stretch>
        </p:blipFill>
        <p:spPr bwMode="auto">
          <a:xfrm>
            <a:off x="0" y="0"/>
            <a:ext cx="10363200" cy="6934200"/>
          </a:xfrm>
          <a:prstGeom prst="rect">
            <a:avLst/>
          </a:prstGeom>
          <a:noFill/>
          <a:ln w="9525">
            <a:noFill/>
            <a:miter lim="800000"/>
            <a:headEnd/>
            <a:tailEnd/>
          </a:ln>
        </p:spPr>
      </p:pic>
      <p:sp>
        <p:nvSpPr>
          <p:cNvPr id="2" name="TextBox 1">
            <a:extLst>
              <a:ext uri="{FF2B5EF4-FFF2-40B4-BE49-F238E27FC236}">
                <a16:creationId xmlns:a16="http://schemas.microsoft.com/office/drawing/2014/main" id="{829591EB-CF95-ED0A-CEDA-4C22524D8159}"/>
              </a:ext>
            </a:extLst>
          </p:cNvPr>
          <p:cNvSpPr txBox="1"/>
          <p:nvPr/>
        </p:nvSpPr>
        <p:spPr>
          <a:xfrm>
            <a:off x="1257300" y="4038600"/>
            <a:ext cx="8077200" cy="830997"/>
          </a:xfrm>
          <a:prstGeom prst="rect">
            <a:avLst/>
          </a:prstGeom>
          <a:solidFill>
            <a:srgbClr val="000000">
              <a:alpha val="22000"/>
            </a:srgbClr>
          </a:solidFill>
        </p:spPr>
        <p:txBody>
          <a:bodyPr wrap="square" rtlCol="0">
            <a:spAutoFit/>
          </a:bodyPr>
          <a:lstStyle/>
          <a:p>
            <a:pPr>
              <a:defRPr/>
            </a:pPr>
            <a:r>
              <a:rPr lang="en-US" sz="4800" dirty="0">
                <a:solidFill>
                  <a:schemeClr val="bg1"/>
                </a:solidFill>
              </a:rPr>
              <a:t>Let’s Discuss GFC CO Analyzer</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4450" name="Picture 2"/>
          <p:cNvPicPr>
            <a:picLocks noChangeArrowheads="1"/>
          </p:cNvPicPr>
          <p:nvPr/>
        </p:nvPicPr>
        <p:blipFill>
          <a:blip r:embed="rId3" cstate="print"/>
          <a:srcRect/>
          <a:stretch>
            <a:fillRect/>
          </a:stretch>
        </p:blipFill>
        <p:spPr bwMode="auto">
          <a:xfrm>
            <a:off x="430213" y="227013"/>
            <a:ext cx="9420225" cy="6423025"/>
          </a:xfrm>
          <a:prstGeom prst="rect">
            <a:avLst/>
          </a:prstGeom>
          <a:noFill/>
          <a:ln w="12700">
            <a:noFill/>
            <a:miter lim="800000"/>
            <a:headEnd/>
            <a:tailEnd/>
          </a:ln>
          <a:effectLst/>
        </p:spPr>
      </p:pic>
      <p:sp>
        <p:nvSpPr>
          <p:cNvPr id="86019" name="Rectangle 3"/>
          <p:cNvSpPr>
            <a:spLocks noGrp="1" noChangeArrowheads="1"/>
          </p:cNvSpPr>
          <p:nvPr>
            <p:ph type="title"/>
          </p:nvPr>
        </p:nvSpPr>
        <p:spPr>
          <a:xfrm>
            <a:off x="917491" y="457200"/>
            <a:ext cx="3387809" cy="1952625"/>
          </a:xfrm>
          <a:effectLst/>
        </p:spPr>
        <p:txBody>
          <a:bodyPr>
            <a:normAutofit/>
          </a:bodyPr>
          <a:lstStyle/>
          <a:p>
            <a:pPr eaLnBrk="1" fontAlgn="auto" hangingPunct="1">
              <a:spcAft>
                <a:spcPts val="0"/>
              </a:spcAft>
              <a:defRPr/>
            </a:pPr>
            <a:r>
              <a:rPr lang="en-US" dirty="0"/>
              <a:t>Gas Filter Correlation Analyzer</a:t>
            </a:r>
          </a:p>
        </p:txBody>
      </p:sp>
    </p:spTree>
  </p:cSld>
  <p:clrMapOvr>
    <a:overrideClrMapping bg1="dk2" tx1="lt1" bg2="dk1" tx2="lt2" accent1="accent1" accent2="accent2" accent3="accent3" accent4="accent4" accent5="accent5" accent6="accent6" hlink="hlink" folHlink="folHlink"/>
  </p:clrMapOvr>
  <p:transition spd="slow"/>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5474" name="Picture 1026" descr="DSCN1006"/>
          <p:cNvPicPr>
            <a:picLocks noChangeAspect="1" noChangeArrowheads="1"/>
          </p:cNvPicPr>
          <p:nvPr/>
        </p:nvPicPr>
        <p:blipFill>
          <a:blip r:embed="rId3" cstate="print"/>
          <a:srcRect/>
          <a:stretch>
            <a:fillRect/>
          </a:stretch>
        </p:blipFill>
        <p:spPr bwMode="auto">
          <a:xfrm>
            <a:off x="0" y="4011"/>
            <a:ext cx="10287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2A828E0B-B71D-FC40-A217-FE5C213C6830}"/>
              </a:ext>
            </a:extLst>
          </p:cNvPr>
          <p:cNvSpPr txBox="1"/>
          <p:nvPr/>
        </p:nvSpPr>
        <p:spPr>
          <a:xfrm>
            <a:off x="1409700" y="2590800"/>
            <a:ext cx="6781800" cy="646331"/>
          </a:xfrm>
          <a:prstGeom prst="rect">
            <a:avLst/>
          </a:prstGeom>
          <a:solidFill>
            <a:schemeClr val="bg1">
              <a:alpha val="31000"/>
            </a:schemeClr>
          </a:solidFill>
        </p:spPr>
        <p:txBody>
          <a:bodyPr wrap="square" rtlCol="0">
            <a:spAutoFit/>
          </a:bodyPr>
          <a:lstStyle/>
          <a:p>
            <a:pPr>
              <a:defRPr/>
            </a:pPr>
            <a:r>
              <a:rPr lang="en-US" sz="3600" dirty="0">
                <a:solidFill>
                  <a:schemeClr val="bg1"/>
                </a:solidFill>
              </a:rPr>
              <a:t>Looking Inside a GFC CO Analyzer</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a:xfrm>
            <a:off x="472281" y="184317"/>
            <a:ext cx="9478962" cy="955675"/>
          </a:xfrm>
          <a:effectLst/>
          <a:extLst>
            <a:ext uri="{909E8E84-426E-40DD-AFC4-6F175D3DCCD1}">
              <a14:hiddenFill xmlns:a14="http://schemas.microsoft.com/office/drawing/2010/main">
                <a:noFill/>
              </a14:hiddenFill>
            </a:ext>
          </a:extLst>
        </p:spPr>
        <p:txBody>
          <a:bodyPr>
            <a:normAutofit/>
          </a:bodyPr>
          <a:lstStyle/>
          <a:p>
            <a:pPr eaLnBrk="1" fontAlgn="auto" hangingPunct="1">
              <a:spcAft>
                <a:spcPts val="0"/>
              </a:spcAft>
              <a:defRPr/>
            </a:pPr>
            <a:r>
              <a:rPr lang="en-US" sz="4800" dirty="0">
                <a:solidFill>
                  <a:schemeClr val="bg2"/>
                </a:solidFill>
              </a:rPr>
              <a:t>Chemiluminescence NO</a:t>
            </a:r>
            <a:r>
              <a:rPr lang="en-US" sz="4800" baseline="-25000" dirty="0">
                <a:solidFill>
                  <a:schemeClr val="bg2"/>
                </a:solidFill>
              </a:rPr>
              <a:t>x</a:t>
            </a:r>
            <a:r>
              <a:rPr lang="en-US" sz="4800" dirty="0">
                <a:solidFill>
                  <a:schemeClr val="bg2"/>
                </a:solidFill>
              </a:rPr>
              <a:t>  Analyzer</a:t>
            </a:r>
          </a:p>
        </p:txBody>
      </p:sp>
      <p:pic>
        <p:nvPicPr>
          <p:cNvPr id="106499" name="Picture 3"/>
          <p:cNvPicPr>
            <a:picLocks noChangeArrowheads="1"/>
          </p:cNvPicPr>
          <p:nvPr/>
        </p:nvPicPr>
        <p:blipFill>
          <a:blip r:embed="rId3" cstate="print"/>
          <a:srcRect/>
          <a:stretch>
            <a:fillRect/>
          </a:stretch>
        </p:blipFill>
        <p:spPr bwMode="auto">
          <a:xfrm>
            <a:off x="958850" y="1200150"/>
            <a:ext cx="8505825" cy="5353050"/>
          </a:xfrm>
          <a:prstGeom prst="rect">
            <a:avLst/>
          </a:prstGeom>
          <a:noFill/>
          <a:ln w="12700">
            <a:noFill/>
            <a:miter lim="800000"/>
            <a:headEnd/>
            <a:tailEnd/>
          </a:ln>
          <a:effectLst/>
        </p:spPr>
      </p:pic>
    </p:spTree>
  </p:cSld>
  <p:clrMapOvr>
    <a:overrideClrMapping bg1="dk2" tx1="lt1" bg2="dk1" tx2="lt2" accent1="accent1" accent2="accent2" accent3="accent3" accent4="accent4" accent5="accent5" accent6="accent6" hlink="hlink" folHlink="folHlink"/>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DSCN0146"/>
          <p:cNvPicPr>
            <a:picLocks noChangeAspect="1" noChangeArrowheads="1"/>
          </p:cNvPicPr>
          <p:nvPr/>
        </p:nvPicPr>
        <p:blipFill>
          <a:blip r:embed="rId3" cstate="print"/>
          <a:srcRect/>
          <a:stretch>
            <a:fillRect/>
          </a:stretch>
        </p:blipFill>
        <p:spPr bwMode="auto">
          <a:xfrm>
            <a:off x="0" y="0"/>
            <a:ext cx="10287000" cy="6953250"/>
          </a:xfrm>
          <a:prstGeom prst="rect">
            <a:avLst/>
          </a:prstGeom>
          <a:noFill/>
          <a:ln w="9525">
            <a:noFill/>
            <a:miter lim="800000"/>
            <a:headEnd/>
            <a:tailEnd/>
          </a:ln>
        </p:spPr>
      </p:pic>
      <p:sp>
        <p:nvSpPr>
          <p:cNvPr id="2" name="TextBox 1">
            <a:extLst>
              <a:ext uri="{FF2B5EF4-FFF2-40B4-BE49-F238E27FC236}">
                <a16:creationId xmlns:a16="http://schemas.microsoft.com/office/drawing/2014/main" id="{7E29FB5D-AE33-E70D-C3B6-74C87E2B34A5}"/>
              </a:ext>
            </a:extLst>
          </p:cNvPr>
          <p:cNvSpPr txBox="1"/>
          <p:nvPr/>
        </p:nvSpPr>
        <p:spPr>
          <a:xfrm>
            <a:off x="1752600" y="2971800"/>
            <a:ext cx="6781800" cy="2308324"/>
          </a:xfrm>
          <a:prstGeom prst="rect">
            <a:avLst/>
          </a:prstGeom>
          <a:noFill/>
        </p:spPr>
        <p:txBody>
          <a:bodyPr wrap="square" rtlCol="0">
            <a:spAutoFit/>
          </a:bodyPr>
          <a:lstStyle/>
          <a:p>
            <a:r>
              <a:rPr lang="en-US" sz="4800" dirty="0" err="1">
                <a:solidFill>
                  <a:schemeClr val="bg1"/>
                </a:solidFill>
              </a:rPr>
              <a:t>Thermo</a:t>
            </a:r>
            <a:r>
              <a:rPr lang="en-US" sz="4800" dirty="0">
                <a:solidFill>
                  <a:schemeClr val="bg1"/>
                </a:solidFill>
              </a:rPr>
              <a:t> Environmental Chemiluminescence NOx Analyzer</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08546" name="Picture 2050" descr="DSCN0969"/>
          <p:cNvPicPr>
            <a:picLocks noChangeAspect="1" noChangeArrowheads="1"/>
          </p:cNvPicPr>
          <p:nvPr/>
        </p:nvPicPr>
        <p:blipFill>
          <a:blip r:embed="rId3" cstate="print"/>
          <a:srcRect/>
          <a:stretch>
            <a:fillRect/>
          </a:stretch>
        </p:blipFill>
        <p:spPr bwMode="auto">
          <a:xfrm>
            <a:off x="-76200" y="-76200"/>
            <a:ext cx="10668000" cy="7083425"/>
          </a:xfrm>
          <a:prstGeom prst="rect">
            <a:avLst/>
          </a:prstGeom>
          <a:noFill/>
          <a:ln w="9525">
            <a:noFill/>
            <a:miter lim="800000"/>
            <a:headEnd/>
            <a:tailEnd/>
          </a:ln>
        </p:spPr>
      </p:pic>
      <p:sp>
        <p:nvSpPr>
          <p:cNvPr id="2" name="TextBox 1">
            <a:extLst>
              <a:ext uri="{FF2B5EF4-FFF2-40B4-BE49-F238E27FC236}">
                <a16:creationId xmlns:a16="http://schemas.microsoft.com/office/drawing/2014/main" id="{9DF92717-CF6E-6D5C-9ACA-B306253876A5}"/>
              </a:ext>
            </a:extLst>
          </p:cNvPr>
          <p:cNvSpPr txBox="1"/>
          <p:nvPr/>
        </p:nvSpPr>
        <p:spPr>
          <a:xfrm>
            <a:off x="2476500" y="3493586"/>
            <a:ext cx="6705600" cy="830997"/>
          </a:xfrm>
          <a:prstGeom prst="rect">
            <a:avLst/>
          </a:prstGeom>
          <a:noFill/>
        </p:spPr>
        <p:txBody>
          <a:bodyPr wrap="square" rtlCol="0">
            <a:spAutoFit/>
          </a:bodyPr>
          <a:lstStyle/>
          <a:p>
            <a:pPr>
              <a:defRPr/>
            </a:pPr>
            <a:r>
              <a:rPr lang="en-US" sz="4800" dirty="0">
                <a:solidFill>
                  <a:schemeClr val="bg1"/>
                </a:solidFill>
              </a:rPr>
              <a:t>Typical NOx Analyzer</a:t>
            </a:r>
          </a:p>
        </p:txBody>
      </p:sp>
    </p:spTree>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9570" name="Picture 1026" descr="DSCN1005"/>
          <p:cNvPicPr>
            <a:picLocks noChangeAspect="1" noChangeArrowheads="1"/>
          </p:cNvPicPr>
          <p:nvPr/>
        </p:nvPicPr>
        <p:blipFill>
          <a:blip r:embed="rId3" cstate="print"/>
          <a:srcRect/>
          <a:stretch>
            <a:fillRect/>
          </a:stretch>
        </p:blipFill>
        <p:spPr bwMode="auto">
          <a:xfrm>
            <a:off x="-76200" y="36095"/>
            <a:ext cx="103632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B346F3B6-BC0D-CBA0-A6A7-0A7FDA1BA731}"/>
              </a:ext>
            </a:extLst>
          </p:cNvPr>
          <p:cNvSpPr txBox="1"/>
          <p:nvPr/>
        </p:nvSpPr>
        <p:spPr>
          <a:xfrm>
            <a:off x="1943100" y="4648200"/>
            <a:ext cx="6781800" cy="1754326"/>
          </a:xfrm>
          <a:prstGeom prst="rect">
            <a:avLst/>
          </a:prstGeom>
          <a:noFill/>
        </p:spPr>
        <p:txBody>
          <a:bodyPr wrap="square" rtlCol="0">
            <a:spAutoFit/>
          </a:bodyPr>
          <a:lstStyle/>
          <a:p>
            <a:pPr>
              <a:defRPr/>
            </a:pPr>
            <a:r>
              <a:rPr lang="en-US" sz="5400" dirty="0">
                <a:solidFill>
                  <a:schemeClr val="bg1"/>
                </a:solidFill>
              </a:rPr>
              <a:t>Chemiluminescence NOx Analyzer</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696913" y="255588"/>
            <a:ext cx="8758238" cy="969962"/>
          </a:xfrm>
          <a:effectLst/>
        </p:spPr>
        <p:txBody>
          <a:bodyPr>
            <a:normAutofit/>
          </a:bodyPr>
          <a:lstStyle/>
          <a:p>
            <a:pPr eaLnBrk="1" fontAlgn="auto" hangingPunct="1">
              <a:spcAft>
                <a:spcPts val="0"/>
              </a:spcAft>
              <a:defRPr/>
            </a:pPr>
            <a:r>
              <a:rPr lang="en-US" sz="4800" dirty="0">
                <a:solidFill>
                  <a:schemeClr val="bg2"/>
                </a:solidFill>
              </a:rPr>
              <a:t>Non-Dispersive UV Analyzer</a:t>
            </a:r>
          </a:p>
        </p:txBody>
      </p:sp>
      <p:pic>
        <p:nvPicPr>
          <p:cNvPr id="110595" name="Picture 3"/>
          <p:cNvPicPr>
            <a:picLocks noChangeArrowheads="1"/>
          </p:cNvPicPr>
          <p:nvPr/>
        </p:nvPicPr>
        <p:blipFill>
          <a:blip r:embed="rId3" cstate="print"/>
          <a:srcRect/>
          <a:stretch>
            <a:fillRect/>
          </a:stretch>
        </p:blipFill>
        <p:spPr bwMode="auto">
          <a:xfrm>
            <a:off x="215900" y="1817688"/>
            <a:ext cx="9725025" cy="4659312"/>
          </a:xfrm>
          <a:prstGeom prst="rect">
            <a:avLst/>
          </a:prstGeom>
          <a:noFill/>
          <a:ln w="12700">
            <a:noFill/>
            <a:miter lim="800000"/>
            <a:headEnd/>
            <a:tailEnd/>
          </a:ln>
          <a:effectLst/>
        </p:spPr>
      </p:pic>
    </p:spTree>
  </p:cSld>
  <p:clrMapOvr>
    <a:overrideClrMapping bg1="dk2" tx1="lt1" bg2="dk1" tx2="lt2" accent1="accent1" accent2="accent2" accent3="accent3" accent4="accent4" accent5="accent5" accent6="accent6" hlink="hlink" folHlink="folHlink"/>
  </p:clrMapOvr>
  <p:transition spd="slow"/>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2013 - 2022 Theme</Template>
  <TotalTime>0</TotalTime>
  <Pages>161</Pages>
  <Words>14069</Words>
  <Application>Microsoft Office PowerPoint</Application>
  <PresentationFormat>35mm Slides</PresentationFormat>
  <Paragraphs>1435</Paragraphs>
  <Slides>154</Slides>
  <Notes>154</Notes>
  <HiddenSlides>3</HiddenSlides>
  <MMClips>4</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154</vt:i4>
      </vt:variant>
    </vt:vector>
  </HeadingPairs>
  <TitlesOfParts>
    <vt:vector size="165" baseType="lpstr">
      <vt:lpstr>Monotype Sorts</vt:lpstr>
      <vt:lpstr>Source Sans Pro Web</vt:lpstr>
      <vt:lpstr>Arial</vt:lpstr>
      <vt:lpstr>Wingdings 3</vt:lpstr>
      <vt:lpstr>Calibri Light</vt:lpstr>
      <vt:lpstr>Times New Roman</vt:lpstr>
      <vt:lpstr>Calibri</vt:lpstr>
      <vt:lpstr>Symbol</vt:lpstr>
      <vt:lpstr>Office 2013 - 2022 Theme</vt:lpstr>
      <vt:lpstr>Acrobat Document</vt:lpstr>
      <vt:lpstr>Clip</vt:lpstr>
      <vt:lpstr>PowerPoint Presentation</vt:lpstr>
      <vt:lpstr>Course Overview</vt:lpstr>
      <vt:lpstr>PowerPoint Presentation</vt:lpstr>
      <vt:lpstr>EPA Responsibilities Under CAA</vt:lpstr>
      <vt:lpstr>Monitoring</vt:lpstr>
      <vt:lpstr>Regulations</vt:lpstr>
      <vt:lpstr>Monitoring Networks</vt:lpstr>
      <vt:lpstr>Monitoring Networks</vt:lpstr>
      <vt:lpstr>State and Local Monitoring (SLAMS) Network</vt:lpstr>
      <vt:lpstr>National Air Monitoring (NAMS) Network</vt:lpstr>
      <vt:lpstr>Photochemical Assessment Monitoring (PAMS) Network</vt:lpstr>
      <vt:lpstr>PowerPoint Presentation</vt:lpstr>
      <vt:lpstr>NCore Network</vt:lpstr>
      <vt:lpstr>NCore Objectives</vt:lpstr>
      <vt:lpstr>NCore pollutants</vt:lpstr>
      <vt:lpstr>PowerPoint Presentation</vt:lpstr>
      <vt:lpstr>PowerPoint Presentation</vt:lpstr>
      <vt:lpstr>PowerPoint Presentation</vt:lpstr>
      <vt:lpstr>PowerPoint Presentation</vt:lpstr>
      <vt:lpstr>Current NAAQS</vt:lpstr>
      <vt:lpstr>Carbon Monoxide(CO) Standards-Table of Historical CO NAAQS</vt:lpstr>
      <vt:lpstr>PowerPoint Presentation</vt:lpstr>
      <vt:lpstr>Nitrogen Dioxide (NO2) Standards-Table of Historical NO2 NAAQS</vt:lpstr>
      <vt:lpstr>PowerPoint Presentation</vt:lpstr>
      <vt:lpstr>Oxides of Sulfur (SO2) Standards-Table of Historical SO2 NAAQS</vt:lpstr>
      <vt:lpstr>PowerPoint Presentation</vt:lpstr>
      <vt:lpstr>PowerPoint Presentation</vt:lpstr>
      <vt:lpstr>PowerPoint Presentation</vt:lpstr>
      <vt:lpstr>Lead (Pb) Standards- Table of Historical Pb NAAQS</vt:lpstr>
      <vt:lpstr>PowerPoint Presentation</vt:lpstr>
      <vt:lpstr>PowerPoint Presentation</vt:lpstr>
      <vt:lpstr>PowerPoint Presentation</vt:lpstr>
      <vt:lpstr>PowerPoint Presentation</vt:lpstr>
      <vt:lpstr>Ozone (O3) Standards-Table of Historic O3 NAAQS </vt:lpstr>
      <vt:lpstr>PowerPoint Presentation</vt:lpstr>
      <vt:lpstr>PowerPoint Presentation</vt:lpstr>
      <vt:lpstr>Ground-Level Ozone</vt:lpstr>
      <vt:lpstr>PowerPoint Presentation</vt:lpstr>
      <vt:lpstr>PowerPoint Presentation</vt:lpstr>
      <vt:lpstr>PowerPoint Presentation</vt:lpstr>
      <vt:lpstr>PowerPoint Presentation</vt:lpstr>
      <vt:lpstr>Particulate Matter (PM) Standards - Table of Historical PM NAAQS</vt:lpstr>
      <vt:lpstr>PM Standards Revision in 2024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Network Design Considerations</vt:lpstr>
      <vt:lpstr>Network Design Considerations</vt:lpstr>
      <vt:lpstr>Scales of Monitoring</vt:lpstr>
      <vt:lpstr>Micro Scale Site Up to 100 m</vt:lpstr>
      <vt:lpstr>Middle Scale Site 100 m to 0.5 km</vt:lpstr>
      <vt:lpstr>Neighborhood Scale Site 0.5 km to 4 km </vt:lpstr>
      <vt:lpstr>Additional Scales of Monitoring</vt:lpstr>
      <vt:lpstr>Urban Scale Site 4 km to 50 km</vt:lpstr>
      <vt:lpstr>Regional Scale Site 10s km to 100s km </vt:lpstr>
      <vt:lpstr>National &amp; Global  Scale Site</vt:lpstr>
      <vt:lpstr>Monitoring Objectives &amp; Scale</vt:lpstr>
      <vt:lpstr>PowerPoint Presentation</vt:lpstr>
      <vt:lpstr>Network Design Considerations</vt:lpstr>
      <vt:lpstr>Network Design Considerations</vt:lpstr>
      <vt:lpstr>Number of Stations – PM10 </vt:lpstr>
      <vt:lpstr>Station Siting Considerations</vt:lpstr>
      <vt:lpstr>Station Siting Considerations</vt:lpstr>
      <vt:lpstr>Station Categories</vt:lpstr>
      <vt:lpstr>Site Information</vt:lpstr>
      <vt:lpstr>PowerPoint Presentation</vt:lpstr>
      <vt:lpstr>Site Information</vt:lpstr>
      <vt:lpstr>Site Information</vt:lpstr>
      <vt:lpstr>Obstacle Effects</vt:lpstr>
      <vt:lpstr>Location of Monitors</vt:lpstr>
      <vt:lpstr>PowerPoint Presentation</vt:lpstr>
      <vt:lpstr>Air Pollutant Measurement Process</vt:lpstr>
      <vt:lpstr>Types of Monitoring</vt:lpstr>
      <vt:lpstr>Electromagnetic Spectrum</vt:lpstr>
      <vt:lpstr>Beer-Lambert Law</vt:lpstr>
      <vt:lpstr>PowerPoint Presentation</vt:lpstr>
      <vt:lpstr>Analytical Techniques</vt:lpstr>
      <vt:lpstr>Analytical Techniques</vt:lpstr>
      <vt:lpstr>Site Information</vt:lpstr>
      <vt:lpstr>Site Information</vt:lpstr>
      <vt:lpstr>LUNCH BREAK</vt:lpstr>
      <vt:lpstr>PowerPoint Presentation</vt:lpstr>
      <vt:lpstr>PowerPoint Presentation</vt:lpstr>
      <vt:lpstr>PowerPoint Presentation</vt:lpstr>
      <vt:lpstr>Non-Dispersive IR Analyzer</vt:lpstr>
      <vt:lpstr>PowerPoint Presentation</vt:lpstr>
      <vt:lpstr>PowerPoint Presentation</vt:lpstr>
      <vt:lpstr>Gas Filter Correlation Analyzer</vt:lpstr>
      <vt:lpstr>PowerPoint Presentation</vt:lpstr>
      <vt:lpstr>Chemiluminescence NOx  Analyzer</vt:lpstr>
      <vt:lpstr>PowerPoint Presentation</vt:lpstr>
      <vt:lpstr>PowerPoint Presentation</vt:lpstr>
      <vt:lpstr>PowerPoint Presentation</vt:lpstr>
      <vt:lpstr>Non-Dispersive UV Analyzer</vt:lpstr>
      <vt:lpstr>Fluorescence SO2  Analyzer</vt:lpstr>
      <vt:lpstr>PowerPoint Presentation</vt:lpstr>
      <vt:lpstr>Calibrations and Zero Air</vt:lpstr>
      <vt:lpstr>PowerPoint Presentation</vt:lpstr>
      <vt:lpstr>PowerPoint Presentation</vt:lpstr>
      <vt:lpstr>PowerPoint Presentation</vt:lpstr>
      <vt:lpstr>Particulate Properties</vt:lpstr>
      <vt:lpstr>Measures of Particulate Matter in the Atmosphere</vt:lpstr>
      <vt:lpstr>Particulate</vt:lpstr>
      <vt:lpstr>PowerPoint Presentation</vt:lpstr>
      <vt:lpstr>PM10 -  Size Selective Inlet (SSI)</vt:lpstr>
      <vt:lpstr>PowerPoint Presentation</vt:lpstr>
      <vt:lpstr>PowerPoint Presentation</vt:lpstr>
      <vt:lpstr>PowerPoint Presentation</vt:lpstr>
      <vt:lpstr>PowerPoint Presentation</vt:lpstr>
      <vt:lpstr>PM10  Size Selective Inlet  </vt:lpstr>
      <vt:lpstr>PowerPoint Presentation</vt:lpstr>
      <vt:lpstr>Virtual Impactor</vt:lpstr>
      <vt:lpstr>EPA-WINS PM2.5 Impactor</vt:lpstr>
      <vt:lpstr>PowerPoint Presentation</vt:lpstr>
      <vt:lpstr>PM10 - TEOM</vt:lpstr>
      <vt:lpstr>PM10-TEOM</vt:lpstr>
      <vt:lpstr>PowerPoint Presentation</vt:lpstr>
      <vt:lpstr>PowerPoint Presentation</vt:lpstr>
      <vt:lpstr>PowerPoint Presentation</vt:lpstr>
      <vt:lpstr>Meteorological Instruments</vt:lpstr>
      <vt:lpstr>PowerPoint Presentation</vt:lpstr>
      <vt:lpstr>PowerPoint Presentation</vt:lpstr>
      <vt:lpstr>PowerPoint Presentation</vt:lpstr>
      <vt:lpstr>Data Handling</vt:lpstr>
      <vt:lpstr>PowerPoint Presentation</vt:lpstr>
      <vt:lpstr>Site Survey Data</vt:lpstr>
      <vt:lpstr>Documentation</vt:lpstr>
      <vt:lpstr>Documentation</vt:lpstr>
      <vt:lpstr>PowerPoint Presentation</vt:lpstr>
      <vt:lpstr>PowerPoint Presentation</vt:lpstr>
      <vt:lpstr>Quality Assurance</vt:lpstr>
      <vt:lpstr>Quality Assurance</vt:lpstr>
      <vt:lpstr>Data Handling</vt:lpstr>
      <vt:lpstr>Data Handling</vt:lpstr>
      <vt:lpstr>Station Inspection</vt:lpstr>
      <vt:lpstr>California ARB Audit Van</vt:lpstr>
      <vt:lpstr>ARB Audit Van Instrumentation</vt:lpstr>
      <vt:lpstr> </vt:lpstr>
      <vt:lpstr>Safety</vt:lpstr>
      <vt:lpstr>PowerPoint Presentation</vt:lpstr>
      <vt:lpstr>www.epa.gov/outdoor-air-quality-data  </vt:lpstr>
      <vt:lpstr>www.epa.gov/outdoor-air-quality-data  </vt:lpstr>
      <vt:lpstr>PowerPoint Presentation</vt:lpstr>
      <vt:lpstr>PowerPoint Presentation</vt:lpstr>
      <vt:lpstr>PowerPoint Presentation</vt:lpstr>
      <vt:lpstr>The future</vt:lpstr>
      <vt:lpstr>The Web</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Jeffrey Gabler</cp:lastModifiedBy>
  <cp:revision>1</cp:revision>
  <dcterms:created xsi:type="dcterms:W3CDTF">2025-09-12T17:36:44Z</dcterms:created>
  <dcterms:modified xsi:type="dcterms:W3CDTF">2025-09-12T18:57:27Z</dcterms:modified>
</cp:coreProperties>
</file>