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26"/>
  </p:notesMasterIdLst>
  <p:sldIdLst>
    <p:sldId id="256" r:id="rId2"/>
    <p:sldId id="282" r:id="rId3"/>
    <p:sldId id="270" r:id="rId4"/>
    <p:sldId id="258" r:id="rId5"/>
    <p:sldId id="281" r:id="rId6"/>
    <p:sldId id="257" r:id="rId7"/>
    <p:sldId id="259" r:id="rId8"/>
    <p:sldId id="262" r:id="rId9"/>
    <p:sldId id="278" r:id="rId10"/>
    <p:sldId id="260" r:id="rId11"/>
    <p:sldId id="279" r:id="rId12"/>
    <p:sldId id="268" r:id="rId13"/>
    <p:sldId id="265" r:id="rId14"/>
    <p:sldId id="272" r:id="rId15"/>
    <p:sldId id="267" r:id="rId16"/>
    <p:sldId id="274" r:id="rId17"/>
    <p:sldId id="269" r:id="rId18"/>
    <p:sldId id="275" r:id="rId19"/>
    <p:sldId id="283" r:id="rId20"/>
    <p:sldId id="271" r:id="rId21"/>
    <p:sldId id="264" r:id="rId22"/>
    <p:sldId id="280"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3353C3-AD53-10D1-E627-7F5156C374CD}" name="Mason, Rich" initials="RM" userId="S::Mason.Rich@epa.gov::428eca33-772a-4882-922b-631c0ec474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5974" autoAdjust="0"/>
  </p:normalViewPr>
  <p:slideViewPr>
    <p:cSldViewPr snapToGrid="0">
      <p:cViewPr varScale="1">
        <p:scale>
          <a:sx n="102" d="100"/>
          <a:sy n="102" d="100"/>
        </p:scale>
        <p:origin x="82" y="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BF704-AB2E-4743-A4D2-AA2B94F81A45}"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8EC05-EA0E-4E19-B54D-C65E059E9F35}" type="slidenum">
              <a:rPr lang="en-US" smtClean="0"/>
              <a:t>‹#›</a:t>
            </a:fld>
            <a:endParaRPr lang="en-US"/>
          </a:p>
        </p:txBody>
      </p:sp>
    </p:spTree>
    <p:extLst>
      <p:ext uri="{BB962C8B-B14F-4D97-AF65-F5344CB8AC3E}">
        <p14:creationId xmlns:p14="http://schemas.microsoft.com/office/powerpoint/2010/main" val="252781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8EC05-EA0E-4E19-B54D-C65E059E9F35}" type="slidenum">
              <a:rPr lang="en-US" smtClean="0"/>
              <a:t>4</a:t>
            </a:fld>
            <a:endParaRPr lang="en-US"/>
          </a:p>
        </p:txBody>
      </p:sp>
    </p:spTree>
    <p:extLst>
      <p:ext uri="{BB962C8B-B14F-4D97-AF65-F5344CB8AC3E}">
        <p14:creationId xmlns:p14="http://schemas.microsoft.com/office/powerpoint/2010/main" val="54690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these data do not include any S/L-submitted emissions or activity data.</a:t>
            </a:r>
          </a:p>
        </p:txBody>
      </p:sp>
      <p:sp>
        <p:nvSpPr>
          <p:cNvPr id="4" name="Slide Number Placeholder 3"/>
          <p:cNvSpPr>
            <a:spLocks noGrp="1"/>
          </p:cNvSpPr>
          <p:nvPr>
            <p:ph type="sldNum" sz="quarter" idx="5"/>
          </p:nvPr>
        </p:nvSpPr>
        <p:spPr/>
        <p:txBody>
          <a:bodyPr/>
          <a:lstStyle/>
          <a:p>
            <a:fld id="{C268EC05-EA0E-4E19-B54D-C65E059E9F35}" type="slidenum">
              <a:rPr lang="en-US" smtClean="0"/>
              <a:t>17</a:t>
            </a:fld>
            <a:endParaRPr lang="en-US"/>
          </a:p>
        </p:txBody>
      </p:sp>
    </p:spTree>
    <p:extLst>
      <p:ext uri="{BB962C8B-B14F-4D97-AF65-F5344CB8AC3E}">
        <p14:creationId xmlns:p14="http://schemas.microsoft.com/office/powerpoint/2010/main" val="398334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6A1318-E894-4A89-B569-2F3F54E25DF3}"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227076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A4D86-6FE8-49B4-A97D-47A5973CCC80}" type="datetime1">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42250424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3A4D86-6FE8-49B4-A97D-47A5973CCC80}"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37518734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3A4D86-6FE8-49B4-A97D-47A5973CCC80}"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35515572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A4D86-6FE8-49B4-A97D-47A5973CCC80}"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42446046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3A4D86-6FE8-49B4-A97D-47A5973CCC80}" type="datetime1">
              <a:rPr lang="en-US" smtClean="0"/>
              <a:t>6/13/2025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25247579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3A4D86-6FE8-49B4-A97D-47A5973CCC80}" type="datetime1">
              <a:rPr lang="en-US" smtClean="0"/>
              <a:t>6/13/2025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2306042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3A337-E42A-4D33-9061-C49D446BEF40}"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1685075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1D2BB-26C6-4398-A05C-5748ACB685C5}"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400058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22AB20-A064-489C-B597-1FEE28A2B0DE}"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280517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089E5-70DB-46FE-8634-CCEBAD31AEBE}"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89574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B4E0B-A234-4DC6-9F01-1AF1D1034759}" type="datetime1">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5953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26E306-B9E9-40DE-9410-C6759CE2CEEB}" type="datetime1">
              <a:rPr lang="en-US" smtClean="0"/>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127589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2AA14AB1-2BC3-48DF-BA96-80BA3BCAF9E5}" type="datetime1">
              <a:rPr lang="en-US" smtClean="0"/>
              <a:t>6/13/2025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28066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2A56A5-58AA-4933-8C1F-0E84A3909089}" type="datetime1">
              <a:rPr lang="en-US" smtClean="0"/>
              <a:t>6/13/2025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324922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8833708-59AE-43C0-8DC7-7EE2A70271FB}" type="datetime1">
              <a:rPr lang="en-US" smtClean="0"/>
              <a:t>6/13/2025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401372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DA307-4D0F-408B-A2C5-B112DD3DCDB0}" type="datetime1">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67797-8278-4109-B305-B19CC4BC847D}" type="slidenum">
              <a:rPr lang="en-US" smtClean="0"/>
              <a:t>‹#›</a:t>
            </a:fld>
            <a:endParaRPr lang="en-US"/>
          </a:p>
        </p:txBody>
      </p:sp>
    </p:spTree>
    <p:extLst>
      <p:ext uri="{BB962C8B-B14F-4D97-AF65-F5344CB8AC3E}">
        <p14:creationId xmlns:p14="http://schemas.microsoft.com/office/powerpoint/2010/main" val="22634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3A4D86-6FE8-49B4-A97D-47A5973CCC80}" type="datetime1">
              <a:rPr lang="en-US" smtClean="0"/>
              <a:t>6/13/2025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A67797-8278-4109-B305-B19CC4BC847D}" type="slidenum">
              <a:rPr lang="en-US" smtClean="0"/>
              <a:t>‹#›</a:t>
            </a:fld>
            <a:endParaRPr lang="en-US"/>
          </a:p>
        </p:txBody>
      </p:sp>
    </p:spTree>
    <p:extLst>
      <p:ext uri="{BB962C8B-B14F-4D97-AF65-F5344CB8AC3E}">
        <p14:creationId xmlns:p14="http://schemas.microsoft.com/office/powerpoint/2010/main" val="1312634864"/>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usepa.sharepoint.com/:x:/r/sites/NOMAD/Shared%20Documents/Resources%20shared%20with%20SLTs/SEDS_WOODBTU_2020NEI_2022PF_2023P_v2.xlsx?d=w38b216d31ea04331b5caffc3456e4964&amp;csf=1&amp;web=1&amp;e=WRxd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16/S0021-8502(03)00080-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census.gov/programs-surveys/acs/summary_file/2022/table-based-SF/data/5YRData/acsdt5y2022-b25033.dat" TargetMode="External"/><Relationship Id="rId2" Type="http://schemas.openxmlformats.org/officeDocument/2006/relationships/hyperlink" Target="https://disasters.geoplatform.gov/USA_Structures/" TargetMode="External"/><Relationship Id="rId1" Type="http://schemas.openxmlformats.org/officeDocument/2006/relationships/slideLayout" Target="../slideLayouts/slideLayout2.xml"/><Relationship Id="rId4" Type="http://schemas.openxmlformats.org/officeDocument/2006/relationships/hyperlink" Target="https://www2.census.gov/geo/tiger/TIGER2022/B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sepa.sharepoint.com/:f:/r/sites/NOMAD/Shared%20Documents/Wagon%20Wheel?csf=1&amp;web=1&amp;e=GKct0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sepa.sharepoint.com/:f:/r/sites/NEI/Shared%20Documents/General/NEI%20Resource%20Library/NEMOs?csf=1&amp;web=1&amp;e=nJu6O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06C8-9CE3-774F-969E-2090B062D5C9}"/>
              </a:ext>
            </a:extLst>
          </p:cNvPr>
          <p:cNvSpPr>
            <a:spLocks noGrp="1"/>
          </p:cNvSpPr>
          <p:nvPr>
            <p:ph type="ctrTitle"/>
          </p:nvPr>
        </p:nvSpPr>
        <p:spPr>
          <a:xfrm>
            <a:off x="1063570" y="917052"/>
            <a:ext cx="10122368" cy="2373223"/>
          </a:xfrm>
        </p:spPr>
        <p:txBody>
          <a:bodyPr>
            <a:noAutofit/>
          </a:bodyPr>
          <a:lstStyle/>
          <a:p>
            <a:r>
              <a:rPr lang="en-US" sz="4400"/>
              <a:t>R</a:t>
            </a:r>
            <a:r>
              <a:rPr lang="en-US" sz="4000"/>
              <a:t>esidential Wood Combustion (RWC)  Emission Estimation Methods for the 2023 National Emissions Inventory (NEI)</a:t>
            </a:r>
          </a:p>
        </p:txBody>
      </p:sp>
      <p:sp>
        <p:nvSpPr>
          <p:cNvPr id="3" name="Subtitle 2">
            <a:extLst>
              <a:ext uri="{FF2B5EF4-FFF2-40B4-BE49-F238E27FC236}">
                <a16:creationId xmlns:a16="http://schemas.microsoft.com/office/drawing/2014/main" id="{D40E6210-4EC8-6DA6-9A7D-98DE17B07045}"/>
              </a:ext>
            </a:extLst>
          </p:cNvPr>
          <p:cNvSpPr>
            <a:spLocks noGrp="1"/>
          </p:cNvSpPr>
          <p:nvPr>
            <p:ph type="subTitle" idx="1"/>
          </p:nvPr>
        </p:nvSpPr>
        <p:spPr>
          <a:xfrm>
            <a:off x="1394604" y="3607469"/>
            <a:ext cx="9144000" cy="1655762"/>
          </a:xfrm>
        </p:spPr>
        <p:txBody>
          <a:bodyPr>
            <a:normAutofit/>
          </a:bodyPr>
          <a:lstStyle/>
          <a:p>
            <a:pPr algn="ctr"/>
            <a:r>
              <a:rPr lang="en-US" sz="3600" dirty="0">
                <a:latin typeface="Aptos"/>
              </a:rPr>
              <a:t>Updates to the 2020 Methodology for the 2023 NEI</a:t>
            </a:r>
            <a:endParaRPr lang="en-US" dirty="0"/>
          </a:p>
        </p:txBody>
      </p:sp>
      <p:sp>
        <p:nvSpPr>
          <p:cNvPr id="4" name="Slide Number Placeholder 3">
            <a:extLst>
              <a:ext uri="{FF2B5EF4-FFF2-40B4-BE49-F238E27FC236}">
                <a16:creationId xmlns:a16="http://schemas.microsoft.com/office/drawing/2014/main" id="{D71822F6-3825-045C-795F-EDE0A186BFCE}"/>
              </a:ext>
            </a:extLst>
          </p:cNvPr>
          <p:cNvSpPr>
            <a:spLocks noGrp="1"/>
          </p:cNvSpPr>
          <p:nvPr>
            <p:ph type="sldNum" sz="quarter" idx="12"/>
          </p:nvPr>
        </p:nvSpPr>
        <p:spPr/>
        <p:txBody>
          <a:bodyPr/>
          <a:lstStyle/>
          <a:p>
            <a:fld id="{DAA67797-8278-4109-B305-B19CC4BC847D}" type="slidenum">
              <a:rPr lang="en-US" smtClean="0"/>
              <a:t>1</a:t>
            </a:fld>
            <a:endParaRPr lang="en-US"/>
          </a:p>
        </p:txBody>
      </p:sp>
      <p:sp>
        <p:nvSpPr>
          <p:cNvPr id="5" name="TextBox 4">
            <a:extLst>
              <a:ext uri="{FF2B5EF4-FFF2-40B4-BE49-F238E27FC236}">
                <a16:creationId xmlns:a16="http://schemas.microsoft.com/office/drawing/2014/main" id="{182FE129-4544-E6D8-BE84-33FB463BA5D4}"/>
              </a:ext>
            </a:extLst>
          </p:cNvPr>
          <p:cNvSpPr txBox="1"/>
          <p:nvPr/>
        </p:nvSpPr>
        <p:spPr>
          <a:xfrm>
            <a:off x="2837730" y="5268403"/>
            <a:ext cx="67315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Contacts: Madeleine Strum, Rich Mason</a:t>
            </a:r>
            <a:endParaRPr lang="en-US" dirty="0"/>
          </a:p>
          <a:p>
            <a:pPr algn="ctr"/>
            <a:r>
              <a:rPr lang="en-US" sz="2000" dirty="0"/>
              <a:t> EPA/OAQPS/Emissions Inventory and Analysis Group</a:t>
            </a:r>
            <a:endParaRPr lang="en-US"/>
          </a:p>
          <a:p>
            <a:pPr algn="ctr"/>
            <a:r>
              <a:rPr lang="en-US" sz="2000" dirty="0"/>
              <a:t>May 29, 2025</a:t>
            </a:r>
          </a:p>
        </p:txBody>
      </p:sp>
    </p:spTree>
    <p:extLst>
      <p:ext uri="{BB962C8B-B14F-4D97-AF65-F5344CB8AC3E}">
        <p14:creationId xmlns:p14="http://schemas.microsoft.com/office/powerpoint/2010/main" val="144452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72F3-9E85-75B8-63E5-E093E454C0CD}"/>
              </a:ext>
            </a:extLst>
          </p:cNvPr>
          <p:cNvSpPr>
            <a:spLocks noGrp="1"/>
          </p:cNvSpPr>
          <p:nvPr>
            <p:ph type="title"/>
          </p:nvPr>
        </p:nvSpPr>
        <p:spPr>
          <a:xfrm>
            <a:off x="646111" y="452718"/>
            <a:ext cx="9404723" cy="865232"/>
          </a:xfrm>
        </p:spPr>
        <p:txBody>
          <a:bodyPr/>
          <a:lstStyle/>
          <a:p>
            <a:r>
              <a:rPr lang="en-US"/>
              <a:t>Emission Factor Changes – cordwood central  heaters</a:t>
            </a:r>
          </a:p>
        </p:txBody>
      </p:sp>
      <p:sp>
        <p:nvSpPr>
          <p:cNvPr id="3" name="Content Placeholder 2">
            <a:extLst>
              <a:ext uri="{FF2B5EF4-FFF2-40B4-BE49-F238E27FC236}">
                <a16:creationId xmlns:a16="http://schemas.microsoft.com/office/drawing/2014/main" id="{3A0C13BD-4581-12EF-542C-EB9E9B9E2DAC}"/>
              </a:ext>
            </a:extLst>
          </p:cNvPr>
          <p:cNvSpPr>
            <a:spLocks noGrp="1"/>
          </p:cNvSpPr>
          <p:nvPr>
            <p:ph idx="1"/>
          </p:nvPr>
        </p:nvSpPr>
        <p:spPr>
          <a:xfrm>
            <a:off x="833017" y="1820210"/>
            <a:ext cx="10707689" cy="5174925"/>
          </a:xfrm>
        </p:spPr>
        <p:txBody>
          <a:bodyPr vert="horz" lIns="91440" tIns="45720" rIns="91440" bIns="45720" rtlCol="0" anchor="t">
            <a:normAutofit/>
          </a:bodyPr>
          <a:lstStyle/>
          <a:p>
            <a:endParaRPr lang="en-US" dirty="0"/>
          </a:p>
          <a:p>
            <a:r>
              <a:rPr lang="en-US" dirty="0"/>
              <a:t>Cordwood forced air furnaces and non-certified hydronic heater SCCs</a:t>
            </a:r>
          </a:p>
          <a:p>
            <a:pPr lvl="1"/>
            <a:r>
              <a:rPr lang="en-US" dirty="0"/>
              <a:t>Same CAP EFs as in 2020</a:t>
            </a:r>
          </a:p>
          <a:p>
            <a:pPr lvl="1"/>
            <a:r>
              <a:rPr lang="en-US" dirty="0"/>
              <a:t>Traviss et al (non-certified) for metals</a:t>
            </a:r>
          </a:p>
          <a:p>
            <a:r>
              <a:rPr lang="en-US" dirty="0"/>
              <a:t>Cordwood certified HH SCCs</a:t>
            </a:r>
          </a:p>
          <a:p>
            <a:pPr lvl="1"/>
            <a:r>
              <a:rPr lang="en-US" dirty="0"/>
              <a:t>PM and CO from Trojanowski et al 2022 paper</a:t>
            </a:r>
          </a:p>
          <a:p>
            <a:pPr lvl="1"/>
            <a:r>
              <a:rPr lang="en-US" dirty="0"/>
              <a:t>VOC from Kinsey et al 2012</a:t>
            </a:r>
          </a:p>
          <a:p>
            <a:pPr lvl="1"/>
            <a:r>
              <a:rPr lang="en-US" dirty="0"/>
              <a:t>NOX from Traviss (certified non-catalytic)</a:t>
            </a:r>
          </a:p>
          <a:p>
            <a:pPr lvl="1"/>
            <a:r>
              <a:rPr lang="en-US" dirty="0"/>
              <a:t>Traviss for metals</a:t>
            </a:r>
          </a:p>
          <a:p>
            <a:pPr marL="0" indent="0">
              <a:buNone/>
            </a:pPr>
            <a:endParaRPr lang="en-US" dirty="0"/>
          </a:p>
        </p:txBody>
      </p:sp>
      <p:sp>
        <p:nvSpPr>
          <p:cNvPr id="10" name="Slide Number Placeholder 9">
            <a:extLst>
              <a:ext uri="{FF2B5EF4-FFF2-40B4-BE49-F238E27FC236}">
                <a16:creationId xmlns:a16="http://schemas.microsoft.com/office/drawing/2014/main" id="{020288BE-4B33-6EE4-B7D9-937AFCF2F196}"/>
              </a:ext>
            </a:extLst>
          </p:cNvPr>
          <p:cNvSpPr>
            <a:spLocks noGrp="1"/>
          </p:cNvSpPr>
          <p:nvPr>
            <p:ph type="sldNum" sz="quarter" idx="12"/>
          </p:nvPr>
        </p:nvSpPr>
        <p:spPr/>
        <p:txBody>
          <a:bodyPr/>
          <a:lstStyle/>
          <a:p>
            <a:fld id="{DAA67797-8278-4109-B305-B19CC4BC847D}" type="slidenum">
              <a:rPr lang="en-US" smtClean="0"/>
              <a:t>10</a:t>
            </a:fld>
            <a:endParaRPr lang="en-US"/>
          </a:p>
        </p:txBody>
      </p:sp>
    </p:spTree>
    <p:extLst>
      <p:ext uri="{BB962C8B-B14F-4D97-AF65-F5344CB8AC3E}">
        <p14:creationId xmlns:p14="http://schemas.microsoft.com/office/powerpoint/2010/main" val="59107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03C2-48BE-BE67-170E-123C606CB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80C0C-7348-91DC-BB9D-E2C386E86C8B}"/>
              </a:ext>
            </a:extLst>
          </p:cNvPr>
          <p:cNvSpPr>
            <a:spLocks noGrp="1"/>
          </p:cNvSpPr>
          <p:nvPr>
            <p:ph type="title"/>
          </p:nvPr>
        </p:nvSpPr>
        <p:spPr>
          <a:xfrm>
            <a:off x="646111" y="452718"/>
            <a:ext cx="9404723" cy="865232"/>
          </a:xfrm>
        </p:spPr>
        <p:txBody>
          <a:bodyPr/>
          <a:lstStyle/>
          <a:p>
            <a:r>
              <a:rPr lang="en-US"/>
              <a:t>Emission Factor Changes – other</a:t>
            </a:r>
          </a:p>
        </p:txBody>
      </p:sp>
      <p:sp>
        <p:nvSpPr>
          <p:cNvPr id="3" name="Content Placeholder 2">
            <a:extLst>
              <a:ext uri="{FF2B5EF4-FFF2-40B4-BE49-F238E27FC236}">
                <a16:creationId xmlns:a16="http://schemas.microsoft.com/office/drawing/2014/main" id="{8F6807A9-92C1-9997-50E9-47A07FC146AE}"/>
              </a:ext>
            </a:extLst>
          </p:cNvPr>
          <p:cNvSpPr>
            <a:spLocks noGrp="1"/>
          </p:cNvSpPr>
          <p:nvPr>
            <p:ph idx="1"/>
          </p:nvPr>
        </p:nvSpPr>
        <p:spPr>
          <a:xfrm>
            <a:off x="646111" y="1374512"/>
            <a:ext cx="10707689" cy="5174925"/>
          </a:xfrm>
        </p:spPr>
        <p:txBody>
          <a:bodyPr vert="horz" lIns="91440" tIns="45720" rIns="91440" bIns="45720" rtlCol="0" anchor="t">
            <a:normAutofit/>
          </a:bodyPr>
          <a:lstStyle/>
          <a:p>
            <a:endParaRPr lang="en-US" dirty="0"/>
          </a:p>
          <a:p>
            <a:r>
              <a:rPr lang="en-US" dirty="0"/>
              <a:t>Fireplaces and outdoor (firepits, chimineas): same CAP as 2020 except use Traviss for metals</a:t>
            </a:r>
          </a:p>
          <a:p>
            <a:r>
              <a:rPr lang="en-US" dirty="0"/>
              <a:t>No changes to </a:t>
            </a:r>
            <a:r>
              <a:rPr lang="en-US" dirty="0" err="1"/>
              <a:t>firelog</a:t>
            </a:r>
            <a:r>
              <a:rPr lang="en-US" dirty="0"/>
              <a:t> SCC</a:t>
            </a:r>
          </a:p>
          <a:p>
            <a:r>
              <a:rPr lang="en-US" dirty="0"/>
              <a:t>Reminder - VOC HAP (including all PAHs) are NOT in WW and are computed by HAP </a:t>
            </a:r>
            <a:r>
              <a:rPr lang="en-US" dirty="0" err="1"/>
              <a:t>aug.</a:t>
            </a:r>
            <a:r>
              <a:rPr lang="en-US" dirty="0"/>
              <a:t> There are no HAP </a:t>
            </a:r>
            <a:r>
              <a:rPr lang="en-US" dirty="0" err="1"/>
              <a:t>aug</a:t>
            </a:r>
            <a:r>
              <a:rPr lang="en-US" dirty="0"/>
              <a:t> changes for any RWC SCC</a:t>
            </a:r>
          </a:p>
          <a:p>
            <a:pPr lvl="1"/>
            <a:r>
              <a:rPr lang="en-US" dirty="0"/>
              <a:t>Most SCCs use HAP-to-VOC ratio from Schauer, 2001, a fireplace study</a:t>
            </a:r>
          </a:p>
          <a:p>
            <a:pPr lvl="1"/>
            <a:r>
              <a:rPr lang="en-US" dirty="0" err="1"/>
              <a:t>Firelog</a:t>
            </a:r>
            <a:r>
              <a:rPr lang="en-US" dirty="0"/>
              <a:t> has its own profile </a:t>
            </a:r>
          </a:p>
          <a:p>
            <a:pPr lvl="1"/>
            <a:r>
              <a:rPr lang="en-US" dirty="0"/>
              <a:t>Some PAHs use data from Hays, 2003</a:t>
            </a:r>
          </a:p>
          <a:p>
            <a:pPr marL="0" indent="0">
              <a:buNone/>
            </a:pPr>
            <a:endParaRPr lang="en-US" dirty="0"/>
          </a:p>
        </p:txBody>
      </p:sp>
      <p:sp>
        <p:nvSpPr>
          <p:cNvPr id="10" name="Slide Number Placeholder 9">
            <a:extLst>
              <a:ext uri="{FF2B5EF4-FFF2-40B4-BE49-F238E27FC236}">
                <a16:creationId xmlns:a16="http://schemas.microsoft.com/office/drawing/2014/main" id="{0B45EBF7-B089-223D-FDD1-A42C496AC019}"/>
              </a:ext>
            </a:extLst>
          </p:cNvPr>
          <p:cNvSpPr>
            <a:spLocks noGrp="1"/>
          </p:cNvSpPr>
          <p:nvPr>
            <p:ph type="sldNum" sz="quarter" idx="12"/>
          </p:nvPr>
        </p:nvSpPr>
        <p:spPr/>
        <p:txBody>
          <a:bodyPr/>
          <a:lstStyle/>
          <a:p>
            <a:fld id="{DAA67797-8278-4109-B305-B19CC4BC847D}" type="slidenum">
              <a:rPr lang="en-US" smtClean="0"/>
              <a:t>11</a:t>
            </a:fld>
            <a:endParaRPr lang="en-US"/>
          </a:p>
        </p:txBody>
      </p:sp>
      <p:sp>
        <p:nvSpPr>
          <p:cNvPr id="6" name="Content Placeholder 2">
            <a:extLst>
              <a:ext uri="{FF2B5EF4-FFF2-40B4-BE49-F238E27FC236}">
                <a16:creationId xmlns:a16="http://schemas.microsoft.com/office/drawing/2014/main" id="{17BCA71F-2CB9-E1C9-C1CD-5D088FCDE5E4}"/>
              </a:ext>
            </a:extLst>
          </p:cNvPr>
          <p:cNvSpPr txBox="1">
            <a:spLocks/>
          </p:cNvSpPr>
          <p:nvPr/>
        </p:nvSpPr>
        <p:spPr>
          <a:xfrm>
            <a:off x="838200" y="4927275"/>
            <a:ext cx="10515600" cy="2073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p:txBody>
      </p:sp>
    </p:spTree>
    <p:extLst>
      <p:ext uri="{BB962C8B-B14F-4D97-AF65-F5344CB8AC3E}">
        <p14:creationId xmlns:p14="http://schemas.microsoft.com/office/powerpoint/2010/main" val="198521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2ED3-2943-2206-C620-6DAE1F32C04B}"/>
              </a:ext>
            </a:extLst>
          </p:cNvPr>
          <p:cNvSpPr>
            <a:spLocks noGrp="1"/>
          </p:cNvSpPr>
          <p:nvPr>
            <p:ph type="title"/>
          </p:nvPr>
        </p:nvSpPr>
        <p:spPr/>
        <p:txBody>
          <a:bodyPr/>
          <a:lstStyle/>
          <a:p>
            <a:r>
              <a:rPr lang="en-US"/>
              <a:t>Emissions Factors Comparisons</a:t>
            </a:r>
          </a:p>
        </p:txBody>
      </p:sp>
      <p:graphicFrame>
        <p:nvGraphicFramePr>
          <p:cNvPr id="4" name="Content Placeholder 3">
            <a:extLst>
              <a:ext uri="{FF2B5EF4-FFF2-40B4-BE49-F238E27FC236}">
                <a16:creationId xmlns:a16="http://schemas.microsoft.com/office/drawing/2014/main" id="{622E5376-1FF2-9101-7BF6-F867146F0C69}"/>
              </a:ext>
            </a:extLst>
          </p:cNvPr>
          <p:cNvGraphicFramePr>
            <a:graphicFrameLocks noGrp="1"/>
          </p:cNvGraphicFramePr>
          <p:nvPr>
            <p:ph idx="1"/>
            <p:extLst>
              <p:ext uri="{D42A27DB-BD31-4B8C-83A1-F6EECF244321}">
                <p14:modId xmlns:p14="http://schemas.microsoft.com/office/powerpoint/2010/main" val="3108808622"/>
              </p:ext>
            </p:extLst>
          </p:nvPr>
        </p:nvGraphicFramePr>
        <p:xfrm>
          <a:off x="961343" y="2013573"/>
          <a:ext cx="10269313" cy="4003040"/>
        </p:xfrm>
        <a:graphic>
          <a:graphicData uri="http://schemas.openxmlformats.org/drawingml/2006/table">
            <a:tbl>
              <a:tblPr firstRow="1" bandRow="1">
                <a:tableStyleId>{5C22544A-7EE6-4342-B048-85BDC9FD1C3A}</a:tableStyleId>
              </a:tblPr>
              <a:tblGrid>
                <a:gridCol w="4218120">
                  <a:extLst>
                    <a:ext uri="{9D8B030D-6E8A-4147-A177-3AD203B41FA5}">
                      <a16:colId xmlns:a16="http://schemas.microsoft.com/office/drawing/2014/main" val="1624753845"/>
                    </a:ext>
                  </a:extLst>
                </a:gridCol>
                <a:gridCol w="1706251">
                  <a:extLst>
                    <a:ext uri="{9D8B030D-6E8A-4147-A177-3AD203B41FA5}">
                      <a16:colId xmlns:a16="http://schemas.microsoft.com/office/drawing/2014/main" val="3501804809"/>
                    </a:ext>
                  </a:extLst>
                </a:gridCol>
                <a:gridCol w="1489436">
                  <a:extLst>
                    <a:ext uri="{9D8B030D-6E8A-4147-A177-3AD203B41FA5}">
                      <a16:colId xmlns:a16="http://schemas.microsoft.com/office/drawing/2014/main" val="821386664"/>
                    </a:ext>
                  </a:extLst>
                </a:gridCol>
                <a:gridCol w="1508288">
                  <a:extLst>
                    <a:ext uri="{9D8B030D-6E8A-4147-A177-3AD203B41FA5}">
                      <a16:colId xmlns:a16="http://schemas.microsoft.com/office/drawing/2014/main" val="1490365114"/>
                    </a:ext>
                  </a:extLst>
                </a:gridCol>
                <a:gridCol w="1347218">
                  <a:extLst>
                    <a:ext uri="{9D8B030D-6E8A-4147-A177-3AD203B41FA5}">
                      <a16:colId xmlns:a16="http://schemas.microsoft.com/office/drawing/2014/main" val="3595013001"/>
                    </a:ext>
                  </a:extLst>
                </a:gridCol>
              </a:tblGrid>
              <a:tr h="223629">
                <a:tc>
                  <a:txBody>
                    <a:bodyPr/>
                    <a:lstStyle/>
                    <a:p>
                      <a:r>
                        <a:rPr lang="en-US" dirty="0"/>
                        <a:t>Appliance Type</a:t>
                      </a:r>
                    </a:p>
                  </a:txBody>
                  <a:tcPr/>
                </a:tc>
                <a:tc>
                  <a:txBody>
                    <a:bodyPr/>
                    <a:lstStyle/>
                    <a:p>
                      <a:r>
                        <a:rPr lang="en-US" dirty="0"/>
                        <a:t> PM-2020 (</a:t>
                      </a:r>
                      <a:r>
                        <a:rPr lang="en-US" dirty="0" err="1"/>
                        <a:t>lb</a:t>
                      </a:r>
                      <a:r>
                        <a:rPr lang="en-US" dirty="0"/>
                        <a:t>/ton)</a:t>
                      </a:r>
                    </a:p>
                  </a:txBody>
                  <a:tcPr/>
                </a:tc>
                <a:tc>
                  <a:txBody>
                    <a:bodyPr/>
                    <a:lstStyle/>
                    <a:p>
                      <a:r>
                        <a:rPr lang="en-US" dirty="0"/>
                        <a:t>PM-2023 (</a:t>
                      </a:r>
                      <a:r>
                        <a:rPr lang="en-US" dirty="0" err="1"/>
                        <a:t>lb</a:t>
                      </a:r>
                      <a:r>
                        <a:rPr lang="en-US" dirty="0"/>
                        <a:t>/ton)</a:t>
                      </a:r>
                    </a:p>
                  </a:txBody>
                  <a:tcPr>
                    <a:lnR w="762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VOC-2020 (</a:t>
                      </a:r>
                      <a:r>
                        <a:rPr lang="en-US" dirty="0" err="1"/>
                        <a:t>lb</a:t>
                      </a:r>
                      <a:r>
                        <a:rPr lang="en-US" dirty="0"/>
                        <a:t>/ton)</a:t>
                      </a:r>
                    </a:p>
                  </a:txBody>
                  <a:tcPr>
                    <a:lnL w="762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VOC-2023 (</a:t>
                      </a:r>
                      <a:r>
                        <a:rPr lang="en-US" dirty="0" err="1"/>
                        <a:t>lb</a:t>
                      </a:r>
                      <a:r>
                        <a:rPr lang="en-US" dirty="0"/>
                        <a:t>/ton)</a:t>
                      </a:r>
                    </a:p>
                  </a:txBody>
                  <a:tcPr/>
                </a:tc>
                <a:extLst>
                  <a:ext uri="{0D108BD9-81ED-4DB2-BD59-A6C34878D82A}">
                    <a16:rowId xmlns:a16="http://schemas.microsoft.com/office/drawing/2014/main" val="2154760211"/>
                  </a:ext>
                </a:extLst>
              </a:tr>
              <a:tr h="370840">
                <a:tc>
                  <a:txBody>
                    <a:bodyPr/>
                    <a:lstStyle/>
                    <a:p>
                      <a:r>
                        <a:rPr lang="en-US" dirty="0"/>
                        <a:t>Woodstoves: uncertified</a:t>
                      </a:r>
                    </a:p>
                  </a:txBody>
                  <a:tcPr/>
                </a:tc>
                <a:tc>
                  <a:txBody>
                    <a:bodyPr/>
                    <a:lstStyle/>
                    <a:p>
                      <a:pPr algn="ctr" fontAlgn="b"/>
                      <a:r>
                        <a:rPr lang="en-US" sz="2000" b="0" i="0" u="none" strike="noStrike" dirty="0">
                          <a:solidFill>
                            <a:srgbClr val="000000"/>
                          </a:solidFill>
                          <a:effectLst/>
                          <a:latin typeface="+mn-lt"/>
                        </a:rPr>
                        <a:t>30.6</a:t>
                      </a:r>
                    </a:p>
                  </a:txBody>
                  <a:tcPr marL="9525" marR="9525" marT="9525" marB="0" anchor="b"/>
                </a:tc>
                <a:tc>
                  <a:txBody>
                    <a:bodyPr/>
                    <a:lstStyle/>
                    <a:p>
                      <a:pPr algn="ctr" fontAlgn="b"/>
                      <a:r>
                        <a:rPr lang="en-US" sz="2000" b="0" i="0" u="none" strike="noStrike" dirty="0">
                          <a:solidFill>
                            <a:srgbClr val="000000"/>
                          </a:solidFill>
                          <a:effectLst/>
                          <a:latin typeface="+mn-lt"/>
                        </a:rPr>
                        <a:t>29.2</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53</a:t>
                      </a:r>
                    </a:p>
                  </a:txBody>
                  <a:tcPr marL="9525" marR="9525" marT="9525" marB="0" anchor="b">
                    <a:lnL w="762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65.4</a:t>
                      </a:r>
                    </a:p>
                  </a:txBody>
                  <a:tcPr marL="9525" marR="9525" marT="9525" marB="0" anchor="b"/>
                </a:tc>
                <a:extLst>
                  <a:ext uri="{0D108BD9-81ED-4DB2-BD59-A6C34878D82A}">
                    <a16:rowId xmlns:a16="http://schemas.microsoft.com/office/drawing/2014/main" val="921151691"/>
                  </a:ext>
                </a:extLst>
              </a:tr>
              <a:tr h="370840">
                <a:tc>
                  <a:txBody>
                    <a:bodyPr/>
                    <a:lstStyle/>
                    <a:p>
                      <a:r>
                        <a:rPr lang="en-US" dirty="0"/>
                        <a:t>Woodstoves: certified non-catalytic</a:t>
                      </a:r>
                    </a:p>
                  </a:txBody>
                  <a:tcPr/>
                </a:tc>
                <a:tc>
                  <a:txBody>
                    <a:bodyPr/>
                    <a:lstStyle/>
                    <a:p>
                      <a:pPr algn="ctr" fontAlgn="b"/>
                      <a:r>
                        <a:rPr lang="en-US" sz="2000" b="0" i="0" u="none" strike="noStrike" dirty="0">
                          <a:solidFill>
                            <a:srgbClr val="000000"/>
                          </a:solidFill>
                          <a:effectLst/>
                          <a:latin typeface="+mn-lt"/>
                        </a:rPr>
                        <a:t>14.6</a:t>
                      </a:r>
                    </a:p>
                  </a:txBody>
                  <a:tcPr marL="9525" marR="9525" marT="9525" marB="0" anchor="b"/>
                </a:tc>
                <a:tc>
                  <a:txBody>
                    <a:bodyPr/>
                    <a:lstStyle/>
                    <a:p>
                      <a:pPr algn="ctr" fontAlgn="b"/>
                      <a:r>
                        <a:rPr lang="en-US" sz="2000" b="0" i="0" u="none" strike="noStrike" dirty="0">
                          <a:solidFill>
                            <a:srgbClr val="000000"/>
                          </a:solidFill>
                          <a:effectLst/>
                          <a:latin typeface="+mn-lt"/>
                        </a:rPr>
                        <a:t>17.96</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12</a:t>
                      </a:r>
                    </a:p>
                  </a:txBody>
                  <a:tcPr marL="9525" marR="9525" marT="9525" marB="0" anchor="b">
                    <a:lnL w="762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33.6</a:t>
                      </a:r>
                    </a:p>
                  </a:txBody>
                  <a:tcPr marL="9525" marR="9525" marT="9525" marB="0" anchor="b"/>
                </a:tc>
                <a:extLst>
                  <a:ext uri="{0D108BD9-81ED-4DB2-BD59-A6C34878D82A}">
                    <a16:rowId xmlns:a16="http://schemas.microsoft.com/office/drawing/2014/main" val="2300642640"/>
                  </a:ext>
                </a:extLst>
              </a:tr>
              <a:tr h="370840">
                <a:tc>
                  <a:txBody>
                    <a:bodyPr/>
                    <a:lstStyle/>
                    <a:p>
                      <a:r>
                        <a:rPr lang="en-US" dirty="0"/>
                        <a:t>Woodstoves: certified catalytic</a:t>
                      </a:r>
                    </a:p>
                  </a:txBody>
                  <a:tcPr/>
                </a:tc>
                <a:tc>
                  <a:txBody>
                    <a:bodyPr/>
                    <a:lstStyle/>
                    <a:p>
                      <a:pPr algn="ctr" fontAlgn="b"/>
                      <a:r>
                        <a:rPr lang="en-US" sz="2000" b="0" i="0" u="none" strike="noStrike" dirty="0">
                          <a:solidFill>
                            <a:srgbClr val="000000"/>
                          </a:solidFill>
                          <a:effectLst/>
                          <a:latin typeface="+mn-lt"/>
                        </a:rPr>
                        <a:t>16.2</a:t>
                      </a:r>
                    </a:p>
                  </a:txBody>
                  <a:tcPr marL="9525" marR="9525" marT="9525" marB="0" anchor="b"/>
                </a:tc>
                <a:tc>
                  <a:txBody>
                    <a:bodyPr/>
                    <a:lstStyle/>
                    <a:p>
                      <a:pPr algn="ctr" fontAlgn="b"/>
                      <a:r>
                        <a:rPr lang="en-US" sz="2000" b="0" i="0" u="none" strike="noStrike" dirty="0">
                          <a:solidFill>
                            <a:srgbClr val="000000"/>
                          </a:solidFill>
                          <a:effectLst/>
                          <a:latin typeface="+mn-lt"/>
                        </a:rPr>
                        <a:t>6.76</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15</a:t>
                      </a:r>
                    </a:p>
                  </a:txBody>
                  <a:tcPr marL="9525" marR="9525" marT="9525" marB="0" anchor="b">
                    <a:lnL w="762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19.76</a:t>
                      </a:r>
                    </a:p>
                  </a:txBody>
                  <a:tcPr marL="9525" marR="9525" marT="9525" marB="0" anchor="b"/>
                </a:tc>
                <a:extLst>
                  <a:ext uri="{0D108BD9-81ED-4DB2-BD59-A6C34878D82A}">
                    <a16:rowId xmlns:a16="http://schemas.microsoft.com/office/drawing/2014/main" val="3034350395"/>
                  </a:ext>
                </a:extLst>
              </a:tr>
              <a:tr h="370840">
                <a:tc>
                  <a:txBody>
                    <a:bodyPr/>
                    <a:lstStyle/>
                    <a:p>
                      <a:r>
                        <a:rPr lang="en-US" dirty="0"/>
                        <a:t>Pellet Stoves &amp; central heaters</a:t>
                      </a:r>
                    </a:p>
                  </a:txBody>
                  <a:tcPr/>
                </a:tc>
                <a:tc>
                  <a:txBody>
                    <a:bodyPr/>
                    <a:lstStyle/>
                    <a:p>
                      <a:pPr algn="ctr" fontAlgn="b"/>
                      <a:r>
                        <a:rPr lang="en-US" sz="2000" b="0" i="0" u="none" strike="noStrike" dirty="0">
                          <a:solidFill>
                            <a:srgbClr val="000000"/>
                          </a:solidFill>
                          <a:effectLst/>
                          <a:latin typeface="+mn-lt"/>
                        </a:rPr>
                        <a:t>3.06</a:t>
                      </a:r>
                    </a:p>
                  </a:txBody>
                  <a:tcPr marL="9525" marR="9525" marT="9525" marB="0" anchor="b"/>
                </a:tc>
                <a:tc>
                  <a:txBody>
                    <a:bodyPr/>
                    <a:lstStyle/>
                    <a:p>
                      <a:pPr algn="ctr" fontAlgn="b"/>
                      <a:r>
                        <a:rPr lang="en-US" sz="2000" b="0" i="0" u="none" strike="noStrike" dirty="0">
                          <a:solidFill>
                            <a:srgbClr val="000000"/>
                          </a:solidFill>
                          <a:effectLst/>
                          <a:latin typeface="+mn-lt"/>
                        </a:rPr>
                        <a:t>1.72</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2.198</a:t>
                      </a:r>
                    </a:p>
                  </a:txBody>
                  <a:tcPr marL="9525" marR="9525" marT="9525" marB="0" anchor="b">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tcPr>
                </a:tc>
                <a:tc>
                  <a:txBody>
                    <a:bodyPr/>
                    <a:lstStyle/>
                    <a:p>
                      <a:pPr algn="ctr" fontAlgn="b"/>
                      <a:r>
                        <a:rPr lang="en-US" sz="2000" b="0" i="0" u="none" strike="noStrike" dirty="0">
                          <a:solidFill>
                            <a:srgbClr val="000000"/>
                          </a:solidFill>
                          <a:effectLst/>
                          <a:latin typeface="+mn-lt"/>
                        </a:rPr>
                        <a:t>3.66</a:t>
                      </a:r>
                    </a:p>
                  </a:txBody>
                  <a:tcPr marL="9525" marR="9525" marT="9525" marB="0" anchor="b"/>
                </a:tc>
                <a:extLst>
                  <a:ext uri="{0D108BD9-81ED-4DB2-BD59-A6C34878D82A}">
                    <a16:rowId xmlns:a16="http://schemas.microsoft.com/office/drawing/2014/main" val="2760750042"/>
                  </a:ext>
                </a:extLst>
              </a:tr>
              <a:tr h="370840">
                <a:tc>
                  <a:txBody>
                    <a:bodyPr/>
                    <a:lstStyle/>
                    <a:p>
                      <a:r>
                        <a:rPr lang="en-US" dirty="0"/>
                        <a:t>Furnace</a:t>
                      </a:r>
                    </a:p>
                  </a:txBody>
                  <a:tcPr/>
                </a:tc>
                <a:tc>
                  <a:txBody>
                    <a:bodyPr/>
                    <a:lstStyle/>
                    <a:p>
                      <a:pPr algn="ctr" fontAlgn="b"/>
                      <a:r>
                        <a:rPr lang="en-US" sz="2000" b="0" i="0" u="none" strike="noStrike" dirty="0">
                          <a:solidFill>
                            <a:srgbClr val="000000"/>
                          </a:solidFill>
                          <a:effectLst/>
                          <a:latin typeface="+mn-lt"/>
                        </a:rPr>
                        <a:t>27.6</a:t>
                      </a:r>
                    </a:p>
                  </a:txBody>
                  <a:tcPr marL="9525" marR="9525" marT="9525" marB="0" anchor="b"/>
                </a:tc>
                <a:tc>
                  <a:txBody>
                    <a:bodyPr/>
                    <a:lstStyle/>
                    <a:p>
                      <a:pPr algn="ctr" fontAlgn="b"/>
                      <a:r>
                        <a:rPr lang="en-US" sz="2000" b="0" i="0" u="none" strike="noStrike" dirty="0">
                          <a:solidFill>
                            <a:srgbClr val="000000"/>
                          </a:solidFill>
                          <a:effectLst/>
                          <a:latin typeface="+mn-lt"/>
                        </a:rPr>
                        <a:t>27.6</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11.7</a:t>
                      </a:r>
                    </a:p>
                  </a:txBody>
                  <a:tcPr marL="9525" marR="9525" marT="9525" marB="0" anchor="b">
                    <a:lnL w="762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11.7</a:t>
                      </a:r>
                    </a:p>
                  </a:txBody>
                  <a:tcPr marL="9525" marR="9525" marT="9525" marB="0" anchor="b"/>
                </a:tc>
                <a:extLst>
                  <a:ext uri="{0D108BD9-81ED-4DB2-BD59-A6C34878D82A}">
                    <a16:rowId xmlns:a16="http://schemas.microsoft.com/office/drawing/2014/main" val="1564088056"/>
                  </a:ext>
                </a:extLst>
              </a:tr>
              <a:tr h="370840">
                <a:tc>
                  <a:txBody>
                    <a:bodyPr/>
                    <a:lstStyle/>
                    <a:p>
                      <a:r>
                        <a:rPr lang="en-US" dirty="0"/>
                        <a:t>Uncertified hydronic heaters</a:t>
                      </a:r>
                    </a:p>
                  </a:txBody>
                  <a:tcPr/>
                </a:tc>
                <a:tc>
                  <a:txBody>
                    <a:bodyPr/>
                    <a:lstStyle/>
                    <a:p>
                      <a:pPr algn="ctr" fontAlgn="b"/>
                      <a:r>
                        <a:rPr lang="en-US" sz="2000" b="0" i="0" u="none" strike="noStrike" dirty="0">
                          <a:solidFill>
                            <a:srgbClr val="000000"/>
                          </a:solidFill>
                          <a:effectLst/>
                          <a:latin typeface="+mn-lt"/>
                        </a:rPr>
                        <a:t>64</a:t>
                      </a:r>
                    </a:p>
                  </a:txBody>
                  <a:tcPr marL="9525" marR="9525" marT="9525" marB="0" anchor="b"/>
                </a:tc>
                <a:tc>
                  <a:txBody>
                    <a:bodyPr/>
                    <a:lstStyle/>
                    <a:p>
                      <a:pPr algn="ctr" fontAlgn="b"/>
                      <a:r>
                        <a:rPr lang="en-US" sz="2000" b="0" i="0" u="none" strike="noStrike" dirty="0">
                          <a:solidFill>
                            <a:srgbClr val="000000"/>
                          </a:solidFill>
                          <a:effectLst/>
                          <a:latin typeface="+mn-lt"/>
                        </a:rPr>
                        <a:t>64</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67.4</a:t>
                      </a:r>
                    </a:p>
                  </a:txBody>
                  <a:tcPr marL="9525" marR="9525" marT="9525" marB="0" anchor="b">
                    <a:lnL w="762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67.4</a:t>
                      </a:r>
                    </a:p>
                  </a:txBody>
                  <a:tcPr marL="9525" marR="9525" marT="9525" marB="0" anchor="b"/>
                </a:tc>
                <a:extLst>
                  <a:ext uri="{0D108BD9-81ED-4DB2-BD59-A6C34878D82A}">
                    <a16:rowId xmlns:a16="http://schemas.microsoft.com/office/drawing/2014/main" val="230227922"/>
                  </a:ext>
                </a:extLst>
              </a:tr>
              <a:tr h="370840">
                <a:tc>
                  <a:txBody>
                    <a:bodyPr/>
                    <a:lstStyle/>
                    <a:p>
                      <a:r>
                        <a:rPr lang="en-US" dirty="0"/>
                        <a:t>Certified hydronic heaters</a:t>
                      </a:r>
                    </a:p>
                  </a:txBody>
                  <a:tcPr/>
                </a:tc>
                <a:tc>
                  <a:txBody>
                    <a:bodyPr/>
                    <a:lstStyle/>
                    <a:p>
                      <a:pPr algn="ctr"/>
                      <a:r>
                        <a:rPr lang="en-US" sz="2000" dirty="0">
                          <a:latin typeface="+mn-lt"/>
                        </a:rPr>
                        <a:t>N/A</a:t>
                      </a:r>
                    </a:p>
                  </a:txBody>
                  <a:tcPr/>
                </a:tc>
                <a:tc>
                  <a:txBody>
                    <a:bodyPr/>
                    <a:lstStyle/>
                    <a:p>
                      <a:pPr algn="ctr" fontAlgn="b"/>
                      <a:r>
                        <a:rPr lang="en-US" sz="2000" b="0" i="0" u="none" strike="noStrike" dirty="0">
                          <a:solidFill>
                            <a:srgbClr val="000000"/>
                          </a:solidFill>
                          <a:effectLst/>
                          <a:latin typeface="+mn-lt"/>
                        </a:rPr>
                        <a:t>6.9</a:t>
                      </a:r>
                    </a:p>
                  </a:txBody>
                  <a:tcPr marL="9525" marR="9525" marT="9525" marB="0" anchor="b">
                    <a:lnR w="76200" cap="flat" cmpd="sng" algn="ctr">
                      <a:solidFill>
                        <a:schemeClr val="tx1"/>
                      </a:solidFill>
                      <a:prstDash val="solid"/>
                      <a:round/>
                      <a:headEnd type="none" w="med" len="med"/>
                      <a:tailEnd type="none" w="med" len="med"/>
                    </a:lnR>
                  </a:tcPr>
                </a:tc>
                <a:tc>
                  <a:txBody>
                    <a:bodyPr/>
                    <a:lstStyle/>
                    <a:p>
                      <a:pPr lvl="0" algn="ctr">
                        <a:buNone/>
                      </a:pPr>
                      <a:r>
                        <a:rPr lang="en-US" sz="2000" b="0" i="0" u="none" strike="noStrike" noProof="0" dirty="0">
                          <a:solidFill>
                            <a:srgbClr val="000000"/>
                          </a:solidFill>
                          <a:effectLst/>
                          <a:latin typeface="Century Gothic"/>
                        </a:rPr>
                        <a:t>N/A</a:t>
                      </a:r>
                    </a:p>
                  </a:txBody>
                  <a:tcPr marL="9525" marR="9525" marT="9525" marB="0" anchor="b">
                    <a:lnL w="76200" cap="flat" cmpd="sng" algn="ctr">
                      <a:solidFill>
                        <a:schemeClr val="tx1"/>
                      </a:solidFill>
                      <a:prstDash val="solid"/>
                      <a:round/>
                      <a:headEnd type="none" w="med" len="med"/>
                      <a:tailEnd type="none" w="med" len="med"/>
                    </a:lnL>
                  </a:tcPr>
                </a:tc>
                <a:tc>
                  <a:txBody>
                    <a:bodyPr/>
                    <a:lstStyle/>
                    <a:p>
                      <a:pPr lvl="0" algn="ctr">
                        <a:buNone/>
                      </a:pPr>
                      <a:r>
                        <a:rPr lang="en-US" sz="2000" dirty="0">
                          <a:latin typeface="+mn-lt"/>
                        </a:rPr>
                        <a:t>26</a:t>
                      </a:r>
                    </a:p>
                  </a:txBody>
                  <a:tcPr/>
                </a:tc>
                <a:extLst>
                  <a:ext uri="{0D108BD9-81ED-4DB2-BD59-A6C34878D82A}">
                    <a16:rowId xmlns:a16="http://schemas.microsoft.com/office/drawing/2014/main" val="487553208"/>
                  </a:ext>
                </a:extLst>
              </a:tr>
              <a:tr h="370840">
                <a:tc>
                  <a:txBody>
                    <a:bodyPr/>
                    <a:lstStyle/>
                    <a:p>
                      <a:r>
                        <a:rPr lang="en-US" dirty="0"/>
                        <a:t>Outdoor devices (firepit/chiminea)</a:t>
                      </a:r>
                    </a:p>
                  </a:txBody>
                  <a:tcPr/>
                </a:tc>
                <a:tc>
                  <a:txBody>
                    <a:bodyPr/>
                    <a:lstStyle/>
                    <a:p>
                      <a:pPr algn="ctr" fontAlgn="b"/>
                      <a:r>
                        <a:rPr lang="en-US" sz="2000" b="0" i="0" u="none" strike="noStrike" dirty="0">
                          <a:solidFill>
                            <a:srgbClr val="000000"/>
                          </a:solidFill>
                          <a:effectLst/>
                          <a:latin typeface="+mn-lt"/>
                        </a:rPr>
                        <a:t>23.6</a:t>
                      </a:r>
                    </a:p>
                  </a:txBody>
                  <a:tcPr marL="9525" marR="9525" marT="9525" marB="0" anchor="b"/>
                </a:tc>
                <a:tc>
                  <a:txBody>
                    <a:bodyPr/>
                    <a:lstStyle/>
                    <a:p>
                      <a:pPr algn="ctr" fontAlgn="b"/>
                      <a:r>
                        <a:rPr lang="en-US" sz="2000" b="0" i="0" u="none" strike="noStrike" dirty="0">
                          <a:solidFill>
                            <a:srgbClr val="000000"/>
                          </a:solidFill>
                          <a:effectLst/>
                          <a:latin typeface="+mn-lt"/>
                        </a:rPr>
                        <a:t>23.6</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18.9</a:t>
                      </a:r>
                    </a:p>
                  </a:txBody>
                  <a:tcPr marL="9525" marR="9525" marT="9525" marB="0" anchor="b">
                    <a:lnL w="762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18.9</a:t>
                      </a:r>
                    </a:p>
                  </a:txBody>
                  <a:tcPr marL="9525" marR="9525" marT="9525" marB="0" anchor="b"/>
                </a:tc>
                <a:extLst>
                  <a:ext uri="{0D108BD9-81ED-4DB2-BD59-A6C34878D82A}">
                    <a16:rowId xmlns:a16="http://schemas.microsoft.com/office/drawing/2014/main" val="3235819917"/>
                  </a:ext>
                </a:extLst>
              </a:tr>
              <a:tr h="370840">
                <a:tc>
                  <a:txBody>
                    <a:bodyPr/>
                    <a:lstStyle/>
                    <a:p>
                      <a:r>
                        <a:rPr lang="en-US" dirty="0"/>
                        <a:t>Fireplace</a:t>
                      </a:r>
                    </a:p>
                  </a:txBody>
                  <a:tcPr/>
                </a:tc>
                <a:tc>
                  <a:txBody>
                    <a:bodyPr/>
                    <a:lstStyle/>
                    <a:p>
                      <a:pPr algn="ctr" fontAlgn="b"/>
                      <a:r>
                        <a:rPr lang="en-US" sz="2000" b="0" i="0" u="none" strike="noStrike" dirty="0">
                          <a:solidFill>
                            <a:srgbClr val="000000"/>
                          </a:solidFill>
                          <a:effectLst/>
                          <a:latin typeface="+mn-lt"/>
                        </a:rPr>
                        <a:t>23.6</a:t>
                      </a:r>
                    </a:p>
                  </a:txBody>
                  <a:tcPr marL="9525" marR="9525" marT="9525" marB="0" anchor="b"/>
                </a:tc>
                <a:tc>
                  <a:txBody>
                    <a:bodyPr/>
                    <a:lstStyle/>
                    <a:p>
                      <a:pPr algn="ctr" fontAlgn="b"/>
                      <a:r>
                        <a:rPr lang="en-US" sz="2000" b="0" i="0" u="none" strike="noStrike" dirty="0">
                          <a:solidFill>
                            <a:srgbClr val="000000"/>
                          </a:solidFill>
                          <a:effectLst/>
                          <a:latin typeface="+mn-lt"/>
                        </a:rPr>
                        <a:t>23.6</a:t>
                      </a:r>
                    </a:p>
                  </a:txBody>
                  <a:tcPr marL="9525" marR="9525" marT="9525" marB="0" anchor="b">
                    <a:lnR w="762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solidFill>
                            <a:srgbClr val="000000"/>
                          </a:solidFill>
                          <a:effectLst/>
                          <a:latin typeface="+mn-lt"/>
                        </a:rPr>
                        <a:t>18.9</a:t>
                      </a:r>
                    </a:p>
                  </a:txBody>
                  <a:tcPr marL="9525" marR="9525" marT="9525" marB="0" anchor="b">
                    <a:lnL w="76200" cap="flat" cmpd="sng" algn="ctr">
                      <a:solidFill>
                        <a:schemeClr val="tx1"/>
                      </a:solidFill>
                      <a:prstDash val="solid"/>
                      <a:round/>
                      <a:headEnd type="none" w="med" len="med"/>
                      <a:tailEnd type="none" w="med" len="med"/>
                    </a:lnL>
                  </a:tcPr>
                </a:tc>
                <a:tc>
                  <a:txBody>
                    <a:bodyPr/>
                    <a:lstStyle/>
                    <a:p>
                      <a:pPr algn="ctr" fontAlgn="b"/>
                      <a:r>
                        <a:rPr lang="en-US" sz="2000" b="0" i="0" u="none" strike="noStrike" dirty="0">
                          <a:solidFill>
                            <a:srgbClr val="000000"/>
                          </a:solidFill>
                          <a:effectLst/>
                          <a:latin typeface="+mn-lt"/>
                        </a:rPr>
                        <a:t>18.9</a:t>
                      </a:r>
                    </a:p>
                  </a:txBody>
                  <a:tcPr marL="9525" marR="9525" marT="9525" marB="0" anchor="b"/>
                </a:tc>
                <a:extLst>
                  <a:ext uri="{0D108BD9-81ED-4DB2-BD59-A6C34878D82A}">
                    <a16:rowId xmlns:a16="http://schemas.microsoft.com/office/drawing/2014/main" val="1137579"/>
                  </a:ext>
                </a:extLst>
              </a:tr>
            </a:tbl>
          </a:graphicData>
        </a:graphic>
      </p:graphicFrame>
      <p:sp>
        <p:nvSpPr>
          <p:cNvPr id="5" name="Slide Number Placeholder 4">
            <a:extLst>
              <a:ext uri="{FF2B5EF4-FFF2-40B4-BE49-F238E27FC236}">
                <a16:creationId xmlns:a16="http://schemas.microsoft.com/office/drawing/2014/main" id="{B5A6FCD7-5B33-1A87-8036-BD0D78AF60F7}"/>
              </a:ext>
            </a:extLst>
          </p:cNvPr>
          <p:cNvSpPr>
            <a:spLocks noGrp="1"/>
          </p:cNvSpPr>
          <p:nvPr>
            <p:ph type="sldNum" sz="quarter" idx="12"/>
          </p:nvPr>
        </p:nvSpPr>
        <p:spPr/>
        <p:txBody>
          <a:bodyPr/>
          <a:lstStyle/>
          <a:p>
            <a:fld id="{DAA67797-8278-4109-B305-B19CC4BC847D}" type="slidenum">
              <a:rPr lang="en-US" smtClean="0"/>
              <a:t>12</a:t>
            </a:fld>
            <a:endParaRPr lang="en-US"/>
          </a:p>
        </p:txBody>
      </p:sp>
    </p:spTree>
    <p:extLst>
      <p:ext uri="{BB962C8B-B14F-4D97-AF65-F5344CB8AC3E}">
        <p14:creationId xmlns:p14="http://schemas.microsoft.com/office/powerpoint/2010/main" val="346439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2507-FA70-27CC-B907-1744696F9786}"/>
              </a:ext>
            </a:extLst>
          </p:cNvPr>
          <p:cNvSpPr>
            <a:spLocks noGrp="1"/>
          </p:cNvSpPr>
          <p:nvPr>
            <p:ph type="title"/>
          </p:nvPr>
        </p:nvSpPr>
        <p:spPr/>
        <p:txBody>
          <a:bodyPr/>
          <a:lstStyle/>
          <a:p>
            <a:r>
              <a:rPr lang="en-US"/>
              <a:t>Activity data</a:t>
            </a:r>
          </a:p>
        </p:txBody>
      </p:sp>
      <p:sp>
        <p:nvSpPr>
          <p:cNvPr id="3" name="Content Placeholder 2">
            <a:extLst>
              <a:ext uri="{FF2B5EF4-FFF2-40B4-BE49-F238E27FC236}">
                <a16:creationId xmlns:a16="http://schemas.microsoft.com/office/drawing/2014/main" id="{6C5F25C6-E852-19B9-AADA-2FE78FC2B8CC}"/>
              </a:ext>
            </a:extLst>
          </p:cNvPr>
          <p:cNvSpPr>
            <a:spLocks noGrp="1"/>
          </p:cNvSpPr>
          <p:nvPr>
            <p:ph idx="1"/>
          </p:nvPr>
        </p:nvSpPr>
        <p:spPr/>
        <p:txBody>
          <a:bodyPr>
            <a:normAutofit/>
          </a:bodyPr>
          <a:lstStyle/>
          <a:p>
            <a:r>
              <a:rPr lang="en-US"/>
              <a:t>Appliance fractions and burn rates (wood consumed per appliance type within a household) are from 2018 NESCAUM/trinational survey across 21 states</a:t>
            </a:r>
          </a:p>
          <a:p>
            <a:r>
              <a:rPr lang="en-US"/>
              <a:t>Adjustments are made to HH appliance fractions based on housing density</a:t>
            </a:r>
          </a:p>
          <a:p>
            <a:r>
              <a:rPr lang="en-US"/>
              <a:t>Distribution fractions go from appliance type to SCC (cordwood stoves, central heaters)</a:t>
            </a:r>
          </a:p>
          <a:p>
            <a:r>
              <a:rPr lang="en-US"/>
              <a:t>Two adjustments of wood consumed by SCC (except outdoor and firelogs) </a:t>
            </a:r>
          </a:p>
          <a:p>
            <a:pPr lvl="1"/>
            <a:r>
              <a:rPr lang="en-US"/>
              <a:t>State energy data systems (EIA/SEDS) wood consumption  </a:t>
            </a:r>
          </a:p>
          <a:p>
            <a:pPr lvl="1"/>
            <a:r>
              <a:rPr lang="en-US"/>
              <a:t>State-level urban/rural split based on RECS microdata tables</a:t>
            </a:r>
          </a:p>
          <a:p>
            <a:pPr lvl="1"/>
            <a:endParaRPr lang="en-US"/>
          </a:p>
        </p:txBody>
      </p:sp>
      <p:sp>
        <p:nvSpPr>
          <p:cNvPr id="4" name="Slide Number Placeholder 3">
            <a:extLst>
              <a:ext uri="{FF2B5EF4-FFF2-40B4-BE49-F238E27FC236}">
                <a16:creationId xmlns:a16="http://schemas.microsoft.com/office/drawing/2014/main" id="{0388A7A4-2DEA-22BE-A57A-8DCD20A197A7}"/>
              </a:ext>
            </a:extLst>
          </p:cNvPr>
          <p:cNvSpPr>
            <a:spLocks noGrp="1"/>
          </p:cNvSpPr>
          <p:nvPr>
            <p:ph type="sldNum" sz="quarter" idx="12"/>
          </p:nvPr>
        </p:nvSpPr>
        <p:spPr/>
        <p:txBody>
          <a:bodyPr/>
          <a:lstStyle/>
          <a:p>
            <a:fld id="{DAA67797-8278-4109-B305-B19CC4BC847D}" type="slidenum">
              <a:rPr lang="en-US" smtClean="0"/>
              <a:t>13</a:t>
            </a:fld>
            <a:endParaRPr lang="en-US"/>
          </a:p>
        </p:txBody>
      </p:sp>
      <p:sp>
        <p:nvSpPr>
          <p:cNvPr id="13" name="Arrow: Left 12">
            <a:extLst>
              <a:ext uri="{FF2B5EF4-FFF2-40B4-BE49-F238E27FC236}">
                <a16:creationId xmlns:a16="http://schemas.microsoft.com/office/drawing/2014/main" id="{8698520E-CDCB-077C-7CAB-0F970130C586}"/>
              </a:ext>
            </a:extLst>
          </p:cNvPr>
          <p:cNvSpPr/>
          <p:nvPr/>
        </p:nvSpPr>
        <p:spPr>
          <a:xfrm>
            <a:off x="9013385" y="5716989"/>
            <a:ext cx="838200" cy="381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NEW</a:t>
            </a:r>
          </a:p>
        </p:txBody>
      </p:sp>
    </p:spTree>
    <p:extLst>
      <p:ext uri="{BB962C8B-B14F-4D97-AF65-F5344CB8AC3E}">
        <p14:creationId xmlns:p14="http://schemas.microsoft.com/office/powerpoint/2010/main" val="174099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2507-FA70-27CC-B907-1744696F9786}"/>
              </a:ext>
            </a:extLst>
          </p:cNvPr>
          <p:cNvSpPr>
            <a:spLocks noGrp="1"/>
          </p:cNvSpPr>
          <p:nvPr>
            <p:ph type="title"/>
          </p:nvPr>
        </p:nvSpPr>
        <p:spPr>
          <a:xfrm>
            <a:off x="646111" y="452718"/>
            <a:ext cx="9404723" cy="1400530"/>
          </a:xfrm>
        </p:spPr>
        <p:txBody>
          <a:bodyPr/>
          <a:lstStyle/>
          <a:p>
            <a:r>
              <a:rPr lang="en-US"/>
              <a:t>Distribution fractions</a:t>
            </a:r>
          </a:p>
        </p:txBody>
      </p:sp>
      <p:sp>
        <p:nvSpPr>
          <p:cNvPr id="3" name="Content Placeholder 2">
            <a:extLst>
              <a:ext uri="{FF2B5EF4-FFF2-40B4-BE49-F238E27FC236}">
                <a16:creationId xmlns:a16="http://schemas.microsoft.com/office/drawing/2014/main" id="{6C5F25C6-E852-19B9-AADA-2FE78FC2B8CC}"/>
              </a:ext>
            </a:extLst>
          </p:cNvPr>
          <p:cNvSpPr>
            <a:spLocks noGrp="1"/>
          </p:cNvSpPr>
          <p:nvPr>
            <p:ph idx="1"/>
          </p:nvPr>
        </p:nvSpPr>
        <p:spPr>
          <a:xfrm>
            <a:off x="1103312" y="1358900"/>
            <a:ext cx="9128823" cy="5248933"/>
          </a:xfrm>
        </p:spPr>
        <p:txBody>
          <a:bodyPr vert="horz" lIns="91440" tIns="45720" rIns="91440" bIns="45720" rtlCol="0" anchor="t">
            <a:normAutofit fontScale="85000" lnSpcReduction="10000"/>
          </a:bodyPr>
          <a:lstStyle/>
          <a:p>
            <a:r>
              <a:rPr lang="en-US" dirty="0"/>
              <a:t>Stoves</a:t>
            </a:r>
          </a:p>
          <a:p>
            <a:pPr lvl="1"/>
            <a:r>
              <a:rPr lang="en-US" dirty="0"/>
              <a:t>Certified/non-certified fractions from RECS (2015); assigned based on age of stove</a:t>
            </a:r>
          </a:p>
          <a:p>
            <a:pPr lvl="1"/>
            <a:endParaRPr lang="en-US" dirty="0"/>
          </a:p>
          <a:p>
            <a:pPr lvl="1"/>
            <a:endParaRPr lang="en-US" dirty="0"/>
          </a:p>
          <a:p>
            <a:pPr lvl="1"/>
            <a:endParaRPr lang="en-US" dirty="0"/>
          </a:p>
          <a:p>
            <a:pPr lvl="1"/>
            <a:r>
              <a:rPr lang="en-US" dirty="0"/>
              <a:t>Of certified stoves -  20% catalytic; 80% noncatalytic based on analysis of sales data (changed from 40/60 split previously used MN’s data)</a:t>
            </a:r>
          </a:p>
          <a:p>
            <a:endParaRPr lang="en-US" dirty="0"/>
          </a:p>
          <a:p>
            <a:r>
              <a:rPr lang="en-US" dirty="0"/>
              <a:t>Central heaters</a:t>
            </a:r>
          </a:p>
          <a:p>
            <a:pPr lvl="1"/>
            <a:r>
              <a:rPr lang="en-US" dirty="0"/>
              <a:t>Same split into cordwood indoor HH, cordwood outdoor HH, cordwood indoor furnace, pellet furnace, pellet HH as was used in previous NEIs</a:t>
            </a:r>
          </a:p>
          <a:p>
            <a:pPr lvl="1"/>
            <a:endParaRPr lang="en-US" dirty="0"/>
          </a:p>
          <a:p>
            <a:pPr lvl="1"/>
            <a:endParaRPr lang="en-US" dirty="0"/>
          </a:p>
          <a:p>
            <a:pPr lvl="1"/>
            <a:endParaRPr lang="en-US" dirty="0"/>
          </a:p>
          <a:p>
            <a:pPr lvl="1"/>
            <a:endParaRPr lang="en-US" dirty="0"/>
          </a:p>
          <a:p>
            <a:pPr lvl="1"/>
            <a:r>
              <a:rPr lang="en-US" dirty="0"/>
              <a:t>Assumed 95% of cordwood indoor and cordwood outdoor HHs are NOT certified</a:t>
            </a:r>
          </a:p>
          <a:p>
            <a:pPr lvl="1"/>
            <a:endParaRPr lang="en-US" dirty="0"/>
          </a:p>
        </p:txBody>
      </p:sp>
      <p:sp>
        <p:nvSpPr>
          <p:cNvPr id="4" name="Slide Number Placeholder 3">
            <a:extLst>
              <a:ext uri="{FF2B5EF4-FFF2-40B4-BE49-F238E27FC236}">
                <a16:creationId xmlns:a16="http://schemas.microsoft.com/office/drawing/2014/main" id="{0388A7A4-2DEA-22BE-A57A-8DCD20A197A7}"/>
              </a:ext>
            </a:extLst>
          </p:cNvPr>
          <p:cNvSpPr>
            <a:spLocks noGrp="1"/>
          </p:cNvSpPr>
          <p:nvPr>
            <p:ph type="sldNum" sz="quarter" idx="12"/>
          </p:nvPr>
        </p:nvSpPr>
        <p:spPr>
          <a:xfrm>
            <a:off x="10352540" y="295729"/>
            <a:ext cx="838199" cy="767687"/>
          </a:xfrm>
        </p:spPr>
        <p:txBody>
          <a:bodyPr/>
          <a:lstStyle/>
          <a:p>
            <a:r>
              <a:rPr lang="en-US" dirty="0"/>
              <a:t>14</a:t>
            </a:r>
          </a:p>
        </p:txBody>
      </p:sp>
      <p:graphicFrame>
        <p:nvGraphicFramePr>
          <p:cNvPr id="5" name="Table 4">
            <a:extLst>
              <a:ext uri="{FF2B5EF4-FFF2-40B4-BE49-F238E27FC236}">
                <a16:creationId xmlns:a16="http://schemas.microsoft.com/office/drawing/2014/main" id="{DCEA8548-CC0F-2D74-3CB1-1C3BD96CE1BD}"/>
              </a:ext>
            </a:extLst>
          </p:cNvPr>
          <p:cNvGraphicFramePr>
            <a:graphicFrameLocks noGrp="1"/>
          </p:cNvGraphicFramePr>
          <p:nvPr>
            <p:extLst>
              <p:ext uri="{D42A27DB-BD31-4B8C-83A1-F6EECF244321}">
                <p14:modId xmlns:p14="http://schemas.microsoft.com/office/powerpoint/2010/main" val="984333131"/>
              </p:ext>
            </p:extLst>
          </p:nvPr>
        </p:nvGraphicFramePr>
        <p:xfrm>
          <a:off x="2675910" y="1982782"/>
          <a:ext cx="6099790" cy="898034"/>
        </p:xfrm>
        <a:graphic>
          <a:graphicData uri="http://schemas.openxmlformats.org/drawingml/2006/table">
            <a:tbl>
              <a:tblPr firstRow="1" firstCol="1" bandRow="1">
                <a:tableStyleId>{5C22544A-7EE6-4342-B048-85BDC9FD1C3A}</a:tableStyleId>
              </a:tblPr>
              <a:tblGrid>
                <a:gridCol w="1281034">
                  <a:extLst>
                    <a:ext uri="{9D8B030D-6E8A-4147-A177-3AD203B41FA5}">
                      <a16:colId xmlns:a16="http://schemas.microsoft.com/office/drawing/2014/main" val="3236729854"/>
                    </a:ext>
                  </a:extLst>
                </a:gridCol>
                <a:gridCol w="1335505">
                  <a:extLst>
                    <a:ext uri="{9D8B030D-6E8A-4147-A177-3AD203B41FA5}">
                      <a16:colId xmlns:a16="http://schemas.microsoft.com/office/drawing/2014/main" val="3212606965"/>
                    </a:ext>
                  </a:extLst>
                </a:gridCol>
                <a:gridCol w="1347537">
                  <a:extLst>
                    <a:ext uri="{9D8B030D-6E8A-4147-A177-3AD203B41FA5}">
                      <a16:colId xmlns:a16="http://schemas.microsoft.com/office/drawing/2014/main" val="361466332"/>
                    </a:ext>
                  </a:extLst>
                </a:gridCol>
                <a:gridCol w="1349173">
                  <a:extLst>
                    <a:ext uri="{9D8B030D-6E8A-4147-A177-3AD203B41FA5}">
                      <a16:colId xmlns:a16="http://schemas.microsoft.com/office/drawing/2014/main" val="4291433760"/>
                    </a:ext>
                  </a:extLst>
                </a:gridCol>
                <a:gridCol w="786541">
                  <a:extLst>
                    <a:ext uri="{9D8B030D-6E8A-4147-A177-3AD203B41FA5}">
                      <a16:colId xmlns:a16="http://schemas.microsoft.com/office/drawing/2014/main" val="1697064443"/>
                    </a:ext>
                  </a:extLst>
                </a:gridCol>
              </a:tblGrid>
              <a:tr h="259918">
                <a:tc rowSpan="2">
                  <a:txBody>
                    <a:bodyPr/>
                    <a:lstStyle/>
                    <a:p>
                      <a:pPr marL="0" marR="0" algn="ctr">
                        <a:lnSpc>
                          <a:spcPct val="115000"/>
                        </a:lnSpc>
                        <a:spcBef>
                          <a:spcPts val="0"/>
                        </a:spcBef>
                        <a:spcAft>
                          <a:spcPts val="0"/>
                        </a:spcAft>
                      </a:pP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gridSpan="4">
                  <a:txBody>
                    <a:bodyPr/>
                    <a:lstStyle/>
                    <a:p>
                      <a:pPr marL="0" marR="0" algn="ctr">
                        <a:lnSpc>
                          <a:spcPct val="115000"/>
                        </a:lnSpc>
                        <a:spcBef>
                          <a:spcPts val="0"/>
                        </a:spcBef>
                        <a:spcAft>
                          <a:spcPts val="0"/>
                        </a:spcAft>
                      </a:pPr>
                      <a:r>
                        <a:rPr lang="en-US" sz="1200">
                          <a:effectLst/>
                        </a:rPr>
                        <a:t>Census Region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0586474"/>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1200">
                          <a:effectLst/>
                        </a:rPr>
                        <a:t>NE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MW</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W</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63195934"/>
                  </a:ext>
                </a:extLst>
              </a:tr>
              <a:tr h="220728">
                <a:tc>
                  <a:txBody>
                    <a:bodyPr/>
                    <a:lstStyle/>
                    <a:p>
                      <a:pPr marL="0" marR="0">
                        <a:lnSpc>
                          <a:spcPct val="115000"/>
                        </a:lnSpc>
                        <a:spcBef>
                          <a:spcPts val="0"/>
                        </a:spcBef>
                        <a:spcAft>
                          <a:spcPts val="0"/>
                        </a:spcAft>
                      </a:pPr>
                      <a:r>
                        <a:rPr lang="en-US" sz="1200">
                          <a:effectLst/>
                        </a:rPr>
                        <a:t>Uncertified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0.31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0.31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97566207"/>
                  </a:ext>
                </a:extLst>
              </a:tr>
              <a:tr h="220728">
                <a:tc>
                  <a:txBody>
                    <a:bodyPr/>
                    <a:lstStyle/>
                    <a:p>
                      <a:pPr marL="0" marR="0">
                        <a:lnSpc>
                          <a:spcPct val="115000"/>
                        </a:lnSpc>
                        <a:spcBef>
                          <a:spcPts val="0"/>
                        </a:spcBef>
                        <a:spcAft>
                          <a:spcPts val="0"/>
                        </a:spcAft>
                      </a:pPr>
                      <a:r>
                        <a:rPr lang="en-US" sz="1200">
                          <a:effectLst/>
                        </a:rPr>
                        <a:t>Certified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0.84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0.88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0.69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0.69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79602164"/>
                  </a:ext>
                </a:extLst>
              </a:tr>
            </a:tbl>
          </a:graphicData>
        </a:graphic>
      </p:graphicFrame>
      <p:graphicFrame>
        <p:nvGraphicFramePr>
          <p:cNvPr id="6" name="Table 5">
            <a:extLst>
              <a:ext uri="{FF2B5EF4-FFF2-40B4-BE49-F238E27FC236}">
                <a16:creationId xmlns:a16="http://schemas.microsoft.com/office/drawing/2014/main" id="{19654541-8EE4-C7FD-A2E4-8456A6955E05}"/>
              </a:ext>
            </a:extLst>
          </p:cNvPr>
          <p:cNvGraphicFramePr>
            <a:graphicFrameLocks noGrp="1"/>
          </p:cNvGraphicFramePr>
          <p:nvPr>
            <p:extLst>
              <p:ext uri="{D42A27DB-BD31-4B8C-83A1-F6EECF244321}">
                <p14:modId xmlns:p14="http://schemas.microsoft.com/office/powerpoint/2010/main" val="3302501312"/>
              </p:ext>
            </p:extLst>
          </p:nvPr>
        </p:nvGraphicFramePr>
        <p:xfrm>
          <a:off x="2675425" y="4851140"/>
          <a:ext cx="5489500" cy="1179833"/>
        </p:xfrm>
        <a:graphic>
          <a:graphicData uri="http://schemas.openxmlformats.org/drawingml/2006/table">
            <a:tbl>
              <a:tblPr firstRow="1" firstCol="1" bandRow="1">
                <a:tableStyleId>{5C22544A-7EE6-4342-B048-85BDC9FD1C3A}</a:tableStyleId>
              </a:tblPr>
              <a:tblGrid>
                <a:gridCol w="2874757">
                  <a:extLst>
                    <a:ext uri="{9D8B030D-6E8A-4147-A177-3AD203B41FA5}">
                      <a16:colId xmlns:a16="http://schemas.microsoft.com/office/drawing/2014/main" val="1840259024"/>
                    </a:ext>
                  </a:extLst>
                </a:gridCol>
                <a:gridCol w="1072715">
                  <a:extLst>
                    <a:ext uri="{9D8B030D-6E8A-4147-A177-3AD203B41FA5}">
                      <a16:colId xmlns:a16="http://schemas.microsoft.com/office/drawing/2014/main" val="3474091542"/>
                    </a:ext>
                  </a:extLst>
                </a:gridCol>
                <a:gridCol w="1542028">
                  <a:extLst>
                    <a:ext uri="{9D8B030D-6E8A-4147-A177-3AD203B41FA5}">
                      <a16:colId xmlns:a16="http://schemas.microsoft.com/office/drawing/2014/main" val="1345261739"/>
                    </a:ext>
                  </a:extLst>
                </a:gridCol>
              </a:tblGrid>
              <a:tr h="190500">
                <a:tc>
                  <a:txBody>
                    <a:bodyPr/>
                    <a:lstStyle/>
                    <a:p>
                      <a:pPr marL="0" marR="0" algn="ctr" fontAlgn="base">
                        <a:lnSpc>
                          <a:spcPct val="115000"/>
                        </a:lnSpc>
                        <a:spcBef>
                          <a:spcPts val="0"/>
                        </a:spcBef>
                        <a:spcAft>
                          <a:spcPts val="0"/>
                        </a:spcAft>
                      </a:pPr>
                      <a:r>
                        <a:rPr lang="en-US" sz="1200">
                          <a:effectLst/>
                        </a:rPr>
                        <a:t>Type of Central Heater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SCC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Distribution Profile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0732007"/>
                  </a:ext>
                </a:extLst>
              </a:tr>
              <a:tr h="190500">
                <a:tc>
                  <a:txBody>
                    <a:bodyPr/>
                    <a:lstStyle/>
                    <a:p>
                      <a:pPr marL="0" marR="0" fontAlgn="base">
                        <a:lnSpc>
                          <a:spcPct val="115000"/>
                        </a:lnSpc>
                        <a:spcBef>
                          <a:spcPts val="0"/>
                        </a:spcBef>
                        <a:spcAft>
                          <a:spcPts val="0"/>
                        </a:spcAft>
                      </a:pPr>
                      <a:r>
                        <a:rPr lang="en-US" sz="1200">
                          <a:effectLst/>
                        </a:rPr>
                        <a:t>Indoor pellet hydronic heater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2104008630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0.01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57639190"/>
                  </a:ext>
                </a:extLst>
              </a:tr>
              <a:tr h="190500">
                <a:tc>
                  <a:txBody>
                    <a:bodyPr/>
                    <a:lstStyle/>
                    <a:p>
                      <a:pPr marL="0" marR="0" fontAlgn="base">
                        <a:lnSpc>
                          <a:spcPct val="115000"/>
                        </a:lnSpc>
                        <a:spcBef>
                          <a:spcPts val="0"/>
                        </a:spcBef>
                        <a:spcAft>
                          <a:spcPts val="0"/>
                        </a:spcAft>
                      </a:pPr>
                      <a:r>
                        <a:rPr lang="en-US" sz="1200">
                          <a:effectLst/>
                        </a:rPr>
                        <a:t>Indoor pellet furnace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2104008530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0.03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44207410"/>
                  </a:ext>
                </a:extLst>
              </a:tr>
              <a:tr h="190500">
                <a:tc>
                  <a:txBody>
                    <a:bodyPr/>
                    <a:lstStyle/>
                    <a:p>
                      <a:pPr marL="0" marR="0" fontAlgn="base">
                        <a:lnSpc>
                          <a:spcPct val="115000"/>
                        </a:lnSpc>
                        <a:spcBef>
                          <a:spcPts val="0"/>
                        </a:spcBef>
                        <a:spcAft>
                          <a:spcPts val="0"/>
                        </a:spcAft>
                      </a:pPr>
                      <a:r>
                        <a:rPr lang="en-US" sz="1200">
                          <a:effectLst/>
                        </a:rPr>
                        <a:t>Indoor cordwood hydronic heater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2104008620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0.23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7300385"/>
                  </a:ext>
                </a:extLst>
              </a:tr>
              <a:tr h="190500">
                <a:tc>
                  <a:txBody>
                    <a:bodyPr/>
                    <a:lstStyle/>
                    <a:p>
                      <a:pPr marL="0" marR="0" fontAlgn="base">
                        <a:lnSpc>
                          <a:spcPct val="115000"/>
                        </a:lnSpc>
                        <a:spcBef>
                          <a:spcPts val="0"/>
                        </a:spcBef>
                        <a:spcAft>
                          <a:spcPts val="0"/>
                        </a:spcAft>
                      </a:pPr>
                      <a:r>
                        <a:rPr lang="en-US" sz="1200">
                          <a:effectLst/>
                        </a:rPr>
                        <a:t>Indoor cordwood furnace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2104008510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0.37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83985073"/>
                  </a:ext>
                </a:extLst>
              </a:tr>
              <a:tr h="190500">
                <a:tc>
                  <a:txBody>
                    <a:bodyPr/>
                    <a:lstStyle/>
                    <a:p>
                      <a:pPr marL="0" marR="0" fontAlgn="base">
                        <a:lnSpc>
                          <a:spcPct val="115000"/>
                        </a:lnSpc>
                        <a:spcBef>
                          <a:spcPts val="0"/>
                        </a:spcBef>
                        <a:spcAft>
                          <a:spcPts val="0"/>
                        </a:spcAft>
                      </a:pPr>
                      <a:r>
                        <a:rPr lang="en-US" sz="1200">
                          <a:effectLst/>
                        </a:rPr>
                        <a:t>Outdoor cordwood hydronic heater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a:effectLst/>
                        </a:rPr>
                        <a:t>2104008610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200" dirty="0">
                          <a:effectLst/>
                        </a:rPr>
                        <a:t>0.36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91921327"/>
                  </a:ext>
                </a:extLst>
              </a:tr>
            </a:tbl>
          </a:graphicData>
        </a:graphic>
      </p:graphicFrame>
      <p:sp>
        <p:nvSpPr>
          <p:cNvPr id="11" name="Arrow: Left 10">
            <a:extLst>
              <a:ext uri="{FF2B5EF4-FFF2-40B4-BE49-F238E27FC236}">
                <a16:creationId xmlns:a16="http://schemas.microsoft.com/office/drawing/2014/main" id="{AC907876-C109-9576-013D-5AB6B37D43EE}"/>
              </a:ext>
            </a:extLst>
          </p:cNvPr>
          <p:cNvSpPr/>
          <p:nvPr/>
        </p:nvSpPr>
        <p:spPr>
          <a:xfrm>
            <a:off x="9508137" y="6135118"/>
            <a:ext cx="838200" cy="381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NEW</a:t>
            </a:r>
          </a:p>
        </p:txBody>
      </p:sp>
      <p:sp>
        <p:nvSpPr>
          <p:cNvPr id="12" name="Arrow: Left 11">
            <a:extLst>
              <a:ext uri="{FF2B5EF4-FFF2-40B4-BE49-F238E27FC236}">
                <a16:creationId xmlns:a16="http://schemas.microsoft.com/office/drawing/2014/main" id="{2C3CF428-8AB2-98CA-CD09-675CC83B8165}"/>
              </a:ext>
            </a:extLst>
          </p:cNvPr>
          <p:cNvSpPr/>
          <p:nvPr/>
        </p:nvSpPr>
        <p:spPr>
          <a:xfrm>
            <a:off x="10050463" y="3038925"/>
            <a:ext cx="838200" cy="381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NEW</a:t>
            </a:r>
          </a:p>
        </p:txBody>
      </p:sp>
    </p:spTree>
    <p:extLst>
      <p:ext uri="{BB962C8B-B14F-4D97-AF65-F5344CB8AC3E}">
        <p14:creationId xmlns:p14="http://schemas.microsoft.com/office/powerpoint/2010/main" val="7148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2507-FA70-27CC-B907-1744696F9786}"/>
              </a:ext>
            </a:extLst>
          </p:cNvPr>
          <p:cNvSpPr>
            <a:spLocks noGrp="1"/>
          </p:cNvSpPr>
          <p:nvPr>
            <p:ph type="title"/>
          </p:nvPr>
        </p:nvSpPr>
        <p:spPr/>
        <p:txBody>
          <a:bodyPr/>
          <a:lstStyle/>
          <a:p>
            <a:r>
              <a:rPr lang="en-US"/>
              <a:t>Adjustments to estimated wood consumption</a:t>
            </a:r>
          </a:p>
        </p:txBody>
      </p:sp>
      <p:sp>
        <p:nvSpPr>
          <p:cNvPr id="3" name="Content Placeholder 2">
            <a:extLst>
              <a:ext uri="{FF2B5EF4-FFF2-40B4-BE49-F238E27FC236}">
                <a16:creationId xmlns:a16="http://schemas.microsoft.com/office/drawing/2014/main" id="{6C5F25C6-E852-19B9-AADA-2FE78FC2B8CC}"/>
              </a:ext>
            </a:extLst>
          </p:cNvPr>
          <p:cNvSpPr>
            <a:spLocks noGrp="1"/>
          </p:cNvSpPr>
          <p:nvPr>
            <p:ph idx="1"/>
          </p:nvPr>
        </p:nvSpPr>
        <p:spPr>
          <a:xfrm>
            <a:off x="1103312" y="2052918"/>
            <a:ext cx="8946541" cy="4352364"/>
          </a:xfrm>
        </p:spPr>
        <p:txBody>
          <a:bodyPr vert="horz" lIns="91440" tIns="45720" rIns="91440" bIns="45720" rtlCol="0" anchor="t">
            <a:normAutofit/>
          </a:bodyPr>
          <a:lstStyle/>
          <a:p>
            <a:r>
              <a:rPr lang="en-US" dirty="0"/>
              <a:t>Appliance fraction adjustments made to HH based on housing density (no change)</a:t>
            </a:r>
          </a:p>
          <a:p>
            <a:r>
              <a:rPr lang="en-US" dirty="0"/>
              <a:t>After wood consumption by county is computed, 2 adjustments are made to all SCCs except outdoor (firepits) and </a:t>
            </a:r>
            <a:r>
              <a:rPr lang="en-US" dirty="0" err="1"/>
              <a:t>firelogs</a:t>
            </a:r>
            <a:endParaRPr lang="en-US" dirty="0"/>
          </a:p>
          <a:p>
            <a:pPr lvl="1"/>
            <a:r>
              <a:rPr lang="en-US" dirty="0"/>
              <a:t>SEDS -- Will use 2023 SEDs, currently (WW Beta 2.3) using 2022 EIA SEDS</a:t>
            </a:r>
          </a:p>
          <a:p>
            <a:pPr lvl="2"/>
            <a:r>
              <a:rPr lang="en-US" dirty="0"/>
              <a:t>SEDS methodology changed for 2023P- see workbook posted on NOMAD SharePoint site: </a:t>
            </a:r>
          </a:p>
          <a:p>
            <a:pPr lvl="2"/>
            <a:r>
              <a:rPr lang="en-US" dirty="0"/>
              <a:t>County wood consumption adjusted so that state-level  fraction of urban/rural wood consumption ratio matches the RECS </a:t>
            </a:r>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7F420F73-44D1-5C76-6C93-973836EA05C5}"/>
              </a:ext>
            </a:extLst>
          </p:cNvPr>
          <p:cNvSpPr>
            <a:spLocks noGrp="1"/>
          </p:cNvSpPr>
          <p:nvPr>
            <p:ph type="sldNum" sz="quarter" idx="12"/>
          </p:nvPr>
        </p:nvSpPr>
        <p:spPr/>
        <p:txBody>
          <a:bodyPr/>
          <a:lstStyle/>
          <a:p>
            <a:fld id="{DAA67797-8278-4109-B305-B19CC4BC847D}" type="slidenum">
              <a:rPr lang="en-US" smtClean="0"/>
              <a:t>15</a:t>
            </a:fld>
            <a:endParaRPr lang="en-US"/>
          </a:p>
        </p:txBody>
      </p:sp>
      <p:sp>
        <p:nvSpPr>
          <p:cNvPr id="6" name="Rectangle 2">
            <a:extLst>
              <a:ext uri="{FF2B5EF4-FFF2-40B4-BE49-F238E27FC236}">
                <a16:creationId xmlns:a16="http://schemas.microsoft.com/office/drawing/2014/main" id="{8387630D-FBDE-D479-990B-8B19D757E128}"/>
              </a:ext>
            </a:extLst>
          </p:cNvPr>
          <p:cNvSpPr>
            <a:spLocks noChangeArrowheads="1"/>
          </p:cNvSpPr>
          <p:nvPr/>
        </p:nvSpPr>
        <p:spPr bwMode="auto">
          <a:xfrm>
            <a:off x="3954998" y="4229100"/>
            <a:ext cx="391932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hlinkClick r:id="rId2"/>
              </a:rPr>
              <a:t>SEDS_WOODBTU_2020NEI_2022PF_2023P_v2.xlsx</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8" name="Arrow: Left 7">
            <a:extLst>
              <a:ext uri="{FF2B5EF4-FFF2-40B4-BE49-F238E27FC236}">
                <a16:creationId xmlns:a16="http://schemas.microsoft.com/office/drawing/2014/main" id="{A17CE53D-3769-7B05-0B89-566735FE334E}"/>
              </a:ext>
            </a:extLst>
          </p:cNvPr>
          <p:cNvSpPr/>
          <p:nvPr/>
        </p:nvSpPr>
        <p:spPr>
          <a:xfrm>
            <a:off x="8850663" y="4706723"/>
            <a:ext cx="838200" cy="381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NEW</a:t>
            </a:r>
          </a:p>
        </p:txBody>
      </p:sp>
    </p:spTree>
    <p:extLst>
      <p:ext uri="{BB962C8B-B14F-4D97-AF65-F5344CB8AC3E}">
        <p14:creationId xmlns:p14="http://schemas.microsoft.com/office/powerpoint/2010/main" val="405535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5DC6DB-2EAB-8554-49CD-80BF16F54BB1}"/>
              </a:ext>
            </a:extLst>
          </p:cNvPr>
          <p:cNvSpPr>
            <a:spLocks noGrp="1"/>
          </p:cNvSpPr>
          <p:nvPr>
            <p:ph type="sldNum" sz="quarter" idx="12"/>
          </p:nvPr>
        </p:nvSpPr>
        <p:spPr>
          <a:xfrm>
            <a:off x="10352540" y="295729"/>
            <a:ext cx="838199" cy="767687"/>
          </a:xfrm>
        </p:spPr>
        <p:txBody>
          <a:bodyPr>
            <a:normAutofit/>
          </a:bodyPr>
          <a:lstStyle/>
          <a:p>
            <a:pPr>
              <a:spcAft>
                <a:spcPts val="600"/>
              </a:spcAft>
            </a:pPr>
            <a:fld id="{DAA67797-8278-4109-B305-B19CC4BC847D}" type="slidenum">
              <a:rPr lang="en-US">
                <a:solidFill>
                  <a:srgbClr val="FFFFFF"/>
                </a:solidFill>
              </a:rPr>
              <a:pPr>
                <a:spcAft>
                  <a:spcPts val="600"/>
                </a:spcAft>
              </a:pPr>
              <a:t>16</a:t>
            </a:fld>
            <a:endParaRPr lang="en-US">
              <a:solidFill>
                <a:srgbClr val="FFFFFF"/>
              </a:solidFill>
            </a:endParaRPr>
          </a:p>
        </p:txBody>
      </p:sp>
      <p:pic>
        <p:nvPicPr>
          <p:cNvPr id="3" name="Picture 2">
            <a:extLst>
              <a:ext uri="{FF2B5EF4-FFF2-40B4-BE49-F238E27FC236}">
                <a16:creationId xmlns:a16="http://schemas.microsoft.com/office/drawing/2014/main" id="{666343FF-D348-45C3-B82B-DC9810DC3199}"/>
              </a:ext>
            </a:extLst>
          </p:cNvPr>
          <p:cNvPicPr>
            <a:picLocks noChangeAspect="1"/>
          </p:cNvPicPr>
          <p:nvPr/>
        </p:nvPicPr>
        <p:blipFill>
          <a:blip r:embed="rId3"/>
          <a:stretch>
            <a:fillRect/>
          </a:stretch>
        </p:blipFill>
        <p:spPr>
          <a:xfrm>
            <a:off x="643466" y="667132"/>
            <a:ext cx="9470568" cy="5571067"/>
          </a:xfrm>
          <a:prstGeom prst="rect">
            <a:avLst/>
          </a:prstGeom>
        </p:spPr>
      </p:pic>
      <p:sp>
        <p:nvSpPr>
          <p:cNvPr id="2" name="TextBox 1">
            <a:extLst>
              <a:ext uri="{FF2B5EF4-FFF2-40B4-BE49-F238E27FC236}">
                <a16:creationId xmlns:a16="http://schemas.microsoft.com/office/drawing/2014/main" id="{734430C6-4924-396E-58A2-8ADC927D365E}"/>
              </a:ext>
            </a:extLst>
          </p:cNvPr>
          <p:cNvSpPr txBox="1"/>
          <p:nvPr/>
        </p:nvSpPr>
        <p:spPr>
          <a:xfrm>
            <a:off x="7435516" y="1202364"/>
            <a:ext cx="4656221" cy="120032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NATIONAL</a:t>
            </a:r>
          </a:p>
          <a:p>
            <a:r>
              <a:rPr lang="en-US" b="1" dirty="0">
                <a:solidFill>
                  <a:schemeClr val="accent1">
                    <a:lumMod val="76000"/>
                  </a:schemeClr>
                </a:solidFill>
              </a:rPr>
              <a:t>2020: 440,779 </a:t>
            </a:r>
            <a:r>
              <a:rPr lang="en-US" b="1" dirty="0" err="1">
                <a:solidFill>
                  <a:schemeClr val="accent1">
                    <a:lumMod val="76000"/>
                  </a:schemeClr>
                </a:solidFill>
              </a:rPr>
              <a:t>BBtu</a:t>
            </a:r>
            <a:endParaRPr lang="en-US" b="1" dirty="0">
              <a:solidFill>
                <a:schemeClr val="accent1">
                  <a:lumMod val="76000"/>
                </a:schemeClr>
              </a:solidFill>
            </a:endParaRPr>
          </a:p>
          <a:p>
            <a:r>
              <a:rPr lang="en-US" b="1" dirty="0">
                <a:solidFill>
                  <a:schemeClr val="accent3"/>
                </a:solidFill>
              </a:rPr>
              <a:t>2022: 422,482 </a:t>
            </a:r>
            <a:r>
              <a:rPr lang="en-US" b="1" dirty="0" err="1">
                <a:solidFill>
                  <a:schemeClr val="accent3"/>
                </a:solidFill>
              </a:rPr>
              <a:t>BBtu</a:t>
            </a:r>
            <a:endParaRPr lang="en-US" b="1" dirty="0">
              <a:solidFill>
                <a:schemeClr val="accent3"/>
              </a:solidFill>
            </a:endParaRPr>
          </a:p>
          <a:p>
            <a:r>
              <a:rPr lang="en-US" b="1" dirty="0">
                <a:solidFill>
                  <a:srgbClr val="7030A0"/>
                </a:solidFill>
              </a:rPr>
              <a:t>2023P (released May 9): 449,504 </a:t>
            </a:r>
            <a:r>
              <a:rPr lang="en-US" b="1" dirty="0" err="1">
                <a:solidFill>
                  <a:srgbClr val="7030A0"/>
                </a:solidFill>
              </a:rPr>
              <a:t>BBtu</a:t>
            </a:r>
            <a:r>
              <a:rPr lang="en-US" b="1" dirty="0">
                <a:solidFill>
                  <a:srgbClr val="7030A0"/>
                </a:solidFill>
              </a:rPr>
              <a:t>  </a:t>
            </a:r>
            <a:endParaRPr lang="en-US" b="1" dirty="0"/>
          </a:p>
        </p:txBody>
      </p:sp>
    </p:spTree>
    <p:extLst>
      <p:ext uri="{BB962C8B-B14F-4D97-AF65-F5344CB8AC3E}">
        <p14:creationId xmlns:p14="http://schemas.microsoft.com/office/powerpoint/2010/main" val="16997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0F4DE8-3D41-0B3F-9AFC-87895F728EBA}"/>
              </a:ext>
            </a:extLst>
          </p:cNvPr>
          <p:cNvPicPr>
            <a:picLocks noChangeAspect="1"/>
          </p:cNvPicPr>
          <p:nvPr/>
        </p:nvPicPr>
        <p:blipFill>
          <a:blip r:embed="rId3"/>
          <a:stretch>
            <a:fillRect/>
          </a:stretch>
        </p:blipFill>
        <p:spPr>
          <a:xfrm>
            <a:off x="5669286" y="3043990"/>
            <a:ext cx="4584589" cy="2749534"/>
          </a:xfrm>
          <a:prstGeom prst="rect">
            <a:avLst/>
          </a:prstGeom>
        </p:spPr>
      </p:pic>
      <p:sp>
        <p:nvSpPr>
          <p:cNvPr id="2" name="Title 1">
            <a:extLst>
              <a:ext uri="{FF2B5EF4-FFF2-40B4-BE49-F238E27FC236}">
                <a16:creationId xmlns:a16="http://schemas.microsoft.com/office/drawing/2014/main" id="{56C3964B-9D6D-BB1B-1341-ECF7FF4337EF}"/>
              </a:ext>
            </a:extLst>
          </p:cNvPr>
          <p:cNvSpPr>
            <a:spLocks noGrp="1"/>
          </p:cNvSpPr>
          <p:nvPr>
            <p:ph type="title"/>
          </p:nvPr>
        </p:nvSpPr>
        <p:spPr/>
        <p:txBody>
          <a:bodyPr/>
          <a:lstStyle/>
          <a:p>
            <a:r>
              <a:rPr lang="en-US" dirty="0"/>
              <a:t>Impacts of EF and activity changes (2020 vs 2022) on select CAPs</a:t>
            </a:r>
          </a:p>
        </p:txBody>
      </p:sp>
      <p:sp>
        <p:nvSpPr>
          <p:cNvPr id="4" name="Slide Number Placeholder 3">
            <a:extLst>
              <a:ext uri="{FF2B5EF4-FFF2-40B4-BE49-F238E27FC236}">
                <a16:creationId xmlns:a16="http://schemas.microsoft.com/office/drawing/2014/main" id="{ED32A517-73DC-4A3E-F1A3-6278DAFC9397}"/>
              </a:ext>
            </a:extLst>
          </p:cNvPr>
          <p:cNvSpPr>
            <a:spLocks noGrp="1"/>
          </p:cNvSpPr>
          <p:nvPr>
            <p:ph type="sldNum" sz="quarter" idx="12"/>
          </p:nvPr>
        </p:nvSpPr>
        <p:spPr/>
        <p:txBody>
          <a:bodyPr/>
          <a:lstStyle/>
          <a:p>
            <a:fld id="{DAA67797-8278-4109-B305-B19CC4BC847D}" type="slidenum">
              <a:rPr lang="en-US" smtClean="0"/>
              <a:t>17</a:t>
            </a:fld>
            <a:endParaRPr lang="en-US"/>
          </a:p>
        </p:txBody>
      </p:sp>
      <p:graphicFrame>
        <p:nvGraphicFramePr>
          <p:cNvPr id="5" name="Content Placeholder 8">
            <a:extLst>
              <a:ext uri="{FF2B5EF4-FFF2-40B4-BE49-F238E27FC236}">
                <a16:creationId xmlns:a16="http://schemas.microsoft.com/office/drawing/2014/main" id="{CE1C7849-8B8C-4386-8865-1BA3E52E3488}"/>
              </a:ext>
            </a:extLst>
          </p:cNvPr>
          <p:cNvGraphicFramePr>
            <a:graphicFrameLocks/>
          </p:cNvGraphicFramePr>
          <p:nvPr>
            <p:extLst>
              <p:ext uri="{D42A27DB-BD31-4B8C-83A1-F6EECF244321}">
                <p14:modId xmlns:p14="http://schemas.microsoft.com/office/powerpoint/2010/main" val="280003684"/>
              </p:ext>
            </p:extLst>
          </p:nvPr>
        </p:nvGraphicFramePr>
        <p:xfrm>
          <a:off x="552389" y="2087441"/>
          <a:ext cx="4036236" cy="3607239"/>
        </p:xfrm>
        <a:graphic>
          <a:graphicData uri="http://schemas.openxmlformats.org/drawingml/2006/table">
            <a:tbl>
              <a:tblPr firstRow="1" bandRow="1">
                <a:tableStyleId>{5C22544A-7EE6-4342-B048-85BDC9FD1C3A}</a:tableStyleId>
              </a:tblPr>
              <a:tblGrid>
                <a:gridCol w="985483">
                  <a:extLst>
                    <a:ext uri="{9D8B030D-6E8A-4147-A177-3AD203B41FA5}">
                      <a16:colId xmlns:a16="http://schemas.microsoft.com/office/drawing/2014/main" val="941423565"/>
                    </a:ext>
                  </a:extLst>
                </a:gridCol>
                <a:gridCol w="1301415">
                  <a:extLst>
                    <a:ext uri="{9D8B030D-6E8A-4147-A177-3AD203B41FA5}">
                      <a16:colId xmlns:a16="http://schemas.microsoft.com/office/drawing/2014/main" val="2253842045"/>
                    </a:ext>
                  </a:extLst>
                </a:gridCol>
                <a:gridCol w="1749338">
                  <a:extLst>
                    <a:ext uri="{9D8B030D-6E8A-4147-A177-3AD203B41FA5}">
                      <a16:colId xmlns:a16="http://schemas.microsoft.com/office/drawing/2014/main" val="1317906410"/>
                    </a:ext>
                  </a:extLst>
                </a:gridCol>
              </a:tblGrid>
              <a:tr h="370840">
                <a:tc>
                  <a:txBody>
                    <a:bodyPr/>
                    <a:lstStyle/>
                    <a:p>
                      <a:endParaRPr lang="en-US"/>
                    </a:p>
                  </a:txBody>
                  <a:tcPr/>
                </a:tc>
                <a:tc>
                  <a:txBody>
                    <a:bodyPr/>
                    <a:lstStyle/>
                    <a:p>
                      <a:r>
                        <a:rPr lang="en-US"/>
                        <a:t>2020 (tons)</a:t>
                      </a:r>
                    </a:p>
                  </a:txBody>
                  <a:tcPr/>
                </a:tc>
                <a:tc>
                  <a:txBody>
                    <a:bodyPr/>
                    <a:lstStyle/>
                    <a:p>
                      <a:r>
                        <a:rPr lang="en-US" dirty="0"/>
                        <a:t>2022 (tons)</a:t>
                      </a:r>
                    </a:p>
                  </a:txBody>
                  <a:tcPr/>
                </a:tc>
                <a:extLst>
                  <a:ext uri="{0D108BD9-81ED-4DB2-BD59-A6C34878D82A}">
                    <a16:rowId xmlns:a16="http://schemas.microsoft.com/office/drawing/2014/main" val="472384122"/>
                  </a:ext>
                </a:extLst>
              </a:tr>
              <a:tr h="370840">
                <a:tc>
                  <a:txBody>
                    <a:bodyPr/>
                    <a:lstStyle/>
                    <a:p>
                      <a:r>
                        <a:rPr lang="en-US" dirty="0"/>
                        <a:t>CO</a:t>
                      </a:r>
                    </a:p>
                  </a:txBody>
                  <a:tcPr/>
                </a:tc>
                <a:tc>
                  <a:txBody>
                    <a:bodyPr/>
                    <a:lstStyle/>
                    <a:p>
                      <a:r>
                        <a:rPr lang="en-US" dirty="0"/>
                        <a:t>2,870,849</a:t>
                      </a:r>
                    </a:p>
                  </a:txBody>
                  <a:tcPr/>
                </a:tc>
                <a:tc>
                  <a:txBody>
                    <a:bodyPr/>
                    <a:lstStyle/>
                    <a:p>
                      <a:r>
                        <a:rPr lang="en-US"/>
                        <a:t>2,514,909</a:t>
                      </a:r>
                    </a:p>
                  </a:txBody>
                  <a:tcPr/>
                </a:tc>
                <a:extLst>
                  <a:ext uri="{0D108BD9-81ED-4DB2-BD59-A6C34878D82A}">
                    <a16:rowId xmlns:a16="http://schemas.microsoft.com/office/drawing/2014/main" val="2153106828"/>
                  </a:ext>
                </a:extLst>
              </a:tr>
              <a:tr h="370840">
                <a:tc>
                  <a:txBody>
                    <a:bodyPr/>
                    <a:lstStyle/>
                    <a:p>
                      <a:r>
                        <a:rPr lang="en-US" dirty="0"/>
                        <a:t>NH3</a:t>
                      </a:r>
                    </a:p>
                  </a:txBody>
                  <a:tcPr/>
                </a:tc>
                <a:tc>
                  <a:txBody>
                    <a:bodyPr/>
                    <a:lstStyle/>
                    <a:p>
                      <a:r>
                        <a:rPr lang="en-US" dirty="0"/>
                        <a:t>22,116</a:t>
                      </a:r>
                    </a:p>
                  </a:txBody>
                  <a:tcPr/>
                </a:tc>
                <a:tc>
                  <a:txBody>
                    <a:bodyPr/>
                    <a:lstStyle/>
                    <a:p>
                      <a:r>
                        <a:rPr lang="en-US" dirty="0"/>
                        <a:t>21,232</a:t>
                      </a:r>
                    </a:p>
                  </a:txBody>
                  <a:tcPr/>
                </a:tc>
                <a:extLst>
                  <a:ext uri="{0D108BD9-81ED-4DB2-BD59-A6C34878D82A}">
                    <a16:rowId xmlns:a16="http://schemas.microsoft.com/office/drawing/2014/main" val="3579767549"/>
                  </a:ext>
                </a:extLst>
              </a:tr>
              <a:tr h="472879">
                <a:tc>
                  <a:txBody>
                    <a:bodyPr/>
                    <a:lstStyle/>
                    <a:p>
                      <a:r>
                        <a:rPr lang="en-US" dirty="0"/>
                        <a:t>NOX</a:t>
                      </a:r>
                    </a:p>
                  </a:txBody>
                  <a:tcPr/>
                </a:tc>
                <a:tc>
                  <a:txBody>
                    <a:bodyPr/>
                    <a:lstStyle/>
                    <a:p>
                      <a:r>
                        <a:rPr lang="en-US" dirty="0"/>
                        <a:t>43,888</a:t>
                      </a:r>
                    </a:p>
                  </a:txBody>
                  <a:tcPr/>
                </a:tc>
                <a:tc>
                  <a:txBody>
                    <a:bodyPr/>
                    <a:lstStyle/>
                    <a:p>
                      <a:r>
                        <a:rPr lang="en-US" dirty="0"/>
                        <a:t>33,219</a:t>
                      </a:r>
                    </a:p>
                  </a:txBody>
                  <a:tcPr/>
                </a:tc>
                <a:extLst>
                  <a:ext uri="{0D108BD9-81ED-4DB2-BD59-A6C34878D82A}">
                    <a16:rowId xmlns:a16="http://schemas.microsoft.com/office/drawing/2014/main" val="1285415166"/>
                  </a:ext>
                </a:extLst>
              </a:tr>
              <a:tr h="370840">
                <a:tc>
                  <a:txBody>
                    <a:bodyPr/>
                    <a:lstStyle/>
                    <a:p>
                      <a:r>
                        <a:rPr lang="en-US" dirty="0"/>
                        <a:t>PM25</a:t>
                      </a:r>
                    </a:p>
                  </a:txBody>
                  <a:tcPr/>
                </a:tc>
                <a:tc>
                  <a:txBody>
                    <a:bodyPr/>
                    <a:lstStyle/>
                    <a:p>
                      <a:r>
                        <a:rPr lang="en-US" dirty="0"/>
                        <a:t>438,252</a:t>
                      </a:r>
                    </a:p>
                  </a:txBody>
                  <a:tcPr/>
                </a:tc>
                <a:tc>
                  <a:txBody>
                    <a:bodyPr/>
                    <a:lstStyle/>
                    <a:p>
                      <a:r>
                        <a:rPr lang="en-US" dirty="0"/>
                        <a:t>426,723</a:t>
                      </a:r>
                    </a:p>
                  </a:txBody>
                  <a:tcPr/>
                </a:tc>
                <a:extLst>
                  <a:ext uri="{0D108BD9-81ED-4DB2-BD59-A6C34878D82A}">
                    <a16:rowId xmlns:a16="http://schemas.microsoft.com/office/drawing/2014/main" val="1054142157"/>
                  </a:ext>
                </a:extLst>
              </a:tr>
              <a:tr h="370840">
                <a:tc>
                  <a:txBody>
                    <a:bodyPr/>
                    <a:lstStyle/>
                    <a:p>
                      <a:r>
                        <a:rPr lang="en-US" dirty="0"/>
                        <a:t>SO2</a:t>
                      </a:r>
                    </a:p>
                  </a:txBody>
                  <a:tcPr/>
                </a:tc>
                <a:tc>
                  <a:txBody>
                    <a:bodyPr/>
                    <a:lstStyle/>
                    <a:p>
                      <a:r>
                        <a:rPr lang="en-US" dirty="0"/>
                        <a:t>11,685</a:t>
                      </a:r>
                    </a:p>
                  </a:txBody>
                  <a:tcPr/>
                </a:tc>
                <a:tc>
                  <a:txBody>
                    <a:bodyPr/>
                    <a:lstStyle/>
                    <a:p>
                      <a:r>
                        <a:rPr lang="en-US" dirty="0"/>
                        <a:t>11,693</a:t>
                      </a:r>
                    </a:p>
                  </a:txBody>
                  <a:tcPr/>
                </a:tc>
                <a:extLst>
                  <a:ext uri="{0D108BD9-81ED-4DB2-BD59-A6C34878D82A}">
                    <a16:rowId xmlns:a16="http://schemas.microsoft.com/office/drawing/2014/main" val="2365827369"/>
                  </a:ext>
                </a:extLst>
              </a:tr>
              <a:tr h="370840">
                <a:tc>
                  <a:txBody>
                    <a:bodyPr/>
                    <a:lstStyle/>
                    <a:p>
                      <a:r>
                        <a:rPr lang="en-US" dirty="0"/>
                        <a:t>VOC</a:t>
                      </a:r>
                    </a:p>
                  </a:txBody>
                  <a:tcPr/>
                </a:tc>
                <a:tc>
                  <a:txBody>
                    <a:bodyPr/>
                    <a:lstStyle/>
                    <a:p>
                      <a:r>
                        <a:rPr lang="en-US" dirty="0"/>
                        <a:t>441,560</a:t>
                      </a:r>
                    </a:p>
                  </a:txBody>
                  <a:tcPr/>
                </a:tc>
                <a:tc>
                  <a:txBody>
                    <a:bodyPr/>
                    <a:lstStyle/>
                    <a:p>
                      <a:r>
                        <a:rPr lang="en-US" dirty="0"/>
                        <a:t>589,848</a:t>
                      </a:r>
                    </a:p>
                  </a:txBody>
                  <a:tcPr/>
                </a:tc>
                <a:extLst>
                  <a:ext uri="{0D108BD9-81ED-4DB2-BD59-A6C34878D82A}">
                    <a16:rowId xmlns:a16="http://schemas.microsoft.com/office/drawing/2014/main" val="816399879"/>
                  </a:ext>
                </a:extLst>
              </a:tr>
              <a:tr h="370840">
                <a:tc>
                  <a:txBody>
                    <a:bodyPr/>
                    <a:lstStyle/>
                    <a:p>
                      <a:r>
                        <a:rPr lang="en-US"/>
                        <a:t>Pb (lead)</a:t>
                      </a:r>
                    </a:p>
                  </a:txBody>
                  <a:tcPr/>
                </a:tc>
                <a:tc>
                  <a:txBody>
                    <a:bodyPr/>
                    <a:lstStyle/>
                    <a:p>
                      <a:endParaRPr lang="en-US"/>
                    </a:p>
                  </a:txBody>
                  <a:tcPr/>
                </a:tc>
                <a:tc>
                  <a:txBody>
                    <a:bodyPr/>
                    <a:lstStyle/>
                    <a:p>
                      <a:r>
                        <a:rPr lang="en-US" dirty="0"/>
                        <a:t>          11</a:t>
                      </a:r>
                    </a:p>
                  </a:txBody>
                  <a:tcPr/>
                </a:tc>
                <a:extLst>
                  <a:ext uri="{0D108BD9-81ED-4DB2-BD59-A6C34878D82A}">
                    <a16:rowId xmlns:a16="http://schemas.microsoft.com/office/drawing/2014/main" val="807032576"/>
                  </a:ext>
                </a:extLst>
              </a:tr>
            </a:tbl>
          </a:graphicData>
        </a:graphic>
      </p:graphicFrame>
      <p:sp>
        <p:nvSpPr>
          <p:cNvPr id="3" name="TextBox 2">
            <a:extLst>
              <a:ext uri="{FF2B5EF4-FFF2-40B4-BE49-F238E27FC236}">
                <a16:creationId xmlns:a16="http://schemas.microsoft.com/office/drawing/2014/main" id="{E0597D5C-794A-229D-9C42-ABB763839833}"/>
              </a:ext>
            </a:extLst>
          </p:cNvPr>
          <p:cNvSpPr txBox="1"/>
          <p:nvPr/>
        </p:nvSpPr>
        <p:spPr>
          <a:xfrm>
            <a:off x="1046748" y="5758951"/>
            <a:ext cx="3224462" cy="646331"/>
          </a:xfrm>
          <a:prstGeom prst="rect">
            <a:avLst/>
          </a:prstGeom>
          <a:noFill/>
        </p:spPr>
        <p:txBody>
          <a:bodyPr wrap="square" rtlCol="0">
            <a:spAutoFit/>
          </a:bodyPr>
          <a:lstStyle/>
          <a:p>
            <a:r>
              <a:rPr lang="en-US" dirty="0"/>
              <a:t>These are WW emissions, run with EPA defaults</a:t>
            </a:r>
          </a:p>
        </p:txBody>
      </p:sp>
      <p:sp>
        <p:nvSpPr>
          <p:cNvPr id="9" name="TextBox 8">
            <a:extLst>
              <a:ext uri="{FF2B5EF4-FFF2-40B4-BE49-F238E27FC236}">
                <a16:creationId xmlns:a16="http://schemas.microsoft.com/office/drawing/2014/main" id="{27267A5A-E7A6-F150-CA58-ED6E9A6EF5A8}"/>
              </a:ext>
            </a:extLst>
          </p:cNvPr>
          <p:cNvSpPr txBox="1"/>
          <p:nvPr/>
        </p:nvSpPr>
        <p:spPr>
          <a:xfrm>
            <a:off x="6364706" y="3059668"/>
            <a:ext cx="3482508" cy="369332"/>
          </a:xfrm>
          <a:prstGeom prst="rect">
            <a:avLst/>
          </a:prstGeom>
          <a:noFill/>
        </p:spPr>
        <p:txBody>
          <a:bodyPr wrap="square" rtlCol="0">
            <a:spAutoFit/>
          </a:bodyPr>
          <a:lstStyle/>
          <a:p>
            <a:r>
              <a:rPr lang="en-US" dirty="0" err="1">
                <a:solidFill>
                  <a:schemeClr val="bg1"/>
                </a:solidFill>
              </a:rPr>
              <a:t>Tons,national</a:t>
            </a:r>
            <a:r>
              <a:rPr lang="en-US" dirty="0">
                <a:solidFill>
                  <a:schemeClr val="bg1"/>
                </a:solidFill>
              </a:rPr>
              <a:t>. RWC from WW</a:t>
            </a:r>
          </a:p>
        </p:txBody>
      </p:sp>
    </p:spTree>
    <p:extLst>
      <p:ext uri="{BB962C8B-B14F-4D97-AF65-F5344CB8AC3E}">
        <p14:creationId xmlns:p14="http://schemas.microsoft.com/office/powerpoint/2010/main" val="155529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4D70E1-391D-97AA-0520-E4383060C6BF}"/>
              </a:ext>
            </a:extLst>
          </p:cNvPr>
          <p:cNvSpPr>
            <a:spLocks noGrp="1"/>
          </p:cNvSpPr>
          <p:nvPr>
            <p:ph type="sldNum" sz="quarter" idx="12"/>
          </p:nvPr>
        </p:nvSpPr>
        <p:spPr/>
        <p:txBody>
          <a:bodyPr/>
          <a:lstStyle/>
          <a:p>
            <a:fld id="{DAA67797-8278-4109-B305-B19CC4BC847D}" type="slidenum">
              <a:rPr lang="en-US" smtClean="0"/>
              <a:t>18</a:t>
            </a:fld>
            <a:endParaRPr lang="en-US"/>
          </a:p>
        </p:txBody>
      </p:sp>
      <p:grpSp>
        <p:nvGrpSpPr>
          <p:cNvPr id="3" name="그룹 6">
            <a:extLst>
              <a:ext uri="{FF2B5EF4-FFF2-40B4-BE49-F238E27FC236}">
                <a16:creationId xmlns:a16="http://schemas.microsoft.com/office/drawing/2014/main" id="{45E3F307-DD28-46D7-B258-671C3D80F55D}"/>
              </a:ext>
            </a:extLst>
          </p:cNvPr>
          <p:cNvGrpSpPr/>
          <p:nvPr/>
        </p:nvGrpSpPr>
        <p:grpSpPr>
          <a:xfrm>
            <a:off x="789143" y="295729"/>
            <a:ext cx="7651292" cy="821860"/>
            <a:chOff x="758268" y="3502312"/>
            <a:chExt cx="2449971" cy="627550"/>
          </a:xfrm>
        </p:grpSpPr>
        <p:sp>
          <p:nvSpPr>
            <p:cNvPr id="4" name="사각형: 둥근 모서리 23">
              <a:extLst>
                <a:ext uri="{FF2B5EF4-FFF2-40B4-BE49-F238E27FC236}">
                  <a16:creationId xmlns:a16="http://schemas.microsoft.com/office/drawing/2014/main" id="{57ECCD3D-6285-459B-B38E-3ECB48C0FDF1}"/>
                </a:ext>
              </a:extLst>
            </p:cNvPr>
            <p:cNvSpPr/>
            <p:nvPr/>
          </p:nvSpPr>
          <p:spPr>
            <a:xfrm>
              <a:off x="758268" y="3593436"/>
              <a:ext cx="2418166" cy="465736"/>
            </a:xfrm>
            <a:prstGeom prst="roundRect">
              <a:avLst>
                <a:gd name="adj" fmla="val 50000"/>
              </a:avLst>
            </a:prstGeom>
            <a:solidFill>
              <a:srgbClr val="1B5993"/>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ko-KR" altLang="en-US" sz="2400" spc="-55">
                <a:ln w="9525">
                  <a:solidFill>
                    <a:prstClr val="white">
                      <a:alpha val="8000"/>
                    </a:prstClr>
                  </a:solidFill>
                </a:ln>
                <a:solidFill>
                  <a:schemeClr val="bg1"/>
                </a:solidFill>
                <a:latin typeface="+mj-ea"/>
                <a:ea typeface="+mj-ea"/>
              </a:endParaRPr>
            </a:p>
          </p:txBody>
        </p:sp>
        <p:sp>
          <p:nvSpPr>
            <p:cNvPr id="5" name="모서리가 둥근 직사각형 4">
              <a:extLst>
                <a:ext uri="{FF2B5EF4-FFF2-40B4-BE49-F238E27FC236}">
                  <a16:creationId xmlns:a16="http://schemas.microsoft.com/office/drawing/2014/main" id="{F43DAE31-945A-4D77-B76B-B490B3F7AE57}"/>
                </a:ext>
              </a:extLst>
            </p:cNvPr>
            <p:cNvSpPr/>
            <p:nvPr/>
          </p:nvSpPr>
          <p:spPr>
            <a:xfrm>
              <a:off x="790073" y="3502312"/>
              <a:ext cx="2418166" cy="6275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ko-KR" sz="1600" b="1" dirty="0">
                  <a:ln w="3175">
                    <a:solidFill>
                      <a:schemeClr val="bg1">
                        <a:alpha val="4000"/>
                      </a:schemeClr>
                    </a:solidFill>
                  </a:ln>
                  <a:solidFill>
                    <a:schemeClr val="tx1"/>
                  </a:solidFill>
                  <a:effectLst>
                    <a:outerShdw blurRad="38100" dist="38100" dir="2700000" algn="tl">
                      <a:srgbClr val="000000">
                        <a:alpha val="43137"/>
                      </a:srgbClr>
                    </a:outerShdw>
                  </a:effectLst>
                  <a:latin typeface="맑은 고딕"/>
                  <a:ea typeface="맑은 고딕"/>
                </a:rPr>
                <a:t>Draft 2022v2 (left), Draft 2022v2 minus 2020 (right)</a:t>
              </a:r>
              <a:endParaRPr lang="ko-KR" altLang="en-US" sz="1600" b="1" dirty="0">
                <a:ln w="3175">
                  <a:solidFill>
                    <a:schemeClr val="bg1">
                      <a:alpha val="4000"/>
                    </a:schemeClr>
                  </a:solidFill>
                </a:ln>
                <a:solidFill>
                  <a:schemeClr val="tx1"/>
                </a:solidFill>
                <a:latin typeface="맑은 고딕"/>
                <a:ea typeface="맑은 고딕"/>
              </a:endParaRPr>
            </a:p>
          </p:txBody>
        </p:sp>
      </p:grpSp>
      <p:pic>
        <p:nvPicPr>
          <p:cNvPr id="1026" name="Picture 2">
            <a:extLst>
              <a:ext uri="{FF2B5EF4-FFF2-40B4-BE49-F238E27FC236}">
                <a16:creationId xmlns:a16="http://schemas.microsoft.com/office/drawing/2014/main" id="{6C8B3213-F03B-41A6-B803-CF77F782B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54" y="1548833"/>
            <a:ext cx="5790028" cy="3256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7511FD-AC31-81B2-F0FD-2EBFEC4C8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577" y="3053201"/>
            <a:ext cx="5567440" cy="325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73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73C44D-197D-248A-8D78-019E6BD4DDD3}"/>
              </a:ext>
            </a:extLst>
          </p:cNvPr>
          <p:cNvSpPr>
            <a:spLocks noGrp="1"/>
          </p:cNvSpPr>
          <p:nvPr>
            <p:ph type="sldNum" sz="quarter" idx="12"/>
          </p:nvPr>
        </p:nvSpPr>
        <p:spPr/>
        <p:txBody>
          <a:bodyPr/>
          <a:lstStyle/>
          <a:p>
            <a:fld id="{DAA67797-8278-4109-B305-B19CC4BC847D}" type="slidenum">
              <a:rPr lang="en-US" smtClean="0"/>
              <a:t>19</a:t>
            </a:fld>
            <a:endParaRPr lang="en-US"/>
          </a:p>
        </p:txBody>
      </p:sp>
      <p:sp>
        <p:nvSpPr>
          <p:cNvPr id="3" name="TextBox 2">
            <a:extLst>
              <a:ext uri="{FF2B5EF4-FFF2-40B4-BE49-F238E27FC236}">
                <a16:creationId xmlns:a16="http://schemas.microsoft.com/office/drawing/2014/main" id="{0AEA41F2-2231-BF6E-6C47-8ECE18CDEFF8}"/>
              </a:ext>
            </a:extLst>
          </p:cNvPr>
          <p:cNvSpPr txBox="1"/>
          <p:nvPr/>
        </p:nvSpPr>
        <p:spPr>
          <a:xfrm>
            <a:off x="2906661" y="3128988"/>
            <a:ext cx="6378677" cy="769441"/>
          </a:xfrm>
          <a:prstGeom prst="rect">
            <a:avLst/>
          </a:prstGeom>
          <a:noFill/>
        </p:spPr>
        <p:txBody>
          <a:bodyPr wrap="square" rtlCol="0">
            <a:spAutoFit/>
          </a:bodyPr>
          <a:lstStyle/>
          <a:p>
            <a:r>
              <a:rPr lang="en-US" sz="4400" dirty="0"/>
              <a:t>Questions/Discussion</a:t>
            </a:r>
          </a:p>
        </p:txBody>
      </p:sp>
    </p:spTree>
    <p:extLst>
      <p:ext uri="{BB962C8B-B14F-4D97-AF65-F5344CB8AC3E}">
        <p14:creationId xmlns:p14="http://schemas.microsoft.com/office/powerpoint/2010/main" val="75362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9BA5-0ABA-3AAB-CC00-021198F354AF}"/>
              </a:ext>
            </a:extLst>
          </p:cNvPr>
          <p:cNvSpPr>
            <a:spLocks noGrp="1"/>
          </p:cNvSpPr>
          <p:nvPr>
            <p:ph type="title"/>
          </p:nvPr>
        </p:nvSpPr>
        <p:spPr/>
        <p:txBody>
          <a:bodyPr/>
          <a:lstStyle/>
          <a:p>
            <a:r>
              <a:rPr lang="en-US" dirty="0"/>
              <a:t>2020 PM25 Emissions</a:t>
            </a:r>
          </a:p>
        </p:txBody>
      </p:sp>
      <p:sp>
        <p:nvSpPr>
          <p:cNvPr id="4" name="Slide Number Placeholder 3">
            <a:extLst>
              <a:ext uri="{FF2B5EF4-FFF2-40B4-BE49-F238E27FC236}">
                <a16:creationId xmlns:a16="http://schemas.microsoft.com/office/drawing/2014/main" id="{4CED9D9B-B6E0-FE3B-B186-BB78C9D79262}"/>
              </a:ext>
            </a:extLst>
          </p:cNvPr>
          <p:cNvSpPr>
            <a:spLocks noGrp="1"/>
          </p:cNvSpPr>
          <p:nvPr>
            <p:ph type="sldNum" sz="quarter" idx="12"/>
          </p:nvPr>
        </p:nvSpPr>
        <p:spPr/>
        <p:txBody>
          <a:bodyPr/>
          <a:lstStyle/>
          <a:p>
            <a:fld id="{DAA67797-8278-4109-B305-B19CC4BC847D}" type="slidenum">
              <a:rPr lang="en-US" smtClean="0"/>
              <a:t>2</a:t>
            </a:fld>
            <a:endParaRPr lang="en-US"/>
          </a:p>
        </p:txBody>
      </p:sp>
      <p:pic>
        <p:nvPicPr>
          <p:cNvPr id="6" name="Picture 5">
            <a:extLst>
              <a:ext uri="{FF2B5EF4-FFF2-40B4-BE49-F238E27FC236}">
                <a16:creationId xmlns:a16="http://schemas.microsoft.com/office/drawing/2014/main" id="{5E1D187C-1EE4-5505-A242-91FE6B6741F8}"/>
              </a:ext>
            </a:extLst>
          </p:cNvPr>
          <p:cNvPicPr>
            <a:picLocks noChangeAspect="1"/>
          </p:cNvPicPr>
          <p:nvPr/>
        </p:nvPicPr>
        <p:blipFill>
          <a:blip r:embed="rId2"/>
          <a:srcRect l="4007" t="9305" r="-275" b="463"/>
          <a:stretch/>
        </p:blipFill>
        <p:spPr>
          <a:xfrm>
            <a:off x="6350081" y="3432121"/>
            <a:ext cx="5610185" cy="3115397"/>
          </a:xfrm>
          <a:prstGeom prst="rect">
            <a:avLst/>
          </a:prstGeom>
        </p:spPr>
      </p:pic>
      <p:sp>
        <p:nvSpPr>
          <p:cNvPr id="7" name="TextBox 6">
            <a:extLst>
              <a:ext uri="{FF2B5EF4-FFF2-40B4-BE49-F238E27FC236}">
                <a16:creationId xmlns:a16="http://schemas.microsoft.com/office/drawing/2014/main" id="{84507372-1859-CBC3-2F4F-04D4D1CFC819}"/>
              </a:ext>
            </a:extLst>
          </p:cNvPr>
          <p:cNvSpPr txBox="1"/>
          <p:nvPr/>
        </p:nvSpPr>
        <p:spPr>
          <a:xfrm>
            <a:off x="2047874" y="1309687"/>
            <a:ext cx="36909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Annual</a:t>
            </a:r>
          </a:p>
        </p:txBody>
      </p:sp>
      <p:sp>
        <p:nvSpPr>
          <p:cNvPr id="9" name="TextBox 8">
            <a:extLst>
              <a:ext uri="{FF2B5EF4-FFF2-40B4-BE49-F238E27FC236}">
                <a16:creationId xmlns:a16="http://schemas.microsoft.com/office/drawing/2014/main" id="{30A09978-96C8-997A-D0BC-19633820484E}"/>
              </a:ext>
            </a:extLst>
          </p:cNvPr>
          <p:cNvSpPr txBox="1"/>
          <p:nvPr/>
        </p:nvSpPr>
        <p:spPr>
          <a:xfrm>
            <a:off x="8201383" y="2675535"/>
            <a:ext cx="36909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Wintertime</a:t>
            </a:r>
          </a:p>
        </p:txBody>
      </p:sp>
      <p:pic>
        <p:nvPicPr>
          <p:cNvPr id="3" name="Picture 2">
            <a:extLst>
              <a:ext uri="{FF2B5EF4-FFF2-40B4-BE49-F238E27FC236}">
                <a16:creationId xmlns:a16="http://schemas.microsoft.com/office/drawing/2014/main" id="{28628F44-C3A9-744A-B71B-BB53277B41C0}"/>
              </a:ext>
            </a:extLst>
          </p:cNvPr>
          <p:cNvPicPr>
            <a:picLocks noChangeAspect="1"/>
          </p:cNvPicPr>
          <p:nvPr/>
        </p:nvPicPr>
        <p:blipFill>
          <a:blip r:embed="rId3"/>
          <a:stretch>
            <a:fillRect/>
          </a:stretch>
        </p:blipFill>
        <p:spPr>
          <a:xfrm>
            <a:off x="415657" y="1809331"/>
            <a:ext cx="4652330" cy="3302727"/>
          </a:xfrm>
          <a:prstGeom prst="rect">
            <a:avLst/>
          </a:prstGeom>
        </p:spPr>
      </p:pic>
      <p:sp>
        <p:nvSpPr>
          <p:cNvPr id="11" name="Oval 10">
            <a:extLst>
              <a:ext uri="{FF2B5EF4-FFF2-40B4-BE49-F238E27FC236}">
                <a16:creationId xmlns:a16="http://schemas.microsoft.com/office/drawing/2014/main" id="{82C9A66A-4C08-5CDF-E4B3-D2D4ACEE2D5B}"/>
              </a:ext>
            </a:extLst>
          </p:cNvPr>
          <p:cNvSpPr/>
          <p:nvPr/>
        </p:nvSpPr>
        <p:spPr>
          <a:xfrm>
            <a:off x="1650670" y="2675535"/>
            <a:ext cx="617517" cy="7534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52BC29-27AC-1B0D-84EA-C89C24A63D90}"/>
              </a:ext>
            </a:extLst>
          </p:cNvPr>
          <p:cNvSpPr/>
          <p:nvPr/>
        </p:nvSpPr>
        <p:spPr>
          <a:xfrm>
            <a:off x="6650182" y="3908589"/>
            <a:ext cx="961901" cy="8296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22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66A5-6C7B-F742-9EA9-82E5391D4806}"/>
              </a:ext>
            </a:extLst>
          </p:cNvPr>
          <p:cNvSpPr>
            <a:spLocks noGrp="1"/>
          </p:cNvSpPr>
          <p:nvPr>
            <p:ph type="title"/>
          </p:nvPr>
        </p:nvSpPr>
        <p:spPr/>
        <p:txBody>
          <a:bodyPr/>
          <a:lstStyle/>
          <a:p>
            <a:r>
              <a:rPr lang="en-US"/>
              <a:t>Appendix</a:t>
            </a:r>
          </a:p>
        </p:txBody>
      </p:sp>
      <p:sp>
        <p:nvSpPr>
          <p:cNvPr id="3" name="Content Placeholder 2">
            <a:extLst>
              <a:ext uri="{FF2B5EF4-FFF2-40B4-BE49-F238E27FC236}">
                <a16:creationId xmlns:a16="http://schemas.microsoft.com/office/drawing/2014/main" id="{0ABAE2BA-F529-E5BC-C130-1E5D1E6523D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06EEF54-D2E7-8994-6497-B43319B532A1}"/>
              </a:ext>
            </a:extLst>
          </p:cNvPr>
          <p:cNvSpPr>
            <a:spLocks noGrp="1"/>
          </p:cNvSpPr>
          <p:nvPr>
            <p:ph type="sldNum" sz="quarter" idx="12"/>
          </p:nvPr>
        </p:nvSpPr>
        <p:spPr/>
        <p:txBody>
          <a:bodyPr/>
          <a:lstStyle/>
          <a:p>
            <a:fld id="{DAA67797-8278-4109-B305-B19CC4BC847D}" type="slidenum">
              <a:rPr lang="en-US" smtClean="0"/>
              <a:t>20</a:t>
            </a:fld>
            <a:endParaRPr lang="en-US"/>
          </a:p>
        </p:txBody>
      </p:sp>
    </p:spTree>
    <p:extLst>
      <p:ext uri="{BB962C8B-B14F-4D97-AF65-F5344CB8AC3E}">
        <p14:creationId xmlns:p14="http://schemas.microsoft.com/office/powerpoint/2010/main" val="31924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0D84-3780-F9BF-9F48-BD1F64979F70}"/>
              </a:ext>
            </a:extLst>
          </p:cNvPr>
          <p:cNvSpPr>
            <a:spLocks noGrp="1"/>
          </p:cNvSpPr>
          <p:nvPr>
            <p:ph type="title"/>
          </p:nvPr>
        </p:nvSpPr>
        <p:spPr/>
        <p:txBody>
          <a:bodyPr/>
          <a:lstStyle/>
          <a:p>
            <a:r>
              <a:rPr lang="en-US"/>
              <a:t>EF references/notes – for changed factors</a:t>
            </a:r>
          </a:p>
        </p:txBody>
      </p:sp>
      <p:sp>
        <p:nvSpPr>
          <p:cNvPr id="3" name="Content Placeholder 2">
            <a:extLst>
              <a:ext uri="{FF2B5EF4-FFF2-40B4-BE49-F238E27FC236}">
                <a16:creationId xmlns:a16="http://schemas.microsoft.com/office/drawing/2014/main" id="{C65E35B0-E278-26CD-26B4-06B767359DBE}"/>
              </a:ext>
            </a:extLst>
          </p:cNvPr>
          <p:cNvSpPr>
            <a:spLocks noGrp="1"/>
          </p:cNvSpPr>
          <p:nvPr>
            <p:ph idx="1"/>
          </p:nvPr>
        </p:nvSpPr>
        <p:spPr/>
        <p:txBody>
          <a:bodyPr>
            <a:normAutofit fontScale="85000" lnSpcReduction="10000"/>
          </a:bodyPr>
          <a:lstStyle/>
          <a:p>
            <a:r>
              <a:rPr lang="en-US" sz="1900"/>
              <a:t>Traviss, N. Alen, G., Ahmadi, M. , (2024). </a:t>
            </a:r>
            <a:r>
              <a:rPr lang="en-US" sz="1900" i="0">
                <a:effectLst/>
              </a:rPr>
              <a:t>Criteria, Greenhouse Gas, and Hazardous Air Pollutant Emissions Factors from Residential Cordwood and Pellet Stoves Using an Integrated Duty Cycle Test Protocol Nora Traviss, George Allen, and Mahdi Ahmadi, </a:t>
            </a:r>
            <a:r>
              <a:rPr lang="en-US" sz="1900" i="1">
                <a:effectLst/>
              </a:rPr>
              <a:t>ACS ES&amp;T Air</a:t>
            </a:r>
            <a:r>
              <a:rPr lang="en-US" sz="1900" i="0">
                <a:effectLst/>
              </a:rPr>
              <a:t> 2024 </a:t>
            </a:r>
            <a:r>
              <a:rPr lang="en-US" sz="1900" i="1">
                <a:effectLst/>
              </a:rPr>
              <a:t>1</a:t>
            </a:r>
            <a:r>
              <a:rPr lang="en-US" sz="1900" i="0">
                <a:effectLst/>
              </a:rPr>
              <a:t> (9), 1190-1202,  DOI: 10.1021/acsestair.4c00135</a:t>
            </a:r>
          </a:p>
          <a:p>
            <a:r>
              <a:rPr lang="en-US" sz="1900"/>
              <a:t>Trojanowski, R., Lindberg, J., Butcher, T., &amp; </a:t>
            </a:r>
            <a:r>
              <a:rPr lang="en-US" sz="1900" err="1"/>
              <a:t>Fthenakis</a:t>
            </a:r>
            <a:r>
              <a:rPr lang="en-US" sz="1900"/>
              <a:t>, V. (2022). Realistic operation of two residential cordwood-fired outdoor hydronic heater appliances—Part 1: Particulate and gaseous emissions. Journal of the Air &amp; Waste Management Association, 72(7), 738–761. https://doi.org/10.1080/10962247.2022.2044409.  Computed EF from paper was  3.45 g/kg which is the average PM EF of Hydronic Heaters A and B given in Table 5.</a:t>
            </a:r>
          </a:p>
          <a:p>
            <a:r>
              <a:rPr lang="en-US" sz="1900" b="0" i="0" u="none" strike="noStrike">
                <a:effectLst/>
                <a:latin typeface="Calibri" panose="020F0502020204030204" pitchFamily="34" charset="0"/>
              </a:rPr>
              <a:t>Kinsey, J., A. Touati, T. Yelverton, J. Aurell, S. Cho, W. Linak, and B. Gullett. Emissions Characterization of Residential Wood-Fired Hydronic Heater Technologies. ATMOSPHERIC ENVIRONMENT, 63:234-239, (2012), http://dx.doi.org/10.1016/j.atmosenv.2012.08.064.  VOC Informed by </a:t>
            </a:r>
            <a:r>
              <a:rPr lang="en-US" sz="1900" b="0" i="0" u="none" strike="noStrike" err="1">
                <a:effectLst/>
                <a:latin typeface="Calibri" panose="020F0502020204030204" pitchFamily="34" charset="0"/>
              </a:rPr>
              <a:t>Trojanowksi</a:t>
            </a:r>
            <a:r>
              <a:rPr lang="en-US" sz="1900" b="0" i="0" u="none" strike="noStrike">
                <a:effectLst/>
                <a:latin typeface="Calibri" panose="020F0502020204030204" pitchFamily="34" charset="0"/>
              </a:rPr>
              <a:t> (https://doi.org/10.1080/10962247.2022.2044409) as follows: Trojanowski didn’t measure THC. Kinsey measured THC for 2 advanced heaters, Appliances B and D and since Trojanowski got similar results on the PM as Kinsey, use the Kinsey THC minus the Kinsey methane for VOC.  (avg of 15 minus 0.6 and 12 minus 0.48) which comes out to 13 g/kg.</a:t>
            </a:r>
            <a:r>
              <a:rPr lang="en-US" sz="1900"/>
              <a:t> </a:t>
            </a:r>
          </a:p>
          <a:p>
            <a:endParaRPr lang="en-US" sz="2000"/>
          </a:p>
          <a:p>
            <a:endParaRPr lang="en-US" b="0" i="0">
              <a:solidFill>
                <a:srgbClr val="000000"/>
              </a:solidFill>
              <a:effectLst/>
              <a:latin typeface="Roboto" panose="02000000000000000000" pitchFamily="2" charset="0"/>
            </a:endParaRPr>
          </a:p>
          <a:p>
            <a:endParaRPr lang="en-US" b="0" i="0">
              <a:solidFill>
                <a:srgbClr val="000000"/>
              </a:solidFill>
              <a:effectLst/>
              <a:latin typeface="Roboto" panose="02000000000000000000" pitchFamily="2" charset="0"/>
            </a:endParaRPr>
          </a:p>
          <a:p>
            <a:endParaRPr lang="en-US"/>
          </a:p>
        </p:txBody>
      </p:sp>
      <p:sp>
        <p:nvSpPr>
          <p:cNvPr id="4" name="Slide Number Placeholder 3">
            <a:extLst>
              <a:ext uri="{FF2B5EF4-FFF2-40B4-BE49-F238E27FC236}">
                <a16:creationId xmlns:a16="http://schemas.microsoft.com/office/drawing/2014/main" id="{99C2902F-A5D8-0C68-FE48-B0D85E7C3BE1}"/>
              </a:ext>
            </a:extLst>
          </p:cNvPr>
          <p:cNvSpPr>
            <a:spLocks noGrp="1"/>
          </p:cNvSpPr>
          <p:nvPr>
            <p:ph type="sldNum" sz="quarter" idx="12"/>
          </p:nvPr>
        </p:nvSpPr>
        <p:spPr/>
        <p:txBody>
          <a:bodyPr/>
          <a:lstStyle/>
          <a:p>
            <a:fld id="{DAA67797-8278-4109-B305-B19CC4BC847D}" type="slidenum">
              <a:rPr lang="en-US" smtClean="0"/>
              <a:t>21</a:t>
            </a:fld>
            <a:endParaRPr lang="en-US"/>
          </a:p>
        </p:txBody>
      </p:sp>
    </p:spTree>
    <p:extLst>
      <p:ext uri="{BB962C8B-B14F-4D97-AF65-F5344CB8AC3E}">
        <p14:creationId xmlns:p14="http://schemas.microsoft.com/office/powerpoint/2010/main" val="154806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74DD-C7F3-1645-2366-74407CCFA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91263-AE6B-BB8E-8652-0DF8FBA2AF6C}"/>
              </a:ext>
            </a:extLst>
          </p:cNvPr>
          <p:cNvSpPr>
            <a:spLocks noGrp="1"/>
          </p:cNvSpPr>
          <p:nvPr>
            <p:ph type="title"/>
          </p:nvPr>
        </p:nvSpPr>
        <p:spPr/>
        <p:txBody>
          <a:bodyPr/>
          <a:lstStyle/>
          <a:p>
            <a:pPr algn="ctr"/>
            <a:r>
              <a:rPr lang="en-US" sz="3600" dirty="0"/>
              <a:t>EF references/notes – for HAP Aug</a:t>
            </a:r>
            <a:br>
              <a:rPr lang="en-US" sz="3600" dirty="0"/>
            </a:br>
            <a:r>
              <a:rPr lang="en-US" sz="3600" dirty="0"/>
              <a:t>(no changes from 2020 Methodology)</a:t>
            </a:r>
          </a:p>
        </p:txBody>
      </p:sp>
      <p:sp>
        <p:nvSpPr>
          <p:cNvPr id="3" name="Content Placeholder 2">
            <a:extLst>
              <a:ext uri="{FF2B5EF4-FFF2-40B4-BE49-F238E27FC236}">
                <a16:creationId xmlns:a16="http://schemas.microsoft.com/office/drawing/2014/main" id="{425130A7-514C-4627-47CE-D3C85FD4B62B}"/>
              </a:ext>
            </a:extLst>
          </p:cNvPr>
          <p:cNvSpPr>
            <a:spLocks noGrp="1"/>
          </p:cNvSpPr>
          <p:nvPr>
            <p:ph idx="1"/>
          </p:nvPr>
        </p:nvSpPr>
        <p:spPr/>
        <p:txBody>
          <a:bodyPr vert="horz" lIns="91440" tIns="45720" rIns="91440" bIns="45720" rtlCol="0" anchor="t">
            <a:normAutofit fontScale="77500" lnSpcReduction="20000"/>
          </a:bodyPr>
          <a:lstStyle/>
          <a:p>
            <a:r>
              <a:rPr lang="en-US" sz="1900" dirty="0">
                <a:ea typeface="+mj-lt"/>
                <a:cs typeface="+mj-lt"/>
              </a:rPr>
              <a:t>Schauer, J.J., M.J. Kleeman</a:t>
            </a:r>
            <a:r>
              <a:rPr lang="en-US" sz="1900" i="0" dirty="0">
                <a:effectLst/>
                <a:ea typeface="+mj-lt"/>
                <a:cs typeface="+mj-lt"/>
              </a:rPr>
              <a:t>, </a:t>
            </a:r>
            <a:r>
              <a:rPr lang="en-US" sz="1900" dirty="0">
                <a:ea typeface="+mj-lt"/>
                <a:cs typeface="+mj-lt"/>
              </a:rPr>
              <a:t>G.R. Cass</a:t>
            </a:r>
            <a:r>
              <a:rPr lang="en-US" sz="1900" i="0" dirty="0">
                <a:effectLst/>
                <a:ea typeface="+mj-lt"/>
                <a:cs typeface="+mj-lt"/>
              </a:rPr>
              <a:t>, and </a:t>
            </a:r>
            <a:r>
              <a:rPr lang="en-US" sz="1900" dirty="0">
                <a:ea typeface="+mj-lt"/>
                <a:cs typeface="+mj-lt"/>
              </a:rPr>
              <a:t>B.R.T. Simoneit. 2001.  'Measurement of </a:t>
            </a:r>
            <a:r>
              <a:rPr lang="en-US" sz="1900" i="0" dirty="0">
                <a:effectLst/>
                <a:ea typeface="+mj-lt"/>
                <a:cs typeface="+mj-lt"/>
              </a:rPr>
              <a:t>Emissions from </a:t>
            </a:r>
            <a:r>
              <a:rPr lang="en-US" sz="1900" dirty="0">
                <a:ea typeface="+mj-lt"/>
                <a:cs typeface="+mj-lt"/>
              </a:rPr>
              <a:t>Air Pollution Sources. 3. C1-C29 Organic Compounds from Fireplace Combustion of Wood',  Environmental Science </a:t>
            </a:r>
            <a:r>
              <a:rPr lang="en-US" sz="1900" i="0" dirty="0">
                <a:effectLst/>
                <a:ea typeface="+mj-lt"/>
                <a:cs typeface="+mj-lt"/>
              </a:rPr>
              <a:t>and </a:t>
            </a:r>
            <a:r>
              <a:rPr lang="en-US" sz="1900" dirty="0">
                <a:ea typeface="+mj-lt"/>
                <a:cs typeface="+mj-lt"/>
              </a:rPr>
              <a:t>Technology</a:t>
            </a:r>
            <a:r>
              <a:rPr lang="en-US" sz="1900" i="0" dirty="0">
                <a:effectLst/>
                <a:ea typeface="+mj-lt"/>
                <a:cs typeface="+mj-lt"/>
              </a:rPr>
              <a:t>, </a:t>
            </a:r>
            <a:r>
              <a:rPr lang="en-US" sz="1900" dirty="0">
                <a:ea typeface="+mj-lt"/>
                <a:cs typeface="+mj-lt"/>
              </a:rPr>
              <a:t>vol. 35</a:t>
            </a:r>
            <a:r>
              <a:rPr lang="en-US" sz="1900" i="0" dirty="0">
                <a:effectLst/>
                <a:ea typeface="+mj-lt"/>
                <a:cs typeface="+mj-lt"/>
              </a:rPr>
              <a:t>, </a:t>
            </a:r>
            <a:r>
              <a:rPr lang="en-US" sz="1900" dirty="0">
                <a:ea typeface="+mj-lt"/>
                <a:cs typeface="+mj-lt"/>
              </a:rPr>
              <a:t>no. 9:1716-1728. http://doi.org/</a:t>
            </a:r>
            <a:r>
              <a:rPr lang="en-US" sz="1900" i="0" dirty="0">
                <a:effectLst/>
                <a:ea typeface="+mj-lt"/>
                <a:cs typeface="+mj-lt"/>
              </a:rPr>
              <a:t>10.1021/</a:t>
            </a:r>
            <a:r>
              <a:rPr lang="en-US" sz="1900" dirty="0">
                <a:ea typeface="+mj-lt"/>
                <a:cs typeface="+mj-lt"/>
              </a:rPr>
              <a:t>es001331e</a:t>
            </a:r>
            <a:endParaRPr lang="en-US" sz="1900" i="0" dirty="0">
              <a:effectLst/>
            </a:endParaRPr>
          </a:p>
          <a:p>
            <a:r>
              <a:rPr lang="en-US" sz="1900" dirty="0" err="1">
                <a:ea typeface="+mj-lt"/>
                <a:cs typeface="+mj-lt"/>
              </a:rPr>
              <a:t>Firelogs</a:t>
            </a:r>
            <a:r>
              <a:rPr lang="en-US" sz="1900" dirty="0">
                <a:ea typeface="+mj-lt"/>
                <a:cs typeface="+mj-lt"/>
              </a:rPr>
              <a:t>:  Li</a:t>
            </a:r>
            <a:r>
              <a:rPr lang="en-US" sz="1900" b="0" i="0" u="none" strike="noStrike" dirty="0">
                <a:effectLst/>
                <a:ea typeface="+mj-lt"/>
                <a:cs typeface="+mj-lt"/>
              </a:rPr>
              <a:t>, </a:t>
            </a:r>
            <a:r>
              <a:rPr lang="en-US" sz="1900" dirty="0">
                <a:ea typeface="+mj-lt"/>
                <a:cs typeface="+mj-lt"/>
              </a:rPr>
              <a:t>V</a:t>
            </a:r>
            <a:r>
              <a:rPr lang="en-US" sz="1900" b="0" i="0" u="none" strike="noStrike" dirty="0">
                <a:effectLst/>
                <a:ea typeface="+mj-lt"/>
                <a:cs typeface="+mj-lt"/>
              </a:rPr>
              <a:t>.S. and </a:t>
            </a:r>
            <a:r>
              <a:rPr lang="en-US" sz="1900" dirty="0">
                <a:ea typeface="+mj-lt"/>
                <a:cs typeface="+mj-lt"/>
              </a:rPr>
              <a:t>S</a:t>
            </a:r>
            <a:r>
              <a:rPr lang="en-US" sz="1900" b="0" i="0" u="none" strike="noStrike" dirty="0">
                <a:effectLst/>
                <a:ea typeface="+mj-lt"/>
                <a:cs typeface="+mj-lt"/>
              </a:rPr>
              <a:t>.</a:t>
            </a:r>
            <a:r>
              <a:rPr lang="en-US" sz="1900" dirty="0">
                <a:ea typeface="+mj-lt"/>
                <a:cs typeface="+mj-lt"/>
              </a:rPr>
              <a:t>R</a:t>
            </a:r>
            <a:r>
              <a:rPr lang="en-US" sz="1900" b="0" i="0" u="none" strike="noStrike" dirty="0">
                <a:effectLst/>
                <a:ea typeface="+mj-lt"/>
                <a:cs typeface="+mj-lt"/>
              </a:rPr>
              <a:t>. </a:t>
            </a:r>
            <a:r>
              <a:rPr lang="en-US" sz="1900" dirty="0">
                <a:ea typeface="+mj-lt"/>
                <a:cs typeface="+mj-lt"/>
              </a:rPr>
              <a:t>Rosenthal</a:t>
            </a:r>
            <a:r>
              <a:rPr lang="en-US" sz="1900" b="0" i="0" u="none" strike="noStrike" dirty="0">
                <a:effectLst/>
                <a:ea typeface="+mj-lt"/>
                <a:cs typeface="+mj-lt"/>
              </a:rPr>
              <a:t>. </a:t>
            </a:r>
            <a:r>
              <a:rPr lang="en-US" sz="1900" dirty="0">
                <a:ea typeface="+mj-lt"/>
                <a:cs typeface="+mj-lt"/>
              </a:rPr>
              <a:t>2006</a:t>
            </a:r>
            <a:r>
              <a:rPr lang="en-US" sz="1900" b="0" i="0" u="none" strike="noStrike" dirty="0">
                <a:effectLst/>
                <a:ea typeface="+mj-lt"/>
                <a:cs typeface="+mj-lt"/>
              </a:rPr>
              <a:t>.</a:t>
            </a:r>
            <a:r>
              <a:rPr lang="en-US" sz="1900" dirty="0">
                <a:ea typeface="+mj-lt"/>
                <a:cs typeface="+mj-lt"/>
              </a:rPr>
              <a:t> Content and Emission Characteristics of Artificial Wax </a:t>
            </a:r>
            <a:r>
              <a:rPr lang="en-US" sz="1900" dirty="0" err="1">
                <a:ea typeface="+mj-lt"/>
                <a:cs typeface="+mj-lt"/>
              </a:rPr>
              <a:t>Firelogs</a:t>
            </a:r>
            <a:r>
              <a:rPr lang="en-US" sz="1900" b="0" i="0" u="none" strike="noStrike" dirty="0">
                <a:effectLst/>
                <a:ea typeface="+mj-lt"/>
                <a:cs typeface="+mj-lt"/>
              </a:rPr>
              <a:t>.</a:t>
            </a:r>
            <a:r>
              <a:rPr lang="en-US" sz="1900" dirty="0">
                <a:ea typeface="+mj-lt"/>
                <a:cs typeface="+mj-lt"/>
              </a:rPr>
              <a:t> Poster presentation at 15th International Emission Inventory Conference</a:t>
            </a:r>
            <a:r>
              <a:rPr lang="en-US" sz="1900" b="0" i="0" u="none" strike="noStrike" dirty="0">
                <a:effectLst/>
                <a:ea typeface="+mj-lt"/>
                <a:cs typeface="+mj-lt"/>
              </a:rPr>
              <a:t>. </a:t>
            </a:r>
            <a:r>
              <a:rPr lang="en-US" sz="1900" dirty="0">
                <a:ea typeface="+mj-lt"/>
                <a:cs typeface="+mj-lt"/>
              </a:rPr>
              <a:t>New Orleans</a:t>
            </a:r>
            <a:r>
              <a:rPr lang="en-US" sz="1900" b="0" i="0" u="none" strike="noStrike" dirty="0">
                <a:effectLst/>
                <a:ea typeface="+mj-lt"/>
                <a:cs typeface="+mj-lt"/>
              </a:rPr>
              <a:t>, </a:t>
            </a:r>
            <a:r>
              <a:rPr lang="en-US" sz="1900" dirty="0">
                <a:ea typeface="+mj-lt"/>
                <a:cs typeface="+mj-lt"/>
              </a:rPr>
              <a:t>Louisiana</a:t>
            </a:r>
            <a:r>
              <a:rPr lang="en-US" sz="1900" b="0" i="0" u="none" strike="noStrike" dirty="0">
                <a:effectLst/>
                <a:ea typeface="+mj-lt"/>
                <a:cs typeface="+mj-lt"/>
              </a:rPr>
              <a:t>. </a:t>
            </a:r>
            <a:r>
              <a:rPr lang="en-US" sz="1900" dirty="0">
                <a:ea typeface="+mj-lt"/>
                <a:cs typeface="+mj-lt"/>
              </a:rPr>
              <a:t>May 15-18, 2006</a:t>
            </a:r>
            <a:r>
              <a:rPr lang="en-US" sz="1900" b="0" i="0" u="none" strike="noStrike" dirty="0">
                <a:effectLst/>
                <a:ea typeface="+mj-lt"/>
                <a:cs typeface="+mj-lt"/>
              </a:rPr>
              <a:t>.</a:t>
            </a:r>
            <a:endParaRPr lang="en-US" dirty="0">
              <a:ea typeface="+mj-lt"/>
              <a:cs typeface="+mj-lt"/>
            </a:endParaRPr>
          </a:p>
          <a:p>
            <a:r>
              <a:rPr lang="en-US" sz="1900" dirty="0">
                <a:ea typeface="+mj-lt"/>
                <a:cs typeface="+mj-lt"/>
              </a:rPr>
              <a:t>Some PAHs from:</a:t>
            </a:r>
          </a:p>
          <a:p>
            <a:pPr lvl="1"/>
            <a:r>
              <a:rPr lang="en-US" sz="1700" dirty="0">
                <a:ea typeface="+mj-lt"/>
                <a:cs typeface="+mj-lt"/>
              </a:rPr>
              <a:t>Hays, M. D.,  D.  Smith, J. Kinsey, D. </a:t>
            </a:r>
            <a:r>
              <a:rPr lang="en-US" sz="1700" dirty="0" err="1">
                <a:ea typeface="+mj-lt"/>
                <a:cs typeface="+mj-lt"/>
              </a:rPr>
              <a:t>Yuanji</a:t>
            </a:r>
            <a:r>
              <a:rPr lang="en-US" sz="1700" dirty="0">
                <a:ea typeface="+mj-lt"/>
                <a:cs typeface="+mj-lt"/>
              </a:rPr>
              <a:t>, P. </a:t>
            </a:r>
            <a:r>
              <a:rPr lang="en-US" sz="1700" dirty="0" err="1">
                <a:ea typeface="+mj-lt"/>
                <a:cs typeface="+mj-lt"/>
              </a:rPr>
              <a:t>Kariher</a:t>
            </a:r>
            <a:r>
              <a:rPr lang="en-US" sz="1700" dirty="0">
                <a:ea typeface="+mj-lt"/>
                <a:cs typeface="+mj-lt"/>
              </a:rPr>
              <a:t>. 2003.”Polycyclic aromatic hydrocarbon size distributions in aerosols from appliances of residential wood combustion as determined by direct thermal desorption—GC/MS,” Journal of Aerosol Science, Vol. 34, No. 8,: 1061-1084, </a:t>
            </a:r>
            <a:r>
              <a:rPr lang="en-US" sz="1700" dirty="0">
                <a:ea typeface="+mj-lt"/>
                <a:cs typeface="+mj-lt"/>
                <a:hlinkClick r:id="rId2"/>
              </a:rPr>
              <a:t>https://doi.org/10.1016/S0021-8502(03)00080-6</a:t>
            </a:r>
            <a:r>
              <a:rPr lang="en-US" sz="1700" dirty="0">
                <a:ea typeface="+mj-lt"/>
                <a:cs typeface="+mj-lt"/>
              </a:rPr>
              <a:t>.</a:t>
            </a:r>
            <a:endParaRPr lang="en-US" sz="1700"/>
          </a:p>
          <a:p>
            <a:pPr lvl="1"/>
            <a:r>
              <a:rPr lang="en-US" sz="1700" err="1">
                <a:ea typeface="+mj-lt"/>
                <a:cs typeface="+mj-lt"/>
              </a:rPr>
              <a:t>Aurell</a:t>
            </a:r>
            <a:r>
              <a:rPr lang="en-US" sz="1700" dirty="0">
                <a:ea typeface="+mj-lt"/>
                <a:cs typeface="+mj-lt"/>
              </a:rPr>
              <a:t>, J., B.K. Gullett, D. Tabor, et al. 2012. </a:t>
            </a:r>
            <a:r>
              <a:rPr lang="en-US" sz="1700" err="1">
                <a:ea typeface="+mj-lt"/>
                <a:cs typeface="+mj-lt"/>
              </a:rPr>
              <a:t>Semivolatile</a:t>
            </a:r>
            <a:r>
              <a:rPr lang="en-US" sz="1700" dirty="0">
                <a:ea typeface="+mj-lt"/>
                <a:cs typeface="+mj-lt"/>
              </a:rPr>
              <a:t> and Volatile Organic Compound Emissions from Wood-Fired Hydronic Heaters. Environmental Science and Technology, 46: 7898-7904, </a:t>
            </a:r>
            <a:endParaRPr lang="en-US" sz="1700"/>
          </a:p>
          <a:p>
            <a:pPr lvl="1"/>
            <a:r>
              <a:rPr lang="en-US" sz="1700" dirty="0">
                <a:solidFill>
                  <a:srgbClr val="FFFFFF"/>
                </a:solidFill>
                <a:latin typeface="Century Gothic" panose="020B0502020202020204"/>
              </a:rPr>
              <a:t>AP-42, </a:t>
            </a:r>
            <a:endParaRPr lang="en-US" sz="1700" b="0" i="0" dirty="0">
              <a:solidFill>
                <a:srgbClr val="FFFFFF"/>
              </a:solidFill>
              <a:effectLst/>
              <a:latin typeface="Century Gothic" panose="020B0502020202020204"/>
            </a:endParaRPr>
          </a:p>
          <a:p>
            <a:pPr lvl="1"/>
            <a:r>
              <a:rPr lang="en-US" sz="1700" dirty="0">
                <a:solidFill>
                  <a:srgbClr val="FFFFFF"/>
                </a:solidFill>
                <a:ea typeface="+mj-lt"/>
                <a:cs typeface="+mj-lt"/>
              </a:rPr>
              <a:t>Houck, J.E. and B.N. Eagle. 2006. Task 6 Technical Memorandum 4 (Final Report): Control Analysis and Documentation for Residential Wood Combustion in the MANE-VU Region. Prepared for MARAMA. https://www.omni-test.com/publications/Task%206%20Final%20Report.pdf</a:t>
            </a:r>
            <a:endParaRPr lang="en-US" sz="1700" b="0" i="0" dirty="0">
              <a:solidFill>
                <a:srgbClr val="FFFFFF"/>
              </a:solidFill>
              <a:effectLst/>
              <a:latin typeface="Century Gothic" panose="020B0502020202020204"/>
            </a:endParaRPr>
          </a:p>
          <a:p>
            <a:pPr lvl="1"/>
            <a:endParaRPr lang="en-US" sz="1700" dirty="0">
              <a:solidFill>
                <a:srgbClr val="FFFFFF"/>
              </a:solidFill>
              <a:latin typeface="Century Gothic" panose="020B0502020202020204"/>
              <a:ea typeface="Roboto" panose="02000000000000000000" pitchFamily="2" charset="0"/>
              <a:cs typeface="Roboto" panose="02000000000000000000" pitchFamily="2" charset="0"/>
            </a:endParaRPr>
          </a:p>
          <a:p>
            <a:endParaRPr lang="en-US">
              <a:solidFill>
                <a:srgbClr val="FFFFFF"/>
              </a:solidFill>
              <a:latin typeface="Century Gothic" panose="020B0502020202020204"/>
              <a:ea typeface="Roboto" panose="02000000000000000000" pitchFamily="2" charset="0"/>
              <a:cs typeface="Roboto" panose="02000000000000000000" pitchFamily="2" charset="0"/>
            </a:endParaRPr>
          </a:p>
          <a:p>
            <a:endParaRPr lang="en-US">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US">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US"/>
          </a:p>
        </p:txBody>
      </p:sp>
      <p:sp>
        <p:nvSpPr>
          <p:cNvPr id="4" name="Slide Number Placeholder 3">
            <a:extLst>
              <a:ext uri="{FF2B5EF4-FFF2-40B4-BE49-F238E27FC236}">
                <a16:creationId xmlns:a16="http://schemas.microsoft.com/office/drawing/2014/main" id="{67E57AEC-59A3-C615-D142-4D191113F083}"/>
              </a:ext>
            </a:extLst>
          </p:cNvPr>
          <p:cNvSpPr>
            <a:spLocks noGrp="1"/>
          </p:cNvSpPr>
          <p:nvPr>
            <p:ph type="sldNum" sz="quarter" idx="12"/>
          </p:nvPr>
        </p:nvSpPr>
        <p:spPr/>
        <p:txBody>
          <a:bodyPr/>
          <a:lstStyle/>
          <a:p>
            <a:fld id="{DAA67797-8278-4109-B305-B19CC4BC847D}" type="slidenum">
              <a:rPr lang="en-US" smtClean="0"/>
              <a:t>22</a:t>
            </a:fld>
            <a:endParaRPr lang="en-US"/>
          </a:p>
        </p:txBody>
      </p:sp>
    </p:spTree>
    <p:extLst>
      <p:ext uri="{BB962C8B-B14F-4D97-AF65-F5344CB8AC3E}">
        <p14:creationId xmlns:p14="http://schemas.microsoft.com/office/powerpoint/2010/main" val="205121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1228C-0484-131F-F91E-E7A8E6A86E9B}"/>
              </a:ext>
            </a:extLst>
          </p:cNvPr>
          <p:cNvSpPr>
            <a:spLocks noGrp="1"/>
          </p:cNvSpPr>
          <p:nvPr>
            <p:ph type="title"/>
          </p:nvPr>
        </p:nvSpPr>
        <p:spPr/>
        <p:txBody>
          <a:bodyPr/>
          <a:lstStyle/>
          <a:p>
            <a:r>
              <a:rPr lang="en-US"/>
              <a:t>Modeling Improvements- New Spatial Surrogates</a:t>
            </a:r>
          </a:p>
        </p:txBody>
      </p:sp>
      <p:sp>
        <p:nvSpPr>
          <p:cNvPr id="4" name="Content Placeholder 3">
            <a:extLst>
              <a:ext uri="{FF2B5EF4-FFF2-40B4-BE49-F238E27FC236}">
                <a16:creationId xmlns:a16="http://schemas.microsoft.com/office/drawing/2014/main" id="{FD1B228C-CADD-05C0-E5DA-54415C823F05}"/>
              </a:ext>
            </a:extLst>
          </p:cNvPr>
          <p:cNvSpPr>
            <a:spLocks noGrp="1"/>
          </p:cNvSpPr>
          <p:nvPr>
            <p:ph idx="1"/>
          </p:nvPr>
        </p:nvSpPr>
        <p:spPr>
          <a:xfrm>
            <a:off x="1103312" y="2052918"/>
            <a:ext cx="8946541" cy="2225783"/>
          </a:xfrm>
        </p:spPr>
        <p:txBody>
          <a:bodyPr vert="horz" lIns="91440" tIns="45720" rIns="91440" bIns="45720" rtlCol="0" anchor="t">
            <a:normAutofit/>
          </a:bodyPr>
          <a:lstStyle/>
          <a:p>
            <a:pPr>
              <a:lnSpc>
                <a:spcPct val="114999"/>
              </a:lnSpc>
              <a:spcBef>
                <a:spcPts val="0"/>
              </a:spcBef>
              <a:spcAft>
                <a:spcPts val="600"/>
              </a:spcAft>
            </a:pPr>
            <a:r>
              <a:rPr lang="en-US" sz="1200">
                <a:solidFill>
                  <a:srgbClr val="EEEEEE"/>
                </a:solidFill>
                <a:latin typeface="Arial"/>
                <a:cs typeface="Arial"/>
              </a:rPr>
              <a:t>New surrogates were developed based on the </a:t>
            </a:r>
            <a:r>
              <a:rPr lang="en-US" sz="1200">
                <a:latin typeface="Arial"/>
                <a:cs typeface="Arial"/>
                <a:hlinkClick r:id="rId2"/>
              </a:rPr>
              <a:t>FEMA Structure Footprints</a:t>
            </a:r>
            <a:r>
              <a:rPr lang="en-US" sz="1200">
                <a:solidFill>
                  <a:srgbClr val="EEEEEE"/>
                </a:solidFill>
                <a:latin typeface="Arial"/>
                <a:cs typeface="Arial"/>
              </a:rPr>
              <a:t> and the US Census </a:t>
            </a:r>
            <a:r>
              <a:rPr lang="en-US" sz="1200">
                <a:latin typeface="Arial"/>
                <a:cs typeface="Arial"/>
                <a:hlinkClick r:id="rId3"/>
              </a:rPr>
              <a:t>American Community Survey (ACS)</a:t>
            </a:r>
            <a:endParaRPr lang="en-US" sz="1200">
              <a:latin typeface="Arial"/>
              <a:cs typeface="Arial"/>
            </a:endParaRPr>
          </a:p>
          <a:p>
            <a:pPr>
              <a:lnSpc>
                <a:spcPct val="114999"/>
              </a:lnSpc>
              <a:spcBef>
                <a:spcPts val="0"/>
              </a:spcBef>
              <a:spcAft>
                <a:spcPts val="600"/>
              </a:spcAft>
            </a:pPr>
            <a:r>
              <a:rPr lang="en-US" sz="1200">
                <a:latin typeface="Arial"/>
                <a:cs typeface="Arial"/>
                <a:hlinkClick r:id="rId4"/>
              </a:rPr>
              <a:t>Block group boundaries </a:t>
            </a:r>
            <a:r>
              <a:rPr lang="en-US" sz="1200">
                <a:solidFill>
                  <a:srgbClr val="EEEEEE"/>
                </a:solidFill>
                <a:latin typeface="Arial"/>
                <a:cs typeface="Arial"/>
              </a:rPr>
              <a:t>are derived from the US Census TIGER website</a:t>
            </a:r>
            <a:endParaRPr lang="en-US" sz="1200">
              <a:latin typeface="Arial"/>
              <a:cs typeface="Arial"/>
            </a:endParaRPr>
          </a:p>
          <a:p>
            <a:pPr>
              <a:lnSpc>
                <a:spcPct val="114999"/>
              </a:lnSpc>
              <a:spcBef>
                <a:spcPts val="0"/>
              </a:spcBef>
              <a:spcAft>
                <a:spcPts val="600"/>
              </a:spcAft>
            </a:pPr>
            <a:r>
              <a:rPr lang="en-US" sz="1200">
                <a:solidFill>
                  <a:srgbClr val="EEEEEE"/>
                </a:solidFill>
                <a:latin typeface="Arial"/>
                <a:cs typeface="Arial"/>
              </a:rPr>
              <a:t>ACS data are used to characterize population, residential occupancy class (e.g. number of units per structure)</a:t>
            </a:r>
          </a:p>
          <a:p>
            <a:pPr>
              <a:lnSpc>
                <a:spcPct val="114999"/>
              </a:lnSpc>
              <a:spcBef>
                <a:spcPts val="0"/>
              </a:spcBef>
              <a:spcAft>
                <a:spcPts val="600"/>
              </a:spcAft>
            </a:pPr>
            <a:r>
              <a:rPr lang="en-US" sz="1200">
                <a:solidFill>
                  <a:srgbClr val="EEEEEE"/>
                </a:solidFill>
                <a:latin typeface="Arial"/>
                <a:cs typeface="Arial"/>
              </a:rPr>
              <a:t>The FEMA structure footprints include structure perimeters by general occupancy class</a:t>
            </a:r>
            <a:endParaRPr lang="en-US" sz="1200">
              <a:solidFill>
                <a:srgbClr val="FFFFFF"/>
              </a:solidFill>
              <a:latin typeface="Arial"/>
              <a:cs typeface="Arial"/>
            </a:endParaRPr>
          </a:p>
          <a:p>
            <a:pPr>
              <a:lnSpc>
                <a:spcPct val="114999"/>
              </a:lnSpc>
              <a:spcBef>
                <a:spcPts val="0"/>
              </a:spcBef>
              <a:spcAft>
                <a:spcPts val="600"/>
              </a:spcAft>
            </a:pPr>
            <a:r>
              <a:rPr lang="en-US" sz="1200">
                <a:solidFill>
                  <a:srgbClr val="EEEEEE"/>
                </a:solidFill>
                <a:latin typeface="Arial"/>
                <a:cs typeface="Arial"/>
              </a:rPr>
              <a:t>The centroid of each FEMA structure footprint is used to reduce the surrogate computational time</a:t>
            </a:r>
            <a:endParaRPr lang="en-US" sz="1200">
              <a:solidFill>
                <a:srgbClr val="FFFFFF"/>
              </a:solidFill>
              <a:latin typeface="Arial"/>
              <a:cs typeface="Arial"/>
            </a:endParaRPr>
          </a:p>
          <a:p>
            <a:pPr>
              <a:lnSpc>
                <a:spcPct val="114999"/>
              </a:lnSpc>
              <a:spcBef>
                <a:spcPts val="0"/>
              </a:spcBef>
              <a:spcAft>
                <a:spcPts val="600"/>
              </a:spcAft>
            </a:pPr>
            <a:r>
              <a:rPr lang="en-US" sz="1200">
                <a:solidFill>
                  <a:srgbClr val="EEEEEE"/>
                </a:solidFill>
                <a:latin typeface="Arial"/>
                <a:cs typeface="Arial"/>
              </a:rPr>
              <a:t>All three datasets are fused together to provide a single block group level filterable weighting dataset</a:t>
            </a:r>
            <a:endParaRPr lang="en-US" sz="1200">
              <a:solidFill>
                <a:srgbClr val="FFFFFF"/>
              </a:solidFill>
              <a:latin typeface="Arial"/>
              <a:cs typeface="Arial"/>
            </a:endParaRPr>
          </a:p>
          <a:p>
            <a:pPr>
              <a:lnSpc>
                <a:spcPct val="114999"/>
              </a:lnSpc>
              <a:spcBef>
                <a:spcPts val="0"/>
              </a:spcBef>
              <a:spcAft>
                <a:spcPts val="600"/>
              </a:spcAft>
            </a:pPr>
            <a:endParaRPr lang="en-US" sz="1200">
              <a:solidFill>
                <a:srgbClr val="EEEEEE"/>
              </a:solidFill>
              <a:latin typeface="Arial"/>
              <a:cs typeface="Arial"/>
            </a:endParaRPr>
          </a:p>
        </p:txBody>
      </p:sp>
      <p:sp>
        <p:nvSpPr>
          <p:cNvPr id="2" name="Slide Number Placeholder 1">
            <a:extLst>
              <a:ext uri="{FF2B5EF4-FFF2-40B4-BE49-F238E27FC236}">
                <a16:creationId xmlns:a16="http://schemas.microsoft.com/office/drawing/2014/main" id="{DD440258-0B82-4529-E8FC-F478807F8498}"/>
              </a:ext>
            </a:extLst>
          </p:cNvPr>
          <p:cNvSpPr>
            <a:spLocks noGrp="1"/>
          </p:cNvSpPr>
          <p:nvPr>
            <p:ph type="sldNum" sz="quarter" idx="12"/>
          </p:nvPr>
        </p:nvSpPr>
        <p:spPr/>
        <p:txBody>
          <a:bodyPr/>
          <a:lstStyle/>
          <a:p>
            <a:fld id="{DAA67797-8278-4109-B305-B19CC4BC847D}" type="slidenum">
              <a:rPr lang="en-US" smtClean="0"/>
              <a:t>23</a:t>
            </a:fld>
            <a:endParaRPr lang="en-US"/>
          </a:p>
        </p:txBody>
      </p:sp>
      <p:graphicFrame>
        <p:nvGraphicFramePr>
          <p:cNvPr id="7" name="Table 6">
            <a:extLst>
              <a:ext uri="{FF2B5EF4-FFF2-40B4-BE49-F238E27FC236}">
                <a16:creationId xmlns:a16="http://schemas.microsoft.com/office/drawing/2014/main" id="{C324D2A1-2E67-E10B-F7A0-60546ED75021}"/>
              </a:ext>
            </a:extLst>
          </p:cNvPr>
          <p:cNvGraphicFramePr>
            <a:graphicFrameLocks noGrp="1"/>
          </p:cNvGraphicFramePr>
          <p:nvPr>
            <p:extLst>
              <p:ext uri="{D42A27DB-BD31-4B8C-83A1-F6EECF244321}">
                <p14:modId xmlns:p14="http://schemas.microsoft.com/office/powerpoint/2010/main" val="2557495882"/>
              </p:ext>
            </p:extLst>
          </p:nvPr>
        </p:nvGraphicFramePr>
        <p:xfrm>
          <a:off x="1812266" y="4583142"/>
          <a:ext cx="7848600" cy="1252537"/>
        </p:xfrm>
        <a:graphic>
          <a:graphicData uri="http://schemas.openxmlformats.org/drawingml/2006/table">
            <a:tbl>
              <a:tblPr bandRow="1">
                <a:tableStyleId>{5C22544A-7EE6-4342-B048-85BDC9FD1C3A}</a:tableStyleId>
              </a:tblPr>
              <a:tblGrid>
                <a:gridCol w="1581150">
                  <a:extLst>
                    <a:ext uri="{9D8B030D-6E8A-4147-A177-3AD203B41FA5}">
                      <a16:colId xmlns:a16="http://schemas.microsoft.com/office/drawing/2014/main" val="1603712026"/>
                    </a:ext>
                  </a:extLst>
                </a:gridCol>
                <a:gridCol w="6267450">
                  <a:extLst>
                    <a:ext uri="{9D8B030D-6E8A-4147-A177-3AD203B41FA5}">
                      <a16:colId xmlns:a16="http://schemas.microsoft.com/office/drawing/2014/main" val="375428813"/>
                    </a:ext>
                  </a:extLst>
                </a:gridCol>
              </a:tblGrid>
              <a:tr h="309562">
                <a:tc>
                  <a:txBody>
                    <a:bodyPr/>
                    <a:lstStyle/>
                    <a:p>
                      <a:pPr fontAlgn="base">
                        <a:lnSpc>
                          <a:spcPts val="1650"/>
                        </a:lnSpc>
                        <a:buNone/>
                      </a:pPr>
                      <a:r>
                        <a:rPr lang="en-US" sz="1400" b="1">
                          <a:solidFill>
                            <a:srgbClr val="212121"/>
                          </a:solidFill>
                          <a:effectLst/>
                          <a:latin typeface="Arial"/>
                        </a:rPr>
                        <a:t>Surrogate Code</a:t>
                      </a:r>
                      <a:endParaRPr lang="en-US" b="1">
                        <a:solidFill>
                          <a:srgbClr val="212121"/>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10582" cap="flat" cmpd="sng" algn="ctr">
                      <a:solidFill>
                        <a:srgbClr val="212121"/>
                      </a:solidFill>
                      <a:prstDash val="solid"/>
                      <a:round/>
                      <a:headEnd type="none" w="med" len="med"/>
                      <a:tailEnd type="none" w="med" len="med"/>
                    </a:lnT>
                    <a:lnB w="31747" cap="flat" cmpd="sng" algn="ctr">
                      <a:solidFill>
                        <a:srgbClr val="212121"/>
                      </a:solidFill>
                      <a:prstDash val="solid"/>
                      <a:round/>
                      <a:headEnd type="none" w="med" len="med"/>
                      <a:tailEnd type="none" w="med" len="med"/>
                    </a:lnB>
                    <a:solidFill>
                      <a:srgbClr val="ED7D31"/>
                    </a:solidFill>
                  </a:tcPr>
                </a:tc>
                <a:tc>
                  <a:txBody>
                    <a:bodyPr/>
                    <a:lstStyle/>
                    <a:p>
                      <a:pPr fontAlgn="base">
                        <a:lnSpc>
                          <a:spcPts val="1650"/>
                        </a:lnSpc>
                        <a:buNone/>
                      </a:pPr>
                      <a:r>
                        <a:rPr lang="en-US" sz="1400" b="1">
                          <a:solidFill>
                            <a:srgbClr val="212121"/>
                          </a:solidFill>
                          <a:effectLst/>
                          <a:latin typeface="Arial"/>
                        </a:rPr>
                        <a:t>Surrogate</a:t>
                      </a:r>
                      <a:endParaRPr lang="en-US" b="1">
                        <a:solidFill>
                          <a:srgbClr val="212121"/>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10582" cap="flat" cmpd="sng" algn="ctr">
                      <a:solidFill>
                        <a:srgbClr val="212121"/>
                      </a:solidFill>
                      <a:prstDash val="solid"/>
                      <a:round/>
                      <a:headEnd type="none" w="med" len="med"/>
                      <a:tailEnd type="none" w="med" len="med"/>
                    </a:lnT>
                    <a:lnB w="31747" cap="flat" cmpd="sng" algn="ctr">
                      <a:solidFill>
                        <a:srgbClr val="212121"/>
                      </a:solidFill>
                      <a:prstDash val="solid"/>
                      <a:round/>
                      <a:headEnd type="none" w="med" len="med"/>
                      <a:tailEnd type="none" w="med" len="med"/>
                    </a:lnB>
                    <a:solidFill>
                      <a:schemeClr val="accent3"/>
                    </a:solidFill>
                  </a:tcPr>
                </a:tc>
                <a:extLst>
                  <a:ext uri="{0D108BD9-81ED-4DB2-BD59-A6C34878D82A}">
                    <a16:rowId xmlns:a16="http://schemas.microsoft.com/office/drawing/2014/main" val="2813403204"/>
                  </a:ext>
                </a:extLst>
              </a:tr>
              <a:tr h="314325">
                <a:tc>
                  <a:txBody>
                    <a:bodyPr/>
                    <a:lstStyle/>
                    <a:p>
                      <a:pPr algn="ctr" fontAlgn="base">
                        <a:lnSpc>
                          <a:spcPts val="1650"/>
                        </a:lnSpc>
                        <a:buNone/>
                      </a:pPr>
                      <a:r>
                        <a:rPr lang="en-US" sz="1400" b="1">
                          <a:solidFill>
                            <a:srgbClr val="212121"/>
                          </a:solidFill>
                          <a:effectLst/>
                          <a:latin typeface="Arial"/>
                        </a:rPr>
                        <a:t>111</a:t>
                      </a:r>
                      <a:endParaRPr lang="en-US" b="1">
                        <a:solidFill>
                          <a:srgbClr val="212121"/>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31747" cap="flat" cmpd="sng" algn="ctr">
                      <a:solidFill>
                        <a:srgbClr val="212121"/>
                      </a:solidFill>
                      <a:prstDash val="solid"/>
                      <a:round/>
                      <a:headEnd type="none" w="med" len="med"/>
                      <a:tailEnd type="none" w="med" len="med"/>
                    </a:lnT>
                    <a:lnB w="10582" cap="flat" cmpd="sng" algn="ctr">
                      <a:solidFill>
                        <a:srgbClr val="212121"/>
                      </a:solidFill>
                      <a:prstDash val="solid"/>
                      <a:round/>
                      <a:headEnd type="none" w="med" len="med"/>
                      <a:tailEnd type="none" w="med" len="med"/>
                    </a:lnB>
                    <a:solidFill>
                      <a:srgbClr val="ED7D31"/>
                    </a:solidFill>
                  </a:tcPr>
                </a:tc>
                <a:tc>
                  <a:txBody>
                    <a:bodyPr/>
                    <a:lstStyle/>
                    <a:p>
                      <a:pPr fontAlgn="base">
                        <a:lnSpc>
                          <a:spcPts val="1650"/>
                        </a:lnSpc>
                        <a:buNone/>
                      </a:pPr>
                      <a:r>
                        <a:rPr lang="en-US" sz="1400">
                          <a:solidFill>
                            <a:srgbClr val="212121"/>
                          </a:solidFill>
                          <a:effectLst/>
                          <a:latin typeface="Arial"/>
                        </a:rPr>
                        <a:t>All Residential Structures</a:t>
                      </a:r>
                      <a:endParaRPr lang="en-US">
                        <a:solidFill>
                          <a:srgbClr val="FFFFFF"/>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31747" cap="flat" cmpd="sng" algn="ctr">
                      <a:solidFill>
                        <a:srgbClr val="212121"/>
                      </a:solidFill>
                      <a:prstDash val="solid"/>
                      <a:round/>
                      <a:headEnd type="none" w="med" len="med"/>
                      <a:tailEnd type="none" w="med" len="med"/>
                    </a:lnT>
                    <a:lnB w="10582" cap="flat" cmpd="sng" algn="ctr">
                      <a:solidFill>
                        <a:srgbClr val="21212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389173"/>
                  </a:ext>
                </a:extLst>
              </a:tr>
              <a:tr h="314325">
                <a:tc>
                  <a:txBody>
                    <a:bodyPr/>
                    <a:lstStyle/>
                    <a:p>
                      <a:pPr algn="ctr" fontAlgn="base">
                        <a:lnSpc>
                          <a:spcPts val="1650"/>
                        </a:lnSpc>
                        <a:buNone/>
                      </a:pPr>
                      <a:r>
                        <a:rPr lang="en-US" sz="1400" b="1">
                          <a:solidFill>
                            <a:srgbClr val="212121"/>
                          </a:solidFill>
                          <a:effectLst/>
                          <a:latin typeface="Arial"/>
                        </a:rPr>
                        <a:t>112</a:t>
                      </a:r>
                      <a:endParaRPr lang="en-US" b="1">
                        <a:solidFill>
                          <a:srgbClr val="212121"/>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10582" cap="flat" cmpd="sng" algn="ctr">
                      <a:solidFill>
                        <a:srgbClr val="212121"/>
                      </a:solidFill>
                      <a:prstDash val="solid"/>
                      <a:round/>
                      <a:headEnd type="none" w="med" len="med"/>
                      <a:tailEnd type="none" w="med" len="med"/>
                    </a:lnT>
                    <a:lnB w="10582" cap="flat" cmpd="sng" algn="ctr">
                      <a:solidFill>
                        <a:srgbClr val="212121"/>
                      </a:solidFill>
                      <a:prstDash val="solid"/>
                      <a:round/>
                      <a:headEnd type="none" w="med" len="med"/>
                      <a:tailEnd type="none" w="med" len="med"/>
                    </a:lnB>
                    <a:solidFill>
                      <a:srgbClr val="ED7D31"/>
                    </a:solidFill>
                  </a:tcPr>
                </a:tc>
                <a:tc>
                  <a:txBody>
                    <a:bodyPr/>
                    <a:lstStyle/>
                    <a:p>
                      <a:pPr fontAlgn="base">
                        <a:lnSpc>
                          <a:spcPts val="1650"/>
                        </a:lnSpc>
                        <a:buNone/>
                      </a:pPr>
                      <a:r>
                        <a:rPr lang="en-US" sz="1400">
                          <a:solidFill>
                            <a:srgbClr val="212121"/>
                          </a:solidFill>
                          <a:effectLst/>
                          <a:latin typeface="Arial"/>
                        </a:rPr>
                        <a:t>Single Family + Manufactured + small Multi-family (4) Residential Structures</a:t>
                      </a:r>
                      <a:endParaRPr lang="en-US">
                        <a:solidFill>
                          <a:srgbClr val="FFFFFF"/>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10582" cap="flat" cmpd="sng" algn="ctr">
                      <a:solidFill>
                        <a:srgbClr val="212121"/>
                      </a:solidFill>
                      <a:prstDash val="solid"/>
                      <a:round/>
                      <a:headEnd type="none" w="med" len="med"/>
                      <a:tailEnd type="none" w="med" len="med"/>
                    </a:lnT>
                    <a:lnB w="10582" cap="flat" cmpd="sng" algn="ctr">
                      <a:solidFill>
                        <a:srgbClr val="21212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68340440"/>
                  </a:ext>
                </a:extLst>
              </a:tr>
              <a:tr h="314325">
                <a:tc>
                  <a:txBody>
                    <a:bodyPr/>
                    <a:lstStyle/>
                    <a:p>
                      <a:pPr algn="ctr" fontAlgn="base">
                        <a:lnSpc>
                          <a:spcPts val="1650"/>
                        </a:lnSpc>
                        <a:buNone/>
                      </a:pPr>
                      <a:r>
                        <a:rPr lang="en-US" sz="1400" b="1">
                          <a:solidFill>
                            <a:srgbClr val="212121"/>
                          </a:solidFill>
                          <a:effectLst/>
                          <a:latin typeface="Arial"/>
                        </a:rPr>
                        <a:t>113</a:t>
                      </a:r>
                      <a:endParaRPr lang="en-US" b="1">
                        <a:solidFill>
                          <a:srgbClr val="212121"/>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10582" cap="flat" cmpd="sng" algn="ctr">
                      <a:solidFill>
                        <a:srgbClr val="212121"/>
                      </a:solidFill>
                      <a:prstDash val="solid"/>
                      <a:round/>
                      <a:headEnd type="none" w="med" len="med"/>
                      <a:tailEnd type="none" w="med" len="med"/>
                    </a:lnT>
                    <a:lnB w="10582" cap="flat" cmpd="sng" algn="ctr">
                      <a:solidFill>
                        <a:srgbClr val="212121"/>
                      </a:solidFill>
                      <a:prstDash val="solid"/>
                      <a:round/>
                      <a:headEnd type="none" w="med" len="med"/>
                      <a:tailEnd type="none" w="med" len="med"/>
                    </a:lnB>
                    <a:solidFill>
                      <a:srgbClr val="ED7D31"/>
                    </a:solidFill>
                  </a:tcPr>
                </a:tc>
                <a:tc>
                  <a:txBody>
                    <a:bodyPr/>
                    <a:lstStyle/>
                    <a:p>
                      <a:pPr fontAlgn="base">
                        <a:lnSpc>
                          <a:spcPts val="1650"/>
                        </a:lnSpc>
                        <a:buNone/>
                      </a:pPr>
                      <a:r>
                        <a:rPr lang="en-US" sz="1400">
                          <a:solidFill>
                            <a:srgbClr val="212121"/>
                          </a:solidFill>
                          <a:effectLst/>
                          <a:latin typeface="Arial"/>
                        </a:rPr>
                        <a:t>Single Family Residential Structures</a:t>
                      </a:r>
                      <a:endParaRPr lang="en-US">
                        <a:solidFill>
                          <a:srgbClr val="FFFFFF"/>
                        </a:solidFill>
                        <a:effectLst/>
                        <a:latin typeface="Arial"/>
                      </a:endParaRPr>
                    </a:p>
                  </a:txBody>
                  <a:tcPr marL="68580" marR="68580">
                    <a:lnL w="10582" cap="flat" cmpd="sng" algn="ctr">
                      <a:solidFill>
                        <a:srgbClr val="212121"/>
                      </a:solidFill>
                      <a:prstDash val="solid"/>
                      <a:round/>
                      <a:headEnd type="none" w="med" len="med"/>
                      <a:tailEnd type="none" w="med" len="med"/>
                    </a:lnL>
                    <a:lnR w="10582" cap="flat" cmpd="sng" algn="ctr">
                      <a:solidFill>
                        <a:srgbClr val="212121"/>
                      </a:solidFill>
                      <a:prstDash val="solid"/>
                      <a:round/>
                      <a:headEnd type="none" w="med" len="med"/>
                      <a:tailEnd type="none" w="med" len="med"/>
                    </a:lnR>
                    <a:lnT w="10582" cap="flat" cmpd="sng" algn="ctr">
                      <a:solidFill>
                        <a:srgbClr val="212121"/>
                      </a:solidFill>
                      <a:prstDash val="solid"/>
                      <a:round/>
                      <a:headEnd type="none" w="med" len="med"/>
                      <a:tailEnd type="none" w="med" len="med"/>
                    </a:lnT>
                    <a:lnB w="10582" cap="flat" cmpd="sng" algn="ctr">
                      <a:solidFill>
                        <a:srgbClr val="21212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41301456"/>
                  </a:ext>
                </a:extLst>
              </a:tr>
            </a:tbl>
          </a:graphicData>
        </a:graphic>
      </p:graphicFrame>
    </p:spTree>
    <p:extLst>
      <p:ext uri="{BB962C8B-B14F-4D97-AF65-F5344CB8AC3E}">
        <p14:creationId xmlns:p14="http://schemas.microsoft.com/office/powerpoint/2010/main" val="243445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8314-1C9A-4DAB-DCFA-161E52FD7D95}"/>
              </a:ext>
            </a:extLst>
          </p:cNvPr>
          <p:cNvSpPr>
            <a:spLocks noGrp="1"/>
          </p:cNvSpPr>
          <p:nvPr>
            <p:ph type="title"/>
          </p:nvPr>
        </p:nvSpPr>
        <p:spPr/>
        <p:txBody>
          <a:bodyPr/>
          <a:lstStyle/>
          <a:p>
            <a:r>
              <a:rPr lang="en-US"/>
              <a:t>4km map of emissions with new surrogates</a:t>
            </a:r>
          </a:p>
        </p:txBody>
      </p:sp>
      <p:pic>
        <p:nvPicPr>
          <p:cNvPr id="5" name="Content Placeholder 4">
            <a:extLst>
              <a:ext uri="{FF2B5EF4-FFF2-40B4-BE49-F238E27FC236}">
                <a16:creationId xmlns:a16="http://schemas.microsoft.com/office/drawing/2014/main" id="{C89E4CA4-38F6-E5AC-41CF-086BA08933DA}"/>
              </a:ext>
            </a:extLst>
          </p:cNvPr>
          <p:cNvPicPr>
            <a:picLocks noGrp="1" noChangeAspect="1"/>
          </p:cNvPicPr>
          <p:nvPr>
            <p:ph idx="1"/>
          </p:nvPr>
        </p:nvPicPr>
        <p:blipFill>
          <a:blip r:embed="rId2"/>
          <a:stretch>
            <a:fillRect/>
          </a:stretch>
        </p:blipFill>
        <p:spPr>
          <a:xfrm>
            <a:off x="1928507" y="2140883"/>
            <a:ext cx="7296150" cy="4019550"/>
          </a:xfrm>
        </p:spPr>
      </p:pic>
      <p:sp>
        <p:nvSpPr>
          <p:cNvPr id="4" name="Slide Number Placeholder 3">
            <a:extLst>
              <a:ext uri="{FF2B5EF4-FFF2-40B4-BE49-F238E27FC236}">
                <a16:creationId xmlns:a16="http://schemas.microsoft.com/office/drawing/2014/main" id="{01BE4527-2346-C707-2BF1-DD4B217B7897}"/>
              </a:ext>
            </a:extLst>
          </p:cNvPr>
          <p:cNvSpPr>
            <a:spLocks noGrp="1"/>
          </p:cNvSpPr>
          <p:nvPr>
            <p:ph type="sldNum" sz="quarter" idx="12"/>
          </p:nvPr>
        </p:nvSpPr>
        <p:spPr/>
        <p:txBody>
          <a:bodyPr/>
          <a:lstStyle/>
          <a:p>
            <a:fld id="{DAA67797-8278-4109-B305-B19CC4BC847D}" type="slidenum">
              <a:rPr lang="en-US" smtClean="0"/>
              <a:t>24</a:t>
            </a:fld>
            <a:endParaRPr lang="en-US"/>
          </a:p>
        </p:txBody>
      </p:sp>
    </p:spTree>
    <p:extLst>
      <p:ext uri="{BB962C8B-B14F-4D97-AF65-F5344CB8AC3E}">
        <p14:creationId xmlns:p14="http://schemas.microsoft.com/office/powerpoint/2010/main" val="246452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F3E8-1433-EA35-092C-573B16C92CFF}"/>
              </a:ext>
            </a:extLst>
          </p:cNvPr>
          <p:cNvSpPr>
            <a:spLocks noGrp="1"/>
          </p:cNvSpPr>
          <p:nvPr>
            <p:ph type="title"/>
          </p:nvPr>
        </p:nvSpPr>
        <p:spPr/>
        <p:txBody>
          <a:bodyPr/>
          <a:lstStyle/>
          <a:p>
            <a:r>
              <a:rPr lang="en-US"/>
              <a:t>Overview of Presentation</a:t>
            </a:r>
          </a:p>
        </p:txBody>
      </p:sp>
      <p:sp>
        <p:nvSpPr>
          <p:cNvPr id="3" name="Content Placeholder 2">
            <a:extLst>
              <a:ext uri="{FF2B5EF4-FFF2-40B4-BE49-F238E27FC236}">
                <a16:creationId xmlns:a16="http://schemas.microsoft.com/office/drawing/2014/main" id="{8EC6AF9E-5DC2-C4F6-8A57-8411B5ED4808}"/>
              </a:ext>
            </a:extLst>
          </p:cNvPr>
          <p:cNvSpPr>
            <a:spLocks noGrp="1"/>
          </p:cNvSpPr>
          <p:nvPr>
            <p:ph idx="1"/>
          </p:nvPr>
        </p:nvSpPr>
        <p:spPr/>
        <p:txBody>
          <a:bodyPr vert="horz" lIns="91440" tIns="45720" rIns="91440" bIns="45720" rtlCol="0" anchor="t">
            <a:normAutofit/>
          </a:bodyPr>
          <a:lstStyle/>
          <a:p>
            <a:r>
              <a:rPr lang="en-US" dirty="0"/>
              <a:t>Approach Overview</a:t>
            </a:r>
          </a:p>
          <a:p>
            <a:r>
              <a:rPr lang="en-US" dirty="0"/>
              <a:t>Changes to SCCs from 2020 NEI to 2023</a:t>
            </a:r>
          </a:p>
          <a:p>
            <a:r>
              <a:rPr lang="en-US" dirty="0"/>
              <a:t>Changes to Emission Factors (EFs)</a:t>
            </a:r>
          </a:p>
          <a:p>
            <a:r>
              <a:rPr lang="en-US" dirty="0"/>
              <a:t>Changes to Activity Data</a:t>
            </a:r>
          </a:p>
          <a:p>
            <a:r>
              <a:rPr lang="en-US" dirty="0"/>
              <a:t>Summaries of Differences based on new methodology using 2022 activity data</a:t>
            </a:r>
          </a:p>
        </p:txBody>
      </p:sp>
      <p:sp>
        <p:nvSpPr>
          <p:cNvPr id="4" name="Slide Number Placeholder 3">
            <a:extLst>
              <a:ext uri="{FF2B5EF4-FFF2-40B4-BE49-F238E27FC236}">
                <a16:creationId xmlns:a16="http://schemas.microsoft.com/office/drawing/2014/main" id="{0B9FD6A0-E8C2-8642-9B2A-3C89F32D782E}"/>
              </a:ext>
            </a:extLst>
          </p:cNvPr>
          <p:cNvSpPr>
            <a:spLocks noGrp="1"/>
          </p:cNvSpPr>
          <p:nvPr>
            <p:ph type="sldNum" sz="quarter" idx="12"/>
          </p:nvPr>
        </p:nvSpPr>
        <p:spPr/>
        <p:txBody>
          <a:bodyPr/>
          <a:lstStyle/>
          <a:p>
            <a:fld id="{DAA67797-8278-4109-B305-B19CC4BC847D}" type="slidenum">
              <a:rPr lang="en-US" smtClean="0"/>
              <a:t>3</a:t>
            </a:fld>
            <a:endParaRPr lang="en-US"/>
          </a:p>
        </p:txBody>
      </p:sp>
    </p:spTree>
    <p:extLst>
      <p:ext uri="{BB962C8B-B14F-4D97-AF65-F5344CB8AC3E}">
        <p14:creationId xmlns:p14="http://schemas.microsoft.com/office/powerpoint/2010/main" val="22602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9429-AD5B-BB0A-899C-6A06D96164EB}"/>
              </a:ext>
            </a:extLst>
          </p:cNvPr>
          <p:cNvSpPr>
            <a:spLocks noGrp="1"/>
          </p:cNvSpPr>
          <p:nvPr>
            <p:ph type="title"/>
          </p:nvPr>
        </p:nvSpPr>
        <p:spPr>
          <a:xfrm>
            <a:off x="624077" y="166279"/>
            <a:ext cx="9404723" cy="1023543"/>
          </a:xfrm>
        </p:spPr>
        <p:txBody>
          <a:bodyPr/>
          <a:lstStyle/>
          <a:p>
            <a:r>
              <a:rPr lang="en-US" dirty="0"/>
              <a:t>Approach Overview (1)</a:t>
            </a:r>
          </a:p>
        </p:txBody>
      </p:sp>
      <p:sp>
        <p:nvSpPr>
          <p:cNvPr id="3" name="Content Placeholder 2">
            <a:extLst>
              <a:ext uri="{FF2B5EF4-FFF2-40B4-BE49-F238E27FC236}">
                <a16:creationId xmlns:a16="http://schemas.microsoft.com/office/drawing/2014/main" id="{BCE39002-B074-1532-420D-6036B65F29CB}"/>
              </a:ext>
            </a:extLst>
          </p:cNvPr>
          <p:cNvSpPr>
            <a:spLocks noGrp="1"/>
          </p:cNvSpPr>
          <p:nvPr>
            <p:ph idx="1"/>
          </p:nvPr>
        </p:nvSpPr>
        <p:spPr>
          <a:xfrm>
            <a:off x="1103312" y="1308099"/>
            <a:ext cx="10470824" cy="4515508"/>
          </a:xfrm>
        </p:spPr>
        <p:txBody>
          <a:bodyPr vert="horz" lIns="91440" tIns="45720" rIns="91440" bIns="45720" rtlCol="0" anchor="t">
            <a:normAutofit/>
          </a:bodyPr>
          <a:lstStyle/>
          <a:p>
            <a:r>
              <a:rPr lang="en-US" dirty="0"/>
              <a:t>EPA estimates emissions for RWC via the Wagon Wheel (WW) and Hazardous Air Pollutant augmentation (HAP </a:t>
            </a:r>
            <a:r>
              <a:rPr lang="en-US" dirty="0" err="1"/>
              <a:t>aug</a:t>
            </a:r>
            <a:r>
              <a:rPr lang="en-US" dirty="0"/>
              <a:t>)</a:t>
            </a:r>
          </a:p>
          <a:p>
            <a:pPr lvl="1"/>
            <a:r>
              <a:rPr lang="en-US" sz="1500" dirty="0"/>
              <a:t>WW outputs EPA default annual emissions for criteria air pollutants/precursors (CAP) and metal HAP are estimated for every county by source classification code (SCC)</a:t>
            </a:r>
          </a:p>
          <a:p>
            <a:pPr lvl="1"/>
            <a:r>
              <a:rPr lang="en-US" sz="1500" dirty="0"/>
              <a:t>HAP </a:t>
            </a:r>
            <a:r>
              <a:rPr lang="en-US" sz="1500" dirty="0" err="1"/>
              <a:t>aug</a:t>
            </a:r>
            <a:r>
              <a:rPr lang="en-US" sz="1500" dirty="0"/>
              <a:t> is done in the Emissions Inventory System (EIS) to compute SCC, county-level emissions of VOC HAP, including polycyclic aromatic hydrocarbons (PAH); the process is to apply a HAP-to-VOC ratio to VOC</a:t>
            </a:r>
          </a:p>
          <a:p>
            <a:r>
              <a:rPr lang="en-US" sz="1700" dirty="0"/>
              <a:t>State/Local/Tribal (SLT) agencies can provide their own estimates or (S/Ls only) can provide WW inputs or wood consumed by SCC </a:t>
            </a:r>
          </a:p>
          <a:p>
            <a:pPr lvl="1"/>
            <a:r>
              <a:rPr lang="en-US" dirty="0"/>
              <a:t>Beta version of WW available to S/L/T via EPA’s NOMAD SharePoint, link:                       </a:t>
            </a:r>
          </a:p>
        </p:txBody>
      </p:sp>
      <p:sp>
        <p:nvSpPr>
          <p:cNvPr id="4" name="Slide Number Placeholder 3">
            <a:extLst>
              <a:ext uri="{FF2B5EF4-FFF2-40B4-BE49-F238E27FC236}">
                <a16:creationId xmlns:a16="http://schemas.microsoft.com/office/drawing/2014/main" id="{E7022C41-00CD-6043-7C62-FC4E348658ED}"/>
              </a:ext>
            </a:extLst>
          </p:cNvPr>
          <p:cNvSpPr>
            <a:spLocks noGrp="1"/>
          </p:cNvSpPr>
          <p:nvPr>
            <p:ph type="sldNum" sz="quarter" idx="12"/>
          </p:nvPr>
        </p:nvSpPr>
        <p:spPr/>
        <p:txBody>
          <a:bodyPr/>
          <a:lstStyle/>
          <a:p>
            <a:fld id="{DAA67797-8278-4109-B305-B19CC4BC847D}" type="slidenum">
              <a:rPr lang="en-US" smtClean="0"/>
              <a:t>4</a:t>
            </a:fld>
            <a:endParaRPr lang="en-US"/>
          </a:p>
        </p:txBody>
      </p:sp>
      <p:sp>
        <p:nvSpPr>
          <p:cNvPr id="6" name="Rectangle 2">
            <a:extLst>
              <a:ext uri="{FF2B5EF4-FFF2-40B4-BE49-F238E27FC236}">
                <a16:creationId xmlns:a16="http://schemas.microsoft.com/office/drawing/2014/main" id="{C329E47E-38F7-E161-92EA-78237C6BD2FA}"/>
              </a:ext>
            </a:extLst>
          </p:cNvPr>
          <p:cNvSpPr>
            <a:spLocks noChangeArrowheads="1"/>
          </p:cNvSpPr>
          <p:nvPr/>
        </p:nvSpPr>
        <p:spPr bwMode="auto">
          <a:xfrm>
            <a:off x="9899120" y="4080791"/>
            <a:ext cx="1745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Wagon Wheel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30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3B90A-037B-1BC2-A5BA-DA8FFAC47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8F2B0-5C25-CAE9-D067-35F27F8F5748}"/>
              </a:ext>
            </a:extLst>
          </p:cNvPr>
          <p:cNvSpPr>
            <a:spLocks noGrp="1"/>
          </p:cNvSpPr>
          <p:nvPr>
            <p:ph type="title"/>
          </p:nvPr>
        </p:nvSpPr>
        <p:spPr>
          <a:xfrm>
            <a:off x="624077" y="166279"/>
            <a:ext cx="9404723" cy="1023543"/>
          </a:xfrm>
        </p:spPr>
        <p:txBody>
          <a:bodyPr/>
          <a:lstStyle/>
          <a:p>
            <a:r>
              <a:rPr lang="en-US" dirty="0"/>
              <a:t>Approach Overview (2)</a:t>
            </a:r>
          </a:p>
        </p:txBody>
      </p:sp>
      <p:sp>
        <p:nvSpPr>
          <p:cNvPr id="3" name="Content Placeholder 2">
            <a:extLst>
              <a:ext uri="{FF2B5EF4-FFF2-40B4-BE49-F238E27FC236}">
                <a16:creationId xmlns:a16="http://schemas.microsoft.com/office/drawing/2014/main" id="{7B8ECCCE-FE1B-0A99-D472-92857E0A7D5E}"/>
              </a:ext>
            </a:extLst>
          </p:cNvPr>
          <p:cNvSpPr>
            <a:spLocks noGrp="1"/>
          </p:cNvSpPr>
          <p:nvPr>
            <p:ph idx="1"/>
          </p:nvPr>
        </p:nvSpPr>
        <p:spPr>
          <a:xfrm>
            <a:off x="1060180" y="891157"/>
            <a:ext cx="10087427" cy="5461000"/>
          </a:xfrm>
        </p:spPr>
        <p:txBody>
          <a:bodyPr vert="horz" lIns="91440" tIns="45720" rIns="91440" bIns="45720" rtlCol="0" anchor="t">
            <a:normAutofit fontScale="92500" lnSpcReduction="10000"/>
          </a:bodyPr>
          <a:lstStyle/>
          <a:p>
            <a:endParaRPr lang="en-US" dirty="0"/>
          </a:p>
          <a:p>
            <a:r>
              <a:rPr lang="en-US" dirty="0"/>
              <a:t>WW houses the Emission Factors for pollutants other than VOC HAPs </a:t>
            </a:r>
          </a:p>
          <a:p>
            <a:pPr lvl="1"/>
            <a:r>
              <a:rPr lang="en-US" dirty="0"/>
              <a:t>VOC HAPs (including all PAHs) are estimated in EIS via HAP </a:t>
            </a:r>
            <a:r>
              <a:rPr lang="en-US" dirty="0" err="1"/>
              <a:t>aug</a:t>
            </a:r>
            <a:endParaRPr lang="en-US" dirty="0"/>
          </a:p>
          <a:p>
            <a:r>
              <a:rPr lang="en-US" dirty="0"/>
              <a:t>WW also has activity data </a:t>
            </a:r>
          </a:p>
          <a:p>
            <a:pPr lvl="1"/>
            <a:r>
              <a:rPr lang="en-US" dirty="0"/>
              <a:t>Appliance fractions and “burn rates” (wood consumption by appliance type by household) </a:t>
            </a:r>
          </a:p>
          <a:p>
            <a:pPr lvl="1"/>
            <a:r>
              <a:rPr lang="en-US" dirty="0"/>
              <a:t>Housing data</a:t>
            </a:r>
          </a:p>
          <a:p>
            <a:pPr lvl="1"/>
            <a:r>
              <a:rPr lang="en-US" dirty="0"/>
              <a:t>Distribution fractions to go from appliance wood consumed to SCC level</a:t>
            </a:r>
          </a:p>
          <a:p>
            <a:pPr lvl="1"/>
            <a:r>
              <a:rPr lang="en-US" dirty="0"/>
              <a:t>State Energy Data System (SEDS) residential wood consumption (from the EIA) </a:t>
            </a:r>
          </a:p>
          <a:p>
            <a:pPr lvl="1"/>
            <a:r>
              <a:rPr lang="en-US" dirty="0"/>
              <a:t>Urban/rural wood use by State from EIA’s 2020 (latest available) Residential Energy Consumption Survey (RECS) microdata</a:t>
            </a:r>
          </a:p>
          <a:p>
            <a:r>
              <a:rPr lang="en-US" dirty="0"/>
              <a:t>Step by step queries are in the WW RWC module</a:t>
            </a:r>
          </a:p>
          <a:p>
            <a:pPr lvl="1"/>
            <a:r>
              <a:rPr lang="en-US" dirty="0"/>
              <a:t>Queries compute (county-level) wood consumed by SCC &amp; multiply that by a pollutant- and SCC-specific emissions factor</a:t>
            </a:r>
          </a:p>
          <a:p>
            <a:r>
              <a:rPr lang="en-US" dirty="0"/>
              <a:t>Methodology (NEMO) document available to S/L/T through NOMAD SharePoint – link: </a:t>
            </a:r>
          </a:p>
        </p:txBody>
      </p:sp>
      <p:sp>
        <p:nvSpPr>
          <p:cNvPr id="4" name="Slide Number Placeholder 3">
            <a:extLst>
              <a:ext uri="{FF2B5EF4-FFF2-40B4-BE49-F238E27FC236}">
                <a16:creationId xmlns:a16="http://schemas.microsoft.com/office/drawing/2014/main" id="{DD07F2EE-9A6E-3C3F-8696-9B09177FCEAF}"/>
              </a:ext>
            </a:extLst>
          </p:cNvPr>
          <p:cNvSpPr>
            <a:spLocks noGrp="1"/>
          </p:cNvSpPr>
          <p:nvPr>
            <p:ph type="sldNum" sz="quarter" idx="12"/>
          </p:nvPr>
        </p:nvSpPr>
        <p:spPr/>
        <p:txBody>
          <a:bodyPr/>
          <a:lstStyle/>
          <a:p>
            <a:fld id="{DAA67797-8278-4109-B305-B19CC4BC847D}" type="slidenum">
              <a:rPr lang="en-US" smtClean="0"/>
              <a:t>5</a:t>
            </a:fld>
            <a:endParaRPr lang="en-US"/>
          </a:p>
        </p:txBody>
      </p:sp>
      <p:sp>
        <p:nvSpPr>
          <p:cNvPr id="5" name="Rectangle 1">
            <a:extLst>
              <a:ext uri="{FF2B5EF4-FFF2-40B4-BE49-F238E27FC236}">
                <a16:creationId xmlns:a16="http://schemas.microsoft.com/office/drawing/2014/main" id="{3438C1DF-266C-AAE7-B981-474E2B98CCD9}"/>
              </a:ext>
            </a:extLst>
          </p:cNvPr>
          <p:cNvSpPr>
            <a:spLocks noChangeArrowheads="1"/>
          </p:cNvSpPr>
          <p:nvPr/>
        </p:nvSpPr>
        <p:spPr bwMode="auto">
          <a:xfrm>
            <a:off x="1983350" y="5906683"/>
            <a:ext cx="1030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NEMOs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502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72F3-9E85-75B8-63E5-E093E454C0CD}"/>
              </a:ext>
            </a:extLst>
          </p:cNvPr>
          <p:cNvSpPr>
            <a:spLocks noGrp="1"/>
          </p:cNvSpPr>
          <p:nvPr>
            <p:ph type="title"/>
          </p:nvPr>
        </p:nvSpPr>
        <p:spPr/>
        <p:txBody>
          <a:bodyPr/>
          <a:lstStyle/>
          <a:p>
            <a:r>
              <a:rPr lang="en-US"/>
              <a:t>Woodstoves: SCC Changes</a:t>
            </a:r>
          </a:p>
        </p:txBody>
      </p:sp>
      <p:sp>
        <p:nvSpPr>
          <p:cNvPr id="3" name="Content Placeholder 2">
            <a:extLst>
              <a:ext uri="{FF2B5EF4-FFF2-40B4-BE49-F238E27FC236}">
                <a16:creationId xmlns:a16="http://schemas.microsoft.com/office/drawing/2014/main" id="{3A0C13BD-4581-12EF-542C-EB9E9B9E2DAC}"/>
              </a:ext>
            </a:extLst>
          </p:cNvPr>
          <p:cNvSpPr>
            <a:spLocks noGrp="1"/>
          </p:cNvSpPr>
          <p:nvPr>
            <p:ph idx="1"/>
          </p:nvPr>
        </p:nvSpPr>
        <p:spPr>
          <a:xfrm>
            <a:off x="838200" y="1825625"/>
            <a:ext cx="10515600" cy="2073275"/>
          </a:xfrm>
        </p:spPr>
        <p:txBody>
          <a:bodyPr>
            <a:normAutofit/>
          </a:bodyPr>
          <a:lstStyle/>
          <a:p>
            <a:r>
              <a:rPr lang="en-US"/>
              <a:t>For non-certified woodstoves, we added an SCC for barrel stoves (and other large wood stoves); however, due to the lack of activity data, we are not estimating emissions for these devices</a:t>
            </a:r>
          </a:p>
          <a:p>
            <a:r>
              <a:rPr lang="en-US"/>
              <a:t>No longer have separate SCCs for freestanding and inserts</a:t>
            </a:r>
          </a:p>
          <a:p>
            <a:endParaRPr lang="en-US"/>
          </a:p>
        </p:txBody>
      </p:sp>
      <p:sp>
        <p:nvSpPr>
          <p:cNvPr id="13" name="Slide Number Placeholder 12">
            <a:extLst>
              <a:ext uri="{FF2B5EF4-FFF2-40B4-BE49-F238E27FC236}">
                <a16:creationId xmlns:a16="http://schemas.microsoft.com/office/drawing/2014/main" id="{DBB429AF-F594-4F2F-7067-F7F7F3DBF6C8}"/>
              </a:ext>
            </a:extLst>
          </p:cNvPr>
          <p:cNvSpPr>
            <a:spLocks noGrp="1"/>
          </p:cNvSpPr>
          <p:nvPr>
            <p:ph type="sldNum" sz="quarter" idx="12"/>
          </p:nvPr>
        </p:nvSpPr>
        <p:spPr/>
        <p:txBody>
          <a:bodyPr/>
          <a:lstStyle/>
          <a:p>
            <a:fld id="{DAA67797-8278-4109-B305-B19CC4BC847D}" type="slidenum">
              <a:rPr lang="en-US" smtClean="0"/>
              <a:t>6</a:t>
            </a:fld>
            <a:endParaRPr lang="en-US"/>
          </a:p>
        </p:txBody>
      </p:sp>
      <p:graphicFrame>
        <p:nvGraphicFramePr>
          <p:cNvPr id="4" name="Table 3">
            <a:extLst>
              <a:ext uri="{FF2B5EF4-FFF2-40B4-BE49-F238E27FC236}">
                <a16:creationId xmlns:a16="http://schemas.microsoft.com/office/drawing/2014/main" id="{92A95172-2EE9-E35E-5562-3FA56EF8FD4D}"/>
              </a:ext>
            </a:extLst>
          </p:cNvPr>
          <p:cNvGraphicFramePr>
            <a:graphicFrameLocks noGrp="1"/>
          </p:cNvGraphicFramePr>
          <p:nvPr>
            <p:extLst>
              <p:ext uri="{D42A27DB-BD31-4B8C-83A1-F6EECF244321}">
                <p14:modId xmlns:p14="http://schemas.microsoft.com/office/powerpoint/2010/main" val="1070380708"/>
              </p:ext>
            </p:extLst>
          </p:nvPr>
        </p:nvGraphicFramePr>
        <p:xfrm>
          <a:off x="6624320" y="4342516"/>
          <a:ext cx="5136271" cy="668655"/>
        </p:xfrm>
        <a:graphic>
          <a:graphicData uri="http://schemas.openxmlformats.org/drawingml/2006/table">
            <a:tbl>
              <a:tblPr>
                <a:tableStyleId>{5C22544A-7EE6-4342-B048-85BDC9FD1C3A}</a:tableStyleId>
              </a:tblPr>
              <a:tblGrid>
                <a:gridCol w="1030617">
                  <a:extLst>
                    <a:ext uri="{9D8B030D-6E8A-4147-A177-3AD203B41FA5}">
                      <a16:colId xmlns:a16="http://schemas.microsoft.com/office/drawing/2014/main" val="3183662268"/>
                    </a:ext>
                  </a:extLst>
                </a:gridCol>
                <a:gridCol w="4105654">
                  <a:extLst>
                    <a:ext uri="{9D8B030D-6E8A-4147-A177-3AD203B41FA5}">
                      <a16:colId xmlns:a16="http://schemas.microsoft.com/office/drawing/2014/main" val="1093333394"/>
                    </a:ext>
                  </a:extLst>
                </a:gridCol>
              </a:tblGrid>
              <a:tr h="194315">
                <a:tc>
                  <a:txBody>
                    <a:bodyPr/>
                    <a:lstStyle/>
                    <a:p>
                      <a:pPr algn="l" fontAlgn="b"/>
                      <a:r>
                        <a:rPr lang="en-US" sz="1400" b="0" i="0" u="none" strike="noStrike">
                          <a:solidFill>
                            <a:srgbClr val="000000"/>
                          </a:solidFill>
                          <a:effectLst/>
                          <a:latin typeface="Century Gothic" panose="020B0502020202020204" pitchFamily="34" charset="0"/>
                        </a:rPr>
                        <a:t>2104008011</a:t>
                      </a:r>
                    </a:p>
                  </a:txBody>
                  <a:tcPr marL="9525" marR="9525" marT="9525" marB="0" anchor="b"/>
                </a:tc>
                <a:tc>
                  <a:txBody>
                    <a:bodyPr/>
                    <a:lstStyle/>
                    <a:p>
                      <a:pPr algn="l" fontAlgn="b"/>
                      <a:r>
                        <a:rPr lang="en-US" sz="1400" b="0" i="0" u="none" strike="noStrike">
                          <a:solidFill>
                            <a:srgbClr val="000000"/>
                          </a:solidFill>
                          <a:effectLst/>
                          <a:latin typeface="Century Gothic" panose="020B0502020202020204" pitchFamily="34" charset="0"/>
                        </a:rPr>
                        <a:t>Woodstove: non-certified wood stoves &lt;=4FT3</a:t>
                      </a:r>
                    </a:p>
                  </a:txBody>
                  <a:tcPr marL="9525" marR="9525" marT="9525" marB="0" anchor="b"/>
                </a:tc>
                <a:extLst>
                  <a:ext uri="{0D108BD9-81ED-4DB2-BD59-A6C34878D82A}">
                    <a16:rowId xmlns:a16="http://schemas.microsoft.com/office/drawing/2014/main" val="2777464220"/>
                  </a:ext>
                </a:extLst>
              </a:tr>
              <a:tr h="190500">
                <a:tc>
                  <a:txBody>
                    <a:bodyPr/>
                    <a:lstStyle/>
                    <a:p>
                      <a:pPr algn="l" fontAlgn="b"/>
                      <a:r>
                        <a:rPr lang="en-US" sz="1400" u="none" strike="noStrike">
                          <a:effectLst/>
                        </a:rPr>
                        <a:t>2104008021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EPA certified wood stoves non-cat</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4839821"/>
                  </a:ext>
                </a:extLst>
              </a:tr>
              <a:tr h="190500">
                <a:tc>
                  <a:txBody>
                    <a:bodyPr/>
                    <a:lstStyle/>
                    <a:p>
                      <a:pPr algn="l" fontAlgn="b"/>
                      <a:r>
                        <a:rPr lang="en-US" sz="1400" u="none" strike="noStrike">
                          <a:effectLst/>
                        </a:rPr>
                        <a:t>2104008031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EPA certified, catalytic or hybrid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239481"/>
                  </a:ext>
                </a:extLst>
              </a:tr>
            </a:tbl>
          </a:graphicData>
        </a:graphic>
      </p:graphicFrame>
      <p:graphicFrame>
        <p:nvGraphicFramePr>
          <p:cNvPr id="5" name="Table 4">
            <a:extLst>
              <a:ext uri="{FF2B5EF4-FFF2-40B4-BE49-F238E27FC236}">
                <a16:creationId xmlns:a16="http://schemas.microsoft.com/office/drawing/2014/main" id="{E60DE96E-44BF-68D5-2CB4-1B1F15DEDB2B}"/>
              </a:ext>
            </a:extLst>
          </p:cNvPr>
          <p:cNvGraphicFramePr>
            <a:graphicFrameLocks noGrp="1"/>
          </p:cNvGraphicFramePr>
          <p:nvPr>
            <p:extLst>
              <p:ext uri="{D42A27DB-BD31-4B8C-83A1-F6EECF244321}">
                <p14:modId xmlns:p14="http://schemas.microsoft.com/office/powerpoint/2010/main" val="2904341825"/>
              </p:ext>
            </p:extLst>
          </p:nvPr>
        </p:nvGraphicFramePr>
        <p:xfrm>
          <a:off x="276665" y="4352129"/>
          <a:ext cx="6192911" cy="1337310"/>
        </p:xfrm>
        <a:graphic>
          <a:graphicData uri="http://schemas.openxmlformats.org/drawingml/2006/table">
            <a:tbl>
              <a:tblPr>
                <a:tableStyleId>{5C22544A-7EE6-4342-B048-85BDC9FD1C3A}</a:tableStyleId>
              </a:tblPr>
              <a:tblGrid>
                <a:gridCol w="1304639">
                  <a:extLst>
                    <a:ext uri="{9D8B030D-6E8A-4147-A177-3AD203B41FA5}">
                      <a16:colId xmlns:a16="http://schemas.microsoft.com/office/drawing/2014/main" val="3183662268"/>
                    </a:ext>
                  </a:extLst>
                </a:gridCol>
                <a:gridCol w="4888272">
                  <a:extLst>
                    <a:ext uri="{9D8B030D-6E8A-4147-A177-3AD203B41FA5}">
                      <a16:colId xmlns:a16="http://schemas.microsoft.com/office/drawing/2014/main" val="1093333394"/>
                    </a:ext>
                  </a:extLst>
                </a:gridCol>
              </a:tblGrid>
              <a:tr h="190500">
                <a:tc>
                  <a:txBody>
                    <a:bodyPr/>
                    <a:lstStyle/>
                    <a:p>
                      <a:pPr algn="l" fontAlgn="b"/>
                      <a:r>
                        <a:rPr lang="en-US" sz="1400" u="none" strike="noStrike">
                          <a:effectLst/>
                        </a:rPr>
                        <a:t>2104008210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fireplace inserts; non-EPA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1932831"/>
                  </a:ext>
                </a:extLst>
              </a:tr>
              <a:tr h="190500">
                <a:tc>
                  <a:txBody>
                    <a:bodyPr/>
                    <a:lstStyle/>
                    <a:p>
                      <a:pPr algn="l" fontAlgn="b"/>
                      <a:r>
                        <a:rPr lang="en-US" sz="1400" u="none" strike="noStrike">
                          <a:effectLst/>
                        </a:rPr>
                        <a:t>2104008220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fireplace inserts; EPA certified; non-catalytic</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539012"/>
                  </a:ext>
                </a:extLst>
              </a:tr>
              <a:tr h="190500">
                <a:tc>
                  <a:txBody>
                    <a:bodyPr/>
                    <a:lstStyle/>
                    <a:p>
                      <a:pPr algn="l" fontAlgn="b"/>
                      <a:r>
                        <a:rPr lang="en-US" sz="1400" u="none" strike="noStrike">
                          <a:effectLst/>
                        </a:rPr>
                        <a:t>2104008230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fireplace inserts; EPA certified; catalytic</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9186763"/>
                  </a:ext>
                </a:extLst>
              </a:tr>
              <a:tr h="190500">
                <a:tc>
                  <a:txBody>
                    <a:bodyPr/>
                    <a:lstStyle/>
                    <a:p>
                      <a:pPr algn="l" fontAlgn="b"/>
                      <a:r>
                        <a:rPr lang="en-US" sz="1400" u="none" strike="noStrike">
                          <a:effectLst/>
                        </a:rPr>
                        <a:t>2104008310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freestanding, non-EPA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3717587"/>
                  </a:ext>
                </a:extLst>
              </a:tr>
              <a:tr h="190500">
                <a:tc>
                  <a:txBody>
                    <a:bodyPr/>
                    <a:lstStyle/>
                    <a:p>
                      <a:pPr algn="l" fontAlgn="b"/>
                      <a:r>
                        <a:rPr lang="en-US" sz="1400" u="none" strike="noStrike">
                          <a:effectLst/>
                        </a:rPr>
                        <a:t>2104008320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freestanding, EPA certified, non-catalytic</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9229140"/>
                  </a:ext>
                </a:extLst>
              </a:tr>
              <a:tr h="190500">
                <a:tc>
                  <a:txBody>
                    <a:bodyPr/>
                    <a:lstStyle/>
                    <a:p>
                      <a:pPr algn="l" fontAlgn="b"/>
                      <a:r>
                        <a:rPr lang="en-US" sz="1400" u="none" strike="noStrike">
                          <a:effectLst/>
                        </a:rPr>
                        <a:t>2104008330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Woodstove: freestanding, EPA certified, catalytic</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5480861"/>
                  </a:ext>
                </a:extLst>
              </a:tr>
            </a:tbl>
          </a:graphicData>
        </a:graphic>
      </p:graphicFrame>
      <p:sp>
        <p:nvSpPr>
          <p:cNvPr id="9" name="TextBox 8">
            <a:extLst>
              <a:ext uri="{FF2B5EF4-FFF2-40B4-BE49-F238E27FC236}">
                <a16:creationId xmlns:a16="http://schemas.microsoft.com/office/drawing/2014/main" id="{9C217E0F-6E6F-A166-F4BC-735CB619EB3C}"/>
              </a:ext>
            </a:extLst>
          </p:cNvPr>
          <p:cNvSpPr txBox="1"/>
          <p:nvPr/>
        </p:nvSpPr>
        <p:spPr>
          <a:xfrm>
            <a:off x="2508743" y="3856674"/>
            <a:ext cx="1304818" cy="369332"/>
          </a:xfrm>
          <a:prstGeom prst="rect">
            <a:avLst/>
          </a:prstGeom>
          <a:noFill/>
        </p:spPr>
        <p:txBody>
          <a:bodyPr wrap="square" rtlCol="0">
            <a:spAutoFit/>
          </a:bodyPr>
          <a:lstStyle/>
          <a:p>
            <a:r>
              <a:rPr lang="en-US"/>
              <a:t>OLD WW</a:t>
            </a:r>
          </a:p>
        </p:txBody>
      </p:sp>
      <p:sp>
        <p:nvSpPr>
          <p:cNvPr id="10" name="TextBox 9">
            <a:extLst>
              <a:ext uri="{FF2B5EF4-FFF2-40B4-BE49-F238E27FC236}">
                <a16:creationId xmlns:a16="http://schemas.microsoft.com/office/drawing/2014/main" id="{EB830621-D6FA-EA9E-7E3C-422FF1908E00}"/>
              </a:ext>
            </a:extLst>
          </p:cNvPr>
          <p:cNvSpPr txBox="1"/>
          <p:nvPr/>
        </p:nvSpPr>
        <p:spPr>
          <a:xfrm>
            <a:off x="6788922" y="3856674"/>
            <a:ext cx="4236927" cy="369332"/>
          </a:xfrm>
          <a:prstGeom prst="rect">
            <a:avLst/>
          </a:prstGeom>
          <a:noFill/>
        </p:spPr>
        <p:txBody>
          <a:bodyPr wrap="square" rtlCol="0">
            <a:spAutoFit/>
          </a:bodyPr>
          <a:lstStyle/>
          <a:p>
            <a:r>
              <a:rPr lang="en-US"/>
              <a:t>NEW  WW  SCCs (excluding barrel)</a:t>
            </a:r>
          </a:p>
        </p:txBody>
      </p:sp>
      <p:graphicFrame>
        <p:nvGraphicFramePr>
          <p:cNvPr id="14" name="Table 13">
            <a:extLst>
              <a:ext uri="{FF2B5EF4-FFF2-40B4-BE49-F238E27FC236}">
                <a16:creationId xmlns:a16="http://schemas.microsoft.com/office/drawing/2014/main" id="{390E93B4-76F6-3FCE-4789-C8DA394B772F}"/>
              </a:ext>
            </a:extLst>
          </p:cNvPr>
          <p:cNvGraphicFramePr>
            <a:graphicFrameLocks noGrp="1"/>
          </p:cNvGraphicFramePr>
          <p:nvPr>
            <p:extLst>
              <p:ext uri="{D42A27DB-BD31-4B8C-83A1-F6EECF244321}">
                <p14:modId xmlns:p14="http://schemas.microsoft.com/office/powerpoint/2010/main" val="1551788591"/>
              </p:ext>
            </p:extLst>
          </p:nvPr>
        </p:nvGraphicFramePr>
        <p:xfrm>
          <a:off x="6624320" y="5527669"/>
          <a:ext cx="5418328" cy="222885"/>
        </p:xfrm>
        <a:graphic>
          <a:graphicData uri="http://schemas.openxmlformats.org/drawingml/2006/table">
            <a:tbl>
              <a:tblPr>
                <a:tableStyleId>{5C22544A-7EE6-4342-B048-85BDC9FD1C3A}</a:tableStyleId>
              </a:tblPr>
              <a:tblGrid>
                <a:gridCol w="988150">
                  <a:extLst>
                    <a:ext uri="{9D8B030D-6E8A-4147-A177-3AD203B41FA5}">
                      <a16:colId xmlns:a16="http://schemas.microsoft.com/office/drawing/2014/main" val="3183662268"/>
                    </a:ext>
                  </a:extLst>
                </a:gridCol>
                <a:gridCol w="4430178">
                  <a:extLst>
                    <a:ext uri="{9D8B030D-6E8A-4147-A177-3AD203B41FA5}">
                      <a16:colId xmlns:a16="http://schemas.microsoft.com/office/drawing/2014/main" val="1093333394"/>
                    </a:ext>
                  </a:extLst>
                </a:gridCol>
              </a:tblGrid>
              <a:tr h="190500">
                <a:tc>
                  <a:txBody>
                    <a:bodyPr/>
                    <a:lstStyle/>
                    <a:p>
                      <a:pPr algn="l" fontAlgn="b"/>
                      <a:r>
                        <a:rPr lang="en-US" sz="1400" b="0" i="0" u="none" strike="noStrike">
                          <a:solidFill>
                            <a:srgbClr val="000000"/>
                          </a:solidFill>
                          <a:effectLst/>
                          <a:latin typeface="Calibri" panose="020F0502020204030204" pitchFamily="34" charset="0"/>
                        </a:rPr>
                        <a:t>2104008012</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Woodstove: non-certified/exempt, &gt;4FT3 (e.g., barrel stoves)</a:t>
                      </a:r>
                    </a:p>
                  </a:txBody>
                  <a:tcPr marL="9525" marR="9525" marT="9525" marB="0" anchor="b"/>
                </a:tc>
                <a:extLst>
                  <a:ext uri="{0D108BD9-81ED-4DB2-BD59-A6C34878D82A}">
                    <a16:rowId xmlns:a16="http://schemas.microsoft.com/office/drawing/2014/main" val="2777464220"/>
                  </a:ext>
                </a:extLst>
              </a:tr>
            </a:tbl>
          </a:graphicData>
        </a:graphic>
      </p:graphicFrame>
      <p:sp>
        <p:nvSpPr>
          <p:cNvPr id="15" name="TextBox 14">
            <a:extLst>
              <a:ext uri="{FF2B5EF4-FFF2-40B4-BE49-F238E27FC236}">
                <a16:creationId xmlns:a16="http://schemas.microsoft.com/office/drawing/2014/main" id="{BBC4ED2E-12A9-18AC-BA74-254A0028721B}"/>
              </a:ext>
            </a:extLst>
          </p:cNvPr>
          <p:cNvSpPr txBox="1"/>
          <p:nvPr/>
        </p:nvSpPr>
        <p:spPr>
          <a:xfrm>
            <a:off x="6788922" y="5158337"/>
            <a:ext cx="4246299" cy="369332"/>
          </a:xfrm>
          <a:prstGeom prst="rect">
            <a:avLst/>
          </a:prstGeom>
          <a:noFill/>
        </p:spPr>
        <p:txBody>
          <a:bodyPr wrap="square" rtlCol="0">
            <a:spAutoFit/>
          </a:bodyPr>
          <a:lstStyle/>
          <a:p>
            <a:r>
              <a:rPr lang="en-US"/>
              <a:t>Barrel stoves SCC</a:t>
            </a:r>
          </a:p>
        </p:txBody>
      </p:sp>
    </p:spTree>
    <p:extLst>
      <p:ext uri="{BB962C8B-B14F-4D97-AF65-F5344CB8AC3E}">
        <p14:creationId xmlns:p14="http://schemas.microsoft.com/office/powerpoint/2010/main" val="115788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72F3-9E85-75B8-63E5-E093E454C0CD}"/>
              </a:ext>
            </a:extLst>
          </p:cNvPr>
          <p:cNvSpPr>
            <a:spLocks noGrp="1"/>
          </p:cNvSpPr>
          <p:nvPr>
            <p:ph type="title"/>
          </p:nvPr>
        </p:nvSpPr>
        <p:spPr>
          <a:xfrm>
            <a:off x="646111" y="452718"/>
            <a:ext cx="9706429" cy="1400530"/>
          </a:xfrm>
        </p:spPr>
        <p:txBody>
          <a:bodyPr/>
          <a:lstStyle/>
          <a:p>
            <a:r>
              <a:rPr lang="en-US" sz="3600"/>
              <a:t>Cordwood Central Heaters: SCC Changes</a:t>
            </a:r>
          </a:p>
        </p:txBody>
      </p:sp>
      <p:sp>
        <p:nvSpPr>
          <p:cNvPr id="3" name="Content Placeholder 2">
            <a:extLst>
              <a:ext uri="{FF2B5EF4-FFF2-40B4-BE49-F238E27FC236}">
                <a16:creationId xmlns:a16="http://schemas.microsoft.com/office/drawing/2014/main" id="{3A0C13BD-4581-12EF-542C-EB9E9B9E2DAC}"/>
              </a:ext>
            </a:extLst>
          </p:cNvPr>
          <p:cNvSpPr>
            <a:spLocks noGrp="1"/>
          </p:cNvSpPr>
          <p:nvPr>
            <p:ph idx="1"/>
          </p:nvPr>
        </p:nvSpPr>
        <p:spPr>
          <a:xfrm>
            <a:off x="646111" y="1670809"/>
            <a:ext cx="10515600" cy="1325563"/>
          </a:xfrm>
        </p:spPr>
        <p:txBody>
          <a:bodyPr>
            <a:normAutofit/>
          </a:bodyPr>
          <a:lstStyle/>
          <a:p>
            <a:r>
              <a:rPr lang="en-US" dirty="0"/>
              <a:t>Differentiated indoor and outdoor hydronic heaters (HH) into certified vs uncertified </a:t>
            </a:r>
          </a:p>
          <a:p>
            <a:r>
              <a:rPr lang="en-US" dirty="0"/>
              <a:t>Furnaces now use same SCC for certified &amp; uncertified (“general”)</a:t>
            </a:r>
          </a:p>
          <a:p>
            <a:pPr marL="0" indent="0">
              <a:buNone/>
            </a:pPr>
            <a:endParaRPr lang="en-US" dirty="0"/>
          </a:p>
        </p:txBody>
      </p:sp>
      <p:sp>
        <p:nvSpPr>
          <p:cNvPr id="11" name="Slide Number Placeholder 10">
            <a:extLst>
              <a:ext uri="{FF2B5EF4-FFF2-40B4-BE49-F238E27FC236}">
                <a16:creationId xmlns:a16="http://schemas.microsoft.com/office/drawing/2014/main" id="{E697C7D1-4523-2BE9-9956-FF6CD1EB4097}"/>
              </a:ext>
            </a:extLst>
          </p:cNvPr>
          <p:cNvSpPr>
            <a:spLocks noGrp="1"/>
          </p:cNvSpPr>
          <p:nvPr>
            <p:ph type="sldNum" sz="quarter" idx="12"/>
          </p:nvPr>
        </p:nvSpPr>
        <p:spPr/>
        <p:txBody>
          <a:bodyPr/>
          <a:lstStyle/>
          <a:p>
            <a:fld id="{DAA67797-8278-4109-B305-B19CC4BC847D}" type="slidenum">
              <a:rPr lang="en-US" smtClean="0"/>
              <a:t>7</a:t>
            </a:fld>
            <a:endParaRPr lang="en-US"/>
          </a:p>
        </p:txBody>
      </p:sp>
      <p:graphicFrame>
        <p:nvGraphicFramePr>
          <p:cNvPr id="9" name="Table 8">
            <a:extLst>
              <a:ext uri="{FF2B5EF4-FFF2-40B4-BE49-F238E27FC236}">
                <a16:creationId xmlns:a16="http://schemas.microsoft.com/office/drawing/2014/main" id="{FA5499DA-759F-0851-E0C9-432A6CA96600}"/>
              </a:ext>
            </a:extLst>
          </p:cNvPr>
          <p:cNvGraphicFramePr>
            <a:graphicFrameLocks noGrp="1"/>
          </p:cNvGraphicFramePr>
          <p:nvPr>
            <p:extLst>
              <p:ext uri="{D42A27DB-BD31-4B8C-83A1-F6EECF244321}">
                <p14:modId xmlns:p14="http://schemas.microsoft.com/office/powerpoint/2010/main" val="2729026102"/>
              </p:ext>
            </p:extLst>
          </p:nvPr>
        </p:nvGraphicFramePr>
        <p:xfrm>
          <a:off x="6832600" y="4072766"/>
          <a:ext cx="5016500" cy="1114425"/>
        </p:xfrm>
        <a:graphic>
          <a:graphicData uri="http://schemas.openxmlformats.org/drawingml/2006/table">
            <a:tbl>
              <a:tblPr>
                <a:tableStyleId>{5C22544A-7EE6-4342-B048-85BDC9FD1C3A}</a:tableStyleId>
              </a:tblPr>
              <a:tblGrid>
                <a:gridCol w="1056810">
                  <a:extLst>
                    <a:ext uri="{9D8B030D-6E8A-4147-A177-3AD203B41FA5}">
                      <a16:colId xmlns:a16="http://schemas.microsoft.com/office/drawing/2014/main" val="3979997532"/>
                    </a:ext>
                  </a:extLst>
                </a:gridCol>
                <a:gridCol w="3959690">
                  <a:extLst>
                    <a:ext uri="{9D8B030D-6E8A-4147-A177-3AD203B41FA5}">
                      <a16:colId xmlns:a16="http://schemas.microsoft.com/office/drawing/2014/main" val="3815894132"/>
                    </a:ext>
                  </a:extLst>
                </a:gridCol>
              </a:tblGrid>
              <a:tr h="190500">
                <a:tc>
                  <a:txBody>
                    <a:bodyPr/>
                    <a:lstStyle/>
                    <a:p>
                      <a:pPr algn="l" fontAlgn="b"/>
                      <a:r>
                        <a:rPr lang="en-US" sz="1400" u="none" strike="noStrike">
                          <a:effectLst/>
                        </a:rPr>
                        <a:t>2104008500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Furnace: Indoor, cordwood-fired, general</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7687941"/>
                  </a:ext>
                </a:extLst>
              </a:tr>
              <a:tr h="158432">
                <a:tc>
                  <a:txBody>
                    <a:bodyPr/>
                    <a:lstStyle/>
                    <a:p>
                      <a:pPr algn="l" fontAlgn="b"/>
                      <a:r>
                        <a:rPr lang="en-US" sz="1400" u="none" strike="noStrike">
                          <a:effectLst/>
                        </a:rPr>
                        <a:t>2104008611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Hydronic heater: outdoor, non-EPA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43145"/>
                  </a:ext>
                </a:extLst>
              </a:tr>
              <a:tr h="190500">
                <a:tc>
                  <a:txBody>
                    <a:bodyPr/>
                    <a:lstStyle/>
                    <a:p>
                      <a:pPr algn="l" fontAlgn="b"/>
                      <a:r>
                        <a:rPr lang="en-US" sz="1400" u="none" strike="noStrike">
                          <a:effectLst/>
                        </a:rPr>
                        <a:t>2104008612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Hydronic heater: outdoor, 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1573820"/>
                  </a:ext>
                </a:extLst>
              </a:tr>
              <a:tr h="53022">
                <a:tc>
                  <a:txBody>
                    <a:bodyPr/>
                    <a:lstStyle/>
                    <a:p>
                      <a:pPr algn="l" fontAlgn="b"/>
                      <a:r>
                        <a:rPr lang="en-US" sz="1400" u="none" strike="noStrike">
                          <a:effectLst/>
                        </a:rPr>
                        <a:t>2104008614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Hydronic heater: indoor, non-EPA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6411424"/>
                  </a:ext>
                </a:extLst>
              </a:tr>
              <a:tr h="190500">
                <a:tc>
                  <a:txBody>
                    <a:bodyPr/>
                    <a:lstStyle/>
                    <a:p>
                      <a:pPr algn="l" fontAlgn="b"/>
                      <a:r>
                        <a:rPr lang="en-US" sz="1400" u="none" strike="noStrike">
                          <a:effectLst/>
                        </a:rPr>
                        <a:t>2104008615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Hydronic heater: indoor, 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1130408"/>
                  </a:ext>
                </a:extLst>
              </a:tr>
            </a:tbl>
          </a:graphicData>
        </a:graphic>
      </p:graphicFrame>
      <p:graphicFrame>
        <p:nvGraphicFramePr>
          <p:cNvPr id="10" name="Table 9">
            <a:extLst>
              <a:ext uri="{FF2B5EF4-FFF2-40B4-BE49-F238E27FC236}">
                <a16:creationId xmlns:a16="http://schemas.microsoft.com/office/drawing/2014/main" id="{78DA5F1A-D7A8-8983-0698-B0C0468BEF97}"/>
              </a:ext>
            </a:extLst>
          </p:cNvPr>
          <p:cNvGraphicFramePr>
            <a:graphicFrameLocks noGrp="1"/>
          </p:cNvGraphicFramePr>
          <p:nvPr>
            <p:extLst>
              <p:ext uri="{D42A27DB-BD31-4B8C-83A1-F6EECF244321}">
                <p14:modId xmlns:p14="http://schemas.microsoft.com/office/powerpoint/2010/main" val="1299080632"/>
              </p:ext>
            </p:extLst>
          </p:nvPr>
        </p:nvGraphicFramePr>
        <p:xfrm>
          <a:off x="342900" y="4072766"/>
          <a:ext cx="5898271" cy="668655"/>
        </p:xfrm>
        <a:graphic>
          <a:graphicData uri="http://schemas.openxmlformats.org/drawingml/2006/table">
            <a:tbl>
              <a:tblPr>
                <a:tableStyleId>{5C22544A-7EE6-4342-B048-85BDC9FD1C3A}</a:tableStyleId>
              </a:tblPr>
              <a:tblGrid>
                <a:gridCol w="1242568">
                  <a:extLst>
                    <a:ext uri="{9D8B030D-6E8A-4147-A177-3AD203B41FA5}">
                      <a16:colId xmlns:a16="http://schemas.microsoft.com/office/drawing/2014/main" val="464970363"/>
                    </a:ext>
                  </a:extLst>
                </a:gridCol>
                <a:gridCol w="4655703">
                  <a:extLst>
                    <a:ext uri="{9D8B030D-6E8A-4147-A177-3AD203B41FA5}">
                      <a16:colId xmlns:a16="http://schemas.microsoft.com/office/drawing/2014/main" val="798629198"/>
                    </a:ext>
                  </a:extLst>
                </a:gridCol>
              </a:tblGrid>
              <a:tr h="161609">
                <a:tc>
                  <a:txBody>
                    <a:bodyPr/>
                    <a:lstStyle/>
                    <a:p>
                      <a:pPr algn="l" fontAlgn="b"/>
                      <a:r>
                        <a:rPr lang="en-US" sz="1400" u="none" strike="noStrike">
                          <a:effectLst/>
                        </a:rPr>
                        <a:t>2104008510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Furnace: Indoor, cordwood-fired, non-EPA certified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8852208"/>
                  </a:ext>
                </a:extLst>
              </a:tr>
              <a:tr h="190500">
                <a:tc>
                  <a:txBody>
                    <a:bodyPr/>
                    <a:lstStyle/>
                    <a:p>
                      <a:pPr algn="l" fontAlgn="b"/>
                      <a:r>
                        <a:rPr lang="en-US" sz="1400" u="none" strike="noStrike">
                          <a:effectLst/>
                        </a:rPr>
                        <a:t>2104008610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Hydronic heater: outdoor</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903247"/>
                  </a:ext>
                </a:extLst>
              </a:tr>
              <a:tr h="190500">
                <a:tc>
                  <a:txBody>
                    <a:bodyPr/>
                    <a:lstStyle/>
                    <a:p>
                      <a:pPr algn="l" fontAlgn="b"/>
                      <a:r>
                        <a:rPr lang="en-US" sz="1400" u="none" strike="noStrike">
                          <a:effectLst/>
                        </a:rPr>
                        <a:t>2104008620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Hydronic heater: indoor</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6076911"/>
                  </a:ext>
                </a:extLst>
              </a:tr>
            </a:tbl>
          </a:graphicData>
        </a:graphic>
      </p:graphicFrame>
      <p:sp>
        <p:nvSpPr>
          <p:cNvPr id="12" name="TextBox 11">
            <a:extLst>
              <a:ext uri="{FF2B5EF4-FFF2-40B4-BE49-F238E27FC236}">
                <a16:creationId xmlns:a16="http://schemas.microsoft.com/office/drawing/2014/main" id="{2751C607-45BA-1F53-8346-4B8481CFCAFB}"/>
              </a:ext>
            </a:extLst>
          </p:cNvPr>
          <p:cNvSpPr txBox="1"/>
          <p:nvPr/>
        </p:nvSpPr>
        <p:spPr>
          <a:xfrm>
            <a:off x="2423570" y="3554255"/>
            <a:ext cx="2048391" cy="369332"/>
          </a:xfrm>
          <a:prstGeom prst="rect">
            <a:avLst/>
          </a:prstGeom>
          <a:noFill/>
        </p:spPr>
        <p:txBody>
          <a:bodyPr wrap="square" rtlCol="0">
            <a:spAutoFit/>
          </a:bodyPr>
          <a:lstStyle/>
          <a:p>
            <a:r>
              <a:rPr lang="en-US"/>
              <a:t>OLD WW SCCs</a:t>
            </a:r>
          </a:p>
        </p:txBody>
      </p:sp>
      <p:sp>
        <p:nvSpPr>
          <p:cNvPr id="13" name="TextBox 12">
            <a:extLst>
              <a:ext uri="{FF2B5EF4-FFF2-40B4-BE49-F238E27FC236}">
                <a16:creationId xmlns:a16="http://schemas.microsoft.com/office/drawing/2014/main" id="{2C8EE95B-DB02-F3AD-4138-EE72B98B6D0A}"/>
              </a:ext>
            </a:extLst>
          </p:cNvPr>
          <p:cNvSpPr txBox="1"/>
          <p:nvPr/>
        </p:nvSpPr>
        <p:spPr>
          <a:xfrm>
            <a:off x="7408972" y="3554255"/>
            <a:ext cx="4236927" cy="369332"/>
          </a:xfrm>
          <a:prstGeom prst="rect">
            <a:avLst/>
          </a:prstGeom>
          <a:noFill/>
        </p:spPr>
        <p:txBody>
          <a:bodyPr wrap="square" rtlCol="0">
            <a:spAutoFit/>
          </a:bodyPr>
          <a:lstStyle/>
          <a:p>
            <a:r>
              <a:rPr lang="en-US"/>
              <a:t>NEW  WW  SCCs</a:t>
            </a:r>
          </a:p>
        </p:txBody>
      </p:sp>
    </p:spTree>
    <p:extLst>
      <p:ext uri="{BB962C8B-B14F-4D97-AF65-F5344CB8AC3E}">
        <p14:creationId xmlns:p14="http://schemas.microsoft.com/office/powerpoint/2010/main" val="352431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72F3-9E85-75B8-63E5-E093E454C0CD}"/>
              </a:ext>
            </a:extLst>
          </p:cNvPr>
          <p:cNvSpPr>
            <a:spLocks noGrp="1"/>
          </p:cNvSpPr>
          <p:nvPr>
            <p:ph type="title"/>
          </p:nvPr>
        </p:nvSpPr>
        <p:spPr/>
        <p:txBody>
          <a:bodyPr/>
          <a:lstStyle/>
          <a:p>
            <a:r>
              <a:rPr lang="en-US"/>
              <a:t>WW SCCs that did not change</a:t>
            </a:r>
          </a:p>
        </p:txBody>
      </p:sp>
      <p:sp>
        <p:nvSpPr>
          <p:cNvPr id="13" name="Content Placeholder 12">
            <a:extLst>
              <a:ext uri="{FF2B5EF4-FFF2-40B4-BE49-F238E27FC236}">
                <a16:creationId xmlns:a16="http://schemas.microsoft.com/office/drawing/2014/main" id="{93AE4EA3-2C40-0ABE-28A0-6D01E8F3CF16}"/>
              </a:ext>
            </a:extLst>
          </p:cNvPr>
          <p:cNvSpPr>
            <a:spLocks noGrp="1"/>
          </p:cNvSpPr>
          <p:nvPr>
            <p:ph idx="1"/>
          </p:nvPr>
        </p:nvSpPr>
        <p:spPr>
          <a:xfrm>
            <a:off x="838200" y="1825625"/>
            <a:ext cx="10515600" cy="763053"/>
          </a:xfrm>
        </p:spPr>
        <p:txBody>
          <a:bodyPr>
            <a:normAutofit/>
          </a:bodyPr>
          <a:lstStyle/>
          <a:p>
            <a:r>
              <a:rPr lang="en-US"/>
              <a:t>Fireplace, outdoor woodburning, firelogs, and all pellet-fired appliances use same SCCs in 2023 as in 2020</a:t>
            </a:r>
          </a:p>
        </p:txBody>
      </p:sp>
      <p:sp>
        <p:nvSpPr>
          <p:cNvPr id="14" name="Slide Number Placeholder 13">
            <a:extLst>
              <a:ext uri="{FF2B5EF4-FFF2-40B4-BE49-F238E27FC236}">
                <a16:creationId xmlns:a16="http://schemas.microsoft.com/office/drawing/2014/main" id="{17A9CFDF-3D45-98F2-F346-7E53CFC9B316}"/>
              </a:ext>
            </a:extLst>
          </p:cNvPr>
          <p:cNvSpPr>
            <a:spLocks noGrp="1"/>
          </p:cNvSpPr>
          <p:nvPr>
            <p:ph type="sldNum" sz="quarter" idx="12"/>
          </p:nvPr>
        </p:nvSpPr>
        <p:spPr/>
        <p:txBody>
          <a:bodyPr/>
          <a:lstStyle/>
          <a:p>
            <a:fld id="{DAA67797-8278-4109-B305-B19CC4BC847D}" type="slidenum">
              <a:rPr lang="en-US" smtClean="0"/>
              <a:t>8</a:t>
            </a:fld>
            <a:endParaRPr lang="en-US"/>
          </a:p>
        </p:txBody>
      </p:sp>
      <p:sp>
        <p:nvSpPr>
          <p:cNvPr id="6" name="Content Placeholder 2">
            <a:extLst>
              <a:ext uri="{FF2B5EF4-FFF2-40B4-BE49-F238E27FC236}">
                <a16:creationId xmlns:a16="http://schemas.microsoft.com/office/drawing/2014/main" id="{431AD539-C1BF-EA17-A1C2-86DB1AD5C5EC}"/>
              </a:ext>
            </a:extLst>
          </p:cNvPr>
          <p:cNvSpPr txBox="1">
            <a:spLocks/>
          </p:cNvSpPr>
          <p:nvPr/>
        </p:nvSpPr>
        <p:spPr>
          <a:xfrm>
            <a:off x="675139" y="4999038"/>
            <a:ext cx="10515600" cy="1128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effectLst/>
                <a:ea typeface="Times New Roman" panose="02020603050405020304" pitchFamily="18" charset="0"/>
                <a:cs typeface="Aptos" panose="020B0004020202020204" pitchFamily="34" charset="0"/>
              </a:rPr>
              <a:t>Note: we did not retire any RWC SCCs. SLTs can use the old, but still active, non-WW RWC SCCs</a:t>
            </a:r>
            <a:endParaRPr lang="en-US" sz="3200"/>
          </a:p>
        </p:txBody>
      </p:sp>
      <p:graphicFrame>
        <p:nvGraphicFramePr>
          <p:cNvPr id="7" name="Table 6">
            <a:extLst>
              <a:ext uri="{FF2B5EF4-FFF2-40B4-BE49-F238E27FC236}">
                <a16:creationId xmlns:a16="http://schemas.microsoft.com/office/drawing/2014/main" id="{D940EE88-9B7B-15ED-F281-F0049D60B280}"/>
              </a:ext>
            </a:extLst>
          </p:cNvPr>
          <p:cNvGraphicFramePr>
            <a:graphicFrameLocks noGrp="1"/>
          </p:cNvGraphicFramePr>
          <p:nvPr>
            <p:extLst>
              <p:ext uri="{D42A27DB-BD31-4B8C-83A1-F6EECF244321}">
                <p14:modId xmlns:p14="http://schemas.microsoft.com/office/powerpoint/2010/main" val="1318448888"/>
              </p:ext>
            </p:extLst>
          </p:nvPr>
        </p:nvGraphicFramePr>
        <p:xfrm>
          <a:off x="2025695" y="2588678"/>
          <a:ext cx="7229284" cy="2002155"/>
        </p:xfrm>
        <a:graphic>
          <a:graphicData uri="http://schemas.openxmlformats.org/drawingml/2006/table">
            <a:tbl>
              <a:tblPr>
                <a:tableStyleId>{5C22544A-7EE6-4342-B048-85BDC9FD1C3A}</a:tableStyleId>
              </a:tblPr>
              <a:tblGrid>
                <a:gridCol w="1522968">
                  <a:extLst>
                    <a:ext uri="{9D8B030D-6E8A-4147-A177-3AD203B41FA5}">
                      <a16:colId xmlns:a16="http://schemas.microsoft.com/office/drawing/2014/main" val="692254034"/>
                    </a:ext>
                  </a:extLst>
                </a:gridCol>
                <a:gridCol w="5706316">
                  <a:extLst>
                    <a:ext uri="{9D8B030D-6E8A-4147-A177-3AD203B41FA5}">
                      <a16:colId xmlns:a16="http://schemas.microsoft.com/office/drawing/2014/main" val="2623296894"/>
                    </a:ext>
                  </a:extLst>
                </a:gridCol>
              </a:tblGrid>
              <a:tr h="190500">
                <a:tc>
                  <a:txBody>
                    <a:bodyPr/>
                    <a:lstStyle/>
                    <a:p>
                      <a:pPr algn="l" fontAlgn="b"/>
                      <a:r>
                        <a:rPr lang="en-US" sz="1600" u="none" strike="noStrike">
                          <a:effectLst/>
                          <a:latin typeface="+mn-lt"/>
                        </a:rPr>
                        <a:t>2104008100</a:t>
                      </a:r>
                      <a:endParaRPr lang="en-US" sz="1600" b="0" i="0" u="none" strike="noStrike">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Fireplace: general</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195119778"/>
                  </a:ext>
                </a:extLst>
              </a:tr>
              <a:tr h="190500">
                <a:tc>
                  <a:txBody>
                    <a:bodyPr/>
                    <a:lstStyle/>
                    <a:p>
                      <a:pPr algn="l" fontAlgn="b"/>
                      <a:r>
                        <a:rPr lang="en-US" sz="1600" b="0" i="0" u="none" strike="noStrike">
                          <a:solidFill>
                            <a:srgbClr val="000000"/>
                          </a:solidFill>
                          <a:effectLst/>
                          <a:latin typeface="+mn-lt"/>
                        </a:rPr>
                        <a:t>2104009000</a:t>
                      </a:r>
                    </a:p>
                  </a:txBody>
                  <a:tcPr marL="9525" marR="9525" marT="9525" anchor="b"/>
                </a:tc>
                <a:tc>
                  <a:txBody>
                    <a:bodyPr/>
                    <a:lstStyle/>
                    <a:p>
                      <a:pPr algn="l" fontAlgn="b"/>
                      <a:r>
                        <a:rPr lang="en-US" sz="1600" b="0" i="0" u="none" strike="noStrike">
                          <a:solidFill>
                            <a:srgbClr val="000000"/>
                          </a:solidFill>
                          <a:effectLst/>
                          <a:latin typeface="+mn-lt"/>
                        </a:rPr>
                        <a:t>Residential </a:t>
                      </a:r>
                      <a:r>
                        <a:rPr lang="en-US" sz="1600" b="0" i="0" u="none" strike="noStrike" err="1">
                          <a:solidFill>
                            <a:srgbClr val="000000"/>
                          </a:solidFill>
                          <a:effectLst/>
                          <a:latin typeface="+mn-lt"/>
                        </a:rPr>
                        <a:t>Firelog</a:t>
                      </a:r>
                      <a:r>
                        <a:rPr lang="en-US" sz="1600" b="0" i="0" u="none" strike="noStrike">
                          <a:solidFill>
                            <a:srgbClr val="000000"/>
                          </a:solidFill>
                          <a:effectLst/>
                          <a:latin typeface="+mn-lt"/>
                        </a:rPr>
                        <a:t> Total: All Combustor Types</a:t>
                      </a:r>
                    </a:p>
                  </a:txBody>
                  <a:tcPr marL="9525" marR="9525" marT="9525" anchor="b"/>
                </a:tc>
                <a:extLst>
                  <a:ext uri="{0D108BD9-81ED-4DB2-BD59-A6C34878D82A}">
                    <a16:rowId xmlns:a16="http://schemas.microsoft.com/office/drawing/2014/main" val="2378190054"/>
                  </a:ext>
                </a:extLst>
              </a:tr>
              <a:tr h="190500">
                <a:tc>
                  <a:txBody>
                    <a:bodyPr/>
                    <a:lstStyle/>
                    <a:p>
                      <a:pPr algn="l" fontAlgn="b"/>
                      <a:r>
                        <a:rPr lang="en-US" sz="1600" b="0" i="0" u="none" strike="noStrike">
                          <a:solidFill>
                            <a:srgbClr val="000000"/>
                          </a:solidFill>
                          <a:effectLst/>
                          <a:latin typeface="+mn-lt"/>
                        </a:rPr>
                        <a:t>2104008700</a:t>
                      </a:r>
                    </a:p>
                  </a:txBody>
                  <a:tcPr marL="9525" marR="9525" marT="9525" anchor="b"/>
                </a:tc>
                <a:tc>
                  <a:txBody>
                    <a:bodyPr/>
                    <a:lstStyle/>
                    <a:p>
                      <a:pPr algn="l" fontAlgn="b"/>
                      <a:r>
                        <a:rPr lang="en-US" sz="1600" b="0" i="0" u="none" strike="noStrike">
                          <a:solidFill>
                            <a:srgbClr val="000000"/>
                          </a:solidFill>
                          <a:effectLst/>
                          <a:latin typeface="+mn-lt"/>
                        </a:rPr>
                        <a:t>Outdoor wood burning device, NEC</a:t>
                      </a:r>
                    </a:p>
                  </a:txBody>
                  <a:tcPr marL="9525" marR="9525" marT="9525" anchor="b"/>
                </a:tc>
                <a:extLst>
                  <a:ext uri="{0D108BD9-81ED-4DB2-BD59-A6C34878D82A}">
                    <a16:rowId xmlns:a16="http://schemas.microsoft.com/office/drawing/2014/main" val="2064947813"/>
                  </a:ext>
                </a:extLst>
              </a:tr>
              <a:tr h="190500">
                <a:tc>
                  <a:txBody>
                    <a:bodyPr/>
                    <a:lstStyle/>
                    <a:p>
                      <a:pPr algn="l" fontAlgn="b"/>
                      <a:endParaRPr lang="en-US" sz="1600" b="0" i="0" u="none" strike="noStrike">
                        <a:solidFill>
                          <a:srgbClr val="000000"/>
                        </a:solidFill>
                        <a:effectLst/>
                        <a:latin typeface="+mn-lt"/>
                      </a:endParaRPr>
                    </a:p>
                  </a:txBody>
                  <a:tcPr marL="9525" marR="9525" marT="9525" anchor="b"/>
                </a:tc>
                <a:tc>
                  <a:txBody>
                    <a:bodyPr/>
                    <a:lstStyle/>
                    <a:p>
                      <a:pPr algn="l" fontAlgn="b"/>
                      <a:endParaRPr lang="en-US" sz="1600" b="0" i="0" u="none" strike="noStrike">
                        <a:solidFill>
                          <a:srgbClr val="000000"/>
                        </a:solidFill>
                        <a:effectLst/>
                        <a:latin typeface="+mn-lt"/>
                      </a:endParaRPr>
                    </a:p>
                  </a:txBody>
                  <a:tcPr marL="9525" marR="9525" marT="9525" anchor="b"/>
                </a:tc>
                <a:extLst>
                  <a:ext uri="{0D108BD9-81ED-4DB2-BD59-A6C34878D82A}">
                    <a16:rowId xmlns:a16="http://schemas.microsoft.com/office/drawing/2014/main" val="3011629229"/>
                  </a:ext>
                </a:extLst>
              </a:tr>
              <a:tr h="190500">
                <a:tc>
                  <a:txBody>
                    <a:bodyPr/>
                    <a:lstStyle/>
                    <a:p>
                      <a:pPr algn="l" fontAlgn="b"/>
                      <a:r>
                        <a:rPr lang="en-US" sz="1600" u="none" strike="noStrike">
                          <a:effectLst/>
                          <a:latin typeface="+mn-lt"/>
                        </a:rPr>
                        <a:t>2104008400</a:t>
                      </a:r>
                      <a:endParaRPr lang="en-US" sz="1600" b="0" i="0" u="none" strike="noStrike">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Woodstove: pellet-fired, general</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4100960016"/>
                  </a:ext>
                </a:extLst>
              </a:tr>
              <a:tr h="190500">
                <a:tc>
                  <a:txBody>
                    <a:bodyPr/>
                    <a:lstStyle/>
                    <a:p>
                      <a:pPr algn="l" fontAlgn="b"/>
                      <a:r>
                        <a:rPr lang="en-US" sz="1600" b="0" i="0" u="none" strike="noStrike">
                          <a:solidFill>
                            <a:srgbClr val="000000"/>
                          </a:solidFill>
                          <a:effectLst/>
                          <a:latin typeface="+mn-lt"/>
                        </a:rPr>
                        <a:t>2104008530</a:t>
                      </a:r>
                    </a:p>
                  </a:txBody>
                  <a:tcPr marL="9525" marR="9525" marT="9525" anchor="b"/>
                </a:tc>
                <a:tc>
                  <a:txBody>
                    <a:bodyPr/>
                    <a:lstStyle/>
                    <a:p>
                      <a:pPr algn="l" fontAlgn="b"/>
                      <a:r>
                        <a:rPr lang="en-US" sz="1600" b="0" i="0" u="none" strike="noStrike">
                          <a:solidFill>
                            <a:srgbClr val="000000"/>
                          </a:solidFill>
                          <a:effectLst/>
                          <a:latin typeface="+mn-lt"/>
                        </a:rPr>
                        <a:t>Furnace: Indoor, pellet-fired, general</a:t>
                      </a:r>
                    </a:p>
                  </a:txBody>
                  <a:tcPr marL="9525" marR="9525" marT="9525" anchor="b"/>
                </a:tc>
                <a:extLst>
                  <a:ext uri="{0D108BD9-81ED-4DB2-BD59-A6C34878D82A}">
                    <a16:rowId xmlns:a16="http://schemas.microsoft.com/office/drawing/2014/main" val="3341915649"/>
                  </a:ext>
                </a:extLst>
              </a:tr>
              <a:tr h="199607">
                <a:tc>
                  <a:txBody>
                    <a:bodyPr/>
                    <a:lstStyle/>
                    <a:p>
                      <a:pPr algn="l" fontAlgn="b"/>
                      <a:r>
                        <a:rPr lang="en-US" sz="1600" b="0" i="0" u="none" strike="noStrike">
                          <a:solidFill>
                            <a:srgbClr val="000000"/>
                          </a:solidFill>
                          <a:effectLst/>
                          <a:latin typeface="+mn-lt"/>
                        </a:rPr>
                        <a:t>2104008630</a:t>
                      </a:r>
                    </a:p>
                  </a:txBody>
                  <a:tcPr marL="9525" marR="9525" marT="9525" anchor="b"/>
                </a:tc>
                <a:tc>
                  <a:txBody>
                    <a:bodyPr/>
                    <a:lstStyle/>
                    <a:p>
                      <a:pPr algn="l" fontAlgn="b"/>
                      <a:r>
                        <a:rPr lang="en-US" sz="1600" b="0" i="0" u="none" strike="noStrike">
                          <a:solidFill>
                            <a:srgbClr val="000000"/>
                          </a:solidFill>
                          <a:effectLst/>
                          <a:latin typeface="+mn-lt"/>
                        </a:rPr>
                        <a:t>Hydronic heater: pellet fired</a:t>
                      </a:r>
                    </a:p>
                  </a:txBody>
                  <a:tcPr marL="9525" marR="9525" marT="9525" anchor="b"/>
                </a:tc>
                <a:extLst>
                  <a:ext uri="{0D108BD9-81ED-4DB2-BD59-A6C34878D82A}">
                    <a16:rowId xmlns:a16="http://schemas.microsoft.com/office/drawing/2014/main" val="3705509150"/>
                  </a:ext>
                </a:extLst>
              </a:tr>
            </a:tbl>
          </a:graphicData>
        </a:graphic>
      </p:graphicFrame>
    </p:spTree>
    <p:extLst>
      <p:ext uri="{BB962C8B-B14F-4D97-AF65-F5344CB8AC3E}">
        <p14:creationId xmlns:p14="http://schemas.microsoft.com/office/powerpoint/2010/main" val="138592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17F6-1718-1A4B-2988-6FAC3513B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B193F-FCB5-7FED-8FBD-20F5D0C6804A}"/>
              </a:ext>
            </a:extLst>
          </p:cNvPr>
          <p:cNvSpPr>
            <a:spLocks noGrp="1"/>
          </p:cNvSpPr>
          <p:nvPr>
            <p:ph type="title"/>
          </p:nvPr>
        </p:nvSpPr>
        <p:spPr>
          <a:xfrm>
            <a:off x="646111" y="452718"/>
            <a:ext cx="9404723" cy="865232"/>
          </a:xfrm>
        </p:spPr>
        <p:txBody>
          <a:bodyPr/>
          <a:lstStyle/>
          <a:p>
            <a:r>
              <a:rPr lang="en-US"/>
              <a:t>Emission Factor Changes –wood stoves and pellet appliances</a:t>
            </a:r>
          </a:p>
        </p:txBody>
      </p:sp>
      <p:sp>
        <p:nvSpPr>
          <p:cNvPr id="3" name="Content Placeholder 2">
            <a:extLst>
              <a:ext uri="{FF2B5EF4-FFF2-40B4-BE49-F238E27FC236}">
                <a16:creationId xmlns:a16="http://schemas.microsoft.com/office/drawing/2014/main" id="{8C7F4389-CD91-B45B-4AD8-9C123965D51E}"/>
              </a:ext>
            </a:extLst>
          </p:cNvPr>
          <p:cNvSpPr>
            <a:spLocks noGrp="1"/>
          </p:cNvSpPr>
          <p:nvPr>
            <p:ph idx="1"/>
          </p:nvPr>
        </p:nvSpPr>
        <p:spPr>
          <a:xfrm>
            <a:off x="646111" y="1920612"/>
            <a:ext cx="10707689" cy="5174925"/>
          </a:xfrm>
        </p:spPr>
        <p:txBody>
          <a:bodyPr vert="horz" lIns="91440" tIns="45720" rIns="91440" bIns="45720" rtlCol="0" anchor="t">
            <a:normAutofit/>
          </a:bodyPr>
          <a:lstStyle/>
          <a:p>
            <a:r>
              <a:rPr lang="en-US" dirty="0"/>
              <a:t>Wood stoves (non-certified, certified non-catalytic, certified catalytic) and pellet appliances EFs based on Traviss 2024, et al, except for NH3, SO2, mercury, and VOC-HAPs </a:t>
            </a:r>
          </a:p>
          <a:p>
            <a:r>
              <a:rPr lang="en-US" dirty="0"/>
              <a:t>Traviss used integrated duty cycle operational method (in laboratory) to capture different phases of operation of cordwood stoves </a:t>
            </a:r>
          </a:p>
          <a:p>
            <a:pPr lvl="1"/>
            <a:r>
              <a:rPr lang="en-US" dirty="0"/>
              <a:t>NH3, SO2, &amp; mercury not addressed in Traviss: same EFs as 2020 with small adjustment for mercury</a:t>
            </a:r>
          </a:p>
          <a:p>
            <a:pPr lvl="1"/>
            <a:r>
              <a:rPr lang="en-US" dirty="0"/>
              <a:t>For pollutants tested in the Traviss paper: use averages reported in paper except for metal HAP, where we took raw data and  computed a wood species (birch and maple) weighted average</a:t>
            </a:r>
          </a:p>
          <a:p>
            <a:pPr lvl="1"/>
            <a:r>
              <a:rPr lang="en-US" dirty="0"/>
              <a:t>No changes to VOC HAP (including all PAHs) </a:t>
            </a:r>
          </a:p>
        </p:txBody>
      </p:sp>
      <p:sp>
        <p:nvSpPr>
          <p:cNvPr id="10" name="Slide Number Placeholder 9">
            <a:extLst>
              <a:ext uri="{FF2B5EF4-FFF2-40B4-BE49-F238E27FC236}">
                <a16:creationId xmlns:a16="http://schemas.microsoft.com/office/drawing/2014/main" id="{4980E3BA-23D8-B7D0-2182-A26A6E23B8DB}"/>
              </a:ext>
            </a:extLst>
          </p:cNvPr>
          <p:cNvSpPr>
            <a:spLocks noGrp="1"/>
          </p:cNvSpPr>
          <p:nvPr>
            <p:ph type="sldNum" sz="quarter" idx="12"/>
          </p:nvPr>
        </p:nvSpPr>
        <p:spPr/>
        <p:txBody>
          <a:bodyPr/>
          <a:lstStyle/>
          <a:p>
            <a:fld id="{DAA67797-8278-4109-B305-B19CC4BC847D}" type="slidenum">
              <a:rPr lang="en-US" smtClean="0"/>
              <a:t>9</a:t>
            </a:fld>
            <a:endParaRPr lang="en-US"/>
          </a:p>
        </p:txBody>
      </p:sp>
      <p:sp>
        <p:nvSpPr>
          <p:cNvPr id="6" name="Content Placeholder 2">
            <a:extLst>
              <a:ext uri="{FF2B5EF4-FFF2-40B4-BE49-F238E27FC236}">
                <a16:creationId xmlns:a16="http://schemas.microsoft.com/office/drawing/2014/main" id="{4A9E4030-2EBA-7C4B-B78E-057CCC982482}"/>
              </a:ext>
            </a:extLst>
          </p:cNvPr>
          <p:cNvSpPr txBox="1">
            <a:spLocks/>
          </p:cNvSpPr>
          <p:nvPr/>
        </p:nvSpPr>
        <p:spPr>
          <a:xfrm>
            <a:off x="838200" y="4927275"/>
            <a:ext cx="10515600" cy="2073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p:txBody>
      </p:sp>
    </p:spTree>
    <p:extLst>
      <p:ext uri="{BB962C8B-B14F-4D97-AF65-F5344CB8AC3E}">
        <p14:creationId xmlns:p14="http://schemas.microsoft.com/office/powerpoint/2010/main" val="703219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TM02836342[[fn=Ion]]</Template>
  <TotalTime>1257</TotalTime>
  <Words>2298</Words>
  <Application>Microsoft Office PowerPoint</Application>
  <PresentationFormat>Widescreen</PresentationFormat>
  <Paragraphs>330</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맑은 고딕</vt:lpstr>
      <vt:lpstr>Aptos</vt:lpstr>
      <vt:lpstr>Arial</vt:lpstr>
      <vt:lpstr>Calibri</vt:lpstr>
      <vt:lpstr>Century Gothic</vt:lpstr>
      <vt:lpstr>Roboto</vt:lpstr>
      <vt:lpstr>Times New Roman</vt:lpstr>
      <vt:lpstr>Wingdings 3</vt:lpstr>
      <vt:lpstr>Ion</vt:lpstr>
      <vt:lpstr>Residential Wood Combustion (RWC)  Emission Estimation Methods for the 2023 National Emissions Inventory (NEI)</vt:lpstr>
      <vt:lpstr>2020 PM25 Emissions</vt:lpstr>
      <vt:lpstr>Overview of Presentation</vt:lpstr>
      <vt:lpstr>Approach Overview (1)</vt:lpstr>
      <vt:lpstr>Approach Overview (2)</vt:lpstr>
      <vt:lpstr>Woodstoves: SCC Changes</vt:lpstr>
      <vt:lpstr>Cordwood Central Heaters: SCC Changes</vt:lpstr>
      <vt:lpstr>WW SCCs that did not change</vt:lpstr>
      <vt:lpstr>Emission Factor Changes –wood stoves and pellet appliances</vt:lpstr>
      <vt:lpstr>Emission Factor Changes – cordwood central  heaters</vt:lpstr>
      <vt:lpstr>Emission Factor Changes – other</vt:lpstr>
      <vt:lpstr>Emissions Factors Comparisons</vt:lpstr>
      <vt:lpstr>Activity data</vt:lpstr>
      <vt:lpstr>Distribution fractions</vt:lpstr>
      <vt:lpstr>Adjustments to estimated wood consumption</vt:lpstr>
      <vt:lpstr>PowerPoint Presentation</vt:lpstr>
      <vt:lpstr>Impacts of EF and activity changes (2020 vs 2022) on select CAPs</vt:lpstr>
      <vt:lpstr>PowerPoint Presentation</vt:lpstr>
      <vt:lpstr>PowerPoint Presentation</vt:lpstr>
      <vt:lpstr>Appendix</vt:lpstr>
      <vt:lpstr>EF references/notes – for changed factors</vt:lpstr>
      <vt:lpstr>EF references/notes – for HAP Aug (no changes from 2020 Methodology)</vt:lpstr>
      <vt:lpstr>Modeling Improvements- New Spatial Surrogates</vt:lpstr>
      <vt:lpstr>4km map of emissions with new surrogates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Strum, Madeleine</dc:creator>
  <cp:lastModifiedBy>Rhonda Payne</cp:lastModifiedBy>
  <cp:revision>229</cp:revision>
  <dcterms:created xsi:type="dcterms:W3CDTF">2025-05-02T19:00:01Z</dcterms:created>
  <dcterms:modified xsi:type="dcterms:W3CDTF">2025-06-13T21:22:08Z</dcterms:modified>
</cp:coreProperties>
</file>