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304" r:id="rId5"/>
    <p:sldId id="257" r:id="rId6"/>
    <p:sldId id="406" r:id="rId7"/>
    <p:sldId id="407" r:id="rId8"/>
    <p:sldId id="408" r:id="rId9"/>
    <p:sldId id="308" r:id="rId10"/>
    <p:sldId id="306" r:id="rId11"/>
    <p:sldId id="411" r:id="rId12"/>
    <p:sldId id="412" r:id="rId13"/>
    <p:sldId id="413" r:id="rId14"/>
    <p:sldId id="434" r:id="rId15"/>
    <p:sldId id="425" r:id="rId16"/>
    <p:sldId id="419" r:id="rId17"/>
    <p:sldId id="426" r:id="rId18"/>
    <p:sldId id="427" r:id="rId19"/>
    <p:sldId id="424" r:id="rId20"/>
    <p:sldId id="428" r:id="rId21"/>
    <p:sldId id="429" r:id="rId22"/>
    <p:sldId id="437" r:id="rId23"/>
    <p:sldId id="40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31E784-1C2E-490C-87C9-38F9C7F2BC5B}" v="2" dt="2025-03-20T15:00:31.3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AC31E784-1C2E-490C-87C9-38F9C7F2BC5B}"/>
    <pc:docChg chg="undo redo custSel addSld delSld modSld sldOrd">
      <pc:chgData name="Andrew D. Shroads, QEP" userId="1a0295e2-0dd9-4964-a391-491a1a3653ac" providerId="ADAL" clId="{AC31E784-1C2E-490C-87C9-38F9C7F2BC5B}" dt="2025-04-14T19:43:17.619" v="391" actId="2696"/>
      <pc:docMkLst>
        <pc:docMk/>
      </pc:docMkLst>
      <pc:sldChg chg="del">
        <pc:chgData name="Andrew D. Shroads, QEP" userId="1a0295e2-0dd9-4964-a391-491a1a3653ac" providerId="ADAL" clId="{AC31E784-1C2E-490C-87C9-38F9C7F2BC5B}" dt="2025-04-14T19:43:01.210" v="388" actId="2696"/>
        <pc:sldMkLst>
          <pc:docMk/>
          <pc:sldMk cId="1988666194" sldId="303"/>
        </pc:sldMkLst>
      </pc:sldChg>
      <pc:sldChg chg="modSp mod">
        <pc:chgData name="Andrew D. Shroads, QEP" userId="1a0295e2-0dd9-4964-a391-491a1a3653ac" providerId="ADAL" clId="{AC31E784-1C2E-490C-87C9-38F9C7F2BC5B}" dt="2025-03-20T14:46:55.616" v="0" actId="6549"/>
        <pc:sldMkLst>
          <pc:docMk/>
          <pc:sldMk cId="1193294975" sldId="407"/>
        </pc:sldMkLst>
        <pc:spChg chg="mod">
          <ac:chgData name="Andrew D. Shroads, QEP" userId="1a0295e2-0dd9-4964-a391-491a1a3653ac" providerId="ADAL" clId="{AC31E784-1C2E-490C-87C9-38F9C7F2BC5B}" dt="2025-03-20T14:46:55.616" v="0" actId="6549"/>
          <ac:spMkLst>
            <pc:docMk/>
            <pc:sldMk cId="1193294975" sldId="407"/>
            <ac:spMk id="3" creationId="{C2D04BD8-F752-66F7-C579-24610A605D21}"/>
          </ac:spMkLst>
        </pc:spChg>
      </pc:sldChg>
      <pc:sldChg chg="modSp mod">
        <pc:chgData name="Andrew D. Shroads, QEP" userId="1a0295e2-0dd9-4964-a391-491a1a3653ac" providerId="ADAL" clId="{AC31E784-1C2E-490C-87C9-38F9C7F2BC5B}" dt="2025-03-20T14:49:28.344" v="4" actId="179"/>
        <pc:sldMkLst>
          <pc:docMk/>
          <pc:sldMk cId="419622261" sldId="419"/>
        </pc:sldMkLst>
        <pc:spChg chg="mod">
          <ac:chgData name="Andrew D. Shroads, QEP" userId="1a0295e2-0dd9-4964-a391-491a1a3653ac" providerId="ADAL" clId="{AC31E784-1C2E-490C-87C9-38F9C7F2BC5B}" dt="2025-03-20T14:49:28.344" v="4" actId="179"/>
          <ac:spMkLst>
            <pc:docMk/>
            <pc:sldMk cId="419622261" sldId="419"/>
            <ac:spMk id="3" creationId="{AE6E2AB8-D981-9F1E-87F6-9488DD3D5E7A}"/>
          </ac:spMkLst>
        </pc:spChg>
      </pc:sldChg>
      <pc:sldChg chg="modSp mod">
        <pc:chgData name="Andrew D. Shroads, QEP" userId="1a0295e2-0dd9-4964-a391-491a1a3653ac" providerId="ADAL" clId="{AC31E784-1C2E-490C-87C9-38F9C7F2BC5B}" dt="2025-03-20T14:50:23.566" v="8" actId="20577"/>
        <pc:sldMkLst>
          <pc:docMk/>
          <pc:sldMk cId="2853247477" sldId="427"/>
        </pc:sldMkLst>
        <pc:spChg chg="mod">
          <ac:chgData name="Andrew D. Shroads, QEP" userId="1a0295e2-0dd9-4964-a391-491a1a3653ac" providerId="ADAL" clId="{AC31E784-1C2E-490C-87C9-38F9C7F2BC5B}" dt="2025-03-20T14:50:23.566" v="8" actId="20577"/>
          <ac:spMkLst>
            <pc:docMk/>
            <pc:sldMk cId="2853247477" sldId="427"/>
            <ac:spMk id="3" creationId="{ED47FD36-3844-9DCB-5857-FDB9A58275AE}"/>
          </ac:spMkLst>
        </pc:spChg>
      </pc:sldChg>
      <pc:sldChg chg="modSp mod">
        <pc:chgData name="Andrew D. Shroads, QEP" userId="1a0295e2-0dd9-4964-a391-491a1a3653ac" providerId="ADAL" clId="{AC31E784-1C2E-490C-87C9-38F9C7F2BC5B}" dt="2025-03-20T14:51:14.880" v="10" actId="115"/>
        <pc:sldMkLst>
          <pc:docMk/>
          <pc:sldMk cId="2507698917" sldId="428"/>
        </pc:sldMkLst>
        <pc:spChg chg="mod">
          <ac:chgData name="Andrew D. Shroads, QEP" userId="1a0295e2-0dd9-4964-a391-491a1a3653ac" providerId="ADAL" clId="{AC31E784-1C2E-490C-87C9-38F9C7F2BC5B}" dt="2025-03-20T14:51:14.880" v="10" actId="115"/>
          <ac:spMkLst>
            <pc:docMk/>
            <pc:sldMk cId="2507698917" sldId="428"/>
            <ac:spMk id="3" creationId="{0A36ED85-9095-442C-E5E2-C83BC59EBE4F}"/>
          </ac:spMkLst>
        </pc:spChg>
      </pc:sldChg>
      <pc:sldChg chg="addSp delSp modSp mod">
        <pc:chgData name="Andrew D. Shroads, QEP" userId="1a0295e2-0dd9-4964-a391-491a1a3653ac" providerId="ADAL" clId="{AC31E784-1C2E-490C-87C9-38F9C7F2BC5B}" dt="2025-03-20T15:00:28.247" v="119" actId="21"/>
        <pc:sldMkLst>
          <pc:docMk/>
          <pc:sldMk cId="1938129287" sldId="429"/>
        </pc:sldMkLst>
        <pc:spChg chg="mod">
          <ac:chgData name="Andrew D. Shroads, QEP" userId="1a0295e2-0dd9-4964-a391-491a1a3653ac" providerId="ADAL" clId="{AC31E784-1C2E-490C-87C9-38F9C7F2BC5B}" dt="2025-03-20T14:56:19.511" v="117" actId="20577"/>
          <ac:spMkLst>
            <pc:docMk/>
            <pc:sldMk cId="1938129287" sldId="429"/>
            <ac:spMk id="3" creationId="{95E30199-BC9F-35F0-120F-904F6D95E186}"/>
          </ac:spMkLst>
        </pc:spChg>
      </pc:sldChg>
      <pc:sldChg chg="del">
        <pc:chgData name="Andrew D. Shroads, QEP" userId="1a0295e2-0dd9-4964-a391-491a1a3653ac" providerId="ADAL" clId="{AC31E784-1C2E-490C-87C9-38F9C7F2BC5B}" dt="2025-04-14T19:43:01.210" v="388" actId="2696"/>
        <pc:sldMkLst>
          <pc:docMk/>
          <pc:sldMk cId="2123128102" sldId="430"/>
        </pc:sldMkLst>
      </pc:sldChg>
      <pc:sldChg chg="add del">
        <pc:chgData name="Andrew D. Shroads, QEP" userId="1a0295e2-0dd9-4964-a391-491a1a3653ac" providerId="ADAL" clId="{AC31E784-1C2E-490C-87C9-38F9C7F2BC5B}" dt="2025-04-14T19:43:17.619" v="391" actId="2696"/>
        <pc:sldMkLst>
          <pc:docMk/>
          <pc:sldMk cId="1623556371" sldId="431"/>
        </pc:sldMkLst>
      </pc:sldChg>
      <pc:sldChg chg="del">
        <pc:chgData name="Andrew D. Shroads, QEP" userId="1a0295e2-0dd9-4964-a391-491a1a3653ac" providerId="ADAL" clId="{AC31E784-1C2E-490C-87C9-38F9C7F2BC5B}" dt="2025-04-14T19:43:01.210" v="388" actId="2696"/>
        <pc:sldMkLst>
          <pc:docMk/>
          <pc:sldMk cId="1484650819" sldId="433"/>
        </pc:sldMkLst>
      </pc:sldChg>
      <pc:sldChg chg="add del ord">
        <pc:chgData name="Andrew D. Shroads, QEP" userId="1a0295e2-0dd9-4964-a391-491a1a3653ac" providerId="ADAL" clId="{AC31E784-1C2E-490C-87C9-38F9C7F2BC5B}" dt="2025-04-14T19:43:17.619" v="391" actId="2696"/>
        <pc:sldMkLst>
          <pc:docMk/>
          <pc:sldMk cId="2059067299" sldId="435"/>
        </pc:sldMkLst>
      </pc:sldChg>
      <pc:sldChg chg="modSp add del mod">
        <pc:chgData name="Andrew D. Shroads, QEP" userId="1a0295e2-0dd9-4964-a391-491a1a3653ac" providerId="ADAL" clId="{AC31E784-1C2E-490C-87C9-38F9C7F2BC5B}" dt="2025-03-20T14:53:18.626" v="32" actId="2696"/>
        <pc:sldMkLst>
          <pc:docMk/>
          <pc:sldMk cId="2980110185" sldId="436"/>
        </pc:sldMkLst>
      </pc:sldChg>
      <pc:sldChg chg="modSp add mod">
        <pc:chgData name="Andrew D. Shroads, QEP" userId="1a0295e2-0dd9-4964-a391-491a1a3653ac" providerId="ADAL" clId="{AC31E784-1C2E-490C-87C9-38F9C7F2BC5B}" dt="2025-03-20T15:08:00.791" v="385" actId="20577"/>
        <pc:sldMkLst>
          <pc:docMk/>
          <pc:sldMk cId="1253706292" sldId="437"/>
        </pc:sldMkLst>
        <pc:spChg chg="mod">
          <ac:chgData name="Andrew D. Shroads, QEP" userId="1a0295e2-0dd9-4964-a391-491a1a3653ac" providerId="ADAL" clId="{AC31E784-1C2E-490C-87C9-38F9C7F2BC5B}" dt="2025-03-20T15:08:00.791" v="385" actId="20577"/>
          <ac:spMkLst>
            <pc:docMk/>
            <pc:sldMk cId="1253706292" sldId="437"/>
            <ac:spMk id="3" creationId="{080ECA8C-E21C-F091-8E62-51EEC399BDC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ashroads@scainc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5851B7-7567-55DC-1E86-E3DEBB78E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1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F4D95C3-639E-32C6-216C-0AA618680D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1: Air Toxics Background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lnSpc>
                <a:spcPct val="110000"/>
              </a:lnSpc>
              <a:buNone/>
            </a:pPr>
            <a:r>
              <a:rPr lang="en-US" sz="2400" b="1" dirty="0"/>
              <a:t>1948	</a:t>
            </a:r>
            <a:r>
              <a:rPr lang="en-US" sz="2400" dirty="0"/>
              <a:t>Donora, PA	</a:t>
            </a:r>
          </a:p>
          <a:p>
            <a:pPr marL="914400" indent="-231775">
              <a:lnSpc>
                <a:spcPct val="110000"/>
              </a:lnSpc>
            </a:pPr>
            <a:r>
              <a:rPr lang="en-US" sz="2400" dirty="0"/>
              <a:t>20 people dead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000" dirty="0"/>
              <a:t>Autopsies on 3 revealed severe lung damage</a:t>
            </a:r>
          </a:p>
          <a:p>
            <a:pPr marL="914400" indent="-231775">
              <a:lnSpc>
                <a:spcPct val="110000"/>
              </a:lnSpc>
            </a:pPr>
            <a:r>
              <a:rPr lang="en-US" sz="2400" dirty="0"/>
              <a:t>1,440 people affected by serious illness</a:t>
            </a:r>
          </a:p>
          <a:p>
            <a:pPr marL="914400" indent="-231775">
              <a:lnSpc>
                <a:spcPct val="110000"/>
              </a:lnSpc>
            </a:pPr>
            <a:r>
              <a:rPr lang="en-US" sz="2400" dirty="0"/>
              <a:t>4,470 people with mild to moderate symptoms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B042A9-B6BD-688F-547D-167DF2BEA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429000"/>
            <a:ext cx="1036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574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1615-8532-0E24-9D06-CDF01556A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555BA-AC44-42FE-8EB3-779988B0C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dirty="0"/>
              <a:t>Video: Beware the Wind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2E59A-DDE6-4160-A5E3-DC30E5908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9189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241E5-618E-F99B-39E9-015632164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A9D121D-8592-9C71-ECA7-A257DAEE3042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914400" y="1547390"/>
            <a:ext cx="3040063" cy="40838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2AA999-F7E6-E32A-BD46-918AD5261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D3F80-6107-11D2-0F3E-A0BC710B6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1948</a:t>
            </a:r>
            <a:r>
              <a:rPr lang="en-US" sz="2400" dirty="0"/>
              <a:t>	U.S. Public Health Service (PHS) Investigates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November 2:</a:t>
            </a:r>
          </a:p>
          <a:p>
            <a:pPr marL="1652588" lvl="1" indent="-280988"/>
            <a:r>
              <a:rPr lang="en-US" sz="2000" dirty="0"/>
              <a:t>Phone call to PHS Division of Industrial Hygiene requesting assistance</a:t>
            </a:r>
          </a:p>
          <a:p>
            <a:pPr marL="1195388" indent="-280988"/>
            <a:r>
              <a:rPr lang="en-US" sz="2400" dirty="0"/>
              <a:t>November 3:</a:t>
            </a:r>
          </a:p>
          <a:p>
            <a:pPr marL="1652588" lvl="1" indent="-280988"/>
            <a:r>
              <a:rPr lang="en-US" sz="2000" dirty="0"/>
              <a:t>PHS arrives onsite, to begin smog investigation</a:t>
            </a:r>
          </a:p>
          <a:p>
            <a:pPr marL="1652588" lvl="1" indent="-280988"/>
            <a:r>
              <a:rPr lang="en-US" sz="2000" dirty="0"/>
              <a:t>First large-scale epidemiological study of an environmental health disaster in the US</a:t>
            </a:r>
          </a:p>
          <a:p>
            <a:pPr marL="1652588" lvl="1" indent="-280988"/>
            <a:r>
              <a:rPr lang="en-US" sz="2000" dirty="0"/>
              <a:t>Investigation grows to include 25 government personnel</a:t>
            </a:r>
          </a:p>
          <a:p>
            <a:pPr marL="1652588" lvl="1" indent="-280988"/>
            <a:r>
              <a:rPr lang="en-US" sz="2000" dirty="0"/>
              <a:t>Biological study of community impacted</a:t>
            </a:r>
          </a:p>
          <a:p>
            <a:pPr marL="1652588" lvl="1" indent="-280988"/>
            <a:r>
              <a:rPr lang="en-US" sz="2000" dirty="0"/>
              <a:t>Atmospheric study of air pollutants and meteorological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FEEAD-E8D7-8E6D-EC76-E27E7C6A7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65093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C2CDF-9B34-61AE-E9CC-A8BE6B4AD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E2AB8-D981-9F1E-87F6-9488DD3D5E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1949</a:t>
            </a:r>
            <a:r>
              <a:rPr lang="en-US" sz="2400" dirty="0"/>
              <a:t>	PHS Preliminary Report</a:t>
            </a:r>
          </a:p>
          <a:p>
            <a:pPr marL="1371600" indent="-457200">
              <a:buFont typeface="+mj-lt"/>
              <a:buAutoNum type="arabicPeriod"/>
            </a:pPr>
            <a:r>
              <a:rPr lang="en-US" sz="2400" dirty="0"/>
              <a:t>Air pollution emitted by American Steel &amp; Wire Company and American Smelting &amp; Refining Company (ASARCO) Zinc Works</a:t>
            </a:r>
          </a:p>
          <a:p>
            <a:pPr marL="1597025" lvl="1" indent="-225425"/>
            <a:r>
              <a:rPr lang="en-US" sz="2000" dirty="0"/>
              <a:t>Sulfur dioxide (SO</a:t>
            </a:r>
            <a:r>
              <a:rPr lang="en-US" sz="2000" baseline="-25000" dirty="0"/>
              <a:t>2</a:t>
            </a:r>
            <a:r>
              <a:rPr lang="en-US" sz="2000" dirty="0"/>
              <a:t>) only atmospheric pollutant measured in significant amounts after event, but no </a:t>
            </a:r>
            <a:r>
              <a:rPr lang="en-US" sz="2000" b="1" u="sng" dirty="0"/>
              <a:t>single</a:t>
            </a:r>
            <a:r>
              <a:rPr lang="en-US" sz="2000" dirty="0"/>
              <a:t> substance was responsible for smog</a:t>
            </a:r>
          </a:p>
          <a:p>
            <a:pPr marL="1597025" lvl="1" indent="-225425"/>
            <a:r>
              <a:rPr lang="en-US" sz="2000" dirty="0"/>
              <a:t>Emphasized that information on toxicological effects of mixed gases is meager and limited</a:t>
            </a:r>
          </a:p>
          <a:p>
            <a:pPr marL="1597025" lvl="1" indent="-225425"/>
            <a:r>
              <a:rPr lang="en-US" sz="2000" dirty="0"/>
              <a:t>Coal-fired residential furnaces and river traffic also contributed to smog</a:t>
            </a:r>
          </a:p>
          <a:p>
            <a:pPr marL="1371600" indent="-457200">
              <a:buFont typeface="+mj-lt"/>
              <a:buAutoNum type="arabicPeriod"/>
            </a:pPr>
            <a:r>
              <a:rPr lang="en-US" sz="2400" dirty="0"/>
              <a:t>Meteorological inversion</a:t>
            </a:r>
          </a:p>
          <a:p>
            <a:pPr marL="1597025" lvl="1" indent="-225425"/>
            <a:r>
              <a:rPr lang="en-US" sz="2000" dirty="0"/>
              <a:t>Cold front caused stagnant air, trapping air pollution within the valley</a:t>
            </a:r>
          </a:p>
          <a:p>
            <a:pPr marL="1371600" indent="-457200">
              <a:buFont typeface="+mj-lt"/>
              <a:buAutoNum type="arabicPeriod"/>
            </a:pPr>
            <a:r>
              <a:rPr lang="en-US" sz="2400" dirty="0"/>
              <a:t>Geography</a:t>
            </a:r>
          </a:p>
          <a:p>
            <a:pPr marL="1597025" lvl="1" indent="-225425"/>
            <a:r>
              <a:rPr lang="en-US" sz="2000" dirty="0"/>
              <a:t>Horseshoe bend in river surrounded by 400 foot-hills trapped air pollution within the valley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265CE-1318-4015-7563-702E08406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2226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6A90C-2472-CEB7-F9C5-FF7CC4284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840EB-FDE1-D68B-CC21-BA4EDDCA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6D8E2-A608-2BD4-F0F8-3CC8727A4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1950</a:t>
            </a:r>
            <a:r>
              <a:rPr lang="en-US" sz="2400" dirty="0"/>
              <a:t>	Damage Control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PHS did not publish final Donora report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ASARCO funded Havard School of Public Health to show that SO</a:t>
            </a:r>
            <a:r>
              <a:rPr lang="en-US" sz="2400" baseline="-25000" dirty="0"/>
              <a:t>2</a:t>
            </a:r>
            <a:r>
              <a:rPr lang="en-US" sz="2400" dirty="0"/>
              <a:t> and sulfuric acid (H</a:t>
            </a:r>
            <a:r>
              <a:rPr lang="en-US" sz="2400" baseline="-25000" dirty="0"/>
              <a:t>2</a:t>
            </a:r>
            <a:r>
              <a:rPr lang="en-US" sz="2400" dirty="0"/>
              <a:t>SO</a:t>
            </a:r>
            <a:r>
              <a:rPr lang="en-US" sz="2400" baseline="-25000" dirty="0"/>
              <a:t>4</a:t>
            </a:r>
            <a:r>
              <a:rPr lang="en-US" sz="2400" dirty="0"/>
              <a:t>) did </a:t>
            </a:r>
            <a:r>
              <a:rPr lang="en-US" sz="2400" b="1" i="1" u="sng" dirty="0"/>
              <a:t>not</a:t>
            </a:r>
            <a:r>
              <a:rPr lang="en-US" sz="2400" dirty="0"/>
              <a:t> contribute to Donora smog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2400" b="1" dirty="0"/>
              <a:t>1952</a:t>
            </a:r>
            <a:r>
              <a:rPr lang="en-US" sz="2400" dirty="0"/>
              <a:t>	Creating a Toxicologist</a:t>
            </a:r>
            <a:endParaRPr lang="en-US" sz="2400" b="1" dirty="0"/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Dr. Mary </a:t>
            </a:r>
            <a:r>
              <a:rPr lang="en-US" sz="2400" dirty="0" err="1"/>
              <a:t>Amdur</a:t>
            </a:r>
            <a:r>
              <a:rPr lang="en-US" sz="2400" dirty="0"/>
              <a:t> developed a method for spraying mists of SO</a:t>
            </a:r>
            <a:r>
              <a:rPr lang="en-US" sz="2400" baseline="-25000" dirty="0"/>
              <a:t>2</a:t>
            </a:r>
            <a:r>
              <a:rPr lang="en-US" sz="2400" dirty="0"/>
              <a:t> and H</a:t>
            </a:r>
            <a:r>
              <a:rPr lang="en-US" sz="2400" baseline="-25000" dirty="0"/>
              <a:t>2</a:t>
            </a:r>
            <a:r>
              <a:rPr lang="en-US" sz="2400" dirty="0"/>
              <a:t>SO</a:t>
            </a:r>
            <a:r>
              <a:rPr lang="en-US" sz="2400" baseline="-25000" dirty="0"/>
              <a:t>4</a:t>
            </a:r>
            <a:endParaRPr lang="en-US" sz="2400" dirty="0"/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Investigated damage to guinea pigs</a:t>
            </a:r>
          </a:p>
          <a:p>
            <a:pPr marL="1652588" lvl="1" indent="-280988"/>
            <a:r>
              <a:rPr lang="en-US" sz="2000" dirty="0"/>
              <a:t>Inhalation of SO</a:t>
            </a:r>
            <a:r>
              <a:rPr lang="en-US" sz="2000" baseline="-25000" dirty="0"/>
              <a:t>2</a:t>
            </a:r>
            <a:r>
              <a:rPr lang="en-US" sz="2000" dirty="0"/>
              <a:t> / H</a:t>
            </a:r>
            <a:r>
              <a:rPr lang="en-US" sz="2000" baseline="-25000" dirty="0"/>
              <a:t>2</a:t>
            </a:r>
            <a:r>
              <a:rPr lang="en-US" sz="2000" dirty="0"/>
              <a:t>SO</a:t>
            </a:r>
            <a:r>
              <a:rPr lang="en-US" sz="2000" baseline="-25000" dirty="0"/>
              <a:t>4</a:t>
            </a:r>
            <a:r>
              <a:rPr lang="en-US" sz="2000" dirty="0"/>
              <a:t> dramatic affected breathing, weight loss, and lung disease</a:t>
            </a:r>
          </a:p>
          <a:p>
            <a:pPr marL="1195388" indent="-280988"/>
            <a:r>
              <a:rPr lang="en-US" sz="2400" dirty="0"/>
              <a:t>Presented paper at American Association for the Advancement of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140582-AB4C-45D0-7056-62139AE98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30C28C7-4CBC-8C18-F377-F6834FD7EDF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0614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45D20-B9BC-B9C9-D038-13F2A1AC1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8E1BE-41C3-2A9D-3A63-845D0BB05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7FD36-3844-9DCB-5857-FDB9A58275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1953</a:t>
            </a:r>
            <a:r>
              <a:rPr lang="en-US" sz="2400" dirty="0"/>
              <a:t>	Dr. </a:t>
            </a:r>
            <a:r>
              <a:rPr lang="en-US" sz="2400" dirty="0" err="1"/>
              <a:t>Amdur</a:t>
            </a:r>
            <a:r>
              <a:rPr lang="en-US" sz="2400" dirty="0"/>
              <a:t> investigates chronic toxicity</a:t>
            </a:r>
          </a:p>
          <a:p>
            <a:pPr marL="1146175" indent="-231775">
              <a:spcBef>
                <a:spcPts val="500"/>
              </a:spcBef>
            </a:pPr>
            <a:r>
              <a:rPr lang="en-US" sz="2400" dirty="0"/>
              <a:t>Existing tests for only acute toxicity</a:t>
            </a:r>
          </a:p>
          <a:p>
            <a:pPr marL="1603375" lvl="1" indent="-231775">
              <a:spcBef>
                <a:spcPts val="500"/>
              </a:spcBef>
            </a:pPr>
            <a:r>
              <a:rPr lang="en-US" sz="2000" dirty="0"/>
              <a:t>If animal remained alive, dose was “safe”</a:t>
            </a:r>
          </a:p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1954</a:t>
            </a:r>
            <a:r>
              <a:rPr lang="en-US" sz="2400" dirty="0"/>
              <a:t>	ASARCO Damage Control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Dr. </a:t>
            </a:r>
            <a:r>
              <a:rPr lang="en-US" sz="2400" dirty="0" err="1"/>
              <a:t>Amdur</a:t>
            </a:r>
            <a:r>
              <a:rPr lang="en-US" sz="2400" dirty="0"/>
              <a:t> physically threatened at conference while presenting paper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ASARCO threatened to pull funding</a:t>
            </a:r>
          </a:p>
          <a:p>
            <a:pPr marL="1652588" lvl="1" indent="-280988"/>
            <a:r>
              <a:rPr lang="en-US" sz="2000" dirty="0"/>
              <a:t>Havard withdrew paper and cancelled project</a:t>
            </a:r>
            <a:endParaRPr lang="en-US" b="1" dirty="0"/>
          </a:p>
          <a:p>
            <a:pPr marL="0" indent="0">
              <a:spcBef>
                <a:spcPts val="500"/>
              </a:spcBef>
              <a:buNone/>
            </a:pPr>
            <a:r>
              <a:rPr lang="en-US" sz="2400" b="1" dirty="0"/>
              <a:t>1961</a:t>
            </a:r>
            <a:r>
              <a:rPr lang="en-US" sz="2400" dirty="0"/>
              <a:t>	Studies on Donora Long-Term Effects</a:t>
            </a:r>
            <a:endParaRPr lang="en-US" sz="2400" b="1" dirty="0"/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Cancer and cardiovascular disease deaths consistently higher in Donora</a:t>
            </a:r>
          </a:p>
          <a:p>
            <a:pPr marL="1652588" lvl="1" indent="-280988"/>
            <a:r>
              <a:rPr lang="en-US" sz="2000" dirty="0"/>
              <a:t>70 actual deaths vs 39 expected deaths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81572-8D23-5940-EE30-B93DBADD6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9E8FD66-A6D9-709F-0804-A5E1C28B268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4747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3C2B7-D217-DE69-9DCB-286BB11AD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24FD1-BDBB-A5CF-4B8B-E2788D8D4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ED881-CCC5-CBED-728B-8BC69940D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005840"/>
            <a:ext cx="6900863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Dr. Mary </a:t>
            </a:r>
            <a:r>
              <a:rPr lang="en-US" sz="2400" b="1" dirty="0" err="1"/>
              <a:t>Amdur</a:t>
            </a:r>
            <a:r>
              <a:rPr lang="en-US" sz="2400" b="1" dirty="0"/>
              <a:t>: “Mother of Modern Toxicology”</a:t>
            </a:r>
          </a:p>
          <a:p>
            <a:pPr marL="231775" indent="-231775"/>
            <a:r>
              <a:rPr lang="en-US" sz="2400" dirty="0"/>
              <a:t>Developed a physiological model for particulate interaction in the respiratory tract of mammals</a:t>
            </a:r>
          </a:p>
          <a:p>
            <a:pPr marL="231775" indent="-231775"/>
            <a:r>
              <a:rPr lang="en-US" sz="2400" dirty="0"/>
              <a:t>Combined engineering and toxicology to create aerosols for inhalation studies</a:t>
            </a:r>
          </a:p>
          <a:p>
            <a:pPr marL="231775" indent="-231775"/>
            <a:r>
              <a:rPr lang="en-US" sz="2400" dirty="0"/>
              <a:t>Served on advisory committees</a:t>
            </a:r>
          </a:p>
          <a:p>
            <a:pPr marL="460375" lvl="2" indent="-231775"/>
            <a:r>
              <a:rPr lang="en-US" dirty="0"/>
              <a:t>National Instituted of Health (NIH)</a:t>
            </a:r>
          </a:p>
          <a:p>
            <a:pPr marL="460375" lvl="2" indent="-231775"/>
            <a:r>
              <a:rPr lang="en-US" dirty="0"/>
              <a:t>Occupational Safety and Health Administration (OSHA)</a:t>
            </a:r>
          </a:p>
          <a:p>
            <a:pPr marL="460375" lvl="2" indent="-231775"/>
            <a:r>
              <a:rPr lang="en-US" dirty="0"/>
              <a:t>Environmental Protection Agency’s Clean Air Act Scientific Advisory Committee (CASAC)</a:t>
            </a:r>
          </a:p>
          <a:p>
            <a:pPr marL="231775" indent="-231775"/>
            <a:r>
              <a:rPr lang="en-US" sz="2400" dirty="0"/>
              <a:t>Editor of </a:t>
            </a:r>
            <a:r>
              <a:rPr lang="en-US" sz="2400" i="1" dirty="0"/>
              <a:t>Toxicology: The Basic Science of Poisons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118B39-24D9-7304-7E27-A8217E140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6" name="Picture 2" descr="Black and white portrait of a white woman with short gray hair">
            <a:extLst>
              <a:ext uri="{FF2B5EF4-FFF2-40B4-BE49-F238E27FC236}">
                <a16:creationId xmlns:a16="http://schemas.microsoft.com/office/drawing/2014/main" id="{0ABB8C31-7497-8EB4-B7C7-F7EEEF5A7D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338" y="1112520"/>
            <a:ext cx="39624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77864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B0079-AC43-66D9-6FBA-1B5E3BB59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93C0-277C-9676-6357-6AD2BFA79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6ED85-9095-442C-E5E2-C83BC59EB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Expanding Toxicology in a Chemical World</a:t>
            </a:r>
          </a:p>
          <a:p>
            <a:pPr marL="228600"/>
            <a:r>
              <a:rPr lang="en-US" dirty="0"/>
              <a:t>Scientists have created over 100,000 compounds that do not occur in nature</a:t>
            </a:r>
          </a:p>
          <a:p>
            <a:pPr lvl="1"/>
            <a:r>
              <a:rPr lang="en-US" dirty="0"/>
              <a:t>After World War II, development of new chemicals accelerated</a:t>
            </a:r>
          </a:p>
          <a:p>
            <a:pPr lvl="1"/>
            <a:r>
              <a:rPr lang="en-US" dirty="0"/>
              <a:t>Vast majority of chemicals even today have </a:t>
            </a:r>
            <a:r>
              <a:rPr lang="en-US" b="1" u="sng" dirty="0"/>
              <a:t>no</a:t>
            </a:r>
            <a:r>
              <a:rPr lang="en-US" dirty="0"/>
              <a:t> toxicity information</a:t>
            </a:r>
          </a:p>
          <a:p>
            <a:pPr indent="0">
              <a:buNone/>
            </a:pPr>
            <a:endParaRPr lang="en-US" b="1" dirty="0"/>
          </a:p>
          <a:p>
            <a:pPr indent="0">
              <a:buNone/>
            </a:pPr>
            <a:r>
              <a:rPr lang="en-US" b="1" dirty="0"/>
              <a:t>1962</a:t>
            </a:r>
            <a:r>
              <a:rPr lang="en-US" dirty="0"/>
              <a:t> Rachel Carson publishes </a:t>
            </a:r>
            <a:r>
              <a:rPr lang="en-US" i="1" dirty="0"/>
              <a:t>Silent Spring</a:t>
            </a:r>
          </a:p>
          <a:p>
            <a:pPr marL="231775" indent="-231775"/>
            <a:r>
              <a:rPr lang="en-US" dirty="0"/>
              <a:t>Hazards of the environmental harms of a man-made chemical DDT</a:t>
            </a:r>
          </a:p>
          <a:p>
            <a:endParaRPr lang="en-US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A486D2-DA8F-C4DA-457E-AC6944D94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69891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0904-0CF6-4F06-9146-58BA543F1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30199-BC9F-35F0-120F-904F6D95E1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718220" cy="5166360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en-US" b="1" dirty="0"/>
              <a:t>1984	</a:t>
            </a:r>
            <a:r>
              <a:rPr lang="en-US" dirty="0"/>
              <a:t>Methyl Isocyanate Release at Union Carbide in Bhopal, India</a:t>
            </a:r>
          </a:p>
          <a:p>
            <a:pPr marL="1146175" lvl="1" indent="-231775"/>
            <a:r>
              <a:rPr lang="en-US" dirty="0"/>
              <a:t>Killed 2,500-10,000 people</a:t>
            </a:r>
          </a:p>
          <a:p>
            <a:pPr marL="1146175" lvl="1" indent="-231775"/>
            <a:r>
              <a:rPr lang="en-US" dirty="0"/>
              <a:t>Injured / permanently disabled 200,000</a:t>
            </a:r>
          </a:p>
          <a:p>
            <a:pPr marL="1146175" lvl="1" indent="-231775"/>
            <a:r>
              <a:rPr lang="en-US" dirty="0"/>
              <a:t>15,000-20,000 premature deaths over the next 20 years</a:t>
            </a:r>
          </a:p>
          <a:p>
            <a:pPr marL="1146175" lvl="1" indent="-231775"/>
            <a:r>
              <a:rPr lang="en-US" dirty="0"/>
              <a:t>$5 million spent upgrading safety and control measures at sister plant in Institute, WV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4D3440-1F25-8678-2DD1-4B28ADE89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5BFA8A4-C37E-D392-9363-7E2B028A8E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7792" y="1082357"/>
            <a:ext cx="4511040" cy="501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2928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C435D-EE9B-5650-39EE-42CED49EC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07B49-5FAB-0EFD-7716-4F6F7A41A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ECA8C-E21C-F091-8E62-51EEC399BD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7764"/>
            <a:ext cx="5718220" cy="5166360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en-US" b="1" dirty="0"/>
              <a:t>1985	</a:t>
            </a:r>
            <a:r>
              <a:rPr lang="en-US" dirty="0"/>
              <a:t>Aldicarb Oxime Release at Union Carbide in Institute, WV</a:t>
            </a:r>
          </a:p>
          <a:p>
            <a:pPr marL="1146175" lvl="1" indent="-231775"/>
            <a:r>
              <a:rPr lang="en-US" dirty="0"/>
              <a:t>135 residents treated for eye, throat, and lung irritation</a:t>
            </a:r>
          </a:p>
          <a:p>
            <a:pPr marL="1146175" lvl="1" indent="-231775"/>
            <a:r>
              <a:rPr lang="en-US" dirty="0"/>
              <a:t>Closed all highways in the area</a:t>
            </a:r>
          </a:p>
          <a:p>
            <a:pPr marL="1146175" lvl="1" indent="-231775"/>
            <a:r>
              <a:rPr lang="en-US" dirty="0"/>
              <a:t>3,100 residents ordered to shelter-in-place</a:t>
            </a:r>
          </a:p>
          <a:p>
            <a:pPr marL="1146175" lvl="1" indent="-231775"/>
            <a:r>
              <a:rPr lang="en-US" dirty="0"/>
              <a:t>8 months after Bhopal, India</a:t>
            </a:r>
          </a:p>
          <a:p>
            <a:pPr marL="1146175" lvl="1" indent="-231775"/>
            <a:r>
              <a:rPr lang="en-US" dirty="0"/>
              <a:t>Company delayed activating emergency siren until after affects observed by residents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7173BB-DD36-62CD-12A6-D11AFC8FD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61BC855-CA3F-2F26-CA34-47B63145A6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32620" y="1007764"/>
            <a:ext cx="4641805" cy="516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62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9B3AA0A-4B8B-4D5E-8C28-6FCAE71534D5}"/>
              </a:ext>
            </a:extLst>
          </p:cNvPr>
          <p:cNvSpPr txBox="1"/>
          <p:nvPr/>
        </p:nvSpPr>
        <p:spPr>
          <a:xfrm rot="5400000" flipV="1">
            <a:off x="-599454" y="3337336"/>
            <a:ext cx="1854675" cy="46166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r>
              <a:rPr lang="en-US" sz="300" dirty="0">
                <a:solidFill>
                  <a:schemeClr val="bg1"/>
                </a:solidFill>
              </a:rPr>
              <a:t>Amended on 09/16/2019 by Andrew D. Shroads, QEP on 09/16/2019 • </a:t>
            </a:r>
            <a:r>
              <a:rPr lang="en-US" sz="3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ashroads@scainc.com</a:t>
            </a:r>
            <a:r>
              <a:rPr lang="en-US" sz="300" dirty="0">
                <a:solidFill>
                  <a:schemeClr val="bg1"/>
                </a:solidFill>
              </a:rPr>
              <a:t> • 614-887-7227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568BD-5246-458D-A42B-20F556087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Epidemiology vs Toxicology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780E1-F67E-44EE-97AD-797B3A128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1036015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Epidemiology:</a:t>
            </a:r>
          </a:p>
          <a:p>
            <a:pPr marL="342900" indent="-342900"/>
            <a:r>
              <a:rPr lang="en-US" sz="2400" dirty="0"/>
              <a:t>What is causing a person to experience this particular harmful effect?</a:t>
            </a:r>
          </a:p>
          <a:p>
            <a:pPr lvl="1" indent="0">
              <a:buNone/>
            </a:pPr>
            <a:r>
              <a:rPr lang="en-US" sz="2000" dirty="0"/>
              <a:t>Known effect; determine the cause</a:t>
            </a:r>
          </a:p>
          <a:p>
            <a:pPr marL="0" indent="0">
              <a:buNone/>
            </a:pPr>
            <a:r>
              <a:rPr lang="en-US" b="1" dirty="0"/>
              <a:t>Toxicology:</a:t>
            </a:r>
          </a:p>
          <a:p>
            <a:pPr marL="342900" indent="-342900"/>
            <a:r>
              <a:rPr lang="en-US" sz="2400" dirty="0"/>
              <a:t>Seeks to discover the relationship between the amount taken in (dose) and the degree of effect (response)</a:t>
            </a:r>
          </a:p>
          <a:p>
            <a:pPr lvl="1" indent="0">
              <a:buNone/>
            </a:pPr>
            <a:r>
              <a:rPr lang="en-US" sz="2000" dirty="0"/>
              <a:t>Known or suspected cause; determine the adverse health effects (by dose)</a:t>
            </a:r>
          </a:p>
          <a:p>
            <a:pPr marL="0" indent="0">
              <a:buNone/>
            </a:pPr>
            <a:endParaRPr lang="en-US" sz="2400" i="1" dirty="0"/>
          </a:p>
          <a:p>
            <a:pPr marL="0" indent="0">
              <a:buNone/>
            </a:pPr>
            <a:r>
              <a:rPr lang="en-US" sz="2400" i="1" dirty="0"/>
              <a:t>“All things are poison and nothing [is] without poison. Solely the dose                  determines that a thing is not a poison.” - Paracelsus (1493-1541)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5A82A-C507-40CE-9291-8284C266F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D682DB-2F32-2C78-A9D4-2F33FFC2F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752" y="4287757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2363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EBAE-8205-6E5B-2E89-40FAAEF0A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3F71F-6A42-EA5D-0DB9-20CA8DFE3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1985	</a:t>
            </a:r>
            <a:r>
              <a:rPr lang="en-US" dirty="0"/>
              <a:t>National Academy of Science published the report “Known Chemicals; Known Risks”</a:t>
            </a:r>
          </a:p>
          <a:p>
            <a:pPr lvl="1"/>
            <a:r>
              <a:rPr lang="en-US" dirty="0"/>
              <a:t>Americans potentially exposed to about 70,000 different chemicals</a:t>
            </a:r>
          </a:p>
          <a:p>
            <a:pPr lvl="1"/>
            <a:r>
              <a:rPr lang="en-US" dirty="0"/>
              <a:t>84% of these chemicals had minimal or no toxicity data available</a:t>
            </a:r>
          </a:p>
          <a:p>
            <a:pPr lvl="1"/>
            <a:r>
              <a:rPr lang="en-US" dirty="0"/>
              <a:t>14% had sufficient data for a partial hazardous health assessment</a:t>
            </a:r>
          </a:p>
          <a:p>
            <a:pPr lvl="1"/>
            <a:r>
              <a:rPr lang="en-US" dirty="0"/>
              <a:t>2% had sufficient data to complete a hazardous health assessment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1BB007-19A6-C50E-E1F4-F00C9E46C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6B750E-4C7C-9E5B-61B8-84B3F86C9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340" y="3657600"/>
            <a:ext cx="5227320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6014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3229A-F6D9-FADC-373F-16DC8430D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Dose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29868-E0C0-8C04-15A7-69AFFC131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1775" indent="-231775">
              <a:buNone/>
            </a:pPr>
            <a:r>
              <a:rPr lang="en-US" b="1" dirty="0"/>
              <a:t>Dihydrogen Monoxide (H</a:t>
            </a:r>
            <a:r>
              <a:rPr lang="en-US" b="1" baseline="-25000" dirty="0"/>
              <a:t>2</a:t>
            </a:r>
            <a:r>
              <a:rPr lang="en-US" b="1" dirty="0"/>
              <a:t>O) Safety Data Sheet (SDS):</a:t>
            </a:r>
          </a:p>
          <a:p>
            <a:pPr marL="231775" indent="-231775"/>
            <a:r>
              <a:rPr lang="en-US" u="sng" dirty="0"/>
              <a:t>Eye</a:t>
            </a:r>
            <a:r>
              <a:rPr lang="en-US" dirty="0"/>
              <a:t>: Irritant in sensitive persons</a:t>
            </a:r>
          </a:p>
          <a:p>
            <a:pPr marL="231775" indent="-231775"/>
            <a:r>
              <a:rPr lang="en-US" u="sng" dirty="0"/>
              <a:t>Skin Contact</a:t>
            </a:r>
            <a:r>
              <a:rPr lang="en-US" dirty="0"/>
              <a:t>: May cause discomfort (temperature dependent)</a:t>
            </a:r>
          </a:p>
          <a:p>
            <a:pPr marL="231775" indent="-231775"/>
            <a:r>
              <a:rPr lang="en-US" u="sng" dirty="0"/>
              <a:t>Skin Absorption</a:t>
            </a:r>
            <a:r>
              <a:rPr lang="en-US" dirty="0"/>
              <a:t>: May cause temporary wrinkling of skin</a:t>
            </a:r>
          </a:p>
          <a:p>
            <a:pPr marL="231775" indent="-231775"/>
            <a:r>
              <a:rPr lang="en-US" u="sng" dirty="0"/>
              <a:t>Inhalation</a:t>
            </a:r>
            <a:r>
              <a:rPr lang="en-US" dirty="0"/>
              <a:t>: Inhalation of liquid can be fatal</a:t>
            </a:r>
          </a:p>
          <a:p>
            <a:pPr marL="231775" indent="-231775"/>
            <a:r>
              <a:rPr lang="en-US" u="sng" dirty="0"/>
              <a:t>Ingestion</a:t>
            </a:r>
            <a:r>
              <a:rPr lang="en-US" dirty="0"/>
              <a:t>: Ingestion of large quantities may result in excessive micturition, intoxication, and death</a:t>
            </a:r>
          </a:p>
          <a:p>
            <a:pPr indent="0">
              <a:buNone/>
            </a:pPr>
            <a:endParaRPr lang="en-US" sz="2400" i="1" dirty="0"/>
          </a:p>
          <a:p>
            <a:pPr indent="0">
              <a:buNone/>
            </a:pPr>
            <a:r>
              <a:rPr lang="en-US" sz="2400" i="1" dirty="0"/>
              <a:t>Jennifer Strange, a 28-year-old mother of three, died from acute water intoxication in 2007 after participating in a radio station’s water drinking contest “Hold Your Wee for a Wii.”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D21FE-A58C-A925-5FDC-15F2B5C34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4715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3D61B-F1F3-D012-6685-8A8165B9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Epidemiology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4BD8-F752-66F7-C579-24610A605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/>
            <a:r>
              <a:rPr lang="en-US" b="1" dirty="0"/>
              <a:t>BCE</a:t>
            </a:r>
            <a:r>
              <a:rPr lang="en-US" dirty="0"/>
              <a:t> Greeks &amp; Romans were aware of lead poisoning and noticed exposure to lead fumes impacted health</a:t>
            </a:r>
          </a:p>
          <a:p>
            <a:pPr lvl="1"/>
            <a:r>
              <a:rPr lang="en-US" dirty="0"/>
              <a:t>Plumbism: Disease limited to miners and metallurgists</a:t>
            </a:r>
          </a:p>
          <a:p>
            <a:pPr marL="228600"/>
            <a:r>
              <a:rPr lang="en-US" b="1" dirty="0"/>
              <a:t>1775</a:t>
            </a:r>
            <a:r>
              <a:rPr lang="en-US" dirty="0"/>
              <a:t> Percival Pott observed scrotal cancer in chimney sweeps</a:t>
            </a:r>
          </a:p>
          <a:p>
            <a:pPr lvl="1"/>
            <a:r>
              <a:rPr lang="en-US" dirty="0"/>
              <a:t>First observed cause-effect relation between an environmental agent and cancer</a:t>
            </a:r>
          </a:p>
          <a:p>
            <a:pPr marL="228600"/>
            <a:r>
              <a:rPr lang="en-US" b="1" dirty="0"/>
              <a:t>1854</a:t>
            </a:r>
            <a:r>
              <a:rPr lang="en-US" dirty="0"/>
              <a:t> Dr. John Snow traced London’s cholera outbreak to the use of a contaminated well</a:t>
            </a:r>
          </a:p>
          <a:p>
            <a:pPr lvl="1"/>
            <a:r>
              <a:rPr lang="en-US" dirty="0"/>
              <a:t>Observed that lack of cholera in areas with cleaner water supply</a:t>
            </a:r>
          </a:p>
          <a:p>
            <a:pPr lvl="1"/>
            <a:r>
              <a:rPr lang="en-US" dirty="0"/>
              <a:t>When variables were removed, the Broad Street Well was the single commonality among all cholera deaths in outbreak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94F72-203F-9EDF-F029-C6C640C0B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29497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F132A2-08F9-6FD4-FA53-46D79FB0F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2952" y="3741420"/>
            <a:ext cx="1371600" cy="2430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017885-D1CF-C95E-FD9C-4C05EC7D3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Toxicology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5F7CD-4076-D5EB-6047-AC3E0DC86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dirty="0"/>
              <a:t>Toxicology began as the study of poisons</a:t>
            </a:r>
          </a:p>
          <a:p>
            <a:pPr marL="231775" indent="-231775"/>
            <a:r>
              <a:rPr lang="en-US" b="1" dirty="0"/>
              <a:t>BCE</a:t>
            </a:r>
            <a:r>
              <a:rPr lang="en-US" dirty="0"/>
              <a:t> Poisons were an early political weapon</a:t>
            </a:r>
          </a:p>
          <a:p>
            <a:pPr marL="688975" lvl="1" indent="-231775"/>
            <a:r>
              <a:rPr lang="en-US" dirty="0"/>
              <a:t>Very important to know how much of a substance can kill a person and what antidotes blocked poisons</a:t>
            </a:r>
          </a:p>
          <a:p>
            <a:pPr marL="231775" indent="-231775"/>
            <a:r>
              <a:rPr lang="en-US" b="1" dirty="0"/>
              <a:t>1927</a:t>
            </a:r>
            <a:r>
              <a:rPr lang="en-US" dirty="0"/>
              <a:t> J.W. Trevan developed first test for toxicity</a:t>
            </a:r>
          </a:p>
          <a:p>
            <a:pPr marL="688975" lvl="1" indent="-231775"/>
            <a:r>
              <a:rPr lang="en-US" dirty="0"/>
              <a:t>Studied chemical warfare chemicals (poison gas)</a:t>
            </a:r>
          </a:p>
          <a:p>
            <a:pPr marL="688975" lvl="1" indent="-231775"/>
            <a:r>
              <a:rPr lang="en-US" dirty="0"/>
              <a:t>Tested impacts of chemicals on animals by injecting varying     amounts of poison</a:t>
            </a:r>
          </a:p>
          <a:p>
            <a:pPr marL="688975" lvl="1" indent="-231775"/>
            <a:r>
              <a:rPr lang="en-US" dirty="0"/>
              <a:t>Determined amount that killed half the population                        (Lethal Dose 50 / LD50), to compare toxic potency                           (toxicity) of different compounds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1CE702-FE93-F3A4-FD65-EDA815BE1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7217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en-US" sz="2400" b="1" dirty="0"/>
              <a:t>1930	</a:t>
            </a:r>
            <a:r>
              <a:rPr lang="en-US" sz="2400" dirty="0"/>
              <a:t>Meuse River Valley, Belgium, December 1-5: Doctors received frantic phone calls of a mysterious illness</a:t>
            </a:r>
          </a:p>
          <a:p>
            <a:pPr marL="914400" indent="-231775"/>
            <a:r>
              <a:rPr lang="en-US" sz="2400" dirty="0"/>
              <a:t>Hoarseness</a:t>
            </a:r>
          </a:p>
          <a:p>
            <a:pPr marL="914400" indent="-231775"/>
            <a:r>
              <a:rPr lang="en-US" sz="2400" dirty="0"/>
              <a:t>Irritation of the larynx</a:t>
            </a:r>
          </a:p>
          <a:p>
            <a:pPr marL="914400" indent="-231775"/>
            <a:r>
              <a:rPr lang="en-US" sz="2400" dirty="0"/>
              <a:t>Chest pain and coughing</a:t>
            </a:r>
          </a:p>
          <a:p>
            <a:pPr marL="914400" indent="-231775"/>
            <a:r>
              <a:rPr lang="en-US" sz="2400" dirty="0"/>
              <a:t>Nausea, vomiting, and foaming at the mouth</a:t>
            </a:r>
          </a:p>
          <a:p>
            <a:pPr marL="914400" indent="0">
              <a:spcBef>
                <a:spcPts val="0"/>
              </a:spcBef>
              <a:buNone/>
            </a:pPr>
            <a:endParaRPr lang="en-US" sz="2400" dirty="0"/>
          </a:p>
          <a:p>
            <a:pPr marL="914400" indent="0">
              <a:spcBef>
                <a:spcPts val="1800"/>
              </a:spcBef>
              <a:buNone/>
            </a:pPr>
            <a:r>
              <a:rPr lang="en-US" sz="2400" dirty="0"/>
              <a:t>Within 24 hours:</a:t>
            </a:r>
          </a:p>
          <a:p>
            <a:pPr marL="914400" indent="-231775"/>
            <a:r>
              <a:rPr lang="en-US" sz="2400" dirty="0"/>
              <a:t>60 people and dozens of cattle were dead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8758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rmAutofit fontScale="77500" lnSpcReduction="20000"/>
          </a:bodyPr>
          <a:lstStyle/>
          <a:p>
            <a:pPr marL="914400" indent="-914400">
              <a:lnSpc>
                <a:spcPct val="120000"/>
              </a:lnSpc>
              <a:buNone/>
            </a:pPr>
            <a:r>
              <a:rPr lang="en-US" sz="3100" b="1" dirty="0"/>
              <a:t>1931	</a:t>
            </a:r>
            <a:r>
              <a:rPr lang="en-US" sz="3100" dirty="0"/>
              <a:t>Medical / Scientific Investigation</a:t>
            </a:r>
          </a:p>
          <a:p>
            <a:pPr marL="914400" indent="-231775">
              <a:lnSpc>
                <a:spcPct val="120000"/>
              </a:lnSpc>
            </a:pPr>
            <a:r>
              <a:rPr lang="en-US" sz="3100" dirty="0"/>
              <a:t>What caused these deaths?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Mustard gas attack?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Sahara desert sands?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Something else?</a:t>
            </a:r>
          </a:p>
          <a:p>
            <a:pPr marL="914400" indent="-231775">
              <a:lnSpc>
                <a:spcPct val="120000"/>
              </a:lnSpc>
            </a:pPr>
            <a:r>
              <a:rPr lang="en-US" sz="3100" dirty="0"/>
              <a:t>Determined thermal inversion and topography trapped air pollution at ground level</a:t>
            </a:r>
          </a:p>
          <a:p>
            <a:pPr marL="914400" indent="-231775">
              <a:lnSpc>
                <a:spcPct val="120000"/>
              </a:lnSpc>
            </a:pPr>
            <a:r>
              <a:rPr lang="en-US" sz="3100" dirty="0"/>
              <a:t>Report given to Belgium Royal Academy of Medicine and medical journal </a:t>
            </a:r>
            <a:r>
              <a:rPr lang="en-US" sz="3100" i="1" dirty="0"/>
              <a:t>The Lancet</a:t>
            </a:r>
            <a:endParaRPr lang="en-US" sz="3100" dirty="0"/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First scientific proof that atmospheric pollution (fluorine) caused death and disease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i="1" dirty="0"/>
              <a:t>“The same factors were likely to occur </a:t>
            </a:r>
            <a:r>
              <a:rPr lang="en-US" sz="2600" b="1" i="1" u="sng" dirty="0"/>
              <a:t>elsewhere</a:t>
            </a:r>
            <a:r>
              <a:rPr lang="en-US" sz="2600" i="1" dirty="0"/>
              <a:t>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08089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1" y="1005840"/>
            <a:ext cx="7464209" cy="5166360"/>
          </a:xfrm>
        </p:spPr>
        <p:txBody>
          <a:bodyPr>
            <a:normAutofit fontScale="92500" lnSpcReduction="10000"/>
          </a:bodyPr>
          <a:lstStyle/>
          <a:p>
            <a:pPr marL="914400" indent="-914400">
              <a:lnSpc>
                <a:spcPct val="110000"/>
              </a:lnSpc>
              <a:buNone/>
            </a:pPr>
            <a:r>
              <a:rPr lang="en-US" sz="2600" b="1" dirty="0"/>
              <a:t>1948</a:t>
            </a:r>
            <a:r>
              <a:rPr lang="en-US" sz="2600" dirty="0"/>
              <a:t>	Donora, PA</a:t>
            </a:r>
          </a:p>
          <a:p>
            <a:pPr marL="914400" indent="-231775">
              <a:lnSpc>
                <a:spcPct val="110000"/>
              </a:lnSpc>
            </a:pPr>
            <a:r>
              <a:rPr lang="en-US" sz="2600" dirty="0"/>
              <a:t>20 miles south of Pittsburgh on Monongahela River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American Smelting &amp; Refining Company (ASARCO) Zinc Works and American Steel &amp; Wire Company</a:t>
            </a:r>
          </a:p>
          <a:p>
            <a:pPr marL="914400" indent="-231775">
              <a:lnSpc>
                <a:spcPct val="110000"/>
              </a:lnSpc>
            </a:pPr>
            <a:r>
              <a:rPr lang="en-US" sz="2600" dirty="0"/>
              <a:t>October 27-28: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Smog starts to build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Respiratory distress blamed on asthma</a:t>
            </a:r>
          </a:p>
          <a:p>
            <a:pPr marL="914400" indent="-231775">
              <a:lnSpc>
                <a:spcPct val="110000"/>
              </a:lnSpc>
            </a:pPr>
            <a:r>
              <a:rPr lang="en-US" sz="2600" dirty="0"/>
              <a:t>October 29: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Annual Halloween parade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Roads impossible to traverse due to thick smog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Firefighters with air tanks and doctors go door to door, being led by people with flashlights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9369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buNone/>
            </a:pPr>
            <a:r>
              <a:rPr lang="en-US" sz="2400" b="1" dirty="0"/>
              <a:t>1948</a:t>
            </a:r>
            <a:r>
              <a:rPr lang="en-US" sz="2400" dirty="0"/>
              <a:t>	Donora, PA</a:t>
            </a:r>
          </a:p>
          <a:p>
            <a:pPr marL="914400" indent="-231775"/>
            <a:r>
              <a:rPr lang="en-US" sz="2400" dirty="0"/>
              <a:t>October 30:</a:t>
            </a:r>
          </a:p>
          <a:p>
            <a:pPr marL="1146175" indent="-231775"/>
            <a:r>
              <a:rPr lang="en-US" sz="2000" dirty="0"/>
              <a:t>2:00 AM: first death occurs</a:t>
            </a:r>
          </a:p>
          <a:p>
            <a:pPr marL="1146175" indent="-231775"/>
            <a:r>
              <a:rPr lang="en-US" sz="2000" dirty="0"/>
              <a:t>Doctors warn people with chronic illness to evacuate</a:t>
            </a:r>
          </a:p>
          <a:p>
            <a:pPr marL="1146175" indent="-231775"/>
            <a:r>
              <a:rPr lang="en-US" sz="2000" dirty="0"/>
              <a:t>People turning blue from lack of oxygen</a:t>
            </a:r>
          </a:p>
          <a:p>
            <a:pPr marL="1146175" indent="-231775"/>
            <a:r>
              <a:rPr lang="en-US" sz="2000" dirty="0"/>
              <a:t>Donora Dragons high school football game played in extremely poor visibility (relied on the running game)</a:t>
            </a:r>
          </a:p>
          <a:p>
            <a:pPr marL="1146175" indent="-231775"/>
            <a:r>
              <a:rPr lang="en-US" sz="2000" dirty="0"/>
              <a:t>11:30 PM: 17 citizens dead</a:t>
            </a:r>
          </a:p>
          <a:p>
            <a:pPr marL="914400" indent="-231775"/>
            <a:r>
              <a:rPr lang="en-US" sz="2400" dirty="0"/>
              <a:t>October 31:</a:t>
            </a:r>
          </a:p>
          <a:p>
            <a:pPr marL="1146175" indent="-231775"/>
            <a:r>
              <a:rPr lang="en-US" sz="2000" dirty="0"/>
              <a:t>Meeting convened with plant operators and officials</a:t>
            </a:r>
          </a:p>
          <a:p>
            <a:pPr marL="1146175" indent="-231775"/>
            <a:r>
              <a:rPr lang="en-US" sz="2000" dirty="0"/>
              <a:t>Plant superintendent said shutdown already in process, started at 6 AM</a:t>
            </a:r>
          </a:p>
          <a:p>
            <a:pPr marL="1146175" indent="-231775"/>
            <a:r>
              <a:rPr lang="en-US" sz="2000" dirty="0"/>
              <a:t>Afternoon: Rain showers dissipate the smog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7704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&amp;A Training Template.potx" id="{51DC8C82-8B58-4C6D-9C37-21509301C5EB}" vid="{5CECA5F7-54C0-4F3C-A08B-1103D0115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3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 Template</Template>
  <TotalTime>155</TotalTime>
  <Words>1564</Words>
  <Application>Microsoft Office PowerPoint</Application>
  <PresentationFormat>Widescreen</PresentationFormat>
  <Paragraphs>183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Arial</vt:lpstr>
      <vt:lpstr>Calibri</vt:lpstr>
      <vt:lpstr>Office Theme</vt:lpstr>
      <vt:lpstr>Air Toxics &amp; Regulating Hazardous Air Pollutants</vt:lpstr>
      <vt:lpstr>TOXC102+ Chapter 1: Air Toxics Background Epidemiology vs Toxicology</vt:lpstr>
      <vt:lpstr>TOXC102+ Chapter 1: Air Toxics Background Dose</vt:lpstr>
      <vt:lpstr>TOXC102+ Chapter 1: Air Toxics Background History of Epidemiology</vt:lpstr>
      <vt:lpstr>TOXC102+ Chapter 1: Air Toxics Background Toxicology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3</cp:revision>
  <dcterms:created xsi:type="dcterms:W3CDTF">2025-01-21T17:04:42Z</dcterms:created>
  <dcterms:modified xsi:type="dcterms:W3CDTF">2025-04-14T19:43:20Z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