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304" r:id="rId5"/>
    <p:sldId id="431" r:id="rId6"/>
    <p:sldId id="432" r:id="rId7"/>
    <p:sldId id="433" r:id="rId8"/>
    <p:sldId id="436" r:id="rId9"/>
    <p:sldId id="437" r:id="rId10"/>
    <p:sldId id="434" r:id="rId11"/>
    <p:sldId id="267" r:id="rId12"/>
    <p:sldId id="265" r:id="rId13"/>
    <p:sldId id="271" r:id="rId14"/>
    <p:sldId id="272" r:id="rId15"/>
    <p:sldId id="266" r:id="rId16"/>
    <p:sldId id="263" r:id="rId17"/>
    <p:sldId id="269" r:id="rId18"/>
    <p:sldId id="435" r:id="rId19"/>
    <p:sldId id="268" r:id="rId20"/>
    <p:sldId id="262" r:id="rId21"/>
    <p:sldId id="506" r:id="rId22"/>
    <p:sldId id="507" r:id="rId23"/>
    <p:sldId id="505" r:id="rId24"/>
    <p:sldId id="508" r:id="rId25"/>
    <p:sldId id="43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1777DC-6942-444E-9173-62E4A7BC793B}" v="14" dt="2025-04-03T15:20:02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8F1777DC-6942-444E-9173-62E4A7BC793B}"/>
    <pc:docChg chg="undo custSel addSld delSld modSld sldOrd">
      <pc:chgData name="Andrew D. Shroads, QEP" userId="1a0295e2-0dd9-4964-a391-491a1a3653ac" providerId="ADAL" clId="{8F1777DC-6942-444E-9173-62E4A7BC793B}" dt="2025-04-14T19:43:43.652" v="1161" actId="2696"/>
      <pc:docMkLst>
        <pc:docMk/>
      </pc:docMkLst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289204948" sldId="262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289204948" sldId="262"/>
            <ac:spMk id="7" creationId="{D2E7E7F8-F50E-4687-91BC-33DD3F666E5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689052119" sldId="263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689052119" sldId="263"/>
            <ac:spMk id="7" creationId="{D2E7E7F8-F50E-4687-91BC-33DD3F666E5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527804303" sldId="265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527804303" sldId="265"/>
            <ac:spMk id="2" creationId="{5CDF3604-7F3B-4C70-96A8-DDA961804B11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4222696380" sldId="266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4222696380" sldId="266"/>
            <ac:spMk id="7" creationId="{D2E7E7F8-F50E-4687-91BC-33DD3F666E5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1485331317" sldId="267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1485331317" sldId="267"/>
            <ac:spMk id="2" creationId="{5CDF3604-7F3B-4C70-96A8-DDA961804B11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721227723" sldId="268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721227723" sldId="268"/>
            <ac:spMk id="2" creationId="{672EEF1A-EC23-4688-865B-EBD47BCA6A8B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942466866" sldId="269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942466866" sldId="269"/>
            <ac:spMk id="2" creationId="{0255C470-1133-497C-9CA0-E501E7D573F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1051878516" sldId="271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1051878516" sldId="271"/>
            <ac:spMk id="2" creationId="{5CDF3604-7F3B-4C70-96A8-DDA961804B11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43098962" sldId="272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43098962" sldId="272"/>
            <ac:spMk id="2" creationId="{5CDF3604-7F3B-4C70-96A8-DDA961804B11}"/>
          </ac:spMkLst>
        </pc:spChg>
      </pc:sldChg>
      <pc:sldChg chg="modSp del">
        <pc:chgData name="Andrew D. Shroads, QEP" userId="1a0295e2-0dd9-4964-a391-491a1a3653ac" providerId="ADAL" clId="{8F1777DC-6942-444E-9173-62E4A7BC793B}" dt="2025-04-14T19:43:43.652" v="1161" actId="2696"/>
        <pc:sldMkLst>
          <pc:docMk/>
          <pc:sldMk cId="1988666194" sldId="303"/>
        </pc:sldMkLst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542304843" sldId="304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542304843" sldId="304"/>
            <ac:spMk id="6" creationId="{5F4D95C3-639E-32C6-216C-0AA618680DDA}"/>
          </ac:spMkLst>
        </pc:spChg>
      </pc:sldChg>
      <pc:sldChg chg="modSp del">
        <pc:chgData name="Andrew D. Shroads, QEP" userId="1a0295e2-0dd9-4964-a391-491a1a3653ac" providerId="ADAL" clId="{8F1777DC-6942-444E-9173-62E4A7BC793B}" dt="2025-04-14T19:43:43.652" v="1161" actId="2696"/>
        <pc:sldMkLst>
          <pc:docMk/>
          <pc:sldMk cId="2123128102" sldId="430"/>
        </pc:sldMkLst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538235195" sldId="431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538235195" sldId="431"/>
            <ac:spMk id="2" creationId="{2B0E7981-2D70-993C-9741-3D7495784BE7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451934798" sldId="432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451934798" sldId="432"/>
            <ac:spMk id="2" creationId="{445BA93F-47F7-CC7B-863A-E0B31DEE45E0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020027153" sldId="433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020027153" sldId="433"/>
            <ac:spMk id="2" creationId="{964A8053-C719-37A2-5CD8-F6ED477CB6BE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143860924" sldId="434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143860924" sldId="434"/>
            <ac:spMk id="2" creationId="{65FEC029-2659-49A9-0239-835D7F34C668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261374206" sldId="435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261374206" sldId="435"/>
            <ac:spMk id="2" creationId="{DFB8E5E4-C3AE-72E9-0947-05C38FE05AAA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046373545" sldId="436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046373545" sldId="436"/>
            <ac:spMk id="7" creationId="{74C900A5-5564-7FFD-8CF0-A1FE10BFA03C}"/>
          </ac:spMkLst>
        </pc:spChg>
      </pc:sldChg>
      <pc:sldChg chg="modSp mod">
        <pc:chgData name="Andrew D. Shroads, QEP" userId="1a0295e2-0dd9-4964-a391-491a1a3653ac" providerId="ADAL" clId="{8F1777DC-6942-444E-9173-62E4A7BC793B}" dt="2025-03-20T15:16:25.149" v="30"/>
        <pc:sldMkLst>
          <pc:docMk/>
          <pc:sldMk cId="3889857947" sldId="437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889857947" sldId="437"/>
            <ac:spMk id="7" creationId="{EE95DDFC-B0F6-11ED-7348-9C7142396715}"/>
          </ac:spMkLst>
        </pc:spChg>
        <pc:spChg chg="mod">
          <ac:chgData name="Andrew D. Shroads, QEP" userId="1a0295e2-0dd9-4964-a391-491a1a3653ac" providerId="ADAL" clId="{8F1777DC-6942-444E-9173-62E4A7BC793B}" dt="2025-03-20T14:45:21.911" v="29" actId="20577"/>
          <ac:spMkLst>
            <pc:docMk/>
            <pc:sldMk cId="3889857947" sldId="437"/>
            <ac:spMk id="8" creationId="{387852B2-7181-BD9A-95F0-35F56575957E}"/>
          </ac:spMkLst>
        </pc:spChg>
      </pc:sldChg>
      <pc:sldChg chg="modSp mod">
        <pc:chgData name="Andrew D. Shroads, QEP" userId="1a0295e2-0dd9-4964-a391-491a1a3653ac" providerId="ADAL" clId="{8F1777DC-6942-444E-9173-62E4A7BC793B}" dt="2025-04-03T15:25:05.345" v="1160" actId="20577"/>
        <pc:sldMkLst>
          <pc:docMk/>
          <pc:sldMk cId="980826081" sldId="438"/>
        </pc:sldMkLst>
        <pc:spChg chg="mod">
          <ac:chgData name="Andrew D. Shroads, QEP" userId="1a0295e2-0dd9-4964-a391-491a1a3653ac" providerId="ADAL" clId="{8F1777DC-6942-444E-9173-62E4A7BC793B}" dt="2025-04-03T15:20:35.653" v="895" actId="6549"/>
          <ac:spMkLst>
            <pc:docMk/>
            <pc:sldMk cId="980826081" sldId="438"/>
            <ac:spMk id="2" creationId="{C5A41ADB-008C-5B87-0B0C-CEEA5CF24694}"/>
          </ac:spMkLst>
        </pc:spChg>
        <pc:spChg chg="mod">
          <ac:chgData name="Andrew D. Shroads, QEP" userId="1a0295e2-0dd9-4964-a391-491a1a3653ac" providerId="ADAL" clId="{8F1777DC-6942-444E-9173-62E4A7BC793B}" dt="2025-04-03T15:25:05.345" v="1160" actId="20577"/>
          <ac:spMkLst>
            <pc:docMk/>
            <pc:sldMk cId="980826081" sldId="438"/>
            <ac:spMk id="3" creationId="{BA0242D2-1B41-52AC-B8AC-39BB749B1345}"/>
          </ac:spMkLst>
        </pc:spChg>
      </pc:sldChg>
      <pc:sldChg chg="modSp add del mod">
        <pc:chgData name="Andrew D. Shroads, QEP" userId="1a0295e2-0dd9-4964-a391-491a1a3653ac" providerId="ADAL" clId="{8F1777DC-6942-444E-9173-62E4A7BC793B}" dt="2025-04-03T15:15:15.220" v="815" actId="2696"/>
        <pc:sldMkLst>
          <pc:docMk/>
          <pc:sldMk cId="2561957822" sldId="504"/>
        </pc:sldMkLst>
      </pc:sldChg>
      <pc:sldChg chg="addSp delSp modSp new mod">
        <pc:chgData name="Andrew D. Shroads, QEP" userId="1a0295e2-0dd9-4964-a391-491a1a3653ac" providerId="ADAL" clId="{8F1777DC-6942-444E-9173-62E4A7BC793B}" dt="2025-04-03T14:56:46.617" v="104" actId="20577"/>
        <pc:sldMkLst>
          <pc:docMk/>
          <pc:sldMk cId="1298866967" sldId="505"/>
        </pc:sldMkLst>
        <pc:spChg chg="mod">
          <ac:chgData name="Andrew D. Shroads, QEP" userId="1a0295e2-0dd9-4964-a391-491a1a3653ac" providerId="ADAL" clId="{8F1777DC-6942-444E-9173-62E4A7BC793B}" dt="2025-04-03T14:56:46.617" v="104" actId="20577"/>
          <ac:spMkLst>
            <pc:docMk/>
            <pc:sldMk cId="1298866967" sldId="505"/>
            <ac:spMk id="2" creationId="{FB69BD86-A33A-CDFE-BFB2-B8CC39234101}"/>
          </ac:spMkLst>
        </pc:spChg>
        <pc:graphicFrameChg chg="add mod ord modGraphic">
          <ac:chgData name="Andrew D. Shroads, QEP" userId="1a0295e2-0dd9-4964-a391-491a1a3653ac" providerId="ADAL" clId="{8F1777DC-6942-444E-9173-62E4A7BC793B}" dt="2025-04-03T14:55:45.602" v="83" actId="14734"/>
          <ac:graphicFrameMkLst>
            <pc:docMk/>
            <pc:sldMk cId="1298866967" sldId="505"/>
            <ac:graphicFrameMk id="5" creationId="{2650FB9F-3102-9D72-AFA1-78328951ED63}"/>
          </ac:graphicFrameMkLst>
        </pc:graphicFrameChg>
      </pc:sldChg>
      <pc:sldChg chg="modSp new mod ord">
        <pc:chgData name="Andrew D. Shroads, QEP" userId="1a0295e2-0dd9-4964-a391-491a1a3653ac" providerId="ADAL" clId="{8F1777DC-6942-444E-9173-62E4A7BC793B}" dt="2025-04-03T15:06:35.403" v="711" actId="20577"/>
        <pc:sldMkLst>
          <pc:docMk/>
          <pc:sldMk cId="1767124346" sldId="506"/>
        </pc:sldMkLst>
        <pc:spChg chg="mod">
          <ac:chgData name="Andrew D. Shroads, QEP" userId="1a0295e2-0dd9-4964-a391-491a1a3653ac" providerId="ADAL" clId="{8F1777DC-6942-444E-9173-62E4A7BC793B}" dt="2025-04-03T14:57:45.362" v="109" actId="27636"/>
          <ac:spMkLst>
            <pc:docMk/>
            <pc:sldMk cId="1767124346" sldId="506"/>
            <ac:spMk id="2" creationId="{61E03D4F-0CE2-B9B6-4017-18FB901E7F75}"/>
          </ac:spMkLst>
        </pc:spChg>
        <pc:spChg chg="mod">
          <ac:chgData name="Andrew D. Shroads, QEP" userId="1a0295e2-0dd9-4964-a391-491a1a3653ac" providerId="ADAL" clId="{8F1777DC-6942-444E-9173-62E4A7BC793B}" dt="2025-04-03T15:06:35.403" v="711" actId="20577"/>
          <ac:spMkLst>
            <pc:docMk/>
            <pc:sldMk cId="1767124346" sldId="506"/>
            <ac:spMk id="3" creationId="{D4BC8C40-DFA2-A331-2522-A750969F6F10}"/>
          </ac:spMkLst>
        </pc:spChg>
      </pc:sldChg>
      <pc:sldChg chg="modSp add mod">
        <pc:chgData name="Andrew D. Shroads, QEP" userId="1a0295e2-0dd9-4964-a391-491a1a3653ac" providerId="ADAL" clId="{8F1777DC-6942-444E-9173-62E4A7BC793B}" dt="2025-04-03T15:05:25.727" v="636"/>
        <pc:sldMkLst>
          <pc:docMk/>
          <pc:sldMk cId="3587771161" sldId="507"/>
        </pc:sldMkLst>
        <pc:spChg chg="mod">
          <ac:chgData name="Andrew D. Shroads, QEP" userId="1a0295e2-0dd9-4964-a391-491a1a3653ac" providerId="ADAL" clId="{8F1777DC-6942-444E-9173-62E4A7BC793B}" dt="2025-04-03T15:00:56.562" v="496" actId="20577"/>
          <ac:spMkLst>
            <pc:docMk/>
            <pc:sldMk cId="3587771161" sldId="507"/>
            <ac:spMk id="2" creationId="{30E42E16-3F48-4B21-6A60-97C3F9DF9CF1}"/>
          </ac:spMkLst>
        </pc:spChg>
        <pc:spChg chg="mod">
          <ac:chgData name="Andrew D. Shroads, QEP" userId="1a0295e2-0dd9-4964-a391-491a1a3653ac" providerId="ADAL" clId="{8F1777DC-6942-444E-9173-62E4A7BC793B}" dt="2025-04-03T15:05:20.584" v="635" actId="20577"/>
          <ac:spMkLst>
            <pc:docMk/>
            <pc:sldMk cId="3587771161" sldId="507"/>
            <ac:spMk id="3" creationId="{E5BE513C-A009-0D65-135F-22039FA249CD}"/>
          </ac:spMkLst>
        </pc:spChg>
        <pc:picChg chg="mod">
          <ac:chgData name="Andrew D. Shroads, QEP" userId="1a0295e2-0dd9-4964-a391-491a1a3653ac" providerId="ADAL" clId="{8F1777DC-6942-444E-9173-62E4A7BC793B}" dt="2025-04-03T15:05:25.727" v="636"/>
          <ac:picMkLst>
            <pc:docMk/>
            <pc:sldMk cId="3587771161" sldId="507"/>
            <ac:picMk id="6" creationId="{7A126608-3988-717F-4678-A54FD20D67C4}"/>
          </ac:picMkLst>
        </pc:picChg>
      </pc:sldChg>
      <pc:sldChg chg="addSp delSp modSp add mod chgLayout">
        <pc:chgData name="Andrew D. Shroads, QEP" userId="1a0295e2-0dd9-4964-a391-491a1a3653ac" providerId="ADAL" clId="{8F1777DC-6942-444E-9173-62E4A7BC793B}" dt="2025-04-03T15:20:07.922" v="894" actId="1076"/>
        <pc:sldMkLst>
          <pc:docMk/>
          <pc:sldMk cId="3139904734" sldId="508"/>
        </pc:sldMkLst>
        <pc:spChg chg="mod ord">
          <ac:chgData name="Andrew D. Shroads, QEP" userId="1a0295e2-0dd9-4964-a391-491a1a3653ac" providerId="ADAL" clId="{8F1777DC-6942-444E-9173-62E4A7BC793B}" dt="2025-04-03T15:17:41.210" v="821" actId="700"/>
          <ac:spMkLst>
            <pc:docMk/>
            <pc:sldMk cId="3139904734" sldId="508"/>
            <ac:spMk id="2" creationId="{8569E304-EC26-9BBF-9965-A298B1B2C85B}"/>
          </ac:spMkLst>
        </pc:spChg>
        <pc:spChg chg="mod ord">
          <ac:chgData name="Andrew D. Shroads, QEP" userId="1a0295e2-0dd9-4964-a391-491a1a3653ac" providerId="ADAL" clId="{8F1777DC-6942-444E-9173-62E4A7BC793B}" dt="2025-04-03T15:17:41.210" v="821" actId="700"/>
          <ac:spMkLst>
            <pc:docMk/>
            <pc:sldMk cId="3139904734" sldId="508"/>
            <ac:spMk id="4" creationId="{96A8E12C-CA13-3609-DB98-3DA01F12FDD6}"/>
          </ac:spMkLst>
        </pc:spChg>
        <pc:spChg chg="add mod">
          <ac:chgData name="Andrew D. Shroads, QEP" userId="1a0295e2-0dd9-4964-a391-491a1a3653ac" providerId="ADAL" clId="{8F1777DC-6942-444E-9173-62E4A7BC793B}" dt="2025-04-03T15:19:54.756" v="891" actId="6549"/>
          <ac:spMkLst>
            <pc:docMk/>
            <pc:sldMk cId="3139904734" sldId="508"/>
            <ac:spMk id="6" creationId="{D9D6E22C-A9A8-856E-0FDF-04F898EBB348}"/>
          </ac:spMkLst>
        </pc:spChg>
        <pc:picChg chg="add mod">
          <ac:chgData name="Andrew D. Shroads, QEP" userId="1a0295e2-0dd9-4964-a391-491a1a3653ac" providerId="ADAL" clId="{8F1777DC-6942-444E-9173-62E4A7BC793B}" dt="2025-04-03T15:20:07.922" v="894" actId="1076"/>
          <ac:picMkLst>
            <pc:docMk/>
            <pc:sldMk cId="3139904734" sldId="508"/>
            <ac:picMk id="7" creationId="{0DBB08B5-92EF-B3FC-6AE6-73B243D08F8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5851B7-7567-55DC-1E86-E3DEBB78E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1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F4D95C3-639E-32C6-216C-0AA618680D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3: Types of Air Toxics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Mixture: Coke Oven Emissions</a:t>
            </a:r>
          </a:p>
          <a:p>
            <a:pPr marL="231775" indent="-231775"/>
            <a:r>
              <a:rPr lang="en-US" dirty="0"/>
              <a:t>Different organic compounds emitted from coke ovens</a:t>
            </a:r>
          </a:p>
          <a:p>
            <a:pPr lvl="1"/>
            <a:r>
              <a:rPr lang="en-US" dirty="0"/>
              <a:t>Coal Tar (Benzene, Toluene, Xylene)</a:t>
            </a:r>
          </a:p>
          <a:p>
            <a:pPr lvl="1"/>
            <a:r>
              <a:rPr lang="en-US" dirty="0"/>
              <a:t>Coal Tar Pitch</a:t>
            </a:r>
          </a:p>
          <a:p>
            <a:pPr lvl="1"/>
            <a:r>
              <a:rPr lang="en-US" dirty="0"/>
              <a:t>VOC</a:t>
            </a:r>
          </a:p>
          <a:p>
            <a:pPr lvl="1"/>
            <a:r>
              <a:rPr lang="en-US" dirty="0"/>
              <a:t>Creosote</a:t>
            </a:r>
          </a:p>
          <a:p>
            <a:pPr lvl="1"/>
            <a:r>
              <a:rPr lang="en-US" dirty="0"/>
              <a:t>Polycyclic Organic Matter</a:t>
            </a:r>
          </a:p>
          <a:p>
            <a:pPr lvl="1"/>
            <a:r>
              <a:rPr lang="en-US" dirty="0"/>
              <a:t>Metals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54E48-6C1F-441C-876D-B9BC89B84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023F7E-5306-0C81-56A8-9F6D177DF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052" y="2743200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87851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Mixture: Diesel Particulate Matter</a:t>
            </a:r>
          </a:p>
          <a:p>
            <a:pPr marL="228600"/>
            <a:r>
              <a:rPr lang="en-US" dirty="0"/>
              <a:t>Different organic compounds emitted from diesel combustion</a:t>
            </a:r>
          </a:p>
          <a:p>
            <a:pPr lvl="1"/>
            <a:r>
              <a:rPr lang="en-US" dirty="0"/>
              <a:t>Acetaldehyde</a:t>
            </a:r>
          </a:p>
          <a:p>
            <a:pPr lvl="1"/>
            <a:r>
              <a:rPr lang="en-US" dirty="0"/>
              <a:t>Benzene</a:t>
            </a:r>
          </a:p>
          <a:p>
            <a:pPr lvl="1"/>
            <a:r>
              <a:rPr lang="en-US" dirty="0"/>
              <a:t>Bis(2-ethylhexyl)phthalate</a:t>
            </a:r>
          </a:p>
          <a:p>
            <a:pPr lvl="1"/>
            <a:r>
              <a:rPr lang="en-US" dirty="0"/>
              <a:t>Furans and dioxins</a:t>
            </a:r>
          </a:p>
          <a:p>
            <a:pPr lvl="1"/>
            <a:r>
              <a:rPr lang="en-US" dirty="0"/>
              <a:t>Formaldehyde</a:t>
            </a:r>
          </a:p>
          <a:p>
            <a:pPr lvl="1"/>
            <a:r>
              <a:rPr lang="en-US" dirty="0"/>
              <a:t>Metals</a:t>
            </a:r>
          </a:p>
          <a:p>
            <a:pPr lvl="1"/>
            <a:r>
              <a:rPr lang="en-US" dirty="0"/>
              <a:t>Polycyclic Organic Matter</a:t>
            </a:r>
          </a:p>
          <a:p>
            <a:pPr lvl="1"/>
            <a:r>
              <a:rPr lang="en-US" dirty="0"/>
              <a:t>Styrene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52EE0-7D87-40A0-9480-92EBFCBD7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5B1C71-5021-1AC1-4D14-86F0BCC345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152" y="2240280"/>
            <a:ext cx="5486400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896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2E7E7F8-F50E-4687-91BC-33DD3F66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E1F769-6A00-4E7D-ADAA-1EFE636CB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Grouping: Cyanide Compounds</a:t>
            </a:r>
          </a:p>
          <a:p>
            <a:pPr marL="231775" indent="-231775"/>
            <a:r>
              <a:rPr lang="en-US" dirty="0"/>
              <a:t>Any compound containing cyanide</a:t>
            </a:r>
          </a:p>
          <a:p>
            <a:pPr marL="231775" indent="-231775"/>
            <a:r>
              <a:rPr lang="en-US" dirty="0"/>
              <a:t>X–CN, where:</a:t>
            </a:r>
          </a:p>
          <a:p>
            <a:pPr marL="231775" indent="-231775">
              <a:buNone/>
            </a:pPr>
            <a:r>
              <a:rPr lang="en-US" dirty="0"/>
              <a:t>	X = Hydrogen or any other group where formal dissociation occurs</a:t>
            </a:r>
          </a:p>
          <a:p>
            <a:pPr lvl="1"/>
            <a:r>
              <a:rPr lang="en-US" dirty="0"/>
              <a:t>Hydrogen Cyanide – HCN</a:t>
            </a:r>
          </a:p>
          <a:p>
            <a:pPr lvl="1"/>
            <a:r>
              <a:rPr lang="en-US" dirty="0"/>
              <a:t>Potassium Cyanide – KCN</a:t>
            </a:r>
          </a:p>
          <a:p>
            <a:pPr lvl="1"/>
            <a:r>
              <a:rPr lang="en-US" dirty="0"/>
              <a:t>Zinc Cyanide – Zn(CN)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053C1E-2840-427E-9562-29EB81F47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69638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2E7E7F8-F50E-4687-91BC-33DD3F66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E1F769-6A00-4E7D-ADAA-1EFE636CB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Grouping: Dioxins and Furans</a:t>
            </a:r>
          </a:p>
          <a:p>
            <a:pPr marL="228600"/>
            <a:r>
              <a:rPr lang="en-US" dirty="0"/>
              <a:t>Any organic compounds containing a dibenzo-p-dioxin nucleus or a dibenzofuran nucleus</a:t>
            </a:r>
          </a:p>
          <a:p>
            <a:pPr marL="228600"/>
            <a:r>
              <a:rPr lang="en-US" dirty="0"/>
              <a:t>Not intentionally produced</a:t>
            </a:r>
          </a:p>
          <a:p>
            <a:pPr lvl="1"/>
            <a:r>
              <a:rPr lang="en-US" dirty="0"/>
              <a:t>No known technical use</a:t>
            </a:r>
          </a:p>
          <a:p>
            <a:pPr lvl="1"/>
            <a:r>
              <a:rPr lang="en-US" dirty="0"/>
              <a:t>Unwanted byproduct in manufacture of chlorinated materials or other organic materials</a:t>
            </a:r>
          </a:p>
          <a:p>
            <a:pPr lvl="1"/>
            <a:r>
              <a:rPr lang="en-US" dirty="0"/>
              <a:t>Emitted from fossil-fuel and waste combustion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98E70B-D44D-4FC0-A72A-075DEF016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05211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5C470-1133-497C-9CA0-E501E7D57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974A43-BD5B-4F06-96B8-5FC7C3A7B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Grouping: Fine Mineral Fibers</a:t>
            </a:r>
          </a:p>
          <a:p>
            <a:pPr marL="228600"/>
            <a:r>
              <a:rPr lang="en-US" dirty="0"/>
              <a:t>Fibers with an average diameter of ≤1 micrometer</a:t>
            </a:r>
          </a:p>
          <a:p>
            <a:pPr lvl="1"/>
            <a:r>
              <a:rPr lang="en-US" dirty="0" err="1"/>
              <a:t>Glasswool</a:t>
            </a:r>
            <a:r>
              <a:rPr lang="en-US" dirty="0"/>
              <a:t> – glass fibers</a:t>
            </a:r>
          </a:p>
          <a:p>
            <a:pPr lvl="1"/>
            <a:r>
              <a:rPr lang="en-US" dirty="0"/>
              <a:t>Rockwool – stone fibers</a:t>
            </a:r>
          </a:p>
          <a:p>
            <a:pPr lvl="1"/>
            <a:r>
              <a:rPr lang="en-US" dirty="0" err="1"/>
              <a:t>Slagwool</a:t>
            </a:r>
            <a:r>
              <a:rPr lang="en-US" dirty="0"/>
              <a:t> – slag fibers</a:t>
            </a:r>
          </a:p>
          <a:p>
            <a:pPr lvl="1"/>
            <a:r>
              <a:rPr lang="en-US" dirty="0"/>
              <a:t>Glass filaments</a:t>
            </a:r>
          </a:p>
          <a:p>
            <a:pPr lvl="1"/>
            <a:r>
              <a:rPr lang="en-US" dirty="0"/>
              <a:t>Refractory ceramic fibers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31B2A6-7983-468C-8CB8-76BDA57C5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F7FB379-5215-D70D-35E2-95034EBB3B15}"/>
              </a:ext>
            </a:extLst>
          </p:cNvPr>
          <p:cNvGrpSpPr/>
          <p:nvPr/>
        </p:nvGrpSpPr>
        <p:grpSpPr>
          <a:xfrm>
            <a:off x="705528" y="4392560"/>
            <a:ext cx="10570260" cy="1385627"/>
            <a:chOff x="705528" y="4078235"/>
            <a:chExt cx="10570260" cy="138562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0EDCFC9-DD9D-FBE7-AC49-1C1FD49FE837}"/>
                </a:ext>
              </a:extLst>
            </p:cNvPr>
            <p:cNvSpPr txBox="1"/>
            <p:nvPr/>
          </p:nvSpPr>
          <p:spPr>
            <a:xfrm>
              <a:off x="913166" y="4549462"/>
              <a:ext cx="10362622" cy="6001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txBody>
            <a:bodyPr wrap="square" lIns="91440" tIns="0" rIns="91440" bIns="320040" rtlCol="0">
              <a:spAutoFit/>
            </a:bodyPr>
            <a:lstStyle/>
            <a:p>
              <a:pPr algn="r"/>
              <a:r>
                <a:rPr lang="en-US" b="1" baseline="30000" dirty="0"/>
                <a:t>1</a:t>
              </a:r>
              <a:r>
                <a:rPr lang="en-US" b="1" dirty="0"/>
                <a:t>/</a:t>
              </a:r>
              <a:r>
                <a:rPr lang="en-US" b="1" baseline="-25000" dirty="0"/>
                <a:t>256</a:t>
              </a:r>
              <a:r>
                <a:rPr lang="en-US" b="1" dirty="0"/>
                <a:t> inch        ½ inch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CB2F268-E047-81EB-A6F8-7A9945EB0AA2}"/>
                </a:ext>
              </a:extLst>
            </p:cNvPr>
            <p:cNvSpPr txBox="1"/>
            <p:nvPr/>
          </p:nvSpPr>
          <p:spPr>
            <a:xfrm>
              <a:off x="913165" y="4549462"/>
              <a:ext cx="6402035" cy="914400"/>
            </a:xfrm>
            <a:prstGeom prst="rect">
              <a:avLst/>
            </a:prstGeom>
            <a:solidFill>
              <a:srgbClr val="FFCC00"/>
            </a:solidFill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/>
                <a:t>Human Hair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19F9ED7-4B22-D300-9BE5-2B073AD575D0}"/>
                </a:ext>
              </a:extLst>
            </p:cNvPr>
            <p:cNvGrpSpPr/>
            <p:nvPr/>
          </p:nvGrpSpPr>
          <p:grpSpPr>
            <a:xfrm>
              <a:off x="914400" y="4773123"/>
              <a:ext cx="10360152" cy="690739"/>
              <a:chOff x="914400" y="5060468"/>
              <a:chExt cx="10360152" cy="690739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50A37740-17AE-9517-6BC7-0FD2947828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4400" y="5060468"/>
                <a:ext cx="10360152" cy="402336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C6528D5-B29E-9AF3-0EEA-BA402344648A}"/>
                  </a:ext>
                </a:extLst>
              </p:cNvPr>
              <p:cNvSpPr txBox="1"/>
              <p:nvPr/>
            </p:nvSpPr>
            <p:spPr>
              <a:xfrm>
                <a:off x="914400" y="5474208"/>
                <a:ext cx="103601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>
                  <a:tabLst>
                    <a:tab pos="863600" algn="l"/>
                    <a:tab pos="2692400" algn="l"/>
                    <a:tab pos="4572000" algn="l"/>
                    <a:tab pos="9144000" algn="r"/>
                    <a:tab pos="10360025" algn="r"/>
                  </a:tabLst>
                </a:pPr>
                <a:r>
                  <a:rPr lang="en-US" dirty="0"/>
                  <a:t>   2.5µm	10 µm	30 µm	50 µm	100 µm	12700 µm</a:t>
                </a:r>
              </a:p>
            </p:txBody>
          </p:sp>
        </p:grp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A8D0A2-723C-5C94-B501-7BB144999894}"/>
                </a:ext>
              </a:extLst>
            </p:cNvPr>
            <p:cNvCxnSpPr/>
            <p:nvPr/>
          </p:nvCxnSpPr>
          <p:spPr>
            <a:xfrm>
              <a:off x="958224" y="4078235"/>
              <a:ext cx="0" cy="1376191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2BF3941-D72F-DE4B-CA8F-0A3DD0F91454}"/>
                </a:ext>
              </a:extLst>
            </p:cNvPr>
            <p:cNvSpPr txBox="1"/>
            <p:nvPr/>
          </p:nvSpPr>
          <p:spPr>
            <a:xfrm>
              <a:off x="705528" y="4173373"/>
              <a:ext cx="103586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dirty="0"/>
                <a:t>&gt; &lt;1 µm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246686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8E5E4-C3AE-72E9-0947-05C38FE0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75D3F-6792-3A39-C1D3-BBA2EA3CD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Grouping: Glycol Ethers</a:t>
            </a:r>
          </a:p>
          <a:p>
            <a:pPr marL="228600"/>
            <a:r>
              <a:rPr lang="en-US" dirty="0"/>
              <a:t>Mono- &amp; di-ethers of ethylene, diethylene, and </a:t>
            </a:r>
            <a:r>
              <a:rPr lang="en-US" dirty="0" err="1"/>
              <a:t>triethylene</a:t>
            </a:r>
            <a:r>
              <a:rPr lang="en-US" dirty="0"/>
              <a:t> glycols</a:t>
            </a:r>
          </a:p>
          <a:p>
            <a:pPr lvl="1"/>
            <a:r>
              <a:rPr lang="en-US" dirty="0"/>
              <a:t>Excludes polymers (endlessly repeating chains) as they are not volatile</a:t>
            </a:r>
          </a:p>
          <a:p>
            <a:pPr marL="228600"/>
            <a:r>
              <a:rPr lang="en-US" dirty="0"/>
              <a:t>Glycol Ether Chemical Formula R–(OCH</a:t>
            </a:r>
            <a:r>
              <a:rPr lang="en-US" baseline="-25000" dirty="0"/>
              <a:t>2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)</a:t>
            </a:r>
            <a:r>
              <a:rPr lang="en-US" baseline="-25000" dirty="0"/>
              <a:t>n</a:t>
            </a:r>
            <a:r>
              <a:rPr lang="en-US" dirty="0"/>
              <a:t>–OR' where:</a:t>
            </a:r>
          </a:p>
          <a:p>
            <a:pPr marL="463550" lvl="1" indent="0">
              <a:buNone/>
            </a:pPr>
            <a:r>
              <a:rPr lang="en-US" dirty="0"/>
              <a:t>n = 1, 2, or 3 (ethylene glycols)</a:t>
            </a:r>
            <a:br>
              <a:rPr lang="en-US" dirty="0"/>
            </a:br>
            <a:r>
              <a:rPr lang="en-US" dirty="0"/>
              <a:t>R = alkyl (alkane missing H1) or aryl (benzene missing H1) groups</a:t>
            </a:r>
            <a:br>
              <a:rPr lang="en-US" dirty="0"/>
            </a:br>
            <a:r>
              <a:rPr lang="en-US" dirty="0"/>
              <a:t>R' = R, H, or any R-(OCH2CH)n-OH (ethylene glycol) groups</a:t>
            </a:r>
          </a:p>
          <a:p>
            <a:pPr marL="231775" indent="-231775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Ethylene Glycol</a:t>
            </a:r>
            <a:r>
              <a:rPr lang="en-US" dirty="0"/>
              <a:t> [OH–CH</a:t>
            </a:r>
            <a:r>
              <a:rPr lang="en-US" baseline="-25000" dirty="0"/>
              <a:t>2</a:t>
            </a:r>
            <a:r>
              <a:rPr lang="en-US" dirty="0"/>
              <a:t>–CH</a:t>
            </a:r>
            <a:r>
              <a:rPr lang="en-US" baseline="-25000" dirty="0"/>
              <a:t>2</a:t>
            </a:r>
            <a:r>
              <a:rPr lang="en-US" dirty="0"/>
              <a:t>–OH] + </a:t>
            </a:r>
            <a:r>
              <a:rPr lang="en-US" dirty="0">
                <a:solidFill>
                  <a:schemeClr val="accent1"/>
                </a:solidFill>
              </a:rPr>
              <a:t>Ether</a:t>
            </a:r>
            <a:r>
              <a:rPr lang="en-US" dirty="0"/>
              <a:t> [R–O–R’]</a:t>
            </a:r>
          </a:p>
          <a:p>
            <a:pPr lvl="1"/>
            <a:r>
              <a:rPr lang="en-US" dirty="0"/>
              <a:t>2-methoxyethanol (methyl </a:t>
            </a:r>
            <a:r>
              <a:rPr lang="en-US" dirty="0" err="1"/>
              <a:t>cellosolve</a:t>
            </a:r>
            <a:r>
              <a:rPr lang="en-US" dirty="0"/>
              <a:t>) </a:t>
            </a:r>
            <a:r>
              <a:rPr lang="en-US" dirty="0">
                <a:solidFill>
                  <a:schemeClr val="accent2"/>
                </a:solidFill>
              </a:rPr>
              <a:t>OH–CH</a:t>
            </a:r>
            <a:r>
              <a:rPr lang="en-US" baseline="-25000" dirty="0">
                <a:solidFill>
                  <a:schemeClr val="accent2"/>
                </a:solidFill>
              </a:rPr>
              <a:t>2</a:t>
            </a:r>
            <a:r>
              <a:rPr lang="en-US" dirty="0">
                <a:solidFill>
                  <a:schemeClr val="accent2"/>
                </a:solidFill>
              </a:rPr>
              <a:t>–CH</a:t>
            </a:r>
            <a:r>
              <a:rPr lang="en-US" baseline="-25000" dirty="0">
                <a:solidFill>
                  <a:schemeClr val="accent2"/>
                </a:solidFill>
              </a:rPr>
              <a:t>2</a:t>
            </a:r>
            <a:r>
              <a:rPr lang="en-US" dirty="0">
                <a:solidFill>
                  <a:schemeClr val="accent1"/>
                </a:solidFill>
              </a:rPr>
              <a:t>–O–CH</a:t>
            </a:r>
            <a:r>
              <a:rPr lang="en-US" baseline="-25000" dirty="0">
                <a:solidFill>
                  <a:schemeClr val="accent1"/>
                </a:solidFill>
              </a:rPr>
              <a:t>3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AF5B92-ABC5-FBFC-1921-B634FB73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37420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EEF1A-EC23-4688-865B-EBD47BCA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FE4A8-1930-48EF-B623-FFF1E7D50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Grouping: Metal Compounds</a:t>
            </a:r>
          </a:p>
          <a:p>
            <a:pPr marL="228600"/>
            <a:r>
              <a:rPr lang="en-US" dirty="0"/>
              <a:t>Elemental metals react with other chemicals to form metal compounds</a:t>
            </a:r>
          </a:p>
          <a:p>
            <a:pPr marL="228600"/>
            <a:r>
              <a:rPr lang="en-US" dirty="0"/>
              <a:t>Metals form salts (beryllium nitrate) or oxides (cadmium oxide)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Antimony 	• Arsenic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Beryllium	• Cadmium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Chromium (trivalent &amp; hexavalent)	• Cobalt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Lead (except elemental lead)	• Manganese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Mercury	• Nickel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Selenium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7DB9A9-1F8E-4070-9059-E1A149CF0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22772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2E7E7F8-F50E-4687-91BC-33DD3F66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E1F769-6A00-4E7D-ADAA-1EFE636CB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Grouping: Polycyclic Organic Matter (POM)</a:t>
            </a:r>
          </a:p>
          <a:p>
            <a:pPr marL="231775" indent="-231775"/>
            <a:r>
              <a:rPr lang="en-US" dirty="0"/>
              <a:t>Organic compounds with more than one benzene ring and a boiling point ≥100</a:t>
            </a:r>
            <a:r>
              <a:rPr lang="en-US" baseline="30000" dirty="0"/>
              <a:t>º</a:t>
            </a:r>
            <a:r>
              <a:rPr lang="en-US" dirty="0"/>
              <a:t> C</a:t>
            </a:r>
          </a:p>
          <a:p>
            <a:pPr lvl="1"/>
            <a:r>
              <a:rPr lang="en-US" dirty="0"/>
              <a:t>Polycyclic aromatic hydrocarbons (PAHs)</a:t>
            </a:r>
          </a:p>
          <a:p>
            <a:pPr lvl="1"/>
            <a:r>
              <a:rPr lang="en-US" dirty="0"/>
              <a:t>Chrysene</a:t>
            </a:r>
          </a:p>
          <a:p>
            <a:pPr lvl="1"/>
            <a:r>
              <a:rPr lang="en-US" dirty="0"/>
              <a:t>Benzo(a)pyrene</a:t>
            </a:r>
          </a:p>
          <a:p>
            <a:pPr lvl="1"/>
            <a:r>
              <a:rPr lang="en-US" dirty="0"/>
              <a:t>Naphthalene (also listed separately as a HAP)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A6FAA7-C23A-4663-B699-933D827F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B96DA-3600-CEF8-446A-A47C640A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0832" y="2293620"/>
            <a:ext cx="3093720" cy="387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0494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03D4F-0CE2-B9B6-4017-18FB901E7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C8C40-DFA2-A331-2522-A750969F6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Program Variations in Air Toxics</a:t>
            </a:r>
          </a:p>
          <a:p>
            <a:pPr marL="228600"/>
            <a:r>
              <a:rPr lang="en-US" dirty="0"/>
              <a:t>Chemicals are not always grouped or defined in the same manner, even within the same agency</a:t>
            </a:r>
          </a:p>
          <a:p>
            <a:pPr marL="685800" lvl="1"/>
            <a:r>
              <a:rPr lang="en-US" dirty="0"/>
              <a:t>Glycol ethers defined differently in EPCRA and Clean Air Act (HAP)</a:t>
            </a:r>
          </a:p>
          <a:p>
            <a:pPr marL="685800" lvl="1"/>
            <a:r>
              <a:rPr lang="en-US" dirty="0"/>
              <a:t>Differences among chemical listed are based mostly on legal and regulatory considerations, not necessarily on toxicological properties</a:t>
            </a:r>
          </a:p>
          <a:p>
            <a:pPr marL="228600"/>
            <a:r>
              <a:rPr lang="en-US" dirty="0"/>
              <a:t>Toxicity data may not be available all grouped chemicals</a:t>
            </a:r>
          </a:p>
          <a:p>
            <a:pPr marL="685800" lvl="1"/>
            <a:r>
              <a:rPr lang="en-US" dirty="0"/>
              <a:t>Compounds that are not typically encountered may not have enough toxicological information to establish acceptable thresholds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08633-6DED-7227-0BB3-441AD5FD2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124346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36975-B171-188C-801A-EB56414B9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42E16-3F48-4B21-6A60-97C3F9DF9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 Identification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E513C-A009-0D65-135F-22039FA24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Chemical Abstract Services (CAS) Registry Number</a:t>
            </a:r>
          </a:p>
          <a:p>
            <a:pPr marL="228600"/>
            <a:r>
              <a:rPr lang="en-US" dirty="0"/>
              <a:t>Unique number assigned to every chemical substance in scientific literature</a:t>
            </a:r>
          </a:p>
          <a:p>
            <a:pPr marL="685800" lvl="1"/>
            <a:r>
              <a:rPr lang="en-US" dirty="0"/>
              <a:t>CAS does not apply to groups of chemicals (i.e., cyanide compounds), which include multiple chemicals and no single CAS</a:t>
            </a:r>
          </a:p>
          <a:p>
            <a:pPr marL="685800" lvl="1"/>
            <a:r>
              <a:rPr lang="en-US" dirty="0"/>
              <a:t>As of February 2023, &gt;200 million unique organic and inorganic substances in CAS Registry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6B5D88-88A9-C9CC-EB88-63446C822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126608-3988-717F-4678-A54FD20D6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095" y="4343400"/>
            <a:ext cx="4158762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7116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E7981-2D70-993C-9741-3D7495784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Categories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B250D-4CC2-E72C-4ED1-DC4B62BF9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Organic compounds</a:t>
            </a:r>
          </a:p>
          <a:p>
            <a:pPr lvl="1"/>
            <a:r>
              <a:rPr lang="en-US" dirty="0"/>
              <a:t>Chemicals that contain carbon, (except carbonic acid and ammonium carbonate)</a:t>
            </a:r>
          </a:p>
          <a:p>
            <a:pPr lvl="1"/>
            <a:r>
              <a:rPr lang="en-US" dirty="0"/>
              <a:t>Includes volatile organic compounds (VOC) and semi-VOC (SVOC)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Inorganic compounds</a:t>
            </a:r>
          </a:p>
          <a:p>
            <a:pPr lvl="1"/>
            <a:r>
              <a:rPr lang="en-US" dirty="0"/>
              <a:t>Chemicals that do not contain carbon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Organometallic compounds</a:t>
            </a:r>
          </a:p>
          <a:p>
            <a:pPr lvl="1"/>
            <a:r>
              <a:rPr lang="en-US" dirty="0"/>
              <a:t>Chemicals that contain metals and organic compounds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Radionuclides</a:t>
            </a:r>
          </a:p>
          <a:p>
            <a:pPr lvl="1"/>
            <a:r>
              <a:rPr lang="en-US" dirty="0"/>
              <a:t>Chemicals that are radioactive (can be organic or inorganic)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23160-6AD2-FC4D-5CFF-48879533F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23519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9BD86-A33A-CDFE-BFB2-B8CC39234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Special Air Toxics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650FB9F-3102-9D72-AFA1-78328951ED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44357"/>
              </p:ext>
            </p:extLst>
          </p:nvPr>
        </p:nvGraphicFramePr>
        <p:xfrm>
          <a:off x="914400" y="1006475"/>
          <a:ext cx="10360023" cy="4839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8051">
                  <a:extLst>
                    <a:ext uri="{9D8B030D-6E8A-4147-A177-3AD203B41FA5}">
                      <a16:colId xmlns:a16="http://schemas.microsoft.com/office/drawing/2014/main" val="2704585111"/>
                    </a:ext>
                  </a:extLst>
                </a:gridCol>
                <a:gridCol w="3412901">
                  <a:extLst>
                    <a:ext uri="{9D8B030D-6E8A-4147-A177-3AD203B41FA5}">
                      <a16:colId xmlns:a16="http://schemas.microsoft.com/office/drawing/2014/main" val="2758953110"/>
                    </a:ext>
                  </a:extLst>
                </a:gridCol>
                <a:gridCol w="3869071">
                  <a:extLst>
                    <a:ext uri="{9D8B030D-6E8A-4147-A177-3AD203B41FA5}">
                      <a16:colId xmlns:a16="http://schemas.microsoft.com/office/drawing/2014/main" val="958462703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30 Urban HAP §112(k)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723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Acetaldehyde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Dioxin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Mercury compounds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1460369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Acrolein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Propylene dichloride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Methylene chloride (dichloromethane)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797216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Acrylonitrile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1,3-dichloropropene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Nickel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661064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Arsenic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Ethylene dichloride (1,2-dichloroethane)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Polychlorinated biphenyls (PCBs)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352275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Benzene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Ethylene oxide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Polycyclic organic matter (POM)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35175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Beryllium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Formaldehyde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Quinoline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1579651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1,3-butadiene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Hexachlorobenzene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1,1,2,2-tetrachloroethane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33273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Cadmium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Hydrazine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Tetrachloroethylene (perchloroethylene)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795457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Chloroform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Lead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Trichloroethylene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229782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Chromium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Manganese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Vinyl chloride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51349789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32E30-F018-AC44-47F9-466FE83F9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86696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76BC6-1836-D242-726B-531F0189F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9E304-EC26-9BBF-9965-A298B1B2C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Special Air Toxics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A8E12C-CA13-3609-DB98-3DA01F12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D6E22C-A9A8-856E-0FDF-04F898EBB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§112(r): List of Regulated Substances</a:t>
            </a:r>
          </a:p>
          <a:p>
            <a:r>
              <a:rPr lang="en-US" dirty="0"/>
              <a:t>77 toxic chemicals</a:t>
            </a:r>
          </a:p>
          <a:p>
            <a:pPr lvl="1"/>
            <a:r>
              <a:rPr lang="en-US" dirty="0"/>
              <a:t>Ammonia, chlorine, fluorine, formaldehyde, and hydrochloric, hydrofluoric, nitric, and sulfuric acids, etc.</a:t>
            </a:r>
          </a:p>
          <a:p>
            <a:r>
              <a:rPr lang="en-US" dirty="0"/>
              <a:t>63 flammable gases and liquids</a:t>
            </a:r>
          </a:p>
          <a:p>
            <a:pPr lvl="1"/>
            <a:r>
              <a:rPr lang="en-US" dirty="0"/>
              <a:t>Acetylene, ethane, methane, butane, ethylene, hydrogen, propane, vinyl chloride, formic acid, etc.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BB08B5-92EF-B3FC-6AE6-73B243D08F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71" y="4712109"/>
            <a:ext cx="8236410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04734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41ADB-008C-5B87-0B0C-CEEA5CF24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242D2-1B41-52AC-B8AC-39BB749B1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Air Toxics Listings</a:t>
            </a:r>
          </a:p>
          <a:p>
            <a:pPr marL="231775" indent="-231775"/>
            <a:r>
              <a:rPr lang="en-US" dirty="0"/>
              <a:t>EPA List of HAPs</a:t>
            </a:r>
          </a:p>
          <a:p>
            <a:pPr marL="688975" lvl="1" indent="-231775"/>
            <a:r>
              <a:rPr lang="en-US" dirty="0"/>
              <a:t>30 Urban HAPs from §112(k)</a:t>
            </a:r>
          </a:p>
          <a:p>
            <a:pPr marL="688975" lvl="1" indent="-231775"/>
            <a:r>
              <a:rPr lang="en-US" dirty="0"/>
              <a:t>7 Persistent </a:t>
            </a:r>
            <a:r>
              <a:rPr lang="en-US" dirty="0" err="1"/>
              <a:t>Bioaccumulative</a:t>
            </a:r>
            <a:r>
              <a:rPr lang="en-US" dirty="0"/>
              <a:t> Toxic (PBT) HAPs from §112(c)(6)</a:t>
            </a:r>
          </a:p>
          <a:p>
            <a:pPr marL="231775" indent="-231775"/>
            <a:r>
              <a:rPr lang="en-US" dirty="0"/>
              <a:t>EPA List of 112(r) Regulated Substances</a:t>
            </a:r>
          </a:p>
          <a:p>
            <a:pPr marL="231775" indent="-231775"/>
            <a:r>
              <a:rPr lang="en-US" dirty="0"/>
              <a:t>EPCRA Toxic Release Inventory (TRI)</a:t>
            </a:r>
          </a:p>
          <a:p>
            <a:pPr marL="231775" indent="-231775"/>
            <a:r>
              <a:rPr lang="en-US" dirty="0"/>
              <a:t>EPA List of Lists: CERCLA, EPCRA, and 112(r)</a:t>
            </a:r>
          </a:p>
          <a:p>
            <a:pPr marL="231775" indent="-231775"/>
            <a:r>
              <a:rPr lang="en-US" dirty="0"/>
              <a:t>Local / State / Tribal Air Regulations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EBB32-3421-8BD9-1109-CBFC4FF68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82608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E6C6E-9BC4-47E7-EE35-CB78E2596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BA93F-47F7-CC7B-863A-E0B31DEE4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Categories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BAD5F-2628-3063-3763-0AAD4A14BC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Organic Compounds VOC vs SVOC</a:t>
            </a:r>
          </a:p>
          <a:p>
            <a:pPr marL="228600"/>
            <a:r>
              <a:rPr lang="en-US" dirty="0"/>
              <a:t>Volatile: relative evaporation rate (based on vapor pressure)</a:t>
            </a:r>
          </a:p>
          <a:p>
            <a:pPr lvl="1"/>
            <a:r>
              <a:rPr lang="en-US" dirty="0"/>
              <a:t>VOC have higher vapor pressure and evaporate quickly at standard conditions</a:t>
            </a:r>
          </a:p>
          <a:p>
            <a:pPr lvl="2"/>
            <a:r>
              <a:rPr lang="en-US" dirty="0"/>
              <a:t>VOC are used in paints, pharmaceuticals, and solvents</a:t>
            </a:r>
          </a:p>
          <a:p>
            <a:pPr lvl="2"/>
            <a:r>
              <a:rPr lang="en-US" dirty="0"/>
              <a:t>VOC are usually aromatic (release a smell)</a:t>
            </a:r>
          </a:p>
          <a:p>
            <a:pPr lvl="1"/>
            <a:r>
              <a:rPr lang="en-US" dirty="0"/>
              <a:t>SVOC have a lower vapor pressure and tend to remain as a solid or liquid at standard conditions</a:t>
            </a:r>
          </a:p>
          <a:p>
            <a:pPr lvl="2"/>
            <a:r>
              <a:rPr lang="en-US" dirty="0"/>
              <a:t>SVOC are used in pesticides, plastics, and furniture</a:t>
            </a:r>
          </a:p>
          <a:p>
            <a:pPr lvl="2"/>
            <a:r>
              <a:rPr lang="en-US" dirty="0"/>
              <a:t>SVOC are not aromatic (do not smell)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B4F7FC-411E-42E6-3672-76AD55C98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93479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A8053-C719-37A2-5CD8-F6ED477CB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Categories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59806-B32C-D0F8-426B-EC4882608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Radionuclides</a:t>
            </a:r>
          </a:p>
          <a:p>
            <a:pPr marL="228600"/>
            <a:r>
              <a:rPr lang="en-US" dirty="0"/>
              <a:t>Any compound that spontaneously undergoes radioactive decay</a:t>
            </a:r>
          </a:p>
          <a:p>
            <a:pPr lvl="1"/>
            <a:r>
              <a:rPr lang="en-US" dirty="0"/>
              <a:t>Uranium, radium, and radon are regulated in 40 CFR, Part 61 NESHAP</a:t>
            </a:r>
          </a:p>
          <a:p>
            <a:pPr marL="228600"/>
            <a:r>
              <a:rPr lang="en-US" dirty="0"/>
              <a:t>Emit only ionizing radiation</a:t>
            </a:r>
          </a:p>
          <a:p>
            <a:pPr lvl="1"/>
            <a:r>
              <a:rPr lang="en-US" dirty="0"/>
              <a:t>Alpha Particle – two protons, two neutrons (He with no electrons)</a:t>
            </a:r>
          </a:p>
          <a:p>
            <a:pPr lvl="2"/>
            <a:r>
              <a:rPr lang="en-US" dirty="0"/>
              <a:t>Stopped 1.2 inches of air or by a sheet of paper</a:t>
            </a:r>
          </a:p>
          <a:p>
            <a:pPr lvl="1"/>
            <a:r>
              <a:rPr lang="en-US" dirty="0"/>
              <a:t>Beta Particle – one electron</a:t>
            </a:r>
          </a:p>
          <a:p>
            <a:pPr lvl="2"/>
            <a:r>
              <a:rPr lang="en-US" dirty="0"/>
              <a:t>Stopped 10 feet of air or by a roll of aluminum foil</a:t>
            </a:r>
          </a:p>
          <a:p>
            <a:pPr lvl="1"/>
            <a:r>
              <a:rPr lang="en-US" dirty="0"/>
              <a:t>Gamma Ray – photon (almost pure energy)</a:t>
            </a:r>
          </a:p>
          <a:p>
            <a:pPr lvl="2"/>
            <a:r>
              <a:rPr lang="en-US" dirty="0"/>
              <a:t>Stopped by 1.3 feet of lead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40E7B-2444-FAB9-2DEA-C04F2D739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3BC5C2-C210-50FF-792F-364A49F75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752" y="3975064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027153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F80D2-4B15-B49B-143A-8EA050573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4C900A5-5564-7FFD-8CF0-A1FE10BFA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Toxics Identification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87B3900-D8A3-0A57-2EEE-10F657E670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Single Compound Identification</a:t>
            </a:r>
          </a:p>
          <a:p>
            <a:pPr marL="231775" indent="-231775"/>
            <a:r>
              <a:rPr lang="en-US" dirty="0"/>
              <a:t>Chemical Name</a:t>
            </a:r>
          </a:p>
          <a:p>
            <a:pPr marL="688975" lvl="1" indent="-231775"/>
            <a:r>
              <a:rPr lang="en-US" dirty="0"/>
              <a:t>Standards use common name (e.g., xylene) rather than International Union of Pure and Applied Chemistry name (e.g., dimethylbenzene)</a:t>
            </a:r>
          </a:p>
          <a:p>
            <a:pPr marL="231775" indent="-231775"/>
            <a:r>
              <a:rPr lang="en-US" dirty="0"/>
              <a:t>Chemical Abstracts Service (CAS) registry – a unique number assigned to every chemical substance in scientific literature</a:t>
            </a:r>
          </a:p>
          <a:p>
            <a:pPr marL="688975" lvl="1" indent="-231775"/>
            <a:r>
              <a:rPr lang="en-US" dirty="0"/>
              <a:t>As of the December 2024, 204 million unique organic and inorganic substances included in CAS registry</a:t>
            </a:r>
          </a:p>
          <a:p>
            <a:pPr marL="688975" lvl="1" indent="-231775"/>
            <a:r>
              <a:rPr lang="en-US" dirty="0"/>
              <a:t>CAS does not apply to groups of chemicals, as groupings that include multiple chemicals cannot be listed by a single CAS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AD8D54-D1B6-3369-EE7B-5BC0EF76C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37354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80744-8053-1AC9-6F76-F7BBC6373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E95DDFC-B0F6-11ED-7348-9C7142396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Toxics Identification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7852B2-7181-BD9A-95F0-35F5657595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Multiple Compound Identification</a:t>
            </a:r>
          </a:p>
          <a:p>
            <a:pPr marL="231775" indent="-231775"/>
            <a:r>
              <a:rPr lang="en-US" dirty="0"/>
              <a:t>Common Hazard Identifier</a:t>
            </a:r>
          </a:p>
          <a:p>
            <a:pPr marL="688975" lvl="1" indent="-231775"/>
            <a:r>
              <a:rPr lang="en-US" dirty="0"/>
              <a:t>Common chemical that makes the compound an air toxic (e.g., arsenic compounds)</a:t>
            </a:r>
          </a:p>
          <a:p>
            <a:pPr marL="231775" indent="-231775"/>
            <a:r>
              <a:rPr lang="en-US" dirty="0"/>
              <a:t>Process Identifier</a:t>
            </a:r>
          </a:p>
          <a:p>
            <a:pPr marL="688975" lvl="1" indent="-231775"/>
            <a:r>
              <a:rPr lang="en-US" dirty="0"/>
              <a:t>Process that generates the air toxic (e.g., coke oven emissions)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98340E-46BD-E425-C528-0F8A3020A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85794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A93F7-985D-168E-C480-4B90AEE86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EC029-2659-49A9-0239-835D7F34C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5F690-3377-60A4-F879-B6356144A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Isomers</a:t>
            </a:r>
          </a:p>
          <a:p>
            <a:pPr marL="231775" indent="-231775"/>
            <a:r>
              <a:rPr lang="en-US" dirty="0"/>
              <a:t>Same chemical formula but different structure</a:t>
            </a:r>
          </a:p>
          <a:p>
            <a:pPr marL="688975" lvl="1" indent="-231775"/>
            <a:r>
              <a:rPr lang="en-US" dirty="0"/>
              <a:t>Can have different chemical / physical properties</a:t>
            </a:r>
          </a:p>
          <a:p>
            <a:pPr indent="0">
              <a:buNone/>
            </a:pPr>
            <a:r>
              <a:rPr lang="en-US" b="1" dirty="0"/>
              <a:t>Mixtures</a:t>
            </a:r>
          </a:p>
          <a:p>
            <a:pPr marL="231775" indent="-231775"/>
            <a:r>
              <a:rPr lang="en-US" dirty="0"/>
              <a:t>Material made up of two or more different substances</a:t>
            </a:r>
          </a:p>
          <a:p>
            <a:pPr marL="688975" lvl="1" indent="-231775"/>
            <a:r>
              <a:rPr lang="en-US" dirty="0"/>
              <a:t>Mixtures with multiple air toxics can have multiple different impacts</a:t>
            </a:r>
          </a:p>
          <a:p>
            <a:pPr marL="688975" lvl="1" indent="-231775"/>
            <a:r>
              <a:rPr lang="en-US" dirty="0"/>
              <a:t>Easier to establish one “category” for mixture</a:t>
            </a:r>
          </a:p>
          <a:p>
            <a:pPr indent="0">
              <a:buNone/>
            </a:pPr>
            <a:r>
              <a:rPr lang="en-US" b="1" dirty="0"/>
              <a:t>Grouping</a:t>
            </a:r>
          </a:p>
          <a:p>
            <a:pPr marL="231775" indent="-231775"/>
            <a:r>
              <a:rPr lang="en-US" dirty="0"/>
              <a:t>Different chemicals that share a similar feature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E37D3E-3008-DA7B-97BF-9BB7A2BA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86092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Isomers: Cresols / Cresylic Acid</a:t>
            </a:r>
          </a:p>
          <a:p>
            <a:pPr marL="228600"/>
            <a:r>
              <a:rPr lang="en-US" dirty="0"/>
              <a:t>Three different compounds with the same chemical formula C</a:t>
            </a:r>
            <a:r>
              <a:rPr lang="en-US" baseline="-25000" dirty="0"/>
              <a:t>7</a:t>
            </a:r>
            <a:r>
              <a:rPr lang="en-US" dirty="0"/>
              <a:t>H</a:t>
            </a:r>
            <a:r>
              <a:rPr lang="en-US" baseline="-25000" dirty="0"/>
              <a:t>8</a:t>
            </a:r>
            <a:r>
              <a:rPr lang="en-US" dirty="0"/>
              <a:t>O</a:t>
            </a:r>
            <a:endParaRPr lang="en-US" baseline="-25000" dirty="0"/>
          </a:p>
          <a:p>
            <a:pPr lvl="1"/>
            <a:r>
              <a:rPr lang="en-US" dirty="0"/>
              <a:t>Listed as isomers and mixtures of cresol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1702F6-47B8-417B-AB7F-8AEC07422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9164" y="3187589"/>
            <a:ext cx="4233672" cy="213972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6BCB4-D8A2-4313-BE3C-583821FF0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33131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Isomers: Xylenes</a:t>
            </a:r>
          </a:p>
          <a:p>
            <a:pPr marL="228600"/>
            <a:r>
              <a:rPr lang="en-US" dirty="0"/>
              <a:t>Three different compounds with same chemical formula (CH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C</a:t>
            </a:r>
            <a:r>
              <a:rPr lang="en-US" baseline="-25000" dirty="0"/>
              <a:t>6</a:t>
            </a:r>
            <a:r>
              <a:rPr lang="en-US" dirty="0"/>
              <a:t>H</a:t>
            </a:r>
            <a:r>
              <a:rPr lang="en-US" baseline="-25000" dirty="0"/>
              <a:t>4</a:t>
            </a:r>
          </a:p>
          <a:p>
            <a:pPr marL="0" indent="0">
              <a:buNone/>
            </a:pPr>
            <a:endParaRPr lang="en-US" sz="15200" dirty="0"/>
          </a:p>
          <a:p>
            <a:pPr marL="228600"/>
            <a:r>
              <a:rPr lang="en-US" dirty="0"/>
              <a:t>Commercial xylene usually contains 40-65% m-xylene, ~20% o-xylene, and ~20% p-xylene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241F6-87BE-40BE-9F92-F2F05D3D3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732F1C-9CB3-4653-9662-33226B720F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1450" y="3015442"/>
            <a:ext cx="4229100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0430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&amp;A Training Template.potx" id="{51DC8C82-8B58-4C6D-9C37-21509301C5EB}" vid="{5CECA5F7-54C0-4F3C-A08B-1103D01152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 Template</Template>
  <TotalTime>297</TotalTime>
  <Words>1552</Words>
  <Application>Microsoft Office PowerPoint</Application>
  <PresentationFormat>Widescreen</PresentationFormat>
  <Paragraphs>217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Arial</vt:lpstr>
      <vt:lpstr>Calibri</vt:lpstr>
      <vt:lpstr>Office Theme</vt:lpstr>
      <vt:lpstr>Air Toxics &amp; Regulating Hazardous Air Pollutants</vt:lpstr>
      <vt:lpstr>TOXC102+ Chapter 3: Types of Air Toxics Categories of Air Toxics</vt:lpstr>
      <vt:lpstr>TOXC102+ Chapter 3: Types of Air Toxics Categories of Air Toxics</vt:lpstr>
      <vt:lpstr>TOXC102+ Chapter 3: Types of Air Toxics Categories of Air Toxics</vt:lpstr>
      <vt:lpstr>TOXC102+ Chapter 3: Types of Air Toxics Air Toxics Identification</vt:lpstr>
      <vt:lpstr>TOXC102+ Chapter 3: Types of Air Toxics Air Toxics Identification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Air Toxic Identification</vt:lpstr>
      <vt:lpstr>TOXC102+ Chapter 3: Types of Air Toxics Special Air Toxics</vt:lpstr>
      <vt:lpstr>TOXC102+ Chapter 3: Types of Air Toxics Special Air Toxics</vt:lpstr>
      <vt:lpstr>TOXC102+ Chapter 3: Types of Air Toxics Air Toxics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5</cp:revision>
  <dcterms:created xsi:type="dcterms:W3CDTF">2025-01-21T17:04:42Z</dcterms:created>
  <dcterms:modified xsi:type="dcterms:W3CDTF">2025-04-14T19:43:47Z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