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304" r:id="rId5"/>
    <p:sldId id="308" r:id="rId6"/>
    <p:sldId id="309" r:id="rId7"/>
    <p:sldId id="307" r:id="rId8"/>
    <p:sldId id="310" r:id="rId9"/>
    <p:sldId id="311" r:id="rId10"/>
    <p:sldId id="312" r:id="rId11"/>
    <p:sldId id="313" r:id="rId12"/>
    <p:sldId id="314" r:id="rId13"/>
    <p:sldId id="317" r:id="rId14"/>
    <p:sldId id="315" r:id="rId15"/>
    <p:sldId id="316" r:id="rId16"/>
    <p:sldId id="318" r:id="rId17"/>
    <p:sldId id="319" r:id="rId18"/>
    <p:sldId id="321" r:id="rId19"/>
    <p:sldId id="320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CD9CAE-0C56-4336-8744-8B4CBD96B9FE}" v="4" dt="2025-04-14T21:09:18.543"/>
    <p1510:client id="{F5B2D32F-372A-4743-AF17-D7CB298913C3}" v="157" dt="2025-04-14T18:48:17.2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84CD9CAE-0C56-4336-8744-8B4CBD96B9FE}"/>
    <pc:docChg chg="undo custSel addSld delSld modSld sldOrd">
      <pc:chgData name="Andrew D. Shroads, QEP" userId="1a0295e2-0dd9-4964-a391-491a1a3653ac" providerId="ADAL" clId="{84CD9CAE-0C56-4336-8744-8B4CBD96B9FE}" dt="2025-04-14T21:09:47.865" v="283" actId="20577"/>
      <pc:docMkLst>
        <pc:docMk/>
      </pc:docMkLst>
      <pc:sldChg chg="del">
        <pc:chgData name="Andrew D. Shroads, QEP" userId="1a0295e2-0dd9-4964-a391-491a1a3653ac" providerId="ADAL" clId="{84CD9CAE-0C56-4336-8744-8B4CBD96B9FE}" dt="2025-04-14T19:44:40.224" v="0" actId="2696"/>
        <pc:sldMkLst>
          <pc:docMk/>
          <pc:sldMk cId="364788074" sldId="305"/>
        </pc:sldMkLst>
      </pc:sldChg>
      <pc:sldChg chg="modSp mod ord">
        <pc:chgData name="Andrew D. Shroads, QEP" userId="1a0295e2-0dd9-4964-a391-491a1a3653ac" providerId="ADAL" clId="{84CD9CAE-0C56-4336-8744-8B4CBD96B9FE}" dt="2025-04-14T20:08:45.742" v="5"/>
        <pc:sldMkLst>
          <pc:docMk/>
          <pc:sldMk cId="1320124310" sldId="309"/>
        </pc:sldMkLst>
        <pc:spChg chg="mod">
          <ac:chgData name="Andrew D. Shroads, QEP" userId="1a0295e2-0dd9-4964-a391-491a1a3653ac" providerId="ADAL" clId="{84CD9CAE-0C56-4336-8744-8B4CBD96B9FE}" dt="2025-04-14T20:08:43.099" v="3" actId="20577"/>
          <ac:spMkLst>
            <pc:docMk/>
            <pc:sldMk cId="1320124310" sldId="309"/>
            <ac:spMk id="2" creationId="{416863A9-C7DF-4B8B-3C19-29AF5A3C36BE}"/>
          </ac:spMkLst>
        </pc:spChg>
      </pc:sldChg>
      <pc:sldChg chg="modSp new mod">
        <pc:chgData name="Andrew D. Shroads, QEP" userId="1a0295e2-0dd9-4964-a391-491a1a3653ac" providerId="ADAL" clId="{84CD9CAE-0C56-4336-8744-8B4CBD96B9FE}" dt="2025-04-14T21:08:46.980" v="247" actId="20577"/>
        <pc:sldMkLst>
          <pc:docMk/>
          <pc:sldMk cId="2092678081" sldId="328"/>
        </pc:sldMkLst>
        <pc:spChg chg="mod">
          <ac:chgData name="Andrew D. Shroads, QEP" userId="1a0295e2-0dd9-4964-a391-491a1a3653ac" providerId="ADAL" clId="{84CD9CAE-0C56-4336-8744-8B4CBD96B9FE}" dt="2025-04-14T21:04:59.955" v="28" actId="20577"/>
          <ac:spMkLst>
            <pc:docMk/>
            <pc:sldMk cId="2092678081" sldId="328"/>
            <ac:spMk id="2" creationId="{736D8BA4-5907-96B3-5462-DDF9099DAA81}"/>
          </ac:spMkLst>
        </pc:spChg>
        <pc:spChg chg="mod">
          <ac:chgData name="Andrew D. Shroads, QEP" userId="1a0295e2-0dd9-4964-a391-491a1a3653ac" providerId="ADAL" clId="{84CD9CAE-0C56-4336-8744-8B4CBD96B9FE}" dt="2025-04-14T21:08:46.980" v="247" actId="20577"/>
          <ac:spMkLst>
            <pc:docMk/>
            <pc:sldMk cId="2092678081" sldId="328"/>
            <ac:spMk id="3" creationId="{1977BC05-C204-4072-3061-6CF249670079}"/>
          </ac:spMkLst>
        </pc:spChg>
      </pc:sldChg>
      <pc:sldChg chg="modSp new mod">
        <pc:chgData name="Andrew D. Shroads, QEP" userId="1a0295e2-0dd9-4964-a391-491a1a3653ac" providerId="ADAL" clId="{84CD9CAE-0C56-4336-8744-8B4CBD96B9FE}" dt="2025-04-14T21:09:47.865" v="283" actId="20577"/>
        <pc:sldMkLst>
          <pc:docMk/>
          <pc:sldMk cId="2788649105" sldId="329"/>
        </pc:sldMkLst>
        <pc:spChg chg="mod">
          <ac:chgData name="Andrew D. Shroads, QEP" userId="1a0295e2-0dd9-4964-a391-491a1a3653ac" providerId="ADAL" clId="{84CD9CAE-0C56-4336-8744-8B4CBD96B9FE}" dt="2025-04-14T21:09:47.865" v="283" actId="20577"/>
          <ac:spMkLst>
            <pc:docMk/>
            <pc:sldMk cId="2788649105" sldId="329"/>
            <ac:spMk id="2" creationId="{47B08312-0B27-C64C-5219-22EF59F87923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93A5A-9698-4DFD-8770-908AD6F2715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005C1BF-1184-4D41-AEE3-CE85C882FA84}">
      <dgm:prSet phldrT="[Text]" custT="1"/>
      <dgm:spPr/>
      <dgm:t>
        <a:bodyPr/>
        <a:lstStyle/>
        <a:p>
          <a:r>
            <a:rPr lang="en-US" sz="1200" dirty="0">
              <a:solidFill>
                <a:schemeClr val="bg1"/>
              </a:solidFill>
            </a:rPr>
            <a:t>User inputs Facility’s Source &amp; Emissions Information into HEM</a:t>
          </a:r>
        </a:p>
      </dgm:t>
    </dgm:pt>
    <dgm:pt modelId="{361109C1-79EF-41B7-8349-EE48296EFCD0}" type="parTrans" cxnId="{0D1373B9-C69D-4F5A-8D3E-CF54CCBA13D4}">
      <dgm:prSet/>
      <dgm:spPr/>
      <dgm:t>
        <a:bodyPr/>
        <a:lstStyle/>
        <a:p>
          <a:endParaRPr lang="en-US"/>
        </a:p>
      </dgm:t>
    </dgm:pt>
    <dgm:pt modelId="{56C0C820-66EB-4F1E-B437-9833BE50ED70}" type="sibTrans" cxnId="{0D1373B9-C69D-4F5A-8D3E-CF54CCBA13D4}">
      <dgm:prSet/>
      <dgm:spPr/>
      <dgm:t>
        <a:bodyPr/>
        <a:lstStyle/>
        <a:p>
          <a:endParaRPr lang="en-US"/>
        </a:p>
      </dgm:t>
    </dgm:pt>
    <dgm:pt modelId="{96D44586-5369-4559-8A30-F072E80EC53C}">
      <dgm:prSet phldrT="[Text]" custT="1"/>
      <dgm:spPr/>
      <dgm:t>
        <a:bodyPr/>
        <a:lstStyle/>
        <a:p>
          <a:r>
            <a:rPr lang="en-US" sz="1200" dirty="0">
              <a:solidFill>
                <a:schemeClr val="bg1"/>
              </a:solidFill>
            </a:rPr>
            <a:t>HEM combines with Met &amp; Census Databases</a:t>
          </a:r>
        </a:p>
      </dgm:t>
    </dgm:pt>
    <dgm:pt modelId="{49A205EE-4AF0-4A03-BBF6-40E2ECAF79D8}" type="parTrans" cxnId="{6877962B-E743-4776-AFE5-1A01210B17BD}">
      <dgm:prSet/>
      <dgm:spPr/>
      <dgm:t>
        <a:bodyPr/>
        <a:lstStyle/>
        <a:p>
          <a:endParaRPr lang="en-US"/>
        </a:p>
      </dgm:t>
    </dgm:pt>
    <dgm:pt modelId="{81620CE6-782F-4BE2-9DE9-17C31D7ACECB}" type="sibTrans" cxnId="{6877962B-E743-4776-AFE5-1A01210B17BD}">
      <dgm:prSet/>
      <dgm:spPr/>
      <dgm:t>
        <a:bodyPr/>
        <a:lstStyle/>
        <a:p>
          <a:endParaRPr lang="en-US"/>
        </a:p>
      </dgm:t>
    </dgm:pt>
    <dgm:pt modelId="{801676D4-9B82-4FC1-8A4C-F4FF064E7A9B}">
      <dgm:prSet phldrT="[Text]" custT="1"/>
      <dgm:spPr/>
      <dgm:t>
        <a:bodyPr/>
        <a:lstStyle/>
        <a:p>
          <a:r>
            <a:rPr lang="en-US" sz="1200">
              <a:solidFill>
                <a:schemeClr val="bg1"/>
              </a:solidFill>
            </a:rPr>
            <a:t>HEM applies Dose Response Data</a:t>
          </a:r>
          <a:endParaRPr lang="en-US" sz="1200" dirty="0">
            <a:solidFill>
              <a:schemeClr val="bg1"/>
            </a:solidFill>
          </a:endParaRPr>
        </a:p>
      </dgm:t>
    </dgm:pt>
    <dgm:pt modelId="{4A6366A9-3E84-4094-8152-190A3CACC52B}" type="parTrans" cxnId="{405665BF-CBB7-4C41-AC3D-626246A0AB13}">
      <dgm:prSet/>
      <dgm:spPr/>
      <dgm:t>
        <a:bodyPr/>
        <a:lstStyle/>
        <a:p>
          <a:endParaRPr lang="en-US"/>
        </a:p>
      </dgm:t>
    </dgm:pt>
    <dgm:pt modelId="{4368F587-821A-452E-A8B8-AF29F992B83F}" type="sibTrans" cxnId="{405665BF-CBB7-4C41-AC3D-626246A0AB13}">
      <dgm:prSet/>
      <dgm:spPr/>
      <dgm:t>
        <a:bodyPr/>
        <a:lstStyle/>
        <a:p>
          <a:endParaRPr lang="en-US"/>
        </a:p>
      </dgm:t>
    </dgm:pt>
    <dgm:pt modelId="{8349031B-4BB6-4972-B1C8-6441FEFB240E}">
      <dgm:prSet phldrT="[Text]" custT="1"/>
      <dgm:spPr/>
      <dgm:t>
        <a:bodyPr lIns="0" tIns="0" rIns="0" bIns="0"/>
        <a:lstStyle/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Air Concentrations,</a:t>
          </a:r>
        </a:p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Cancer Risk and Incidence</a:t>
          </a:r>
        </a:p>
        <a:p>
          <a:pPr>
            <a:lnSpc>
              <a:spcPct val="110000"/>
            </a:lnSpc>
            <a:spcAft>
              <a:spcPts val="0"/>
            </a:spcAft>
          </a:pPr>
          <a:r>
            <a:rPr lang="en-US" sz="1800" b="1">
              <a:solidFill>
                <a:schemeClr val="tx1"/>
              </a:solidFill>
            </a:rPr>
            <a:t> Noncancer Health Impacts</a:t>
          </a:r>
          <a:endParaRPr lang="en-US" sz="1800" b="1" dirty="0">
            <a:solidFill>
              <a:schemeClr val="tx1"/>
            </a:solidFill>
          </a:endParaRPr>
        </a:p>
      </dgm:t>
    </dgm:pt>
    <dgm:pt modelId="{2FCDE35C-F797-4BD4-9E67-AF7E1210CAA0}" type="parTrans" cxnId="{F644A3EC-B0B6-4D4A-B7B3-E202CFC50E8A}">
      <dgm:prSet/>
      <dgm:spPr/>
      <dgm:t>
        <a:bodyPr/>
        <a:lstStyle/>
        <a:p>
          <a:endParaRPr lang="en-US"/>
        </a:p>
      </dgm:t>
    </dgm:pt>
    <dgm:pt modelId="{79385755-8561-4CF8-B46F-3CA79A4F6FD1}" type="sibTrans" cxnId="{F644A3EC-B0B6-4D4A-B7B3-E202CFC50E8A}">
      <dgm:prSet/>
      <dgm:spPr/>
      <dgm:t>
        <a:bodyPr/>
        <a:lstStyle/>
        <a:p>
          <a:endParaRPr lang="en-US"/>
        </a:p>
      </dgm:t>
    </dgm:pt>
    <dgm:pt modelId="{1D972B58-869E-4928-AEF1-BBE9E3816D6D}" type="pres">
      <dgm:prSet presAssocID="{FCD93A5A-9698-4DFD-8770-908AD6F27157}" presName="Name0" presStyleCnt="0">
        <dgm:presLayoutVars>
          <dgm:chMax val="4"/>
          <dgm:resizeHandles val="exact"/>
        </dgm:presLayoutVars>
      </dgm:prSet>
      <dgm:spPr/>
    </dgm:pt>
    <dgm:pt modelId="{07D07BC7-CCA0-4170-AB98-00B2CF20CB83}" type="pres">
      <dgm:prSet presAssocID="{FCD93A5A-9698-4DFD-8770-908AD6F27157}" presName="ellipse" presStyleLbl="trBgShp" presStyleIdx="0" presStyleCnt="1" custScaleX="100237" custScaleY="120253" custLinFactNeighborX="-2220" custLinFactNeighborY="-44500"/>
      <dgm:spPr/>
    </dgm:pt>
    <dgm:pt modelId="{9D00D0DD-F4DD-42C6-9AF2-A36072FAA4C7}" type="pres">
      <dgm:prSet presAssocID="{FCD93A5A-9698-4DFD-8770-908AD6F27157}" presName="arrow1" presStyleLbl="fgShp" presStyleIdx="0" presStyleCnt="1" custScaleY="198141" custLinFactNeighborX="-1302" custLinFactNeighborY="4302"/>
      <dgm:spPr>
        <a:solidFill>
          <a:srgbClr val="BA7320"/>
        </a:solidFill>
        <a:ln>
          <a:noFill/>
        </a:ln>
      </dgm:spPr>
    </dgm:pt>
    <dgm:pt modelId="{6EAFB2F4-F8B2-4355-87CC-1ABA209CEA2D}" type="pres">
      <dgm:prSet presAssocID="{FCD93A5A-9698-4DFD-8770-908AD6F27157}" presName="rectangle" presStyleLbl="revTx" presStyleIdx="0" presStyleCnt="1" custScaleX="166667" custScaleY="129748" custLinFactNeighborY="81731">
        <dgm:presLayoutVars>
          <dgm:bulletEnabled val="1"/>
        </dgm:presLayoutVars>
      </dgm:prSet>
      <dgm:spPr/>
    </dgm:pt>
    <dgm:pt modelId="{961D5D03-87D5-47F9-A8B4-FEA5E1634268}" type="pres">
      <dgm:prSet presAssocID="{96D44586-5369-4559-8A30-F072E80EC53C}" presName="item1" presStyleLbl="node1" presStyleIdx="0" presStyleCnt="3" custScaleX="116981" custScaleY="92668" custLinFactNeighborX="-10045" custLinFactNeighborY="29482">
        <dgm:presLayoutVars>
          <dgm:bulletEnabled val="1"/>
        </dgm:presLayoutVars>
      </dgm:prSet>
      <dgm:spPr/>
    </dgm:pt>
    <dgm:pt modelId="{039D3F21-4A2C-46FF-A1AC-2D606C5D9235}" type="pres">
      <dgm:prSet presAssocID="{801676D4-9B82-4FC1-8A4C-F4FF064E7A9B}" presName="item2" presStyleLbl="node1" presStyleIdx="1" presStyleCnt="3" custLinFactX="42693" custLinFactNeighborX="100000" custLinFactNeighborY="-47909">
        <dgm:presLayoutVars>
          <dgm:bulletEnabled val="1"/>
        </dgm:presLayoutVars>
      </dgm:prSet>
      <dgm:spPr/>
    </dgm:pt>
    <dgm:pt modelId="{0D6B0712-EF60-44F1-B02F-64B0F1CA08BC}" type="pres">
      <dgm:prSet presAssocID="{8349031B-4BB6-4972-B1C8-6441FEFB240E}" presName="item3" presStyleLbl="node1" presStyleIdx="2" presStyleCnt="3" custScaleX="121292" custScaleY="121292" custLinFactX="-3128" custLinFactNeighborX="-100000" custLinFactNeighborY="-40661">
        <dgm:presLayoutVars>
          <dgm:bulletEnabled val="1"/>
        </dgm:presLayoutVars>
      </dgm:prSet>
      <dgm:spPr/>
    </dgm:pt>
    <dgm:pt modelId="{02ED066E-1A81-45DC-83A9-3D42E73C01C4}" type="pres">
      <dgm:prSet presAssocID="{FCD93A5A-9698-4DFD-8770-908AD6F27157}" presName="funnel" presStyleLbl="trAlignAcc1" presStyleIdx="0" presStyleCnt="1" custScaleY="121153" custLinFactNeighborX="-2689" custLinFactNeighborY="-12525"/>
      <dgm:spPr>
        <a:solidFill>
          <a:schemeClr val="lt1">
            <a:hueOff val="0"/>
            <a:satOff val="0"/>
            <a:lumOff val="0"/>
            <a:alpha val="0"/>
          </a:schemeClr>
        </a:solidFill>
      </dgm:spPr>
    </dgm:pt>
  </dgm:ptLst>
  <dgm:cxnLst>
    <dgm:cxn modelId="{50DA5616-EBB0-4606-B48E-716A43B51B8A}" type="presOf" srcId="{8349031B-4BB6-4972-B1C8-6441FEFB240E}" destId="{6EAFB2F4-F8B2-4355-87CC-1ABA209CEA2D}" srcOrd="0" destOrd="0" presId="urn:microsoft.com/office/officeart/2005/8/layout/funnel1"/>
    <dgm:cxn modelId="{6877962B-E743-4776-AFE5-1A01210B17BD}" srcId="{FCD93A5A-9698-4DFD-8770-908AD6F27157}" destId="{96D44586-5369-4559-8A30-F072E80EC53C}" srcOrd="1" destOrd="0" parTransId="{49A205EE-4AF0-4A03-BBF6-40E2ECAF79D8}" sibTransId="{81620CE6-782F-4BE2-9DE9-17C31D7ACECB}"/>
    <dgm:cxn modelId="{3A6DEA30-71FD-4026-99B6-D10715918F3E}" type="presOf" srcId="{FCD93A5A-9698-4DFD-8770-908AD6F27157}" destId="{1D972B58-869E-4928-AEF1-BBE9E3816D6D}" srcOrd="0" destOrd="0" presId="urn:microsoft.com/office/officeart/2005/8/layout/funnel1"/>
    <dgm:cxn modelId="{B31CE63B-5137-49DE-9D7D-424346E73FF7}" type="presOf" srcId="{801676D4-9B82-4FC1-8A4C-F4FF064E7A9B}" destId="{961D5D03-87D5-47F9-A8B4-FEA5E1634268}" srcOrd="0" destOrd="0" presId="urn:microsoft.com/office/officeart/2005/8/layout/funnel1"/>
    <dgm:cxn modelId="{4CDA8987-887B-4943-99D8-271FA69FDB86}" type="presOf" srcId="{96D44586-5369-4559-8A30-F072E80EC53C}" destId="{039D3F21-4A2C-46FF-A1AC-2D606C5D9235}" srcOrd="0" destOrd="0" presId="urn:microsoft.com/office/officeart/2005/8/layout/funnel1"/>
    <dgm:cxn modelId="{0D1373B9-C69D-4F5A-8D3E-CF54CCBA13D4}" srcId="{FCD93A5A-9698-4DFD-8770-908AD6F27157}" destId="{C005C1BF-1184-4D41-AEE3-CE85C882FA84}" srcOrd="0" destOrd="0" parTransId="{361109C1-79EF-41B7-8349-EE48296EFCD0}" sibTransId="{56C0C820-66EB-4F1E-B437-9833BE50ED70}"/>
    <dgm:cxn modelId="{405665BF-CBB7-4C41-AC3D-626246A0AB13}" srcId="{FCD93A5A-9698-4DFD-8770-908AD6F27157}" destId="{801676D4-9B82-4FC1-8A4C-F4FF064E7A9B}" srcOrd="2" destOrd="0" parTransId="{4A6366A9-3E84-4094-8152-190A3CACC52B}" sibTransId="{4368F587-821A-452E-A8B8-AF29F992B83F}"/>
    <dgm:cxn modelId="{59AB66DA-C6D6-4CB3-8E8F-2AC58594C365}" type="presOf" srcId="{C005C1BF-1184-4D41-AEE3-CE85C882FA84}" destId="{0D6B0712-EF60-44F1-B02F-64B0F1CA08BC}" srcOrd="0" destOrd="0" presId="urn:microsoft.com/office/officeart/2005/8/layout/funnel1"/>
    <dgm:cxn modelId="{F644A3EC-B0B6-4D4A-B7B3-E202CFC50E8A}" srcId="{FCD93A5A-9698-4DFD-8770-908AD6F27157}" destId="{8349031B-4BB6-4972-B1C8-6441FEFB240E}" srcOrd="3" destOrd="0" parTransId="{2FCDE35C-F797-4BD4-9E67-AF7E1210CAA0}" sibTransId="{79385755-8561-4CF8-B46F-3CA79A4F6FD1}"/>
    <dgm:cxn modelId="{618F429D-E654-42C0-B184-D07FF2FA588A}" type="presParOf" srcId="{1D972B58-869E-4928-AEF1-BBE9E3816D6D}" destId="{07D07BC7-CCA0-4170-AB98-00B2CF20CB83}" srcOrd="0" destOrd="0" presId="urn:microsoft.com/office/officeart/2005/8/layout/funnel1"/>
    <dgm:cxn modelId="{3B7B8558-A81C-478E-BE24-92362E3D323D}" type="presParOf" srcId="{1D972B58-869E-4928-AEF1-BBE9E3816D6D}" destId="{9D00D0DD-F4DD-42C6-9AF2-A36072FAA4C7}" srcOrd="1" destOrd="0" presId="urn:microsoft.com/office/officeart/2005/8/layout/funnel1"/>
    <dgm:cxn modelId="{9E79A2DD-1829-439F-870E-F8C23ACB66BE}" type="presParOf" srcId="{1D972B58-869E-4928-AEF1-BBE9E3816D6D}" destId="{6EAFB2F4-F8B2-4355-87CC-1ABA209CEA2D}" srcOrd="2" destOrd="0" presId="urn:microsoft.com/office/officeart/2005/8/layout/funnel1"/>
    <dgm:cxn modelId="{EB420AEB-3670-42F3-A30A-2C8EA6770E31}" type="presParOf" srcId="{1D972B58-869E-4928-AEF1-BBE9E3816D6D}" destId="{961D5D03-87D5-47F9-A8B4-FEA5E1634268}" srcOrd="3" destOrd="0" presId="urn:microsoft.com/office/officeart/2005/8/layout/funnel1"/>
    <dgm:cxn modelId="{38FEA3D8-0367-4D6C-984B-89A2305B7A01}" type="presParOf" srcId="{1D972B58-869E-4928-AEF1-BBE9E3816D6D}" destId="{039D3F21-4A2C-46FF-A1AC-2D606C5D9235}" srcOrd="4" destOrd="0" presId="urn:microsoft.com/office/officeart/2005/8/layout/funnel1"/>
    <dgm:cxn modelId="{7492F680-E396-40CE-A2D9-E5B8F4315D5F}" type="presParOf" srcId="{1D972B58-869E-4928-AEF1-BBE9E3816D6D}" destId="{0D6B0712-EF60-44F1-B02F-64B0F1CA08BC}" srcOrd="5" destOrd="0" presId="urn:microsoft.com/office/officeart/2005/8/layout/funnel1"/>
    <dgm:cxn modelId="{D80103A8-CD67-49DF-A360-A3C3E9D2683F}" type="presParOf" srcId="{1D972B58-869E-4928-AEF1-BBE9E3816D6D}" destId="{02ED066E-1A81-45DC-83A9-3D42E73C01C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07BC7-CCA0-4170-AB98-00B2CF20CB83}">
      <dsp:nvSpPr>
        <dsp:cNvPr id="0" name=""/>
        <dsp:cNvSpPr/>
      </dsp:nvSpPr>
      <dsp:spPr>
        <a:xfrm>
          <a:off x="824096" y="176153"/>
          <a:ext cx="3300787" cy="137522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00D0DD-F4DD-42C6-9AF2-A36072FAA4C7}">
      <dsp:nvSpPr>
        <dsp:cNvPr id="0" name=""/>
        <dsp:cNvSpPr/>
      </dsp:nvSpPr>
      <dsp:spPr>
        <a:xfrm>
          <a:off x="2225303" y="3418330"/>
          <a:ext cx="638175" cy="809271"/>
        </a:xfrm>
        <a:prstGeom prst="downArrow">
          <a:avLst/>
        </a:prstGeom>
        <a:solidFill>
          <a:srgbClr val="BA732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FB2F4-F8B2-4355-87CC-1ABA209CEA2D}">
      <dsp:nvSpPr>
        <dsp:cNvPr id="0" name=""/>
        <dsp:cNvSpPr/>
      </dsp:nvSpPr>
      <dsp:spPr>
        <a:xfrm>
          <a:off x="-5" y="4172101"/>
          <a:ext cx="5105410" cy="9936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Air Concentrations,</a:t>
          </a:r>
        </a:p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Cancer Risk and Incidence</a:t>
          </a:r>
        </a:p>
        <a:p>
          <a:pPr marL="0" lvl="0" indent="0" algn="ctr" defTabSz="800100">
            <a:lnSpc>
              <a:spcPct val="11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>
              <a:solidFill>
                <a:schemeClr val="tx1"/>
              </a:solidFill>
            </a:rPr>
            <a:t> Noncancer Health Impacts</a:t>
          </a:r>
          <a:endParaRPr lang="en-US" sz="1800" b="1" kern="1200" dirty="0">
            <a:solidFill>
              <a:schemeClr val="tx1"/>
            </a:solidFill>
          </a:endParaRPr>
        </a:p>
      </dsp:txBody>
      <dsp:txXfrm>
        <a:off x="-5" y="4172101"/>
        <a:ext cx="5105410" cy="993623"/>
      </dsp:txXfrm>
    </dsp:sp>
    <dsp:sp modelId="{961D5D03-87D5-47F9-A8B4-FEA5E1634268}">
      <dsp:nvSpPr>
        <dsp:cNvPr id="0" name=""/>
        <dsp:cNvSpPr/>
      </dsp:nvSpPr>
      <dsp:spPr>
        <a:xfrm>
          <a:off x="1885399" y="2413576"/>
          <a:ext cx="1343778" cy="10644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chemeClr val="bg1"/>
              </a:solidFill>
            </a:rPr>
            <a:t>HEM applies Dose Response Data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2082191" y="2569467"/>
        <a:ext cx="950194" cy="752709"/>
      </dsp:txXfrm>
    </dsp:sp>
    <dsp:sp modelId="{039D3F21-4A2C-46FF-A1AC-2D606C5D9235}">
      <dsp:nvSpPr>
        <dsp:cNvPr id="0" name=""/>
        <dsp:cNvSpPr/>
      </dsp:nvSpPr>
      <dsp:spPr>
        <a:xfrm>
          <a:off x="2915485" y="620670"/>
          <a:ext cx="1148715" cy="11487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HEM combines with Met &amp; Census Databases</a:t>
          </a:r>
        </a:p>
      </dsp:txBody>
      <dsp:txXfrm>
        <a:off x="3083710" y="788895"/>
        <a:ext cx="812265" cy="812265"/>
      </dsp:txXfrm>
    </dsp:sp>
    <dsp:sp modelId="{0D6B0712-EF60-44F1-B02F-64B0F1CA08BC}">
      <dsp:nvSpPr>
        <dsp:cNvPr id="0" name=""/>
        <dsp:cNvSpPr/>
      </dsp:nvSpPr>
      <dsp:spPr>
        <a:xfrm>
          <a:off x="1143652" y="303903"/>
          <a:ext cx="1393299" cy="13932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User inputs Facility’s Source &amp; Emissions Information into HEM</a:t>
          </a:r>
        </a:p>
      </dsp:txBody>
      <dsp:txXfrm>
        <a:off x="1347696" y="507947"/>
        <a:ext cx="985211" cy="985211"/>
      </dsp:txXfrm>
    </dsp:sp>
    <dsp:sp modelId="{02ED066E-1A81-45DC-83A9-3D42E73C01C4}">
      <dsp:nvSpPr>
        <dsp:cNvPr id="0" name=""/>
        <dsp:cNvSpPr/>
      </dsp:nvSpPr>
      <dsp:spPr>
        <a:xfrm>
          <a:off x="669711" y="0"/>
          <a:ext cx="3573780" cy="3463793"/>
        </a:xfrm>
        <a:prstGeom prst="funnel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mcdc.missouri.edu/applications/capsACS.htm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pa.gov/AirToxScreen/airtoxscreen-mapping-too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8: Other Tools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84EC4-5930-75B3-3D68-4A60A164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AE9D2-0335-02EB-7D13-2B5545F09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F7EC8-5EAF-1A93-E3B1-326A14BE3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Demographics</a:t>
            </a:r>
          </a:p>
          <a:p>
            <a:r>
              <a:rPr lang="en-US" dirty="0"/>
              <a:t>Demographics by radius (up to 50 km)</a:t>
            </a:r>
          </a:p>
          <a:p>
            <a:r>
              <a:rPr lang="en-US" dirty="0"/>
              <a:t>Provide demographics as percentage by:</a:t>
            </a:r>
          </a:p>
          <a:p>
            <a:pPr lvl="1"/>
            <a:r>
              <a:rPr lang="en-US" dirty="0"/>
              <a:t>Race;</a:t>
            </a:r>
          </a:p>
          <a:p>
            <a:pPr lvl="1"/>
            <a:r>
              <a:rPr lang="en-US" dirty="0"/>
              <a:t>Age;</a:t>
            </a:r>
          </a:p>
          <a:p>
            <a:pPr lvl="1"/>
            <a:r>
              <a:rPr lang="en-US" dirty="0"/>
              <a:t>Poverty Status;</a:t>
            </a:r>
          </a:p>
          <a:p>
            <a:pPr lvl="1"/>
            <a:r>
              <a:rPr lang="en-US" dirty="0"/>
              <a:t>High School Graduates;</a:t>
            </a:r>
          </a:p>
          <a:p>
            <a:pPr lvl="1"/>
            <a:r>
              <a:rPr lang="en-US" dirty="0"/>
              <a:t>Limited English Speaking; and</a:t>
            </a:r>
          </a:p>
          <a:p>
            <a:pPr lvl="1"/>
            <a:r>
              <a:rPr lang="en-US" dirty="0"/>
              <a:t>Disabilities.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F84F03-D151-43DE-509F-751BABD58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4978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4E6BB-9F8F-6D57-2E32-970A01EFE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FA198-4FD6-14D7-B849-BF56DE3CB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A78E6-6A0F-AAB7-1932-5237DD291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Results by Demographics</a:t>
            </a:r>
          </a:p>
          <a:p>
            <a:r>
              <a:rPr lang="en-US" dirty="0"/>
              <a:t>Demographics by cancer risk level</a:t>
            </a:r>
          </a:p>
          <a:p>
            <a:pPr lvl="1"/>
            <a:r>
              <a:rPr lang="en-US" dirty="0"/>
              <a:t>Enter cancer risk levels of 1-, 5-, 10-, 20-, 30-, 40-, 50-, 100-, 200- or 300-in-1 million</a:t>
            </a:r>
          </a:p>
          <a:p>
            <a:pPr lvl="1"/>
            <a:r>
              <a:rPr lang="en-US" dirty="0"/>
              <a:t>Population and demographics with cancer risk greater than or equal to level specified</a:t>
            </a:r>
          </a:p>
          <a:p>
            <a:r>
              <a:rPr lang="en-US" dirty="0"/>
              <a:t>Demographics by non-cancer HI level</a:t>
            </a:r>
          </a:p>
          <a:p>
            <a:pPr lvl="1"/>
            <a:r>
              <a:rPr lang="en-US" dirty="0"/>
              <a:t>Enter non-cancer HI levels of 1 to 10 </a:t>
            </a:r>
          </a:p>
          <a:p>
            <a:pPr lvl="1"/>
            <a:r>
              <a:rPr lang="en-US" dirty="0"/>
              <a:t>Population and demographics with non-cancer HI greater than level specified</a:t>
            </a:r>
          </a:p>
          <a:p>
            <a:r>
              <a:rPr lang="en-US" dirty="0"/>
              <a:t>Total of 4 cancer / non-cancer risks can be run simultaneously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5CED4-ED97-5261-48B8-A17FDD898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23833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67AAA-F16B-65EC-2E10-D61DEA6A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B8D4F0-3312-EC6A-C42F-9331F24530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CB218-E35A-D8C6-9364-15B4BA5CA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8353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864AC-6B1C-156D-753C-C293B90E2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379402-2D36-8C2C-E16B-0AB53B75C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9BF2F1-F7EB-C7E2-3DCA-5C54A9134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1850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7D13B-45E5-81C4-49CF-838D1876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3696B-E29A-485A-844C-AF750492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HEM Output:</a:t>
            </a:r>
          </a:p>
          <a:p>
            <a:r>
              <a:rPr lang="en-US" dirty="0"/>
              <a:t>One HEM run produces over 30 tables of outputs</a:t>
            </a:r>
          </a:p>
          <a:p>
            <a:pPr lvl="1"/>
            <a:r>
              <a:rPr lang="en-US" dirty="0"/>
              <a:t>Provides different ways of looking at the predicted and modeled cancer risk and non-cancer health impacts</a:t>
            </a:r>
          </a:p>
          <a:p>
            <a:r>
              <a:rPr lang="en-US" dirty="0"/>
              <a:t>Provides risk drivers, including the source type drivers (e.g., a specific process type) and the pollutant drivers</a:t>
            </a:r>
          </a:p>
          <a:p>
            <a:pPr lvl="1"/>
            <a:r>
              <a:rPr lang="en-US" dirty="0"/>
              <a:t>Can be used for regulatory or permit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49B13-B1B4-EB43-4CA6-5D7F6245E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2005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41E30-FA45-A2C4-DE97-F44204EB8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D1B7B-FAF2-943F-2914-898A23E45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60CA6-3B5C-5F50-B482-C2DF15956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HEM Outputs Formats:</a:t>
            </a:r>
          </a:p>
          <a:p>
            <a:r>
              <a:rPr lang="en-US" u="sng" dirty="0"/>
              <a:t>Tabular</a:t>
            </a:r>
            <a:r>
              <a:rPr lang="en-US" dirty="0"/>
              <a:t>: Individual modeled facility or a summary for entire run</a:t>
            </a:r>
          </a:p>
          <a:p>
            <a:r>
              <a:rPr lang="en-US" u="sng" dirty="0"/>
              <a:t>Maps</a:t>
            </a:r>
            <a:r>
              <a:rPr lang="en-US" dirty="0"/>
              <a:t>: Google Earth™ map showing cancer and non-cancer risk levels, by acute (short term) or (chronic/lifetime) impacts</a:t>
            </a:r>
          </a:p>
          <a:p>
            <a:r>
              <a:rPr lang="en-US" u="sng" dirty="0"/>
              <a:t>Graphs</a:t>
            </a:r>
            <a:r>
              <a:rPr lang="en-US" dirty="0"/>
              <a:t>: Pie charts and bar charts of cancer incidence by pollutant, risk drivers (cancer and non-cancer) and population at risk level</a:t>
            </a:r>
          </a:p>
          <a:p>
            <a:r>
              <a:rPr lang="en-US" u="sng" dirty="0"/>
              <a:t>Risk Contours</a:t>
            </a:r>
            <a:r>
              <a:rPr lang="en-US" dirty="0"/>
              <a:t>: Overlay of colored-coded risk levels on map</a:t>
            </a:r>
          </a:p>
          <a:p>
            <a:r>
              <a:rPr lang="en-US" u="sng" dirty="0"/>
              <a:t>Demographic Assessment Results</a:t>
            </a:r>
            <a:r>
              <a:rPr lang="en-US" dirty="0"/>
              <a:t>: Tables and bar charts of each demographic analyzed compared to nation, state, county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72D13-89DE-EF71-2857-54834C943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44579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EA71C-5D7A-1FE5-F4E0-878BE5D4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3C8F4-F895-DC12-26A1-07D64B4CDA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Example HEM Outputs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F7BBA-4C5F-733A-E749-15BD5AE3A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table">
            <a:extLst>
              <a:ext uri="{FF2B5EF4-FFF2-40B4-BE49-F238E27FC236}">
                <a16:creationId xmlns:a16="http://schemas.microsoft.com/office/drawing/2014/main" id="{5C90548B-4FAF-3F7A-961C-697B9B99C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375" y="1782821"/>
            <a:ext cx="5918201" cy="1339474"/>
          </a:xfrm>
          <a:prstGeom prst="rect">
            <a:avLst/>
          </a:prstGeom>
        </p:spPr>
      </p:pic>
      <p:pic>
        <p:nvPicPr>
          <p:cNvPr id="8" name="table">
            <a:extLst>
              <a:ext uri="{FF2B5EF4-FFF2-40B4-BE49-F238E27FC236}">
                <a16:creationId xmlns:a16="http://schemas.microsoft.com/office/drawing/2014/main" id="{3A1D3AE6-B48F-09C7-28C2-9B106965A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024" y="3350895"/>
            <a:ext cx="6692901" cy="282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4595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59F2A-6D62-0514-914D-E7FAC435C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D9CB5-8901-AEE0-89C5-8A942CBB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97499-6E76-EB54-E7F3-2F6D3532D9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482852"/>
            <a:ext cx="5449824" cy="468934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Google Earth™ Map</a:t>
            </a:r>
          </a:p>
          <a:p>
            <a:r>
              <a:rPr lang="en-US" dirty="0"/>
              <a:t>Point, area, and lines sources within red polygon</a:t>
            </a:r>
          </a:p>
          <a:p>
            <a:r>
              <a:rPr lang="en-US" dirty="0"/>
              <a:t>Receptors:</a:t>
            </a:r>
          </a:p>
          <a:p>
            <a:pPr lvl="1"/>
            <a:r>
              <a:rPr lang="en-US" dirty="0"/>
              <a:t>Populated census blocks (squares)</a:t>
            </a:r>
          </a:p>
          <a:p>
            <a:pPr lvl="1"/>
            <a:r>
              <a:rPr lang="en-US" dirty="0"/>
              <a:t>Polar grid receptors (circles)</a:t>
            </a:r>
          </a:p>
          <a:p>
            <a:pPr lvl="1"/>
            <a:r>
              <a:rPr lang="en-US" dirty="0"/>
              <a:t>MIR receptor with red “X”</a:t>
            </a:r>
          </a:p>
          <a:p>
            <a:pPr lvl="1"/>
            <a:r>
              <a:rPr lang="en-US" dirty="0"/>
              <a:t>Red: Total cancer risk &gt;100 in a million</a:t>
            </a:r>
          </a:p>
          <a:p>
            <a:pPr lvl="1"/>
            <a:r>
              <a:rPr lang="en-US" dirty="0"/>
              <a:t>Yellow: Total cancer risk level between 20 and 100 in a million</a:t>
            </a:r>
          </a:p>
          <a:p>
            <a:pPr lvl="1"/>
            <a:r>
              <a:rPr lang="en-US" dirty="0"/>
              <a:t>Green indicates a risk &lt;20 in 1 million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73CE7D6-0732-EB00-1588-19AFF28EA9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44249" y="1823192"/>
            <a:ext cx="4930176" cy="3774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D8C59-F61E-D14C-C139-9021B12A0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A138BF-29EC-3687-0B43-0AE3F32399C8}"/>
              </a:ext>
            </a:extLst>
          </p:cNvPr>
          <p:cNvSpPr txBox="1"/>
          <p:nvPr/>
        </p:nvSpPr>
        <p:spPr>
          <a:xfrm>
            <a:off x="3046476" y="95963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800" b="1" dirty="0"/>
              <a:t>Example HEM Output</a:t>
            </a:r>
          </a:p>
        </p:txBody>
      </p:sp>
    </p:spTree>
    <p:extLst>
      <p:ext uri="{BB962C8B-B14F-4D97-AF65-F5344CB8AC3E}">
        <p14:creationId xmlns:p14="http://schemas.microsoft.com/office/powerpoint/2010/main" val="73035342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637C5-82AF-9E07-26A4-4D3A7672A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9735B-330C-B3E5-2962-95CAC38F6E1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Risk Contour Maps</a:t>
            </a:r>
          </a:p>
          <a:p>
            <a:r>
              <a:rPr lang="en-US" dirty="0"/>
              <a:t>Colored contours represent different risk levels around a modeled facility</a:t>
            </a:r>
          </a:p>
          <a:p>
            <a:pPr lvl="1"/>
            <a:r>
              <a:rPr lang="en-US" dirty="0"/>
              <a:t>Yellow is highest risk closest to the facility at &gt;200-in-1 million</a:t>
            </a:r>
          </a:p>
          <a:p>
            <a:pPr lvl="1"/>
            <a:r>
              <a:rPr lang="en-US" dirty="0"/>
              <a:t>Purple is areas with lowest modeled risk &lt;3-in-1 million</a:t>
            </a:r>
          </a:p>
          <a:p>
            <a:r>
              <a:rPr lang="en-US" dirty="0"/>
              <a:t>Can overlay contours on street or satellite maps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2A61957-CAFE-EFE0-09CC-79C49D861A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198236"/>
            <a:ext cx="5102225" cy="478220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6E39B3-1050-6631-B282-A30E9E613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254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3F9E3-B87B-F73C-9DF4-723E59CD1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DEA852-F4C1-EFC2-EED1-FB1237AE6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ProxTool</a:t>
            </a:r>
            <a:endParaRPr lang="en-US" b="1" dirty="0"/>
          </a:p>
          <a:p>
            <a:r>
              <a:rPr lang="en-US" dirty="0"/>
              <a:t>Provides population and demographics for selected locations</a:t>
            </a:r>
          </a:p>
          <a:p>
            <a:pPr lvl="1"/>
            <a:r>
              <a:rPr lang="en-US" dirty="0"/>
              <a:t>No emissions data</a:t>
            </a:r>
          </a:p>
          <a:p>
            <a:pPr lvl="1"/>
            <a:r>
              <a:rPr lang="en-US" dirty="0"/>
              <a:t>Used when emissions data unavailable or a risk analysis not needed</a:t>
            </a:r>
          </a:p>
          <a:p>
            <a:r>
              <a:rPr lang="en-US" dirty="0" err="1"/>
              <a:t>ProxTool</a:t>
            </a:r>
            <a:r>
              <a:rPr lang="en-US" dirty="0"/>
              <a:t> can be run much faster and include thousands of facility locations into each input</a:t>
            </a:r>
          </a:p>
          <a:p>
            <a:r>
              <a:rPr lang="en-US" dirty="0" err="1"/>
              <a:t>ProxTool</a:t>
            </a:r>
            <a:r>
              <a:rPr lang="en-US" dirty="0"/>
              <a:t> outputs results useful for informing and supporting rulemaking decisions for all air pollutants (e.g., air toxics, HAPs, criteria), because it’s </a:t>
            </a:r>
            <a:r>
              <a:rPr lang="en-US" b="1" i="1" dirty="0"/>
              <a:t>not</a:t>
            </a:r>
            <a:r>
              <a:rPr lang="en-US" dirty="0"/>
              <a:t> risk based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2D06E-26E7-E1B4-FAF3-DDE1F40C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65033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2AD0-5C32-E3EC-B884-56DB1B196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What is HEM?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9FD7D-18FC-4A63-B0AF-98E0F0301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Human Exposure Model (HEM)</a:t>
            </a:r>
            <a:r>
              <a:rPr lang="en-US" dirty="0"/>
              <a:t>: Used to perform risk assessments for sources emitting air toxics to ambient air</a:t>
            </a:r>
          </a:p>
          <a:p>
            <a:r>
              <a:rPr lang="en-US" dirty="0"/>
              <a:t>Only addresses the inhalation pathway of exposure</a:t>
            </a:r>
          </a:p>
          <a:p>
            <a:r>
              <a:rPr lang="en-US" dirty="0"/>
              <a:t>Predicts risks associated with chemicals emitted into the ambient air (nearby but beyond facility's property boundary)</a:t>
            </a:r>
          </a:p>
          <a:p>
            <a:r>
              <a:rPr lang="en-US" dirty="0"/>
              <a:t>Output is ambient air concentrations (as lifetime exposure)</a:t>
            </a:r>
          </a:p>
          <a:p>
            <a:r>
              <a:rPr lang="en-US" dirty="0"/>
              <a:t>Combine with IUR and </a:t>
            </a:r>
            <a:r>
              <a:rPr lang="en-US" dirty="0" err="1"/>
              <a:t>RfC</a:t>
            </a:r>
            <a:r>
              <a:rPr lang="en-US" dirty="0"/>
              <a:t> to produce estimates of cancer risk (Risk) and noncancer hazard (HQ) for air toxics modeled</a:t>
            </a:r>
          </a:p>
          <a:p>
            <a:r>
              <a:rPr lang="en-US" dirty="0"/>
              <a:t>Use HEM instead of AERMOD for air toxics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4F7C0-E89F-BC09-85C3-00B7FC276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0553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A8584-2A8C-7959-4AB5-B0D2E6081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EB15D-BDAE-E4E9-5FCB-DAFBC1F5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24384D-E4EC-9AC3-E4A9-7E207E333EF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/>
              <a:t>ProxTool</a:t>
            </a:r>
            <a:r>
              <a:rPr lang="en-US" b="1" dirty="0"/>
              <a:t> Inputs</a:t>
            </a:r>
          </a:p>
          <a:p>
            <a:r>
              <a:rPr lang="en-US" dirty="0"/>
              <a:t>Input file has 3 columns:</a:t>
            </a:r>
          </a:p>
          <a:p>
            <a:pPr lvl="1"/>
            <a:r>
              <a:rPr lang="en-US" dirty="0"/>
              <a:t>Facility ID</a:t>
            </a:r>
          </a:p>
          <a:p>
            <a:pPr lvl="1"/>
            <a:r>
              <a:rPr lang="en-US" dirty="0"/>
              <a:t>Longitude</a:t>
            </a:r>
          </a:p>
          <a:p>
            <a:pPr lvl="1"/>
            <a:r>
              <a:rPr lang="en-US" dirty="0"/>
              <a:t>Latitude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577A748-7373-931E-8B4B-DB7CBF245B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24196"/>
            <a:ext cx="5102225" cy="313028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0C6D0E-2CBE-1723-4044-954382B3A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8436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7A9CE4-EF09-AC01-0CBC-74FCAD75B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5F88-31EA-F84D-A0EF-14F6BC607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 err="1"/>
              <a:t>ProxTool</a:t>
            </a:r>
            <a:endParaRPr lang="en-US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9282DA09-C399-ACE8-C3BB-1152FD66B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540629"/>
            <a:ext cx="10360025" cy="409741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1E1F17-C97B-1A36-2077-E3173C31D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46805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EB681-FED0-DFDA-376F-AEF59A5BB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Census Circular Area Profiles (CAPS)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6E2E8-70B9-A68C-CC5E-289AD7C5F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Missouri Census Data Center CAPS</a:t>
            </a:r>
          </a:p>
          <a:p>
            <a:r>
              <a:rPr lang="en-US" dirty="0"/>
              <a:t>Aggregates 2019-2023 American Community Survey (ACS) data to approximate population and demographic data</a:t>
            </a:r>
          </a:p>
          <a:p>
            <a:r>
              <a:rPr lang="en-US" dirty="0"/>
              <a:t>Data Input:</a:t>
            </a:r>
          </a:p>
          <a:p>
            <a:pPr lvl="1"/>
            <a:r>
              <a:rPr lang="en-US" dirty="0"/>
              <a:t>Single latitude / longitude or ZIP Code and up to 5 radius values (≥3 miles)</a:t>
            </a:r>
          </a:p>
          <a:p>
            <a:r>
              <a:rPr lang="en-US" dirty="0"/>
              <a:t>Data output:</a:t>
            </a:r>
          </a:p>
          <a:p>
            <a:pPr lvl="1"/>
            <a:r>
              <a:rPr lang="en-US" dirty="0"/>
              <a:t>Demographic, Economic, Social, and Housing</a:t>
            </a:r>
          </a:p>
          <a:p>
            <a:pPr marL="228600" lvl="1" indent="0">
              <a:buNone/>
            </a:pPr>
            <a:r>
              <a:rPr lang="en-US" dirty="0">
                <a:hlinkClick r:id="rId2"/>
              </a:rPr>
              <a:t>mcdc.missouri.edu/applications/capsACS.html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728AA-DCAD-174E-1795-17F86A935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6284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D8BA4-5907-96B3-5462-DDF9099DA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National Inventories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7BC05-C204-4072-3061-6CF2496700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National Emission Inventory (NEI)</a:t>
            </a:r>
            <a:r>
              <a:rPr lang="en-US" b="1" dirty="0"/>
              <a:t>:</a:t>
            </a:r>
            <a:r>
              <a:rPr lang="en-US" dirty="0"/>
              <a:t> Detailed estimate of criteria pollutants and HAP</a:t>
            </a:r>
          </a:p>
          <a:p>
            <a:r>
              <a:rPr lang="en-US" dirty="0"/>
              <a:t>Includes air emissions from point, nonpoint, </a:t>
            </a:r>
            <a:r>
              <a:rPr lang="en-US" dirty="0" err="1"/>
              <a:t>onroad</a:t>
            </a:r>
            <a:r>
              <a:rPr lang="en-US" dirty="0"/>
              <a:t>, and nonroad sources and air pollution events like wildfires</a:t>
            </a:r>
          </a:p>
          <a:p>
            <a:pPr marL="0" indent="0">
              <a:buNone/>
            </a:pPr>
            <a:r>
              <a:rPr lang="en-US" b="1" u="sng" dirty="0" err="1"/>
              <a:t>AirToxScreen</a:t>
            </a:r>
            <a:r>
              <a:rPr lang="en-US" b="1" u="sng" dirty="0"/>
              <a:t> 2020</a:t>
            </a:r>
            <a:r>
              <a:rPr lang="en-US" b="1" dirty="0"/>
              <a:t>: </a:t>
            </a:r>
            <a:r>
              <a:rPr lang="en-US" dirty="0"/>
              <a:t>Screening tool with data and risk analysis for air toxics</a:t>
            </a:r>
          </a:p>
          <a:p>
            <a:r>
              <a:rPr lang="en-US" dirty="0"/>
              <a:t>Replaced National-Scale Air Toxic Assessment (NATA) in 2017</a:t>
            </a:r>
          </a:p>
          <a:p>
            <a:r>
              <a:rPr lang="en-US" dirty="0"/>
              <a:t>Cancer risk and non-cancer hazard data available 2017-2020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www.epa.gov/AirToxScreen/airtoxscreen-mapping-tool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F39DE-185B-38E1-D34E-CFD0E41A9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678081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08312-0B27-C64C-5219-22EF59F87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2014 NATA Cancer Risk </a:t>
            </a:r>
            <a:r>
              <a:rPr lang="en-US"/>
              <a:t>by County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C7DFAF7-A478-002E-F973-6674D89C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4403" y="1006475"/>
            <a:ext cx="9040018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653F23-8D33-6971-A905-220A8DF77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64910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4E442-4AFC-B12D-9421-80576CC33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63A9-C7DF-4B8B-3C19-29AF5A3C3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05C61-5856-06BF-282D-23FC81909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EED8F10-D4EA-8B30-4650-3134AF1977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0174" y="1074420"/>
            <a:ext cx="7388603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2431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FC40F-93C4-73F5-6814-61FA52FE2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449C-D796-4E2E-10A8-958B4BD6D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6EC9-74C3-1D1C-45BE-D6EC8FD61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Input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Facility List Options (Excel) File</a:t>
            </a:r>
            <a:r>
              <a:rPr lang="en-US" dirty="0"/>
              <a:t>: List facilities to be modeled and specify model run parameters and options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HAP Emissions (Excel) File</a:t>
            </a:r>
            <a:r>
              <a:rPr lang="en-US" dirty="0"/>
              <a:t>: Provide names and amounts of air toxics emitted from each emission source in facility list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Emissions Location (Excel) File</a:t>
            </a:r>
            <a:r>
              <a:rPr lang="en-US" dirty="0"/>
              <a:t>: Provide emission source locations and configurations for facility list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i="1" dirty="0"/>
              <a:t>HEM provides additional databases necessary for the run including meteorological, census (elevations, population, demographics), and HAP dose response toxicity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AD20A-FA08-B858-F300-24E7ED58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1317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EFD55-C514-9F0B-2167-4E7966BFB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D1247-2A96-31EE-BAD1-A2C0DA495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319E9-3BCE-2627-2F0C-A994CB478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Advanced HEM</a:t>
            </a:r>
          </a:p>
          <a:p>
            <a:pPr marL="0" indent="0">
              <a:buNone/>
            </a:pPr>
            <a:r>
              <a:rPr lang="en-US" dirty="0"/>
              <a:t>Additional Input Files for more Advanced HEM Runs:</a:t>
            </a:r>
          </a:p>
          <a:p>
            <a:r>
              <a:rPr lang="en-US" dirty="0"/>
              <a:t>Polygon Vertex (source)</a:t>
            </a:r>
          </a:p>
          <a:p>
            <a:r>
              <a:rPr lang="en-US" dirty="0"/>
              <a:t>Buoyant Line Parameter (source)</a:t>
            </a:r>
          </a:p>
          <a:p>
            <a:r>
              <a:rPr lang="en-US" dirty="0"/>
              <a:t>Building Dimensions (building downwash)</a:t>
            </a:r>
          </a:p>
          <a:p>
            <a:r>
              <a:rPr lang="en-US" dirty="0"/>
              <a:t>Emissions Variation (temporally-varying emissions)</a:t>
            </a:r>
          </a:p>
          <a:p>
            <a:r>
              <a:rPr lang="en-US" dirty="0"/>
              <a:t>Input Files for Particle and Gas Deposition</a:t>
            </a:r>
          </a:p>
          <a:p>
            <a:r>
              <a:rPr lang="en-US" dirty="0"/>
              <a:t>User-Defined Receptors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D2DE0-F6AD-31B4-133F-33D3976D5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72449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3367633-036E-71E8-8836-7514C304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Requirements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75BD918-9219-ABAD-C690-1331E6C8CD2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86087728"/>
              </p:ext>
            </p:extLst>
          </p:nvPr>
        </p:nvGraphicFramePr>
        <p:xfrm>
          <a:off x="914400" y="1006475"/>
          <a:ext cx="5105400" cy="5165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1D348E2-1146-D071-AB4C-B2CAAC93CEC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HEM Strengths: </a:t>
            </a:r>
          </a:p>
          <a:p>
            <a:r>
              <a:rPr lang="en-US" dirty="0"/>
              <a:t>For each facility run, AERMOD is used for multiple pollutants (instead of 1 pollutant)</a:t>
            </a:r>
          </a:p>
          <a:p>
            <a:r>
              <a:rPr lang="en-US" dirty="0"/>
              <a:t>HEM applies dose-response relationships to the modeled air concentrations for cancer risk, population incidence, and noncancer health impacts (instead of only air concentrations)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B5B73-95E6-3436-BD00-F2B7B5E16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89074D-99FC-40E3-E8CC-ABC5CF4367A6}"/>
              </a:ext>
            </a:extLst>
          </p:cNvPr>
          <p:cNvSpPr txBox="1"/>
          <p:nvPr/>
        </p:nvSpPr>
        <p:spPr>
          <a:xfrm>
            <a:off x="1985542" y="2895240"/>
            <a:ext cx="3132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HEM runs AERMOD for each facility to obtain air concentrations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7AAC552-A1F4-BC46-4137-7386DACF2E04}"/>
              </a:ext>
            </a:extLst>
          </p:cNvPr>
          <p:cNvSpPr/>
          <p:nvPr/>
        </p:nvSpPr>
        <p:spPr>
          <a:xfrm>
            <a:off x="3486596" y="1757613"/>
            <a:ext cx="425883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3EF3E10-A5CE-3E7B-B448-A9E22D8AD411}"/>
              </a:ext>
            </a:extLst>
          </p:cNvPr>
          <p:cNvSpPr/>
          <p:nvPr/>
        </p:nvSpPr>
        <p:spPr>
          <a:xfrm rot="8005897">
            <a:off x="3593233" y="2545738"/>
            <a:ext cx="443703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rgbClr val="BA73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3DEB093-C61C-B73E-FDEC-853D68ADEAF6}"/>
              </a:ext>
            </a:extLst>
          </p:cNvPr>
          <p:cNvSpPr/>
          <p:nvPr/>
        </p:nvSpPr>
        <p:spPr>
          <a:xfrm rot="5400000">
            <a:off x="3337670" y="3186684"/>
            <a:ext cx="239101" cy="484632"/>
          </a:xfrm>
          <a:prstGeom prst="rightArrow">
            <a:avLst>
              <a:gd name="adj1" fmla="val 2758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0369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CEA540-C486-1AD8-05D9-FA0C93C4C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Process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462927-6093-3180-3103-08D609B69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HEM is Risk Assessment Simplified</a:t>
            </a:r>
          </a:p>
          <a:p>
            <a:r>
              <a:rPr lang="en-US" dirty="0"/>
              <a:t>HEM provides facility info, 1 year of meteorological data, and census data to AERMOD</a:t>
            </a:r>
          </a:p>
          <a:p>
            <a:r>
              <a:rPr lang="en-US" dirty="0"/>
              <a:t>AERMOD (within HEM) simulates hour-by-hour dispersions from emission sources into the atmosphere</a:t>
            </a:r>
          </a:p>
          <a:p>
            <a:r>
              <a:rPr lang="en-US" dirty="0"/>
              <a:t>AERMOD (within HEM) outputs annual average ambient air concentrations at receptor locations (including census block centroids)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84794F-B33B-75AB-78FA-623F20221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6593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BC720-64EC-7CBE-29C5-ABE441D74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3F28-94AE-840D-EC69-F7627FEBA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Results for all modeled facilities in the run group:</a:t>
            </a:r>
          </a:p>
          <a:p>
            <a:r>
              <a:rPr lang="en-US" dirty="0"/>
              <a:t>Cancer Drivers</a:t>
            </a:r>
          </a:p>
          <a:p>
            <a:r>
              <a:rPr lang="en-US" dirty="0"/>
              <a:t>Hazard Index (non-cancer) Drivers</a:t>
            </a:r>
          </a:p>
          <a:p>
            <a:r>
              <a:rPr lang="en-US" dirty="0"/>
              <a:t>Acute (short-term) impacts</a:t>
            </a:r>
          </a:p>
          <a:p>
            <a:r>
              <a:rPr lang="en-US" dirty="0" err="1"/>
              <a:t>Multipathway</a:t>
            </a:r>
            <a:r>
              <a:rPr lang="en-US" dirty="0"/>
              <a:t> (non-inhalation)</a:t>
            </a:r>
          </a:p>
          <a:p>
            <a:r>
              <a:rPr lang="en-US" dirty="0"/>
              <a:t>Max Concentration</a:t>
            </a:r>
          </a:p>
          <a:p>
            <a:r>
              <a:rPr lang="en-US" dirty="0"/>
              <a:t>Max Risk &amp; HI by Source and Pollutant</a:t>
            </a:r>
          </a:p>
          <a:p>
            <a:r>
              <a:rPr lang="en-US" dirty="0"/>
              <a:t>Risk &amp; HI Histogram (# people)</a:t>
            </a:r>
          </a:p>
          <a:p>
            <a:r>
              <a:rPr lang="en-US" dirty="0"/>
              <a:t>Source Type Risk Histogram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BE4AB-28A0-A3B5-7860-7821E828A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921744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AF27B-F892-AB9D-D592-63F53D88A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D5A08-6267-B6D0-EFA1-013C5640C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8: Other Tools</a:t>
            </a:r>
            <a:br>
              <a:rPr lang="en-US" dirty="0"/>
            </a:br>
            <a:r>
              <a:rPr lang="en-US" dirty="0"/>
              <a:t>HEM Data Output Selection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1533BB-638E-E212-F3D2-E808481061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8312" y="1154747"/>
            <a:ext cx="6172200" cy="48691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64A32-35D1-37B9-FAD8-B57FD98EE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50107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75</TotalTime>
  <Words>1298</Words>
  <Application>Microsoft Office PowerPoint</Application>
  <PresentationFormat>Widescreen</PresentationFormat>
  <Paragraphs>159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Aptos</vt:lpstr>
      <vt:lpstr>Arial</vt:lpstr>
      <vt:lpstr>Calibri</vt:lpstr>
      <vt:lpstr>Office Theme</vt:lpstr>
      <vt:lpstr>Air Toxics &amp; Regulating Hazardous Air Pollutants</vt:lpstr>
      <vt:lpstr>TOXC102+ Chapter 8: Other Tools What is HEM?</vt:lpstr>
      <vt:lpstr>TOXC102+ Chapter 8: Other Tools HEM</vt:lpstr>
      <vt:lpstr>TOXC102+ Chapter 8: Other Tools HEM Data Requirements</vt:lpstr>
      <vt:lpstr>TOXC102+ Chapter 8: Other Tools HEM Data Requirements</vt:lpstr>
      <vt:lpstr>TOXC102+ Chapter 8: Other Tools HEM Data Requirements</vt:lpstr>
      <vt:lpstr>TOXC102+ Chapter 8: Other Tools HEM Process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 Selection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HEM Data Output</vt:lpstr>
      <vt:lpstr>TOXC102+ Chapter 8: Other Tools ProxTool</vt:lpstr>
      <vt:lpstr>TOXC102+ Chapter 8: Other Tools ProxTool</vt:lpstr>
      <vt:lpstr>TOXC102+ Chapter 8: Other Tools ProxTool</vt:lpstr>
      <vt:lpstr>TOXC102+ Chapter 8: Other Tools Census Circular Area Profiles (CAPS)</vt:lpstr>
      <vt:lpstr>TOXC102+ Chapter 8: Other Tools National Inventories</vt:lpstr>
      <vt:lpstr>TOXC102+ Chapter 8: Other Tools 2014 NATA Cancer Risk by County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2025-04-14T21:09:52Z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