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7"/>
  </p:notesMasterIdLst>
  <p:sldIdLst>
    <p:sldId id="39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B5A55B-DB2E-3F9D-8FBF-A28C11334336}" v="4" dt="2023-04-26T15:22:40.5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ha, Kristin" userId="S::riha.kristin@epa.gov::169c8a5b-e3c1-497d-9c17-a912732cf019" providerId="AD" clId="Web-{23B5A55B-DB2E-3F9D-8FBF-A28C11334336}"/>
    <pc:docChg chg="modSld">
      <pc:chgData name="Riha, Kristin" userId="S::riha.kristin@epa.gov::169c8a5b-e3c1-497d-9c17-a912732cf019" providerId="AD" clId="Web-{23B5A55B-DB2E-3F9D-8FBF-A28C11334336}" dt="2023-04-26T15:22:40.549" v="3" actId="20577"/>
      <pc:docMkLst>
        <pc:docMk/>
      </pc:docMkLst>
      <pc:sldChg chg="modSp">
        <pc:chgData name="Riha, Kristin" userId="S::riha.kristin@epa.gov::169c8a5b-e3c1-497d-9c17-a912732cf019" providerId="AD" clId="Web-{23B5A55B-DB2E-3F9D-8FBF-A28C11334336}" dt="2023-04-26T15:22:40.549" v="3" actId="20577"/>
        <pc:sldMkLst>
          <pc:docMk/>
          <pc:sldMk cId="491799876" sldId="392"/>
        </pc:sldMkLst>
        <pc:spChg chg="mod">
          <ac:chgData name="Riha, Kristin" userId="S::riha.kristin@epa.gov::169c8a5b-e3c1-497d-9c17-a912732cf019" providerId="AD" clId="Web-{23B5A55B-DB2E-3F9D-8FBF-A28C11334336}" dt="2023-04-26T15:22:40.549" v="3" actId="20577"/>
          <ac:spMkLst>
            <pc:docMk/>
            <pc:sldMk cId="491799876" sldId="392"/>
            <ac:spMk id="2" creationId="{06120FAF-C199-4BFA-8925-2E76723B6DB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CAD1BD-E9FE-4394-88C4-78BCA9256C3C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C6088-1F47-40AB-8A3E-412D59D266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911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373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A7DD1-F4EF-46C3-904B-6D31778EE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F4EEE7-58CA-4D54-AB9D-0505C2F6B3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2EFE53-90FB-4DFC-817B-084B9CF3C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622FA-BF9E-47BF-B445-25C5ECEE56D0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4556B2-CDED-47D9-89EB-3D6ABE808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94AA31-8D46-47F7-B908-D983CF35A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F203-F0D2-4064-8E04-4C01325EF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370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E2B26-A048-4C32-864B-F5371F5C9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6B336C-AE30-4700-8AC6-A25CC07A2C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FDD0E-ECA5-4182-B1D8-2E029AA24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622FA-BF9E-47BF-B445-25C5ECEE56D0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3AAB2-9870-4A16-87FF-2A7749A3E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08BA9A-6C48-4312-A358-4CAD9B1AD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F203-F0D2-4064-8E04-4C01325EF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53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44535A-0762-44AC-9988-8C2608691C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2B67EA-0260-4341-A033-26B02FE9FC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8E6CCB-07D6-4C64-A0DC-7DCB2F719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622FA-BF9E-47BF-B445-25C5ECEE56D0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83789-87B8-4FE5-820D-A2D7AD0C9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EB8BF4-81F4-4CA5-BEB0-4F65F9090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F203-F0D2-4064-8E04-4C01325EF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958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9ADE6-2CB5-4E82-B663-53005ABE5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5A06B-7FAD-4E16-BBBF-8B70E7D838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933802-001F-435D-8907-8ED107AB3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622FA-BF9E-47BF-B445-25C5ECEE56D0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005297-A5A0-4105-B825-5842943F4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FD94EC-19D2-42A6-BAEB-A77A99F56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F203-F0D2-4064-8E04-4C01325EF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683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CC755-0153-4007-B116-71E660540C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38B078-1B7E-4364-9A3E-D070AF14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D8E0C2-346E-4599-AE23-685739F1E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622FA-BF9E-47BF-B445-25C5ECEE56D0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68D693-DD38-466C-B46C-B58CB28A2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1142D3-3FAC-43F4-81D9-D99704052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F203-F0D2-4064-8E04-4C01325EF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140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A1B2A-0475-4A26-BC75-E938049B2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B4AA0B-AEAE-40B0-8DEF-A528A65B69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72B80C-BB5B-49CE-9AF5-6A33586D51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0EFF7F-68F0-4A53-A43C-CAB1BA443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622FA-BF9E-47BF-B445-25C5ECEE56D0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D98A35-BE52-4B82-AF3E-02EC2B417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402BEE-43AE-40A4-93C6-44D9F7791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F203-F0D2-4064-8E04-4C01325EF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546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9536E-3194-4A93-A6E8-F6A17963A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C9F48F-D1FF-4A2E-AFE3-E6D967279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784CA8-D9B9-4967-B24C-47BCD4F83A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C71C0A-4949-42CE-B20A-3CDD82A21A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62271F-DE75-4CF9-AF82-5448F9DFA4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5F0C68-91BE-4EB9-8E94-CABA6D4E9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622FA-BF9E-47BF-B445-25C5ECEE56D0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923305-EB3E-4703-9594-9AC85A4EA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4C4117-5C4A-463F-9827-0D8B35A58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F203-F0D2-4064-8E04-4C01325EF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980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D8314-C470-4FF7-873C-448C2BA42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7F3433-77B3-4CAB-9F4B-BD931AA0E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622FA-BF9E-47BF-B445-25C5ECEE56D0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9EDEAB-700D-4C9A-BE9E-889281B19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EA30B0-4DDE-4C44-933B-29E1A21CA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F203-F0D2-4064-8E04-4C01325EF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666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608E7A-B247-429E-AE84-6096D3068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622FA-BF9E-47BF-B445-25C5ECEE56D0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A5B66A-40E1-4369-8B73-BD2F745D7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14C8D7-C7F9-4D51-A8EF-AADD9A3C2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F203-F0D2-4064-8E04-4C01325EF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91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F7DA9-0FFC-489C-A921-FC2AC0DCF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F3686-9B55-4EC1-A3EF-A4A300D5B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53C190-0629-4CFA-9BDA-85FD980D62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5DF4FD-A129-4476-B666-C9AE33853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622FA-BF9E-47BF-B445-25C5ECEE56D0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4FC22B-F934-455F-A5C7-4D49DCDAE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B40C6A-B49D-4847-A236-213D8A590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F203-F0D2-4064-8E04-4C01325EF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32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69F44-981E-4296-BD79-915C74086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19F47C-C404-46B9-B24F-FFCDDBF3C3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624EEE-9320-4F67-A057-765D23BB4D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983624-12F9-423D-BB12-3AAC281E8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622FA-BF9E-47BF-B445-25C5ECEE56D0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F0409A-5CBE-4972-8D21-31596D742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F48578-5454-4B56-8448-A889E72FD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F203-F0D2-4064-8E04-4C01325EF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620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F13D9F-18CA-4765-B3FD-25CF9EE71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AC7285-F49A-44E0-9BC3-E1BB5806FD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4C0402-0E4D-4A4D-8F17-1FFC62676A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622FA-BF9E-47BF-B445-25C5ECEE56D0}" type="datetimeFigureOut">
              <a:rPr lang="en-US" smtClean="0"/>
              <a:t>4/26/2023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1ADFB2-901A-48D2-B6C6-D852A301BD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6244DE-CDE1-4876-8B07-E19F811749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4F203-F0D2-4064-8E04-4C01325EF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92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20FAF-C199-4BFA-8925-2E76723B6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046" y="70605"/>
            <a:ext cx="11656194" cy="753642"/>
          </a:xfrm>
        </p:spPr>
        <p:txBody>
          <a:bodyPr>
            <a:normAutofit/>
          </a:bodyPr>
          <a:lstStyle/>
          <a:p>
            <a:r>
              <a:rPr lang="en-US" sz="3600">
                <a:latin typeface="Arial Nova"/>
              </a:rPr>
              <a:t>Performance Specifications (PS)</a:t>
            </a:r>
            <a:endParaRPr lang="en-US" sz="3600" dirty="0">
              <a:latin typeface="Arial Nova" panose="020B0504020202020204" pitchFamily="34" charset="0"/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B173FD4E-74CF-4D1E-A217-E2ED967F93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477317"/>
              </p:ext>
            </p:extLst>
          </p:nvPr>
        </p:nvGraphicFramePr>
        <p:xfrm>
          <a:off x="269106" y="824247"/>
          <a:ext cx="11458073" cy="5496133"/>
        </p:xfrm>
        <a:graphic>
          <a:graphicData uri="http://schemas.openxmlformats.org/drawingml/2006/table">
            <a:tbl>
              <a:tblPr firstRow="1" firstCol="1" bandRow="1">
                <a:tableStyleId>{0660B408-B3CF-4A94-85FC-2B1E0A45F4A2}</a:tableStyleId>
              </a:tblPr>
              <a:tblGrid>
                <a:gridCol w="2186939">
                  <a:extLst>
                    <a:ext uri="{9D8B030D-6E8A-4147-A177-3AD203B41FA5}">
                      <a16:colId xmlns:a16="http://schemas.microsoft.com/office/drawing/2014/main" val="2943948269"/>
                    </a:ext>
                  </a:extLst>
                </a:gridCol>
                <a:gridCol w="7372350">
                  <a:extLst>
                    <a:ext uri="{9D8B030D-6E8A-4147-A177-3AD203B41FA5}">
                      <a16:colId xmlns:a16="http://schemas.microsoft.com/office/drawing/2014/main" val="1575509882"/>
                    </a:ext>
                  </a:extLst>
                </a:gridCol>
                <a:gridCol w="1898784">
                  <a:extLst>
                    <a:ext uri="{9D8B030D-6E8A-4147-A177-3AD203B41FA5}">
                      <a16:colId xmlns:a16="http://schemas.microsoft.com/office/drawing/2014/main" val="2554023923"/>
                    </a:ext>
                  </a:extLst>
                </a:gridCol>
              </a:tblGrid>
              <a:tr h="28750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ova" panose="020B0504020202020204" pitchFamily="34" charset="0"/>
                        </a:rPr>
                        <a:t>PS</a:t>
                      </a:r>
                      <a:endParaRPr lang="en-US" sz="2000" dirty="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ova" panose="020B0504020202020204" pitchFamily="34" charset="0"/>
                        </a:rPr>
                        <a:t>Pollutants Covered</a:t>
                      </a:r>
                      <a:endParaRPr lang="en-US" sz="2000" dirty="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ova" panose="020B0504020202020204" pitchFamily="34" charset="0"/>
                        </a:rPr>
                        <a:t>QA Procedure</a:t>
                      </a:r>
                      <a:endParaRPr lang="en-US" sz="2000" dirty="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2658619"/>
                  </a:ext>
                </a:extLst>
              </a:tr>
              <a:tr h="287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PS-1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ova" panose="020B0504020202020204" pitchFamily="34" charset="0"/>
                        </a:rPr>
                        <a:t>Opacity – Continuous Opacity Monitoring Systems (COMS)</a:t>
                      </a:r>
                      <a:endParaRPr lang="en-US" sz="2000" dirty="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ova" panose="020B0504020202020204" pitchFamily="34" charset="0"/>
                        </a:rPr>
                        <a:t>Procedure 3</a:t>
                      </a:r>
                      <a:endParaRPr lang="en-US" sz="2000" dirty="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8419226"/>
                  </a:ext>
                </a:extLst>
              </a:tr>
              <a:tr h="287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ova" panose="020B0504020202020204" pitchFamily="34" charset="0"/>
                        </a:rPr>
                        <a:t>PS-2</a:t>
                      </a:r>
                      <a:endParaRPr lang="en-US" sz="2000" dirty="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ova" panose="020B0504020202020204" pitchFamily="34" charset="0"/>
                        </a:rPr>
                        <a:t>Sulfur Dioxide (SO</a:t>
                      </a:r>
                      <a:r>
                        <a:rPr lang="en-US" sz="2000" baseline="-25000" dirty="0">
                          <a:effectLst/>
                          <a:latin typeface="Arial Nova" panose="020B0504020202020204" pitchFamily="34" charset="0"/>
                        </a:rPr>
                        <a:t>2 </a:t>
                      </a:r>
                      <a:r>
                        <a:rPr lang="en-US" sz="2000" baseline="0" dirty="0">
                          <a:effectLst/>
                          <a:latin typeface="Arial Nova" panose="020B0504020202020204" pitchFamily="34" charset="0"/>
                        </a:rPr>
                        <a:t>)</a:t>
                      </a:r>
                      <a:r>
                        <a:rPr lang="en-US" sz="2000" dirty="0">
                          <a:effectLst/>
                          <a:latin typeface="Arial Nova" panose="020B0504020202020204" pitchFamily="34" charset="0"/>
                        </a:rPr>
                        <a:t> and Oxides of Nitrogen (NO</a:t>
                      </a:r>
                      <a:r>
                        <a:rPr lang="en-US" sz="2000" baseline="-25000" dirty="0">
                          <a:effectLst/>
                          <a:latin typeface="Arial Nova" panose="020B0504020202020204" pitchFamily="34" charset="0"/>
                        </a:rPr>
                        <a:t>X</a:t>
                      </a:r>
                      <a:r>
                        <a:rPr lang="en-US" sz="2000" dirty="0">
                          <a:effectLst/>
                          <a:latin typeface="Arial Nova" panose="020B0504020202020204" pitchFamily="34" charset="0"/>
                        </a:rPr>
                        <a:t>)</a:t>
                      </a:r>
                      <a:endParaRPr lang="en-US" sz="2000" dirty="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ova" panose="020B0504020202020204" pitchFamily="34" charset="0"/>
                        </a:rPr>
                        <a:t>Procedure 1</a:t>
                      </a:r>
                      <a:endParaRPr lang="en-US" sz="2000" dirty="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00991029"/>
                  </a:ext>
                </a:extLst>
              </a:tr>
              <a:tr h="287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ova" panose="020B0504020202020204" pitchFamily="34" charset="0"/>
                        </a:rPr>
                        <a:t>PS-3</a:t>
                      </a:r>
                      <a:endParaRPr lang="en-US" sz="2000" dirty="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Oxygen (O</a:t>
                      </a:r>
                      <a:r>
                        <a:rPr lang="en-US" sz="2000" baseline="-25000">
                          <a:effectLst/>
                          <a:latin typeface="Arial Nova" panose="020B0504020202020204" pitchFamily="34" charset="0"/>
                        </a:rPr>
                        <a:t>2</a:t>
                      </a:r>
                      <a:r>
                        <a:rPr lang="en-US" sz="2000" baseline="0">
                          <a:effectLst/>
                          <a:latin typeface="Arial Nova" panose="020B0504020202020204" pitchFamily="34" charset="0"/>
                        </a:rPr>
                        <a:t>) and Carbon Dioxide (</a:t>
                      </a: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CO</a:t>
                      </a:r>
                      <a:r>
                        <a:rPr lang="en-US" sz="2000" baseline="-25000">
                          <a:effectLst/>
                          <a:latin typeface="Arial Nova" panose="020B0504020202020204" pitchFamily="34" charset="0"/>
                        </a:rPr>
                        <a:t>2</a:t>
                      </a:r>
                      <a:r>
                        <a:rPr lang="en-US" sz="2000" baseline="0">
                          <a:effectLst/>
                          <a:latin typeface="Arial Nova" panose="020B0504020202020204" pitchFamily="34" charset="0"/>
                        </a:rPr>
                        <a:t>)</a:t>
                      </a:r>
                      <a:endParaRPr lang="en-US" sz="2000" baseline="-25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Procedure 1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27078102"/>
                  </a:ext>
                </a:extLst>
              </a:tr>
              <a:tr h="287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ova" panose="020B0504020202020204" pitchFamily="34" charset="0"/>
                        </a:rPr>
                        <a:t>PS-4, 4A and 4B</a:t>
                      </a:r>
                      <a:endParaRPr lang="en-US" sz="2000" dirty="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ova" panose="020B0504020202020204" pitchFamily="34" charset="0"/>
                        </a:rPr>
                        <a:t>Carbon Monoxide (CO) for PS-4 and 4A; and CO and O</a:t>
                      </a:r>
                      <a:r>
                        <a:rPr lang="en-US" sz="2000" baseline="-25000" dirty="0">
                          <a:effectLst/>
                          <a:latin typeface="Arial Nova" panose="020B0504020202020204" pitchFamily="34" charset="0"/>
                        </a:rPr>
                        <a:t>2</a:t>
                      </a:r>
                      <a:r>
                        <a:rPr lang="en-US" sz="2000" dirty="0">
                          <a:effectLst/>
                          <a:latin typeface="Arial Nova" panose="020B0504020202020204" pitchFamily="34" charset="0"/>
                        </a:rPr>
                        <a:t> for PS-4B</a:t>
                      </a:r>
                      <a:endParaRPr lang="en-US" sz="2000" dirty="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Procedure 1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61719612"/>
                  </a:ext>
                </a:extLst>
              </a:tr>
              <a:tr h="287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PS-5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Total Reduced Sulfur (TRS)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6321427"/>
                  </a:ext>
                </a:extLst>
              </a:tr>
              <a:tr h="59803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PS-6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Flow Rate – Continuous Emission Rate Monitoring Systems (CERMS)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65685886"/>
                  </a:ext>
                </a:extLst>
              </a:tr>
              <a:tr h="287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PS-7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Hydrogen Sulfide (H</a:t>
                      </a:r>
                      <a:r>
                        <a:rPr lang="en-US" sz="2000" baseline="-25000">
                          <a:effectLst/>
                          <a:latin typeface="Arial Nova" panose="020B0504020202020204" pitchFamily="34" charset="0"/>
                        </a:rPr>
                        <a:t>2</a:t>
                      </a: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S)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1767706"/>
                  </a:ext>
                </a:extLst>
              </a:tr>
              <a:tr h="287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PS-8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Volatile Organic Carbon (VOC)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58586576"/>
                  </a:ext>
                </a:extLst>
              </a:tr>
              <a:tr h="287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PS-8A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Total Hydrocarbons (THC)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6665784"/>
                  </a:ext>
                </a:extLst>
              </a:tr>
              <a:tr h="287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PS-9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Gas Chromatography (GC)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4162526"/>
                  </a:ext>
                </a:extLst>
              </a:tr>
              <a:tr h="287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PS-11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Particulate Matter (PM)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Procedure 2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2070250"/>
                  </a:ext>
                </a:extLst>
              </a:tr>
              <a:tr h="287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PS-12A and 12B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Mercury (Hg)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Procedure 5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9667632"/>
                  </a:ext>
                </a:extLst>
              </a:tr>
              <a:tr h="287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PS-15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en-US" sz="2000">
                          <a:latin typeface="Arial Nova" panose="020B0504020202020204" pitchFamily="34" charset="0"/>
                        </a:rPr>
                        <a:t>Fourier Transform Infrared (FTIR) 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6435899"/>
                  </a:ext>
                </a:extLst>
              </a:tr>
              <a:tr h="31471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PS-16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PEMS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 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30211687"/>
                  </a:ext>
                </a:extLst>
              </a:tr>
              <a:tr h="2875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PS-18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Arial Nova" panose="020B0504020202020204" pitchFamily="34" charset="0"/>
                        </a:rPr>
                        <a:t>Hydrogen Chloride (HCl)</a:t>
                      </a:r>
                      <a:endParaRPr lang="en-US" sz="200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Arial Nova" panose="020B0504020202020204" pitchFamily="34" charset="0"/>
                        </a:rPr>
                        <a:t>Procedure 6</a:t>
                      </a:r>
                      <a:endParaRPr lang="en-US" sz="2000" dirty="0">
                        <a:effectLst/>
                        <a:latin typeface="Arial Nova" panose="020B05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2117628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9179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D1AE864022FC4AB1940C9ACBC18425" ma:contentTypeVersion="19" ma:contentTypeDescription="Create a new document." ma:contentTypeScope="" ma:versionID="0c5c5939c7679f1f3fc34bf28d89cc4f">
  <xsd:schema xmlns:xsd="http://www.w3.org/2001/XMLSchema" xmlns:xs="http://www.w3.org/2001/XMLSchema" xmlns:p="http://schemas.microsoft.com/office/2006/metadata/properties" xmlns:ns1="http://schemas.microsoft.com/sharepoint/v3" xmlns:ns2="4ffa91fb-a0ff-4ac5-b2db-65c790d184a4" xmlns:ns3="http://schemas.microsoft.com/sharepoint.v3" xmlns:ns4="http://schemas.microsoft.com/sharepoint/v3/fields" xmlns:ns5="7ca2beb3-1377-461b-b2b4-dd4dfd030764" xmlns:ns6="22d004a6-2f8d-4a75-9f1d-859e2ae55add" targetNamespace="http://schemas.microsoft.com/office/2006/metadata/properties" ma:root="true" ma:fieldsID="1182d8e62c7ea203c520ac9a7a3b90be" ns1:_="" ns2:_="" ns3:_="" ns4:_="" ns5:_="" ns6:_="">
    <xsd:import namespace="http://schemas.microsoft.com/sharepoint/v3"/>
    <xsd:import namespace="4ffa91fb-a0ff-4ac5-b2db-65c790d184a4"/>
    <xsd:import namespace="http://schemas.microsoft.com/sharepoint.v3"/>
    <xsd:import namespace="http://schemas.microsoft.com/sharepoint/v3/fields"/>
    <xsd:import namespace="7ca2beb3-1377-461b-b2b4-dd4dfd030764"/>
    <xsd:import namespace="22d004a6-2f8d-4a75-9f1d-859e2ae55add"/>
    <xsd:element name="properties">
      <xsd:complexType>
        <xsd:sequence>
          <xsd:element name="documentManagement">
            <xsd:complexType>
              <xsd:all>
                <xsd:element ref="ns2:Document_x0020_Creation_x0020_Date" minOccurs="0"/>
                <xsd:element ref="ns2:Creator" minOccurs="0"/>
                <xsd:element ref="ns2:EPA_x0020_Office" minOccurs="0"/>
                <xsd:element ref="ns2:Record"/>
                <xsd:element ref="ns3:CategoryDescription" minOccurs="0"/>
                <xsd:element ref="ns2:Identifier" minOccurs="0"/>
                <xsd:element ref="ns2:EPA_x0020_Contributor" minOccurs="0"/>
                <xsd:element ref="ns2:External_x0020_Contributor" minOccurs="0"/>
                <xsd:element ref="ns4:_Coverage" minOccurs="0"/>
                <xsd:element ref="ns2:EPA_x0020_Related_x0020_Documents" minOccurs="0"/>
                <xsd:element ref="ns4:_Source" minOccurs="0"/>
                <xsd:element ref="ns2:Rights" minOccurs="0"/>
                <xsd:element ref="ns1:Language" minOccurs="0"/>
                <xsd:element ref="ns2:j747ac98061d40f0aa7bd47e1db5675d" minOccurs="0"/>
                <xsd:element ref="ns2:TaxKeywordTaxHTField" minOccurs="0"/>
                <xsd:element ref="ns2:TaxCatchAllLabel" minOccurs="0"/>
                <xsd:element ref="ns2:TaxCatchAll" minOccurs="0"/>
                <xsd:element ref="ns5:MediaServiceMetadata" minOccurs="0"/>
                <xsd:element ref="ns5:MediaServiceFastMetadata" minOccurs="0"/>
                <xsd:element ref="ns5:MediaLengthInSeconds" minOccurs="0"/>
                <xsd:element ref="ns5:MediaServiceDateTaken" minOccurs="0"/>
                <xsd:element ref="ns6:SharedWithUsers" minOccurs="0"/>
                <xsd:element ref="ns6:SharedWithDetails" minOccurs="0"/>
                <xsd:element ref="ns5:MediaServiceObjectDetectorVersions" minOccurs="0"/>
                <xsd:element ref="ns5:MediaServiceGenerationTime" minOccurs="0"/>
                <xsd:element ref="ns5:MediaServiceEventHashCode" minOccurs="0"/>
                <xsd:element ref="ns6:e3f09c3df709400db2417a7161762d62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17" nillable="true" ma:displayName="Language" ma:default="English" ma:description="Select the document language from the drop down." ma:format="Dropdown" ma:internalName="Language" ma:readOnly="false">
      <xsd:simpleType>
        <xsd:restriction base="dms:Choice">
          <xsd:enumeration value="Arabic (Saudi Arabia)"/>
          <xsd:enumeration value="Bulgarian (Bulgaria)"/>
          <xsd:enumeration value="Chinese (Hong Kong S.A.R.)"/>
          <xsd:enumeration value="Chinese (People's Republic of China)"/>
          <xsd:enumeration value="Chinese (Taiwan)"/>
          <xsd:enumeration value="Croatian (Croatia)"/>
          <xsd:enumeration value="Czech (Czech Republic)"/>
          <xsd:enumeration value="Danish (Denmark)"/>
          <xsd:enumeration value="Dutch (Netherlands)"/>
          <xsd:enumeration value="English"/>
          <xsd:enumeration value="Estonian (Estonia)"/>
          <xsd:enumeration value="Finnish (Finland)"/>
          <xsd:enumeration value="French (France)"/>
          <xsd:enumeration value="German (Germany)"/>
          <xsd:enumeration value="Greek (Greece)"/>
          <xsd:enumeration value="Hebrew (Israel)"/>
          <xsd:enumeration value="Hindi (India)"/>
          <xsd:enumeration value="Hungarian (Hungary)"/>
          <xsd:enumeration value="Indonesian (Indonesia)"/>
          <xsd:enumeration value="Italian (Italy)"/>
          <xsd:enumeration value="Japanese (Japan)"/>
          <xsd:enumeration value="Korean (Korea)"/>
          <xsd:enumeration value="Latvian (Latvia)"/>
          <xsd:enumeration value="Lithuanian (Lithuania)"/>
          <xsd:enumeration value="Malay (Malaysia)"/>
          <xsd:enumeration value="Norwegian (Bokmal) (Norway)"/>
          <xsd:enumeration value="Polish (Poland)"/>
          <xsd:enumeration value="Portuguese (Brazil)"/>
          <xsd:enumeration value="Portuguese (Portugal)"/>
          <xsd:enumeration value="Romanian (Romania)"/>
          <xsd:enumeration value="Russian (Russia)"/>
          <xsd:enumeration value="Serbian (Latin) (Serbia)"/>
          <xsd:enumeration value="Slovak (Slovakia)"/>
          <xsd:enumeration value="Slovenian (Slovenia)"/>
          <xsd:enumeration value="Spanish (Spain)"/>
          <xsd:enumeration value="Swedish (Sweden)"/>
          <xsd:enumeration value="Thai (Thailand)"/>
          <xsd:enumeration value="Turkish (Turkey)"/>
          <xsd:enumeration value="Ukrainian (Ukraine)"/>
          <xsd:enumeration value="Urdu (Islamic Republic of Pakistan)"/>
          <xsd:enumeration value="Vietnamese (Vietnam)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fa91fb-a0ff-4ac5-b2db-65c790d184a4" elementFormDefault="qualified">
    <xsd:import namespace="http://schemas.microsoft.com/office/2006/documentManagement/types"/>
    <xsd:import namespace="http://schemas.microsoft.com/office/infopath/2007/PartnerControls"/>
    <xsd:element name="Document_x0020_Creation_x0020_Date" ma:index="2" nillable="true" ma:displayName="Document Date" ma:default="[today]" ma:description="Enter the date this document was last modified. The upload date has been entered by default." ma:format="DateOnly" ma:internalName="Document_x0020_Creation_x0020_Date" ma:readOnly="false">
      <xsd:simpleType>
        <xsd:restriction base="dms:DateTime"/>
      </xsd:simpleType>
    </xsd:element>
    <xsd:element name="Creator" ma:index="3" nillable="true" ma:displayName="Creator" ma:description="Enter the person primarily responsible for the document. The name of the person uploading the document has been entered by default." ma:list="UserInfo" ma:SharePointGroup="0" ma:internalName="Creato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PA_x0020_Office" ma:index="4" nillable="true" ma:displayName="EPA Office" ma:description="Enter the EPA organization primarily responsible for the document. The office of the person uploading the document has been entered by default." ma:internalName="EPA_x0020_Office" ma:readOnly="false">
      <xsd:simpleType>
        <xsd:restriction base="dms:Text">
          <xsd:maxLength value="255"/>
        </xsd:restriction>
      </xsd:simpleType>
    </xsd:element>
    <xsd:element name="Record" ma:index="5" ma:displayName="Record" ma:default="Shared" ma:description="For documents that provide evidence of EPA decisions and actions, select &quot;Shared&quot; (open access) or &quot;Private&quot; (restricted access)." ma:format="Dropdown" ma:internalName="Record">
      <xsd:simpleType>
        <xsd:restriction base="dms:Choice">
          <xsd:enumeration value="None"/>
          <xsd:enumeration value="Shared"/>
          <xsd:enumeration value="Private"/>
        </xsd:restriction>
      </xsd:simpleType>
    </xsd:element>
    <xsd:element name="Identifier" ma:index="9" nillable="true" ma:displayName="Identifier" ma:description="Enter all EPA identification numbers applicable to this document, one on each line." ma:internalName="Identifier" ma:readOnly="false">
      <xsd:simpleType>
        <xsd:restriction base="dms:Note">
          <xsd:maxLength value="255"/>
        </xsd:restriction>
      </xsd:simpleType>
    </xsd:element>
    <xsd:element name="EPA_x0020_Contributor" ma:index="11" nillable="true" ma:displayName="EPA Contributor" ma:description="Enter an EPA person who contributed to the creation of the document but is not the primary author." ma:list="UserInfo" ma:SharePointGroup="0" ma:internalName="EPA_x0020_Contributo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Contributor" ma:index="12" nillable="true" ma:displayName="External Contributor" ma:description="Enter a non-EPA person who contributed to the creation of the document but is not the primary author." ma:internalName="External_x0020_Contributor" ma:readOnly="false">
      <xsd:simpleType>
        <xsd:restriction base="dms:Note">
          <xsd:maxLength value="255"/>
        </xsd:restriction>
      </xsd:simpleType>
    </xsd:element>
    <xsd:element name="EPA_x0020_Related_x0020_Documents" ma:index="14" nillable="true" ma:displayName="Other Related Documents" ma:description="Enter any related document." ma:internalName="EPA_x0020_Related_x0020_Documents" ma:readOnly="false">
      <xsd:simpleType>
        <xsd:restriction base="dms:Note">
          <xsd:maxLength value="255"/>
        </xsd:restriction>
      </xsd:simpleType>
    </xsd:element>
    <xsd:element name="Rights" ma:index="16" nillable="true" ma:displayName="Rights" ma:description="Enter information about intellectual property rights held over the document (e.g. copyright, patent, trademark)." ma:internalName="Rights" ma:readOnly="false">
      <xsd:simpleType>
        <xsd:restriction base="dms:Note">
          <xsd:maxLength value="255"/>
        </xsd:restriction>
      </xsd:simpleType>
    </xsd:element>
    <xsd:element name="j747ac98061d40f0aa7bd47e1db5675d" ma:index="19" nillable="true" ma:taxonomy="true" ma:internalName="j747ac98061d40f0aa7bd47e1db5675d" ma:taxonomyFieldName="Document_x0020_Type" ma:displayName="Document Type" ma:readOnly="false" ma:default="" ma:fieldId="{3747ac98-061d-40f0-aa7b-d47e1db5675d}" ma:sspId="29f62856-1543-49d4-a736-4569d363f533" ma:termSetId="e06cd6a9-a175-4da0-81cb-8dba7aa394a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KeywordTaxHTField" ma:index="21" nillable="true" ma:taxonomy="true" ma:internalName="TaxKeywordTaxHTField" ma:taxonomyFieldName="TaxKeyword" ma:displayName="Enterprise Keywords" ma:readOnly="false" ma:fieldId="{23f27201-bee3-471e-b2e7-b64fd8b7ca38}" ma:taxonomyMulti="true" ma:sspId="29f62856-1543-49d4-a736-4569d363f53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Label" ma:index="23" nillable="true" ma:displayName="Taxonomy Catch All Column1" ma:description="" ma:hidden="true" ma:list="{54f485cd-92c0-4abe-a378-745fe4335b12}" ma:internalName="TaxCatchAllLabel" ma:readOnly="true" ma:showField="CatchAllDataLabel" ma:web="22d004a6-2f8d-4a75-9f1d-859e2ae55ad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24" nillable="true" ma:displayName="Taxonomy Catch All Column" ma:description="" ma:hidden="true" ma:list="{54f485cd-92c0-4abe-a378-745fe4335b12}" ma:internalName="TaxCatchAll" ma:showField="CatchAllData" ma:web="22d004a6-2f8d-4a75-9f1d-859e2ae55ad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.v3" elementFormDefault="qualified">
    <xsd:import namespace="http://schemas.microsoft.com/office/2006/documentManagement/types"/>
    <xsd:import namespace="http://schemas.microsoft.com/office/infopath/2007/PartnerControls"/>
    <xsd:element name="CategoryDescription" ma:index="6" nillable="true" ma:displayName="Description" ma:description="Enter a brief description." ma:internalName="CategoryDescription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Coverage" ma:index="13" nillable="true" ma:displayName="Coverage" ma:description="Enter the geographic location, jurisdiction, or time period for which the document is relevant." ma:internalName="_Coverage" ma:readOnly="false">
      <xsd:simpleType>
        <xsd:restriction base="dms:Text">
          <xsd:maxLength value="255"/>
        </xsd:restriction>
      </xsd:simpleType>
    </xsd:element>
    <xsd:element name="_Source" ma:index="15" nillable="true" ma:displayName="Source" ma:description="Enter a source from which the document is derived." ma:internalName="_Source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a2beb3-1377-461b-b2b4-dd4dfd0307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3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3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bjectDetectorVersions" ma:index="3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3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d004a6-2f8d-4a75-9f1d-859e2ae55add" elementFormDefault="qualified">
    <xsd:import namespace="http://schemas.microsoft.com/office/2006/documentManagement/types"/>
    <xsd:import namespace="http://schemas.microsoft.com/office/infopath/2007/PartnerControls"/>
    <xsd:element name="SharedWithUsers" ma:index="3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e3f09c3df709400db2417a7161762d62" ma:index="37" nillable="true" ma:taxonomy="true" ma:internalName="e3f09c3df709400db2417a7161762d62" ma:taxonomyFieldName="EPA_x0020_Subject" ma:displayName="EPA Subject" ma:readOnly="false" ma:default="" ma:fieldId="{e3f09c3d-f709-400d-b241-7a7161762d62}" ma:taxonomyMulti="true" ma:sspId="29f62856-1543-49d4-a736-4569d363f533" ma:termSetId="7a3d4ae0-7e62-45a2-a406-c6a8a6a8eee3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Source xmlns="http://schemas.microsoft.com/sharepoint/v3/fields" xsi:nil="true"/>
    <Language xmlns="http://schemas.microsoft.com/sharepoint/v3">English</Language>
    <j747ac98061d40f0aa7bd47e1db5675d xmlns="4ffa91fb-a0ff-4ac5-b2db-65c790d184a4">
      <Terms xmlns="http://schemas.microsoft.com/office/infopath/2007/PartnerControls"/>
    </j747ac98061d40f0aa7bd47e1db5675d>
    <External_x0020_Contributor xmlns="4ffa91fb-a0ff-4ac5-b2db-65c790d184a4" xsi:nil="true"/>
    <TaxKeywordTaxHTField xmlns="4ffa91fb-a0ff-4ac5-b2db-65c790d184a4">
      <Terms xmlns="http://schemas.microsoft.com/office/infopath/2007/PartnerControls"/>
    </TaxKeywordTaxHTField>
    <Record xmlns="4ffa91fb-a0ff-4ac5-b2db-65c790d184a4">Shared</Record>
    <Rights xmlns="4ffa91fb-a0ff-4ac5-b2db-65c790d184a4" xsi:nil="true"/>
    <e3f09c3df709400db2417a7161762d62 xmlns="22d004a6-2f8d-4a75-9f1d-859e2ae55add">
      <Terms xmlns="http://schemas.microsoft.com/office/infopath/2007/PartnerControls"/>
    </e3f09c3df709400db2417a7161762d62>
    <Document_x0020_Creation_x0020_Date xmlns="4ffa91fb-a0ff-4ac5-b2db-65c790d184a4">2023-04-26T04:00:00+00:00</Document_x0020_Creation_x0020_Date>
    <EPA_x0020_Office xmlns="4ffa91fb-a0ff-4ac5-b2db-65c790d184a4" xsi:nil="true"/>
    <CategoryDescription xmlns="http://schemas.microsoft.com/sharepoint.v3" xsi:nil="true"/>
    <Identifier xmlns="4ffa91fb-a0ff-4ac5-b2db-65c790d184a4" xsi:nil="true"/>
    <_Coverage xmlns="http://schemas.microsoft.com/sharepoint/v3/fields" xsi:nil="true"/>
    <Creator xmlns="4ffa91fb-a0ff-4ac5-b2db-65c790d184a4">
      <UserInfo>
        <DisplayName/>
        <AccountId xsi:nil="true"/>
        <AccountType/>
      </UserInfo>
    </Creator>
    <EPA_x0020_Related_x0020_Documents xmlns="4ffa91fb-a0ff-4ac5-b2db-65c790d184a4" xsi:nil="true"/>
    <EPA_x0020_Contributor xmlns="4ffa91fb-a0ff-4ac5-b2db-65c790d184a4">
      <UserInfo>
        <DisplayName/>
        <AccountId xsi:nil="true"/>
        <AccountType/>
      </UserInfo>
    </EPA_x0020_Contributor>
    <TaxCatchAll xmlns="4ffa91fb-a0ff-4ac5-b2db-65c790d184a4" xsi:nil="true"/>
    <MediaLengthInSeconds xmlns="7ca2beb3-1377-461b-b2b4-dd4dfd03076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haredContentType xmlns="Microsoft.SharePoint.Taxonomy.ContentTypeSync" SourceId="29f62856-1543-49d4-a736-4569d363f533" ContentTypeId="0x0101" PreviousValue="false"/>
</file>

<file path=customXml/itemProps1.xml><?xml version="1.0" encoding="utf-8"?>
<ds:datastoreItem xmlns:ds="http://schemas.openxmlformats.org/officeDocument/2006/customXml" ds:itemID="{99ABD02C-9A52-4352-84F7-D36A28F0539E}"/>
</file>

<file path=customXml/itemProps2.xml><?xml version="1.0" encoding="utf-8"?>
<ds:datastoreItem xmlns:ds="http://schemas.openxmlformats.org/officeDocument/2006/customXml" ds:itemID="{84E1629A-236F-496C-BD2F-72F75E398C26}">
  <ds:schemaRefs>
    <ds:schemaRef ds:uri="http://www.w3.org/XML/1998/namespace"/>
    <ds:schemaRef ds:uri="http://purl.org/dc/terms/"/>
    <ds:schemaRef ds:uri="22d004a6-2f8d-4a75-9f1d-859e2ae55add"/>
    <ds:schemaRef ds:uri="3c914cde-9af0-457a-a7da-575c2d52b74b"/>
    <ds:schemaRef ds:uri="http://schemas.microsoft.com/sharepoint/v4"/>
    <ds:schemaRef ds:uri="http://schemas.microsoft.com/office/infopath/2007/PartnerControls"/>
    <ds:schemaRef ds:uri="http://schemas.microsoft.com/sharepoint.v3"/>
    <ds:schemaRef ds:uri="846cd87d-8317-4481-9f7e-abc1d5f00689"/>
    <ds:schemaRef ds:uri="http://schemas.microsoft.com/office/2006/documentManagement/types"/>
    <ds:schemaRef ds:uri="http://schemas.microsoft.com/sharepoint/v3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schemas.microsoft.com/sharepoint/v3/fields"/>
    <ds:schemaRef ds:uri="4ffa91fb-a0ff-4ac5-b2db-65c790d184a4"/>
    <ds:schemaRef ds:uri="31f836ba-f673-4ee3-a32d-cd74bff07f34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A7A2B2C4-DA5A-4DEE-A54C-5195C205DF88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C6318A3C-9BE4-4A2C-A935-931A781B5100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153</Words>
  <Application>Microsoft Office PowerPoint</Application>
  <PresentationFormat>Widescreen</PresentationFormat>
  <Paragraphs>46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Performance Specifications (PS)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Specifications</dc:title>
  <dc:creator>Riha, Kristin</dc:creator>
  <cp:keywords/>
  <cp:lastModifiedBy>Riha, Kristin</cp:lastModifiedBy>
  <cp:revision>4</cp:revision>
  <dcterms:created xsi:type="dcterms:W3CDTF">2023-04-26T13:02:51Z</dcterms:created>
  <dcterms:modified xsi:type="dcterms:W3CDTF">2023-04-26T15:22:45Z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692A34DF-762A-4BCF-83EC-FD2C3A8EE502</vt:lpwstr>
  </property>
  <property fmtid="{D5CDD505-2E9C-101B-9397-08002B2CF9AE}" pid="3" name="ArticulatePath">
    <vt:lpwstr>Presentation1</vt:lpwstr>
  </property>
  <property fmtid="{D5CDD505-2E9C-101B-9397-08002B2CF9AE}" pid="4" name="ContentTypeId">
    <vt:lpwstr>0x010100B8D1AE864022FC4AB1940C9ACBC18425</vt:lpwstr>
  </property>
  <property fmtid="{D5CDD505-2E9C-101B-9397-08002B2CF9AE}" pid="5" name="TaxKeyword">
    <vt:lpwstr/>
  </property>
  <property fmtid="{D5CDD505-2E9C-101B-9397-08002B2CF9AE}" pid="6" name="EPA Subject">
    <vt:lpwstr/>
  </property>
  <property fmtid="{D5CDD505-2E9C-101B-9397-08002B2CF9AE}" pid="7" name="Document Type">
    <vt:lpwstr/>
  </property>
  <property fmtid="{D5CDD505-2E9C-101B-9397-08002B2CF9AE}" pid="8" name="Order">
    <vt:r8>966800</vt:r8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_SourceUrl">
    <vt:lpwstr/>
  </property>
  <property fmtid="{D5CDD505-2E9C-101B-9397-08002B2CF9AE}" pid="12" name="_SharedFileIndex">
    <vt:lpwstr/>
  </property>
  <property fmtid="{D5CDD505-2E9C-101B-9397-08002B2CF9AE}" pid="13" name="ComplianceAssetId">
    <vt:lpwstr/>
  </property>
  <property fmtid="{D5CDD505-2E9C-101B-9397-08002B2CF9AE}" pid="14" name="TemplateUrl">
    <vt:lpwstr/>
  </property>
  <property fmtid="{D5CDD505-2E9C-101B-9397-08002B2CF9AE}" pid="15" name="_ExtendedDescription">
    <vt:lpwstr/>
  </property>
  <property fmtid="{D5CDD505-2E9C-101B-9397-08002B2CF9AE}" pid="16" name="TriggerFlowInfo">
    <vt:lpwstr/>
  </property>
</Properties>
</file>