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theme/themeOverride1.xml" ContentType="application/vnd.openxmlformats-officedocument.themeOverr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notesSlides/notesSlide202.xml" ContentType="application/vnd.openxmlformats-officedocument.presentationml.notesSlide+xml"/>
  <Override PartName="/ppt/notesSlides/notesSlide203.xml" ContentType="application/vnd.openxmlformats-officedocument.presentationml.notesSlide+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48" r:id="rId5"/>
  </p:sldMasterIdLst>
  <p:notesMasterIdLst>
    <p:notesMasterId r:id="rId223"/>
  </p:notesMasterIdLst>
  <p:handoutMasterIdLst>
    <p:handoutMasterId r:id="rId224"/>
  </p:handoutMasterIdLst>
  <p:sldIdLst>
    <p:sldId id="646" r:id="rId6"/>
    <p:sldId id="387" r:id="rId7"/>
    <p:sldId id="645" r:id="rId8"/>
    <p:sldId id="390" r:id="rId9"/>
    <p:sldId id="444" r:id="rId10"/>
    <p:sldId id="391" r:id="rId11"/>
    <p:sldId id="392" r:id="rId12"/>
    <p:sldId id="393" r:id="rId13"/>
    <p:sldId id="404" r:id="rId14"/>
    <p:sldId id="400" r:id="rId15"/>
    <p:sldId id="572" r:id="rId16"/>
    <p:sldId id="405" r:id="rId17"/>
    <p:sldId id="406" r:id="rId18"/>
    <p:sldId id="407" r:id="rId19"/>
    <p:sldId id="622" r:id="rId20"/>
    <p:sldId id="411" r:id="rId21"/>
    <p:sldId id="416" r:id="rId22"/>
    <p:sldId id="408" r:id="rId23"/>
    <p:sldId id="417" r:id="rId24"/>
    <p:sldId id="409" r:id="rId25"/>
    <p:sldId id="445" r:id="rId26"/>
    <p:sldId id="412" r:id="rId27"/>
    <p:sldId id="413" r:id="rId28"/>
    <p:sldId id="414" r:id="rId29"/>
    <p:sldId id="430" r:id="rId30"/>
    <p:sldId id="427" r:id="rId31"/>
    <p:sldId id="431" r:id="rId32"/>
    <p:sldId id="428" r:id="rId33"/>
    <p:sldId id="418" r:id="rId34"/>
    <p:sldId id="432" r:id="rId35"/>
    <p:sldId id="419" r:id="rId36"/>
    <p:sldId id="573" r:id="rId37"/>
    <p:sldId id="453" r:id="rId38"/>
    <p:sldId id="454" r:id="rId39"/>
    <p:sldId id="574" r:id="rId40"/>
    <p:sldId id="420" r:id="rId41"/>
    <p:sldId id="452" r:id="rId42"/>
    <p:sldId id="600" r:id="rId43"/>
    <p:sldId id="601" r:id="rId44"/>
    <p:sldId id="446" r:id="rId45"/>
    <p:sldId id="447" r:id="rId46"/>
    <p:sldId id="451" r:id="rId47"/>
    <p:sldId id="450" r:id="rId48"/>
    <p:sldId id="561" r:id="rId49"/>
    <p:sldId id="449" r:id="rId50"/>
    <p:sldId id="426" r:id="rId51"/>
    <p:sldId id="623" r:id="rId52"/>
    <p:sldId id="448" r:id="rId53"/>
    <p:sldId id="424" r:id="rId54"/>
    <p:sldId id="455" r:id="rId55"/>
    <p:sldId id="487" r:id="rId56"/>
    <p:sldId id="456" r:id="rId57"/>
    <p:sldId id="482" r:id="rId58"/>
    <p:sldId id="576" r:id="rId59"/>
    <p:sldId id="401" r:id="rId60"/>
    <p:sldId id="402" r:id="rId61"/>
    <p:sldId id="403" r:id="rId62"/>
    <p:sldId id="457" r:id="rId63"/>
    <p:sldId id="562" r:id="rId64"/>
    <p:sldId id="485" r:id="rId65"/>
    <p:sldId id="435" r:id="rId66"/>
    <p:sldId id="484" r:id="rId67"/>
    <p:sldId id="458" r:id="rId68"/>
    <p:sldId id="624" r:id="rId69"/>
    <p:sldId id="459" r:id="rId70"/>
    <p:sldId id="560" r:id="rId71"/>
    <p:sldId id="621" r:id="rId72"/>
    <p:sldId id="466" r:id="rId73"/>
    <p:sldId id="467" r:id="rId74"/>
    <p:sldId id="589" r:id="rId75"/>
    <p:sldId id="468" r:id="rId76"/>
    <p:sldId id="469" r:id="rId77"/>
    <p:sldId id="460" r:id="rId78"/>
    <p:sldId id="474" r:id="rId79"/>
    <p:sldId id="473" r:id="rId80"/>
    <p:sldId id="472" r:id="rId81"/>
    <p:sldId id="564" r:id="rId82"/>
    <p:sldId id="476" r:id="rId83"/>
    <p:sldId id="478" r:id="rId84"/>
    <p:sldId id="461" r:id="rId85"/>
    <p:sldId id="475" r:id="rId86"/>
    <p:sldId id="470" r:id="rId87"/>
    <p:sldId id="471" r:id="rId88"/>
    <p:sldId id="567" r:id="rId89"/>
    <p:sldId id="479" r:id="rId90"/>
    <p:sldId id="480" r:id="rId91"/>
    <p:sldId id="477" r:id="rId92"/>
    <p:sldId id="481" r:id="rId93"/>
    <p:sldId id="486" r:id="rId94"/>
    <p:sldId id="580" r:id="rId95"/>
    <p:sldId id="575" r:id="rId96"/>
    <p:sldId id="462" r:id="rId97"/>
    <p:sldId id="626" r:id="rId98"/>
    <p:sldId id="530" r:id="rId99"/>
    <p:sldId id="531" r:id="rId100"/>
    <p:sldId id="625" r:id="rId101"/>
    <p:sldId id="613" r:id="rId102"/>
    <p:sldId id="504" r:id="rId103"/>
    <p:sldId id="614" r:id="rId104"/>
    <p:sldId id="463" r:id="rId105"/>
    <p:sldId id="635" r:id="rId106"/>
    <p:sldId id="636" r:id="rId107"/>
    <p:sldId id="634" r:id="rId108"/>
    <p:sldId id="627" r:id="rId109"/>
    <p:sldId id="612" r:id="rId110"/>
    <p:sldId id="335" r:id="rId111"/>
    <p:sldId id="581" r:id="rId112"/>
    <p:sldId id="264" r:id="rId113"/>
    <p:sldId id="306" r:id="rId114"/>
    <p:sldId id="488" r:id="rId115"/>
    <p:sldId id="489" r:id="rId116"/>
    <p:sldId id="628" r:id="rId117"/>
    <p:sldId id="584" r:id="rId118"/>
    <p:sldId id="483" r:id="rId119"/>
    <p:sldId id="534" r:id="rId120"/>
    <p:sldId id="536" r:id="rId121"/>
    <p:sldId id="537" r:id="rId122"/>
    <p:sldId id="538" r:id="rId123"/>
    <p:sldId id="539" r:id="rId124"/>
    <p:sldId id="540" r:id="rId125"/>
    <p:sldId id="535" r:id="rId126"/>
    <p:sldId id="541" r:id="rId127"/>
    <p:sldId id="542" r:id="rId128"/>
    <p:sldId id="543" r:id="rId129"/>
    <p:sldId id="544" r:id="rId130"/>
    <p:sldId id="545" r:id="rId131"/>
    <p:sldId id="546" r:id="rId132"/>
    <p:sldId id="603" r:id="rId133"/>
    <p:sldId id="591" r:id="rId134"/>
    <p:sldId id="592" r:id="rId135"/>
    <p:sldId id="593" r:id="rId136"/>
    <p:sldId id="594" r:id="rId137"/>
    <p:sldId id="595" r:id="rId138"/>
    <p:sldId id="596" r:id="rId139"/>
    <p:sldId id="604" r:id="rId140"/>
    <p:sldId id="605" r:id="rId141"/>
    <p:sldId id="606" r:id="rId142"/>
    <p:sldId id="608" r:id="rId143"/>
    <p:sldId id="502" r:id="rId144"/>
    <p:sldId id="640" r:id="rId145"/>
    <p:sldId id="307" r:id="rId146"/>
    <p:sldId id="490" r:id="rId147"/>
    <p:sldId id="532" r:id="rId148"/>
    <p:sldId id="620" r:id="rId149"/>
    <p:sldId id="381" r:id="rId150"/>
    <p:sldId id="629" r:id="rId151"/>
    <p:sldId id="566" r:id="rId152"/>
    <p:sldId id="350" r:id="rId153"/>
    <p:sldId id="559" r:id="rId154"/>
    <p:sldId id="630" r:id="rId155"/>
    <p:sldId id="609" r:id="rId156"/>
    <p:sldId id="313" r:id="rId157"/>
    <p:sldId id="315" r:id="rId158"/>
    <p:sldId id="314" r:id="rId159"/>
    <p:sldId id="316" r:id="rId160"/>
    <p:sldId id="318" r:id="rId161"/>
    <p:sldId id="317" r:id="rId162"/>
    <p:sldId id="610" r:id="rId163"/>
    <p:sldId id="506" r:id="rId164"/>
    <p:sldId id="325" r:id="rId165"/>
    <p:sldId id="320" r:id="rId166"/>
    <p:sldId id="493" r:id="rId167"/>
    <p:sldId id="494" r:id="rId168"/>
    <p:sldId id="495" r:id="rId169"/>
    <p:sldId id="585" r:id="rId170"/>
    <p:sldId id="352" r:id="rId171"/>
    <p:sldId id="521" r:id="rId172"/>
    <p:sldId id="330" r:id="rId173"/>
    <p:sldId id="497" r:id="rId174"/>
    <p:sldId id="637" r:id="rId175"/>
    <p:sldId id="638" r:id="rId176"/>
    <p:sldId id="345" r:id="rId177"/>
    <p:sldId id="547" r:id="rId178"/>
    <p:sldId id="548" r:id="rId179"/>
    <p:sldId id="586" r:id="rId180"/>
    <p:sldId id="505" r:id="rId181"/>
    <p:sldId id="442" r:id="rId182"/>
    <p:sldId id="501" r:id="rId183"/>
    <p:sldId id="443" r:id="rId184"/>
    <p:sldId id="619" r:id="rId185"/>
    <p:sldId id="500" r:id="rId186"/>
    <p:sldId id="499" r:id="rId187"/>
    <p:sldId id="515" r:id="rId188"/>
    <p:sldId id="631" r:id="rId189"/>
    <p:sldId id="639" r:id="rId190"/>
    <p:sldId id="517" r:id="rId191"/>
    <p:sldId id="648" r:id="rId192"/>
    <p:sldId id="526" r:id="rId193"/>
    <p:sldId id="513" r:id="rId194"/>
    <p:sldId id="514" r:id="rId195"/>
    <p:sldId id="398" r:id="rId196"/>
    <p:sldId id="511" r:id="rId197"/>
    <p:sldId id="375" r:id="rId198"/>
    <p:sldId id="512" r:id="rId199"/>
    <p:sldId id="647" r:id="rId200"/>
    <p:sldId id="522" r:id="rId201"/>
    <p:sldId id="524" r:id="rId202"/>
    <p:sldId id="525" r:id="rId203"/>
    <p:sldId id="643" r:id="rId204"/>
    <p:sldId id="507" r:id="rId205"/>
    <p:sldId id="508" r:id="rId206"/>
    <p:sldId id="509" r:id="rId207"/>
    <p:sldId id="550" r:id="rId208"/>
    <p:sldId id="549" r:id="rId209"/>
    <p:sldId id="551" r:id="rId210"/>
    <p:sldId id="553" r:id="rId211"/>
    <p:sldId id="552" r:id="rId212"/>
    <p:sldId id="597" r:id="rId213"/>
    <p:sldId id="598" r:id="rId214"/>
    <p:sldId id="510" r:id="rId215"/>
    <p:sldId id="557" r:id="rId216"/>
    <p:sldId id="554" r:id="rId217"/>
    <p:sldId id="555" r:id="rId218"/>
    <p:sldId id="602" r:id="rId219"/>
    <p:sldId id="556" r:id="rId220"/>
    <p:sldId id="397" r:id="rId221"/>
    <p:sldId id="642" r:id="rId222"/>
  </p:sldIdLst>
  <p:sldSz cx="9144000" cy="6858000" type="screen4x3"/>
  <p:notesSz cx="6858000" cy="9199563"/>
  <p:embeddedFontLst>
    <p:embeddedFont>
      <p:font typeface="Comic Sans MS" panose="030F0702030302020204" pitchFamily="66" charset="0"/>
      <p:regular r:id="rId225"/>
      <p:bold r:id="rId226"/>
      <p:italic r:id="rId227"/>
      <p:boldItalic r:id="rId228"/>
    </p:embeddedFont>
  </p:embeddedFontLst>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97">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33CCCC"/>
    <a:srgbClr val="0000FF"/>
    <a:srgbClr val="336699"/>
    <a:srgbClr val="CC0000"/>
    <a:srgbClr val="009900"/>
    <a:srgbClr val="D6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594" autoAdjust="0"/>
  </p:normalViewPr>
  <p:slideViewPr>
    <p:cSldViewPr>
      <p:cViewPr varScale="1">
        <p:scale>
          <a:sx n="78" d="100"/>
          <a:sy n="78" d="100"/>
        </p:scale>
        <p:origin x="1594"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5" d="100"/>
        <a:sy n="95" d="100"/>
      </p:scale>
      <p:origin x="0" y="-38886"/>
    </p:cViewPr>
  </p:sorterViewPr>
  <p:notesViewPr>
    <p:cSldViewPr>
      <p:cViewPr varScale="1">
        <p:scale>
          <a:sx n="53" d="100"/>
          <a:sy n="53" d="100"/>
        </p:scale>
        <p:origin x="2922" y="96"/>
      </p:cViewPr>
      <p:guideLst>
        <p:guide orient="horz" pos="2897"/>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slide" Target="slides/slide200.xml"/><Relationship Id="rId226" Type="http://schemas.openxmlformats.org/officeDocument/2006/relationships/font" Target="fonts/font2.fntdata"/><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1.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16" Type="http://schemas.openxmlformats.org/officeDocument/2006/relationships/slide" Target="slides/slide211.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slide" Target="slides/slide187.xml"/><Relationship Id="rId206" Type="http://schemas.openxmlformats.org/officeDocument/2006/relationships/slide" Target="slides/slide201.xml"/><Relationship Id="rId227" Type="http://schemas.openxmlformats.org/officeDocument/2006/relationships/font" Target="fonts/font3.fntdata"/><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217" Type="http://schemas.openxmlformats.org/officeDocument/2006/relationships/slide" Target="slides/slide212.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slide" Target="slides/slide188.xml"/><Relationship Id="rId207" Type="http://schemas.openxmlformats.org/officeDocument/2006/relationships/slide" Target="slides/slide202.xml"/><Relationship Id="rId228" Type="http://schemas.openxmlformats.org/officeDocument/2006/relationships/font" Target="fonts/font4.fntdata"/><Relationship Id="rId13" Type="http://schemas.openxmlformats.org/officeDocument/2006/relationships/slide" Target="slides/slide8.xml"/><Relationship Id="rId109" Type="http://schemas.openxmlformats.org/officeDocument/2006/relationships/slide" Target="slides/slide104.xml"/><Relationship Id="rId34" Type="http://schemas.openxmlformats.org/officeDocument/2006/relationships/slide" Target="slides/slide29.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20" Type="http://schemas.openxmlformats.org/officeDocument/2006/relationships/slide" Target="slides/slide115.xml"/><Relationship Id="rId141" Type="http://schemas.openxmlformats.org/officeDocument/2006/relationships/slide" Target="slides/slide136.xml"/><Relationship Id="rId7" Type="http://schemas.openxmlformats.org/officeDocument/2006/relationships/slide" Target="slides/slide2.xml"/><Relationship Id="rId162" Type="http://schemas.openxmlformats.org/officeDocument/2006/relationships/slide" Target="slides/slide157.xml"/><Relationship Id="rId183" Type="http://schemas.openxmlformats.org/officeDocument/2006/relationships/slide" Target="slides/slide178.xml"/><Relationship Id="rId218" Type="http://schemas.openxmlformats.org/officeDocument/2006/relationships/slide" Target="slides/slide213.xml"/><Relationship Id="rId24" Type="http://schemas.openxmlformats.org/officeDocument/2006/relationships/slide" Target="slides/slide19.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31" Type="http://schemas.openxmlformats.org/officeDocument/2006/relationships/slide" Target="slides/slide126.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208" Type="http://schemas.openxmlformats.org/officeDocument/2006/relationships/slide" Target="slides/slide203.xml"/><Relationship Id="rId229" Type="http://schemas.openxmlformats.org/officeDocument/2006/relationships/presProps" Target="presProps.xml"/><Relationship Id="rId14" Type="http://schemas.openxmlformats.org/officeDocument/2006/relationships/slide" Target="slides/slide9.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8" Type="http://schemas.openxmlformats.org/officeDocument/2006/relationships/slide" Target="slides/slide3.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219" Type="http://schemas.openxmlformats.org/officeDocument/2006/relationships/slide" Target="slides/slide214.xml"/><Relationship Id="rId230" Type="http://schemas.openxmlformats.org/officeDocument/2006/relationships/viewProps" Target="viewProps.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openxmlformats.org/officeDocument/2006/relationships/slide" Target="slides/slide190.xml"/><Relationship Id="rId209" Type="http://schemas.openxmlformats.org/officeDocument/2006/relationships/slide" Target="slides/slide204.xml"/><Relationship Id="rId190" Type="http://schemas.openxmlformats.org/officeDocument/2006/relationships/slide" Target="slides/slide185.xml"/><Relationship Id="rId204" Type="http://schemas.openxmlformats.org/officeDocument/2006/relationships/slide" Target="slides/slide199.xml"/><Relationship Id="rId220" Type="http://schemas.openxmlformats.org/officeDocument/2006/relationships/slide" Target="slides/slide215.xml"/><Relationship Id="rId225" Type="http://schemas.openxmlformats.org/officeDocument/2006/relationships/font" Target="fonts/font1.fntdata"/><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4" Type="http://schemas.openxmlformats.org/officeDocument/2006/relationships/customXml" Target="../customXml/item4.xml"/><Relationship Id="rId9" Type="http://schemas.openxmlformats.org/officeDocument/2006/relationships/slide" Target="slides/slide4.xml"/><Relationship Id="rId180" Type="http://schemas.openxmlformats.org/officeDocument/2006/relationships/slide" Target="slides/slide175.xml"/><Relationship Id="rId210" Type="http://schemas.openxmlformats.org/officeDocument/2006/relationships/slide" Target="slides/slide205.xml"/><Relationship Id="rId215" Type="http://schemas.openxmlformats.org/officeDocument/2006/relationships/slide" Target="slides/slide210.xml"/><Relationship Id="rId26" Type="http://schemas.openxmlformats.org/officeDocument/2006/relationships/slide" Target="slides/slide21.xml"/><Relationship Id="rId231" Type="http://schemas.openxmlformats.org/officeDocument/2006/relationships/theme" Target="theme/theme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openxmlformats.org/officeDocument/2006/relationships/slide" Target="slides/slide206.xml"/><Relationship Id="rId232" Type="http://schemas.openxmlformats.org/officeDocument/2006/relationships/tableStyles" Target="tableStyles.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201" Type="http://schemas.openxmlformats.org/officeDocument/2006/relationships/slide" Target="slides/slide196.xml"/><Relationship Id="rId222" Type="http://schemas.openxmlformats.org/officeDocument/2006/relationships/slide" Target="slides/slide217.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1" Type="http://schemas.openxmlformats.org/officeDocument/2006/relationships/customXml" Target="../customXml/item1.xml"/><Relationship Id="rId212" Type="http://schemas.openxmlformats.org/officeDocument/2006/relationships/slide" Target="slides/slide207.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202" Type="http://schemas.openxmlformats.org/officeDocument/2006/relationships/slide" Target="slides/slide197.xml"/><Relationship Id="rId223" Type="http://schemas.openxmlformats.org/officeDocument/2006/relationships/notesMaster" Target="notesMasters/notesMaster1.xml"/><Relationship Id="rId18" Type="http://schemas.openxmlformats.org/officeDocument/2006/relationships/slide" Target="slides/slide13.xml"/><Relationship Id="rId39" Type="http://schemas.openxmlformats.org/officeDocument/2006/relationships/slide" Target="slides/slide34.xml"/><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1" Type="http://schemas.openxmlformats.org/officeDocument/2006/relationships/slide" Target="slides/slide66.xml"/><Relationship Id="rId92" Type="http://schemas.openxmlformats.org/officeDocument/2006/relationships/slide" Target="slides/slide87.xml"/><Relationship Id="rId213" Type="http://schemas.openxmlformats.org/officeDocument/2006/relationships/slide" Target="slides/slide208.xml"/><Relationship Id="rId2" Type="http://schemas.openxmlformats.org/officeDocument/2006/relationships/customXml" Target="../customXml/item2.xml"/><Relationship Id="rId29" Type="http://schemas.openxmlformats.org/officeDocument/2006/relationships/slide" Target="slides/slide24.xml"/><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99" Type="http://schemas.openxmlformats.org/officeDocument/2006/relationships/slide" Target="slides/slide194.xml"/><Relationship Id="rId203" Type="http://schemas.openxmlformats.org/officeDocument/2006/relationships/slide" Target="slides/slide198.xml"/><Relationship Id="rId19" Type="http://schemas.openxmlformats.org/officeDocument/2006/relationships/slide" Target="slides/slide14.xml"/><Relationship Id="rId224" Type="http://schemas.openxmlformats.org/officeDocument/2006/relationships/handoutMaster" Target="handoutMasters/handoutMaster1.xml"/><Relationship Id="rId30" Type="http://schemas.openxmlformats.org/officeDocument/2006/relationships/slide" Target="slides/slide2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189" Type="http://schemas.openxmlformats.org/officeDocument/2006/relationships/slide" Target="slides/slide184.xml"/><Relationship Id="rId3" Type="http://schemas.openxmlformats.org/officeDocument/2006/relationships/customXml" Target="../customXml/item3.xml"/><Relationship Id="rId214" Type="http://schemas.openxmlformats.org/officeDocument/2006/relationships/slide" Target="slides/slide20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2386" name="Rectangle 2"/>
          <p:cNvSpPr>
            <a:spLocks noGrp="1" noChangeArrowheads="1"/>
          </p:cNvSpPr>
          <p:nvPr>
            <p:ph type="hdr" sz="quarter"/>
          </p:nvPr>
        </p:nvSpPr>
        <p:spPr bwMode="auto">
          <a:xfrm>
            <a:off x="1828800" y="304800"/>
            <a:ext cx="3276600"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atin typeface="Arial" charset="0"/>
              </a:defRPr>
            </a:lvl1pPr>
          </a:lstStyle>
          <a:p>
            <a:pPr>
              <a:defRPr/>
            </a:pPr>
            <a:r>
              <a:rPr lang="en-US"/>
              <a:t>Plastic Resins &amp; Fiberglass Operations</a:t>
            </a:r>
          </a:p>
        </p:txBody>
      </p:sp>
      <p:sp>
        <p:nvSpPr>
          <p:cNvPr id="272389" name="Rectangle 5"/>
          <p:cNvSpPr>
            <a:spLocks noGrp="1" noChangeArrowheads="1"/>
          </p:cNvSpPr>
          <p:nvPr>
            <p:ph type="sldNum" sz="quarter" idx="3"/>
          </p:nvPr>
        </p:nvSpPr>
        <p:spPr bwMode="auto">
          <a:xfrm>
            <a:off x="1981200" y="8534400"/>
            <a:ext cx="2971800"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smtClean="0">
                <a:latin typeface="Arial" charset="0"/>
              </a:defRPr>
            </a:lvl1pPr>
          </a:lstStyle>
          <a:p>
            <a:pPr>
              <a:defRPr/>
            </a:pPr>
            <a:fld id="{9133AEF7-0B40-4090-8B62-B18D46321B6E}" type="slidenum">
              <a:rPr lang="en-US"/>
              <a:pPr>
                <a:defRPr/>
              </a:pPr>
              <a:t>‹#›</a:t>
            </a:fld>
            <a:endParaRPr lang="en-US" sz="1200"/>
          </a:p>
        </p:txBody>
      </p:sp>
    </p:spTree>
    <p:extLst>
      <p:ext uri="{BB962C8B-B14F-4D97-AF65-F5344CB8AC3E}">
        <p14:creationId xmlns:p14="http://schemas.microsoft.com/office/powerpoint/2010/main" val="42357731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3075" name="Rectangle 3"/>
          <p:cNvSpPr>
            <a:spLocks noGrp="1" noChangeArrowheads="1"/>
          </p:cNvSpPr>
          <p:nvPr>
            <p:ph type="dt" idx="1"/>
          </p:nvPr>
        </p:nvSpPr>
        <p:spPr bwMode="auto">
          <a:xfrm>
            <a:off x="3886200" y="0"/>
            <a:ext cx="2971800" cy="460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224260" name="Rectangle 4"/>
          <p:cNvSpPr>
            <a:spLocks noGrp="1" noRot="1" noChangeAspect="1" noChangeArrowheads="1" noTextEdit="1"/>
          </p:cNvSpPr>
          <p:nvPr>
            <p:ph type="sldImg" idx="2"/>
          </p:nvPr>
        </p:nvSpPr>
        <p:spPr bwMode="auto">
          <a:xfrm>
            <a:off x="1130300" y="690563"/>
            <a:ext cx="4598988" cy="3449637"/>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70388"/>
            <a:ext cx="5029200" cy="41386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739188"/>
            <a:ext cx="2971800"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3079" name="Rectangle 7"/>
          <p:cNvSpPr>
            <a:spLocks noGrp="1" noChangeArrowheads="1"/>
          </p:cNvSpPr>
          <p:nvPr>
            <p:ph type="sldNum" sz="quarter" idx="5"/>
          </p:nvPr>
        </p:nvSpPr>
        <p:spPr bwMode="auto">
          <a:xfrm>
            <a:off x="3886200" y="8739188"/>
            <a:ext cx="2971800" cy="46037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C6247819-624A-4DA3-8C01-A8E2C44EC867}" type="slidenum">
              <a:rPr lang="en-US"/>
              <a:pPr>
                <a:defRPr/>
              </a:pPr>
              <a:t>‹#›</a:t>
            </a:fld>
            <a:endParaRPr lang="en-US"/>
          </a:p>
        </p:txBody>
      </p:sp>
    </p:spTree>
    <p:extLst>
      <p:ext uri="{BB962C8B-B14F-4D97-AF65-F5344CB8AC3E}">
        <p14:creationId xmlns:p14="http://schemas.microsoft.com/office/powerpoint/2010/main" val="18912656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268B9534-1E1D-4A98-8139-CF7578A11B62}" type="slidenum">
              <a:rPr lang="en-US"/>
              <a:pPr/>
              <a:t>1</a:t>
            </a:fld>
            <a:endParaRPr lang="en-US"/>
          </a:p>
        </p:txBody>
      </p:sp>
      <p:sp>
        <p:nvSpPr>
          <p:cNvPr id="225283" name="Rectangle 2"/>
          <p:cNvSpPr>
            <a:spLocks noGrp="1" noRot="1" noChangeAspect="1" noChangeArrowheads="1" noTextEdit="1"/>
          </p:cNvSpPr>
          <p:nvPr>
            <p:ph type="sldImg"/>
          </p:nvPr>
        </p:nvSpPr>
        <p:spPr>
          <a:xfrm>
            <a:off x="1128713" y="690563"/>
            <a:ext cx="4600575" cy="3449637"/>
          </a:xfrm>
          <a:ln/>
        </p:spPr>
      </p:sp>
      <p:sp>
        <p:nvSpPr>
          <p:cNvPr id="225284" name="Rectangle 3"/>
          <p:cNvSpPr>
            <a:spLocks noGrp="1" noChangeArrowheads="1"/>
          </p:cNvSpPr>
          <p:nvPr>
            <p:ph type="body" idx="1"/>
          </p:nvPr>
        </p:nvSpPr>
        <p:spPr>
          <a:noFill/>
          <a:ln/>
        </p:spPr>
        <p:txBody>
          <a:bodyPr/>
          <a:lstStyle/>
          <a:p>
            <a:r>
              <a:rPr lang="en-US" sz="1600"/>
              <a:t>Ozone formation patterns from 8:00 am to 11:00 pm.</a:t>
            </a:r>
          </a:p>
        </p:txBody>
      </p:sp>
    </p:spTree>
    <p:extLst>
      <p:ext uri="{BB962C8B-B14F-4D97-AF65-F5344CB8AC3E}">
        <p14:creationId xmlns:p14="http://schemas.microsoft.com/office/powerpoint/2010/main" val="1354612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0305C89E-A384-4B7E-8062-488A426AFE33}" type="slidenum">
              <a:rPr lang="en-US"/>
              <a:pPr/>
              <a:t>10</a:t>
            </a:fld>
            <a:endParaRPr lang="en-US"/>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xfrm>
            <a:off x="260350" y="4240213"/>
            <a:ext cx="6337300" cy="4535487"/>
          </a:xfrm>
          <a:noFill/>
          <a:ln/>
        </p:spPr>
        <p:txBody>
          <a:bodyPr/>
          <a:lstStyle/>
          <a:p>
            <a:pPr>
              <a:lnSpc>
                <a:spcPct val="90000"/>
              </a:lnSpc>
            </a:pPr>
            <a:endParaRPr lang="en-US" sz="2400" u="sng">
              <a:latin typeface="Arial" pitchFamily="34" charset="0"/>
            </a:endParaRPr>
          </a:p>
          <a:p>
            <a:pPr>
              <a:lnSpc>
                <a:spcPct val="90000"/>
              </a:lnSpc>
            </a:pPr>
            <a:r>
              <a:rPr lang="en-US" sz="2400" b="1" u="sng">
                <a:solidFill>
                  <a:srgbClr val="D60000"/>
                </a:solidFill>
                <a:latin typeface="Arial" pitchFamily="34" charset="0"/>
              </a:rPr>
              <a:t>Monomer</a:t>
            </a:r>
            <a:r>
              <a:rPr lang="en-US" sz="2400">
                <a:latin typeface="Arial" pitchFamily="34" charset="0"/>
              </a:rPr>
              <a:t> :  low molecular weight organic 		compound.  </a:t>
            </a:r>
            <a:r>
              <a:rPr lang="en-US" sz="2400" b="1" u="sng">
                <a:latin typeface="Arial" pitchFamily="34" charset="0"/>
              </a:rPr>
              <a:t>Aka: “mer”</a:t>
            </a:r>
          </a:p>
          <a:p>
            <a:pPr>
              <a:lnSpc>
                <a:spcPct val="90000"/>
              </a:lnSpc>
            </a:pPr>
            <a:r>
              <a:rPr lang="en-US" sz="2400">
                <a:latin typeface="Arial" pitchFamily="34" charset="0"/>
              </a:rPr>
              <a:t>		  (e.g. : </a:t>
            </a:r>
            <a:r>
              <a:rPr lang="en-US" sz="2400" b="1" u="sng">
                <a:solidFill>
                  <a:srgbClr val="FF9900"/>
                </a:solidFill>
                <a:latin typeface="Arial" pitchFamily="34" charset="0"/>
              </a:rPr>
              <a:t>Styrene</a:t>
            </a:r>
            <a:r>
              <a:rPr lang="en-US" sz="2400">
                <a:latin typeface="Arial" pitchFamily="34" charset="0"/>
              </a:rPr>
              <a:t>)</a:t>
            </a:r>
          </a:p>
          <a:p>
            <a:pPr>
              <a:lnSpc>
                <a:spcPct val="90000"/>
              </a:lnSpc>
            </a:pPr>
            <a:endParaRPr lang="en-US" sz="2400">
              <a:latin typeface="Arial" pitchFamily="34" charset="0"/>
            </a:endParaRPr>
          </a:p>
          <a:p>
            <a:pPr>
              <a:lnSpc>
                <a:spcPct val="90000"/>
              </a:lnSpc>
            </a:pPr>
            <a:r>
              <a:rPr lang="en-US" sz="2400" b="1" u="sng">
                <a:solidFill>
                  <a:srgbClr val="D60000"/>
                </a:solidFill>
                <a:latin typeface="Arial" pitchFamily="34" charset="0"/>
              </a:rPr>
              <a:t>POLYMERIZATION   (aka: CURING)</a:t>
            </a:r>
          </a:p>
          <a:p>
            <a:pPr>
              <a:lnSpc>
                <a:spcPct val="90000"/>
              </a:lnSpc>
            </a:pPr>
            <a:r>
              <a:rPr lang="en-US" sz="2400">
                <a:latin typeface="Arial" pitchFamily="34" charset="0"/>
              </a:rPr>
              <a:t>Combines (bonds) with other compounds :</a:t>
            </a:r>
          </a:p>
          <a:p>
            <a:pPr>
              <a:lnSpc>
                <a:spcPct val="90000"/>
              </a:lnSpc>
            </a:pPr>
            <a:endParaRPr lang="en-US" sz="2400">
              <a:latin typeface="Arial" pitchFamily="34" charset="0"/>
            </a:endParaRPr>
          </a:p>
          <a:p>
            <a:pPr>
              <a:lnSpc>
                <a:spcPct val="90000"/>
              </a:lnSpc>
            </a:pPr>
            <a:r>
              <a:rPr lang="en-US" sz="2400">
                <a:latin typeface="Arial" pitchFamily="34" charset="0"/>
                <a:sym typeface="Symbol" pitchFamily="18" charset="2"/>
              </a:rPr>
              <a:t>  by </a:t>
            </a:r>
            <a:r>
              <a:rPr lang="en-US" sz="2400" b="1" u="sng">
                <a:solidFill>
                  <a:srgbClr val="D60000"/>
                </a:solidFill>
                <a:latin typeface="Arial" pitchFamily="34" charset="0"/>
                <a:sym typeface="Symbol" pitchFamily="18" charset="2"/>
              </a:rPr>
              <a:t>cross-linking</a:t>
            </a:r>
            <a:r>
              <a:rPr lang="en-US" sz="2400">
                <a:latin typeface="Arial" pitchFamily="34" charset="0"/>
                <a:sym typeface="Symbol" pitchFamily="18" charset="2"/>
              </a:rPr>
              <a:t> reaction</a:t>
            </a:r>
          </a:p>
          <a:p>
            <a:pPr>
              <a:lnSpc>
                <a:spcPct val="90000"/>
              </a:lnSpc>
            </a:pPr>
            <a:r>
              <a:rPr lang="en-US" sz="2400">
                <a:latin typeface="Arial" pitchFamily="34" charset="0"/>
                <a:sym typeface="Symbol" pitchFamily="18" charset="2"/>
              </a:rPr>
              <a:t>  to become </a:t>
            </a:r>
            <a:r>
              <a:rPr lang="en-US" sz="2400" b="1" u="sng">
                <a:solidFill>
                  <a:srgbClr val="D60000"/>
                </a:solidFill>
                <a:latin typeface="Arial" pitchFamily="34" charset="0"/>
                <a:sym typeface="Symbol" pitchFamily="18" charset="2"/>
              </a:rPr>
              <a:t>cured</a:t>
            </a:r>
            <a:r>
              <a:rPr lang="en-US" sz="2400">
                <a:latin typeface="Arial" pitchFamily="34" charset="0"/>
                <a:sym typeface="Symbol" pitchFamily="18" charset="2"/>
              </a:rPr>
              <a:t>, thermosetting resin</a:t>
            </a:r>
          </a:p>
        </p:txBody>
      </p:sp>
    </p:spTree>
    <p:extLst>
      <p:ext uri="{BB962C8B-B14F-4D97-AF65-F5344CB8AC3E}">
        <p14:creationId xmlns:p14="http://schemas.microsoft.com/office/powerpoint/2010/main" val="33283858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a:noFill/>
        </p:spPr>
        <p:txBody>
          <a:bodyPr/>
          <a:lstStyle/>
          <a:p>
            <a:fld id="{6489DCC3-99EC-4DBA-8A25-794EC5E85840}" type="slidenum">
              <a:rPr lang="en-US"/>
              <a:pPr/>
              <a:t>108</a:t>
            </a:fld>
            <a:endParaRPr lang="en-US"/>
          </a:p>
        </p:txBody>
      </p:sp>
      <p:sp>
        <p:nvSpPr>
          <p:cNvPr id="328707" name="Rectangle 2"/>
          <p:cNvSpPr>
            <a:spLocks noGrp="1" noRot="1" noChangeAspect="1" noChangeArrowheads="1" noTextEdit="1"/>
          </p:cNvSpPr>
          <p:nvPr>
            <p:ph type="sldImg"/>
          </p:nvPr>
        </p:nvSpPr>
        <p:spPr>
          <a:ln/>
        </p:spPr>
      </p:sp>
      <p:sp>
        <p:nvSpPr>
          <p:cNvPr id="328708" name="Rectangle 3"/>
          <p:cNvSpPr>
            <a:spLocks noGrp="1" noChangeArrowheads="1"/>
          </p:cNvSpPr>
          <p:nvPr>
            <p:ph type="body" idx="1"/>
          </p:nvPr>
        </p:nvSpPr>
        <p:spPr>
          <a:xfrm>
            <a:off x="549275" y="4240213"/>
            <a:ext cx="6308725" cy="4959350"/>
          </a:xfrm>
          <a:noFill/>
          <a:ln/>
        </p:spPr>
        <p:txBody>
          <a:bodyPr/>
          <a:lstStyle/>
          <a:p>
            <a:pPr algn="ctr"/>
            <a:r>
              <a:rPr lang="en-US" sz="1800" b="1" u="sng">
                <a:latin typeface="Arial" pitchFamily="34" charset="0"/>
              </a:rPr>
              <a:t>Open Molding</a:t>
            </a:r>
            <a:r>
              <a:rPr lang="en-US" sz="1800" b="1">
                <a:latin typeface="Arial" pitchFamily="34" charset="0"/>
              </a:rPr>
              <a:t> </a:t>
            </a:r>
          </a:p>
          <a:p>
            <a:endParaRPr lang="en-US" sz="1800" b="1">
              <a:latin typeface="Arial" pitchFamily="34" charset="0"/>
            </a:endParaRPr>
          </a:p>
          <a:p>
            <a:pPr>
              <a:buFont typeface="Symbol" pitchFamily="18" charset="2"/>
              <a:buChar char="®"/>
            </a:pPr>
            <a:r>
              <a:rPr lang="en-US" sz="2400">
                <a:latin typeface="Arial" pitchFamily="34" charset="0"/>
              </a:rPr>
              <a:t>   Process of laminating a gel coated mold</a:t>
            </a:r>
          </a:p>
          <a:p>
            <a:pPr>
              <a:buFont typeface="Symbol" pitchFamily="18" charset="2"/>
              <a:buChar char="®"/>
            </a:pPr>
            <a:r>
              <a:rPr lang="en-US" sz="2400">
                <a:latin typeface="Arial" pitchFamily="34" charset="0"/>
              </a:rPr>
              <a:t>   Atmospheric conditions</a:t>
            </a:r>
          </a:p>
          <a:p>
            <a:pPr>
              <a:buFont typeface="Symbol" pitchFamily="18" charset="2"/>
              <a:buChar char="®"/>
            </a:pPr>
            <a:r>
              <a:rPr lang="en-US" sz="2400">
                <a:latin typeface="Arial" pitchFamily="34" charset="0"/>
              </a:rPr>
              <a:t>   Using resin &amp; fiberglass</a:t>
            </a:r>
          </a:p>
          <a:p>
            <a:pPr>
              <a:buFont typeface="Symbol" pitchFamily="18" charset="2"/>
              <a:buChar char="®"/>
            </a:pPr>
            <a:r>
              <a:rPr lang="en-US" sz="2400">
                <a:latin typeface="Arial" pitchFamily="34" charset="0"/>
              </a:rPr>
              <a:t>   Hand lay-up or Spray-up</a:t>
            </a:r>
          </a:p>
          <a:p>
            <a:endParaRPr lang="en-US" sz="2400">
              <a:latin typeface="Arial" pitchFamily="34" charset="0"/>
            </a:endParaRPr>
          </a:p>
          <a:p>
            <a:r>
              <a:rPr lang="en-US" sz="2400">
                <a:latin typeface="Arial" pitchFamily="34" charset="0"/>
              </a:rPr>
              <a:t>Generally speaking</a:t>
            </a:r>
            <a:r>
              <a:rPr lang="en-US" sz="2400" b="1">
                <a:latin typeface="Arial" pitchFamily="34" charset="0"/>
              </a:rPr>
              <a:t>, </a:t>
            </a:r>
            <a:r>
              <a:rPr lang="en-US" sz="2400" b="1" u="sng">
                <a:solidFill>
                  <a:srgbClr val="FF9900"/>
                </a:solidFill>
                <a:latin typeface="Arial" pitchFamily="34" charset="0"/>
              </a:rPr>
              <a:t>Open Mold Systems</a:t>
            </a:r>
            <a:r>
              <a:rPr lang="en-US" sz="2400" b="1">
                <a:solidFill>
                  <a:srgbClr val="FF9900"/>
                </a:solidFill>
                <a:latin typeface="Arial" pitchFamily="34" charset="0"/>
              </a:rPr>
              <a:t> produce higher levels of VOC &amp; HAP emissions than other molding operations.</a:t>
            </a:r>
          </a:p>
        </p:txBody>
      </p:sp>
      <p:sp>
        <p:nvSpPr>
          <p:cNvPr id="328709" name="Rectangle 4"/>
          <p:cNvSpPr>
            <a:spLocks noChangeArrowheads="1"/>
          </p:cNvSpPr>
          <p:nvPr/>
        </p:nvSpPr>
        <p:spPr bwMode="auto">
          <a:xfrm>
            <a:off x="6151563" y="1358900"/>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24</a:t>
            </a:r>
          </a:p>
        </p:txBody>
      </p:sp>
    </p:spTree>
    <p:extLst>
      <p:ext uri="{BB962C8B-B14F-4D97-AF65-F5344CB8AC3E}">
        <p14:creationId xmlns:p14="http://schemas.microsoft.com/office/powerpoint/2010/main" val="371559016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7"/>
          <p:cNvSpPr>
            <a:spLocks noGrp="1" noChangeArrowheads="1"/>
          </p:cNvSpPr>
          <p:nvPr>
            <p:ph type="sldNum" sz="quarter" idx="5"/>
          </p:nvPr>
        </p:nvSpPr>
        <p:spPr>
          <a:noFill/>
        </p:spPr>
        <p:txBody>
          <a:bodyPr/>
          <a:lstStyle/>
          <a:p>
            <a:fld id="{F61DE669-23CE-422E-87AD-5720443FCCEA}" type="slidenum">
              <a:rPr lang="en-US"/>
              <a:pPr/>
              <a:t>109</a:t>
            </a:fld>
            <a:endParaRPr lang="en-US"/>
          </a:p>
        </p:txBody>
      </p:sp>
      <p:sp>
        <p:nvSpPr>
          <p:cNvPr id="329731" name="Rectangle 2"/>
          <p:cNvSpPr>
            <a:spLocks noGrp="1" noRot="1" noChangeAspect="1" noChangeArrowheads="1" noTextEdit="1"/>
          </p:cNvSpPr>
          <p:nvPr>
            <p:ph type="sldImg"/>
          </p:nvPr>
        </p:nvSpPr>
        <p:spPr>
          <a:ln/>
        </p:spPr>
      </p:sp>
      <p:sp>
        <p:nvSpPr>
          <p:cNvPr id="329732" name="Rectangle 3"/>
          <p:cNvSpPr>
            <a:spLocks noGrp="1" noChangeArrowheads="1"/>
          </p:cNvSpPr>
          <p:nvPr>
            <p:ph type="body" idx="1"/>
          </p:nvPr>
        </p:nvSpPr>
        <p:spPr>
          <a:noFill/>
          <a:ln/>
        </p:spPr>
        <p:txBody>
          <a:bodyPr/>
          <a:lstStyle/>
          <a:p>
            <a:r>
              <a:rPr lang="en-US" sz="1800" b="1">
                <a:latin typeface="Arial" pitchFamily="34" charset="0"/>
              </a:rPr>
              <a:t>Also called    </a:t>
            </a:r>
            <a:r>
              <a:rPr lang="en-US" sz="1800" b="1" u="sng">
                <a:latin typeface="Arial" pitchFamily="34" charset="0"/>
              </a:rPr>
              <a:t>Contact Molding</a:t>
            </a:r>
            <a:r>
              <a:rPr lang="en-US" sz="1800" b="1">
                <a:latin typeface="Arial" pitchFamily="34" charset="0"/>
              </a:rPr>
              <a:t> </a:t>
            </a:r>
          </a:p>
          <a:p>
            <a:endParaRPr lang="en-US" sz="1800" b="1">
              <a:latin typeface="Arial" pitchFamily="34" charset="0"/>
            </a:endParaRPr>
          </a:p>
          <a:p>
            <a:pPr algn="ctr"/>
            <a:r>
              <a:rPr lang="en-US" sz="1800" b="1">
                <a:latin typeface="Arial" pitchFamily="34" charset="0"/>
              </a:rPr>
              <a:t>Production technique suitable for :</a:t>
            </a:r>
          </a:p>
          <a:p>
            <a:r>
              <a:rPr lang="en-US" sz="1800" b="1">
                <a:latin typeface="Arial" pitchFamily="34" charset="0"/>
              </a:rPr>
              <a:t>1.  Prototypes and </a:t>
            </a:r>
          </a:p>
          <a:p>
            <a:r>
              <a:rPr lang="en-US" sz="1800" b="1">
                <a:latin typeface="Arial" pitchFamily="34" charset="0"/>
              </a:rPr>
              <a:t>2.  Low volume production of fiber composite material parts. </a:t>
            </a:r>
          </a:p>
          <a:p>
            <a:endParaRPr lang="en-US" sz="1800" b="1">
              <a:latin typeface="Arial" pitchFamily="34" charset="0"/>
            </a:endParaRPr>
          </a:p>
          <a:p>
            <a:r>
              <a:rPr lang="en-US" sz="1800" b="1">
                <a:latin typeface="Arial" pitchFamily="34" charset="0"/>
              </a:rPr>
              <a:t>The composite part will have a :</a:t>
            </a:r>
          </a:p>
          <a:p>
            <a:endParaRPr lang="en-US" sz="1800" b="1">
              <a:latin typeface="Arial" pitchFamily="34" charset="0"/>
            </a:endParaRPr>
          </a:p>
          <a:p>
            <a:r>
              <a:rPr lang="en-US" sz="1800" b="1">
                <a:latin typeface="Arial" pitchFamily="34" charset="0"/>
                <a:sym typeface="Symbol" pitchFamily="18" charset="2"/>
              </a:rPr>
              <a:t>  </a:t>
            </a:r>
            <a:r>
              <a:rPr lang="en-US" sz="1800" b="1">
                <a:latin typeface="Arial" pitchFamily="34" charset="0"/>
              </a:rPr>
              <a:t>nice smooth surface on one side   and </a:t>
            </a:r>
          </a:p>
          <a:p>
            <a:r>
              <a:rPr lang="en-US" sz="1800" b="1">
                <a:latin typeface="Arial" pitchFamily="34" charset="0"/>
                <a:sym typeface="Symbol" pitchFamily="18" charset="2"/>
              </a:rPr>
              <a:t> </a:t>
            </a:r>
            <a:r>
              <a:rPr lang="en-US" sz="1800" b="1">
                <a:latin typeface="Arial" pitchFamily="34" charset="0"/>
              </a:rPr>
              <a:t> very rough one on the other </a:t>
            </a:r>
            <a:endParaRPr lang="en-US"/>
          </a:p>
        </p:txBody>
      </p:sp>
    </p:spTree>
    <p:extLst>
      <p:ext uri="{BB962C8B-B14F-4D97-AF65-F5344CB8AC3E}">
        <p14:creationId xmlns:p14="http://schemas.microsoft.com/office/powerpoint/2010/main" val="258727154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7"/>
          <p:cNvSpPr>
            <a:spLocks noGrp="1" noChangeArrowheads="1"/>
          </p:cNvSpPr>
          <p:nvPr>
            <p:ph type="sldNum" sz="quarter" idx="5"/>
          </p:nvPr>
        </p:nvSpPr>
        <p:spPr>
          <a:noFill/>
        </p:spPr>
        <p:txBody>
          <a:bodyPr/>
          <a:lstStyle/>
          <a:p>
            <a:fld id="{945D3DF2-4857-4F3C-A4E0-A4F1F6458A2C}" type="slidenum">
              <a:rPr lang="en-US"/>
              <a:pPr/>
              <a:t>110</a:t>
            </a:fld>
            <a:endParaRPr lang="en-US"/>
          </a:p>
        </p:txBody>
      </p:sp>
      <p:sp>
        <p:nvSpPr>
          <p:cNvPr id="330755" name="Rectangle 2"/>
          <p:cNvSpPr>
            <a:spLocks noGrp="1" noRot="1" noChangeAspect="1" noChangeArrowheads="1" noTextEdit="1"/>
          </p:cNvSpPr>
          <p:nvPr>
            <p:ph type="sldImg"/>
          </p:nvPr>
        </p:nvSpPr>
        <p:spPr>
          <a:ln/>
        </p:spPr>
      </p:sp>
      <p:sp>
        <p:nvSpPr>
          <p:cNvPr id="330756" name="Rectangle 3"/>
          <p:cNvSpPr>
            <a:spLocks noGrp="1" noChangeArrowheads="1"/>
          </p:cNvSpPr>
          <p:nvPr>
            <p:ph type="body" idx="1"/>
          </p:nvPr>
        </p:nvSpPr>
        <p:spPr>
          <a:noFill/>
          <a:ln/>
        </p:spPr>
        <p:txBody>
          <a:bodyPr/>
          <a:lstStyle/>
          <a:p>
            <a:r>
              <a:rPr lang="en-US" sz="1800" b="1">
                <a:latin typeface="Arial" pitchFamily="34" charset="0"/>
              </a:rPr>
              <a:t>The fibers are manually placed into a one-sided gel coated male or female mould.  </a:t>
            </a:r>
          </a:p>
          <a:p>
            <a:endParaRPr lang="en-US" sz="1800" b="1">
              <a:latin typeface="Arial" pitchFamily="34" charset="0"/>
            </a:endParaRPr>
          </a:p>
          <a:p>
            <a:r>
              <a:rPr lang="en-US" sz="1800" b="1">
                <a:latin typeface="Arial" pitchFamily="34" charset="0"/>
              </a:rPr>
              <a:t>A matrix of thermosetting resin is rolled onto the fibers using an hand roller. </a:t>
            </a:r>
          </a:p>
          <a:p>
            <a:endParaRPr lang="en-US" sz="1800" b="1">
              <a:latin typeface="Arial" pitchFamily="34" charset="0"/>
            </a:endParaRPr>
          </a:p>
          <a:p>
            <a:r>
              <a:rPr lang="en-US" sz="1800" b="1">
                <a:latin typeface="Arial" pitchFamily="34" charset="0"/>
              </a:rPr>
              <a:t>More layers can be added</a:t>
            </a:r>
          </a:p>
          <a:p>
            <a:endParaRPr lang="en-US" sz="1800" b="1">
              <a:latin typeface="Arial" pitchFamily="34" charset="0"/>
            </a:endParaRPr>
          </a:p>
          <a:p>
            <a:r>
              <a:rPr lang="en-US" sz="1800" b="1">
                <a:latin typeface="Arial" pitchFamily="34" charset="0"/>
              </a:rPr>
              <a:t>After drying, the composite part can be removed from the mould. </a:t>
            </a:r>
          </a:p>
          <a:p>
            <a:endParaRPr lang="en-US"/>
          </a:p>
        </p:txBody>
      </p:sp>
    </p:spTree>
    <p:extLst>
      <p:ext uri="{BB962C8B-B14F-4D97-AF65-F5344CB8AC3E}">
        <p14:creationId xmlns:p14="http://schemas.microsoft.com/office/powerpoint/2010/main" val="310823177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p>
            <a:fld id="{761D242F-6573-464A-B674-EC974D914145}" type="slidenum">
              <a:rPr lang="en-US"/>
              <a:pPr/>
              <a:t>111</a:t>
            </a:fld>
            <a:endParaRPr lang="en-US"/>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ln/>
        </p:spPr>
        <p:txBody>
          <a:bodyPr/>
          <a:lstStyle/>
          <a:p>
            <a:r>
              <a:rPr lang="en-US" sz="1800" b="1">
                <a:latin typeface="Arial" pitchFamily="34" charset="0"/>
              </a:rPr>
              <a:t>Easy to control fibers orientation.  </a:t>
            </a:r>
          </a:p>
          <a:p>
            <a:endParaRPr lang="en-US" sz="1800" b="1">
              <a:latin typeface="Arial" pitchFamily="34" charset="0"/>
            </a:endParaRPr>
          </a:p>
          <a:p>
            <a:r>
              <a:rPr lang="en-US" sz="1800" b="1">
                <a:latin typeface="Arial" pitchFamily="34" charset="0"/>
              </a:rPr>
              <a:t>Process is very flexible</a:t>
            </a:r>
          </a:p>
          <a:p>
            <a:endParaRPr lang="en-US" sz="1800" b="1">
              <a:latin typeface="Arial" pitchFamily="34" charset="0"/>
            </a:endParaRPr>
          </a:p>
          <a:p>
            <a:r>
              <a:rPr lang="en-US" sz="1800" b="1">
                <a:latin typeface="Arial" pitchFamily="34" charset="0"/>
                <a:sym typeface="Symbol" pitchFamily="18" charset="2"/>
              </a:rPr>
              <a:t>  I</a:t>
            </a:r>
            <a:r>
              <a:rPr lang="en-US" sz="1800" b="1">
                <a:latin typeface="Arial" pitchFamily="34" charset="0"/>
              </a:rPr>
              <a:t>t can produce from very small, up to very large part of different kinds of geometry.  </a:t>
            </a:r>
          </a:p>
          <a:p>
            <a:endParaRPr lang="en-US" sz="1800" b="1">
              <a:latin typeface="Arial" pitchFamily="34" charset="0"/>
            </a:endParaRPr>
          </a:p>
          <a:p>
            <a:r>
              <a:rPr lang="en-US" sz="1800" b="1">
                <a:latin typeface="Arial" pitchFamily="34" charset="0"/>
              </a:rPr>
              <a:t>The cycle time per part is very long</a:t>
            </a:r>
          </a:p>
          <a:p>
            <a:endParaRPr lang="en-US" sz="1800" b="1">
              <a:latin typeface="Arial" pitchFamily="34" charset="0"/>
            </a:endParaRPr>
          </a:p>
          <a:p>
            <a:r>
              <a:rPr lang="en-US" sz="1800" b="1">
                <a:latin typeface="Arial" pitchFamily="34" charset="0"/>
              </a:rPr>
              <a:t>Only small series can be produced </a:t>
            </a:r>
          </a:p>
          <a:p>
            <a:endParaRPr lang="en-US"/>
          </a:p>
        </p:txBody>
      </p:sp>
    </p:spTree>
    <p:extLst>
      <p:ext uri="{BB962C8B-B14F-4D97-AF65-F5344CB8AC3E}">
        <p14:creationId xmlns:p14="http://schemas.microsoft.com/office/powerpoint/2010/main" val="382306832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Slide Image Placeholder 1"/>
          <p:cNvSpPr>
            <a:spLocks noGrp="1" noRot="1" noChangeAspect="1" noTextEdit="1"/>
          </p:cNvSpPr>
          <p:nvPr>
            <p:ph type="sldImg"/>
          </p:nvPr>
        </p:nvSpPr>
        <p:spPr>
          <a:ln/>
        </p:spPr>
      </p:sp>
      <p:sp>
        <p:nvSpPr>
          <p:cNvPr id="332803" name="Notes Placeholder 2"/>
          <p:cNvSpPr>
            <a:spLocks noGrp="1"/>
          </p:cNvSpPr>
          <p:nvPr>
            <p:ph type="body" idx="1"/>
          </p:nvPr>
        </p:nvSpPr>
        <p:spPr>
          <a:noFill/>
          <a:ln/>
        </p:spPr>
        <p:txBody>
          <a:bodyPr/>
          <a:lstStyle/>
          <a:p>
            <a:endParaRPr lang="en-US"/>
          </a:p>
        </p:txBody>
      </p:sp>
      <p:sp>
        <p:nvSpPr>
          <p:cNvPr id="332804" name="Slide Number Placeholder 3"/>
          <p:cNvSpPr>
            <a:spLocks noGrp="1"/>
          </p:cNvSpPr>
          <p:nvPr>
            <p:ph type="sldNum" sz="quarter" idx="5"/>
          </p:nvPr>
        </p:nvSpPr>
        <p:spPr>
          <a:noFill/>
        </p:spPr>
        <p:txBody>
          <a:bodyPr/>
          <a:lstStyle/>
          <a:p>
            <a:fld id="{EF3C8D13-F426-40EC-83FB-B16D9DBE6722}" type="slidenum">
              <a:rPr lang="en-US"/>
              <a:pPr/>
              <a:t>112</a:t>
            </a:fld>
            <a:endParaRPr lang="en-US"/>
          </a:p>
        </p:txBody>
      </p:sp>
    </p:spTree>
    <p:extLst>
      <p:ext uri="{BB962C8B-B14F-4D97-AF65-F5344CB8AC3E}">
        <p14:creationId xmlns:p14="http://schemas.microsoft.com/office/powerpoint/2010/main" val="220229019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Slide Image Placeholder 1"/>
          <p:cNvSpPr>
            <a:spLocks noGrp="1" noRot="1" noChangeAspect="1" noTextEdit="1"/>
          </p:cNvSpPr>
          <p:nvPr>
            <p:ph type="sldImg"/>
          </p:nvPr>
        </p:nvSpPr>
        <p:spPr>
          <a:ln/>
        </p:spPr>
      </p:sp>
      <p:sp>
        <p:nvSpPr>
          <p:cNvPr id="333827" name="Notes Placeholder 2"/>
          <p:cNvSpPr>
            <a:spLocks noGrp="1"/>
          </p:cNvSpPr>
          <p:nvPr>
            <p:ph type="body" idx="1"/>
          </p:nvPr>
        </p:nvSpPr>
        <p:spPr>
          <a:noFill/>
          <a:ln/>
        </p:spPr>
        <p:txBody>
          <a:bodyPr/>
          <a:lstStyle/>
          <a:p>
            <a:endParaRPr lang="en-US"/>
          </a:p>
        </p:txBody>
      </p:sp>
      <p:sp>
        <p:nvSpPr>
          <p:cNvPr id="333828" name="Slide Number Placeholder 3"/>
          <p:cNvSpPr>
            <a:spLocks noGrp="1"/>
          </p:cNvSpPr>
          <p:nvPr>
            <p:ph type="sldNum" sz="quarter" idx="5"/>
          </p:nvPr>
        </p:nvSpPr>
        <p:spPr>
          <a:noFill/>
        </p:spPr>
        <p:txBody>
          <a:bodyPr/>
          <a:lstStyle/>
          <a:p>
            <a:fld id="{0AFA10B0-E181-4E86-ACAD-812805A97B39}" type="slidenum">
              <a:rPr lang="en-US"/>
              <a:pPr/>
              <a:t>113</a:t>
            </a:fld>
            <a:endParaRPr lang="en-US"/>
          </a:p>
        </p:txBody>
      </p:sp>
    </p:spTree>
    <p:extLst>
      <p:ext uri="{BB962C8B-B14F-4D97-AF65-F5344CB8AC3E}">
        <p14:creationId xmlns:p14="http://schemas.microsoft.com/office/powerpoint/2010/main" val="28637966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36F74067-A009-4BAD-B06D-E45E8F243385}" type="slidenum">
              <a:rPr lang="en-US"/>
              <a:pPr/>
              <a:t>114</a:t>
            </a:fld>
            <a:endParaRPr lang="en-US"/>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algn="ctr"/>
            <a:r>
              <a:rPr lang="en-US" sz="1800" b="1" u="sng">
                <a:latin typeface="Arial" pitchFamily="34" charset="0"/>
              </a:rPr>
              <a:t>FB 117 Stealth Fighter</a:t>
            </a:r>
          </a:p>
          <a:p>
            <a:endParaRPr lang="en-US" sz="1800" b="1">
              <a:latin typeface="Arial" pitchFamily="34" charset="0"/>
            </a:endParaRPr>
          </a:p>
          <a:p>
            <a:r>
              <a:rPr lang="en-US" sz="1800" b="1">
                <a:latin typeface="Arial" pitchFamily="34" charset="0"/>
              </a:rPr>
              <a:t>Aircraft wing :       The wings of this fighter are produced of carbon reinforced epoxy, by manual fiber molding, followed by autoclave injection molding.  </a:t>
            </a:r>
          </a:p>
          <a:p>
            <a:endParaRPr lang="en-US" sz="1800" b="1">
              <a:latin typeface="Arial" pitchFamily="34" charset="0"/>
            </a:endParaRPr>
          </a:p>
          <a:p>
            <a:r>
              <a:rPr lang="en-US" sz="1800" b="1">
                <a:latin typeface="Arial" pitchFamily="34" charset="0"/>
              </a:rPr>
              <a:t>The material has been chosen for its low weight and good strength.</a:t>
            </a:r>
          </a:p>
          <a:p>
            <a:endParaRPr lang="en-US" sz="1800" b="1">
              <a:latin typeface="Arial" pitchFamily="34" charset="0"/>
            </a:endParaRPr>
          </a:p>
        </p:txBody>
      </p:sp>
    </p:spTree>
    <p:extLst>
      <p:ext uri="{BB962C8B-B14F-4D97-AF65-F5344CB8AC3E}">
        <p14:creationId xmlns:p14="http://schemas.microsoft.com/office/powerpoint/2010/main" val="94176666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a:ln/>
        </p:spPr>
      </p:sp>
      <p:sp>
        <p:nvSpPr>
          <p:cNvPr id="335875" name="Notes Placeholder 2"/>
          <p:cNvSpPr>
            <a:spLocks noGrp="1"/>
          </p:cNvSpPr>
          <p:nvPr>
            <p:ph type="body" idx="1"/>
          </p:nvPr>
        </p:nvSpPr>
        <p:spPr>
          <a:noFill/>
          <a:ln/>
        </p:spPr>
        <p:txBody>
          <a:bodyPr/>
          <a:lstStyle/>
          <a:p>
            <a:endParaRPr lang="en-US"/>
          </a:p>
        </p:txBody>
      </p:sp>
      <p:sp>
        <p:nvSpPr>
          <p:cNvPr id="335876" name="Slide Number Placeholder 3"/>
          <p:cNvSpPr>
            <a:spLocks noGrp="1"/>
          </p:cNvSpPr>
          <p:nvPr>
            <p:ph type="sldNum" sz="quarter" idx="5"/>
          </p:nvPr>
        </p:nvSpPr>
        <p:spPr>
          <a:noFill/>
        </p:spPr>
        <p:txBody>
          <a:bodyPr/>
          <a:lstStyle/>
          <a:p>
            <a:fld id="{E6377103-323D-4967-93A0-9A7035AF2EEE}" type="slidenum">
              <a:rPr lang="en-US"/>
              <a:pPr/>
              <a:t>115</a:t>
            </a:fld>
            <a:endParaRPr lang="en-US"/>
          </a:p>
        </p:txBody>
      </p:sp>
    </p:spTree>
    <p:extLst>
      <p:ext uri="{BB962C8B-B14F-4D97-AF65-F5344CB8AC3E}">
        <p14:creationId xmlns:p14="http://schemas.microsoft.com/office/powerpoint/2010/main" val="103317536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ABD0049C-9D98-4405-A088-BE0E21012B63}" type="slidenum">
              <a:rPr lang="en-US"/>
              <a:pPr/>
              <a:t>116</a:t>
            </a:fld>
            <a:endParaRPr lang="en-US"/>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endParaRPr lang="en-US"/>
          </a:p>
          <a:p>
            <a:endParaRPr lang="en-US"/>
          </a:p>
          <a:p>
            <a:r>
              <a:rPr lang="en-US" sz="2000">
                <a:latin typeface="Arial" pitchFamily="34" charset="0"/>
              </a:rPr>
              <a:t>Polyurethane Foam core:</a:t>
            </a:r>
          </a:p>
          <a:p>
            <a:endParaRPr lang="en-US" sz="2000">
              <a:latin typeface="Arial" pitchFamily="34" charset="0"/>
            </a:endParaRPr>
          </a:p>
          <a:p>
            <a:r>
              <a:rPr lang="en-US" sz="2000">
                <a:latin typeface="Arial" pitchFamily="34" charset="0"/>
              </a:rPr>
              <a:t>	Provides buoyancy</a:t>
            </a:r>
          </a:p>
        </p:txBody>
      </p:sp>
    </p:spTree>
    <p:extLst>
      <p:ext uri="{BB962C8B-B14F-4D97-AF65-F5344CB8AC3E}">
        <p14:creationId xmlns:p14="http://schemas.microsoft.com/office/powerpoint/2010/main" val="276100317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Slide Image Placeholder 1"/>
          <p:cNvSpPr>
            <a:spLocks noGrp="1" noRot="1" noChangeAspect="1" noTextEdit="1"/>
          </p:cNvSpPr>
          <p:nvPr>
            <p:ph type="sldImg"/>
          </p:nvPr>
        </p:nvSpPr>
        <p:spPr>
          <a:ln/>
        </p:spPr>
      </p:sp>
      <p:sp>
        <p:nvSpPr>
          <p:cNvPr id="337923" name="Notes Placeholder 2"/>
          <p:cNvSpPr>
            <a:spLocks noGrp="1"/>
          </p:cNvSpPr>
          <p:nvPr>
            <p:ph type="body" idx="1"/>
          </p:nvPr>
        </p:nvSpPr>
        <p:spPr>
          <a:noFill/>
          <a:ln/>
        </p:spPr>
        <p:txBody>
          <a:bodyPr/>
          <a:lstStyle/>
          <a:p>
            <a:endParaRPr lang="en-US"/>
          </a:p>
        </p:txBody>
      </p:sp>
      <p:sp>
        <p:nvSpPr>
          <p:cNvPr id="337924" name="Slide Number Placeholder 3"/>
          <p:cNvSpPr>
            <a:spLocks noGrp="1"/>
          </p:cNvSpPr>
          <p:nvPr>
            <p:ph type="sldNum" sz="quarter" idx="5"/>
          </p:nvPr>
        </p:nvSpPr>
        <p:spPr>
          <a:noFill/>
        </p:spPr>
        <p:txBody>
          <a:bodyPr/>
          <a:lstStyle/>
          <a:p>
            <a:fld id="{F85A4057-AE59-4CDA-9BB0-4CE94D6D0C04}" type="slidenum">
              <a:rPr lang="en-US"/>
              <a:pPr/>
              <a:t>117</a:t>
            </a:fld>
            <a:endParaRPr lang="en-US"/>
          </a:p>
        </p:txBody>
      </p:sp>
    </p:spTree>
    <p:extLst>
      <p:ext uri="{BB962C8B-B14F-4D97-AF65-F5344CB8AC3E}">
        <p14:creationId xmlns:p14="http://schemas.microsoft.com/office/powerpoint/2010/main" val="3565877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A362A324-5E44-40CA-A680-249D56C64020}" type="slidenum">
              <a:rPr lang="en-US"/>
              <a:pPr/>
              <a:t>11</a:t>
            </a:fld>
            <a:endParaRPr lang="en-US"/>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43519240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a:spLocks noGrp="1" noChangeArrowheads="1"/>
          </p:cNvSpPr>
          <p:nvPr>
            <p:ph type="sldNum" sz="quarter" idx="5"/>
          </p:nvPr>
        </p:nvSpPr>
        <p:spPr>
          <a:noFill/>
        </p:spPr>
        <p:txBody>
          <a:bodyPr/>
          <a:lstStyle/>
          <a:p>
            <a:fld id="{AA2023AD-BAEC-408E-8052-0487A4A23F6D}" type="slidenum">
              <a:rPr lang="en-US"/>
              <a:pPr/>
              <a:t>118</a:t>
            </a:fld>
            <a:endParaRPr lang="en-US"/>
          </a:p>
        </p:txBody>
      </p:sp>
      <p:sp>
        <p:nvSpPr>
          <p:cNvPr id="338947" name="Rectangle 2"/>
          <p:cNvSpPr>
            <a:spLocks noGrp="1" noRot="1" noChangeAspect="1" noChangeArrowheads="1" noTextEdit="1"/>
          </p:cNvSpPr>
          <p:nvPr>
            <p:ph type="sldImg"/>
          </p:nvPr>
        </p:nvSpPr>
        <p:spPr>
          <a:ln/>
        </p:spPr>
      </p:sp>
      <p:sp>
        <p:nvSpPr>
          <p:cNvPr id="33894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58432400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B756CBA5-C2F5-4019-828A-1838493E2ECB}" type="slidenum">
              <a:rPr lang="en-US"/>
              <a:pPr/>
              <a:t>119</a:t>
            </a:fld>
            <a:endParaRPr lang="en-US"/>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xfrm>
            <a:off x="188913" y="4383088"/>
            <a:ext cx="6669087" cy="4465637"/>
          </a:xfrm>
          <a:noFill/>
          <a:ln/>
        </p:spPr>
        <p:txBody>
          <a:bodyPr/>
          <a:lstStyle/>
          <a:p>
            <a:endParaRPr lang="en-US" sz="1800">
              <a:latin typeface="Arial" pitchFamily="34" charset="0"/>
            </a:endParaRPr>
          </a:p>
          <a:p>
            <a:r>
              <a:rPr lang="en-US" sz="2000">
                <a:latin typeface="Arial" pitchFamily="34" charset="0"/>
              </a:rPr>
              <a:t>Resin is allowed to cure.</a:t>
            </a:r>
          </a:p>
          <a:p>
            <a:endParaRPr lang="en-US" sz="2000">
              <a:latin typeface="Arial" pitchFamily="34" charset="0"/>
            </a:endParaRPr>
          </a:p>
          <a:p>
            <a:r>
              <a:rPr lang="en-US" sz="2000" u="sng">
                <a:latin typeface="Arial" pitchFamily="34" charset="0"/>
              </a:rPr>
              <a:t>Polyester Resin</a:t>
            </a:r>
            <a:r>
              <a:rPr lang="en-US" sz="2000">
                <a:latin typeface="Arial" pitchFamily="34" charset="0"/>
              </a:rPr>
              <a:t>	</a:t>
            </a:r>
            <a:r>
              <a:rPr lang="en-US" sz="2000">
                <a:latin typeface="Arial" pitchFamily="34" charset="0"/>
                <a:cs typeface="Arial" pitchFamily="34" charset="0"/>
              </a:rPr>
              <a:t>→  Wicking Resins</a:t>
            </a:r>
          </a:p>
          <a:p>
            <a:endParaRPr lang="en-US" sz="2000">
              <a:latin typeface="Arial" pitchFamily="34" charset="0"/>
              <a:cs typeface="Arial" pitchFamily="34" charset="0"/>
            </a:endParaRPr>
          </a:p>
          <a:p>
            <a:r>
              <a:rPr lang="en-US" sz="2000">
                <a:latin typeface="Arial" pitchFamily="34" charset="0"/>
                <a:cs typeface="Arial" pitchFamily="34" charset="0"/>
              </a:rPr>
              <a:t>		→  Resin will continue moving along 				fibers</a:t>
            </a:r>
          </a:p>
          <a:p>
            <a:endParaRPr lang="en-US" sz="2000">
              <a:latin typeface="Arial" pitchFamily="34" charset="0"/>
              <a:cs typeface="Arial" pitchFamily="34" charset="0"/>
            </a:endParaRPr>
          </a:p>
          <a:p>
            <a:r>
              <a:rPr lang="en-US" sz="2000" u="sng">
                <a:latin typeface="Arial" pitchFamily="34" charset="0"/>
                <a:cs typeface="Arial" pitchFamily="34" charset="0"/>
              </a:rPr>
              <a:t>Epoxy Resin</a:t>
            </a:r>
            <a:r>
              <a:rPr lang="en-US" sz="2000">
                <a:latin typeface="Arial" pitchFamily="34" charset="0"/>
                <a:cs typeface="Arial" pitchFamily="34" charset="0"/>
              </a:rPr>
              <a:t>	→  Gap-Filling Resins</a:t>
            </a:r>
          </a:p>
        </p:txBody>
      </p:sp>
    </p:spTree>
    <p:extLst>
      <p:ext uri="{BB962C8B-B14F-4D97-AF65-F5344CB8AC3E}">
        <p14:creationId xmlns:p14="http://schemas.microsoft.com/office/powerpoint/2010/main" val="165560450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p:cNvSpPr>
            <a:spLocks noGrp="1" noChangeArrowheads="1"/>
          </p:cNvSpPr>
          <p:nvPr>
            <p:ph type="sldNum" sz="quarter" idx="5"/>
          </p:nvPr>
        </p:nvSpPr>
        <p:spPr>
          <a:noFill/>
        </p:spPr>
        <p:txBody>
          <a:bodyPr/>
          <a:lstStyle/>
          <a:p>
            <a:fld id="{23FC1859-E625-48A2-9B83-6B47A017834F}" type="slidenum">
              <a:rPr lang="en-US"/>
              <a:pPr/>
              <a:t>120</a:t>
            </a:fld>
            <a:endParaRPr lang="en-US"/>
          </a:p>
        </p:txBody>
      </p:sp>
      <p:sp>
        <p:nvSpPr>
          <p:cNvPr id="340995" name="Rectangle 2"/>
          <p:cNvSpPr>
            <a:spLocks noGrp="1" noRot="1" noChangeAspect="1" noChangeArrowheads="1" noTextEdit="1"/>
          </p:cNvSpPr>
          <p:nvPr>
            <p:ph type="sldImg"/>
          </p:nvPr>
        </p:nvSpPr>
        <p:spPr>
          <a:ln/>
        </p:spPr>
      </p:sp>
      <p:sp>
        <p:nvSpPr>
          <p:cNvPr id="3409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28414028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7"/>
          <p:cNvSpPr>
            <a:spLocks noGrp="1" noChangeArrowheads="1"/>
          </p:cNvSpPr>
          <p:nvPr>
            <p:ph type="sldNum" sz="quarter" idx="5"/>
          </p:nvPr>
        </p:nvSpPr>
        <p:spPr>
          <a:noFill/>
        </p:spPr>
        <p:txBody>
          <a:bodyPr/>
          <a:lstStyle/>
          <a:p>
            <a:fld id="{86030B9F-5905-418D-92C5-14F3EC0B93E5}" type="slidenum">
              <a:rPr lang="en-US"/>
              <a:pPr/>
              <a:t>121</a:t>
            </a:fld>
            <a:endParaRPr lang="en-US"/>
          </a:p>
        </p:txBody>
      </p:sp>
      <p:sp>
        <p:nvSpPr>
          <p:cNvPr id="342019" name="Rectangle 2"/>
          <p:cNvSpPr>
            <a:spLocks noGrp="1" noRot="1" noChangeAspect="1" noChangeArrowheads="1" noTextEdit="1"/>
          </p:cNvSpPr>
          <p:nvPr>
            <p:ph type="sldImg"/>
          </p:nvPr>
        </p:nvSpPr>
        <p:spPr>
          <a:ln/>
        </p:spPr>
      </p:sp>
      <p:sp>
        <p:nvSpPr>
          <p:cNvPr id="3420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62308874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Slide Image Placeholder 1"/>
          <p:cNvSpPr>
            <a:spLocks noGrp="1" noRot="1" noChangeAspect="1" noTextEdit="1"/>
          </p:cNvSpPr>
          <p:nvPr>
            <p:ph type="sldImg"/>
          </p:nvPr>
        </p:nvSpPr>
        <p:spPr>
          <a:ln/>
        </p:spPr>
      </p:sp>
      <p:sp>
        <p:nvSpPr>
          <p:cNvPr id="343043" name="Notes Placeholder 2"/>
          <p:cNvSpPr>
            <a:spLocks noGrp="1"/>
          </p:cNvSpPr>
          <p:nvPr>
            <p:ph type="body" idx="1"/>
          </p:nvPr>
        </p:nvSpPr>
        <p:spPr>
          <a:noFill/>
          <a:ln/>
        </p:spPr>
        <p:txBody>
          <a:bodyPr/>
          <a:lstStyle/>
          <a:p>
            <a:endParaRPr lang="en-US"/>
          </a:p>
        </p:txBody>
      </p:sp>
      <p:sp>
        <p:nvSpPr>
          <p:cNvPr id="343044" name="Slide Number Placeholder 3"/>
          <p:cNvSpPr>
            <a:spLocks noGrp="1"/>
          </p:cNvSpPr>
          <p:nvPr>
            <p:ph type="sldNum" sz="quarter" idx="5"/>
          </p:nvPr>
        </p:nvSpPr>
        <p:spPr>
          <a:noFill/>
        </p:spPr>
        <p:txBody>
          <a:bodyPr/>
          <a:lstStyle/>
          <a:p>
            <a:fld id="{B9020ED6-F79B-477C-8D71-A17A26C66144}" type="slidenum">
              <a:rPr lang="en-US"/>
              <a:pPr/>
              <a:t>122</a:t>
            </a:fld>
            <a:endParaRPr lang="en-US"/>
          </a:p>
        </p:txBody>
      </p:sp>
    </p:spTree>
    <p:extLst>
      <p:ext uri="{BB962C8B-B14F-4D97-AF65-F5344CB8AC3E}">
        <p14:creationId xmlns:p14="http://schemas.microsoft.com/office/powerpoint/2010/main" val="53436665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Slide Image Placeholder 1"/>
          <p:cNvSpPr>
            <a:spLocks noGrp="1" noRot="1" noChangeAspect="1" noTextEdit="1"/>
          </p:cNvSpPr>
          <p:nvPr>
            <p:ph type="sldImg"/>
          </p:nvPr>
        </p:nvSpPr>
        <p:spPr>
          <a:ln/>
        </p:spPr>
      </p:sp>
      <p:sp>
        <p:nvSpPr>
          <p:cNvPr id="344067" name="Notes Placeholder 2"/>
          <p:cNvSpPr>
            <a:spLocks noGrp="1"/>
          </p:cNvSpPr>
          <p:nvPr>
            <p:ph type="body" idx="1"/>
          </p:nvPr>
        </p:nvSpPr>
        <p:spPr>
          <a:noFill/>
          <a:ln/>
        </p:spPr>
        <p:txBody>
          <a:bodyPr/>
          <a:lstStyle/>
          <a:p>
            <a:endParaRPr lang="en-US"/>
          </a:p>
        </p:txBody>
      </p:sp>
      <p:sp>
        <p:nvSpPr>
          <p:cNvPr id="344068" name="Slide Number Placeholder 3"/>
          <p:cNvSpPr>
            <a:spLocks noGrp="1"/>
          </p:cNvSpPr>
          <p:nvPr>
            <p:ph type="sldNum" sz="quarter" idx="5"/>
          </p:nvPr>
        </p:nvSpPr>
        <p:spPr>
          <a:noFill/>
        </p:spPr>
        <p:txBody>
          <a:bodyPr/>
          <a:lstStyle/>
          <a:p>
            <a:fld id="{13A2E25C-8FF3-4354-BC81-ACF0074AC3B3}" type="slidenum">
              <a:rPr lang="en-US"/>
              <a:pPr/>
              <a:t>123</a:t>
            </a:fld>
            <a:endParaRPr lang="en-US"/>
          </a:p>
        </p:txBody>
      </p:sp>
    </p:spTree>
    <p:extLst>
      <p:ext uri="{BB962C8B-B14F-4D97-AF65-F5344CB8AC3E}">
        <p14:creationId xmlns:p14="http://schemas.microsoft.com/office/powerpoint/2010/main" val="115259536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a:ln/>
        </p:spPr>
      </p:sp>
      <p:sp>
        <p:nvSpPr>
          <p:cNvPr id="345091" name="Notes Placeholder 2"/>
          <p:cNvSpPr>
            <a:spLocks noGrp="1"/>
          </p:cNvSpPr>
          <p:nvPr>
            <p:ph type="body" idx="1"/>
          </p:nvPr>
        </p:nvSpPr>
        <p:spPr>
          <a:noFill/>
          <a:ln/>
        </p:spPr>
        <p:txBody>
          <a:bodyPr/>
          <a:lstStyle/>
          <a:p>
            <a:endParaRPr lang="en-US"/>
          </a:p>
        </p:txBody>
      </p:sp>
      <p:sp>
        <p:nvSpPr>
          <p:cNvPr id="345092" name="Slide Number Placeholder 3"/>
          <p:cNvSpPr>
            <a:spLocks noGrp="1"/>
          </p:cNvSpPr>
          <p:nvPr>
            <p:ph type="sldNum" sz="quarter" idx="5"/>
          </p:nvPr>
        </p:nvSpPr>
        <p:spPr>
          <a:noFill/>
        </p:spPr>
        <p:txBody>
          <a:bodyPr/>
          <a:lstStyle/>
          <a:p>
            <a:fld id="{2BC378B2-2A45-440D-8CF7-E7E0BAF8D911}" type="slidenum">
              <a:rPr lang="en-US"/>
              <a:pPr/>
              <a:t>124</a:t>
            </a:fld>
            <a:endParaRPr lang="en-US"/>
          </a:p>
        </p:txBody>
      </p:sp>
    </p:spTree>
    <p:extLst>
      <p:ext uri="{BB962C8B-B14F-4D97-AF65-F5344CB8AC3E}">
        <p14:creationId xmlns:p14="http://schemas.microsoft.com/office/powerpoint/2010/main" val="1612560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Slide Image Placeholder 1"/>
          <p:cNvSpPr>
            <a:spLocks noGrp="1" noRot="1" noChangeAspect="1" noTextEdit="1"/>
          </p:cNvSpPr>
          <p:nvPr>
            <p:ph type="sldImg"/>
          </p:nvPr>
        </p:nvSpPr>
        <p:spPr>
          <a:ln/>
        </p:spPr>
      </p:sp>
      <p:sp>
        <p:nvSpPr>
          <p:cNvPr id="346115" name="Notes Placeholder 2"/>
          <p:cNvSpPr>
            <a:spLocks noGrp="1"/>
          </p:cNvSpPr>
          <p:nvPr>
            <p:ph type="body" idx="1"/>
          </p:nvPr>
        </p:nvSpPr>
        <p:spPr>
          <a:noFill/>
          <a:ln/>
        </p:spPr>
        <p:txBody>
          <a:bodyPr/>
          <a:lstStyle/>
          <a:p>
            <a:endParaRPr lang="en-US"/>
          </a:p>
        </p:txBody>
      </p:sp>
      <p:sp>
        <p:nvSpPr>
          <p:cNvPr id="346116" name="Slide Number Placeholder 3"/>
          <p:cNvSpPr>
            <a:spLocks noGrp="1"/>
          </p:cNvSpPr>
          <p:nvPr>
            <p:ph type="sldNum" sz="quarter" idx="5"/>
          </p:nvPr>
        </p:nvSpPr>
        <p:spPr>
          <a:noFill/>
        </p:spPr>
        <p:txBody>
          <a:bodyPr/>
          <a:lstStyle/>
          <a:p>
            <a:fld id="{97F67FCF-81F3-43F3-A8A0-CC5F7E82BA49}" type="slidenum">
              <a:rPr lang="en-US"/>
              <a:pPr/>
              <a:t>125</a:t>
            </a:fld>
            <a:endParaRPr lang="en-US"/>
          </a:p>
        </p:txBody>
      </p:sp>
    </p:spTree>
    <p:extLst>
      <p:ext uri="{BB962C8B-B14F-4D97-AF65-F5344CB8AC3E}">
        <p14:creationId xmlns:p14="http://schemas.microsoft.com/office/powerpoint/2010/main" val="113899617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Slide Image Placeholder 1"/>
          <p:cNvSpPr>
            <a:spLocks noGrp="1" noRot="1" noChangeAspect="1" noTextEdit="1"/>
          </p:cNvSpPr>
          <p:nvPr>
            <p:ph type="sldImg"/>
          </p:nvPr>
        </p:nvSpPr>
        <p:spPr>
          <a:ln/>
        </p:spPr>
      </p:sp>
      <p:sp>
        <p:nvSpPr>
          <p:cNvPr id="347139" name="Notes Placeholder 2"/>
          <p:cNvSpPr>
            <a:spLocks noGrp="1"/>
          </p:cNvSpPr>
          <p:nvPr>
            <p:ph type="body" idx="1"/>
          </p:nvPr>
        </p:nvSpPr>
        <p:spPr>
          <a:noFill/>
          <a:ln/>
        </p:spPr>
        <p:txBody>
          <a:bodyPr/>
          <a:lstStyle/>
          <a:p>
            <a:endParaRPr lang="en-US"/>
          </a:p>
        </p:txBody>
      </p:sp>
      <p:sp>
        <p:nvSpPr>
          <p:cNvPr id="347140" name="Slide Number Placeholder 3"/>
          <p:cNvSpPr>
            <a:spLocks noGrp="1"/>
          </p:cNvSpPr>
          <p:nvPr>
            <p:ph type="sldNum" sz="quarter" idx="5"/>
          </p:nvPr>
        </p:nvSpPr>
        <p:spPr>
          <a:noFill/>
        </p:spPr>
        <p:txBody>
          <a:bodyPr/>
          <a:lstStyle/>
          <a:p>
            <a:fld id="{4086F1E2-1447-4609-9673-DEF8811326CE}" type="slidenum">
              <a:rPr lang="en-US"/>
              <a:pPr/>
              <a:t>126</a:t>
            </a:fld>
            <a:endParaRPr lang="en-US"/>
          </a:p>
        </p:txBody>
      </p:sp>
    </p:spTree>
    <p:extLst>
      <p:ext uri="{BB962C8B-B14F-4D97-AF65-F5344CB8AC3E}">
        <p14:creationId xmlns:p14="http://schemas.microsoft.com/office/powerpoint/2010/main" val="296255171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Slide Image Placeholder 1"/>
          <p:cNvSpPr>
            <a:spLocks noGrp="1" noRot="1" noChangeAspect="1" noTextEdit="1"/>
          </p:cNvSpPr>
          <p:nvPr>
            <p:ph type="sldImg"/>
          </p:nvPr>
        </p:nvSpPr>
        <p:spPr>
          <a:ln/>
        </p:spPr>
      </p:sp>
      <p:sp>
        <p:nvSpPr>
          <p:cNvPr id="348163" name="Notes Placeholder 2"/>
          <p:cNvSpPr>
            <a:spLocks noGrp="1"/>
          </p:cNvSpPr>
          <p:nvPr>
            <p:ph type="body" idx="1"/>
          </p:nvPr>
        </p:nvSpPr>
        <p:spPr>
          <a:noFill/>
          <a:ln/>
        </p:spPr>
        <p:txBody>
          <a:bodyPr/>
          <a:lstStyle/>
          <a:p>
            <a:endParaRPr lang="en-US"/>
          </a:p>
        </p:txBody>
      </p:sp>
      <p:sp>
        <p:nvSpPr>
          <p:cNvPr id="348164" name="Slide Number Placeholder 3"/>
          <p:cNvSpPr>
            <a:spLocks noGrp="1"/>
          </p:cNvSpPr>
          <p:nvPr>
            <p:ph type="sldNum" sz="quarter" idx="5"/>
          </p:nvPr>
        </p:nvSpPr>
        <p:spPr>
          <a:noFill/>
        </p:spPr>
        <p:txBody>
          <a:bodyPr/>
          <a:lstStyle/>
          <a:p>
            <a:fld id="{33B26CC9-BD71-40BD-A59F-D87AC975BB6D}" type="slidenum">
              <a:rPr lang="en-US"/>
              <a:pPr/>
              <a:t>127</a:t>
            </a:fld>
            <a:endParaRPr lang="en-US"/>
          </a:p>
        </p:txBody>
      </p:sp>
    </p:spTree>
    <p:extLst>
      <p:ext uri="{BB962C8B-B14F-4D97-AF65-F5344CB8AC3E}">
        <p14:creationId xmlns:p14="http://schemas.microsoft.com/office/powerpoint/2010/main" val="3821231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7B8F0EAD-41C2-4607-8CF8-E1A36A0E8FF5}" type="slidenum">
              <a:rPr lang="en-US"/>
              <a:pPr/>
              <a:t>12</a:t>
            </a:fld>
            <a:endParaRPr lang="en-US"/>
          </a:p>
        </p:txBody>
      </p:sp>
      <p:sp>
        <p:nvSpPr>
          <p:cNvPr id="238595" name="Rectangle 1026"/>
          <p:cNvSpPr>
            <a:spLocks noGrp="1" noRot="1" noChangeAspect="1" noChangeArrowheads="1" noTextEdit="1"/>
          </p:cNvSpPr>
          <p:nvPr>
            <p:ph type="sldImg"/>
          </p:nvPr>
        </p:nvSpPr>
        <p:spPr>
          <a:ln/>
        </p:spPr>
      </p:sp>
      <p:sp>
        <p:nvSpPr>
          <p:cNvPr id="238596" name="Rectangle 1027"/>
          <p:cNvSpPr>
            <a:spLocks noGrp="1" noChangeArrowheads="1"/>
          </p:cNvSpPr>
          <p:nvPr>
            <p:ph type="body" idx="1"/>
          </p:nvPr>
        </p:nvSpPr>
        <p:spPr>
          <a:xfrm>
            <a:off x="620713" y="4240213"/>
            <a:ext cx="6237287" cy="4679950"/>
          </a:xfrm>
          <a:noFill/>
          <a:ln/>
        </p:spPr>
        <p:txBody>
          <a:bodyPr/>
          <a:lstStyle/>
          <a:p>
            <a:r>
              <a:rPr lang="en-US" sz="2000">
                <a:latin typeface="Arial" pitchFamily="34" charset="0"/>
              </a:rPr>
              <a:t>Polycarbonate</a:t>
            </a:r>
          </a:p>
          <a:p>
            <a:r>
              <a:rPr lang="en-US" sz="2000">
                <a:latin typeface="Arial" pitchFamily="34" charset="0"/>
              </a:rPr>
              <a:t>Polyethylene</a:t>
            </a:r>
          </a:p>
          <a:p>
            <a:r>
              <a:rPr lang="en-US" sz="2000">
                <a:latin typeface="Arial" pitchFamily="34" charset="0"/>
              </a:rPr>
              <a:t>Polystyrene		</a:t>
            </a:r>
            <a:r>
              <a:rPr lang="en-US" sz="2000">
                <a:solidFill>
                  <a:srgbClr val="FF9900"/>
                </a:solidFill>
                <a:latin typeface="Arial" pitchFamily="34" charset="0"/>
              </a:rPr>
              <a:t>“We’ll cover each</a:t>
            </a:r>
          </a:p>
          <a:p>
            <a:r>
              <a:rPr lang="en-US" sz="2000">
                <a:latin typeface="Arial" pitchFamily="34" charset="0"/>
              </a:rPr>
              <a:t>Polypropylene		</a:t>
            </a:r>
            <a:r>
              <a:rPr lang="en-US" sz="2000">
                <a:solidFill>
                  <a:srgbClr val="FF9900"/>
                </a:solidFill>
                <a:latin typeface="Arial" pitchFamily="34" charset="0"/>
              </a:rPr>
              <a:t>focusing primarily on</a:t>
            </a:r>
          </a:p>
          <a:p>
            <a:r>
              <a:rPr lang="en-US" sz="2000">
                <a:latin typeface="Arial" pitchFamily="34" charset="0"/>
              </a:rPr>
              <a:t>Polyurethane		</a:t>
            </a:r>
            <a:r>
              <a:rPr lang="en-US" sz="2000">
                <a:solidFill>
                  <a:srgbClr val="FF9900"/>
                </a:solidFill>
                <a:latin typeface="Arial" pitchFamily="34" charset="0"/>
              </a:rPr>
              <a:t>polyesters and polystyrene”</a:t>
            </a:r>
          </a:p>
          <a:p>
            <a:r>
              <a:rPr lang="en-US" sz="2000">
                <a:latin typeface="Arial" pitchFamily="34" charset="0"/>
              </a:rPr>
              <a:t>Polyvinyl Chloride</a:t>
            </a:r>
          </a:p>
          <a:p>
            <a:r>
              <a:rPr lang="en-US" sz="2000">
                <a:latin typeface="Arial" pitchFamily="34" charset="0"/>
              </a:rPr>
              <a:t>Polyesters</a:t>
            </a:r>
          </a:p>
          <a:p>
            <a:endParaRPr lang="en-US" sz="1800">
              <a:latin typeface="Arial" pitchFamily="34" charset="0"/>
            </a:endParaRPr>
          </a:p>
          <a:p>
            <a:r>
              <a:rPr lang="en-US" sz="1800">
                <a:solidFill>
                  <a:srgbClr val="009900"/>
                </a:solidFill>
                <a:latin typeface="Arial" pitchFamily="34" charset="0"/>
              </a:rPr>
              <a:t>University of Southern Mississippi</a:t>
            </a:r>
          </a:p>
          <a:p>
            <a:r>
              <a:rPr lang="en-US" sz="1800">
                <a:solidFill>
                  <a:srgbClr val="009900"/>
                </a:solidFill>
                <a:latin typeface="Arial" pitchFamily="34" charset="0"/>
              </a:rPr>
              <a:t>School of Polymers &amp; High Performance Materials</a:t>
            </a:r>
          </a:p>
          <a:p>
            <a:r>
              <a:rPr lang="en-US" sz="1800">
                <a:solidFill>
                  <a:srgbClr val="009900"/>
                </a:solidFill>
                <a:latin typeface="Arial" pitchFamily="34" charset="0"/>
              </a:rPr>
              <a:t>Polymer Science Learning Center @</a:t>
            </a:r>
          </a:p>
          <a:p>
            <a:r>
              <a:rPr lang="en-US" sz="2000">
                <a:solidFill>
                  <a:srgbClr val="D60000"/>
                </a:solidFill>
              </a:rPr>
              <a:t>http://www.pslc.ws/macrog/kidsmac/polysty.htm</a:t>
            </a:r>
            <a:endParaRPr lang="en-US" sz="2000">
              <a:solidFill>
                <a:srgbClr val="D60000"/>
              </a:solidFill>
              <a:latin typeface="Arial" pitchFamily="34" charset="0"/>
            </a:endParaRPr>
          </a:p>
          <a:p>
            <a:endParaRPr lang="en-US" sz="1800">
              <a:latin typeface="Arial" pitchFamily="34" charset="0"/>
            </a:endParaRPr>
          </a:p>
        </p:txBody>
      </p:sp>
    </p:spTree>
    <p:extLst>
      <p:ext uri="{BB962C8B-B14F-4D97-AF65-F5344CB8AC3E}">
        <p14:creationId xmlns:p14="http://schemas.microsoft.com/office/powerpoint/2010/main" val="203718333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Slide Image Placeholder 1"/>
          <p:cNvSpPr>
            <a:spLocks noGrp="1" noRot="1" noChangeAspect="1" noTextEdit="1"/>
          </p:cNvSpPr>
          <p:nvPr>
            <p:ph type="sldImg"/>
          </p:nvPr>
        </p:nvSpPr>
        <p:spPr>
          <a:ln/>
        </p:spPr>
      </p:sp>
      <p:sp>
        <p:nvSpPr>
          <p:cNvPr id="349187" name="Notes Placeholder 2"/>
          <p:cNvSpPr>
            <a:spLocks noGrp="1"/>
          </p:cNvSpPr>
          <p:nvPr>
            <p:ph type="body" idx="1"/>
          </p:nvPr>
        </p:nvSpPr>
        <p:spPr>
          <a:noFill/>
          <a:ln/>
        </p:spPr>
        <p:txBody>
          <a:bodyPr/>
          <a:lstStyle/>
          <a:p>
            <a:endParaRPr lang="en-US"/>
          </a:p>
        </p:txBody>
      </p:sp>
      <p:sp>
        <p:nvSpPr>
          <p:cNvPr id="349188" name="Slide Number Placeholder 3"/>
          <p:cNvSpPr>
            <a:spLocks noGrp="1"/>
          </p:cNvSpPr>
          <p:nvPr>
            <p:ph type="sldNum" sz="quarter" idx="5"/>
          </p:nvPr>
        </p:nvSpPr>
        <p:spPr>
          <a:noFill/>
        </p:spPr>
        <p:txBody>
          <a:bodyPr/>
          <a:lstStyle/>
          <a:p>
            <a:fld id="{1B2ADB8D-D94F-48A5-BF68-4D703917BB43}" type="slidenum">
              <a:rPr lang="en-US"/>
              <a:pPr/>
              <a:t>128</a:t>
            </a:fld>
            <a:endParaRPr lang="en-US"/>
          </a:p>
        </p:txBody>
      </p:sp>
    </p:spTree>
    <p:extLst>
      <p:ext uri="{BB962C8B-B14F-4D97-AF65-F5344CB8AC3E}">
        <p14:creationId xmlns:p14="http://schemas.microsoft.com/office/powerpoint/2010/main" val="310957058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a:ln/>
        </p:spPr>
      </p:sp>
      <p:sp>
        <p:nvSpPr>
          <p:cNvPr id="350211" name="Notes Placeholder 2"/>
          <p:cNvSpPr>
            <a:spLocks noGrp="1"/>
          </p:cNvSpPr>
          <p:nvPr>
            <p:ph type="body" idx="1"/>
          </p:nvPr>
        </p:nvSpPr>
        <p:spPr>
          <a:noFill/>
          <a:ln/>
        </p:spPr>
        <p:txBody>
          <a:bodyPr/>
          <a:lstStyle/>
          <a:p>
            <a:endParaRPr lang="en-US"/>
          </a:p>
        </p:txBody>
      </p:sp>
      <p:sp>
        <p:nvSpPr>
          <p:cNvPr id="350212" name="Slide Number Placeholder 3"/>
          <p:cNvSpPr>
            <a:spLocks noGrp="1"/>
          </p:cNvSpPr>
          <p:nvPr>
            <p:ph type="sldNum" sz="quarter" idx="5"/>
          </p:nvPr>
        </p:nvSpPr>
        <p:spPr>
          <a:noFill/>
        </p:spPr>
        <p:txBody>
          <a:bodyPr/>
          <a:lstStyle/>
          <a:p>
            <a:fld id="{BFF6C13D-BEFC-48FF-8A3A-8EE574FC4E20}" type="slidenum">
              <a:rPr lang="en-US"/>
              <a:pPr/>
              <a:t>129</a:t>
            </a:fld>
            <a:endParaRPr lang="en-US"/>
          </a:p>
        </p:txBody>
      </p:sp>
    </p:spTree>
    <p:extLst>
      <p:ext uri="{BB962C8B-B14F-4D97-AF65-F5344CB8AC3E}">
        <p14:creationId xmlns:p14="http://schemas.microsoft.com/office/powerpoint/2010/main" val="1328994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Slide Image Placeholder 1"/>
          <p:cNvSpPr>
            <a:spLocks noGrp="1" noRot="1" noChangeAspect="1" noTextEdit="1"/>
          </p:cNvSpPr>
          <p:nvPr>
            <p:ph type="sldImg"/>
          </p:nvPr>
        </p:nvSpPr>
        <p:spPr>
          <a:ln/>
        </p:spPr>
      </p:sp>
      <p:sp>
        <p:nvSpPr>
          <p:cNvPr id="351235" name="Notes Placeholder 2"/>
          <p:cNvSpPr>
            <a:spLocks noGrp="1"/>
          </p:cNvSpPr>
          <p:nvPr>
            <p:ph type="body" idx="1"/>
          </p:nvPr>
        </p:nvSpPr>
        <p:spPr>
          <a:noFill/>
          <a:ln/>
        </p:spPr>
        <p:txBody>
          <a:bodyPr/>
          <a:lstStyle/>
          <a:p>
            <a:endParaRPr lang="en-US"/>
          </a:p>
        </p:txBody>
      </p:sp>
      <p:sp>
        <p:nvSpPr>
          <p:cNvPr id="351236" name="Slide Number Placeholder 3"/>
          <p:cNvSpPr>
            <a:spLocks noGrp="1"/>
          </p:cNvSpPr>
          <p:nvPr>
            <p:ph type="sldNum" sz="quarter" idx="5"/>
          </p:nvPr>
        </p:nvSpPr>
        <p:spPr>
          <a:noFill/>
        </p:spPr>
        <p:txBody>
          <a:bodyPr/>
          <a:lstStyle/>
          <a:p>
            <a:fld id="{7F9CDEBA-45EC-4CF1-8E2E-2DB99CF1748C}" type="slidenum">
              <a:rPr lang="en-US"/>
              <a:pPr/>
              <a:t>130</a:t>
            </a:fld>
            <a:endParaRPr lang="en-US"/>
          </a:p>
        </p:txBody>
      </p:sp>
    </p:spTree>
    <p:extLst>
      <p:ext uri="{BB962C8B-B14F-4D97-AF65-F5344CB8AC3E}">
        <p14:creationId xmlns:p14="http://schemas.microsoft.com/office/powerpoint/2010/main" val="137245501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Slide Image Placeholder 1"/>
          <p:cNvSpPr>
            <a:spLocks noGrp="1" noRot="1" noChangeAspect="1" noTextEdit="1"/>
          </p:cNvSpPr>
          <p:nvPr>
            <p:ph type="sldImg"/>
          </p:nvPr>
        </p:nvSpPr>
        <p:spPr>
          <a:ln/>
        </p:spPr>
      </p:sp>
      <p:sp>
        <p:nvSpPr>
          <p:cNvPr id="352259" name="Notes Placeholder 2"/>
          <p:cNvSpPr>
            <a:spLocks noGrp="1"/>
          </p:cNvSpPr>
          <p:nvPr>
            <p:ph type="body" idx="1"/>
          </p:nvPr>
        </p:nvSpPr>
        <p:spPr>
          <a:noFill/>
          <a:ln/>
        </p:spPr>
        <p:txBody>
          <a:bodyPr/>
          <a:lstStyle/>
          <a:p>
            <a:endParaRPr lang="en-US"/>
          </a:p>
        </p:txBody>
      </p:sp>
      <p:sp>
        <p:nvSpPr>
          <p:cNvPr id="352260" name="Slide Number Placeholder 3"/>
          <p:cNvSpPr>
            <a:spLocks noGrp="1"/>
          </p:cNvSpPr>
          <p:nvPr>
            <p:ph type="sldNum" sz="quarter" idx="5"/>
          </p:nvPr>
        </p:nvSpPr>
        <p:spPr>
          <a:noFill/>
        </p:spPr>
        <p:txBody>
          <a:bodyPr/>
          <a:lstStyle/>
          <a:p>
            <a:fld id="{23DAC0C9-ED8E-4707-B5E8-A9ADF7037474}" type="slidenum">
              <a:rPr lang="en-US"/>
              <a:pPr/>
              <a:t>131</a:t>
            </a:fld>
            <a:endParaRPr lang="en-US"/>
          </a:p>
        </p:txBody>
      </p:sp>
    </p:spTree>
    <p:extLst>
      <p:ext uri="{BB962C8B-B14F-4D97-AF65-F5344CB8AC3E}">
        <p14:creationId xmlns:p14="http://schemas.microsoft.com/office/powerpoint/2010/main" val="27065278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Slide Image Placeholder 1"/>
          <p:cNvSpPr>
            <a:spLocks noGrp="1" noRot="1" noChangeAspect="1" noTextEdit="1"/>
          </p:cNvSpPr>
          <p:nvPr>
            <p:ph type="sldImg"/>
          </p:nvPr>
        </p:nvSpPr>
        <p:spPr>
          <a:ln/>
        </p:spPr>
      </p:sp>
      <p:sp>
        <p:nvSpPr>
          <p:cNvPr id="353283" name="Notes Placeholder 2"/>
          <p:cNvSpPr>
            <a:spLocks noGrp="1"/>
          </p:cNvSpPr>
          <p:nvPr>
            <p:ph type="body" idx="1"/>
          </p:nvPr>
        </p:nvSpPr>
        <p:spPr>
          <a:noFill/>
          <a:ln/>
        </p:spPr>
        <p:txBody>
          <a:bodyPr/>
          <a:lstStyle/>
          <a:p>
            <a:endParaRPr lang="en-US"/>
          </a:p>
        </p:txBody>
      </p:sp>
      <p:sp>
        <p:nvSpPr>
          <p:cNvPr id="353284" name="Slide Number Placeholder 3"/>
          <p:cNvSpPr>
            <a:spLocks noGrp="1"/>
          </p:cNvSpPr>
          <p:nvPr>
            <p:ph type="sldNum" sz="quarter" idx="5"/>
          </p:nvPr>
        </p:nvSpPr>
        <p:spPr>
          <a:noFill/>
        </p:spPr>
        <p:txBody>
          <a:bodyPr/>
          <a:lstStyle/>
          <a:p>
            <a:fld id="{A8C68029-7166-4138-83EE-75C85F163EA9}" type="slidenum">
              <a:rPr lang="en-US"/>
              <a:pPr/>
              <a:t>132</a:t>
            </a:fld>
            <a:endParaRPr lang="en-US"/>
          </a:p>
        </p:txBody>
      </p:sp>
    </p:spTree>
    <p:extLst>
      <p:ext uri="{BB962C8B-B14F-4D97-AF65-F5344CB8AC3E}">
        <p14:creationId xmlns:p14="http://schemas.microsoft.com/office/powerpoint/2010/main" val="25192858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Slide Image Placeholder 1"/>
          <p:cNvSpPr>
            <a:spLocks noGrp="1" noRot="1" noChangeAspect="1" noTextEdit="1"/>
          </p:cNvSpPr>
          <p:nvPr>
            <p:ph type="sldImg"/>
          </p:nvPr>
        </p:nvSpPr>
        <p:spPr>
          <a:ln/>
        </p:spPr>
      </p:sp>
      <p:sp>
        <p:nvSpPr>
          <p:cNvPr id="354307" name="Notes Placeholder 2"/>
          <p:cNvSpPr>
            <a:spLocks noGrp="1"/>
          </p:cNvSpPr>
          <p:nvPr>
            <p:ph type="body" idx="1"/>
          </p:nvPr>
        </p:nvSpPr>
        <p:spPr>
          <a:noFill/>
          <a:ln/>
        </p:spPr>
        <p:txBody>
          <a:bodyPr/>
          <a:lstStyle/>
          <a:p>
            <a:endParaRPr lang="en-US"/>
          </a:p>
        </p:txBody>
      </p:sp>
      <p:sp>
        <p:nvSpPr>
          <p:cNvPr id="354308" name="Slide Number Placeholder 3"/>
          <p:cNvSpPr>
            <a:spLocks noGrp="1"/>
          </p:cNvSpPr>
          <p:nvPr>
            <p:ph type="sldNum" sz="quarter" idx="5"/>
          </p:nvPr>
        </p:nvSpPr>
        <p:spPr>
          <a:noFill/>
        </p:spPr>
        <p:txBody>
          <a:bodyPr/>
          <a:lstStyle/>
          <a:p>
            <a:fld id="{CD31A0F9-2B6E-41F6-925D-CE149590FACB}" type="slidenum">
              <a:rPr lang="en-US"/>
              <a:pPr/>
              <a:t>133</a:t>
            </a:fld>
            <a:endParaRPr lang="en-US"/>
          </a:p>
        </p:txBody>
      </p:sp>
    </p:spTree>
    <p:extLst>
      <p:ext uri="{BB962C8B-B14F-4D97-AF65-F5344CB8AC3E}">
        <p14:creationId xmlns:p14="http://schemas.microsoft.com/office/powerpoint/2010/main" val="95308214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827E6397-F5DE-4969-935A-96ECB7C5C772}" type="slidenum">
              <a:rPr lang="en-US"/>
              <a:pPr/>
              <a:t>134</a:t>
            </a:fld>
            <a:endParaRPr lang="en-US"/>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85889149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7F4BD43D-634C-4E84-96A3-7A4A67521FE1}" type="slidenum">
              <a:rPr lang="en-US"/>
              <a:pPr/>
              <a:t>135</a:t>
            </a:fld>
            <a:endParaRPr lang="en-US"/>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xfrm>
            <a:off x="260350" y="4240213"/>
            <a:ext cx="6408738" cy="4608512"/>
          </a:xfrm>
          <a:noFill/>
          <a:ln/>
        </p:spPr>
        <p:txBody>
          <a:bodyPr/>
          <a:lstStyle/>
          <a:p>
            <a:endParaRPr lang="en-US" b="1"/>
          </a:p>
          <a:p>
            <a:endParaRPr lang="en-US" b="1"/>
          </a:p>
          <a:p>
            <a:r>
              <a:rPr lang="en-US" sz="1800">
                <a:solidFill>
                  <a:srgbClr val="D60000"/>
                </a:solidFill>
                <a:latin typeface="Arial" pitchFamily="34" charset="0"/>
              </a:rPr>
              <a:t>Frame is </a:t>
            </a:r>
            <a:r>
              <a:rPr lang="en-US" sz="1800" u="sng">
                <a:solidFill>
                  <a:srgbClr val="D60000"/>
                </a:solidFill>
                <a:latin typeface="Arial" pitchFamily="34" charset="0"/>
              </a:rPr>
              <a:t>cured</a:t>
            </a:r>
            <a:r>
              <a:rPr lang="en-US" sz="1800">
                <a:solidFill>
                  <a:srgbClr val="D60000"/>
                </a:solidFill>
                <a:latin typeface="Arial" pitchFamily="34" charset="0"/>
              </a:rPr>
              <a:t> by placing it in a strong magnetic field !! </a:t>
            </a:r>
            <a:endParaRPr lang="en-US" b="1">
              <a:solidFill>
                <a:srgbClr val="D60000"/>
              </a:solidFill>
            </a:endParaRPr>
          </a:p>
          <a:p>
            <a:endParaRPr lang="en-US" b="1">
              <a:solidFill>
                <a:srgbClr val="D60000"/>
              </a:solidFill>
            </a:endParaRPr>
          </a:p>
          <a:p>
            <a:r>
              <a:rPr lang="en-US" sz="1800">
                <a:solidFill>
                  <a:srgbClr val="D60000"/>
                </a:solidFill>
                <a:latin typeface="Arial" pitchFamily="34" charset="0"/>
              </a:rPr>
              <a:t>Computer controlled.</a:t>
            </a:r>
            <a:endParaRPr lang="en-US" b="1"/>
          </a:p>
          <a:p>
            <a:endParaRPr lang="en-US" b="1"/>
          </a:p>
          <a:p>
            <a:r>
              <a:rPr lang="en-US" b="1"/>
              <a:t>20020084629 </a:t>
            </a:r>
            <a:r>
              <a:rPr lang="en-US"/>
              <a:t>Army Research Lab., Weapons and Materials Research Directorate, Aberdeen Proving Ground, MD USA</a:t>
            </a:r>
          </a:p>
          <a:p>
            <a:r>
              <a:rPr lang="en-US" b="1"/>
              <a:t>Induction Bonding for Structural Composite Tubes </a:t>
            </a:r>
            <a:r>
              <a:rPr lang="en-US" b="1" i="1"/>
              <a:t>Final Report, Sep. 2000-Aug. 2001</a:t>
            </a:r>
            <a:r>
              <a:rPr lang="en-US"/>
              <a:t> </a:t>
            </a:r>
          </a:p>
          <a:p>
            <a:r>
              <a:rPr lang="en-US" sz="1400"/>
              <a:t>“Large structural composite tubes, prototype components for a proposed U.S. Navy application, are bonded by </a:t>
            </a:r>
            <a:r>
              <a:rPr lang="en-US" sz="1400" b="1" u="sng">
                <a:solidFill>
                  <a:srgbClr val="D60000"/>
                </a:solidFill>
              </a:rPr>
              <a:t>induction curing</a:t>
            </a:r>
            <a:r>
              <a:rPr lang="en-US" sz="1400"/>
              <a:t> of an engineering adhesive. Magnetic powder is used as the susceptor material and is directly incorporated into the adhesive prior to processing. Different induction power supplies, coil designs, and adhesive formulations are investigated. Final demonstration runs bond 9-in-long, 3-in-diameter axisymmetric bondlines in 15 min. These results demonstrate for the first time the successful induction bonding of large structural composite components using magnetic particulate susceptors.”</a:t>
            </a:r>
          </a:p>
        </p:txBody>
      </p:sp>
    </p:spTree>
    <p:extLst>
      <p:ext uri="{BB962C8B-B14F-4D97-AF65-F5344CB8AC3E}">
        <p14:creationId xmlns:p14="http://schemas.microsoft.com/office/powerpoint/2010/main" val="20725899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noFill/>
        </p:spPr>
        <p:txBody>
          <a:bodyPr/>
          <a:lstStyle/>
          <a:p>
            <a:fld id="{067C51E0-0143-45EC-9BC9-1211C290760E}" type="slidenum">
              <a:rPr lang="en-US"/>
              <a:pPr/>
              <a:t>136</a:t>
            </a:fld>
            <a:endParaRPr lang="en-US"/>
          </a:p>
        </p:txBody>
      </p:sp>
      <p:sp>
        <p:nvSpPr>
          <p:cNvPr id="357379" name="Rectangle 2"/>
          <p:cNvSpPr>
            <a:spLocks noGrp="1" noRot="1" noChangeAspect="1" noChangeArrowheads="1" noTextEdit="1"/>
          </p:cNvSpPr>
          <p:nvPr>
            <p:ph type="sldImg"/>
          </p:nvPr>
        </p:nvSpPr>
        <p:spPr>
          <a:ln/>
        </p:spPr>
      </p:sp>
      <p:sp>
        <p:nvSpPr>
          <p:cNvPr id="3573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71757269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7"/>
          <p:cNvSpPr>
            <a:spLocks noGrp="1" noChangeArrowheads="1"/>
          </p:cNvSpPr>
          <p:nvPr>
            <p:ph type="sldNum" sz="quarter" idx="5"/>
          </p:nvPr>
        </p:nvSpPr>
        <p:spPr>
          <a:noFill/>
        </p:spPr>
        <p:txBody>
          <a:bodyPr/>
          <a:lstStyle/>
          <a:p>
            <a:fld id="{A05360A7-2825-4EA2-88B7-9EFB2663BC7C}" type="slidenum">
              <a:rPr lang="en-US"/>
              <a:pPr/>
              <a:t>137</a:t>
            </a:fld>
            <a:endParaRPr lang="en-US"/>
          </a:p>
        </p:txBody>
      </p:sp>
      <p:sp>
        <p:nvSpPr>
          <p:cNvPr id="358403" name="Rectangle 2"/>
          <p:cNvSpPr>
            <a:spLocks noGrp="1" noRot="1" noChangeAspect="1" noChangeArrowheads="1" noTextEdit="1"/>
          </p:cNvSpPr>
          <p:nvPr>
            <p:ph type="sldImg"/>
          </p:nvPr>
        </p:nvSpPr>
        <p:spPr>
          <a:ln/>
        </p:spPr>
      </p:sp>
      <p:sp>
        <p:nvSpPr>
          <p:cNvPr id="3584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668069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4FB8F2E2-98E8-4F68-AB33-F238C2FB83B3}" type="slidenum">
              <a:rPr lang="en-US"/>
              <a:pPr/>
              <a:t>13</a:t>
            </a:fld>
            <a:endParaRPr lang="en-US"/>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27362629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a:noFill/>
        </p:spPr>
        <p:txBody>
          <a:bodyPr/>
          <a:lstStyle/>
          <a:p>
            <a:fld id="{AB8D0084-A70F-4DB8-BDFC-B4D0FA3FF0C0}" type="slidenum">
              <a:rPr lang="en-US"/>
              <a:pPr/>
              <a:t>138</a:t>
            </a:fld>
            <a:endParaRPr lang="en-US"/>
          </a:p>
        </p:txBody>
      </p:sp>
      <p:sp>
        <p:nvSpPr>
          <p:cNvPr id="359427" name="Rectangle 2"/>
          <p:cNvSpPr>
            <a:spLocks noGrp="1" noRot="1" noChangeAspect="1" noChangeArrowheads="1" noTextEdit="1"/>
          </p:cNvSpPr>
          <p:nvPr>
            <p:ph type="sldImg"/>
          </p:nvPr>
        </p:nvSpPr>
        <p:spPr>
          <a:ln/>
        </p:spPr>
      </p:sp>
      <p:sp>
        <p:nvSpPr>
          <p:cNvPr id="35942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974815863"/>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p:cNvSpPr>
            <a:spLocks noGrp="1" noChangeArrowheads="1"/>
          </p:cNvSpPr>
          <p:nvPr>
            <p:ph type="sldNum" sz="quarter" idx="5"/>
          </p:nvPr>
        </p:nvSpPr>
        <p:spPr>
          <a:noFill/>
        </p:spPr>
        <p:txBody>
          <a:bodyPr/>
          <a:lstStyle/>
          <a:p>
            <a:fld id="{4262318D-664B-44E4-B1B1-AA144001132F}" type="slidenum">
              <a:rPr lang="en-US"/>
              <a:pPr/>
              <a:t>139</a:t>
            </a:fld>
            <a:endParaRPr lang="en-US"/>
          </a:p>
        </p:txBody>
      </p:sp>
      <p:sp>
        <p:nvSpPr>
          <p:cNvPr id="360451" name="Rectangle 2"/>
          <p:cNvSpPr>
            <a:spLocks noGrp="1" noRot="1" noChangeAspect="1" noChangeArrowheads="1" noTextEdit="1"/>
          </p:cNvSpPr>
          <p:nvPr>
            <p:ph type="sldImg"/>
          </p:nvPr>
        </p:nvSpPr>
        <p:spPr>
          <a:ln/>
        </p:spPr>
      </p:sp>
      <p:sp>
        <p:nvSpPr>
          <p:cNvPr id="3604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72481539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7"/>
          <p:cNvSpPr>
            <a:spLocks noGrp="1" noChangeArrowheads="1"/>
          </p:cNvSpPr>
          <p:nvPr>
            <p:ph type="sldNum" sz="quarter" idx="5"/>
          </p:nvPr>
        </p:nvSpPr>
        <p:spPr>
          <a:noFill/>
        </p:spPr>
        <p:txBody>
          <a:bodyPr/>
          <a:lstStyle/>
          <a:p>
            <a:fld id="{C8F9FA11-C58D-4DFE-8E18-FEE9CF474D72}" type="slidenum">
              <a:rPr lang="en-US"/>
              <a:pPr/>
              <a:t>140</a:t>
            </a:fld>
            <a:endParaRPr lang="en-US"/>
          </a:p>
        </p:txBody>
      </p:sp>
      <p:sp>
        <p:nvSpPr>
          <p:cNvPr id="361475" name="Rectangle 2"/>
          <p:cNvSpPr>
            <a:spLocks noGrp="1" noRot="1" noChangeAspect="1" noChangeArrowheads="1" noTextEdit="1"/>
          </p:cNvSpPr>
          <p:nvPr>
            <p:ph type="sldImg"/>
          </p:nvPr>
        </p:nvSpPr>
        <p:spPr>
          <a:ln/>
        </p:spPr>
      </p:sp>
      <p:sp>
        <p:nvSpPr>
          <p:cNvPr id="3614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4351614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7"/>
          <p:cNvSpPr>
            <a:spLocks noGrp="1" noChangeArrowheads="1"/>
          </p:cNvSpPr>
          <p:nvPr>
            <p:ph type="sldNum" sz="quarter" idx="5"/>
          </p:nvPr>
        </p:nvSpPr>
        <p:spPr>
          <a:noFill/>
        </p:spPr>
        <p:txBody>
          <a:bodyPr/>
          <a:lstStyle/>
          <a:p>
            <a:fld id="{4724DC91-07BE-4553-A1F9-D3BFA11DB990}" type="slidenum">
              <a:rPr lang="en-US"/>
              <a:pPr/>
              <a:t>141</a:t>
            </a:fld>
            <a:endParaRPr lang="en-US"/>
          </a:p>
        </p:txBody>
      </p:sp>
      <p:sp>
        <p:nvSpPr>
          <p:cNvPr id="362499" name="Rectangle 2"/>
          <p:cNvSpPr>
            <a:spLocks noGrp="1" noRot="1" noChangeAspect="1" noChangeArrowheads="1" noTextEdit="1"/>
          </p:cNvSpPr>
          <p:nvPr>
            <p:ph type="sldImg"/>
          </p:nvPr>
        </p:nvSpPr>
        <p:spPr>
          <a:ln/>
        </p:spPr>
      </p:sp>
      <p:sp>
        <p:nvSpPr>
          <p:cNvPr id="36250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8188807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p:cNvSpPr>
            <a:spLocks noGrp="1" noChangeArrowheads="1"/>
          </p:cNvSpPr>
          <p:nvPr>
            <p:ph type="sldNum" sz="quarter" idx="5"/>
          </p:nvPr>
        </p:nvSpPr>
        <p:spPr>
          <a:noFill/>
        </p:spPr>
        <p:txBody>
          <a:bodyPr/>
          <a:lstStyle/>
          <a:p>
            <a:fld id="{C300CF51-59DA-4176-BB79-DF5F81788582}" type="slidenum">
              <a:rPr lang="en-US"/>
              <a:pPr/>
              <a:t>142</a:t>
            </a:fld>
            <a:endParaRPr lang="en-US"/>
          </a:p>
        </p:txBody>
      </p:sp>
      <p:sp>
        <p:nvSpPr>
          <p:cNvPr id="363523" name="Rectangle 2"/>
          <p:cNvSpPr>
            <a:spLocks noGrp="1" noRot="1" noChangeAspect="1" noChangeArrowheads="1" noTextEdit="1"/>
          </p:cNvSpPr>
          <p:nvPr>
            <p:ph type="sldImg"/>
          </p:nvPr>
        </p:nvSpPr>
        <p:spPr>
          <a:ln/>
        </p:spPr>
      </p:sp>
      <p:sp>
        <p:nvSpPr>
          <p:cNvPr id="36352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92121257"/>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p:cNvSpPr>
            <a:spLocks noGrp="1" noChangeArrowheads="1"/>
          </p:cNvSpPr>
          <p:nvPr>
            <p:ph type="sldNum" sz="quarter" idx="5"/>
          </p:nvPr>
        </p:nvSpPr>
        <p:spPr>
          <a:noFill/>
        </p:spPr>
        <p:txBody>
          <a:bodyPr/>
          <a:lstStyle/>
          <a:p>
            <a:fld id="{E082222B-80F3-44E1-B6E6-BA3D4CF65F91}" type="slidenum">
              <a:rPr lang="en-US"/>
              <a:pPr/>
              <a:t>143</a:t>
            </a:fld>
            <a:endParaRPr lang="en-US"/>
          </a:p>
        </p:txBody>
      </p:sp>
      <p:sp>
        <p:nvSpPr>
          <p:cNvPr id="364547" name="Rectangle 2"/>
          <p:cNvSpPr>
            <a:spLocks noGrp="1" noRot="1" noChangeAspect="1" noChangeArrowheads="1" noTextEdit="1"/>
          </p:cNvSpPr>
          <p:nvPr>
            <p:ph type="sldImg"/>
          </p:nvPr>
        </p:nvSpPr>
        <p:spPr>
          <a:ln/>
        </p:spPr>
      </p:sp>
      <p:sp>
        <p:nvSpPr>
          <p:cNvPr id="364548" name="Rectangle 3"/>
          <p:cNvSpPr>
            <a:spLocks noGrp="1" noChangeArrowheads="1"/>
          </p:cNvSpPr>
          <p:nvPr>
            <p:ph type="body" idx="1"/>
          </p:nvPr>
        </p:nvSpPr>
        <p:spPr>
          <a:noFill/>
          <a:ln/>
        </p:spPr>
        <p:txBody>
          <a:bodyPr/>
          <a:lstStyle/>
          <a:p>
            <a:r>
              <a:rPr lang="en-US" sz="1800" b="1">
                <a:latin typeface="Arial" pitchFamily="34" charset="0"/>
              </a:rPr>
              <a:t>Polyesters release a large amount of heat when they cure.</a:t>
            </a:r>
          </a:p>
          <a:p>
            <a:r>
              <a:rPr lang="en-US" sz="1800" b="1">
                <a:latin typeface="Arial" pitchFamily="34" charset="0"/>
                <a:sym typeface="Symbol" pitchFamily="18" charset="2"/>
              </a:rPr>
              <a:t>		</a:t>
            </a:r>
            <a:r>
              <a:rPr lang="en-US" sz="1800" b="1">
                <a:latin typeface="Arial" pitchFamily="34" charset="0"/>
              </a:rPr>
              <a:t>   exothermic reaction</a:t>
            </a:r>
          </a:p>
          <a:p>
            <a:endParaRPr lang="en-US" sz="1800" b="1">
              <a:latin typeface="Arial" pitchFamily="34" charset="0"/>
            </a:endParaRPr>
          </a:p>
          <a:p>
            <a:r>
              <a:rPr lang="en-US" sz="1800" b="1">
                <a:latin typeface="Arial" pitchFamily="34" charset="0"/>
              </a:rPr>
              <a:t>If the casting gets too hot :</a:t>
            </a:r>
          </a:p>
          <a:p>
            <a:r>
              <a:rPr lang="en-US" sz="1800" b="1">
                <a:latin typeface="Arial" pitchFamily="34" charset="0"/>
                <a:sym typeface="Symbol" pitchFamily="18" charset="2"/>
              </a:rPr>
              <a:t></a:t>
            </a:r>
            <a:r>
              <a:rPr lang="en-US" sz="1800" b="1">
                <a:latin typeface="Arial" pitchFamily="34" charset="0"/>
              </a:rPr>
              <a:t>  Degrade   	 </a:t>
            </a:r>
            <a:r>
              <a:rPr lang="en-US" sz="1800" b="1">
                <a:latin typeface="Arial" pitchFamily="34" charset="0"/>
                <a:sym typeface="Symbol" pitchFamily="18" charset="2"/>
              </a:rPr>
              <a:t></a:t>
            </a:r>
            <a:r>
              <a:rPr lang="en-US" sz="1800" b="1">
                <a:latin typeface="Arial" pitchFamily="34" charset="0"/>
              </a:rPr>
              <a:t>  Bubble</a:t>
            </a:r>
          </a:p>
          <a:p>
            <a:r>
              <a:rPr lang="en-US" sz="1800" b="1">
                <a:latin typeface="Arial" pitchFamily="34" charset="0"/>
                <a:sym typeface="Symbol" pitchFamily="18" charset="2"/>
              </a:rPr>
              <a:t></a:t>
            </a:r>
            <a:r>
              <a:rPr lang="en-US" sz="1800" b="1">
                <a:latin typeface="Arial" pitchFamily="34" charset="0"/>
              </a:rPr>
              <a:t>  Turn brown	 </a:t>
            </a:r>
            <a:r>
              <a:rPr lang="en-US" sz="1800" b="1">
                <a:latin typeface="Arial" pitchFamily="34" charset="0"/>
                <a:sym typeface="Symbol" pitchFamily="18" charset="2"/>
              </a:rPr>
              <a:t>  C</a:t>
            </a:r>
            <a:r>
              <a:rPr lang="en-US" sz="1800" b="1">
                <a:latin typeface="Arial" pitchFamily="34" charset="0"/>
              </a:rPr>
              <a:t>rack </a:t>
            </a:r>
          </a:p>
          <a:p>
            <a:endParaRPr lang="en-US" sz="1800" b="1">
              <a:latin typeface="Arial" pitchFamily="34" charset="0"/>
            </a:endParaRPr>
          </a:p>
          <a:p>
            <a:r>
              <a:rPr lang="en-US" sz="1800" b="1">
                <a:latin typeface="Arial" pitchFamily="34" charset="0"/>
              </a:rPr>
              <a:t>This is the reason that its recommended that only casting 1/4" thick layers </a:t>
            </a:r>
          </a:p>
        </p:txBody>
      </p:sp>
    </p:spTree>
    <p:extLst>
      <p:ext uri="{BB962C8B-B14F-4D97-AF65-F5344CB8AC3E}">
        <p14:creationId xmlns:p14="http://schemas.microsoft.com/office/powerpoint/2010/main" val="322005203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p:spPr>
        <p:txBody>
          <a:bodyPr/>
          <a:lstStyle/>
          <a:p>
            <a:fld id="{530735BB-5022-44F4-8207-74575561F72B}" type="slidenum">
              <a:rPr lang="en-US"/>
              <a:pPr/>
              <a:t>144</a:t>
            </a:fld>
            <a:endParaRPr lang="en-US"/>
          </a:p>
        </p:txBody>
      </p:sp>
      <p:sp>
        <p:nvSpPr>
          <p:cNvPr id="365571" name="Rectangle 2"/>
          <p:cNvSpPr>
            <a:spLocks noGrp="1" noRot="1" noChangeAspect="1" noChangeArrowheads="1" noTextEdit="1"/>
          </p:cNvSpPr>
          <p:nvPr>
            <p:ph type="sldImg"/>
          </p:nvPr>
        </p:nvSpPr>
        <p:spPr>
          <a:ln/>
        </p:spPr>
      </p:sp>
      <p:sp>
        <p:nvSpPr>
          <p:cNvPr id="808963" name="Rectangle 3"/>
          <p:cNvSpPr>
            <a:spLocks noGrp="1" noChangeArrowheads="1"/>
          </p:cNvSpPr>
          <p:nvPr>
            <p:ph type="body" idx="1"/>
          </p:nvPr>
        </p:nvSpPr>
        <p:spPr>
          <a:xfrm>
            <a:off x="692150" y="4240213"/>
            <a:ext cx="5976938" cy="4679950"/>
          </a:xfrm>
        </p:spPr>
        <p:txBody>
          <a:bodyPr/>
          <a:lstStyle/>
          <a:p>
            <a:pPr>
              <a:defRPr/>
            </a:pPr>
            <a:endParaRPr lang="en-US"/>
          </a:p>
          <a:p>
            <a:pPr>
              <a:defRPr/>
            </a:pPr>
            <a:endParaRPr lang="en-US"/>
          </a:p>
          <a:p>
            <a:pPr>
              <a:defRPr/>
            </a:pPr>
            <a:endParaRPr lang="en-US"/>
          </a:p>
          <a:p>
            <a:pPr>
              <a:defRPr/>
            </a:pPr>
            <a:endParaRPr lang="en-US"/>
          </a:p>
          <a:p>
            <a:pPr>
              <a:defRPr/>
            </a:pPr>
            <a:r>
              <a:rPr lang="en-US" sz="2000" b="1" u="sng">
                <a:latin typeface="Arial" charset="0"/>
              </a:rPr>
              <a:t>CONTROLLED SPRAYING OPERATIONS</a:t>
            </a:r>
          </a:p>
          <a:p>
            <a:pPr>
              <a:defRPr/>
            </a:pPr>
            <a:endParaRPr lang="en-US"/>
          </a:p>
          <a:p>
            <a:pPr lvl="2">
              <a:buFontTx/>
              <a:buChar char="•"/>
              <a:defRPr/>
            </a:pPr>
            <a:r>
              <a:rPr lang="en-US" sz="2000">
                <a:effectLst>
                  <a:outerShdw blurRad="38100" dist="38100" dir="2700000" algn="tl">
                    <a:srgbClr val="C0C0C0"/>
                  </a:outerShdw>
                </a:effectLst>
                <a:latin typeface="Arial" charset="0"/>
              </a:rPr>
              <a:t>  Reduces styrene emissions</a:t>
            </a:r>
          </a:p>
          <a:p>
            <a:pPr lvl="2">
              <a:buFontTx/>
              <a:buChar char="•"/>
              <a:defRPr/>
            </a:pPr>
            <a:r>
              <a:rPr lang="en-US" sz="2000">
                <a:effectLst>
                  <a:outerShdw blurRad="38100" dist="38100" dir="2700000" algn="tl">
                    <a:srgbClr val="C0C0C0"/>
                  </a:outerShdw>
                </a:effectLst>
                <a:latin typeface="Arial" charset="0"/>
              </a:rPr>
              <a:t>  Increases transfer efficiency</a:t>
            </a:r>
          </a:p>
          <a:p>
            <a:pPr lvl="2">
              <a:buFontTx/>
              <a:buChar char="•"/>
              <a:defRPr/>
            </a:pPr>
            <a:r>
              <a:rPr lang="en-US" sz="2000">
                <a:effectLst>
                  <a:outerShdw blurRad="38100" dist="38100" dir="2700000" algn="tl">
                    <a:srgbClr val="C0C0C0"/>
                  </a:outerShdw>
                </a:effectLst>
                <a:latin typeface="Arial" charset="0"/>
              </a:rPr>
              <a:t>  Low fluid tip pressure</a:t>
            </a:r>
          </a:p>
          <a:p>
            <a:pPr lvl="2">
              <a:buFontTx/>
              <a:buChar char="•"/>
              <a:defRPr/>
            </a:pPr>
            <a:r>
              <a:rPr lang="en-US" sz="2000">
                <a:effectLst>
                  <a:outerShdw blurRad="38100" dist="38100" dir="2700000" algn="tl">
                    <a:srgbClr val="C0C0C0"/>
                  </a:outerShdw>
                </a:effectLst>
                <a:latin typeface="Arial" charset="0"/>
              </a:rPr>
              <a:t>  Employee gun handling training</a:t>
            </a:r>
          </a:p>
          <a:p>
            <a:pPr lvl="2">
              <a:buFontTx/>
              <a:buChar char="•"/>
              <a:defRPr/>
            </a:pPr>
            <a:r>
              <a:rPr lang="en-US" sz="2000">
                <a:effectLst>
                  <a:outerShdw blurRad="38100" dist="38100" dir="2700000" algn="tl">
                    <a:srgbClr val="C0C0C0"/>
                  </a:outerShdw>
                </a:effectLst>
                <a:latin typeface="Arial" charset="0"/>
              </a:rPr>
              <a:t>  Close mold flanges</a:t>
            </a:r>
          </a:p>
          <a:p>
            <a:pPr lvl="2">
              <a:buFontTx/>
              <a:buChar char="•"/>
              <a:defRPr/>
            </a:pPr>
            <a:endParaRPr lang="en-US" sz="2000">
              <a:effectLst>
                <a:outerShdw blurRad="38100" dist="38100" dir="2700000" algn="tl">
                  <a:srgbClr val="C0C0C0"/>
                </a:outerShdw>
              </a:effectLst>
              <a:latin typeface="Arial" charset="0"/>
            </a:endParaRPr>
          </a:p>
          <a:p>
            <a:pPr>
              <a:defRPr/>
            </a:pPr>
            <a:r>
              <a:rPr lang="en-US" sz="1600">
                <a:solidFill>
                  <a:srgbClr val="D60000"/>
                </a:solidFill>
                <a:latin typeface="Arial" charset="0"/>
              </a:rPr>
              <a:t>[Mold flanges surround the edge of a mold.  Close mold flanges help to minimize spray off mold edges.]</a:t>
            </a:r>
            <a:r>
              <a:rPr lang="en-US" sz="2000">
                <a:latin typeface="Arial" charset="0"/>
              </a:rPr>
              <a:t> </a:t>
            </a:r>
          </a:p>
        </p:txBody>
      </p:sp>
    </p:spTree>
    <p:extLst>
      <p:ext uri="{BB962C8B-B14F-4D97-AF65-F5344CB8AC3E}">
        <p14:creationId xmlns:p14="http://schemas.microsoft.com/office/powerpoint/2010/main" val="219238392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p:spPr>
        <p:txBody>
          <a:bodyPr/>
          <a:lstStyle/>
          <a:p>
            <a:fld id="{55BEA8E5-38CB-44DD-8E3A-30B0B2E33AA6}" type="slidenum">
              <a:rPr lang="en-US"/>
              <a:pPr/>
              <a:t>145</a:t>
            </a:fld>
            <a:endParaRPr lang="en-US"/>
          </a:p>
        </p:txBody>
      </p:sp>
      <p:sp>
        <p:nvSpPr>
          <p:cNvPr id="366595" name="Rectangle 2"/>
          <p:cNvSpPr>
            <a:spLocks noGrp="1" noRot="1" noChangeAspect="1" noChangeArrowheads="1" noTextEdit="1"/>
          </p:cNvSpPr>
          <p:nvPr>
            <p:ph type="sldImg"/>
          </p:nvPr>
        </p:nvSpPr>
        <p:spPr>
          <a:ln/>
        </p:spPr>
      </p:sp>
      <p:sp>
        <p:nvSpPr>
          <p:cNvPr id="3665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1126555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p>
            <a:fld id="{038DE3D1-E6F7-4ED8-9EC0-FC6C848FC252}" type="slidenum">
              <a:rPr lang="en-US"/>
              <a:pPr/>
              <a:t>146</a:t>
            </a:fld>
            <a:endParaRPr lang="en-US"/>
          </a:p>
        </p:txBody>
      </p:sp>
      <p:sp>
        <p:nvSpPr>
          <p:cNvPr id="367619" name="Rectangle 2"/>
          <p:cNvSpPr>
            <a:spLocks noGrp="1" noRot="1" noChangeAspect="1" noChangeArrowheads="1" noTextEdit="1"/>
          </p:cNvSpPr>
          <p:nvPr>
            <p:ph type="sldImg"/>
          </p:nvPr>
        </p:nvSpPr>
        <p:spPr>
          <a:ln/>
        </p:spPr>
      </p:sp>
      <p:sp>
        <p:nvSpPr>
          <p:cNvPr id="367620" name="Rectangle 4"/>
          <p:cNvSpPr>
            <a:spLocks noGrp="1" noChangeArrowheads="1"/>
          </p:cNvSpPr>
          <p:nvPr>
            <p:ph type="body" idx="1"/>
          </p:nvPr>
        </p:nvSpPr>
        <p:spPr>
          <a:xfrm>
            <a:off x="836613" y="4383088"/>
            <a:ext cx="5761037" cy="4465637"/>
          </a:xfrm>
          <a:noFill/>
          <a:ln/>
        </p:spPr>
        <p:txBody>
          <a:bodyPr/>
          <a:lstStyle/>
          <a:p>
            <a:r>
              <a:rPr lang="en-US" sz="2000">
                <a:latin typeface="Arial" pitchFamily="34" charset="0"/>
              </a:rPr>
              <a:t>Polyesters release heat when they cure.</a:t>
            </a:r>
          </a:p>
          <a:p>
            <a:r>
              <a:rPr lang="en-US" sz="2000">
                <a:latin typeface="Arial" pitchFamily="34" charset="0"/>
                <a:sym typeface="Symbol" pitchFamily="18" charset="2"/>
              </a:rPr>
              <a:t>		</a:t>
            </a:r>
            <a:r>
              <a:rPr lang="en-US" sz="2000">
                <a:latin typeface="Arial" pitchFamily="34" charset="0"/>
              </a:rPr>
              <a:t>   </a:t>
            </a:r>
            <a:r>
              <a:rPr lang="en-US" sz="2000">
                <a:solidFill>
                  <a:srgbClr val="D60000"/>
                </a:solidFill>
                <a:latin typeface="Arial" pitchFamily="34" charset="0"/>
              </a:rPr>
              <a:t>exothermic reaction</a:t>
            </a:r>
          </a:p>
          <a:p>
            <a:endParaRPr lang="en-US" sz="2000">
              <a:latin typeface="Arial" pitchFamily="34" charset="0"/>
            </a:endParaRPr>
          </a:p>
          <a:p>
            <a:r>
              <a:rPr lang="en-US" sz="2000" u="sng">
                <a:latin typeface="Arial" pitchFamily="34" charset="0"/>
              </a:rPr>
              <a:t>If the casting gets too hot</a:t>
            </a:r>
            <a:r>
              <a:rPr lang="en-US" sz="2000">
                <a:latin typeface="Arial" pitchFamily="34" charset="0"/>
              </a:rPr>
              <a:t> :</a:t>
            </a:r>
          </a:p>
          <a:p>
            <a:r>
              <a:rPr lang="en-US" sz="2000">
                <a:latin typeface="Arial" pitchFamily="34" charset="0"/>
                <a:sym typeface="Symbol" pitchFamily="18" charset="2"/>
              </a:rPr>
              <a:t></a:t>
            </a:r>
            <a:r>
              <a:rPr lang="en-US" sz="2000">
                <a:latin typeface="Arial" pitchFamily="34" charset="0"/>
              </a:rPr>
              <a:t>  Degrade   	 </a:t>
            </a:r>
            <a:r>
              <a:rPr lang="en-US" sz="2000">
                <a:latin typeface="Arial" pitchFamily="34" charset="0"/>
                <a:sym typeface="Symbol" pitchFamily="18" charset="2"/>
              </a:rPr>
              <a:t></a:t>
            </a:r>
            <a:r>
              <a:rPr lang="en-US" sz="2000">
                <a:latin typeface="Arial" pitchFamily="34" charset="0"/>
              </a:rPr>
              <a:t>  Bubble</a:t>
            </a:r>
          </a:p>
          <a:p>
            <a:r>
              <a:rPr lang="en-US" sz="2000">
                <a:latin typeface="Arial" pitchFamily="34" charset="0"/>
                <a:sym typeface="Symbol" pitchFamily="18" charset="2"/>
              </a:rPr>
              <a:t></a:t>
            </a:r>
            <a:r>
              <a:rPr lang="en-US" sz="2000">
                <a:latin typeface="Arial" pitchFamily="34" charset="0"/>
              </a:rPr>
              <a:t>  Turn brown	 </a:t>
            </a:r>
            <a:r>
              <a:rPr lang="en-US" sz="2000">
                <a:latin typeface="Arial" pitchFamily="34" charset="0"/>
                <a:sym typeface="Symbol" pitchFamily="18" charset="2"/>
              </a:rPr>
              <a:t>  C</a:t>
            </a:r>
            <a:r>
              <a:rPr lang="en-US" sz="2000">
                <a:latin typeface="Arial" pitchFamily="34" charset="0"/>
              </a:rPr>
              <a:t>rack </a:t>
            </a:r>
          </a:p>
          <a:p>
            <a:endParaRPr lang="en-US" sz="2000">
              <a:latin typeface="Arial" pitchFamily="34" charset="0"/>
            </a:endParaRPr>
          </a:p>
          <a:p>
            <a:r>
              <a:rPr lang="en-US" sz="2000">
                <a:latin typeface="Arial" pitchFamily="34" charset="0"/>
              </a:rPr>
              <a:t>This generally limits the thickness of castings to less than 1/4" thick layers. </a:t>
            </a:r>
          </a:p>
        </p:txBody>
      </p:sp>
    </p:spTree>
    <p:extLst>
      <p:ext uri="{BB962C8B-B14F-4D97-AF65-F5344CB8AC3E}">
        <p14:creationId xmlns:p14="http://schemas.microsoft.com/office/powerpoint/2010/main" val="3419150373"/>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976AC291-9648-4E8C-A6D0-0963E1A06B80}" type="slidenum">
              <a:rPr lang="en-US"/>
              <a:pPr/>
              <a:t>147</a:t>
            </a:fld>
            <a:endParaRPr lang="en-US"/>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92900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BBB98487-CEFE-4EB8-9030-8EA8A583ECEC}" type="slidenum">
              <a:rPr lang="en-US"/>
              <a:pPr/>
              <a:t>14</a:t>
            </a:fld>
            <a:endParaRPr lang="en-US"/>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r>
              <a:rPr lang="en-US" sz="1800" b="1">
                <a:latin typeface="Arial" pitchFamily="34" charset="0"/>
              </a:rPr>
              <a:t>Soft drink, water, beer, juice, food and</a:t>
            </a:r>
          </a:p>
          <a:p>
            <a:r>
              <a:rPr lang="en-US" sz="1800" b="1">
                <a:latin typeface="Arial" pitchFamily="34" charset="0"/>
              </a:rPr>
              <a:t>custom container applications</a:t>
            </a:r>
          </a:p>
        </p:txBody>
      </p:sp>
    </p:spTree>
    <p:extLst>
      <p:ext uri="{BB962C8B-B14F-4D97-AF65-F5344CB8AC3E}">
        <p14:creationId xmlns:p14="http://schemas.microsoft.com/office/powerpoint/2010/main" val="162240928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6EFE3BB1-5D68-4E54-AB63-F8D5827496DB}" type="slidenum">
              <a:rPr lang="en-US"/>
              <a:pPr/>
              <a:t>148</a:t>
            </a:fld>
            <a:endParaRPr lang="en-US"/>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xfrm>
            <a:off x="914400" y="4370388"/>
            <a:ext cx="5467350" cy="4262437"/>
          </a:xfrm>
          <a:noFill/>
          <a:ln/>
        </p:spPr>
        <p:txBody>
          <a:bodyPr/>
          <a:lstStyle/>
          <a:p>
            <a:endParaRPr lang="en-US" sz="2400">
              <a:latin typeface="Arial" pitchFamily="34" charset="0"/>
            </a:endParaRPr>
          </a:p>
          <a:p>
            <a:r>
              <a:rPr lang="en-US" sz="2400" b="1" u="sng">
                <a:latin typeface="Arial" pitchFamily="34" charset="0"/>
              </a:rPr>
              <a:t>APPROVED SPRAY GUNS</a:t>
            </a:r>
          </a:p>
          <a:p>
            <a:r>
              <a:rPr lang="en-US" sz="2400">
                <a:latin typeface="Arial" pitchFamily="34" charset="0"/>
              </a:rPr>
              <a:t>High Pressure Airless Guns</a:t>
            </a:r>
          </a:p>
          <a:p>
            <a:r>
              <a:rPr lang="en-US" sz="2400">
                <a:latin typeface="Arial" pitchFamily="34" charset="0"/>
              </a:rPr>
              <a:t>Air-Assist Airless Guns</a:t>
            </a:r>
          </a:p>
          <a:p>
            <a:r>
              <a:rPr lang="en-US" sz="2400">
                <a:latin typeface="Arial" pitchFamily="34" charset="0"/>
              </a:rPr>
              <a:t>Electrostatic Spray</a:t>
            </a:r>
          </a:p>
          <a:p>
            <a:r>
              <a:rPr lang="en-US" sz="2400">
                <a:latin typeface="Arial" pitchFamily="34" charset="0"/>
              </a:rPr>
              <a:t>High Volume Low Pressure (HVLP)  </a:t>
            </a:r>
            <a:r>
              <a:rPr lang="en-US" sz="2400">
                <a:latin typeface="Arial" pitchFamily="34" charset="0"/>
                <a:sym typeface="Symbol" pitchFamily="18" charset="2"/>
              </a:rPr>
              <a:t></a:t>
            </a:r>
            <a:endParaRPr lang="en-US" sz="2400">
              <a:latin typeface="Arial" pitchFamily="34" charset="0"/>
            </a:endParaRPr>
          </a:p>
          <a:p>
            <a:r>
              <a:rPr lang="en-US" sz="2400">
                <a:latin typeface="Arial" pitchFamily="34" charset="0"/>
              </a:rPr>
              <a:t>Fluid Impingement Technology (FIT) Spray Gun  </a:t>
            </a:r>
            <a:r>
              <a:rPr lang="en-US" sz="2400">
                <a:latin typeface="Arial" pitchFamily="34" charset="0"/>
                <a:sym typeface="Symbol" pitchFamily="18" charset="2"/>
              </a:rPr>
              <a:t></a:t>
            </a:r>
            <a:endParaRPr lang="en-US" sz="2400">
              <a:latin typeface="Arial" pitchFamily="34" charset="0"/>
            </a:endParaRPr>
          </a:p>
        </p:txBody>
      </p:sp>
    </p:spTree>
    <p:extLst>
      <p:ext uri="{BB962C8B-B14F-4D97-AF65-F5344CB8AC3E}">
        <p14:creationId xmlns:p14="http://schemas.microsoft.com/office/powerpoint/2010/main" val="284836655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FB4B9036-AA18-44E0-BEE5-2F818B659B16}" type="slidenum">
              <a:rPr lang="en-US"/>
              <a:pPr/>
              <a:t>149</a:t>
            </a:fld>
            <a:endParaRPr lang="en-US"/>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xfrm>
            <a:off x="549275" y="4311650"/>
            <a:ext cx="6308725" cy="4608513"/>
          </a:xfrm>
          <a:noFill/>
          <a:ln/>
        </p:spPr>
        <p:txBody>
          <a:bodyPr/>
          <a:lstStyle/>
          <a:p>
            <a:pPr algn="ctr">
              <a:lnSpc>
                <a:spcPct val="90000"/>
              </a:lnSpc>
            </a:pPr>
            <a:r>
              <a:rPr lang="en-US" sz="2400" b="1" u="sng">
                <a:latin typeface="Arial" pitchFamily="34" charset="0"/>
              </a:rPr>
              <a:t>HVLP Spray Gun</a:t>
            </a:r>
            <a:endParaRPr lang="en-US" sz="2400">
              <a:latin typeface="Arial" pitchFamily="34" charset="0"/>
            </a:endParaRPr>
          </a:p>
          <a:p>
            <a:pPr>
              <a:lnSpc>
                <a:spcPct val="90000"/>
              </a:lnSpc>
            </a:pPr>
            <a:endParaRPr lang="en-US" sz="2400" b="1">
              <a:solidFill>
                <a:srgbClr val="FF9900"/>
              </a:solidFill>
              <a:latin typeface="Arial" pitchFamily="34" charset="0"/>
            </a:endParaRPr>
          </a:p>
          <a:p>
            <a:pPr>
              <a:lnSpc>
                <a:spcPct val="90000"/>
              </a:lnSpc>
            </a:pPr>
            <a:r>
              <a:rPr lang="en-US" sz="2400" b="1">
                <a:solidFill>
                  <a:srgbClr val="FF9900"/>
                </a:solidFill>
                <a:latin typeface="Arial" pitchFamily="34" charset="0"/>
              </a:rPr>
              <a:t>0.1 to 10 psig </a:t>
            </a:r>
            <a:r>
              <a:rPr lang="en-US" sz="2400">
                <a:latin typeface="Arial" pitchFamily="34" charset="0"/>
              </a:rPr>
              <a:t>(Some agencies define as)</a:t>
            </a:r>
          </a:p>
          <a:p>
            <a:pPr>
              <a:lnSpc>
                <a:spcPct val="90000"/>
              </a:lnSpc>
            </a:pPr>
            <a:endParaRPr lang="en-US" sz="2400" b="1">
              <a:solidFill>
                <a:srgbClr val="FF9900"/>
              </a:solidFill>
              <a:latin typeface="Arial" pitchFamily="34" charset="0"/>
            </a:endParaRPr>
          </a:p>
          <a:p>
            <a:pPr>
              <a:lnSpc>
                <a:spcPct val="90000"/>
              </a:lnSpc>
            </a:pPr>
            <a:r>
              <a:rPr lang="en-US" sz="2400">
                <a:latin typeface="Arial" pitchFamily="34" charset="0"/>
              </a:rPr>
              <a:t>Provides high transfer efficiency of materials</a:t>
            </a:r>
            <a:endParaRPr lang="en-US" sz="2400" b="1">
              <a:solidFill>
                <a:srgbClr val="FF9900"/>
              </a:solidFill>
              <a:latin typeface="Arial" pitchFamily="34" charset="0"/>
            </a:endParaRPr>
          </a:p>
          <a:p>
            <a:pPr>
              <a:lnSpc>
                <a:spcPct val="90000"/>
              </a:lnSpc>
            </a:pPr>
            <a:endParaRPr lang="en-US" sz="2400" b="1">
              <a:solidFill>
                <a:srgbClr val="FF9900"/>
              </a:solidFill>
              <a:latin typeface="Arial" pitchFamily="34" charset="0"/>
            </a:endParaRPr>
          </a:p>
          <a:p>
            <a:pPr>
              <a:lnSpc>
                <a:spcPct val="90000"/>
              </a:lnSpc>
            </a:pPr>
            <a:r>
              <a:rPr lang="en-US" sz="2400" b="1" u="sng">
                <a:latin typeface="Arial" pitchFamily="34" charset="0"/>
              </a:rPr>
              <a:t>Shown</a:t>
            </a:r>
            <a:r>
              <a:rPr lang="en-US" sz="2400" b="1">
                <a:latin typeface="Arial" pitchFamily="34" charset="0"/>
              </a:rPr>
              <a:t>:</a:t>
            </a:r>
          </a:p>
          <a:p>
            <a:pPr>
              <a:lnSpc>
                <a:spcPct val="90000"/>
              </a:lnSpc>
            </a:pPr>
            <a:r>
              <a:rPr lang="en-US" sz="2400" b="1">
                <a:latin typeface="Arial" pitchFamily="34" charset="0"/>
              </a:rPr>
              <a:t>	Resin hose</a:t>
            </a:r>
          </a:p>
          <a:p>
            <a:pPr>
              <a:lnSpc>
                <a:spcPct val="90000"/>
              </a:lnSpc>
            </a:pPr>
            <a:r>
              <a:rPr lang="en-US" sz="2400" b="1">
                <a:latin typeface="Arial" pitchFamily="34" charset="0"/>
              </a:rPr>
              <a:t>	Catalyst hose </a:t>
            </a:r>
          </a:p>
          <a:p>
            <a:pPr>
              <a:lnSpc>
                <a:spcPct val="90000"/>
              </a:lnSpc>
            </a:pPr>
            <a:r>
              <a:rPr lang="en-US" sz="2400" b="1">
                <a:latin typeface="Arial" pitchFamily="34" charset="0"/>
              </a:rPr>
              <a:t>	Air pressure hose</a:t>
            </a:r>
          </a:p>
        </p:txBody>
      </p:sp>
      <p:sp>
        <p:nvSpPr>
          <p:cNvPr id="370693" name="Rectangle 5"/>
          <p:cNvSpPr>
            <a:spLocks noChangeArrowheads="1"/>
          </p:cNvSpPr>
          <p:nvPr/>
        </p:nvSpPr>
        <p:spPr bwMode="auto">
          <a:xfrm>
            <a:off x="6151563" y="1358900"/>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22</a:t>
            </a:r>
          </a:p>
        </p:txBody>
      </p:sp>
    </p:spTree>
    <p:extLst>
      <p:ext uri="{BB962C8B-B14F-4D97-AF65-F5344CB8AC3E}">
        <p14:creationId xmlns:p14="http://schemas.microsoft.com/office/powerpoint/2010/main" val="355520394"/>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7"/>
          <p:cNvSpPr>
            <a:spLocks noGrp="1" noChangeArrowheads="1"/>
          </p:cNvSpPr>
          <p:nvPr>
            <p:ph type="sldNum" sz="quarter" idx="5"/>
          </p:nvPr>
        </p:nvSpPr>
        <p:spPr>
          <a:noFill/>
        </p:spPr>
        <p:txBody>
          <a:bodyPr/>
          <a:lstStyle/>
          <a:p>
            <a:fld id="{B83A31F0-977B-4C8A-A013-3DE07498DF5C}" type="slidenum">
              <a:rPr lang="en-US"/>
              <a:pPr/>
              <a:t>150</a:t>
            </a:fld>
            <a:endParaRPr lang="en-US"/>
          </a:p>
        </p:txBody>
      </p:sp>
      <p:sp>
        <p:nvSpPr>
          <p:cNvPr id="371715" name="Rectangle 2"/>
          <p:cNvSpPr>
            <a:spLocks noGrp="1" noRot="1" noChangeAspect="1" noChangeArrowheads="1" noTextEdit="1"/>
          </p:cNvSpPr>
          <p:nvPr>
            <p:ph type="sldImg"/>
          </p:nvPr>
        </p:nvSpPr>
        <p:spPr>
          <a:ln/>
        </p:spPr>
      </p:sp>
      <p:sp>
        <p:nvSpPr>
          <p:cNvPr id="371716" name="Rectangle 3"/>
          <p:cNvSpPr>
            <a:spLocks noGrp="1" noChangeArrowheads="1"/>
          </p:cNvSpPr>
          <p:nvPr>
            <p:ph type="body" idx="1"/>
          </p:nvPr>
        </p:nvSpPr>
        <p:spPr>
          <a:xfrm>
            <a:off x="765175" y="4383088"/>
            <a:ext cx="6092825" cy="4392612"/>
          </a:xfrm>
          <a:noFill/>
          <a:ln/>
        </p:spPr>
        <p:txBody>
          <a:bodyPr/>
          <a:lstStyle/>
          <a:p>
            <a:r>
              <a:rPr lang="en-US" sz="2000" b="1" u="sng">
                <a:latin typeface="Arial" pitchFamily="34" charset="0"/>
              </a:rPr>
              <a:t>Ways to Reduce VOC Emissions</a:t>
            </a:r>
          </a:p>
          <a:p>
            <a:endParaRPr lang="en-US" sz="2000" b="1">
              <a:latin typeface="Arial" pitchFamily="34" charset="0"/>
            </a:endParaRPr>
          </a:p>
          <a:p>
            <a:r>
              <a:rPr lang="en-US" sz="2000" b="1">
                <a:latin typeface="Arial" pitchFamily="34" charset="0"/>
              </a:rPr>
              <a:t>Increases transfer efficiency</a:t>
            </a:r>
          </a:p>
          <a:p>
            <a:endParaRPr lang="en-US" sz="2000" b="1">
              <a:latin typeface="Arial" pitchFamily="34" charset="0"/>
            </a:endParaRPr>
          </a:p>
          <a:p>
            <a:r>
              <a:rPr lang="en-US" sz="2000" b="1">
                <a:latin typeface="Arial" pitchFamily="34" charset="0"/>
              </a:rPr>
              <a:t>FIT spray guns  :  $2,500</a:t>
            </a:r>
          </a:p>
          <a:p>
            <a:endParaRPr lang="en-US" sz="2000" b="1">
              <a:latin typeface="Arial" pitchFamily="34" charset="0"/>
            </a:endParaRPr>
          </a:p>
          <a:p>
            <a:r>
              <a:rPr lang="en-US" sz="2000" b="1">
                <a:latin typeface="Arial" pitchFamily="34" charset="0"/>
              </a:rPr>
              <a:t>Higher transfer efficiency than HVLP</a:t>
            </a:r>
          </a:p>
          <a:p>
            <a:endParaRPr lang="en-US" sz="2000" b="1">
              <a:latin typeface="Arial" pitchFamily="34" charset="0"/>
            </a:endParaRPr>
          </a:p>
          <a:p>
            <a:r>
              <a:rPr lang="en-US" sz="2000" b="1">
                <a:solidFill>
                  <a:srgbClr val="009900"/>
                </a:solidFill>
                <a:latin typeface="Arial" pitchFamily="34" charset="0"/>
              </a:rPr>
              <a:t>Being evaluated as BACT</a:t>
            </a:r>
          </a:p>
        </p:txBody>
      </p:sp>
    </p:spTree>
    <p:extLst>
      <p:ext uri="{BB962C8B-B14F-4D97-AF65-F5344CB8AC3E}">
        <p14:creationId xmlns:p14="http://schemas.microsoft.com/office/powerpoint/2010/main" val="88939891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5E0F0139-1555-444C-BB73-DE70B8E28350}" type="slidenum">
              <a:rPr lang="en-US"/>
              <a:pPr/>
              <a:t>151</a:t>
            </a:fld>
            <a:endParaRPr lang="en-US"/>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0357927"/>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a:noFill/>
        </p:spPr>
        <p:txBody>
          <a:bodyPr/>
          <a:lstStyle/>
          <a:p>
            <a:fld id="{BCC3E18E-0797-48E1-B425-6C069912226F}" type="slidenum">
              <a:rPr lang="en-US"/>
              <a:pPr/>
              <a:t>152</a:t>
            </a:fld>
            <a:endParaRPr lang="en-US"/>
          </a:p>
        </p:txBody>
      </p:sp>
      <p:sp>
        <p:nvSpPr>
          <p:cNvPr id="373763" name="Rectangle 2"/>
          <p:cNvSpPr>
            <a:spLocks noGrp="1" noRot="1" noChangeAspect="1" noChangeArrowheads="1" noTextEdit="1"/>
          </p:cNvSpPr>
          <p:nvPr>
            <p:ph type="sldImg"/>
          </p:nvPr>
        </p:nvSpPr>
        <p:spPr>
          <a:ln/>
        </p:spPr>
      </p:sp>
      <p:sp>
        <p:nvSpPr>
          <p:cNvPr id="37376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00572936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3946EF86-2153-45F3-A6AD-EA6B54593515}" type="slidenum">
              <a:rPr lang="en-US"/>
              <a:pPr/>
              <a:t>153</a:t>
            </a:fld>
            <a:endParaRPr lang="en-US"/>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8606324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A1B36344-DBE4-4FDC-8D50-A8ACBC2E8EA1}" type="slidenum">
              <a:rPr lang="en-US"/>
              <a:pPr/>
              <a:t>154</a:t>
            </a:fld>
            <a:endParaRPr lang="en-US"/>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r>
              <a:rPr lang="en-US" sz="1800" b="1">
                <a:latin typeface="Arial" pitchFamily="34" charset="0"/>
              </a:rPr>
              <a:t>This process enables the production of large series of continuos fiber</a:t>
            </a:r>
          </a:p>
          <a:p>
            <a:endParaRPr lang="en-US" sz="1800" b="1">
              <a:latin typeface="Arial" pitchFamily="34" charset="0"/>
            </a:endParaRPr>
          </a:p>
          <a:p>
            <a:r>
              <a:rPr lang="en-US" sz="1800" b="1">
                <a:latin typeface="Arial" pitchFamily="34" charset="0"/>
              </a:rPr>
              <a:t>1.  Fibers are pulled through a plastic bath 2.  Through a heated die which give the                                                                profile its shape</a:t>
            </a:r>
          </a:p>
          <a:p>
            <a:r>
              <a:rPr lang="en-US" sz="1800" b="1">
                <a:latin typeface="Arial" pitchFamily="34" charset="0"/>
              </a:rPr>
              <a:t>3.  Profile is cooled by air or water and cut into desired lengths. </a:t>
            </a:r>
          </a:p>
          <a:p>
            <a:endParaRPr lang="en-US" sz="1800" b="1">
              <a:latin typeface="Arial" pitchFamily="34" charset="0"/>
            </a:endParaRPr>
          </a:p>
          <a:p>
            <a:r>
              <a:rPr lang="en-US" sz="1800" b="1">
                <a:latin typeface="Arial" pitchFamily="34" charset="0"/>
              </a:rPr>
              <a:t>Advantage </a:t>
            </a:r>
            <a:r>
              <a:rPr lang="en-US" sz="1800" b="1">
                <a:latin typeface="Arial" pitchFamily="34" charset="0"/>
                <a:sym typeface="Symbol" pitchFamily="18" charset="2"/>
              </a:rPr>
              <a:t></a:t>
            </a:r>
            <a:r>
              <a:rPr lang="en-US" sz="1800" b="1">
                <a:latin typeface="Arial" pitchFamily="34" charset="0"/>
              </a:rPr>
              <a:t>  Relatively inexpensive way to produce reinforced parts with long fibers.</a:t>
            </a:r>
          </a:p>
          <a:p>
            <a:endParaRPr lang="en-US" sz="1800" b="1">
              <a:latin typeface="Arial" pitchFamily="34" charset="0"/>
            </a:endParaRPr>
          </a:p>
          <a:p>
            <a:r>
              <a:rPr lang="en-US" sz="1800" b="1">
                <a:latin typeface="Arial" pitchFamily="34" charset="0"/>
              </a:rPr>
              <a:t>Strength and other properties are better in the fiber direction than across. </a:t>
            </a:r>
          </a:p>
        </p:txBody>
      </p:sp>
    </p:spTree>
    <p:extLst>
      <p:ext uri="{BB962C8B-B14F-4D97-AF65-F5344CB8AC3E}">
        <p14:creationId xmlns:p14="http://schemas.microsoft.com/office/powerpoint/2010/main" val="186087493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2ED38063-6604-4323-A167-76EF07DD93FC}" type="slidenum">
              <a:rPr lang="en-US"/>
              <a:pPr/>
              <a:t>155</a:t>
            </a:fld>
            <a:endParaRPr lang="en-US"/>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0819688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p:spPr>
        <p:txBody>
          <a:bodyPr/>
          <a:lstStyle/>
          <a:p>
            <a:fld id="{F963815F-ECA6-446B-B897-74D1727833C2}" type="slidenum">
              <a:rPr lang="en-US"/>
              <a:pPr/>
              <a:t>156</a:t>
            </a:fld>
            <a:endParaRPr lang="en-US"/>
          </a:p>
        </p:txBody>
      </p:sp>
      <p:sp>
        <p:nvSpPr>
          <p:cNvPr id="377859" name="Rectangle 2"/>
          <p:cNvSpPr>
            <a:spLocks noGrp="1" noRot="1" noChangeAspect="1" noChangeArrowheads="1" noTextEdit="1"/>
          </p:cNvSpPr>
          <p:nvPr>
            <p:ph type="sldImg"/>
          </p:nvPr>
        </p:nvSpPr>
        <p:spPr>
          <a:ln/>
        </p:spPr>
      </p:sp>
      <p:sp>
        <p:nvSpPr>
          <p:cNvPr id="377860" name="Rectangle 3"/>
          <p:cNvSpPr>
            <a:spLocks noGrp="1" noChangeArrowheads="1"/>
          </p:cNvSpPr>
          <p:nvPr>
            <p:ph type="body" idx="1"/>
          </p:nvPr>
        </p:nvSpPr>
        <p:spPr>
          <a:noFill/>
          <a:ln/>
        </p:spPr>
        <p:txBody>
          <a:bodyPr/>
          <a:lstStyle/>
          <a:p>
            <a:pPr>
              <a:lnSpc>
                <a:spcPct val="90000"/>
              </a:lnSpc>
            </a:pPr>
            <a:endParaRPr lang="en-US" sz="1800" b="1">
              <a:latin typeface="Arial" pitchFamily="34" charset="0"/>
            </a:endParaRPr>
          </a:p>
          <a:p>
            <a:pPr>
              <a:lnSpc>
                <a:spcPct val="90000"/>
              </a:lnSpc>
            </a:pPr>
            <a:endParaRPr lang="en-US" sz="1800" b="1">
              <a:latin typeface="Arial" pitchFamily="34" charset="0"/>
            </a:endParaRPr>
          </a:p>
          <a:p>
            <a:pPr>
              <a:lnSpc>
                <a:spcPct val="90000"/>
              </a:lnSpc>
            </a:pPr>
            <a:r>
              <a:rPr lang="en-US" sz="1800" b="1">
                <a:latin typeface="Arial" pitchFamily="34" charset="0"/>
              </a:rPr>
              <a:t>Generally limited to </a:t>
            </a:r>
            <a:r>
              <a:rPr lang="en-US" sz="1800" b="1" u="sng">
                <a:latin typeface="Arial" pitchFamily="34" charset="0"/>
              </a:rPr>
              <a:t>Cylindrical shells</a:t>
            </a:r>
            <a:endParaRPr lang="en-US" sz="1800" b="1">
              <a:latin typeface="Arial" pitchFamily="34" charset="0"/>
            </a:endParaRPr>
          </a:p>
          <a:p>
            <a:pPr>
              <a:lnSpc>
                <a:spcPct val="90000"/>
              </a:lnSpc>
            </a:pPr>
            <a:endParaRPr lang="en-US" sz="1800" b="1">
              <a:latin typeface="Arial" pitchFamily="34" charset="0"/>
            </a:endParaRPr>
          </a:p>
          <a:p>
            <a:pPr>
              <a:lnSpc>
                <a:spcPct val="90000"/>
              </a:lnSpc>
            </a:pPr>
            <a:r>
              <a:rPr lang="en-US" sz="1800" b="1">
                <a:latin typeface="Arial" pitchFamily="34" charset="0"/>
              </a:rPr>
              <a:t>High strength to weight ratio achieved</a:t>
            </a:r>
          </a:p>
          <a:p>
            <a:pPr>
              <a:lnSpc>
                <a:spcPct val="90000"/>
              </a:lnSpc>
            </a:pPr>
            <a:endParaRPr lang="en-US" sz="1800" b="1">
              <a:latin typeface="Arial" pitchFamily="34" charset="0"/>
            </a:endParaRPr>
          </a:p>
          <a:p>
            <a:pPr>
              <a:lnSpc>
                <a:spcPct val="90000"/>
              </a:lnSpc>
            </a:pPr>
            <a:r>
              <a:rPr lang="en-US" sz="1800" b="1">
                <a:solidFill>
                  <a:srgbClr val="D60000"/>
                </a:solidFill>
                <a:latin typeface="Arial" pitchFamily="34" charset="0"/>
              </a:rPr>
              <a:t>Underground gasoline storage tanks</a:t>
            </a:r>
          </a:p>
          <a:p>
            <a:pPr>
              <a:lnSpc>
                <a:spcPct val="90000"/>
              </a:lnSpc>
            </a:pPr>
            <a:endParaRPr lang="en-US" sz="1800" b="1">
              <a:latin typeface="Arial" pitchFamily="34" charset="0"/>
            </a:endParaRPr>
          </a:p>
          <a:p>
            <a:pPr>
              <a:lnSpc>
                <a:spcPct val="90000"/>
              </a:lnSpc>
            </a:pPr>
            <a:r>
              <a:rPr lang="en-US" sz="1800" b="1">
                <a:solidFill>
                  <a:srgbClr val="D60000"/>
                </a:solidFill>
                <a:latin typeface="Arial" pitchFamily="34" charset="0"/>
              </a:rPr>
              <a:t>High pressure lab gas bottles</a:t>
            </a:r>
          </a:p>
          <a:p>
            <a:pPr>
              <a:lnSpc>
                <a:spcPct val="90000"/>
              </a:lnSpc>
            </a:pPr>
            <a:endParaRPr lang="en-US" sz="1800" b="1">
              <a:latin typeface="Arial" pitchFamily="34" charset="0"/>
            </a:endParaRPr>
          </a:p>
          <a:p>
            <a:pPr>
              <a:lnSpc>
                <a:spcPct val="90000"/>
              </a:lnSpc>
            </a:pPr>
            <a:endParaRPr lang="en-US" sz="1800" b="1">
              <a:latin typeface="Arial" pitchFamily="34" charset="0"/>
            </a:endParaRPr>
          </a:p>
          <a:p>
            <a:pPr>
              <a:lnSpc>
                <a:spcPct val="90000"/>
              </a:lnSpc>
            </a:pPr>
            <a:endParaRPr lang="en-US" sz="1800" b="1">
              <a:latin typeface="Arial" pitchFamily="34" charset="0"/>
            </a:endParaRPr>
          </a:p>
        </p:txBody>
      </p:sp>
    </p:spTree>
    <p:extLst>
      <p:ext uri="{BB962C8B-B14F-4D97-AF65-F5344CB8AC3E}">
        <p14:creationId xmlns:p14="http://schemas.microsoft.com/office/powerpoint/2010/main" val="3459158994"/>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63174DD4-F2DB-4F79-9AA4-1DF505577491}" type="slidenum">
              <a:rPr lang="en-US"/>
              <a:pPr/>
              <a:t>157</a:t>
            </a:fld>
            <a:endParaRPr lang="en-US"/>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a:lnSpc>
                <a:spcPct val="90000"/>
              </a:lnSpc>
            </a:pPr>
            <a:r>
              <a:rPr lang="en-US" sz="1800" b="1">
                <a:latin typeface="Arial" pitchFamily="34" charset="0"/>
              </a:rPr>
              <a:t>Moderate VOC emissions from low resin viscosity</a:t>
            </a:r>
          </a:p>
          <a:p>
            <a:endParaRPr lang="en-US"/>
          </a:p>
        </p:txBody>
      </p:sp>
    </p:spTree>
    <p:extLst>
      <p:ext uri="{BB962C8B-B14F-4D97-AF65-F5344CB8AC3E}">
        <p14:creationId xmlns:p14="http://schemas.microsoft.com/office/powerpoint/2010/main" val="33217545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C285B1B2-9320-4B7B-B2CE-174CE210591F}" type="slidenum">
              <a:rPr lang="en-US"/>
              <a:pPr/>
              <a:t>15</a:t>
            </a:fld>
            <a:endParaRPr lang="en-US"/>
          </a:p>
        </p:txBody>
      </p:sp>
      <p:sp>
        <p:nvSpPr>
          <p:cNvPr id="241667" name="Rectangle 2"/>
          <p:cNvSpPr>
            <a:spLocks noGrp="1" noRot="1" noChangeAspect="1" noChangeArrowheads="1" noTextEdit="1"/>
          </p:cNvSpPr>
          <p:nvPr>
            <p:ph type="sldImg"/>
          </p:nvPr>
        </p:nvSpPr>
        <p:spPr>
          <a:ln/>
        </p:spPr>
      </p:sp>
      <p:sp>
        <p:nvSpPr>
          <p:cNvPr id="241668" name="Rectangle 4"/>
          <p:cNvSpPr>
            <a:spLocks noGrp="1" noChangeArrowheads="1"/>
          </p:cNvSpPr>
          <p:nvPr>
            <p:ph type="body" idx="1"/>
          </p:nvPr>
        </p:nvSpPr>
        <p:spPr>
          <a:noFill/>
          <a:ln/>
        </p:spPr>
        <p:txBody>
          <a:bodyPr/>
          <a:lstStyle/>
          <a:p>
            <a:r>
              <a:rPr lang="en-US" sz="1800" b="1">
                <a:latin typeface="Arial" pitchFamily="34" charset="0"/>
              </a:rPr>
              <a:t>Materials are 100% polyester and used exclusively in outerwear and sleeping bags</a:t>
            </a:r>
          </a:p>
        </p:txBody>
      </p:sp>
    </p:spTree>
    <p:extLst>
      <p:ext uri="{BB962C8B-B14F-4D97-AF65-F5344CB8AC3E}">
        <p14:creationId xmlns:p14="http://schemas.microsoft.com/office/powerpoint/2010/main" val="360305600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Slide Image Placeholder 1"/>
          <p:cNvSpPr>
            <a:spLocks noGrp="1" noRot="1" noChangeAspect="1" noTextEdit="1"/>
          </p:cNvSpPr>
          <p:nvPr>
            <p:ph type="sldImg"/>
          </p:nvPr>
        </p:nvSpPr>
        <p:spPr>
          <a:ln/>
        </p:spPr>
      </p:sp>
      <p:sp>
        <p:nvSpPr>
          <p:cNvPr id="379907" name="Notes Placeholder 2"/>
          <p:cNvSpPr>
            <a:spLocks noGrp="1"/>
          </p:cNvSpPr>
          <p:nvPr>
            <p:ph type="body" idx="1"/>
          </p:nvPr>
        </p:nvSpPr>
        <p:spPr>
          <a:noFill/>
          <a:ln/>
        </p:spPr>
        <p:txBody>
          <a:bodyPr/>
          <a:lstStyle/>
          <a:p>
            <a:endParaRPr lang="en-US"/>
          </a:p>
        </p:txBody>
      </p:sp>
      <p:sp>
        <p:nvSpPr>
          <p:cNvPr id="379908" name="Slide Number Placeholder 3"/>
          <p:cNvSpPr>
            <a:spLocks noGrp="1"/>
          </p:cNvSpPr>
          <p:nvPr>
            <p:ph type="sldNum" sz="quarter" idx="5"/>
          </p:nvPr>
        </p:nvSpPr>
        <p:spPr>
          <a:noFill/>
        </p:spPr>
        <p:txBody>
          <a:bodyPr/>
          <a:lstStyle/>
          <a:p>
            <a:fld id="{6ECDBD28-3A75-4D57-8E22-9C9C7B38D00A}" type="slidenum">
              <a:rPr lang="en-US"/>
              <a:pPr/>
              <a:t>158</a:t>
            </a:fld>
            <a:endParaRPr lang="en-US"/>
          </a:p>
        </p:txBody>
      </p:sp>
    </p:spTree>
    <p:extLst>
      <p:ext uri="{BB962C8B-B14F-4D97-AF65-F5344CB8AC3E}">
        <p14:creationId xmlns:p14="http://schemas.microsoft.com/office/powerpoint/2010/main" val="111927164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8765B60C-2C73-4F73-9124-B0CC67EFB4DE}" type="slidenum">
              <a:rPr lang="en-US"/>
              <a:pPr/>
              <a:t>159</a:t>
            </a:fld>
            <a:endParaRPr lang="en-US"/>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algn="ctr"/>
            <a:r>
              <a:rPr lang="en-US" sz="1800" b="1" u="sng">
                <a:latin typeface="Arial" pitchFamily="34" charset="0"/>
              </a:rPr>
              <a:t>Closed Molding Operation</a:t>
            </a:r>
            <a:endParaRPr lang="en-US" sz="1800" b="1">
              <a:latin typeface="Arial" pitchFamily="34" charset="0"/>
            </a:endParaRPr>
          </a:p>
          <a:p>
            <a:r>
              <a:rPr lang="en-US" sz="1800" b="1">
                <a:latin typeface="Arial" pitchFamily="34" charset="0"/>
              </a:rPr>
              <a:t>Composite part is produced in a mold cavity formed by joining 2 or more tool pieces.</a:t>
            </a:r>
          </a:p>
          <a:p>
            <a:endParaRPr lang="en-US" sz="1800" b="1">
              <a:latin typeface="Arial" pitchFamily="34" charset="0"/>
            </a:endParaRPr>
          </a:p>
          <a:p>
            <a:r>
              <a:rPr lang="en-US" sz="1800" b="1">
                <a:latin typeface="Arial" pitchFamily="34" charset="0"/>
              </a:rPr>
              <a:t>Higher Technology.      </a:t>
            </a:r>
          </a:p>
          <a:p>
            <a:endParaRPr lang="en-US" sz="1800" b="1">
              <a:latin typeface="Arial" pitchFamily="34" charset="0"/>
            </a:endParaRPr>
          </a:p>
          <a:p>
            <a:r>
              <a:rPr lang="en-US" sz="1800" b="1">
                <a:latin typeface="Arial" pitchFamily="34" charset="0"/>
                <a:sym typeface="Symbol" pitchFamily="18" charset="2"/>
              </a:rPr>
              <a:t> HAPs</a:t>
            </a:r>
            <a:r>
              <a:rPr lang="en-US" sz="1800" b="1">
                <a:latin typeface="Arial" pitchFamily="34" charset="0"/>
              </a:rPr>
              <a:t>   </a:t>
            </a:r>
          </a:p>
        </p:txBody>
      </p:sp>
    </p:spTree>
    <p:extLst>
      <p:ext uri="{BB962C8B-B14F-4D97-AF65-F5344CB8AC3E}">
        <p14:creationId xmlns:p14="http://schemas.microsoft.com/office/powerpoint/2010/main" val="156256964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75516309-CD27-472A-8C47-27DBD5A31411}" type="slidenum">
              <a:rPr lang="en-US"/>
              <a:pPr/>
              <a:t>160</a:t>
            </a:fld>
            <a:endParaRPr lang="en-US"/>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r>
              <a:rPr lang="en-US" sz="1800" b="1">
                <a:latin typeface="Arial" pitchFamily="34" charset="0"/>
              </a:rPr>
              <a:t>1.  Gel coat is applied to the mold  </a:t>
            </a:r>
          </a:p>
          <a:p>
            <a:r>
              <a:rPr lang="en-US" sz="1800" b="1">
                <a:latin typeface="Arial" pitchFamily="34" charset="0"/>
              </a:rPr>
              <a:t>2.  Mats of reinforcement material are placed in a mold which is then closed. </a:t>
            </a:r>
          </a:p>
          <a:p>
            <a:r>
              <a:rPr lang="en-US" sz="1800" b="1">
                <a:latin typeface="Arial" pitchFamily="34" charset="0"/>
              </a:rPr>
              <a:t>3.  Resin is injected into the mold. </a:t>
            </a:r>
          </a:p>
          <a:p>
            <a:r>
              <a:rPr lang="en-US" sz="1800" b="1">
                <a:latin typeface="Arial" pitchFamily="34" charset="0"/>
              </a:rPr>
              <a:t>4.  After hardening the finished part can be     removed from the mold. </a:t>
            </a:r>
          </a:p>
          <a:p>
            <a:endParaRPr lang="en-US" sz="1800" b="1">
              <a:latin typeface="Arial" pitchFamily="34" charset="0"/>
            </a:endParaRPr>
          </a:p>
          <a:p>
            <a:r>
              <a:rPr lang="en-US" sz="1800" b="1">
                <a:latin typeface="Arial" pitchFamily="34" charset="0"/>
              </a:rPr>
              <a:t>The process is used where advanced geometry is required, and for car parts. </a:t>
            </a:r>
          </a:p>
        </p:txBody>
      </p:sp>
    </p:spTree>
    <p:extLst>
      <p:ext uri="{BB962C8B-B14F-4D97-AF65-F5344CB8AC3E}">
        <p14:creationId xmlns:p14="http://schemas.microsoft.com/office/powerpoint/2010/main" val="50898305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17704EF6-4FA3-4841-9720-036B6138696C}" type="slidenum">
              <a:rPr lang="en-US"/>
              <a:pPr/>
              <a:t>161</a:t>
            </a:fld>
            <a:endParaRPr lang="en-US"/>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r>
              <a:rPr lang="en-US" sz="1800" b="1">
                <a:latin typeface="Arial" pitchFamily="34" charset="0"/>
              </a:rPr>
              <a:t>RTM produces strong fiber reinforced                  parts of thermosetting plastics with smooth surfaces on both sides. </a:t>
            </a:r>
          </a:p>
          <a:p>
            <a:endParaRPr lang="en-US" sz="1800" b="1">
              <a:latin typeface="Arial" pitchFamily="34" charset="0"/>
            </a:endParaRPr>
          </a:p>
          <a:p>
            <a:r>
              <a:rPr lang="en-US" sz="1800" b="1">
                <a:latin typeface="Arial" pitchFamily="34" charset="0"/>
              </a:rPr>
              <a:t>Plastic parts with different separated colors or materials are produced using this process.    </a:t>
            </a:r>
            <a:r>
              <a:rPr lang="en-US" sz="1800" b="1" u="sng">
                <a:latin typeface="Arial" pitchFamily="34" charset="0"/>
              </a:rPr>
              <a:t>Injection molding.</a:t>
            </a:r>
            <a:r>
              <a:rPr lang="en-US" sz="1800" b="1">
                <a:latin typeface="Arial" pitchFamily="34" charset="0"/>
              </a:rPr>
              <a:t>  </a:t>
            </a:r>
          </a:p>
          <a:p>
            <a:endParaRPr lang="en-US" sz="1800" b="1">
              <a:latin typeface="Arial" pitchFamily="34" charset="0"/>
            </a:endParaRPr>
          </a:p>
          <a:p>
            <a:r>
              <a:rPr lang="en-US" sz="1800" b="1">
                <a:latin typeface="Arial" pitchFamily="34" charset="0"/>
              </a:rPr>
              <a:t>1.  One element of the part is molded. </a:t>
            </a:r>
          </a:p>
          <a:p>
            <a:r>
              <a:rPr lang="en-US" sz="1800" b="1">
                <a:latin typeface="Arial" pitchFamily="34" charset="0"/>
              </a:rPr>
              <a:t>2.  A section of the tool is replaced leaving a new cavity </a:t>
            </a:r>
          </a:p>
          <a:p>
            <a:r>
              <a:rPr lang="en-US" sz="1800" b="1">
                <a:latin typeface="Arial" pitchFamily="34" charset="0"/>
              </a:rPr>
              <a:t>3.  Next color or component can be molded embedding the first one. </a:t>
            </a:r>
          </a:p>
        </p:txBody>
      </p:sp>
    </p:spTree>
    <p:extLst>
      <p:ext uri="{BB962C8B-B14F-4D97-AF65-F5344CB8AC3E}">
        <p14:creationId xmlns:p14="http://schemas.microsoft.com/office/powerpoint/2010/main" val="1047963103"/>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2F97D9D2-C1E3-4408-952B-F1190E8F3F07}" type="slidenum">
              <a:rPr lang="en-US"/>
              <a:pPr/>
              <a:t>162</a:t>
            </a:fld>
            <a:endParaRPr lang="en-US"/>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algn="ctr"/>
            <a:r>
              <a:rPr lang="en-US" sz="1800" b="1" u="sng">
                <a:latin typeface="Arial" pitchFamily="34" charset="0"/>
              </a:rPr>
              <a:t>Blow Molding </a:t>
            </a:r>
          </a:p>
          <a:p>
            <a:endParaRPr lang="en-US" sz="1800" b="1">
              <a:latin typeface="Arial" pitchFamily="34" charset="0"/>
            </a:endParaRPr>
          </a:p>
          <a:p>
            <a:r>
              <a:rPr lang="en-US" sz="1800" b="1">
                <a:latin typeface="Arial" pitchFamily="34" charset="0"/>
              </a:rPr>
              <a:t>Used for hollow parts of all sizes. </a:t>
            </a:r>
          </a:p>
          <a:p>
            <a:endParaRPr lang="en-US" sz="1800" b="1">
              <a:latin typeface="Arial" pitchFamily="34" charset="0"/>
            </a:endParaRPr>
          </a:p>
          <a:p>
            <a:r>
              <a:rPr lang="en-US" sz="1800" b="1">
                <a:latin typeface="Arial" pitchFamily="34" charset="0"/>
              </a:rPr>
              <a:t>1.  A tube of molten plastics is extruded into an open mold.</a:t>
            </a:r>
          </a:p>
          <a:p>
            <a:r>
              <a:rPr lang="en-US" sz="1800" b="1">
                <a:latin typeface="Arial" pitchFamily="34" charset="0"/>
              </a:rPr>
              <a:t>2. The mold closes and thereby the bottom of the part welds.  </a:t>
            </a:r>
          </a:p>
          <a:p>
            <a:r>
              <a:rPr lang="en-US" sz="1800" b="1">
                <a:latin typeface="Arial" pitchFamily="34" charset="0"/>
              </a:rPr>
              <a:t>3.  Hot air is blown into the tube and it is blown up until it fills out the mold cavity.  </a:t>
            </a:r>
          </a:p>
          <a:p>
            <a:endParaRPr lang="en-US" sz="1800" b="1">
              <a:latin typeface="Arial" pitchFamily="34" charset="0"/>
            </a:endParaRPr>
          </a:p>
          <a:p>
            <a:r>
              <a:rPr lang="en-US" sz="1800" b="1">
                <a:latin typeface="Arial" pitchFamily="34" charset="0"/>
              </a:rPr>
              <a:t>Production in small and large quantities :</a:t>
            </a:r>
          </a:p>
          <a:p>
            <a:r>
              <a:rPr lang="en-US" sz="1800" b="1">
                <a:latin typeface="Arial" pitchFamily="34" charset="0"/>
                <a:sym typeface="Symbol" pitchFamily="18" charset="2"/>
              </a:rPr>
              <a:t></a:t>
            </a:r>
            <a:r>
              <a:rPr lang="en-US" sz="1800" b="1">
                <a:latin typeface="Arial" pitchFamily="34" charset="0"/>
              </a:rPr>
              <a:t>  Setup cost is low</a:t>
            </a:r>
          </a:p>
          <a:p>
            <a:r>
              <a:rPr lang="en-US" sz="1800">
                <a:latin typeface="Arial" pitchFamily="34" charset="0"/>
              </a:rPr>
              <a:t>            </a:t>
            </a:r>
          </a:p>
          <a:p>
            <a:endParaRPr lang="en-US" sz="1800">
              <a:latin typeface="Arial" pitchFamily="34" charset="0"/>
            </a:endParaRPr>
          </a:p>
        </p:txBody>
      </p:sp>
    </p:spTree>
    <p:extLst>
      <p:ext uri="{BB962C8B-B14F-4D97-AF65-F5344CB8AC3E}">
        <p14:creationId xmlns:p14="http://schemas.microsoft.com/office/powerpoint/2010/main" val="4136852718"/>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a:noFill/>
        </p:spPr>
        <p:txBody>
          <a:bodyPr/>
          <a:lstStyle/>
          <a:p>
            <a:fld id="{5B290808-8648-4CF1-8184-A0521521ADBE}" type="slidenum">
              <a:rPr lang="en-US"/>
              <a:pPr/>
              <a:t>163</a:t>
            </a:fld>
            <a:endParaRPr lang="en-US"/>
          </a:p>
        </p:txBody>
      </p:sp>
      <p:sp>
        <p:nvSpPr>
          <p:cNvPr id="385027" name="Rectangle 2"/>
          <p:cNvSpPr>
            <a:spLocks noGrp="1" noRot="1" noChangeAspect="1" noChangeArrowheads="1" noTextEdit="1"/>
          </p:cNvSpPr>
          <p:nvPr>
            <p:ph type="sldImg"/>
          </p:nvPr>
        </p:nvSpPr>
        <p:spPr>
          <a:ln/>
        </p:spPr>
      </p:sp>
      <p:sp>
        <p:nvSpPr>
          <p:cNvPr id="385028" name="Rectangle 3"/>
          <p:cNvSpPr>
            <a:spLocks noGrp="1" noChangeArrowheads="1"/>
          </p:cNvSpPr>
          <p:nvPr>
            <p:ph type="body" idx="1"/>
          </p:nvPr>
        </p:nvSpPr>
        <p:spPr>
          <a:noFill/>
          <a:ln/>
        </p:spPr>
        <p:txBody>
          <a:bodyPr/>
          <a:lstStyle/>
          <a:p>
            <a:pPr algn="ctr"/>
            <a:endParaRPr lang="en-US" sz="2000" b="1" u="sng">
              <a:latin typeface="Arial" pitchFamily="34" charset="0"/>
            </a:endParaRPr>
          </a:p>
          <a:p>
            <a:pPr algn="ctr"/>
            <a:r>
              <a:rPr lang="en-US" sz="2000" b="1" u="sng">
                <a:latin typeface="Arial" pitchFamily="34" charset="0"/>
              </a:rPr>
              <a:t>Gas Assisted Injection Molding</a:t>
            </a:r>
          </a:p>
          <a:p>
            <a:endParaRPr lang="en-US" sz="1800" b="1">
              <a:latin typeface="Arial" pitchFamily="34" charset="0"/>
            </a:endParaRPr>
          </a:p>
          <a:p>
            <a:r>
              <a:rPr lang="en-US" sz="1800" b="1">
                <a:latin typeface="Arial" pitchFamily="34" charset="0"/>
              </a:rPr>
              <a:t>Used for high quality bottles like bottles for mineral water containing CO</a:t>
            </a:r>
            <a:r>
              <a:rPr lang="en-US" sz="1000" b="1">
                <a:latin typeface="Arial" pitchFamily="34" charset="0"/>
              </a:rPr>
              <a:t>2</a:t>
            </a:r>
            <a:r>
              <a:rPr lang="en-US" sz="1800" b="1">
                <a:latin typeface="Arial" pitchFamily="34" charset="0"/>
              </a:rPr>
              <a:t> under pressure. </a:t>
            </a:r>
          </a:p>
          <a:p>
            <a:endParaRPr lang="en-US" sz="1800" b="1">
              <a:latin typeface="Arial" pitchFamily="34" charset="0"/>
            </a:endParaRPr>
          </a:p>
          <a:p>
            <a:r>
              <a:rPr lang="en-US" sz="1800" b="1">
                <a:latin typeface="Arial" pitchFamily="34" charset="0"/>
              </a:rPr>
              <a:t>Compared to blow molding, injection blow molding gives better definition of details      (e.g. screw thread), and a better control of the distribution of the thickness of the material.</a:t>
            </a:r>
          </a:p>
          <a:p>
            <a:endParaRPr lang="en-US" sz="1800" b="1">
              <a:latin typeface="Arial" pitchFamily="34" charset="0"/>
            </a:endParaRPr>
          </a:p>
        </p:txBody>
      </p:sp>
    </p:spTree>
    <p:extLst>
      <p:ext uri="{BB962C8B-B14F-4D97-AF65-F5344CB8AC3E}">
        <p14:creationId xmlns:p14="http://schemas.microsoft.com/office/powerpoint/2010/main" val="177713744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4D4C1482-655C-4703-945E-F7FA089A845D}" type="slidenum">
              <a:rPr lang="en-US"/>
              <a:pPr/>
              <a:t>164</a:t>
            </a:fld>
            <a:endParaRPr lang="en-US"/>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algn="ctr"/>
            <a:endParaRPr lang="en-US" sz="2000">
              <a:latin typeface="Arial" pitchFamily="34" charset="0"/>
            </a:endParaRPr>
          </a:p>
          <a:p>
            <a:pPr algn="ctr"/>
            <a:endParaRPr lang="en-US" sz="2000">
              <a:latin typeface="Arial" pitchFamily="34" charset="0"/>
            </a:endParaRPr>
          </a:p>
          <a:p>
            <a:pPr algn="ctr"/>
            <a:r>
              <a:rPr lang="en-US" sz="2000">
                <a:latin typeface="Arial" pitchFamily="34" charset="0"/>
              </a:rPr>
              <a:t>Injection Molding</a:t>
            </a:r>
          </a:p>
        </p:txBody>
      </p:sp>
    </p:spTree>
    <p:extLst>
      <p:ext uri="{BB962C8B-B14F-4D97-AF65-F5344CB8AC3E}">
        <p14:creationId xmlns:p14="http://schemas.microsoft.com/office/powerpoint/2010/main" val="57485765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ED27493A-B934-4B33-892D-4271252458AF}" type="slidenum">
              <a:rPr lang="en-US"/>
              <a:pPr/>
              <a:t>165</a:t>
            </a:fld>
            <a:endParaRPr lang="en-US"/>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0566474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8" name="Rectangle 7"/>
          <p:cNvSpPr>
            <a:spLocks noGrp="1" noChangeArrowheads="1"/>
          </p:cNvSpPr>
          <p:nvPr>
            <p:ph type="sldNum" sz="quarter" idx="5"/>
          </p:nvPr>
        </p:nvSpPr>
        <p:spPr>
          <a:noFill/>
        </p:spPr>
        <p:txBody>
          <a:bodyPr/>
          <a:lstStyle/>
          <a:p>
            <a:fld id="{87096F61-D4A8-4256-B366-EAD4EAA21CD0}" type="slidenum">
              <a:rPr lang="en-US"/>
              <a:pPr/>
              <a:t>166</a:t>
            </a:fld>
            <a:endParaRPr lang="en-US"/>
          </a:p>
        </p:txBody>
      </p:sp>
      <p:sp>
        <p:nvSpPr>
          <p:cNvPr id="388099" name="Rectangle 2"/>
          <p:cNvSpPr>
            <a:spLocks noGrp="1" noRot="1" noChangeAspect="1" noChangeArrowheads="1" noTextEdit="1"/>
          </p:cNvSpPr>
          <p:nvPr>
            <p:ph type="sldImg"/>
          </p:nvPr>
        </p:nvSpPr>
        <p:spPr>
          <a:ln/>
        </p:spPr>
      </p:sp>
      <p:sp>
        <p:nvSpPr>
          <p:cNvPr id="388100" name="Rectangle 3"/>
          <p:cNvSpPr>
            <a:spLocks noGrp="1" noChangeArrowheads="1"/>
          </p:cNvSpPr>
          <p:nvPr>
            <p:ph type="body" idx="1"/>
          </p:nvPr>
        </p:nvSpPr>
        <p:spPr>
          <a:noFill/>
          <a:ln/>
        </p:spPr>
        <p:txBody>
          <a:bodyPr/>
          <a:lstStyle/>
          <a:p>
            <a:r>
              <a:rPr lang="en-US" sz="1800" b="1">
                <a:latin typeface="Arial" pitchFamily="34" charset="0"/>
              </a:rPr>
              <a:t>  </a:t>
            </a:r>
          </a:p>
        </p:txBody>
      </p:sp>
    </p:spTree>
    <p:extLst>
      <p:ext uri="{BB962C8B-B14F-4D97-AF65-F5344CB8AC3E}">
        <p14:creationId xmlns:p14="http://schemas.microsoft.com/office/powerpoint/2010/main" val="401421739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a:noFill/>
        </p:spPr>
        <p:txBody>
          <a:bodyPr/>
          <a:lstStyle/>
          <a:p>
            <a:fld id="{DB1089CA-62F8-499E-AC3B-7A77FC6F7C67}" type="slidenum">
              <a:rPr lang="en-US"/>
              <a:pPr/>
              <a:t>167</a:t>
            </a:fld>
            <a:endParaRPr lang="en-US"/>
          </a:p>
        </p:txBody>
      </p:sp>
      <p:sp>
        <p:nvSpPr>
          <p:cNvPr id="389123" name="Rectangle 2"/>
          <p:cNvSpPr>
            <a:spLocks noGrp="1" noRot="1" noChangeAspect="1" noChangeArrowheads="1" noTextEdit="1"/>
          </p:cNvSpPr>
          <p:nvPr>
            <p:ph type="sldImg"/>
          </p:nvPr>
        </p:nvSpPr>
        <p:spPr>
          <a:ln/>
        </p:spPr>
      </p:sp>
      <p:sp>
        <p:nvSpPr>
          <p:cNvPr id="38912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9853954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C376BD0D-686E-45FA-B1D8-3C9132223FD0}" type="slidenum">
              <a:rPr lang="en-US"/>
              <a:pPr/>
              <a:t>16</a:t>
            </a:fld>
            <a:endParaRPr lang="en-US"/>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r>
              <a:rPr lang="en-US" sz="1800" b="1">
                <a:latin typeface="Arial" pitchFamily="34" charset="0"/>
              </a:rPr>
              <a:t>Made of Polyester fibers</a:t>
            </a:r>
          </a:p>
          <a:p>
            <a:endParaRPr lang="en-US" sz="1800" b="1">
              <a:latin typeface="Arial" pitchFamily="34" charset="0"/>
            </a:endParaRPr>
          </a:p>
          <a:p>
            <a:r>
              <a:rPr lang="en-US" sz="1800" b="1">
                <a:latin typeface="Arial" pitchFamily="34" charset="0"/>
              </a:rPr>
              <a:t>About 50% comes from recycled bottles</a:t>
            </a:r>
          </a:p>
        </p:txBody>
      </p:sp>
    </p:spTree>
    <p:extLst>
      <p:ext uri="{BB962C8B-B14F-4D97-AF65-F5344CB8AC3E}">
        <p14:creationId xmlns:p14="http://schemas.microsoft.com/office/powerpoint/2010/main" val="3696050391"/>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Rectangle 7"/>
          <p:cNvSpPr>
            <a:spLocks noGrp="1" noChangeArrowheads="1"/>
          </p:cNvSpPr>
          <p:nvPr>
            <p:ph type="sldNum" sz="quarter" idx="5"/>
          </p:nvPr>
        </p:nvSpPr>
        <p:spPr>
          <a:noFill/>
        </p:spPr>
        <p:txBody>
          <a:bodyPr/>
          <a:lstStyle/>
          <a:p>
            <a:fld id="{E61D0894-2B42-4307-B52C-174DEDEB65D0}" type="slidenum">
              <a:rPr lang="en-US"/>
              <a:pPr/>
              <a:t>168</a:t>
            </a:fld>
            <a:endParaRPr lang="en-US"/>
          </a:p>
        </p:txBody>
      </p:sp>
      <p:sp>
        <p:nvSpPr>
          <p:cNvPr id="390147" name="Rectangle 2"/>
          <p:cNvSpPr>
            <a:spLocks noGrp="1" noRot="1" noChangeAspect="1" noChangeArrowheads="1" noTextEdit="1"/>
          </p:cNvSpPr>
          <p:nvPr>
            <p:ph type="sldImg"/>
          </p:nvPr>
        </p:nvSpPr>
        <p:spPr>
          <a:ln/>
        </p:spPr>
      </p:sp>
      <p:sp>
        <p:nvSpPr>
          <p:cNvPr id="390148" name="Rectangle 3"/>
          <p:cNvSpPr>
            <a:spLocks noGrp="1" noChangeArrowheads="1"/>
          </p:cNvSpPr>
          <p:nvPr>
            <p:ph type="body" idx="1"/>
          </p:nvPr>
        </p:nvSpPr>
        <p:spPr>
          <a:xfrm>
            <a:off x="404813" y="4311650"/>
            <a:ext cx="6048375" cy="4887913"/>
          </a:xfrm>
          <a:noFill/>
          <a:ln/>
        </p:spPr>
        <p:txBody>
          <a:bodyPr/>
          <a:lstStyle/>
          <a:p>
            <a:endParaRPr lang="en-US" sz="1600">
              <a:solidFill>
                <a:srgbClr val="FF9900"/>
              </a:solidFill>
              <a:latin typeface="Arial" pitchFamily="34" charset="0"/>
            </a:endParaRPr>
          </a:p>
          <a:p>
            <a:endParaRPr lang="en-US" sz="1600">
              <a:solidFill>
                <a:srgbClr val="FF9900"/>
              </a:solidFill>
              <a:latin typeface="Arial" pitchFamily="34" charset="0"/>
            </a:endParaRPr>
          </a:p>
          <a:p>
            <a:endParaRPr lang="en-US" sz="1600">
              <a:solidFill>
                <a:srgbClr val="FF9900"/>
              </a:solidFill>
              <a:latin typeface="Arial" pitchFamily="34" charset="0"/>
            </a:endParaRPr>
          </a:p>
        </p:txBody>
      </p:sp>
      <p:sp>
        <p:nvSpPr>
          <p:cNvPr id="390149" name="Rectangle 4"/>
          <p:cNvSpPr>
            <a:spLocks noChangeArrowheads="1"/>
          </p:cNvSpPr>
          <p:nvPr/>
        </p:nvSpPr>
        <p:spPr bwMode="auto">
          <a:xfrm>
            <a:off x="6080125" y="1358900"/>
            <a:ext cx="777875"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6</a:t>
            </a:r>
          </a:p>
        </p:txBody>
      </p:sp>
    </p:spTree>
    <p:extLst>
      <p:ext uri="{BB962C8B-B14F-4D97-AF65-F5344CB8AC3E}">
        <p14:creationId xmlns:p14="http://schemas.microsoft.com/office/powerpoint/2010/main" val="1008985803"/>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a:noFill/>
        </p:spPr>
        <p:txBody>
          <a:bodyPr/>
          <a:lstStyle/>
          <a:p>
            <a:fld id="{80814F01-A809-4025-BFB0-73003BEDF4F4}" type="slidenum">
              <a:rPr lang="en-US"/>
              <a:pPr/>
              <a:t>169</a:t>
            </a:fld>
            <a:endParaRPr lang="en-US"/>
          </a:p>
        </p:txBody>
      </p:sp>
      <p:sp>
        <p:nvSpPr>
          <p:cNvPr id="391171" name="Rectangle 2"/>
          <p:cNvSpPr>
            <a:spLocks noGrp="1" noRot="1" noChangeAspect="1" noChangeArrowheads="1" noTextEdit="1"/>
          </p:cNvSpPr>
          <p:nvPr>
            <p:ph type="sldImg"/>
          </p:nvPr>
        </p:nvSpPr>
        <p:spPr>
          <a:xfrm>
            <a:off x="1143000" y="669925"/>
            <a:ext cx="4598988" cy="3449638"/>
          </a:xfrm>
          <a:ln/>
        </p:spPr>
      </p:sp>
      <p:sp>
        <p:nvSpPr>
          <p:cNvPr id="391172" name="Rectangle 3"/>
          <p:cNvSpPr>
            <a:spLocks noGrp="1" noChangeArrowheads="1"/>
          </p:cNvSpPr>
          <p:nvPr>
            <p:ph type="body" idx="1"/>
          </p:nvPr>
        </p:nvSpPr>
        <p:spPr>
          <a:xfrm>
            <a:off x="142875" y="4311650"/>
            <a:ext cx="6500813" cy="4197350"/>
          </a:xfrm>
          <a:noFill/>
          <a:ln/>
        </p:spPr>
        <p:txBody>
          <a:bodyPr/>
          <a:lstStyle/>
          <a:p>
            <a:pPr algn="ctr"/>
            <a:r>
              <a:rPr lang="en-US" sz="1800" b="1" u="sng">
                <a:solidFill>
                  <a:srgbClr val="D60000"/>
                </a:solidFill>
                <a:latin typeface="Arial" pitchFamily="34" charset="0"/>
              </a:rPr>
              <a:t>MACT Requirements</a:t>
            </a:r>
            <a:endParaRPr lang="en-US" sz="1800" b="1" u="sng">
              <a:latin typeface="Arial" pitchFamily="34" charset="0"/>
            </a:endParaRPr>
          </a:p>
          <a:p>
            <a:endParaRPr lang="en-US" sz="1800" b="1">
              <a:latin typeface="Arial" pitchFamily="34" charset="0"/>
            </a:endParaRPr>
          </a:p>
          <a:p>
            <a:r>
              <a:rPr lang="en-US" sz="1800" b="1">
                <a:latin typeface="Arial" pitchFamily="34" charset="0"/>
              </a:rPr>
              <a:t>Boat manufacturers </a:t>
            </a:r>
            <a:r>
              <a:rPr lang="en-US" sz="1800" b="1">
                <a:solidFill>
                  <a:srgbClr val="FF9900"/>
                </a:solidFill>
                <a:latin typeface="Arial" pitchFamily="34" charset="0"/>
              </a:rPr>
              <a:t>must use solvents with &lt; 5% air toxic content for</a:t>
            </a:r>
            <a:r>
              <a:rPr lang="en-US" sz="1800" b="1">
                <a:latin typeface="Arial" pitchFamily="34" charset="0"/>
              </a:rPr>
              <a:t> </a:t>
            </a:r>
            <a:r>
              <a:rPr lang="en-US" sz="1800" b="1">
                <a:latin typeface="Arial" pitchFamily="34" charset="0"/>
                <a:cs typeface="Arial" pitchFamily="34" charset="0"/>
              </a:rPr>
              <a:t>→→</a:t>
            </a:r>
          </a:p>
          <a:p>
            <a:endParaRPr lang="en-US" sz="1800" b="1">
              <a:latin typeface="Arial" pitchFamily="34" charset="0"/>
            </a:endParaRPr>
          </a:p>
          <a:p>
            <a:r>
              <a:rPr lang="en-US" sz="1800" b="1">
                <a:latin typeface="Arial" pitchFamily="34" charset="0"/>
                <a:cs typeface="Arial" pitchFamily="34" charset="0"/>
              </a:rPr>
              <a:t>	→	</a:t>
            </a:r>
            <a:r>
              <a:rPr lang="en-US" sz="1800" b="1">
                <a:latin typeface="Arial" pitchFamily="34" charset="0"/>
              </a:rPr>
              <a:t>routine cleaning of resin and gel 			coat application equipment</a:t>
            </a:r>
          </a:p>
          <a:p>
            <a:endParaRPr lang="en-US" sz="1800" b="1">
              <a:latin typeface="Arial" pitchFamily="34" charset="0"/>
            </a:endParaRPr>
          </a:p>
          <a:p>
            <a:endParaRPr lang="en-US" sz="1800" b="1">
              <a:latin typeface="Arial" pitchFamily="34" charset="0"/>
            </a:endParaRPr>
          </a:p>
          <a:p>
            <a:r>
              <a:rPr lang="en-US" sz="1800" b="1" u="sng">
                <a:solidFill>
                  <a:srgbClr val="FF9900"/>
                </a:solidFill>
                <a:latin typeface="Arial" pitchFamily="34" charset="0"/>
              </a:rPr>
              <a:t>In the Past</a:t>
            </a:r>
            <a:r>
              <a:rPr lang="en-US" sz="1800" b="1">
                <a:latin typeface="Arial" pitchFamily="34" charset="0"/>
              </a:rPr>
              <a:t>	</a:t>
            </a:r>
            <a:r>
              <a:rPr lang="en-US" sz="1800" b="1">
                <a:solidFill>
                  <a:srgbClr val="FF9900"/>
                </a:solidFill>
                <a:latin typeface="Arial" pitchFamily="34" charset="0"/>
              </a:rPr>
              <a:t>Solvents used for surface 			preparation &amp; equipment cleaning</a:t>
            </a:r>
          </a:p>
          <a:p>
            <a:r>
              <a:rPr lang="en-US" sz="1800" b="1">
                <a:solidFill>
                  <a:srgbClr val="FF9900"/>
                </a:solidFill>
                <a:latin typeface="Arial" pitchFamily="34" charset="0"/>
              </a:rPr>
              <a:t>		were generally HAPS</a:t>
            </a:r>
          </a:p>
        </p:txBody>
      </p:sp>
      <p:sp>
        <p:nvSpPr>
          <p:cNvPr id="391173" name="Rectangle 8"/>
          <p:cNvSpPr>
            <a:spLocks noChangeArrowheads="1"/>
          </p:cNvSpPr>
          <p:nvPr/>
        </p:nvSpPr>
        <p:spPr bwMode="auto">
          <a:xfrm>
            <a:off x="6072188" y="1312863"/>
            <a:ext cx="785812" cy="831850"/>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3</a:t>
            </a:r>
          </a:p>
        </p:txBody>
      </p:sp>
    </p:spTree>
    <p:extLst>
      <p:ext uri="{BB962C8B-B14F-4D97-AF65-F5344CB8AC3E}">
        <p14:creationId xmlns:p14="http://schemas.microsoft.com/office/powerpoint/2010/main" val="3609925439"/>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7"/>
          <p:cNvSpPr>
            <a:spLocks noGrp="1" noChangeArrowheads="1"/>
          </p:cNvSpPr>
          <p:nvPr>
            <p:ph type="sldNum" sz="quarter" idx="5"/>
          </p:nvPr>
        </p:nvSpPr>
        <p:spPr>
          <a:noFill/>
        </p:spPr>
        <p:txBody>
          <a:bodyPr/>
          <a:lstStyle/>
          <a:p>
            <a:fld id="{D502F681-71E9-4F6F-8AB0-CEE064D73A84}" type="slidenum">
              <a:rPr lang="en-US"/>
              <a:pPr/>
              <a:t>170</a:t>
            </a:fld>
            <a:endParaRPr lang="en-US"/>
          </a:p>
        </p:txBody>
      </p:sp>
      <p:sp>
        <p:nvSpPr>
          <p:cNvPr id="392195" name="Rectangle 2"/>
          <p:cNvSpPr>
            <a:spLocks noGrp="1" noRot="1" noChangeAspect="1" noChangeArrowheads="1" noTextEdit="1"/>
          </p:cNvSpPr>
          <p:nvPr>
            <p:ph type="sldImg"/>
          </p:nvPr>
        </p:nvSpPr>
        <p:spPr>
          <a:ln/>
        </p:spPr>
      </p:sp>
      <p:sp>
        <p:nvSpPr>
          <p:cNvPr id="3921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75330823"/>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7"/>
          <p:cNvSpPr>
            <a:spLocks noGrp="1" noChangeArrowheads="1"/>
          </p:cNvSpPr>
          <p:nvPr>
            <p:ph type="sldNum" sz="quarter" idx="5"/>
          </p:nvPr>
        </p:nvSpPr>
        <p:spPr>
          <a:noFill/>
        </p:spPr>
        <p:txBody>
          <a:bodyPr/>
          <a:lstStyle/>
          <a:p>
            <a:fld id="{9236EA34-0526-4CF2-BBB3-228868B19CEC}" type="slidenum">
              <a:rPr lang="en-US"/>
              <a:pPr/>
              <a:t>171</a:t>
            </a:fld>
            <a:endParaRPr lang="en-US"/>
          </a:p>
        </p:txBody>
      </p:sp>
      <p:sp>
        <p:nvSpPr>
          <p:cNvPr id="393219" name="Rectangle 2"/>
          <p:cNvSpPr>
            <a:spLocks noGrp="1" noRot="1" noChangeAspect="1" noChangeArrowheads="1" noTextEdit="1"/>
          </p:cNvSpPr>
          <p:nvPr>
            <p:ph type="sldImg"/>
          </p:nvPr>
        </p:nvSpPr>
        <p:spPr>
          <a:ln/>
        </p:spPr>
      </p:sp>
      <p:sp>
        <p:nvSpPr>
          <p:cNvPr id="3932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02540541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7"/>
          <p:cNvSpPr>
            <a:spLocks noGrp="1" noChangeArrowheads="1"/>
          </p:cNvSpPr>
          <p:nvPr>
            <p:ph type="sldNum" sz="quarter" idx="5"/>
          </p:nvPr>
        </p:nvSpPr>
        <p:spPr>
          <a:noFill/>
        </p:spPr>
        <p:txBody>
          <a:bodyPr/>
          <a:lstStyle/>
          <a:p>
            <a:fld id="{2AF4C7DB-F3CE-4DE4-9560-B11E1A4A59FB}" type="slidenum">
              <a:rPr lang="en-US"/>
              <a:pPr/>
              <a:t>172</a:t>
            </a:fld>
            <a:endParaRPr lang="en-US"/>
          </a:p>
        </p:txBody>
      </p:sp>
      <p:sp>
        <p:nvSpPr>
          <p:cNvPr id="394243" name="Rectangle 2"/>
          <p:cNvSpPr>
            <a:spLocks noGrp="1" noRot="1" noChangeAspect="1" noChangeArrowheads="1" noTextEdit="1"/>
          </p:cNvSpPr>
          <p:nvPr>
            <p:ph type="sldImg"/>
          </p:nvPr>
        </p:nvSpPr>
        <p:spPr>
          <a:ln/>
        </p:spPr>
      </p:sp>
      <p:sp>
        <p:nvSpPr>
          <p:cNvPr id="394244" name="Rectangle 3"/>
          <p:cNvSpPr>
            <a:spLocks noGrp="1" noChangeArrowheads="1"/>
          </p:cNvSpPr>
          <p:nvPr>
            <p:ph type="body" idx="1"/>
          </p:nvPr>
        </p:nvSpPr>
        <p:spPr>
          <a:xfrm>
            <a:off x="914400" y="4370388"/>
            <a:ext cx="5943600" cy="4829175"/>
          </a:xfrm>
          <a:noFill/>
          <a:ln/>
        </p:spPr>
        <p:txBody>
          <a:bodyPr/>
          <a:lstStyle/>
          <a:p>
            <a:endParaRPr lang="en-US" sz="2000" b="1">
              <a:latin typeface="Arial" pitchFamily="34" charset="0"/>
            </a:endParaRPr>
          </a:p>
          <a:p>
            <a:r>
              <a:rPr lang="en-US" sz="2000" b="1">
                <a:latin typeface="Arial" pitchFamily="34" charset="0"/>
              </a:rPr>
              <a:t>California agencies limit VOC to 50-200 g/liter</a:t>
            </a:r>
          </a:p>
          <a:p>
            <a:endParaRPr lang="en-US" sz="2000" b="1">
              <a:latin typeface="Arial" pitchFamily="34" charset="0"/>
            </a:endParaRPr>
          </a:p>
          <a:p>
            <a:r>
              <a:rPr lang="en-US" sz="2000" b="1">
                <a:latin typeface="Arial" pitchFamily="34" charset="0"/>
              </a:rPr>
              <a:t>HAP containing solvents are used to clean :</a:t>
            </a:r>
          </a:p>
          <a:p>
            <a:r>
              <a:rPr lang="en-US" sz="2000" b="1">
                <a:latin typeface="Arial" pitchFamily="34" charset="0"/>
              </a:rPr>
              <a:t>1. Surface before finishing</a:t>
            </a:r>
          </a:p>
          <a:p>
            <a:r>
              <a:rPr lang="en-US" sz="2000" b="1">
                <a:latin typeface="Arial" pitchFamily="34" charset="0"/>
              </a:rPr>
              <a:t>2. Paint and coating spray guns</a:t>
            </a:r>
          </a:p>
          <a:p>
            <a:endParaRPr lang="en-US" sz="2000" b="1">
              <a:latin typeface="Arial" pitchFamily="34" charset="0"/>
            </a:endParaRPr>
          </a:p>
          <a:p>
            <a:r>
              <a:rPr lang="en-US" sz="2000" b="1">
                <a:latin typeface="Arial" pitchFamily="34" charset="0"/>
              </a:rPr>
              <a:t>Many operations use </a:t>
            </a:r>
            <a:r>
              <a:rPr lang="en-US" sz="2000" b="1">
                <a:solidFill>
                  <a:srgbClr val="FF9900"/>
                </a:solidFill>
                <a:latin typeface="Arial" pitchFamily="34" charset="0"/>
              </a:rPr>
              <a:t>chlorofluorocarbons (CFCs) many of which are exempted by the federal definition of VOC.</a:t>
            </a:r>
            <a:r>
              <a:rPr lang="en-US" sz="2000" b="1">
                <a:latin typeface="Arial" pitchFamily="34" charset="0"/>
              </a:rPr>
              <a:t>	</a:t>
            </a:r>
          </a:p>
        </p:txBody>
      </p:sp>
      <p:sp>
        <p:nvSpPr>
          <p:cNvPr id="394245" name="Rectangle 4"/>
          <p:cNvSpPr>
            <a:spLocks noChangeArrowheads="1"/>
          </p:cNvSpPr>
          <p:nvPr/>
        </p:nvSpPr>
        <p:spPr bwMode="auto">
          <a:xfrm>
            <a:off x="6151563" y="1143000"/>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16</a:t>
            </a:r>
          </a:p>
        </p:txBody>
      </p:sp>
    </p:spTree>
    <p:extLst>
      <p:ext uri="{BB962C8B-B14F-4D97-AF65-F5344CB8AC3E}">
        <p14:creationId xmlns:p14="http://schemas.microsoft.com/office/powerpoint/2010/main" val="558316750"/>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7"/>
          <p:cNvSpPr>
            <a:spLocks noGrp="1" noChangeArrowheads="1"/>
          </p:cNvSpPr>
          <p:nvPr>
            <p:ph type="sldNum" sz="quarter" idx="5"/>
          </p:nvPr>
        </p:nvSpPr>
        <p:spPr>
          <a:noFill/>
        </p:spPr>
        <p:txBody>
          <a:bodyPr/>
          <a:lstStyle/>
          <a:p>
            <a:fld id="{4E4E6DF6-A845-4E8A-8813-B1AA7198DD10}" type="slidenum">
              <a:rPr lang="en-US"/>
              <a:pPr/>
              <a:t>173</a:t>
            </a:fld>
            <a:endParaRPr lang="en-US"/>
          </a:p>
        </p:txBody>
      </p:sp>
      <p:sp>
        <p:nvSpPr>
          <p:cNvPr id="395267" name="Rectangle 2"/>
          <p:cNvSpPr>
            <a:spLocks noGrp="1" noRot="1" noChangeAspect="1" noChangeArrowheads="1" noTextEdit="1"/>
          </p:cNvSpPr>
          <p:nvPr>
            <p:ph type="sldImg"/>
          </p:nvPr>
        </p:nvSpPr>
        <p:spPr>
          <a:ln/>
        </p:spPr>
      </p:sp>
      <p:sp>
        <p:nvSpPr>
          <p:cNvPr id="39526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56995709"/>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7"/>
          <p:cNvSpPr>
            <a:spLocks noGrp="1" noChangeArrowheads="1"/>
          </p:cNvSpPr>
          <p:nvPr>
            <p:ph type="sldNum" sz="quarter" idx="5"/>
          </p:nvPr>
        </p:nvSpPr>
        <p:spPr>
          <a:noFill/>
        </p:spPr>
        <p:txBody>
          <a:bodyPr/>
          <a:lstStyle/>
          <a:p>
            <a:fld id="{7D8AAF4B-A5FF-4D09-992B-F25D65E4735B}" type="slidenum">
              <a:rPr lang="en-US"/>
              <a:pPr/>
              <a:t>174</a:t>
            </a:fld>
            <a:endParaRPr lang="en-US"/>
          </a:p>
        </p:txBody>
      </p:sp>
      <p:sp>
        <p:nvSpPr>
          <p:cNvPr id="396291" name="Rectangle 2"/>
          <p:cNvSpPr>
            <a:spLocks noGrp="1" noRot="1" noChangeAspect="1" noChangeArrowheads="1" noTextEdit="1"/>
          </p:cNvSpPr>
          <p:nvPr>
            <p:ph type="sldImg"/>
          </p:nvPr>
        </p:nvSpPr>
        <p:spPr>
          <a:ln/>
        </p:spPr>
      </p:sp>
      <p:sp>
        <p:nvSpPr>
          <p:cNvPr id="39629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82847901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4" name="Rectangle 7"/>
          <p:cNvSpPr>
            <a:spLocks noGrp="1" noChangeArrowheads="1"/>
          </p:cNvSpPr>
          <p:nvPr>
            <p:ph type="sldNum" sz="quarter" idx="5"/>
          </p:nvPr>
        </p:nvSpPr>
        <p:spPr>
          <a:noFill/>
        </p:spPr>
        <p:txBody>
          <a:bodyPr/>
          <a:lstStyle/>
          <a:p>
            <a:fld id="{986C0D28-624A-4BE1-ACDE-A09632F13B99}" type="slidenum">
              <a:rPr lang="en-US"/>
              <a:pPr/>
              <a:t>175</a:t>
            </a:fld>
            <a:endParaRPr lang="en-US"/>
          </a:p>
        </p:txBody>
      </p:sp>
      <p:sp>
        <p:nvSpPr>
          <p:cNvPr id="397315" name="Rectangle 2"/>
          <p:cNvSpPr>
            <a:spLocks noGrp="1" noRot="1" noChangeAspect="1" noChangeArrowheads="1" noTextEdit="1"/>
          </p:cNvSpPr>
          <p:nvPr>
            <p:ph type="sldImg"/>
          </p:nvPr>
        </p:nvSpPr>
        <p:spPr>
          <a:ln/>
        </p:spPr>
      </p:sp>
      <p:sp>
        <p:nvSpPr>
          <p:cNvPr id="39731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80680743"/>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Rectangle 7"/>
          <p:cNvSpPr>
            <a:spLocks noGrp="1" noChangeArrowheads="1"/>
          </p:cNvSpPr>
          <p:nvPr>
            <p:ph type="sldNum" sz="quarter" idx="5"/>
          </p:nvPr>
        </p:nvSpPr>
        <p:spPr>
          <a:noFill/>
        </p:spPr>
        <p:txBody>
          <a:bodyPr/>
          <a:lstStyle/>
          <a:p>
            <a:fld id="{F2F49D42-5BDF-4EA6-8B27-FC53809DA2F1}" type="slidenum">
              <a:rPr lang="en-US"/>
              <a:pPr/>
              <a:t>176</a:t>
            </a:fld>
            <a:endParaRPr lang="en-US"/>
          </a:p>
        </p:txBody>
      </p:sp>
      <p:sp>
        <p:nvSpPr>
          <p:cNvPr id="398339" name="Rectangle 2"/>
          <p:cNvSpPr>
            <a:spLocks noGrp="1" noRot="1" noChangeAspect="1" noChangeArrowheads="1" noTextEdit="1"/>
          </p:cNvSpPr>
          <p:nvPr>
            <p:ph type="sldImg"/>
          </p:nvPr>
        </p:nvSpPr>
        <p:spPr>
          <a:ln/>
        </p:spPr>
      </p:sp>
      <p:sp>
        <p:nvSpPr>
          <p:cNvPr id="398340" name="Rectangle 3"/>
          <p:cNvSpPr>
            <a:spLocks noGrp="1" noChangeArrowheads="1"/>
          </p:cNvSpPr>
          <p:nvPr>
            <p:ph type="body" idx="1"/>
          </p:nvPr>
        </p:nvSpPr>
        <p:spPr>
          <a:xfrm>
            <a:off x="188913" y="4167188"/>
            <a:ext cx="6669087" cy="4681537"/>
          </a:xfrm>
          <a:noFill/>
          <a:ln/>
        </p:spPr>
        <p:txBody>
          <a:bodyPr/>
          <a:lstStyle/>
          <a:p>
            <a:endParaRPr lang="en-US" sz="1800" b="1">
              <a:latin typeface="Arial" pitchFamily="34" charset="0"/>
            </a:endParaRPr>
          </a:p>
          <a:p>
            <a:r>
              <a:rPr lang="en-US" sz="2400" b="1">
                <a:latin typeface="Arial" pitchFamily="34" charset="0"/>
              </a:rPr>
              <a:t>Primary VOCs in gel coats is from:   </a:t>
            </a:r>
            <a:r>
              <a:rPr lang="en-US" sz="2400" b="1" u="sng">
                <a:latin typeface="Arial" pitchFamily="34" charset="0"/>
              </a:rPr>
              <a:t>Styrene</a:t>
            </a:r>
          </a:p>
          <a:p>
            <a:endParaRPr lang="en-US" sz="2400" b="1">
              <a:latin typeface="Arial" pitchFamily="34" charset="0"/>
            </a:endParaRPr>
          </a:p>
          <a:p>
            <a:r>
              <a:rPr lang="en-US" sz="2400" b="1">
                <a:latin typeface="Arial" pitchFamily="34" charset="0"/>
              </a:rPr>
              <a:t>Styrene serves as a </a:t>
            </a:r>
            <a:r>
              <a:rPr lang="en-US" sz="2400" b="1" u="sng">
                <a:latin typeface="Arial" pitchFamily="34" charset="0"/>
              </a:rPr>
              <a:t>reactive monomer</a:t>
            </a:r>
          </a:p>
          <a:p>
            <a:endParaRPr lang="en-US" sz="2400" b="1">
              <a:latin typeface="Arial" pitchFamily="34" charset="0"/>
            </a:endParaRPr>
          </a:p>
          <a:p>
            <a:r>
              <a:rPr lang="en-US" sz="2400" b="1">
                <a:latin typeface="Arial" pitchFamily="34" charset="0"/>
              </a:rPr>
              <a:t>It </a:t>
            </a:r>
            <a:r>
              <a:rPr lang="en-US" sz="2400" b="1" u="sng">
                <a:latin typeface="Arial" pitchFamily="34" charset="0"/>
              </a:rPr>
              <a:t>chemically reacts</a:t>
            </a:r>
            <a:r>
              <a:rPr lang="en-US" sz="2400" b="1">
                <a:latin typeface="Arial" pitchFamily="34" charset="0"/>
              </a:rPr>
              <a:t> with the base polymer as part of the </a:t>
            </a:r>
            <a:r>
              <a:rPr lang="en-US" sz="2400" b="1" u="sng">
                <a:latin typeface="Arial" pitchFamily="34" charset="0"/>
              </a:rPr>
              <a:t>curing process</a:t>
            </a:r>
            <a:r>
              <a:rPr lang="en-US" sz="2400" b="1">
                <a:latin typeface="Arial" pitchFamily="34" charset="0"/>
              </a:rPr>
              <a:t>.</a:t>
            </a:r>
          </a:p>
          <a:p>
            <a:endParaRPr lang="en-US" sz="2400" b="1">
              <a:latin typeface="Arial" pitchFamily="34" charset="0"/>
            </a:endParaRPr>
          </a:p>
          <a:p>
            <a:r>
              <a:rPr lang="en-US" sz="2400" b="1">
                <a:latin typeface="Arial" pitchFamily="34" charset="0"/>
              </a:rPr>
              <a:t>EPA has identified </a:t>
            </a:r>
            <a:r>
              <a:rPr lang="en-US" sz="2400" b="1" u="sng">
                <a:latin typeface="Arial" pitchFamily="34" charset="0"/>
              </a:rPr>
              <a:t>boat manufacturing</a:t>
            </a:r>
            <a:r>
              <a:rPr lang="en-US" sz="2400" b="1">
                <a:latin typeface="Arial" pitchFamily="34" charset="0"/>
              </a:rPr>
              <a:t> as a </a:t>
            </a:r>
            <a:r>
              <a:rPr lang="en-US" sz="2400" b="1" u="sng">
                <a:latin typeface="Arial" pitchFamily="34" charset="0"/>
              </a:rPr>
              <a:t>major source of HAPs</a:t>
            </a:r>
            <a:r>
              <a:rPr lang="en-US" sz="2400" b="1">
                <a:latin typeface="Arial" pitchFamily="34" charset="0"/>
              </a:rPr>
              <a:t>, such as Styrene.</a:t>
            </a:r>
            <a:endParaRPr lang="en-US" sz="2400"/>
          </a:p>
        </p:txBody>
      </p:sp>
    </p:spTree>
    <p:extLst>
      <p:ext uri="{BB962C8B-B14F-4D97-AF65-F5344CB8AC3E}">
        <p14:creationId xmlns:p14="http://schemas.microsoft.com/office/powerpoint/2010/main" val="16830989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Rectangle 7"/>
          <p:cNvSpPr>
            <a:spLocks noGrp="1" noChangeArrowheads="1"/>
          </p:cNvSpPr>
          <p:nvPr>
            <p:ph type="sldNum" sz="quarter" idx="5"/>
          </p:nvPr>
        </p:nvSpPr>
        <p:spPr>
          <a:noFill/>
        </p:spPr>
        <p:txBody>
          <a:bodyPr/>
          <a:lstStyle/>
          <a:p>
            <a:fld id="{4D89F70D-9C51-46D1-B56E-962AF974F793}" type="slidenum">
              <a:rPr lang="en-US"/>
              <a:pPr/>
              <a:t>177</a:t>
            </a:fld>
            <a:endParaRPr lang="en-US"/>
          </a:p>
        </p:txBody>
      </p:sp>
      <p:sp>
        <p:nvSpPr>
          <p:cNvPr id="399363" name="Rectangle 2"/>
          <p:cNvSpPr>
            <a:spLocks noGrp="1" noRot="1" noChangeAspect="1" noChangeArrowheads="1" noTextEdit="1"/>
          </p:cNvSpPr>
          <p:nvPr>
            <p:ph type="sldImg"/>
          </p:nvPr>
        </p:nvSpPr>
        <p:spPr>
          <a:ln/>
        </p:spPr>
      </p:sp>
      <p:sp>
        <p:nvSpPr>
          <p:cNvPr id="399364" name="Rectangle 3"/>
          <p:cNvSpPr>
            <a:spLocks noGrp="1" noChangeArrowheads="1"/>
          </p:cNvSpPr>
          <p:nvPr>
            <p:ph type="body" idx="1"/>
          </p:nvPr>
        </p:nvSpPr>
        <p:spPr>
          <a:noFill/>
          <a:ln/>
        </p:spPr>
        <p:txBody>
          <a:bodyPr/>
          <a:lstStyle/>
          <a:p>
            <a:endParaRPr lang="en-US" sz="2000">
              <a:latin typeface="Arial" pitchFamily="34" charset="0"/>
            </a:endParaRPr>
          </a:p>
          <a:p>
            <a:endParaRPr lang="en-US" sz="2000">
              <a:latin typeface="Arial" pitchFamily="34" charset="0"/>
            </a:endParaRPr>
          </a:p>
          <a:p>
            <a:endParaRPr lang="en-US" sz="2000">
              <a:latin typeface="Arial" pitchFamily="34" charset="0"/>
            </a:endParaRPr>
          </a:p>
          <a:p>
            <a:r>
              <a:rPr lang="en-US" sz="2000">
                <a:latin typeface="Arial" pitchFamily="34" charset="0"/>
              </a:rPr>
              <a:t>Foamed or Expanded Polystyrene  :  EPS</a:t>
            </a:r>
          </a:p>
          <a:p>
            <a:r>
              <a:rPr lang="en-US" sz="2000">
                <a:latin typeface="Arial" pitchFamily="34" charset="0"/>
              </a:rPr>
              <a:t>Exceptional insulation properties</a:t>
            </a:r>
          </a:p>
          <a:p>
            <a:endParaRPr lang="en-US" sz="2000">
              <a:latin typeface="Arial" pitchFamily="34" charset="0"/>
            </a:endParaRPr>
          </a:p>
          <a:p>
            <a:r>
              <a:rPr lang="en-US" sz="2000">
                <a:latin typeface="Arial" pitchFamily="34" charset="0"/>
              </a:rPr>
              <a:t>Foam cups &amp; containers</a:t>
            </a:r>
          </a:p>
          <a:p>
            <a:r>
              <a:rPr lang="en-US" sz="2000">
                <a:latin typeface="Arial" pitchFamily="34" charset="0"/>
              </a:rPr>
              <a:t>Foodservice products</a:t>
            </a:r>
          </a:p>
          <a:p>
            <a:r>
              <a:rPr lang="en-US" sz="2000">
                <a:latin typeface="Arial" pitchFamily="34" charset="0"/>
              </a:rPr>
              <a:t>Packaging  &amp;  protecting</a:t>
            </a:r>
          </a:p>
        </p:txBody>
      </p:sp>
    </p:spTree>
    <p:extLst>
      <p:ext uri="{BB962C8B-B14F-4D97-AF65-F5344CB8AC3E}">
        <p14:creationId xmlns:p14="http://schemas.microsoft.com/office/powerpoint/2010/main" val="2164925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91E11285-4419-4555-B354-FED76D224804}" type="slidenum">
              <a:rPr lang="en-US"/>
              <a:pPr/>
              <a:t>17</a:t>
            </a:fld>
            <a:endParaRPr lang="en-US"/>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09616029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7"/>
          <p:cNvSpPr>
            <a:spLocks noGrp="1" noChangeArrowheads="1"/>
          </p:cNvSpPr>
          <p:nvPr>
            <p:ph type="sldNum" sz="quarter" idx="5"/>
          </p:nvPr>
        </p:nvSpPr>
        <p:spPr>
          <a:noFill/>
        </p:spPr>
        <p:txBody>
          <a:bodyPr/>
          <a:lstStyle/>
          <a:p>
            <a:fld id="{694BC10F-2CB0-43CF-9175-AE5364065E60}" type="slidenum">
              <a:rPr lang="en-US"/>
              <a:pPr/>
              <a:t>178</a:t>
            </a:fld>
            <a:endParaRPr lang="en-US"/>
          </a:p>
        </p:txBody>
      </p:sp>
      <p:sp>
        <p:nvSpPr>
          <p:cNvPr id="400387" name="Rectangle 2"/>
          <p:cNvSpPr>
            <a:spLocks noGrp="1" noChangeArrowheads="1"/>
          </p:cNvSpPr>
          <p:nvPr>
            <p:ph type="body" idx="1"/>
          </p:nvPr>
        </p:nvSpPr>
        <p:spPr>
          <a:xfrm>
            <a:off x="333375" y="4167188"/>
            <a:ext cx="6524625" cy="4752975"/>
          </a:xfrm>
          <a:noFill/>
          <a:ln/>
        </p:spPr>
        <p:txBody>
          <a:bodyPr lIns="66675" tIns="31750" rIns="66675" bIns="31750"/>
          <a:lstStyle/>
          <a:p>
            <a:endParaRPr lang="en-US" sz="1800" b="1">
              <a:latin typeface="Arial" pitchFamily="34" charset="0"/>
            </a:endParaRPr>
          </a:p>
          <a:p>
            <a:endParaRPr lang="en-US" sz="1600" u="sng">
              <a:latin typeface="Arial" pitchFamily="34" charset="0"/>
            </a:endParaRPr>
          </a:p>
          <a:p>
            <a:r>
              <a:rPr lang="en-US" sz="1600" u="sng">
                <a:latin typeface="Arial" pitchFamily="34" charset="0"/>
              </a:rPr>
              <a:t>Using Unified Emissions Factors for Open Molding of Composites</a:t>
            </a:r>
          </a:p>
          <a:p>
            <a:endParaRPr lang="en-US" sz="1600" u="sng">
              <a:latin typeface="Arial" pitchFamily="34" charset="0"/>
            </a:endParaRPr>
          </a:p>
          <a:p>
            <a:r>
              <a:rPr lang="en-US" sz="1600">
                <a:latin typeface="Arial" pitchFamily="34" charset="0"/>
              </a:rPr>
              <a:t>Table for </a:t>
            </a:r>
            <a:r>
              <a:rPr lang="en-US" sz="1600" b="1">
                <a:solidFill>
                  <a:srgbClr val="D60000"/>
                </a:solidFill>
                <a:latin typeface="Arial" pitchFamily="34" charset="0"/>
              </a:rPr>
              <a:t>38%</a:t>
            </a:r>
            <a:r>
              <a:rPr lang="en-US" sz="1600">
                <a:latin typeface="Arial" pitchFamily="34" charset="0"/>
              </a:rPr>
              <a:t> styrene gel coat gives </a:t>
            </a:r>
            <a:r>
              <a:rPr lang="en-US" sz="1600" b="1">
                <a:solidFill>
                  <a:srgbClr val="D60000"/>
                </a:solidFill>
                <a:latin typeface="Arial" pitchFamily="34" charset="0"/>
              </a:rPr>
              <a:t>398</a:t>
            </a:r>
            <a:r>
              <a:rPr lang="en-US" sz="1600">
                <a:latin typeface="Arial" pitchFamily="34" charset="0"/>
              </a:rPr>
              <a:t> as emission factor</a:t>
            </a:r>
          </a:p>
          <a:p>
            <a:endParaRPr lang="en-US" sz="1600">
              <a:latin typeface="Arial" pitchFamily="34" charset="0"/>
            </a:endParaRPr>
          </a:p>
          <a:p>
            <a:r>
              <a:rPr lang="en-US" sz="1600" b="1">
                <a:latin typeface="Arial" pitchFamily="34" charset="0"/>
              </a:rPr>
              <a:t>(398 lb/ton) x (540/2000 tons) = </a:t>
            </a:r>
            <a:r>
              <a:rPr lang="en-US" sz="1600" b="1" u="sng">
                <a:solidFill>
                  <a:srgbClr val="D60000"/>
                </a:solidFill>
                <a:latin typeface="Arial" pitchFamily="34" charset="0"/>
              </a:rPr>
              <a:t>107.5</a:t>
            </a:r>
            <a:r>
              <a:rPr lang="en-US" sz="1600" b="1">
                <a:latin typeface="Arial" pitchFamily="34" charset="0"/>
              </a:rPr>
              <a:t> lb styrene emissions per day</a:t>
            </a:r>
          </a:p>
          <a:p>
            <a:endParaRPr lang="en-US" sz="1600" b="1">
              <a:latin typeface="Arial" pitchFamily="34" charset="0"/>
            </a:endParaRPr>
          </a:p>
          <a:p>
            <a:r>
              <a:rPr lang="en-US" sz="1600" b="1">
                <a:solidFill>
                  <a:srgbClr val="009900"/>
                </a:solidFill>
                <a:latin typeface="Arial" pitchFamily="34" charset="0"/>
              </a:rPr>
              <a:t>A source using one drum per day of this gel coat would have emissions greater than 10 tpy and would be a major source!</a:t>
            </a:r>
          </a:p>
          <a:p>
            <a:endParaRPr lang="en-US" sz="1600" b="1">
              <a:solidFill>
                <a:srgbClr val="009900"/>
              </a:solidFill>
              <a:latin typeface="Arial" pitchFamily="34" charset="0"/>
            </a:endParaRPr>
          </a:p>
          <a:p>
            <a:endParaRPr lang="en-US" sz="1600" b="1">
              <a:solidFill>
                <a:srgbClr val="009900"/>
              </a:solidFill>
              <a:latin typeface="Arial" pitchFamily="34" charset="0"/>
            </a:endParaRPr>
          </a:p>
          <a:p>
            <a:endParaRPr lang="en-US" sz="1600" b="1">
              <a:solidFill>
                <a:srgbClr val="009900"/>
              </a:solidFill>
              <a:latin typeface="Arial" pitchFamily="34" charset="0"/>
            </a:endParaRPr>
          </a:p>
          <a:p>
            <a:r>
              <a:rPr lang="en-US" sz="1600" b="1">
                <a:solidFill>
                  <a:srgbClr val="009900"/>
                </a:solidFill>
                <a:latin typeface="Arial" pitchFamily="34" charset="0"/>
              </a:rPr>
              <a:t>					</a:t>
            </a:r>
            <a:r>
              <a:rPr lang="en-US" sz="1600">
                <a:latin typeface="Arial" pitchFamily="34" charset="0"/>
              </a:rPr>
              <a:t>A 04 0:49:00</a:t>
            </a:r>
          </a:p>
          <a:p>
            <a:endParaRPr lang="en-US" sz="1600" b="1">
              <a:solidFill>
                <a:srgbClr val="009900"/>
              </a:solidFill>
              <a:latin typeface="Arial" pitchFamily="34" charset="0"/>
            </a:endParaRPr>
          </a:p>
        </p:txBody>
      </p:sp>
      <p:sp>
        <p:nvSpPr>
          <p:cNvPr id="400388" name="Rectangle 3"/>
          <p:cNvSpPr>
            <a:spLocks noGrp="1" noRot="1" noChangeAspect="1" noChangeArrowheads="1" noTextEdit="1"/>
          </p:cNvSpPr>
          <p:nvPr>
            <p:ph type="sldImg"/>
          </p:nvPr>
        </p:nvSpPr>
        <p:spPr>
          <a:xfrm>
            <a:off x="1144588" y="685800"/>
            <a:ext cx="4572000" cy="3429000"/>
          </a:xfrm>
          <a:ln w="12700" cap="flat">
            <a:solidFill>
              <a:schemeClr val="tx1"/>
            </a:solidFill>
          </a:ln>
        </p:spPr>
      </p:sp>
    </p:spTree>
    <p:extLst>
      <p:ext uri="{BB962C8B-B14F-4D97-AF65-F5344CB8AC3E}">
        <p14:creationId xmlns:p14="http://schemas.microsoft.com/office/powerpoint/2010/main" val="1690829681"/>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7"/>
          <p:cNvSpPr>
            <a:spLocks noGrp="1" noChangeArrowheads="1"/>
          </p:cNvSpPr>
          <p:nvPr>
            <p:ph type="sldNum" sz="quarter" idx="5"/>
          </p:nvPr>
        </p:nvSpPr>
        <p:spPr>
          <a:noFill/>
        </p:spPr>
        <p:txBody>
          <a:bodyPr/>
          <a:lstStyle/>
          <a:p>
            <a:fld id="{36D4DB3C-486D-4A46-A382-4B757A4C27F2}" type="slidenum">
              <a:rPr lang="en-US"/>
              <a:pPr/>
              <a:t>179</a:t>
            </a:fld>
            <a:endParaRPr lang="en-US"/>
          </a:p>
        </p:txBody>
      </p:sp>
      <p:sp>
        <p:nvSpPr>
          <p:cNvPr id="401411" name="Rectangle 2"/>
          <p:cNvSpPr>
            <a:spLocks noGrp="1" noRot="1" noChangeAspect="1" noChangeArrowheads="1" noTextEdit="1"/>
          </p:cNvSpPr>
          <p:nvPr>
            <p:ph type="sldImg"/>
          </p:nvPr>
        </p:nvSpPr>
        <p:spPr>
          <a:ln/>
        </p:spPr>
      </p:sp>
      <p:sp>
        <p:nvSpPr>
          <p:cNvPr id="401412" name="Rectangle 3"/>
          <p:cNvSpPr>
            <a:spLocks noGrp="1" noChangeArrowheads="1"/>
          </p:cNvSpPr>
          <p:nvPr>
            <p:ph type="body" idx="1"/>
          </p:nvPr>
        </p:nvSpPr>
        <p:spPr>
          <a:noFill/>
          <a:ln/>
        </p:spPr>
        <p:txBody>
          <a:bodyPr/>
          <a:lstStyle/>
          <a:p>
            <a:endParaRPr lang="en-US"/>
          </a:p>
          <a:p>
            <a:endParaRPr lang="en-US"/>
          </a:p>
          <a:p>
            <a:endParaRPr lang="en-US"/>
          </a:p>
          <a:p>
            <a:r>
              <a:rPr lang="en-US" sz="2400">
                <a:latin typeface="Arial" pitchFamily="34" charset="0"/>
              </a:rPr>
              <a:t>Styrene is the primary raw material from which Polystyrene is made.</a:t>
            </a:r>
          </a:p>
          <a:p>
            <a:endParaRPr lang="en-US" sz="2400">
              <a:latin typeface="Arial" pitchFamily="34" charset="0"/>
            </a:endParaRPr>
          </a:p>
          <a:p>
            <a:r>
              <a:rPr lang="en-US" sz="2400">
                <a:latin typeface="Arial" pitchFamily="34" charset="0"/>
              </a:rPr>
              <a:t>In fact, </a:t>
            </a:r>
            <a:r>
              <a:rPr lang="en-US" sz="2400">
                <a:solidFill>
                  <a:srgbClr val="FF9900"/>
                </a:solidFill>
                <a:latin typeface="Arial" pitchFamily="34" charset="0"/>
              </a:rPr>
              <a:t>approximately 50% of the styrene produced is used in the manufacture of Polystyrene products</a:t>
            </a:r>
            <a:r>
              <a:rPr lang="en-US" sz="2400">
                <a:latin typeface="Arial" pitchFamily="34" charset="0"/>
              </a:rPr>
              <a:t>.</a:t>
            </a:r>
          </a:p>
        </p:txBody>
      </p:sp>
      <p:sp>
        <p:nvSpPr>
          <p:cNvPr id="401413" name="Rectangle 4"/>
          <p:cNvSpPr>
            <a:spLocks noChangeArrowheads="1"/>
          </p:cNvSpPr>
          <p:nvPr/>
        </p:nvSpPr>
        <p:spPr bwMode="auto">
          <a:xfrm>
            <a:off x="6151563" y="711200"/>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17</a:t>
            </a:r>
          </a:p>
        </p:txBody>
      </p:sp>
    </p:spTree>
    <p:extLst>
      <p:ext uri="{BB962C8B-B14F-4D97-AF65-F5344CB8AC3E}">
        <p14:creationId xmlns:p14="http://schemas.microsoft.com/office/powerpoint/2010/main" val="72392379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7"/>
          <p:cNvSpPr>
            <a:spLocks noGrp="1" noChangeArrowheads="1"/>
          </p:cNvSpPr>
          <p:nvPr>
            <p:ph type="sldNum" sz="quarter" idx="5"/>
          </p:nvPr>
        </p:nvSpPr>
        <p:spPr>
          <a:noFill/>
        </p:spPr>
        <p:txBody>
          <a:bodyPr/>
          <a:lstStyle/>
          <a:p>
            <a:fld id="{D0F3B0AD-6A4B-4C6F-AF61-83FBEE8D0311}" type="slidenum">
              <a:rPr lang="en-US"/>
              <a:pPr/>
              <a:t>180</a:t>
            </a:fld>
            <a:endParaRPr lang="en-US"/>
          </a:p>
        </p:txBody>
      </p:sp>
      <p:sp>
        <p:nvSpPr>
          <p:cNvPr id="402435" name="Rectangle 2"/>
          <p:cNvSpPr>
            <a:spLocks noGrp="1" noRot="1" noChangeAspect="1" noChangeArrowheads="1" noTextEdit="1"/>
          </p:cNvSpPr>
          <p:nvPr>
            <p:ph type="sldImg"/>
          </p:nvPr>
        </p:nvSpPr>
        <p:spPr>
          <a:ln/>
        </p:spPr>
      </p:sp>
      <p:sp>
        <p:nvSpPr>
          <p:cNvPr id="4024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32617821"/>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Rectangle 7"/>
          <p:cNvSpPr>
            <a:spLocks noGrp="1" noChangeArrowheads="1"/>
          </p:cNvSpPr>
          <p:nvPr>
            <p:ph type="sldNum" sz="quarter" idx="5"/>
          </p:nvPr>
        </p:nvSpPr>
        <p:spPr>
          <a:noFill/>
        </p:spPr>
        <p:txBody>
          <a:bodyPr/>
          <a:lstStyle/>
          <a:p>
            <a:fld id="{A576AF38-BD28-4C88-8F84-1CA2749AC078}" type="slidenum">
              <a:rPr lang="en-US"/>
              <a:pPr/>
              <a:t>181</a:t>
            </a:fld>
            <a:endParaRPr lang="en-US"/>
          </a:p>
        </p:txBody>
      </p:sp>
      <p:sp>
        <p:nvSpPr>
          <p:cNvPr id="403459" name="Rectangle 2"/>
          <p:cNvSpPr>
            <a:spLocks noGrp="1" noChangeArrowheads="1"/>
          </p:cNvSpPr>
          <p:nvPr>
            <p:ph type="body" idx="1"/>
          </p:nvPr>
        </p:nvSpPr>
        <p:spPr>
          <a:xfrm>
            <a:off x="1127125" y="4370388"/>
            <a:ext cx="5273675" cy="4368800"/>
          </a:xfrm>
          <a:noFill/>
          <a:ln/>
        </p:spPr>
        <p:txBody>
          <a:bodyPr lIns="66675" tIns="31750" rIns="66675" bIns="31750"/>
          <a:lstStyle/>
          <a:p>
            <a:r>
              <a:rPr lang="en-US" sz="1800" b="1" u="sng">
                <a:latin typeface="Arial" pitchFamily="34" charset="0"/>
              </a:rPr>
              <a:t>New lower-emitting resins and gel coats</a:t>
            </a:r>
            <a:r>
              <a:rPr lang="en-US" u="sng"/>
              <a:t> </a:t>
            </a:r>
          </a:p>
          <a:p>
            <a:endParaRPr lang="en-US"/>
          </a:p>
          <a:p>
            <a:r>
              <a:rPr lang="en-US" sz="1800" b="1">
                <a:latin typeface="Arial" pitchFamily="34" charset="0"/>
              </a:rPr>
              <a:t>1/4 to 1/3 of total gel coat emissions can be reduced by using a Low VOC gel coat </a:t>
            </a:r>
          </a:p>
          <a:p>
            <a:endParaRPr lang="en-US" sz="1800" b="1">
              <a:latin typeface="Arial" pitchFamily="34" charset="0"/>
            </a:endParaRPr>
          </a:p>
          <a:p>
            <a:r>
              <a:rPr lang="en-US" sz="1800" b="1">
                <a:latin typeface="Arial" pitchFamily="34" charset="0"/>
                <a:sym typeface="Symbol" pitchFamily="18" charset="2"/>
              </a:rPr>
              <a:t> emissions per part  =   parts produced under the same permit</a:t>
            </a:r>
          </a:p>
          <a:p>
            <a:endParaRPr lang="en-US" sz="1800" b="1">
              <a:latin typeface="Arial" pitchFamily="34" charset="0"/>
              <a:sym typeface="Symbol" pitchFamily="18" charset="2"/>
            </a:endParaRPr>
          </a:p>
          <a:p>
            <a:r>
              <a:rPr lang="en-US" sz="1800" b="1">
                <a:latin typeface="Arial" pitchFamily="34" charset="0"/>
                <a:sym typeface="Symbol" pitchFamily="18" charset="2"/>
              </a:rPr>
              <a:t>  Styrene  gel coat    </a:t>
            </a:r>
            <a:r>
              <a:rPr lang="en-US" sz="1800" b="1">
                <a:latin typeface="Arial" pitchFamily="34" charset="0"/>
              </a:rPr>
              <a:t>Low VOC gel coat</a:t>
            </a:r>
            <a:r>
              <a:rPr lang="en-US" sz="1800" b="1">
                <a:latin typeface="Arial" pitchFamily="34" charset="0"/>
                <a:sym typeface="Symbol" pitchFamily="18" charset="2"/>
              </a:rPr>
              <a:t> </a:t>
            </a:r>
          </a:p>
          <a:p>
            <a:r>
              <a:rPr lang="en-US" sz="1800" b="1">
                <a:latin typeface="Arial" pitchFamily="34" charset="0"/>
                <a:sym typeface="Symbol" pitchFamily="18" charset="2"/>
              </a:rPr>
              <a:t>(other VOCs substituted for Styrene) </a:t>
            </a:r>
          </a:p>
          <a:p>
            <a:endParaRPr lang="en-US" sz="1800" b="1">
              <a:latin typeface="Arial" pitchFamily="34" charset="0"/>
              <a:sym typeface="Symbol" pitchFamily="18" charset="2"/>
            </a:endParaRPr>
          </a:p>
          <a:p>
            <a:r>
              <a:rPr lang="en-US" sz="1800" b="1">
                <a:latin typeface="Arial" pitchFamily="34" charset="0"/>
              </a:rPr>
              <a:t>MMA (Methyl Methacrylate)</a:t>
            </a:r>
            <a:endParaRPr lang="en-US"/>
          </a:p>
        </p:txBody>
      </p:sp>
      <p:sp>
        <p:nvSpPr>
          <p:cNvPr id="403460" name="Rectangle 3"/>
          <p:cNvSpPr>
            <a:spLocks noGrp="1" noRot="1" noChangeAspect="1" noChangeArrowheads="1" noTextEdit="1"/>
          </p:cNvSpPr>
          <p:nvPr>
            <p:ph type="sldImg"/>
          </p:nvPr>
        </p:nvSpPr>
        <p:spPr>
          <a:xfrm>
            <a:off x="1144588" y="685800"/>
            <a:ext cx="4572000" cy="3429000"/>
          </a:xfrm>
          <a:ln w="12700" cap="flat">
            <a:solidFill>
              <a:schemeClr val="tx1"/>
            </a:solidFill>
          </a:ln>
        </p:spPr>
      </p:sp>
    </p:spTree>
    <p:extLst>
      <p:ext uri="{BB962C8B-B14F-4D97-AF65-F5344CB8AC3E}">
        <p14:creationId xmlns:p14="http://schemas.microsoft.com/office/powerpoint/2010/main" val="1970860546"/>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7"/>
          <p:cNvSpPr>
            <a:spLocks noGrp="1" noChangeArrowheads="1"/>
          </p:cNvSpPr>
          <p:nvPr>
            <p:ph type="sldNum" sz="quarter" idx="5"/>
          </p:nvPr>
        </p:nvSpPr>
        <p:spPr>
          <a:noFill/>
        </p:spPr>
        <p:txBody>
          <a:bodyPr/>
          <a:lstStyle/>
          <a:p>
            <a:fld id="{D9FD3BA3-4C11-4E4B-94FB-920C791D3E86}" type="slidenum">
              <a:rPr lang="en-US"/>
              <a:pPr/>
              <a:t>182</a:t>
            </a:fld>
            <a:endParaRPr lang="en-US"/>
          </a:p>
        </p:txBody>
      </p:sp>
      <p:sp>
        <p:nvSpPr>
          <p:cNvPr id="404483" name="Rectangle 2"/>
          <p:cNvSpPr>
            <a:spLocks noGrp="1" noChangeArrowheads="1"/>
          </p:cNvSpPr>
          <p:nvPr>
            <p:ph type="body" idx="1"/>
          </p:nvPr>
        </p:nvSpPr>
        <p:spPr>
          <a:noFill/>
          <a:ln/>
        </p:spPr>
        <p:txBody>
          <a:bodyPr lIns="77788" tIns="38100" rIns="77788" bIns="38100"/>
          <a:lstStyle/>
          <a:p>
            <a:r>
              <a:rPr lang="en-US"/>
              <a:t>Note: Overview slide. Will cover all areas in-depth.</a:t>
            </a:r>
          </a:p>
        </p:txBody>
      </p:sp>
      <p:sp>
        <p:nvSpPr>
          <p:cNvPr id="404484"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2082223885"/>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7"/>
          <p:cNvSpPr>
            <a:spLocks noGrp="1" noChangeArrowheads="1"/>
          </p:cNvSpPr>
          <p:nvPr>
            <p:ph type="sldNum" sz="quarter" idx="5"/>
          </p:nvPr>
        </p:nvSpPr>
        <p:spPr>
          <a:noFill/>
        </p:spPr>
        <p:txBody>
          <a:bodyPr/>
          <a:lstStyle/>
          <a:p>
            <a:fld id="{F9FD16B0-E097-44EC-90AA-EE13D14B624C}" type="slidenum">
              <a:rPr lang="en-US"/>
              <a:pPr/>
              <a:t>183</a:t>
            </a:fld>
            <a:endParaRPr lang="en-US"/>
          </a:p>
        </p:txBody>
      </p:sp>
      <p:sp>
        <p:nvSpPr>
          <p:cNvPr id="405507" name="Rectangle 2"/>
          <p:cNvSpPr>
            <a:spLocks noGrp="1" noRot="1" noChangeAspect="1" noChangeArrowheads="1" noTextEdit="1"/>
          </p:cNvSpPr>
          <p:nvPr>
            <p:ph type="sldImg"/>
          </p:nvPr>
        </p:nvSpPr>
        <p:spPr>
          <a:xfrm>
            <a:off x="1719263" y="0"/>
            <a:ext cx="3348037" cy="2511425"/>
          </a:xfrm>
          <a:ln/>
        </p:spPr>
      </p:sp>
      <p:sp>
        <p:nvSpPr>
          <p:cNvPr id="405508" name="Rectangle 3"/>
          <p:cNvSpPr>
            <a:spLocks noGrp="1" noChangeArrowheads="1"/>
          </p:cNvSpPr>
          <p:nvPr>
            <p:ph type="body" idx="1"/>
          </p:nvPr>
        </p:nvSpPr>
        <p:spPr>
          <a:xfrm>
            <a:off x="404813" y="2727325"/>
            <a:ext cx="6453187" cy="6472238"/>
          </a:xfrm>
          <a:noFill/>
          <a:ln/>
        </p:spPr>
        <p:txBody>
          <a:bodyPr lIns="90488" tIns="44450" rIns="90488" bIns="44450"/>
          <a:lstStyle/>
          <a:p>
            <a:pPr>
              <a:lnSpc>
                <a:spcPts val="1600"/>
              </a:lnSpc>
              <a:buClr>
                <a:srgbClr val="000000"/>
              </a:buClr>
              <a:tabLst>
                <a:tab pos="457200" algn="l"/>
                <a:tab pos="914400" algn="l"/>
                <a:tab pos="1371600" algn="l"/>
              </a:tabLst>
            </a:pPr>
            <a:r>
              <a:rPr lang="en-US" sz="1600" b="1">
                <a:solidFill>
                  <a:srgbClr val="000000"/>
                </a:solidFill>
                <a:latin typeface="Arial" pitchFamily="34" charset="0"/>
              </a:rPr>
              <a:t>Sometimes referred to as </a:t>
            </a:r>
            <a:r>
              <a:rPr lang="en-US" sz="1600" b="1">
                <a:solidFill>
                  <a:srgbClr val="FF9900"/>
                </a:solidFill>
                <a:latin typeface="Arial" pitchFamily="34" charset="0"/>
              </a:rPr>
              <a:t>“INCINERATORS”</a:t>
            </a:r>
          </a:p>
          <a:p>
            <a:pPr>
              <a:lnSpc>
                <a:spcPts val="1600"/>
              </a:lnSpc>
              <a:buClr>
                <a:srgbClr val="000000"/>
              </a:buClr>
              <a:tabLst>
                <a:tab pos="457200" algn="l"/>
                <a:tab pos="914400" algn="l"/>
                <a:tab pos="1371600" algn="l"/>
              </a:tabLst>
            </a:pPr>
            <a:r>
              <a:rPr lang="en-US" sz="1600" b="1">
                <a:solidFill>
                  <a:srgbClr val="000000"/>
                </a:solidFill>
                <a:latin typeface="Arial" pitchFamily="34" charset="0"/>
              </a:rPr>
              <a:t>VOC air stream is heated to high  temp. </a:t>
            </a:r>
          </a:p>
          <a:p>
            <a:pPr>
              <a:lnSpc>
                <a:spcPts val="1600"/>
              </a:lnSpc>
              <a:buClr>
                <a:srgbClr val="000000"/>
              </a:buClr>
              <a:tabLst>
                <a:tab pos="457200" algn="l"/>
                <a:tab pos="914400" algn="l"/>
                <a:tab pos="1371600" algn="l"/>
              </a:tabLst>
            </a:pPr>
            <a:r>
              <a:rPr lang="en-US" sz="1600" b="1">
                <a:solidFill>
                  <a:srgbClr val="000000"/>
                </a:solidFill>
                <a:latin typeface="Arial" pitchFamily="34" charset="0"/>
              </a:rPr>
              <a:t>VOC Oxidized  </a:t>
            </a:r>
            <a:r>
              <a:rPr lang="en-US" sz="1600" b="1">
                <a:solidFill>
                  <a:srgbClr val="000000"/>
                </a:solidFill>
                <a:latin typeface="Arial" pitchFamily="34" charset="0"/>
                <a:sym typeface="Symbol" pitchFamily="18" charset="2"/>
              </a:rPr>
              <a:t></a:t>
            </a:r>
            <a:r>
              <a:rPr lang="en-US" sz="1600" b="1">
                <a:solidFill>
                  <a:srgbClr val="000000"/>
                </a:solidFill>
                <a:latin typeface="Arial" pitchFamily="34" charset="0"/>
              </a:rPr>
              <a:t>   H</a:t>
            </a:r>
            <a:r>
              <a:rPr lang="en-US" sz="1600" b="1" baseline="-25000">
                <a:solidFill>
                  <a:srgbClr val="000000"/>
                </a:solidFill>
                <a:latin typeface="Arial" pitchFamily="34" charset="0"/>
              </a:rPr>
              <a:t>2</a:t>
            </a:r>
            <a:r>
              <a:rPr lang="en-US" sz="1600" b="1">
                <a:solidFill>
                  <a:srgbClr val="000000"/>
                </a:solidFill>
                <a:latin typeface="Arial" pitchFamily="34" charset="0"/>
              </a:rPr>
              <a:t>O  &amp;  CO</a:t>
            </a:r>
            <a:r>
              <a:rPr lang="en-US" sz="1600" b="1" baseline="-25000">
                <a:solidFill>
                  <a:srgbClr val="000000"/>
                </a:solidFill>
                <a:latin typeface="Arial" pitchFamily="34" charset="0"/>
              </a:rPr>
              <a:t>2</a:t>
            </a:r>
            <a:endParaRPr lang="en-US" sz="1600" b="1">
              <a:solidFill>
                <a:srgbClr val="000000"/>
              </a:solidFill>
              <a:latin typeface="Arial" pitchFamily="34" charset="0"/>
            </a:endParaRPr>
          </a:p>
          <a:p>
            <a:pPr>
              <a:lnSpc>
                <a:spcPts val="1600"/>
              </a:lnSpc>
              <a:buClr>
                <a:srgbClr val="000000"/>
              </a:buClr>
              <a:tabLst>
                <a:tab pos="457200" algn="l"/>
                <a:tab pos="914400" algn="l"/>
                <a:tab pos="1371600" algn="l"/>
              </a:tabLst>
            </a:pPr>
            <a:r>
              <a:rPr lang="en-US" sz="1600" b="1">
                <a:solidFill>
                  <a:srgbClr val="000000"/>
                </a:solidFill>
                <a:latin typeface="Arial" pitchFamily="34" charset="0"/>
              </a:rPr>
              <a:t>Residence Time :  0.5 sec</a:t>
            </a:r>
          </a:p>
          <a:p>
            <a:pPr>
              <a:tabLst>
                <a:tab pos="457200" algn="l"/>
                <a:tab pos="914400" algn="l"/>
                <a:tab pos="1371600" algn="l"/>
              </a:tabLst>
            </a:pPr>
            <a:r>
              <a:rPr lang="en-US" sz="1600" b="1" u="sng">
                <a:solidFill>
                  <a:srgbClr val="000000"/>
                </a:solidFill>
                <a:latin typeface="Arial" pitchFamily="34" charset="0"/>
              </a:rPr>
              <a:t>General operating temperature</a:t>
            </a:r>
            <a:r>
              <a:rPr lang="en-US" sz="1600" b="1">
                <a:solidFill>
                  <a:srgbClr val="000000"/>
                </a:solidFill>
                <a:latin typeface="Arial" pitchFamily="34" charset="0"/>
              </a:rPr>
              <a:t>  </a:t>
            </a:r>
            <a:r>
              <a:rPr lang="en-US" sz="1600" b="1">
                <a:solidFill>
                  <a:srgbClr val="000000"/>
                </a:solidFill>
                <a:latin typeface="Arial" pitchFamily="34" charset="0"/>
                <a:sym typeface="Symbol" pitchFamily="18" charset="2"/>
              </a:rPr>
              <a:t> </a:t>
            </a:r>
            <a:r>
              <a:rPr lang="en-US" sz="1600" b="1">
                <a:solidFill>
                  <a:srgbClr val="000000"/>
                </a:solidFill>
                <a:latin typeface="Arial" pitchFamily="34" charset="0"/>
              </a:rPr>
              <a:t> 1400 F 	</a:t>
            </a:r>
          </a:p>
          <a:p>
            <a:pPr>
              <a:tabLst>
                <a:tab pos="457200" algn="l"/>
                <a:tab pos="914400" algn="l"/>
                <a:tab pos="1371600" algn="l"/>
              </a:tabLst>
            </a:pPr>
            <a:r>
              <a:rPr lang="en-US" sz="1600" b="1" u="sng">
                <a:latin typeface="Arial" pitchFamily="34" charset="0"/>
              </a:rPr>
              <a:t>Thermal Oxidation Principle  :  3 T’s</a:t>
            </a:r>
            <a:endParaRPr lang="en-US" sz="1600" b="1">
              <a:solidFill>
                <a:srgbClr val="000000"/>
              </a:solidFill>
              <a:latin typeface="Arial" pitchFamily="34" charset="0"/>
            </a:endParaRPr>
          </a:p>
          <a:p>
            <a:pPr>
              <a:lnSpc>
                <a:spcPts val="1600"/>
              </a:lnSpc>
              <a:buClr>
                <a:srgbClr val="000000"/>
              </a:buClr>
              <a:tabLst>
                <a:tab pos="457200" algn="l"/>
                <a:tab pos="914400" algn="l"/>
                <a:tab pos="1371600" algn="l"/>
              </a:tabLst>
            </a:pPr>
            <a:endParaRPr lang="en-US" sz="1600" b="1">
              <a:solidFill>
                <a:srgbClr val="000000"/>
              </a:solidFill>
              <a:latin typeface="Arial" pitchFamily="34" charset="0"/>
            </a:endParaRPr>
          </a:p>
          <a:p>
            <a:pPr>
              <a:lnSpc>
                <a:spcPts val="1600"/>
              </a:lnSpc>
              <a:buClr>
                <a:srgbClr val="000000"/>
              </a:buClr>
              <a:tabLst>
                <a:tab pos="457200" algn="l"/>
                <a:tab pos="914400" algn="l"/>
                <a:tab pos="1371600" algn="l"/>
              </a:tabLst>
            </a:pPr>
            <a:r>
              <a:rPr lang="en-US" sz="1600" b="1">
                <a:solidFill>
                  <a:srgbClr val="000000"/>
                </a:solidFill>
                <a:latin typeface="Arial" pitchFamily="34" charset="0"/>
              </a:rPr>
              <a:t>Heat Exchangers pre-heat inlet gas stream less fuel</a:t>
            </a:r>
          </a:p>
          <a:p>
            <a:pPr>
              <a:lnSpc>
                <a:spcPts val="1600"/>
              </a:lnSpc>
              <a:buClr>
                <a:srgbClr val="000000"/>
              </a:buClr>
              <a:tabLst>
                <a:tab pos="457200" algn="l"/>
                <a:tab pos="914400" algn="l"/>
                <a:tab pos="1371600" algn="l"/>
              </a:tabLst>
            </a:pPr>
            <a:endParaRPr lang="en-US" sz="1600" b="1">
              <a:solidFill>
                <a:srgbClr val="000000"/>
              </a:solidFill>
              <a:latin typeface="Arial" pitchFamily="34" charset="0"/>
            </a:endParaRPr>
          </a:p>
          <a:p>
            <a:pPr>
              <a:lnSpc>
                <a:spcPts val="1600"/>
              </a:lnSpc>
              <a:buClr>
                <a:srgbClr val="000000"/>
              </a:buClr>
              <a:tabLst>
                <a:tab pos="457200" algn="l"/>
                <a:tab pos="914400" algn="l"/>
                <a:tab pos="1371600" algn="l"/>
              </a:tabLst>
            </a:pPr>
            <a:r>
              <a:rPr lang="en-US" sz="1600" b="1">
                <a:solidFill>
                  <a:srgbClr val="000000"/>
                </a:solidFill>
                <a:latin typeface="Arial" pitchFamily="34" charset="0"/>
              </a:rPr>
              <a:t>Inlet VOC streams for safety are maintained at </a:t>
            </a:r>
            <a:r>
              <a:rPr lang="en-US" sz="1600" b="1" u="sng">
                <a:solidFill>
                  <a:srgbClr val="000000"/>
                </a:solidFill>
                <a:latin typeface="Arial" pitchFamily="34" charset="0"/>
              </a:rPr>
              <a:t>25% of the Lower Explosive Limit  (LEL) </a:t>
            </a:r>
          </a:p>
          <a:p>
            <a:pPr>
              <a:lnSpc>
                <a:spcPts val="1600"/>
              </a:lnSpc>
              <a:buClr>
                <a:srgbClr val="000000"/>
              </a:buClr>
              <a:tabLst>
                <a:tab pos="457200" algn="l"/>
                <a:tab pos="914400" algn="l"/>
                <a:tab pos="1371600" algn="l"/>
              </a:tabLst>
            </a:pPr>
            <a:endParaRPr lang="en-US" sz="1600" b="1">
              <a:solidFill>
                <a:srgbClr val="000000"/>
              </a:solidFill>
              <a:latin typeface="Arial" pitchFamily="34" charset="0"/>
            </a:endParaRPr>
          </a:p>
          <a:p>
            <a:pPr>
              <a:lnSpc>
                <a:spcPts val="1600"/>
              </a:lnSpc>
              <a:buClr>
                <a:srgbClr val="000000"/>
              </a:buClr>
              <a:tabLst>
                <a:tab pos="457200" algn="l"/>
                <a:tab pos="914400" algn="l"/>
                <a:tab pos="1371600" algn="l"/>
              </a:tabLst>
            </a:pPr>
            <a:r>
              <a:rPr lang="en-US" sz="1600" u="sng">
                <a:solidFill>
                  <a:srgbClr val="000000"/>
                </a:solidFill>
                <a:latin typeface="Arial" pitchFamily="34" charset="0"/>
              </a:rPr>
              <a:t>LEL</a:t>
            </a:r>
            <a:r>
              <a:rPr lang="en-US" sz="1600">
                <a:solidFill>
                  <a:srgbClr val="000000"/>
                </a:solidFill>
                <a:latin typeface="Arial" pitchFamily="34" charset="0"/>
              </a:rPr>
              <a:t> is the concentration at which a VOC will explode if exposed to an ignition source.  An example (not recommended to do but has been observed):  A cigarette can be extinguished in gasoline.  The concentration is to high (not enough oxygen/air to allow combustion), above the upper explosive limit.</a:t>
            </a:r>
          </a:p>
          <a:p>
            <a:pPr>
              <a:lnSpc>
                <a:spcPts val="1600"/>
              </a:lnSpc>
              <a:buClr>
                <a:srgbClr val="000000"/>
              </a:buClr>
              <a:tabLst>
                <a:tab pos="457200" algn="l"/>
                <a:tab pos="914400" algn="l"/>
                <a:tab pos="1371600" algn="l"/>
              </a:tabLst>
            </a:pPr>
            <a:r>
              <a:rPr lang="en-US" sz="1600">
                <a:solidFill>
                  <a:srgbClr val="000000"/>
                </a:solidFill>
                <a:latin typeface="Arial" pitchFamily="34" charset="0"/>
              </a:rPr>
              <a:t> </a:t>
            </a:r>
          </a:p>
          <a:p>
            <a:pPr>
              <a:lnSpc>
                <a:spcPts val="1600"/>
              </a:lnSpc>
              <a:buClr>
                <a:srgbClr val="000000"/>
              </a:buClr>
              <a:tabLst>
                <a:tab pos="457200" algn="l"/>
                <a:tab pos="914400" algn="l"/>
                <a:tab pos="1371600" algn="l"/>
              </a:tabLst>
            </a:pPr>
            <a:r>
              <a:rPr lang="en-US" sz="1600" b="1" u="sng">
                <a:solidFill>
                  <a:srgbClr val="000000"/>
                </a:solidFill>
                <a:latin typeface="Arial" pitchFamily="34" charset="0"/>
              </a:rPr>
              <a:t>QUESTION</a:t>
            </a:r>
            <a:r>
              <a:rPr lang="en-US" sz="1600" b="1">
                <a:solidFill>
                  <a:srgbClr val="000000"/>
                </a:solidFill>
                <a:latin typeface="Arial" pitchFamily="34" charset="0"/>
              </a:rPr>
              <a:t>:  “Can a BOILER be used as an INCINERATOR?”</a:t>
            </a:r>
          </a:p>
          <a:p>
            <a:pPr>
              <a:lnSpc>
                <a:spcPts val="1600"/>
              </a:lnSpc>
              <a:buClr>
                <a:srgbClr val="000000"/>
              </a:buClr>
              <a:tabLst>
                <a:tab pos="457200" algn="l"/>
                <a:tab pos="914400" algn="l"/>
                <a:tab pos="1371600" algn="l"/>
              </a:tabLst>
            </a:pPr>
            <a:endParaRPr lang="en-US" sz="1600" b="1">
              <a:solidFill>
                <a:srgbClr val="000000"/>
              </a:solidFill>
              <a:latin typeface="Arial" pitchFamily="34" charset="0"/>
            </a:endParaRPr>
          </a:p>
          <a:p>
            <a:pPr>
              <a:lnSpc>
                <a:spcPts val="1600"/>
              </a:lnSpc>
              <a:buClr>
                <a:srgbClr val="000000"/>
              </a:buClr>
              <a:tabLst>
                <a:tab pos="457200" algn="l"/>
                <a:tab pos="914400" algn="l"/>
                <a:tab pos="1371600" algn="l"/>
              </a:tabLst>
            </a:pPr>
            <a:r>
              <a:rPr lang="en-US" sz="1600" b="1" u="sng">
                <a:solidFill>
                  <a:srgbClr val="000000"/>
                </a:solidFill>
                <a:latin typeface="Arial" pitchFamily="34" charset="0"/>
              </a:rPr>
              <a:t>ANSWER</a:t>
            </a:r>
            <a:r>
              <a:rPr lang="en-US" sz="1600" b="1">
                <a:solidFill>
                  <a:srgbClr val="000000"/>
                </a:solidFill>
                <a:latin typeface="Arial" pitchFamily="34" charset="0"/>
              </a:rPr>
              <a:t>:  Yes, frequently a </a:t>
            </a:r>
            <a:r>
              <a:rPr lang="en-US" sz="1600" b="1">
                <a:solidFill>
                  <a:srgbClr val="FF9900"/>
                </a:solidFill>
                <a:latin typeface="Arial" pitchFamily="34" charset="0"/>
              </a:rPr>
              <a:t>boiler can be used to burn captured and waste organics</a:t>
            </a:r>
            <a:r>
              <a:rPr lang="en-US" sz="1600" b="1">
                <a:solidFill>
                  <a:srgbClr val="000000"/>
                </a:solidFill>
                <a:latin typeface="Arial" pitchFamily="34" charset="0"/>
              </a:rPr>
              <a:t>.  An example would be pentane gas used in an expandable polystyrene blowing operation.</a:t>
            </a:r>
          </a:p>
          <a:p>
            <a:pPr latinLnBrk="1">
              <a:lnSpc>
                <a:spcPts val="1600"/>
              </a:lnSpc>
              <a:buClr>
                <a:srgbClr val="000000"/>
              </a:buClr>
              <a:tabLst>
                <a:tab pos="457200" algn="l"/>
                <a:tab pos="914400" algn="l"/>
                <a:tab pos="1371600" algn="l"/>
              </a:tabLst>
            </a:pPr>
            <a:endParaRPr lang="en-US" sz="1600" b="1">
              <a:solidFill>
                <a:srgbClr val="000000"/>
              </a:solidFill>
              <a:latin typeface="Arial" pitchFamily="34" charset="0"/>
            </a:endParaRPr>
          </a:p>
        </p:txBody>
      </p:sp>
      <p:sp>
        <p:nvSpPr>
          <p:cNvPr id="405509" name="Rectangle 4"/>
          <p:cNvSpPr>
            <a:spLocks noChangeArrowheads="1"/>
          </p:cNvSpPr>
          <p:nvPr/>
        </p:nvSpPr>
        <p:spPr bwMode="auto">
          <a:xfrm>
            <a:off x="6151563" y="855663"/>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14</a:t>
            </a:r>
          </a:p>
        </p:txBody>
      </p:sp>
    </p:spTree>
    <p:extLst>
      <p:ext uri="{BB962C8B-B14F-4D97-AF65-F5344CB8AC3E}">
        <p14:creationId xmlns:p14="http://schemas.microsoft.com/office/powerpoint/2010/main" val="551847444"/>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7"/>
          <p:cNvSpPr>
            <a:spLocks noGrp="1" noChangeArrowheads="1"/>
          </p:cNvSpPr>
          <p:nvPr>
            <p:ph type="sldNum" sz="quarter" idx="5"/>
          </p:nvPr>
        </p:nvSpPr>
        <p:spPr>
          <a:noFill/>
        </p:spPr>
        <p:txBody>
          <a:bodyPr/>
          <a:lstStyle/>
          <a:p>
            <a:fld id="{AB7D1C04-2B13-4A7E-8FC0-B5D4B3934E4F}" type="slidenum">
              <a:rPr lang="en-US"/>
              <a:pPr/>
              <a:t>184</a:t>
            </a:fld>
            <a:endParaRPr lang="en-US"/>
          </a:p>
        </p:txBody>
      </p:sp>
      <p:sp>
        <p:nvSpPr>
          <p:cNvPr id="406531" name="Rectangle 2"/>
          <p:cNvSpPr>
            <a:spLocks noGrp="1" noRot="1" noChangeAspect="1" noChangeArrowheads="1" noTextEdit="1"/>
          </p:cNvSpPr>
          <p:nvPr>
            <p:ph type="sldImg"/>
          </p:nvPr>
        </p:nvSpPr>
        <p:spPr>
          <a:ln/>
        </p:spPr>
      </p:sp>
      <p:sp>
        <p:nvSpPr>
          <p:cNvPr id="406532" name="Rectangle 4"/>
          <p:cNvSpPr>
            <a:spLocks noGrp="1" noChangeArrowheads="1"/>
          </p:cNvSpPr>
          <p:nvPr>
            <p:ph type="body" idx="1"/>
          </p:nvPr>
        </p:nvSpPr>
        <p:spPr>
          <a:noFill/>
          <a:ln/>
        </p:spPr>
        <p:txBody>
          <a:bodyPr/>
          <a:lstStyle/>
          <a:p>
            <a:r>
              <a:rPr lang="en-US" sz="1800" b="1">
                <a:latin typeface="Arial" pitchFamily="34" charset="0"/>
              </a:rPr>
              <a:t>This is an example of a typical thermal oxidizer</a:t>
            </a:r>
          </a:p>
          <a:p>
            <a:endParaRPr lang="en-US" sz="1800" b="1">
              <a:latin typeface="Arial" pitchFamily="34" charset="0"/>
            </a:endParaRPr>
          </a:p>
          <a:p>
            <a:r>
              <a:rPr lang="en-US" sz="1800" b="1">
                <a:latin typeface="Arial" pitchFamily="34" charset="0"/>
                <a:sym typeface="Symbol" pitchFamily="18" charset="2"/>
              </a:rPr>
              <a:t></a:t>
            </a:r>
            <a:r>
              <a:rPr lang="en-US" sz="1800" b="1">
                <a:latin typeface="Arial" pitchFamily="34" charset="0"/>
              </a:rPr>
              <a:t>  Used for abatement of VOCs  &amp;  Toxics  	</a:t>
            </a:r>
          </a:p>
        </p:txBody>
      </p:sp>
    </p:spTree>
    <p:extLst>
      <p:ext uri="{BB962C8B-B14F-4D97-AF65-F5344CB8AC3E}">
        <p14:creationId xmlns:p14="http://schemas.microsoft.com/office/powerpoint/2010/main" val="2510772006"/>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7"/>
          <p:cNvSpPr>
            <a:spLocks noGrp="1" noChangeArrowheads="1"/>
          </p:cNvSpPr>
          <p:nvPr>
            <p:ph type="sldNum" sz="quarter" idx="5"/>
          </p:nvPr>
        </p:nvSpPr>
        <p:spPr>
          <a:noFill/>
        </p:spPr>
        <p:txBody>
          <a:bodyPr/>
          <a:lstStyle/>
          <a:p>
            <a:fld id="{8A99D80E-F17D-4930-8460-73214FAC938F}" type="slidenum">
              <a:rPr lang="en-US"/>
              <a:pPr/>
              <a:t>185</a:t>
            </a:fld>
            <a:endParaRPr lang="en-US"/>
          </a:p>
        </p:txBody>
      </p:sp>
      <p:sp>
        <p:nvSpPr>
          <p:cNvPr id="407555" name="Rectangle 2"/>
          <p:cNvSpPr>
            <a:spLocks noGrp="1" noRot="1" noChangeAspect="1" noChangeArrowheads="1" noTextEdit="1"/>
          </p:cNvSpPr>
          <p:nvPr>
            <p:ph type="sldImg"/>
          </p:nvPr>
        </p:nvSpPr>
        <p:spPr>
          <a:ln/>
        </p:spPr>
      </p:sp>
      <p:sp>
        <p:nvSpPr>
          <p:cNvPr id="4075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33273037"/>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26E9FFE4-2E0E-4E96-9484-956BFBEF2C05}" type="slidenum">
              <a:rPr lang="en-US"/>
              <a:pPr/>
              <a:t>186</a:t>
            </a:fld>
            <a:endParaRPr lang="en-US"/>
          </a:p>
        </p:txBody>
      </p:sp>
      <p:sp>
        <p:nvSpPr>
          <p:cNvPr id="408579" name="Rectangle 2"/>
          <p:cNvSpPr>
            <a:spLocks noChangeArrowheads="1"/>
          </p:cNvSpPr>
          <p:nvPr/>
        </p:nvSpPr>
        <p:spPr bwMode="auto">
          <a:xfrm>
            <a:off x="368300" y="3436938"/>
            <a:ext cx="6426200" cy="2989262"/>
          </a:xfrm>
          <a:prstGeom prst="rect">
            <a:avLst/>
          </a:prstGeom>
          <a:noFill/>
          <a:ln w="12700">
            <a:noFill/>
            <a:miter lim="800000"/>
            <a:headEnd/>
            <a:tailEnd/>
          </a:ln>
        </p:spPr>
        <p:txBody>
          <a:bodyPr wrap="none" lIns="19050" tIns="26988" rIns="19050" bIns="26988"/>
          <a:lstStyle/>
          <a:p>
            <a:pPr>
              <a:lnSpc>
                <a:spcPts val="1600"/>
              </a:lnSpc>
              <a:buClr>
                <a:srgbClr val="000000"/>
              </a:buClr>
              <a:buFont typeface="Arial" pitchFamily="34" charset="0"/>
              <a:buNone/>
              <a:tabLst>
                <a:tab pos="457200" algn="l"/>
                <a:tab pos="914400" algn="l"/>
                <a:tab pos="1371600" algn="l"/>
              </a:tabLst>
            </a:pPr>
            <a:endParaRPr lang="en-US" sz="1400">
              <a:solidFill>
                <a:srgbClr val="000000"/>
              </a:solidFill>
            </a:endParaRPr>
          </a:p>
        </p:txBody>
      </p:sp>
      <p:sp>
        <p:nvSpPr>
          <p:cNvPr id="408580" name="Rectangle 3"/>
          <p:cNvSpPr>
            <a:spLocks noGrp="1" noRot="1" noChangeAspect="1" noChangeArrowheads="1" noTextEdit="1"/>
          </p:cNvSpPr>
          <p:nvPr>
            <p:ph type="sldImg"/>
          </p:nvPr>
        </p:nvSpPr>
        <p:spPr>
          <a:xfrm>
            <a:off x="1784350" y="279400"/>
            <a:ext cx="3649663" cy="2736850"/>
          </a:xfrm>
          <a:ln/>
        </p:spPr>
      </p:sp>
      <p:sp>
        <p:nvSpPr>
          <p:cNvPr id="408581" name="Rectangle 4"/>
          <p:cNvSpPr>
            <a:spLocks noGrp="1" noChangeArrowheads="1"/>
          </p:cNvSpPr>
          <p:nvPr>
            <p:ph type="body" idx="1"/>
          </p:nvPr>
        </p:nvSpPr>
        <p:spPr>
          <a:xfrm>
            <a:off x="685800" y="2847975"/>
            <a:ext cx="6172200" cy="6351588"/>
          </a:xfrm>
          <a:noFill/>
          <a:ln/>
        </p:spPr>
        <p:txBody>
          <a:bodyPr/>
          <a:lstStyle/>
          <a:p>
            <a:pPr>
              <a:lnSpc>
                <a:spcPts val="1600"/>
              </a:lnSpc>
              <a:buClr>
                <a:srgbClr val="000000"/>
              </a:buClr>
            </a:pPr>
            <a:endParaRPr lang="en-US" sz="2400">
              <a:solidFill>
                <a:srgbClr val="000000"/>
              </a:solidFill>
              <a:latin typeface="Arial" pitchFamily="34" charset="0"/>
            </a:endParaRPr>
          </a:p>
          <a:p>
            <a:pPr>
              <a:lnSpc>
                <a:spcPts val="1600"/>
              </a:lnSpc>
              <a:buClr>
                <a:srgbClr val="000000"/>
              </a:buClr>
            </a:pPr>
            <a:r>
              <a:rPr lang="en-US" sz="2400">
                <a:solidFill>
                  <a:srgbClr val="000000"/>
                </a:solidFill>
                <a:latin typeface="Arial" pitchFamily="34" charset="0"/>
              </a:rPr>
              <a:t>Catalytic oxidizers operate at lower temps  </a:t>
            </a:r>
          </a:p>
          <a:p>
            <a:pPr>
              <a:lnSpc>
                <a:spcPts val="1600"/>
              </a:lnSpc>
              <a:buClr>
                <a:srgbClr val="000000"/>
              </a:buClr>
            </a:pPr>
            <a:r>
              <a:rPr lang="en-US" sz="2400">
                <a:solidFill>
                  <a:srgbClr val="000000"/>
                </a:solidFill>
                <a:latin typeface="Arial" pitchFamily="34" charset="0"/>
              </a:rPr>
              <a:t>than thermal oxidizers 			</a:t>
            </a:r>
          </a:p>
          <a:p>
            <a:pPr>
              <a:lnSpc>
                <a:spcPts val="1600"/>
              </a:lnSpc>
              <a:buClr>
                <a:srgbClr val="000000"/>
              </a:buClr>
            </a:pPr>
            <a:endParaRPr lang="en-US" sz="2400">
              <a:solidFill>
                <a:srgbClr val="000000"/>
              </a:solidFill>
              <a:latin typeface="Arial" pitchFamily="34" charset="0"/>
            </a:endParaRPr>
          </a:p>
          <a:p>
            <a:pPr>
              <a:lnSpc>
                <a:spcPts val="1600"/>
              </a:lnSpc>
              <a:buClr>
                <a:srgbClr val="000000"/>
              </a:buClr>
            </a:pPr>
            <a:r>
              <a:rPr lang="en-US" sz="2400">
                <a:solidFill>
                  <a:srgbClr val="000000"/>
                </a:solidFill>
                <a:latin typeface="Arial" pitchFamily="34" charset="0"/>
              </a:rPr>
              <a:t>600-800 F</a:t>
            </a:r>
          </a:p>
          <a:p>
            <a:pPr>
              <a:lnSpc>
                <a:spcPts val="1600"/>
              </a:lnSpc>
              <a:buClr>
                <a:srgbClr val="000000"/>
              </a:buClr>
            </a:pPr>
            <a:endParaRPr lang="en-US" sz="2400">
              <a:solidFill>
                <a:srgbClr val="000000"/>
              </a:solidFill>
              <a:latin typeface="Arial" pitchFamily="34" charset="0"/>
            </a:endParaRPr>
          </a:p>
          <a:p>
            <a:pPr>
              <a:lnSpc>
                <a:spcPts val="1600"/>
              </a:lnSpc>
              <a:buClr>
                <a:srgbClr val="000000"/>
              </a:buClr>
            </a:pPr>
            <a:r>
              <a:rPr lang="en-US" sz="2400">
                <a:solidFill>
                  <a:srgbClr val="000000"/>
                </a:solidFill>
                <a:latin typeface="Arial" pitchFamily="34" charset="0"/>
              </a:rPr>
              <a:t>Platinum		</a:t>
            </a:r>
            <a:r>
              <a:rPr lang="en-US" sz="2400" u="sng">
                <a:solidFill>
                  <a:srgbClr val="CC0000"/>
                </a:solidFill>
                <a:latin typeface="Arial" pitchFamily="34" charset="0"/>
              </a:rPr>
              <a:t>DISADVANTAGE:</a:t>
            </a:r>
          </a:p>
          <a:p>
            <a:pPr>
              <a:lnSpc>
                <a:spcPts val="1600"/>
              </a:lnSpc>
              <a:buClr>
                <a:srgbClr val="000000"/>
              </a:buClr>
            </a:pPr>
            <a:r>
              <a:rPr lang="en-US" sz="2400">
                <a:solidFill>
                  <a:srgbClr val="000000"/>
                </a:solidFill>
                <a:latin typeface="Arial" pitchFamily="34" charset="0"/>
              </a:rPr>
              <a:t>Palladium		</a:t>
            </a:r>
            <a:r>
              <a:rPr lang="en-US" sz="2400" b="1">
                <a:solidFill>
                  <a:srgbClr val="FF9900"/>
                </a:solidFill>
                <a:latin typeface="Arial" pitchFamily="34" charset="0"/>
              </a:rPr>
              <a:t>All of which can be</a:t>
            </a:r>
          </a:p>
          <a:p>
            <a:pPr>
              <a:lnSpc>
                <a:spcPts val="1600"/>
              </a:lnSpc>
              <a:buClr>
                <a:srgbClr val="000000"/>
              </a:buClr>
            </a:pPr>
            <a:r>
              <a:rPr lang="en-US" sz="2400">
                <a:solidFill>
                  <a:srgbClr val="000000"/>
                </a:solidFill>
                <a:latin typeface="Arial" pitchFamily="34" charset="0"/>
              </a:rPr>
              <a:t>Copper Oxide	</a:t>
            </a:r>
            <a:r>
              <a:rPr lang="en-US" sz="2400" b="1">
                <a:solidFill>
                  <a:srgbClr val="FF9900"/>
                </a:solidFill>
                <a:latin typeface="Arial" pitchFamily="34" charset="0"/>
              </a:rPr>
              <a:t>fouled or</a:t>
            </a:r>
            <a:r>
              <a:rPr lang="en-US" sz="2400">
                <a:solidFill>
                  <a:srgbClr val="FF9900"/>
                </a:solidFill>
                <a:latin typeface="Arial" pitchFamily="34" charset="0"/>
              </a:rPr>
              <a:t> </a:t>
            </a:r>
            <a:r>
              <a:rPr lang="en-US" sz="2400" b="1">
                <a:solidFill>
                  <a:srgbClr val="FF9900"/>
                </a:solidFill>
                <a:latin typeface="Arial" pitchFamily="34" charset="0"/>
              </a:rPr>
              <a:t>blinded by</a:t>
            </a:r>
          </a:p>
          <a:p>
            <a:pPr>
              <a:lnSpc>
                <a:spcPts val="1600"/>
              </a:lnSpc>
              <a:buClr>
                <a:srgbClr val="000000"/>
              </a:buClr>
            </a:pPr>
            <a:r>
              <a:rPr lang="en-US" sz="2400">
                <a:solidFill>
                  <a:srgbClr val="000000"/>
                </a:solidFill>
                <a:latin typeface="Arial" pitchFamily="34" charset="0"/>
              </a:rPr>
              <a:t>Chromium  		</a:t>
            </a:r>
            <a:r>
              <a:rPr lang="en-US" sz="2400" b="1">
                <a:solidFill>
                  <a:srgbClr val="FF9900"/>
                </a:solidFill>
                <a:latin typeface="Arial" pitchFamily="34" charset="0"/>
              </a:rPr>
              <a:t>contamination.</a:t>
            </a:r>
          </a:p>
          <a:p>
            <a:pPr>
              <a:lnSpc>
                <a:spcPts val="1600"/>
              </a:lnSpc>
              <a:buClr>
                <a:srgbClr val="000000"/>
              </a:buClr>
            </a:pPr>
            <a:r>
              <a:rPr lang="en-US" sz="2400">
                <a:solidFill>
                  <a:srgbClr val="000000"/>
                </a:solidFill>
                <a:latin typeface="Arial" pitchFamily="34" charset="0"/>
              </a:rPr>
              <a:t>Cobalt   </a:t>
            </a:r>
          </a:p>
          <a:p>
            <a:pPr>
              <a:lnSpc>
                <a:spcPts val="1600"/>
              </a:lnSpc>
              <a:buClr>
                <a:srgbClr val="000000"/>
              </a:buClr>
            </a:pPr>
            <a:r>
              <a:rPr lang="en-US" sz="2400">
                <a:solidFill>
                  <a:srgbClr val="000000"/>
                </a:solidFill>
                <a:latin typeface="Arial" pitchFamily="34" charset="0"/>
              </a:rPr>
              <a:t>Ceramic Materials  </a:t>
            </a:r>
          </a:p>
          <a:p>
            <a:pPr>
              <a:lnSpc>
                <a:spcPts val="1600"/>
              </a:lnSpc>
              <a:buClr>
                <a:srgbClr val="000000"/>
              </a:buClr>
            </a:pPr>
            <a:endParaRPr lang="en-US" sz="2400">
              <a:solidFill>
                <a:srgbClr val="000000"/>
              </a:solidFill>
              <a:latin typeface="Arial" pitchFamily="34" charset="0"/>
            </a:endParaRPr>
          </a:p>
          <a:p>
            <a:pPr>
              <a:lnSpc>
                <a:spcPts val="1600"/>
              </a:lnSpc>
              <a:buClr>
                <a:srgbClr val="000000"/>
              </a:buClr>
            </a:pPr>
            <a:r>
              <a:rPr lang="en-US" sz="2400">
                <a:solidFill>
                  <a:srgbClr val="000000"/>
                </a:solidFill>
                <a:latin typeface="Arial" pitchFamily="34" charset="0"/>
              </a:rPr>
              <a:t>Catalysts dispersed in thin layers     </a:t>
            </a:r>
          </a:p>
          <a:p>
            <a:pPr>
              <a:lnSpc>
                <a:spcPts val="1600"/>
              </a:lnSpc>
              <a:buClr>
                <a:srgbClr val="000000"/>
              </a:buClr>
            </a:pPr>
            <a:r>
              <a:rPr lang="en-US" sz="2400">
                <a:solidFill>
                  <a:srgbClr val="000000"/>
                </a:solidFill>
                <a:latin typeface="Arial" pitchFamily="34" charset="0"/>
              </a:rPr>
              <a:t>to provide for maximum surface contact</a:t>
            </a:r>
          </a:p>
          <a:p>
            <a:pPr>
              <a:lnSpc>
                <a:spcPts val="1600"/>
              </a:lnSpc>
              <a:buClr>
                <a:srgbClr val="000000"/>
              </a:buClr>
            </a:pPr>
            <a:endParaRPr lang="en-US" sz="2400">
              <a:solidFill>
                <a:srgbClr val="000000"/>
              </a:solidFill>
              <a:latin typeface="Arial" pitchFamily="34" charset="0"/>
            </a:endParaRPr>
          </a:p>
          <a:p>
            <a:pPr>
              <a:lnSpc>
                <a:spcPts val="1600"/>
              </a:lnSpc>
              <a:buClr>
                <a:srgbClr val="000000"/>
              </a:buClr>
            </a:pPr>
            <a:r>
              <a:rPr lang="en-US" sz="2400" u="sng">
                <a:solidFill>
                  <a:srgbClr val="CC0000"/>
                </a:solidFill>
                <a:latin typeface="Arial" pitchFamily="34" charset="0"/>
              </a:rPr>
              <a:t>POINT OF INSPECTION</a:t>
            </a:r>
            <a:r>
              <a:rPr lang="en-US" sz="2400">
                <a:solidFill>
                  <a:srgbClr val="CC0000"/>
                </a:solidFill>
                <a:latin typeface="Arial" pitchFamily="34" charset="0"/>
              </a:rPr>
              <a:t>:</a:t>
            </a:r>
            <a:r>
              <a:rPr lang="en-US" sz="2400">
                <a:solidFill>
                  <a:srgbClr val="000000"/>
                </a:solidFill>
                <a:latin typeface="Arial" pitchFamily="34" charset="0"/>
              </a:rPr>
              <a:t>  </a:t>
            </a:r>
            <a:r>
              <a:rPr lang="en-US" sz="2400" b="1">
                <a:solidFill>
                  <a:srgbClr val="FF9900"/>
                </a:solidFill>
                <a:latin typeface="Arial" pitchFamily="34" charset="0"/>
              </a:rPr>
              <a:t>Visible </a:t>
            </a:r>
          </a:p>
          <a:p>
            <a:pPr>
              <a:lnSpc>
                <a:spcPts val="1600"/>
              </a:lnSpc>
              <a:buClr>
                <a:srgbClr val="000000"/>
              </a:buClr>
            </a:pPr>
            <a:r>
              <a:rPr lang="en-US" sz="2400" b="1">
                <a:solidFill>
                  <a:srgbClr val="FF9900"/>
                </a:solidFill>
                <a:latin typeface="Arial" pitchFamily="34" charset="0"/>
              </a:rPr>
              <a:t>emissions may indicate poor burner </a:t>
            </a:r>
          </a:p>
          <a:p>
            <a:pPr>
              <a:lnSpc>
                <a:spcPts val="1600"/>
              </a:lnSpc>
              <a:buClr>
                <a:srgbClr val="000000"/>
              </a:buClr>
            </a:pPr>
            <a:r>
              <a:rPr lang="en-US" sz="2400" b="1">
                <a:solidFill>
                  <a:srgbClr val="FF9900"/>
                </a:solidFill>
                <a:latin typeface="Arial" pitchFamily="34" charset="0"/>
              </a:rPr>
              <a:t>operation or condensation of unburned </a:t>
            </a:r>
          </a:p>
          <a:p>
            <a:pPr>
              <a:lnSpc>
                <a:spcPts val="1600"/>
              </a:lnSpc>
              <a:buClr>
                <a:srgbClr val="000000"/>
              </a:buClr>
            </a:pPr>
            <a:r>
              <a:rPr lang="en-US" sz="2400" b="1">
                <a:solidFill>
                  <a:srgbClr val="FF9900"/>
                </a:solidFill>
                <a:latin typeface="Arial" pitchFamily="34" charset="0"/>
              </a:rPr>
              <a:t>organics.</a:t>
            </a:r>
            <a:endParaRPr lang="en-US" sz="2400"/>
          </a:p>
        </p:txBody>
      </p:sp>
      <p:sp>
        <p:nvSpPr>
          <p:cNvPr id="408582" name="Rectangle 5"/>
          <p:cNvSpPr>
            <a:spLocks noChangeArrowheads="1"/>
          </p:cNvSpPr>
          <p:nvPr/>
        </p:nvSpPr>
        <p:spPr bwMode="auto">
          <a:xfrm>
            <a:off x="6151563" y="1000125"/>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20</a:t>
            </a:r>
          </a:p>
        </p:txBody>
      </p:sp>
      <p:sp>
        <p:nvSpPr>
          <p:cNvPr id="408583" name="Rectangle 6"/>
          <p:cNvSpPr>
            <a:spLocks noChangeArrowheads="1"/>
          </p:cNvSpPr>
          <p:nvPr/>
        </p:nvSpPr>
        <p:spPr bwMode="auto">
          <a:xfrm>
            <a:off x="6151563" y="1935163"/>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12</a:t>
            </a:r>
          </a:p>
        </p:txBody>
      </p:sp>
    </p:spTree>
    <p:extLst>
      <p:ext uri="{BB962C8B-B14F-4D97-AF65-F5344CB8AC3E}">
        <p14:creationId xmlns:p14="http://schemas.microsoft.com/office/powerpoint/2010/main" val="94557544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7"/>
          <p:cNvSpPr>
            <a:spLocks noGrp="1" noChangeArrowheads="1"/>
          </p:cNvSpPr>
          <p:nvPr>
            <p:ph type="sldNum" sz="quarter" idx="5"/>
          </p:nvPr>
        </p:nvSpPr>
        <p:spPr>
          <a:noFill/>
        </p:spPr>
        <p:txBody>
          <a:bodyPr/>
          <a:lstStyle/>
          <a:p>
            <a:fld id="{26E9FFE4-2E0E-4E96-9484-956BFBEF2C05}" type="slidenum">
              <a:rPr lang="en-US"/>
              <a:pPr/>
              <a:t>187</a:t>
            </a:fld>
            <a:endParaRPr lang="en-US"/>
          </a:p>
        </p:txBody>
      </p:sp>
      <p:sp>
        <p:nvSpPr>
          <p:cNvPr id="408579" name="Rectangle 2"/>
          <p:cNvSpPr>
            <a:spLocks noChangeArrowheads="1"/>
          </p:cNvSpPr>
          <p:nvPr/>
        </p:nvSpPr>
        <p:spPr bwMode="auto">
          <a:xfrm>
            <a:off x="368300" y="3436938"/>
            <a:ext cx="6426200" cy="2989262"/>
          </a:xfrm>
          <a:prstGeom prst="rect">
            <a:avLst/>
          </a:prstGeom>
          <a:noFill/>
          <a:ln w="12700">
            <a:noFill/>
            <a:miter lim="800000"/>
            <a:headEnd/>
            <a:tailEnd/>
          </a:ln>
        </p:spPr>
        <p:txBody>
          <a:bodyPr wrap="none" lIns="19050" tIns="26988" rIns="19050" bIns="26988"/>
          <a:lstStyle/>
          <a:p>
            <a:pPr>
              <a:lnSpc>
                <a:spcPts val="1600"/>
              </a:lnSpc>
              <a:buClr>
                <a:srgbClr val="000000"/>
              </a:buClr>
              <a:buFont typeface="Arial" pitchFamily="34" charset="0"/>
              <a:buNone/>
              <a:tabLst>
                <a:tab pos="457200" algn="l"/>
                <a:tab pos="914400" algn="l"/>
                <a:tab pos="1371600" algn="l"/>
              </a:tabLst>
            </a:pPr>
            <a:endParaRPr lang="en-US" sz="1400">
              <a:solidFill>
                <a:srgbClr val="000000"/>
              </a:solidFill>
            </a:endParaRPr>
          </a:p>
        </p:txBody>
      </p:sp>
      <p:sp>
        <p:nvSpPr>
          <p:cNvPr id="408580" name="Rectangle 3"/>
          <p:cNvSpPr>
            <a:spLocks noGrp="1" noRot="1" noChangeAspect="1" noChangeArrowheads="1" noTextEdit="1"/>
          </p:cNvSpPr>
          <p:nvPr>
            <p:ph type="sldImg"/>
          </p:nvPr>
        </p:nvSpPr>
        <p:spPr>
          <a:xfrm>
            <a:off x="1784350" y="279400"/>
            <a:ext cx="3649663" cy="2736850"/>
          </a:xfrm>
          <a:ln/>
        </p:spPr>
      </p:sp>
      <p:sp>
        <p:nvSpPr>
          <p:cNvPr id="408581" name="Rectangle 4"/>
          <p:cNvSpPr>
            <a:spLocks noGrp="1" noChangeArrowheads="1"/>
          </p:cNvSpPr>
          <p:nvPr>
            <p:ph type="body" idx="1"/>
          </p:nvPr>
        </p:nvSpPr>
        <p:spPr>
          <a:xfrm>
            <a:off x="685800" y="2847975"/>
            <a:ext cx="6172200" cy="6351588"/>
          </a:xfrm>
          <a:noFill/>
          <a:ln/>
        </p:spPr>
        <p:txBody>
          <a:bodyPr/>
          <a:lstStyle/>
          <a:p>
            <a:pPr>
              <a:lnSpc>
                <a:spcPts val="1600"/>
              </a:lnSpc>
              <a:buClr>
                <a:srgbClr val="000000"/>
              </a:buClr>
            </a:pPr>
            <a:r>
              <a:rPr lang="en-US" sz="2400" dirty="0">
                <a:solidFill>
                  <a:srgbClr val="000000"/>
                </a:solidFill>
                <a:latin typeface="Arial" pitchFamily="34" charset="0"/>
              </a:rPr>
              <a:t>Discuss bypass around control equipment</a:t>
            </a:r>
          </a:p>
        </p:txBody>
      </p:sp>
      <p:sp>
        <p:nvSpPr>
          <p:cNvPr id="408582" name="Rectangle 5"/>
          <p:cNvSpPr>
            <a:spLocks noChangeArrowheads="1"/>
          </p:cNvSpPr>
          <p:nvPr/>
        </p:nvSpPr>
        <p:spPr bwMode="auto">
          <a:xfrm>
            <a:off x="6151563" y="1000125"/>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20</a:t>
            </a:r>
          </a:p>
        </p:txBody>
      </p:sp>
      <p:sp>
        <p:nvSpPr>
          <p:cNvPr id="408583" name="Rectangle 6"/>
          <p:cNvSpPr>
            <a:spLocks noChangeArrowheads="1"/>
          </p:cNvSpPr>
          <p:nvPr/>
        </p:nvSpPr>
        <p:spPr bwMode="auto">
          <a:xfrm>
            <a:off x="6151563" y="1935163"/>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12</a:t>
            </a:r>
          </a:p>
        </p:txBody>
      </p:sp>
    </p:spTree>
    <p:extLst>
      <p:ext uri="{BB962C8B-B14F-4D97-AF65-F5344CB8AC3E}">
        <p14:creationId xmlns:p14="http://schemas.microsoft.com/office/powerpoint/2010/main" val="4107227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8F3C565A-A099-41E2-A336-A6467E2693C1}" type="slidenum">
              <a:rPr lang="en-US"/>
              <a:pPr/>
              <a:t>18</a:t>
            </a:fld>
            <a:endParaRPr lang="en-US"/>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noFill/>
          <a:ln/>
        </p:spPr>
        <p:txBody>
          <a:bodyPr/>
          <a:lstStyle/>
          <a:p>
            <a:r>
              <a:rPr lang="en-US" sz="1800" b="1">
                <a:latin typeface="Arial" pitchFamily="34" charset="0"/>
              </a:rPr>
              <a:t>Strong plastic material</a:t>
            </a:r>
          </a:p>
        </p:txBody>
      </p:sp>
    </p:spTree>
    <p:extLst>
      <p:ext uri="{BB962C8B-B14F-4D97-AF65-F5344CB8AC3E}">
        <p14:creationId xmlns:p14="http://schemas.microsoft.com/office/powerpoint/2010/main" val="52604860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7"/>
          <p:cNvSpPr>
            <a:spLocks noGrp="1" noChangeArrowheads="1"/>
          </p:cNvSpPr>
          <p:nvPr>
            <p:ph type="sldNum" sz="quarter" idx="5"/>
          </p:nvPr>
        </p:nvSpPr>
        <p:spPr>
          <a:noFill/>
        </p:spPr>
        <p:txBody>
          <a:bodyPr/>
          <a:lstStyle/>
          <a:p>
            <a:fld id="{3E90CA90-D4E9-49F1-BBA3-DC8057740CCB}" type="slidenum">
              <a:rPr lang="en-US"/>
              <a:pPr/>
              <a:t>188</a:t>
            </a:fld>
            <a:endParaRPr lang="en-US"/>
          </a:p>
        </p:txBody>
      </p:sp>
      <p:sp>
        <p:nvSpPr>
          <p:cNvPr id="409603" name="Rectangle 2"/>
          <p:cNvSpPr>
            <a:spLocks noGrp="1" noChangeArrowheads="1"/>
          </p:cNvSpPr>
          <p:nvPr>
            <p:ph type="body" idx="1"/>
          </p:nvPr>
        </p:nvSpPr>
        <p:spPr>
          <a:xfrm>
            <a:off x="381000" y="3300413"/>
            <a:ext cx="6257925" cy="5899150"/>
          </a:xfrm>
          <a:noFill/>
          <a:ln/>
        </p:spPr>
        <p:txBody>
          <a:bodyPr lIns="66675" tIns="31750" rIns="66675" bIns="31750"/>
          <a:lstStyle/>
          <a:p>
            <a:pPr algn="ctr"/>
            <a:r>
              <a:rPr lang="en-US" sz="1800" b="1" u="sng">
                <a:latin typeface="Arial" pitchFamily="34" charset="0"/>
              </a:rPr>
              <a:t>This is a B &amp; W  wet FGD scrubber</a:t>
            </a:r>
            <a:r>
              <a:rPr lang="en-US" sz="1800" b="1">
                <a:latin typeface="Arial" pitchFamily="34" charset="0"/>
              </a:rPr>
              <a:t> </a:t>
            </a:r>
          </a:p>
          <a:p>
            <a:endParaRPr lang="en-US" sz="1800" b="1">
              <a:latin typeface="Arial" pitchFamily="34" charset="0"/>
            </a:endParaRPr>
          </a:p>
          <a:p>
            <a:r>
              <a:rPr lang="en-US" sz="1800" b="1">
                <a:solidFill>
                  <a:srgbClr val="000000"/>
                </a:solidFill>
                <a:latin typeface="Arial" pitchFamily="34" charset="0"/>
                <a:sym typeface="Symbol" pitchFamily="18" charset="2"/>
              </a:rPr>
              <a:t></a:t>
            </a:r>
            <a:r>
              <a:rPr lang="en-US" sz="1800" b="1">
                <a:latin typeface="Arial" pitchFamily="34" charset="0"/>
              </a:rPr>
              <a:t> 	Divided into 4 distinct regions:</a:t>
            </a:r>
          </a:p>
          <a:p>
            <a:endParaRPr lang="en-US" sz="1800" b="1">
              <a:latin typeface="Arial" pitchFamily="34" charset="0"/>
            </a:endParaRPr>
          </a:p>
          <a:p>
            <a:r>
              <a:rPr lang="en-US" sz="1800" b="1">
                <a:latin typeface="Arial" pitchFamily="34" charset="0"/>
              </a:rPr>
              <a:t>1)	</a:t>
            </a:r>
            <a:r>
              <a:rPr lang="en-US" sz="1800" b="1" u="sng">
                <a:latin typeface="Arial" pitchFamily="34" charset="0"/>
              </a:rPr>
              <a:t>Quenching</a:t>
            </a:r>
            <a:r>
              <a:rPr lang="en-US" sz="1800" b="1">
                <a:latin typeface="Arial" pitchFamily="34" charset="0"/>
              </a:rPr>
              <a:t> : saturates &amp; cools the flue gas  </a:t>
            </a:r>
          </a:p>
          <a:p>
            <a:r>
              <a:rPr lang="en-US" sz="1800" b="1">
                <a:latin typeface="Arial" pitchFamily="34" charset="0"/>
              </a:rPr>
              <a:t>2)	</a:t>
            </a:r>
            <a:r>
              <a:rPr lang="en-US" sz="1800" b="1" u="sng">
                <a:latin typeface="Arial" pitchFamily="34" charset="0"/>
              </a:rPr>
              <a:t>Absorption</a:t>
            </a:r>
            <a:r>
              <a:rPr lang="en-US" sz="1800" b="1">
                <a:latin typeface="Arial" pitchFamily="34" charset="0"/>
              </a:rPr>
              <a:t> : gas rises through a distribution 	tray, contacting a froth of slurry </a:t>
            </a:r>
          </a:p>
          <a:p>
            <a:r>
              <a:rPr lang="en-US" sz="1800" b="1">
                <a:latin typeface="Arial" pitchFamily="34" charset="0"/>
              </a:rPr>
              <a:t>3)	</a:t>
            </a:r>
            <a:r>
              <a:rPr lang="en-US" sz="1800" b="1" u="sng">
                <a:latin typeface="Arial" pitchFamily="34" charset="0"/>
              </a:rPr>
              <a:t>Moisture Separator</a:t>
            </a:r>
            <a:r>
              <a:rPr lang="en-US" sz="1800" b="1">
                <a:latin typeface="Arial" pitchFamily="34" charset="0"/>
              </a:rPr>
              <a:t> : prevents slurry carryover 	and corrosion and deposits downstream </a:t>
            </a:r>
          </a:p>
          <a:p>
            <a:r>
              <a:rPr lang="en-US" sz="1800" b="1">
                <a:latin typeface="Arial" pitchFamily="34" charset="0"/>
              </a:rPr>
              <a:t>4)	</a:t>
            </a:r>
            <a:r>
              <a:rPr lang="en-US" sz="1800" b="1" u="sng">
                <a:latin typeface="Arial" pitchFamily="34" charset="0"/>
              </a:rPr>
              <a:t>Tank Agitation</a:t>
            </a:r>
            <a:r>
              <a:rPr lang="en-US" sz="1800" b="1">
                <a:latin typeface="Arial" pitchFamily="34" charset="0"/>
              </a:rPr>
              <a:t> : to keep the solids in 		suspension</a:t>
            </a:r>
            <a:endParaRPr lang="en-US" sz="1600" b="1">
              <a:latin typeface="Univers (W1)"/>
            </a:endParaRPr>
          </a:p>
        </p:txBody>
      </p:sp>
      <p:sp>
        <p:nvSpPr>
          <p:cNvPr id="409604" name="Rectangle 3"/>
          <p:cNvSpPr>
            <a:spLocks noGrp="1" noRot="1" noChangeAspect="1" noChangeArrowheads="1" noTextEdit="1"/>
          </p:cNvSpPr>
          <p:nvPr>
            <p:ph type="sldImg"/>
          </p:nvPr>
        </p:nvSpPr>
        <p:spPr>
          <a:xfrm>
            <a:off x="1957388" y="125413"/>
            <a:ext cx="3676650" cy="2757487"/>
          </a:xfrm>
          <a:ln w="12700" cap="flat">
            <a:solidFill>
              <a:schemeClr val="tx1"/>
            </a:solidFill>
          </a:ln>
        </p:spPr>
      </p:sp>
    </p:spTree>
    <p:extLst>
      <p:ext uri="{BB962C8B-B14F-4D97-AF65-F5344CB8AC3E}">
        <p14:creationId xmlns:p14="http://schemas.microsoft.com/office/powerpoint/2010/main" val="2782711445"/>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7"/>
          <p:cNvSpPr>
            <a:spLocks noGrp="1" noChangeArrowheads="1"/>
          </p:cNvSpPr>
          <p:nvPr>
            <p:ph type="sldNum" sz="quarter" idx="5"/>
          </p:nvPr>
        </p:nvSpPr>
        <p:spPr>
          <a:noFill/>
        </p:spPr>
        <p:txBody>
          <a:bodyPr/>
          <a:lstStyle/>
          <a:p>
            <a:fld id="{C4F13C43-2C68-4C9C-A5A8-7D14D6F2AFF9}" type="slidenum">
              <a:rPr lang="en-US"/>
              <a:pPr/>
              <a:t>189</a:t>
            </a:fld>
            <a:endParaRPr lang="en-US"/>
          </a:p>
        </p:txBody>
      </p:sp>
      <p:sp>
        <p:nvSpPr>
          <p:cNvPr id="410627" name="Rectangle 2"/>
          <p:cNvSpPr>
            <a:spLocks noGrp="1" noChangeArrowheads="1"/>
          </p:cNvSpPr>
          <p:nvPr>
            <p:ph type="body" idx="1"/>
          </p:nvPr>
        </p:nvSpPr>
        <p:spPr>
          <a:xfrm>
            <a:off x="0" y="2295525"/>
            <a:ext cx="6858000" cy="6904038"/>
          </a:xfrm>
          <a:noFill/>
          <a:ln/>
        </p:spPr>
        <p:txBody>
          <a:bodyPr lIns="90488" tIns="44450" rIns="90488" bIns="44450"/>
          <a:lstStyle/>
          <a:p>
            <a:pPr algn="ctr"/>
            <a:r>
              <a:rPr lang="en-US" sz="1800" u="sng">
                <a:latin typeface="Arial" pitchFamily="34" charset="0"/>
              </a:rPr>
              <a:t>Carbon adsorption :</a:t>
            </a:r>
            <a:r>
              <a:rPr lang="en-US" sz="1800">
                <a:latin typeface="Arial" pitchFamily="34" charset="0"/>
              </a:rPr>
              <a:t>	</a:t>
            </a:r>
          </a:p>
          <a:p>
            <a:endParaRPr lang="en-US" sz="1800">
              <a:latin typeface="Arial" pitchFamily="34" charset="0"/>
            </a:endParaRPr>
          </a:p>
          <a:p>
            <a:r>
              <a:rPr lang="en-US" sz="1800">
                <a:latin typeface="Arial" pitchFamily="34" charset="0"/>
              </a:rPr>
              <a:t>Can be used w / </a:t>
            </a:r>
            <a:r>
              <a:rPr lang="en-US" sz="1800" b="1" u="sng">
                <a:latin typeface="Arial" pitchFamily="34" charset="0"/>
              </a:rPr>
              <a:t>Low</a:t>
            </a:r>
            <a:r>
              <a:rPr lang="en-US" sz="1800">
                <a:latin typeface="Arial" pitchFamily="34" charset="0"/>
              </a:rPr>
              <a:t> VOC concentrations</a:t>
            </a:r>
          </a:p>
          <a:p>
            <a:endParaRPr lang="en-US" sz="1800">
              <a:latin typeface="Arial" pitchFamily="34" charset="0"/>
            </a:endParaRPr>
          </a:p>
          <a:p>
            <a:r>
              <a:rPr lang="en-US" sz="1800" u="sng">
                <a:latin typeface="Arial" pitchFamily="34" charset="0"/>
              </a:rPr>
              <a:t>Organic compounds</a:t>
            </a:r>
            <a:r>
              <a:rPr lang="en-US" sz="1800">
                <a:latin typeface="Arial" pitchFamily="34" charset="0"/>
              </a:rPr>
              <a:t> in gas stream  -  </a:t>
            </a:r>
            <a:r>
              <a:rPr lang="en-US" sz="1800" u="sng">
                <a:latin typeface="Arial" pitchFamily="34" charset="0"/>
              </a:rPr>
              <a:t>weakly adsorbed</a:t>
            </a:r>
            <a:r>
              <a:rPr lang="en-US" sz="1800">
                <a:latin typeface="Arial" pitchFamily="34" charset="0"/>
              </a:rPr>
              <a:t>  -  surface of activated carbon   </a:t>
            </a:r>
          </a:p>
          <a:p>
            <a:r>
              <a:rPr lang="en-US" sz="1800">
                <a:latin typeface="Arial" pitchFamily="34" charset="0"/>
              </a:rPr>
              <a:t>(</a:t>
            </a:r>
            <a:r>
              <a:rPr lang="en-US" sz="1800" u="sng">
                <a:latin typeface="Arial" pitchFamily="34" charset="0"/>
              </a:rPr>
              <a:t>very high surface area  /  gram of material</a:t>
            </a:r>
            <a:r>
              <a:rPr lang="en-US" sz="1800">
                <a:latin typeface="Arial" pitchFamily="34" charset="0"/>
              </a:rPr>
              <a:t>)</a:t>
            </a:r>
          </a:p>
          <a:p>
            <a:endParaRPr lang="en-US" sz="1800">
              <a:latin typeface="Arial" pitchFamily="34" charset="0"/>
            </a:endParaRPr>
          </a:p>
          <a:p>
            <a:r>
              <a:rPr lang="en-US" sz="1800" b="1">
                <a:latin typeface="Arial" pitchFamily="34" charset="0"/>
              </a:rPr>
              <a:t>Dual Beds</a:t>
            </a:r>
            <a:r>
              <a:rPr lang="en-US" sz="1800">
                <a:latin typeface="Arial" pitchFamily="34" charset="0"/>
              </a:rPr>
              <a:t> usually used.  When one </a:t>
            </a:r>
            <a:r>
              <a:rPr lang="en-US" sz="1800" u="sng">
                <a:latin typeface="Arial" pitchFamily="34" charset="0"/>
              </a:rPr>
              <a:t>bed</a:t>
            </a:r>
            <a:r>
              <a:rPr lang="en-US" sz="1800">
                <a:latin typeface="Arial" pitchFamily="34" charset="0"/>
              </a:rPr>
              <a:t> is nearly </a:t>
            </a:r>
            <a:r>
              <a:rPr lang="en-US" sz="1800" u="sng">
                <a:latin typeface="Arial" pitchFamily="34" charset="0"/>
              </a:rPr>
              <a:t>saturated</a:t>
            </a:r>
            <a:r>
              <a:rPr lang="en-US" sz="1800">
                <a:latin typeface="Arial" pitchFamily="34" charset="0"/>
              </a:rPr>
              <a:t>  -  effluent stream </a:t>
            </a:r>
            <a:r>
              <a:rPr lang="en-US" sz="1800" u="sng">
                <a:latin typeface="Arial" pitchFamily="34" charset="0"/>
              </a:rPr>
              <a:t>switched</a:t>
            </a:r>
            <a:r>
              <a:rPr lang="en-US" sz="1800">
                <a:latin typeface="Arial" pitchFamily="34" charset="0"/>
              </a:rPr>
              <a:t> to other bed</a:t>
            </a:r>
          </a:p>
          <a:p>
            <a:endParaRPr lang="en-US" sz="1800">
              <a:latin typeface="Arial" pitchFamily="34" charset="0"/>
            </a:endParaRPr>
          </a:p>
          <a:p>
            <a:r>
              <a:rPr lang="en-US" sz="1800">
                <a:latin typeface="Arial" pitchFamily="34" charset="0"/>
              </a:rPr>
              <a:t>Type, amount, and granular size of the carbon used is dependent on the type of </a:t>
            </a:r>
            <a:r>
              <a:rPr lang="en-US" sz="1800" u="sng">
                <a:latin typeface="Arial" pitchFamily="34" charset="0"/>
              </a:rPr>
              <a:t>contaminant</a:t>
            </a:r>
            <a:r>
              <a:rPr lang="en-US" sz="1800">
                <a:latin typeface="Arial" pitchFamily="34" charset="0"/>
              </a:rPr>
              <a:t> and its </a:t>
            </a:r>
            <a:r>
              <a:rPr lang="en-US" sz="1800" u="sng">
                <a:latin typeface="Arial" pitchFamily="34" charset="0"/>
              </a:rPr>
              <a:t>concentration </a:t>
            </a:r>
          </a:p>
          <a:p>
            <a:endParaRPr lang="en-US" sz="1800">
              <a:latin typeface="Arial" pitchFamily="34" charset="0"/>
            </a:endParaRPr>
          </a:p>
          <a:p>
            <a:r>
              <a:rPr lang="en-US" sz="1800" u="sng">
                <a:latin typeface="Arial" pitchFamily="34" charset="0"/>
              </a:rPr>
              <a:t>“</a:t>
            </a:r>
            <a:r>
              <a:rPr lang="en-US" sz="1800" b="1" u="sng">
                <a:latin typeface="Arial" pitchFamily="34" charset="0"/>
              </a:rPr>
              <a:t>Working Bed Capacity</a:t>
            </a:r>
            <a:r>
              <a:rPr lang="en-US" sz="1800" u="sng">
                <a:latin typeface="Arial" pitchFamily="34" charset="0"/>
              </a:rPr>
              <a:t>”</a:t>
            </a:r>
            <a:r>
              <a:rPr lang="en-US" sz="1800">
                <a:latin typeface="Arial" pitchFamily="34" charset="0"/>
              </a:rPr>
              <a:t>  -  generally 25% to 50% of the maximum capacity of the carbon</a:t>
            </a:r>
          </a:p>
          <a:p>
            <a:endParaRPr lang="en-US" sz="1800">
              <a:latin typeface="Arial" pitchFamily="34" charset="0"/>
            </a:endParaRPr>
          </a:p>
          <a:p>
            <a:r>
              <a:rPr lang="en-US" sz="1800" b="1" u="sng">
                <a:solidFill>
                  <a:srgbClr val="FF9900"/>
                </a:solidFill>
                <a:latin typeface="Arial" pitchFamily="34" charset="0"/>
              </a:rPr>
              <a:t>“Breakthrough”</a:t>
            </a:r>
            <a:r>
              <a:rPr lang="en-US" sz="1800" b="1">
                <a:solidFill>
                  <a:srgbClr val="FF9900"/>
                </a:solidFill>
                <a:latin typeface="Arial" pitchFamily="34" charset="0"/>
              </a:rPr>
              <a:t>  -  occurs when the mass transfer zone reaches the end of the carbon bed.</a:t>
            </a:r>
          </a:p>
        </p:txBody>
      </p:sp>
      <p:sp>
        <p:nvSpPr>
          <p:cNvPr id="410628" name="Rectangle 3"/>
          <p:cNvSpPr>
            <a:spLocks noGrp="1" noRot="1" noChangeAspect="1" noChangeArrowheads="1" noTextEdit="1"/>
          </p:cNvSpPr>
          <p:nvPr>
            <p:ph type="sldImg"/>
          </p:nvPr>
        </p:nvSpPr>
        <p:spPr>
          <a:xfrm>
            <a:off x="1936750" y="165100"/>
            <a:ext cx="2811463" cy="2108200"/>
          </a:xfrm>
          <a:ln w="12700" cap="flat">
            <a:solidFill>
              <a:schemeClr val="tx1"/>
            </a:solidFill>
          </a:ln>
        </p:spPr>
      </p:sp>
      <p:sp>
        <p:nvSpPr>
          <p:cNvPr id="410629" name="Rectangle 4"/>
          <p:cNvSpPr>
            <a:spLocks noChangeArrowheads="1"/>
          </p:cNvSpPr>
          <p:nvPr/>
        </p:nvSpPr>
        <p:spPr bwMode="auto">
          <a:xfrm>
            <a:off x="6080125" y="927100"/>
            <a:ext cx="777875"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21</a:t>
            </a:r>
          </a:p>
        </p:txBody>
      </p:sp>
    </p:spTree>
    <p:extLst>
      <p:ext uri="{BB962C8B-B14F-4D97-AF65-F5344CB8AC3E}">
        <p14:creationId xmlns:p14="http://schemas.microsoft.com/office/powerpoint/2010/main" val="2716215123"/>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a:spLocks noGrp="1" noChangeArrowheads="1"/>
          </p:cNvSpPr>
          <p:nvPr>
            <p:ph type="sldNum" sz="quarter" idx="5"/>
          </p:nvPr>
        </p:nvSpPr>
        <p:spPr>
          <a:noFill/>
        </p:spPr>
        <p:txBody>
          <a:bodyPr/>
          <a:lstStyle/>
          <a:p>
            <a:fld id="{483ABB11-FD37-4AD7-A503-9F8677A0AF59}" type="slidenum">
              <a:rPr lang="en-US"/>
              <a:pPr/>
              <a:t>190</a:t>
            </a:fld>
            <a:endParaRPr lang="en-US"/>
          </a:p>
        </p:txBody>
      </p:sp>
      <p:sp>
        <p:nvSpPr>
          <p:cNvPr id="411651" name="Rectangle 2"/>
          <p:cNvSpPr>
            <a:spLocks noChangeArrowheads="1"/>
          </p:cNvSpPr>
          <p:nvPr/>
        </p:nvSpPr>
        <p:spPr bwMode="auto">
          <a:xfrm>
            <a:off x="560388" y="2576513"/>
            <a:ext cx="5840412" cy="6351587"/>
          </a:xfrm>
          <a:prstGeom prst="rect">
            <a:avLst/>
          </a:prstGeom>
          <a:noFill/>
          <a:ln w="12700">
            <a:noFill/>
            <a:miter lim="800000"/>
            <a:headEnd/>
            <a:tailEnd/>
          </a:ln>
        </p:spPr>
        <p:txBody>
          <a:bodyPr lIns="90488" tIns="44450" rIns="90488" bIns="44450"/>
          <a:lstStyle/>
          <a:p>
            <a:endParaRPr lang="en-US"/>
          </a:p>
        </p:txBody>
      </p:sp>
      <p:sp>
        <p:nvSpPr>
          <p:cNvPr id="411652" name="Rectangle 3"/>
          <p:cNvSpPr>
            <a:spLocks noGrp="1" noRot="1" noChangeAspect="1" noChangeArrowheads="1" noTextEdit="1"/>
          </p:cNvSpPr>
          <p:nvPr>
            <p:ph type="sldImg"/>
          </p:nvPr>
        </p:nvSpPr>
        <p:spPr>
          <a:xfrm>
            <a:off x="1871663" y="279400"/>
            <a:ext cx="2797175" cy="2098675"/>
          </a:xfrm>
          <a:ln/>
        </p:spPr>
      </p:sp>
      <p:sp>
        <p:nvSpPr>
          <p:cNvPr id="411653" name="Rectangle 4"/>
          <p:cNvSpPr>
            <a:spLocks noGrp="1" noChangeArrowheads="1"/>
          </p:cNvSpPr>
          <p:nvPr>
            <p:ph type="body" idx="1"/>
          </p:nvPr>
        </p:nvSpPr>
        <p:spPr>
          <a:xfrm>
            <a:off x="407988" y="2913063"/>
            <a:ext cx="5840412" cy="5861050"/>
          </a:xfrm>
          <a:noFill/>
          <a:ln/>
        </p:spPr>
        <p:txBody>
          <a:bodyPr/>
          <a:lstStyle/>
          <a:p>
            <a:r>
              <a:rPr lang="en-US" sz="1800" b="1">
                <a:latin typeface="Arial" pitchFamily="34" charset="0"/>
              </a:rPr>
              <a:t>Fouling from high MW monomers</a:t>
            </a:r>
          </a:p>
          <a:p>
            <a:r>
              <a:rPr lang="en-US" sz="1800" b="1">
                <a:latin typeface="Arial" pitchFamily="34" charset="0"/>
              </a:rPr>
              <a:t>Acetone reduces efficiency</a:t>
            </a:r>
          </a:p>
          <a:p>
            <a:r>
              <a:rPr lang="en-US" sz="1800" b="1">
                <a:latin typeface="Arial" pitchFamily="34" charset="0"/>
              </a:rPr>
              <a:t>PM clogging</a:t>
            </a:r>
            <a:endParaRPr lang="en-US" sz="1400">
              <a:latin typeface="Arial" pitchFamily="34" charset="0"/>
            </a:endParaRPr>
          </a:p>
        </p:txBody>
      </p:sp>
    </p:spTree>
    <p:extLst>
      <p:ext uri="{BB962C8B-B14F-4D97-AF65-F5344CB8AC3E}">
        <p14:creationId xmlns:p14="http://schemas.microsoft.com/office/powerpoint/2010/main" val="775107298"/>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7"/>
          <p:cNvSpPr>
            <a:spLocks noGrp="1" noChangeArrowheads="1"/>
          </p:cNvSpPr>
          <p:nvPr>
            <p:ph type="sldNum" sz="quarter" idx="5"/>
          </p:nvPr>
        </p:nvSpPr>
        <p:spPr>
          <a:noFill/>
        </p:spPr>
        <p:txBody>
          <a:bodyPr/>
          <a:lstStyle/>
          <a:p>
            <a:fld id="{B5F6DD0C-A7B3-4194-8DCC-9B8D53AFDCC5}" type="slidenum">
              <a:rPr lang="en-US"/>
              <a:pPr/>
              <a:t>191</a:t>
            </a:fld>
            <a:endParaRPr lang="en-US"/>
          </a:p>
        </p:txBody>
      </p:sp>
      <p:sp>
        <p:nvSpPr>
          <p:cNvPr id="412675" name="Rectangle 2"/>
          <p:cNvSpPr>
            <a:spLocks noGrp="1" noRot="1" noChangeAspect="1" noChangeArrowheads="1" noTextEdit="1"/>
          </p:cNvSpPr>
          <p:nvPr>
            <p:ph type="sldImg"/>
          </p:nvPr>
        </p:nvSpPr>
        <p:spPr>
          <a:ln/>
        </p:spPr>
      </p:sp>
      <p:sp>
        <p:nvSpPr>
          <p:cNvPr id="412676" name="Rectangle 3"/>
          <p:cNvSpPr>
            <a:spLocks noGrp="1" noChangeArrowheads="1"/>
          </p:cNvSpPr>
          <p:nvPr>
            <p:ph type="body" idx="1"/>
          </p:nvPr>
        </p:nvSpPr>
        <p:spPr>
          <a:xfrm>
            <a:off x="765175" y="4240213"/>
            <a:ext cx="6092825" cy="4959350"/>
          </a:xfrm>
          <a:noFill/>
          <a:ln/>
        </p:spPr>
        <p:txBody>
          <a:bodyPr/>
          <a:lstStyle/>
          <a:p>
            <a:endParaRPr lang="en-US" sz="1800" b="1">
              <a:latin typeface="Arial" pitchFamily="34" charset="0"/>
            </a:endParaRPr>
          </a:p>
          <a:p>
            <a:r>
              <a:rPr lang="en-US" sz="1800" b="1">
                <a:latin typeface="Arial" pitchFamily="34" charset="0"/>
              </a:rPr>
              <a:t>MACT standards </a:t>
            </a:r>
            <a:r>
              <a:rPr lang="en-US" sz="1800" b="1" u="sng">
                <a:latin typeface="Arial" pitchFamily="34" charset="0"/>
              </a:rPr>
              <a:t>generally</a:t>
            </a:r>
            <a:r>
              <a:rPr lang="en-US" sz="1800" b="1">
                <a:latin typeface="Arial" pitchFamily="34" charset="0"/>
              </a:rPr>
              <a:t> apply only to :</a:t>
            </a:r>
          </a:p>
          <a:p>
            <a:endParaRPr lang="en-US" sz="1800" b="1" u="sng">
              <a:latin typeface="Arial" pitchFamily="34" charset="0"/>
            </a:endParaRPr>
          </a:p>
          <a:p>
            <a:r>
              <a:rPr lang="en-US" sz="1800" b="1">
                <a:latin typeface="Arial" pitchFamily="34" charset="0"/>
              </a:rPr>
              <a:t>	</a:t>
            </a:r>
            <a:r>
              <a:rPr lang="en-US" sz="1800" b="1">
                <a:solidFill>
                  <a:srgbClr val="FF9900"/>
                </a:solidFill>
                <a:latin typeface="Arial" pitchFamily="34" charset="0"/>
              </a:rPr>
              <a:t>“Major Sources” – both new and existing</a:t>
            </a:r>
          </a:p>
          <a:p>
            <a:endParaRPr lang="en-US" sz="1800" b="1" u="sng">
              <a:latin typeface="Arial" pitchFamily="34" charset="0"/>
            </a:endParaRPr>
          </a:p>
          <a:p>
            <a:r>
              <a:rPr lang="en-US" sz="1800" b="1">
                <a:latin typeface="Arial" pitchFamily="34" charset="0"/>
              </a:rPr>
              <a:t>Boat manufacturers will have the flexibility to comply by : </a:t>
            </a:r>
          </a:p>
          <a:p>
            <a:endParaRPr lang="en-US" sz="1800" b="1">
              <a:latin typeface="Arial" pitchFamily="34" charset="0"/>
            </a:endParaRPr>
          </a:p>
          <a:p>
            <a:r>
              <a:rPr lang="en-US" sz="1800" b="1">
                <a:latin typeface="Arial" pitchFamily="34" charset="0"/>
                <a:sym typeface="Symbol" pitchFamily="18" charset="2"/>
              </a:rPr>
              <a:t>	</a:t>
            </a:r>
            <a:r>
              <a:rPr lang="en-US" sz="1800" b="1" u="sng">
                <a:latin typeface="Arial" pitchFamily="34" charset="0"/>
              </a:rPr>
              <a:t>Averaging air toxics contents of materials used</a:t>
            </a:r>
            <a:r>
              <a:rPr lang="en-US" sz="1800" b="1">
                <a:latin typeface="Arial" pitchFamily="34" charset="0"/>
              </a:rPr>
              <a:t> …..</a:t>
            </a:r>
          </a:p>
          <a:p>
            <a:endParaRPr lang="en-US" sz="1800" b="1">
              <a:latin typeface="Arial" pitchFamily="34" charset="0"/>
            </a:endParaRPr>
          </a:p>
          <a:p>
            <a:r>
              <a:rPr lang="en-US" sz="1800" b="1">
                <a:latin typeface="Arial" pitchFamily="34" charset="0"/>
              </a:rPr>
              <a:t>…….. within a single operation or among several resin and gel coat operations. </a:t>
            </a:r>
          </a:p>
        </p:txBody>
      </p:sp>
      <p:sp>
        <p:nvSpPr>
          <p:cNvPr id="412677" name="Rectangle 5"/>
          <p:cNvSpPr>
            <a:spLocks noChangeArrowheads="1"/>
          </p:cNvSpPr>
          <p:nvPr/>
        </p:nvSpPr>
        <p:spPr bwMode="auto">
          <a:xfrm>
            <a:off x="6151563" y="1287463"/>
            <a:ext cx="706437" cy="457200"/>
          </a:xfrm>
          <a:prstGeom prst="rect">
            <a:avLst/>
          </a:prstGeom>
          <a:noFill/>
          <a:ln w="9525">
            <a:noFill/>
            <a:miter lim="800000"/>
            <a:headEnd/>
            <a:tailEnd/>
          </a:ln>
        </p:spPr>
        <p:txBody>
          <a:bodyPr>
            <a:spAutoFit/>
          </a:bodyPr>
          <a:lstStyle/>
          <a:p>
            <a:endParaRPr lang="en-US" b="1">
              <a:solidFill>
                <a:srgbClr val="FF9900"/>
              </a:solidFill>
            </a:endParaRPr>
          </a:p>
        </p:txBody>
      </p:sp>
    </p:spTree>
    <p:extLst>
      <p:ext uri="{BB962C8B-B14F-4D97-AF65-F5344CB8AC3E}">
        <p14:creationId xmlns:p14="http://schemas.microsoft.com/office/powerpoint/2010/main" val="3710925733"/>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7"/>
          <p:cNvSpPr>
            <a:spLocks noGrp="1" noChangeArrowheads="1"/>
          </p:cNvSpPr>
          <p:nvPr>
            <p:ph type="sldNum" sz="quarter" idx="5"/>
          </p:nvPr>
        </p:nvSpPr>
        <p:spPr>
          <a:noFill/>
        </p:spPr>
        <p:txBody>
          <a:bodyPr/>
          <a:lstStyle/>
          <a:p>
            <a:fld id="{BE4E5041-EE39-4C47-A9FF-6752A7CBD8A7}" type="slidenum">
              <a:rPr lang="en-US"/>
              <a:pPr/>
              <a:t>192</a:t>
            </a:fld>
            <a:endParaRPr lang="en-US"/>
          </a:p>
        </p:txBody>
      </p:sp>
      <p:sp>
        <p:nvSpPr>
          <p:cNvPr id="413699" name="Rectangle 2"/>
          <p:cNvSpPr>
            <a:spLocks noGrp="1" noChangeArrowheads="1"/>
          </p:cNvSpPr>
          <p:nvPr>
            <p:ph type="body" idx="1"/>
          </p:nvPr>
        </p:nvSpPr>
        <p:spPr>
          <a:xfrm>
            <a:off x="381000" y="3297238"/>
            <a:ext cx="6324600" cy="5289550"/>
          </a:xfrm>
          <a:noFill/>
          <a:ln/>
        </p:spPr>
        <p:txBody>
          <a:bodyPr lIns="77788" tIns="38100" rIns="77788" bIns="38100"/>
          <a:lstStyle/>
          <a:p>
            <a:endParaRPr lang="en-US" sz="900"/>
          </a:p>
          <a:p>
            <a:endParaRPr lang="en-US" sz="900"/>
          </a:p>
          <a:p>
            <a:endParaRPr lang="en-US" sz="900"/>
          </a:p>
        </p:txBody>
      </p:sp>
      <p:sp>
        <p:nvSpPr>
          <p:cNvPr id="413700" name="Rectangle 3"/>
          <p:cNvSpPr>
            <a:spLocks noGrp="1" noRot="1" noChangeAspect="1" noChangeArrowheads="1" noTextEdit="1"/>
          </p:cNvSpPr>
          <p:nvPr>
            <p:ph type="sldImg"/>
          </p:nvPr>
        </p:nvSpPr>
        <p:spPr>
          <a:xfrm>
            <a:off x="1436688" y="382588"/>
            <a:ext cx="3733800" cy="2800350"/>
          </a:xfrm>
          <a:ln w="12700" cap="flat">
            <a:solidFill>
              <a:schemeClr val="tx1"/>
            </a:solidFill>
          </a:ln>
        </p:spPr>
      </p:sp>
    </p:spTree>
    <p:extLst>
      <p:ext uri="{BB962C8B-B14F-4D97-AF65-F5344CB8AC3E}">
        <p14:creationId xmlns:p14="http://schemas.microsoft.com/office/powerpoint/2010/main" val="2667175265"/>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7"/>
          <p:cNvSpPr>
            <a:spLocks noGrp="1" noChangeArrowheads="1"/>
          </p:cNvSpPr>
          <p:nvPr>
            <p:ph type="sldNum" sz="quarter" idx="5"/>
          </p:nvPr>
        </p:nvSpPr>
        <p:spPr>
          <a:noFill/>
        </p:spPr>
        <p:txBody>
          <a:bodyPr/>
          <a:lstStyle/>
          <a:p>
            <a:fld id="{8CFB6F54-C90A-496B-A487-96E9D879067B}" type="slidenum">
              <a:rPr lang="en-US"/>
              <a:pPr/>
              <a:t>193</a:t>
            </a:fld>
            <a:endParaRPr lang="en-US"/>
          </a:p>
        </p:txBody>
      </p:sp>
      <p:sp>
        <p:nvSpPr>
          <p:cNvPr id="414723" name="Rectangle 2"/>
          <p:cNvSpPr>
            <a:spLocks noGrp="1" noRot="1" noChangeAspect="1" noChangeArrowheads="1" noTextEdit="1"/>
          </p:cNvSpPr>
          <p:nvPr>
            <p:ph type="sldImg"/>
          </p:nvPr>
        </p:nvSpPr>
        <p:spPr>
          <a:ln/>
        </p:spPr>
      </p:sp>
      <p:sp>
        <p:nvSpPr>
          <p:cNvPr id="414724" name="Rectangle 3"/>
          <p:cNvSpPr>
            <a:spLocks noGrp="1" noChangeArrowheads="1"/>
          </p:cNvSpPr>
          <p:nvPr>
            <p:ph type="body" idx="1"/>
          </p:nvPr>
        </p:nvSpPr>
        <p:spPr>
          <a:xfrm>
            <a:off x="765175" y="4240213"/>
            <a:ext cx="6092825" cy="4959350"/>
          </a:xfrm>
          <a:noFill/>
          <a:ln/>
        </p:spPr>
        <p:txBody>
          <a:bodyPr/>
          <a:lstStyle/>
          <a:p>
            <a:r>
              <a:rPr lang="en-US" sz="1800" b="1">
                <a:latin typeface="Arial" pitchFamily="34" charset="0"/>
              </a:rPr>
              <a:t>In 1990, Congress modified the Clean Air Act</a:t>
            </a:r>
          </a:p>
          <a:p>
            <a:endParaRPr lang="en-US" sz="1800" b="1">
              <a:latin typeface="Arial" pitchFamily="34" charset="0"/>
            </a:endParaRPr>
          </a:p>
          <a:p>
            <a:r>
              <a:rPr lang="en-US" sz="1800" b="1">
                <a:latin typeface="Arial" pitchFamily="34" charset="0"/>
              </a:rPr>
              <a:t>A number of chemicals were classified as HAPs.</a:t>
            </a:r>
          </a:p>
          <a:p>
            <a:endParaRPr lang="en-US" sz="1800" b="1">
              <a:latin typeface="Arial" pitchFamily="34" charset="0"/>
            </a:endParaRPr>
          </a:p>
          <a:p>
            <a:r>
              <a:rPr lang="en-US" sz="1800" b="1">
                <a:latin typeface="Arial" pitchFamily="34" charset="0"/>
              </a:rPr>
              <a:t>Many of the HAPs are also VOCs  (Styrene)</a:t>
            </a:r>
          </a:p>
          <a:p>
            <a:endParaRPr lang="en-US" sz="1800" b="1">
              <a:latin typeface="Arial" pitchFamily="34" charset="0"/>
            </a:endParaRPr>
          </a:p>
          <a:p>
            <a:r>
              <a:rPr lang="en-US" sz="1800" b="1">
                <a:latin typeface="Arial" pitchFamily="34" charset="0"/>
              </a:rPr>
              <a:t>EPA proposed MACT standards to regulate emissions for a number of products and processes, including HAPs</a:t>
            </a:r>
          </a:p>
          <a:p>
            <a:r>
              <a:rPr lang="en-US" sz="1800" b="1">
                <a:latin typeface="Arial" pitchFamily="34" charset="0"/>
              </a:rPr>
              <a:t>	MACT standards </a:t>
            </a:r>
            <a:r>
              <a:rPr lang="en-US" sz="1800" b="1" u="sng">
                <a:latin typeface="Arial" pitchFamily="34" charset="0"/>
              </a:rPr>
              <a:t>generally</a:t>
            </a:r>
            <a:r>
              <a:rPr lang="en-US" sz="1800" b="1">
                <a:latin typeface="Arial" pitchFamily="34" charset="0"/>
              </a:rPr>
              <a:t> apply only to :</a:t>
            </a:r>
          </a:p>
          <a:p>
            <a:r>
              <a:rPr lang="en-US" sz="1800" b="1">
                <a:solidFill>
                  <a:srgbClr val="FF9900"/>
                </a:solidFill>
                <a:latin typeface="Arial" pitchFamily="34" charset="0"/>
              </a:rPr>
              <a:t>	“Major Sources” – both new and existing</a:t>
            </a:r>
          </a:p>
          <a:p>
            <a:endParaRPr lang="en-US" sz="1800" b="1">
              <a:latin typeface="Arial" pitchFamily="34" charset="0"/>
            </a:endParaRPr>
          </a:p>
          <a:p>
            <a:r>
              <a:rPr lang="en-US" sz="1800" b="1">
                <a:latin typeface="Arial" pitchFamily="34" charset="0"/>
              </a:rPr>
              <a:t>Emissions from gel coat spray applications are significant </a:t>
            </a:r>
          </a:p>
        </p:txBody>
      </p:sp>
      <p:sp>
        <p:nvSpPr>
          <p:cNvPr id="414725" name="Rectangle 4"/>
          <p:cNvSpPr>
            <a:spLocks noChangeArrowheads="1"/>
          </p:cNvSpPr>
          <p:nvPr/>
        </p:nvSpPr>
        <p:spPr bwMode="auto">
          <a:xfrm>
            <a:off x="6151563" y="1503363"/>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7</a:t>
            </a:r>
          </a:p>
        </p:txBody>
      </p:sp>
    </p:spTree>
    <p:extLst>
      <p:ext uri="{BB962C8B-B14F-4D97-AF65-F5344CB8AC3E}">
        <p14:creationId xmlns:p14="http://schemas.microsoft.com/office/powerpoint/2010/main" val="3223589748"/>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p>
            <a:fld id="{76E4573B-18EF-49AC-86D3-1C8CB254FF8B}" type="slidenum">
              <a:rPr lang="en-US"/>
              <a:pPr/>
              <a:t>194</a:t>
            </a:fld>
            <a:endParaRPr lang="en-US"/>
          </a:p>
        </p:txBody>
      </p:sp>
      <p:sp>
        <p:nvSpPr>
          <p:cNvPr id="415747" name="Rectangle 2"/>
          <p:cNvSpPr>
            <a:spLocks noGrp="1" noChangeArrowheads="1"/>
          </p:cNvSpPr>
          <p:nvPr>
            <p:ph type="body" idx="1"/>
          </p:nvPr>
        </p:nvSpPr>
        <p:spPr>
          <a:xfrm>
            <a:off x="260350" y="3375025"/>
            <a:ext cx="6597650" cy="5824538"/>
          </a:xfrm>
          <a:noFill/>
          <a:ln/>
        </p:spPr>
        <p:txBody>
          <a:bodyPr lIns="77788" tIns="38100" rIns="77788" bIns="38100"/>
          <a:lstStyle/>
          <a:p>
            <a:pPr marL="228600" indent="-228600">
              <a:lnSpc>
                <a:spcPct val="90000"/>
              </a:lnSpc>
            </a:pPr>
            <a:endParaRPr lang="en-US" sz="1000" b="1">
              <a:latin typeface="Arial" pitchFamily="34" charset="0"/>
            </a:endParaRPr>
          </a:p>
          <a:p>
            <a:pPr marL="228600" indent="-228600">
              <a:lnSpc>
                <a:spcPct val="90000"/>
              </a:lnSpc>
            </a:pPr>
            <a:r>
              <a:rPr lang="en-US" sz="1800" b="1" u="sng">
                <a:solidFill>
                  <a:srgbClr val="FF9900"/>
                </a:solidFill>
                <a:latin typeface="Arial" pitchFamily="34" charset="0"/>
              </a:rPr>
              <a:t>Purpose of NESHAPs</a:t>
            </a:r>
            <a:r>
              <a:rPr lang="en-US" sz="1800" b="1">
                <a:solidFill>
                  <a:srgbClr val="FF9900"/>
                </a:solidFill>
                <a:latin typeface="Arial" pitchFamily="34" charset="0"/>
              </a:rPr>
              <a:t> :</a:t>
            </a:r>
          </a:p>
          <a:p>
            <a:pPr marL="228600" indent="-228600">
              <a:lnSpc>
                <a:spcPct val="90000"/>
              </a:lnSpc>
            </a:pPr>
            <a:r>
              <a:rPr lang="en-US" sz="1800" b="1">
                <a:solidFill>
                  <a:srgbClr val="FF9900"/>
                </a:solidFill>
                <a:latin typeface="Arial" pitchFamily="34" charset="0"/>
              </a:rPr>
              <a:t>	To Protect public health by reducing emissions of Hazardous Air Pollutants (HAPs) from various operations.</a:t>
            </a:r>
          </a:p>
          <a:p>
            <a:pPr marL="228600" indent="-228600">
              <a:lnSpc>
                <a:spcPct val="90000"/>
              </a:lnSpc>
            </a:pPr>
            <a:r>
              <a:rPr lang="en-US" sz="1400" b="1">
                <a:latin typeface="Arial" pitchFamily="34" charset="0"/>
              </a:rPr>
              <a:t>VVVV -- covers resin and gel coat operations at fiberglass boat manufacturers, paint and coating operations at aluminum boat manufacturers, and carpet and fabric adhesive operations at all boat manufacturers.</a:t>
            </a:r>
            <a:endParaRPr lang="en-US" sz="1400">
              <a:latin typeface="Arial" pitchFamily="34" charset="0"/>
            </a:endParaRPr>
          </a:p>
          <a:p>
            <a:pPr marL="228600" indent="-228600">
              <a:lnSpc>
                <a:spcPct val="90000"/>
              </a:lnSpc>
            </a:pPr>
            <a:r>
              <a:rPr lang="en-US" sz="1400" b="1">
                <a:solidFill>
                  <a:srgbClr val="009900"/>
                </a:solidFill>
                <a:latin typeface="Arial" pitchFamily="34" charset="0"/>
              </a:rPr>
              <a:t>WWWW</a:t>
            </a:r>
            <a:r>
              <a:rPr lang="en-US" sz="1400" b="1">
                <a:latin typeface="Arial" pitchFamily="34" charset="0"/>
              </a:rPr>
              <a:t> : </a:t>
            </a:r>
            <a:r>
              <a:rPr lang="en-US" sz="1400" b="1" u="sng">
                <a:solidFill>
                  <a:srgbClr val="009900"/>
                </a:solidFill>
                <a:latin typeface="Arial" pitchFamily="34" charset="0"/>
              </a:rPr>
              <a:t>REINFORCED PLASTICS COMPOSITES PRODUCTION</a:t>
            </a:r>
            <a:r>
              <a:rPr lang="en-US" sz="1400" b="1">
                <a:latin typeface="Arial" pitchFamily="34" charset="0"/>
              </a:rPr>
              <a:t> -- covers manufacturing of reinforced and non-reinforced plastic composites or plastic molding compounds using thermoset resins and/or gel coats containing styrene. (Also: cleaning, mixing, storage and repair.)</a:t>
            </a:r>
            <a:endParaRPr lang="en-US" sz="1400">
              <a:latin typeface="Arial" pitchFamily="34" charset="0"/>
            </a:endParaRPr>
          </a:p>
          <a:p>
            <a:pPr marL="228600" indent="-228600">
              <a:lnSpc>
                <a:spcPct val="90000"/>
              </a:lnSpc>
            </a:pPr>
            <a:r>
              <a:rPr lang="en-US" sz="1400" b="1">
                <a:latin typeface="Arial" pitchFamily="34" charset="0"/>
              </a:rPr>
              <a:t>MMMMM -- covers slabstock, molded and rebond flexible polyurethane foam production.  Products include: furniture seat cushions and bedding materials; automotive seats, packaging and a wide variety of specialty products; and carpet padding and cushions for school bus seats.</a:t>
            </a:r>
          </a:p>
          <a:p>
            <a:pPr marL="228600" indent="-228600">
              <a:lnSpc>
                <a:spcPct val="90000"/>
              </a:lnSpc>
            </a:pPr>
            <a:r>
              <a:rPr lang="en-US" sz="1400" b="1">
                <a:latin typeface="Arial" pitchFamily="34" charset="0"/>
              </a:rPr>
              <a:t>U – covers elastomers used to produce a variety of synthetic rubber products, including  tires, hoses , belts, footwear, adhesives, caulks, wire insulation, seals, floor tiles, and latexes.</a:t>
            </a:r>
          </a:p>
          <a:p>
            <a:pPr marL="228600" indent="-228600">
              <a:lnSpc>
                <a:spcPct val="90000"/>
              </a:lnSpc>
            </a:pPr>
            <a:r>
              <a:rPr lang="en-US" sz="1400" b="1">
                <a:latin typeface="Arial" pitchFamily="34" charset="0"/>
              </a:rPr>
              <a:t>JJJ – covers manufacturing of terephthalates polymers and certain styrene-based thermoplastics which are used to produce such products as polyester fibers, soft drinks bottles, automotive plastic parts, packing materials and plastic toys.</a:t>
            </a:r>
          </a:p>
        </p:txBody>
      </p:sp>
      <p:sp>
        <p:nvSpPr>
          <p:cNvPr id="415748" name="Rectangle 3"/>
          <p:cNvSpPr>
            <a:spLocks noGrp="1" noRot="1" noChangeAspect="1" noChangeArrowheads="1" noTextEdit="1"/>
          </p:cNvSpPr>
          <p:nvPr>
            <p:ph type="sldImg"/>
          </p:nvPr>
        </p:nvSpPr>
        <p:spPr>
          <a:xfrm>
            <a:off x="1568450" y="134938"/>
            <a:ext cx="4225925" cy="3168650"/>
          </a:xfrm>
          <a:ln w="12700" cap="flat">
            <a:solidFill>
              <a:schemeClr val="tx1"/>
            </a:solidFill>
          </a:ln>
        </p:spPr>
      </p:sp>
      <p:sp>
        <p:nvSpPr>
          <p:cNvPr id="415749" name="Rectangle 4"/>
          <p:cNvSpPr>
            <a:spLocks noChangeArrowheads="1"/>
          </p:cNvSpPr>
          <p:nvPr/>
        </p:nvSpPr>
        <p:spPr bwMode="auto">
          <a:xfrm>
            <a:off x="6151563" y="1790700"/>
            <a:ext cx="706437" cy="822325"/>
          </a:xfrm>
          <a:prstGeom prst="rect">
            <a:avLst/>
          </a:prstGeom>
          <a:noFill/>
          <a:ln w="9525">
            <a:noFill/>
            <a:miter lim="800000"/>
            <a:headEnd/>
            <a:tailEnd/>
          </a:ln>
        </p:spPr>
        <p:txBody>
          <a:bodyPr>
            <a:spAutoFit/>
          </a:bodyPr>
          <a:lstStyle/>
          <a:p>
            <a:r>
              <a:rPr lang="en-US" b="1">
                <a:solidFill>
                  <a:srgbClr val="FF9900"/>
                </a:solidFill>
                <a:latin typeface="Arial" pitchFamily="34" charset="0"/>
              </a:rPr>
              <a:t>TQ</a:t>
            </a:r>
          </a:p>
          <a:p>
            <a:r>
              <a:rPr lang="en-US" b="1">
                <a:solidFill>
                  <a:srgbClr val="FF9900"/>
                </a:solidFill>
                <a:latin typeface="Arial" pitchFamily="34" charset="0"/>
              </a:rPr>
              <a:t>  1</a:t>
            </a:r>
          </a:p>
        </p:txBody>
      </p:sp>
    </p:spTree>
    <p:extLst>
      <p:ext uri="{BB962C8B-B14F-4D97-AF65-F5344CB8AC3E}">
        <p14:creationId xmlns:p14="http://schemas.microsoft.com/office/powerpoint/2010/main" val="2154944535"/>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7"/>
          <p:cNvSpPr>
            <a:spLocks noGrp="1" noChangeArrowheads="1"/>
          </p:cNvSpPr>
          <p:nvPr>
            <p:ph type="sldNum" sz="quarter" idx="5"/>
          </p:nvPr>
        </p:nvSpPr>
        <p:spPr>
          <a:noFill/>
        </p:spPr>
        <p:txBody>
          <a:bodyPr/>
          <a:lstStyle/>
          <a:p>
            <a:fld id="{76E4573B-18EF-49AC-86D3-1C8CB254FF8B}" type="slidenum">
              <a:rPr lang="en-US"/>
              <a:pPr/>
              <a:t>195</a:t>
            </a:fld>
            <a:endParaRPr lang="en-US"/>
          </a:p>
        </p:txBody>
      </p:sp>
      <p:sp>
        <p:nvSpPr>
          <p:cNvPr id="415747" name="Rectangle 2"/>
          <p:cNvSpPr>
            <a:spLocks noGrp="1" noChangeArrowheads="1"/>
          </p:cNvSpPr>
          <p:nvPr>
            <p:ph type="body" idx="1"/>
          </p:nvPr>
        </p:nvSpPr>
        <p:spPr>
          <a:xfrm>
            <a:off x="260350" y="3375025"/>
            <a:ext cx="6597650" cy="5824538"/>
          </a:xfrm>
          <a:noFill/>
          <a:ln/>
        </p:spPr>
        <p:txBody>
          <a:bodyPr lIns="77788" tIns="38100" rIns="77788" bIns="38100"/>
          <a:lstStyle/>
          <a:p>
            <a:pPr marL="228600" indent="-228600">
              <a:lnSpc>
                <a:spcPct val="90000"/>
              </a:lnSpc>
            </a:pPr>
            <a:endParaRPr lang="en-US" sz="1000" b="1" dirty="0">
              <a:latin typeface="Arial" pitchFamily="34" charset="0"/>
            </a:endParaRPr>
          </a:p>
        </p:txBody>
      </p:sp>
      <p:sp>
        <p:nvSpPr>
          <p:cNvPr id="415748" name="Rectangle 3"/>
          <p:cNvSpPr>
            <a:spLocks noGrp="1" noRot="1" noChangeAspect="1" noChangeArrowheads="1" noTextEdit="1"/>
          </p:cNvSpPr>
          <p:nvPr>
            <p:ph type="sldImg"/>
          </p:nvPr>
        </p:nvSpPr>
        <p:spPr>
          <a:xfrm>
            <a:off x="1568450" y="134938"/>
            <a:ext cx="4225925" cy="3168650"/>
          </a:xfrm>
          <a:ln w="12700" cap="flat">
            <a:solidFill>
              <a:schemeClr val="tx1"/>
            </a:solidFill>
          </a:ln>
        </p:spPr>
      </p:sp>
      <p:sp>
        <p:nvSpPr>
          <p:cNvPr id="415749" name="Rectangle 4"/>
          <p:cNvSpPr>
            <a:spLocks noChangeArrowheads="1"/>
          </p:cNvSpPr>
          <p:nvPr/>
        </p:nvSpPr>
        <p:spPr bwMode="auto">
          <a:xfrm>
            <a:off x="6151563" y="1790700"/>
            <a:ext cx="706437" cy="822325"/>
          </a:xfrm>
          <a:prstGeom prst="rect">
            <a:avLst/>
          </a:prstGeom>
          <a:noFill/>
          <a:ln w="9525">
            <a:noFill/>
            <a:miter lim="800000"/>
            <a:headEnd/>
            <a:tailEnd/>
          </a:ln>
        </p:spPr>
        <p:txBody>
          <a:bodyPr>
            <a:spAutoFit/>
          </a:bodyPr>
          <a:lstStyle/>
          <a:p>
            <a:r>
              <a:rPr lang="en-US" b="1">
                <a:solidFill>
                  <a:srgbClr val="FF9900"/>
                </a:solidFill>
                <a:latin typeface="Arial" pitchFamily="34" charset="0"/>
              </a:rPr>
              <a:t>TQ</a:t>
            </a:r>
          </a:p>
          <a:p>
            <a:r>
              <a:rPr lang="en-US" b="1">
                <a:solidFill>
                  <a:srgbClr val="FF9900"/>
                </a:solidFill>
                <a:latin typeface="Arial" pitchFamily="34" charset="0"/>
              </a:rPr>
              <a:t>  1</a:t>
            </a:r>
          </a:p>
        </p:txBody>
      </p:sp>
    </p:spTree>
    <p:extLst>
      <p:ext uri="{BB962C8B-B14F-4D97-AF65-F5344CB8AC3E}">
        <p14:creationId xmlns:p14="http://schemas.microsoft.com/office/powerpoint/2010/main" val="2154944535"/>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7"/>
          <p:cNvSpPr>
            <a:spLocks noGrp="1" noChangeArrowheads="1"/>
          </p:cNvSpPr>
          <p:nvPr>
            <p:ph type="sldNum" sz="quarter" idx="5"/>
          </p:nvPr>
        </p:nvSpPr>
        <p:spPr>
          <a:noFill/>
        </p:spPr>
        <p:txBody>
          <a:bodyPr/>
          <a:lstStyle/>
          <a:p>
            <a:fld id="{20AC035B-E62A-4E62-A449-37495226DC88}" type="slidenum">
              <a:rPr lang="en-US"/>
              <a:pPr/>
              <a:t>196</a:t>
            </a:fld>
            <a:endParaRPr lang="en-US"/>
          </a:p>
        </p:txBody>
      </p:sp>
      <p:sp>
        <p:nvSpPr>
          <p:cNvPr id="416771" name="Rectangle 2"/>
          <p:cNvSpPr>
            <a:spLocks noGrp="1" noRot="1" noChangeAspect="1" noChangeArrowheads="1" noTextEdit="1"/>
          </p:cNvSpPr>
          <p:nvPr>
            <p:ph type="sldImg"/>
          </p:nvPr>
        </p:nvSpPr>
        <p:spPr>
          <a:ln/>
        </p:spPr>
      </p:sp>
      <p:sp>
        <p:nvSpPr>
          <p:cNvPr id="416772" name="Rectangle 3"/>
          <p:cNvSpPr>
            <a:spLocks noGrp="1" noChangeArrowheads="1"/>
          </p:cNvSpPr>
          <p:nvPr>
            <p:ph type="body" idx="1"/>
          </p:nvPr>
        </p:nvSpPr>
        <p:spPr>
          <a:noFill/>
          <a:ln/>
        </p:spPr>
        <p:txBody>
          <a:bodyPr/>
          <a:lstStyle/>
          <a:p>
            <a:pPr algn="ctr"/>
            <a:endParaRPr lang="en-US" sz="1800" b="1" dirty="0">
              <a:latin typeface="Arial" pitchFamily="34" charset="0"/>
            </a:endParaRPr>
          </a:p>
          <a:p>
            <a:pPr algn="ctr"/>
            <a:r>
              <a:rPr lang="en-US" sz="1800" b="1" dirty="0">
                <a:latin typeface="Arial" pitchFamily="34" charset="0"/>
              </a:rPr>
              <a:t>Mark Morris</a:t>
            </a:r>
          </a:p>
          <a:p>
            <a:pPr algn="ctr"/>
            <a:r>
              <a:rPr lang="en-US" sz="1800" b="1" dirty="0">
                <a:latin typeface="Arial" pitchFamily="34" charset="0"/>
              </a:rPr>
              <a:t>EPA's Office of Air Quality Planning and Standards </a:t>
            </a:r>
          </a:p>
          <a:p>
            <a:pPr algn="ctr"/>
            <a:r>
              <a:rPr lang="en-US" sz="1800" b="1" dirty="0">
                <a:latin typeface="Arial" pitchFamily="34" charset="0"/>
              </a:rPr>
              <a:t>(919) 541-5416.</a:t>
            </a:r>
          </a:p>
        </p:txBody>
      </p:sp>
    </p:spTree>
    <p:extLst>
      <p:ext uri="{BB962C8B-B14F-4D97-AF65-F5344CB8AC3E}">
        <p14:creationId xmlns:p14="http://schemas.microsoft.com/office/powerpoint/2010/main" val="2571065430"/>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7"/>
          <p:cNvSpPr>
            <a:spLocks noGrp="1" noChangeArrowheads="1"/>
          </p:cNvSpPr>
          <p:nvPr>
            <p:ph type="sldNum" sz="quarter" idx="5"/>
          </p:nvPr>
        </p:nvSpPr>
        <p:spPr>
          <a:noFill/>
        </p:spPr>
        <p:txBody>
          <a:bodyPr/>
          <a:lstStyle/>
          <a:p>
            <a:fld id="{8F4C02D6-E86A-43DE-A2DC-B384C5620ECE}" type="slidenum">
              <a:rPr lang="en-US"/>
              <a:pPr/>
              <a:t>197</a:t>
            </a:fld>
            <a:endParaRPr lang="en-US"/>
          </a:p>
        </p:txBody>
      </p:sp>
      <p:sp>
        <p:nvSpPr>
          <p:cNvPr id="417795" name="Rectangle 2"/>
          <p:cNvSpPr>
            <a:spLocks noGrp="1" noRot="1" noChangeAspect="1" noChangeArrowheads="1" noTextEdit="1"/>
          </p:cNvSpPr>
          <p:nvPr>
            <p:ph type="sldImg"/>
          </p:nvPr>
        </p:nvSpPr>
        <p:spPr>
          <a:xfrm>
            <a:off x="836613" y="711200"/>
            <a:ext cx="4598987" cy="3449638"/>
          </a:xfrm>
          <a:ln/>
        </p:spPr>
      </p:sp>
      <p:sp>
        <p:nvSpPr>
          <p:cNvPr id="417796" name="Rectangle 3"/>
          <p:cNvSpPr>
            <a:spLocks noGrp="1" noChangeArrowheads="1"/>
          </p:cNvSpPr>
          <p:nvPr>
            <p:ph type="body" idx="1"/>
          </p:nvPr>
        </p:nvSpPr>
        <p:spPr>
          <a:xfrm>
            <a:off x="549275" y="4240213"/>
            <a:ext cx="6308725" cy="4679950"/>
          </a:xfrm>
          <a:noFill/>
          <a:ln/>
        </p:spPr>
        <p:txBody>
          <a:bodyPr/>
          <a:lstStyle/>
          <a:p>
            <a:r>
              <a:rPr lang="en-US" sz="2000" u="sng">
                <a:solidFill>
                  <a:srgbClr val="D60000"/>
                </a:solidFill>
                <a:latin typeface="Arial" pitchFamily="34" charset="0"/>
              </a:rPr>
              <a:t>Synthetic Marble Casting</a:t>
            </a:r>
            <a:r>
              <a:rPr lang="en-US" sz="2000">
                <a:latin typeface="Arial" pitchFamily="34" charset="0"/>
              </a:rPr>
              <a:t> has lower BACT standards</a:t>
            </a:r>
          </a:p>
          <a:p>
            <a:endParaRPr lang="en-US" sz="2000">
              <a:latin typeface="Arial" pitchFamily="34" charset="0"/>
            </a:endParaRPr>
          </a:p>
          <a:p>
            <a:r>
              <a:rPr lang="en-US" sz="2000">
                <a:latin typeface="Arial" pitchFamily="34" charset="0"/>
              </a:rPr>
              <a:t>They are :</a:t>
            </a:r>
          </a:p>
          <a:p>
            <a:r>
              <a:rPr lang="en-US" sz="2000">
                <a:latin typeface="Arial" pitchFamily="34" charset="0"/>
                <a:sym typeface="Symbol" pitchFamily="18" charset="2"/>
              </a:rPr>
              <a:t>	  General Purpose Resins &lt; 30%</a:t>
            </a:r>
            <a:endParaRPr lang="en-US" sz="2000">
              <a:latin typeface="Arial" pitchFamily="34" charset="0"/>
            </a:endParaRPr>
          </a:p>
          <a:p>
            <a:pPr lvl="1"/>
            <a:r>
              <a:rPr lang="en-US" sz="2000">
                <a:latin typeface="Arial" pitchFamily="34" charset="0"/>
                <a:sym typeface="Symbol" pitchFamily="18" charset="2"/>
              </a:rPr>
              <a:t>	  Pigmented Gel Coats &lt; 35%</a:t>
            </a:r>
          </a:p>
          <a:p>
            <a:pPr lvl="1"/>
            <a:r>
              <a:rPr lang="en-US" sz="2000">
                <a:latin typeface="Arial" pitchFamily="34" charset="0"/>
                <a:sym typeface="Symbol" pitchFamily="18" charset="2"/>
              </a:rPr>
              <a:t>	  Clear Gel Coats &lt; 47%</a:t>
            </a:r>
          </a:p>
          <a:p>
            <a:endParaRPr lang="en-US" sz="2000">
              <a:latin typeface="Arial" pitchFamily="34" charset="0"/>
              <a:sym typeface="Symbol" pitchFamily="18" charset="2"/>
            </a:endParaRPr>
          </a:p>
          <a:p>
            <a:r>
              <a:rPr lang="en-US" sz="2000" u="sng">
                <a:solidFill>
                  <a:srgbClr val="D60000"/>
                </a:solidFill>
                <a:latin typeface="Arial" pitchFamily="34" charset="0"/>
              </a:rPr>
              <a:t>Closed Molding</a:t>
            </a:r>
            <a:r>
              <a:rPr lang="en-US" sz="2000">
                <a:latin typeface="Arial" pitchFamily="34" charset="0"/>
              </a:rPr>
              <a:t> has lower BACT standards</a:t>
            </a:r>
          </a:p>
          <a:p>
            <a:pPr lvl="1"/>
            <a:r>
              <a:rPr lang="en-US" sz="2000">
                <a:latin typeface="Arial" pitchFamily="34" charset="0"/>
                <a:sym typeface="Symbol" pitchFamily="18" charset="2"/>
              </a:rPr>
              <a:t>	 Resins &lt; 28%</a:t>
            </a:r>
          </a:p>
          <a:p>
            <a:pPr lvl="1"/>
            <a:endParaRPr lang="en-US" sz="2000">
              <a:latin typeface="Arial" pitchFamily="34" charset="0"/>
              <a:sym typeface="Symbol" pitchFamily="18" charset="2"/>
            </a:endParaRPr>
          </a:p>
          <a:p>
            <a:r>
              <a:rPr lang="en-US" sz="2000" b="1">
                <a:solidFill>
                  <a:srgbClr val="FF9900"/>
                </a:solidFill>
                <a:latin typeface="Arial" pitchFamily="34" charset="0"/>
              </a:rPr>
              <a:t>Please note that the styrene content of Specialty Resins is higher that the General Purpose Resins.</a:t>
            </a:r>
            <a:endParaRPr lang="en-US" sz="1800">
              <a:latin typeface="Arial" pitchFamily="34" charset="0"/>
              <a:sym typeface="Symbol" pitchFamily="18" charset="2"/>
            </a:endParaRPr>
          </a:p>
        </p:txBody>
      </p:sp>
      <p:sp>
        <p:nvSpPr>
          <p:cNvPr id="417797" name="Rectangle 4"/>
          <p:cNvSpPr>
            <a:spLocks noChangeArrowheads="1"/>
          </p:cNvSpPr>
          <p:nvPr/>
        </p:nvSpPr>
        <p:spPr bwMode="auto">
          <a:xfrm>
            <a:off x="6080125" y="1358900"/>
            <a:ext cx="777875"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6</a:t>
            </a:r>
          </a:p>
        </p:txBody>
      </p:sp>
    </p:spTree>
    <p:extLst>
      <p:ext uri="{BB962C8B-B14F-4D97-AF65-F5344CB8AC3E}">
        <p14:creationId xmlns:p14="http://schemas.microsoft.com/office/powerpoint/2010/main" val="6265205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C16D6A09-C755-48D7-AC70-9B7E577B8877}" type="slidenum">
              <a:rPr lang="en-US"/>
              <a:pPr/>
              <a:t>19</a:t>
            </a:fld>
            <a:endParaRPr lang="en-US"/>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68793204"/>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a:spLocks noGrp="1" noChangeArrowheads="1"/>
          </p:cNvSpPr>
          <p:nvPr>
            <p:ph type="sldNum" sz="quarter" idx="5"/>
          </p:nvPr>
        </p:nvSpPr>
        <p:spPr>
          <a:noFill/>
        </p:spPr>
        <p:txBody>
          <a:bodyPr/>
          <a:lstStyle/>
          <a:p>
            <a:fld id="{DA0F0CE9-F88F-420A-9C94-5926B0FAB8F6}" type="slidenum">
              <a:rPr lang="en-US"/>
              <a:pPr/>
              <a:t>198</a:t>
            </a:fld>
            <a:endParaRPr lang="en-US"/>
          </a:p>
        </p:txBody>
      </p:sp>
      <p:sp>
        <p:nvSpPr>
          <p:cNvPr id="418819" name="Rectangle 2"/>
          <p:cNvSpPr>
            <a:spLocks noGrp="1" noChangeArrowheads="1"/>
          </p:cNvSpPr>
          <p:nvPr>
            <p:ph type="body" idx="1"/>
          </p:nvPr>
        </p:nvSpPr>
        <p:spPr>
          <a:xfrm>
            <a:off x="404813" y="5248275"/>
            <a:ext cx="6224587" cy="3338513"/>
          </a:xfrm>
          <a:noFill/>
          <a:ln/>
        </p:spPr>
        <p:txBody>
          <a:bodyPr lIns="77788" tIns="38100" rIns="77788" bIns="38100"/>
          <a:lstStyle/>
          <a:p>
            <a:pPr>
              <a:lnSpc>
                <a:spcPct val="90000"/>
              </a:lnSpc>
            </a:pPr>
            <a:endParaRPr lang="en-US" sz="2400"/>
          </a:p>
          <a:p>
            <a:pPr>
              <a:lnSpc>
                <a:spcPct val="90000"/>
              </a:lnSpc>
            </a:pPr>
            <a:r>
              <a:rPr lang="en-US" sz="2400"/>
              <a:t>      [cover San Joaquin Permit to Operate]</a:t>
            </a:r>
          </a:p>
          <a:p>
            <a:pPr>
              <a:lnSpc>
                <a:spcPct val="90000"/>
              </a:lnSpc>
            </a:pPr>
            <a:endParaRPr lang="en-US" sz="2400"/>
          </a:p>
          <a:p>
            <a:pPr lvl="1">
              <a:lnSpc>
                <a:spcPct val="90000"/>
              </a:lnSpc>
              <a:buFontTx/>
              <a:buChar char="•"/>
            </a:pPr>
            <a:r>
              <a:rPr lang="en-US" sz="1800">
                <a:latin typeface="Arial" pitchFamily="34" charset="0"/>
              </a:rPr>
              <a:t>   Daily Emissions Limits</a:t>
            </a:r>
          </a:p>
          <a:p>
            <a:pPr lvl="1">
              <a:lnSpc>
                <a:spcPct val="90000"/>
              </a:lnSpc>
              <a:buFontTx/>
              <a:buChar char="•"/>
            </a:pPr>
            <a:r>
              <a:rPr lang="en-US" sz="1800">
                <a:latin typeface="Arial" pitchFamily="34" charset="0"/>
              </a:rPr>
              <a:t>   Gel Coat Monomer Content (weight %)	</a:t>
            </a:r>
          </a:p>
          <a:p>
            <a:pPr lvl="1">
              <a:lnSpc>
                <a:spcPct val="90000"/>
              </a:lnSpc>
              <a:buFontTx/>
              <a:buChar char="•"/>
            </a:pPr>
            <a:r>
              <a:rPr lang="en-US" sz="1800">
                <a:latin typeface="Arial" pitchFamily="34" charset="0"/>
              </a:rPr>
              <a:t>   Resin Monomer Content (weight %)</a:t>
            </a:r>
          </a:p>
          <a:p>
            <a:pPr lvl="1">
              <a:lnSpc>
                <a:spcPct val="90000"/>
              </a:lnSpc>
              <a:buFontTx/>
              <a:buChar char="•"/>
            </a:pPr>
            <a:r>
              <a:rPr lang="en-US" sz="1800">
                <a:latin typeface="Arial" pitchFamily="34" charset="0"/>
              </a:rPr>
              <a:t>   Amount of Material Used</a:t>
            </a:r>
          </a:p>
          <a:p>
            <a:pPr lvl="1">
              <a:lnSpc>
                <a:spcPct val="90000"/>
              </a:lnSpc>
              <a:buFontTx/>
              <a:buChar char="•"/>
            </a:pPr>
            <a:r>
              <a:rPr lang="en-US" sz="1800">
                <a:latin typeface="Arial" pitchFamily="34" charset="0"/>
              </a:rPr>
              <a:t>   Cleaning Material</a:t>
            </a:r>
          </a:p>
          <a:p>
            <a:pPr lvl="1">
              <a:lnSpc>
                <a:spcPct val="90000"/>
              </a:lnSpc>
              <a:buFontTx/>
              <a:buChar char="•"/>
            </a:pPr>
            <a:r>
              <a:rPr lang="en-US" sz="1800">
                <a:latin typeface="Arial" pitchFamily="34" charset="0"/>
              </a:rPr>
              <a:t>   Logs</a:t>
            </a:r>
          </a:p>
        </p:txBody>
      </p:sp>
      <p:sp>
        <p:nvSpPr>
          <p:cNvPr id="418820" name="Rectangle 3"/>
          <p:cNvSpPr>
            <a:spLocks noGrp="1" noRot="1" noChangeAspect="1" noChangeArrowheads="1" noTextEdit="1"/>
          </p:cNvSpPr>
          <p:nvPr>
            <p:ph type="sldImg"/>
          </p:nvPr>
        </p:nvSpPr>
        <p:spPr>
          <a:xfrm>
            <a:off x="333375" y="279400"/>
            <a:ext cx="6048375" cy="4537075"/>
          </a:xfrm>
          <a:ln w="12700" cap="flat">
            <a:solidFill>
              <a:schemeClr val="tx1"/>
            </a:solidFill>
          </a:ln>
        </p:spPr>
      </p:sp>
    </p:spTree>
    <p:extLst>
      <p:ext uri="{BB962C8B-B14F-4D97-AF65-F5344CB8AC3E}">
        <p14:creationId xmlns:p14="http://schemas.microsoft.com/office/powerpoint/2010/main" val="424480488"/>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
          <p:cNvSpPr>
            <a:spLocks noGrp="1" noChangeArrowheads="1"/>
          </p:cNvSpPr>
          <p:nvPr>
            <p:ph type="sldNum" sz="quarter" idx="5"/>
          </p:nvPr>
        </p:nvSpPr>
        <p:spPr>
          <a:noFill/>
        </p:spPr>
        <p:txBody>
          <a:bodyPr/>
          <a:lstStyle/>
          <a:p>
            <a:fld id="{D66108BD-D8C1-4DDA-B73F-A39705E5207E}" type="slidenum">
              <a:rPr lang="en-US"/>
              <a:pPr/>
              <a:t>199</a:t>
            </a:fld>
            <a:endParaRPr lang="en-US"/>
          </a:p>
        </p:txBody>
      </p:sp>
      <p:sp>
        <p:nvSpPr>
          <p:cNvPr id="419843" name="Rectangle 2"/>
          <p:cNvSpPr>
            <a:spLocks noGrp="1" noRot="1" noChangeAspect="1" noChangeArrowheads="1" noTextEdit="1"/>
          </p:cNvSpPr>
          <p:nvPr>
            <p:ph type="sldImg"/>
          </p:nvPr>
        </p:nvSpPr>
        <p:spPr>
          <a:ln/>
        </p:spPr>
      </p:sp>
      <p:sp>
        <p:nvSpPr>
          <p:cNvPr id="4198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59237387"/>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7"/>
          <p:cNvSpPr>
            <a:spLocks noGrp="1" noChangeArrowheads="1"/>
          </p:cNvSpPr>
          <p:nvPr>
            <p:ph type="sldNum" sz="quarter" idx="5"/>
          </p:nvPr>
        </p:nvSpPr>
        <p:spPr>
          <a:noFill/>
        </p:spPr>
        <p:txBody>
          <a:bodyPr/>
          <a:lstStyle/>
          <a:p>
            <a:fld id="{0D5279D1-3530-4AE8-9CF8-CD9346D10487}" type="slidenum">
              <a:rPr lang="en-US"/>
              <a:pPr/>
              <a:t>200</a:t>
            </a:fld>
            <a:endParaRPr lang="en-US"/>
          </a:p>
        </p:txBody>
      </p:sp>
      <p:sp>
        <p:nvSpPr>
          <p:cNvPr id="420867" name="Rectangle 2"/>
          <p:cNvSpPr>
            <a:spLocks noGrp="1" noChangeArrowheads="1"/>
          </p:cNvSpPr>
          <p:nvPr>
            <p:ph type="body" idx="1"/>
          </p:nvPr>
        </p:nvSpPr>
        <p:spPr>
          <a:xfrm>
            <a:off x="914400" y="4752975"/>
            <a:ext cx="4953000" cy="3756025"/>
          </a:xfrm>
          <a:noFill/>
          <a:ln/>
        </p:spPr>
        <p:txBody>
          <a:bodyPr lIns="77788" tIns="38100" rIns="77788" bIns="38100"/>
          <a:lstStyle/>
          <a:p>
            <a:r>
              <a:rPr lang="en-US" sz="1800" b="1">
                <a:latin typeface="Arial" pitchFamily="34" charset="0"/>
              </a:rPr>
              <a:t>Examples of special studies would be :</a:t>
            </a:r>
          </a:p>
          <a:p>
            <a:r>
              <a:rPr lang="en-US" sz="1800" b="1">
                <a:latin typeface="Arial" pitchFamily="34" charset="0"/>
                <a:sym typeface="Symbol" pitchFamily="18" charset="2"/>
              </a:rPr>
              <a:t>  O</a:t>
            </a:r>
            <a:r>
              <a:rPr lang="en-US" sz="1800" b="1">
                <a:latin typeface="Arial" pitchFamily="34" charset="0"/>
              </a:rPr>
              <a:t>perating and maintenance evaluations</a:t>
            </a:r>
          </a:p>
          <a:p>
            <a:endParaRPr lang="en-US" sz="1800" b="1">
              <a:latin typeface="Arial" pitchFamily="34" charset="0"/>
            </a:endParaRPr>
          </a:p>
          <a:p>
            <a:r>
              <a:rPr lang="en-US" sz="1800" b="1">
                <a:latin typeface="Arial" pitchFamily="34" charset="0"/>
                <a:sym typeface="Symbol" pitchFamily="18" charset="2"/>
              </a:rPr>
              <a:t>  U</a:t>
            </a:r>
            <a:r>
              <a:rPr lang="en-US" sz="1800" b="1">
                <a:latin typeface="Arial" pitchFamily="34" charset="0"/>
              </a:rPr>
              <a:t>pdating emission inventories</a:t>
            </a:r>
          </a:p>
          <a:p>
            <a:endParaRPr lang="en-US" sz="1800" b="1">
              <a:latin typeface="Arial" pitchFamily="34" charset="0"/>
            </a:endParaRPr>
          </a:p>
        </p:txBody>
      </p:sp>
      <p:sp>
        <p:nvSpPr>
          <p:cNvPr id="420868"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2290212910"/>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7"/>
          <p:cNvSpPr>
            <a:spLocks noGrp="1" noChangeArrowheads="1"/>
          </p:cNvSpPr>
          <p:nvPr>
            <p:ph type="sldNum" sz="quarter" idx="5"/>
          </p:nvPr>
        </p:nvSpPr>
        <p:spPr>
          <a:noFill/>
        </p:spPr>
        <p:txBody>
          <a:bodyPr/>
          <a:lstStyle/>
          <a:p>
            <a:fld id="{58D8EE47-A3BA-45AB-82DC-1431E15E69F4}" type="slidenum">
              <a:rPr lang="en-US"/>
              <a:pPr/>
              <a:t>201</a:t>
            </a:fld>
            <a:endParaRPr lang="en-US"/>
          </a:p>
        </p:txBody>
      </p:sp>
      <p:sp>
        <p:nvSpPr>
          <p:cNvPr id="421891" name="Rectangle 2"/>
          <p:cNvSpPr>
            <a:spLocks noGrp="1" noChangeArrowheads="1"/>
          </p:cNvSpPr>
          <p:nvPr>
            <p:ph type="body" idx="1"/>
          </p:nvPr>
        </p:nvSpPr>
        <p:spPr>
          <a:xfrm>
            <a:off x="476250" y="4167188"/>
            <a:ext cx="6381750" cy="5032375"/>
          </a:xfrm>
          <a:noFill/>
          <a:ln/>
        </p:spPr>
        <p:txBody>
          <a:bodyPr lIns="77788" tIns="38100" rIns="77788" bIns="38100"/>
          <a:lstStyle/>
          <a:p>
            <a:endParaRPr lang="en-US" sz="1400">
              <a:latin typeface="Arial" pitchFamily="34" charset="0"/>
            </a:endParaRPr>
          </a:p>
          <a:p>
            <a:r>
              <a:rPr lang="en-US" sz="1400">
                <a:latin typeface="Arial" pitchFamily="34" charset="0"/>
              </a:rPr>
              <a:t>Prior to the site inspection the inspector should review all information available in the district source files including:  </a:t>
            </a:r>
            <a:r>
              <a:rPr lang="en-US" sz="1400" b="1">
                <a:solidFill>
                  <a:srgbClr val="FF9900"/>
                </a:solidFill>
                <a:latin typeface="Arial" pitchFamily="34" charset="0"/>
              </a:rPr>
              <a:t>approved permits</a:t>
            </a:r>
            <a:r>
              <a:rPr lang="en-US" sz="1400">
                <a:latin typeface="Arial" pitchFamily="34" charset="0"/>
              </a:rPr>
              <a:t>, equipment lists, conditions for each permit, previous inspection reports, Notices of Violation, breakdown reports, enforcement actions taken, odor complaints, variance histories, alternative emissions control plans, abatement orders, source tests, and the design of the plant.  </a:t>
            </a:r>
          </a:p>
          <a:p>
            <a:endParaRPr lang="en-US" sz="1400">
              <a:latin typeface="Arial" pitchFamily="34" charset="0"/>
            </a:endParaRPr>
          </a:p>
          <a:p>
            <a:r>
              <a:rPr lang="en-US" sz="1400">
                <a:latin typeface="Arial" pitchFamily="34" charset="0"/>
              </a:rPr>
              <a:t>Verify that all applicable permits for the facility are current and valid.  Bring a current copy of the permit(s) and bring extra copies in case the facility has misplaced or lost their copy.</a:t>
            </a:r>
          </a:p>
          <a:p>
            <a:endParaRPr lang="en-US" sz="1400">
              <a:latin typeface="Arial" pitchFamily="34" charset="0"/>
            </a:endParaRPr>
          </a:p>
          <a:p>
            <a:r>
              <a:rPr lang="en-US" sz="1400">
                <a:latin typeface="Arial" pitchFamily="34" charset="0"/>
              </a:rPr>
              <a:t>The inspector may wish to complete some portions of the inspection documentation before arriving at the facility as this will save time during the pre-inspection meeting.  If your district has checklists or rule specific</a:t>
            </a:r>
            <a:r>
              <a:rPr lang="en-US" sz="1400" b="1">
                <a:solidFill>
                  <a:srgbClr val="FF9900"/>
                </a:solidFill>
                <a:latin typeface="Arial" pitchFamily="34" charset="0"/>
              </a:rPr>
              <a:t> inspection forms</a:t>
            </a:r>
            <a:r>
              <a:rPr lang="en-US" sz="1400">
                <a:latin typeface="Arial" pitchFamily="34" charset="0"/>
              </a:rPr>
              <a:t>, use them.  </a:t>
            </a:r>
          </a:p>
          <a:p>
            <a:endParaRPr lang="en-US" sz="1400">
              <a:latin typeface="Arial" pitchFamily="34" charset="0"/>
            </a:endParaRPr>
          </a:p>
          <a:p>
            <a:r>
              <a:rPr lang="en-US" sz="1400">
                <a:latin typeface="Arial" pitchFamily="34" charset="0"/>
              </a:rPr>
              <a:t>You should review any references to the specific rules which are noted in the source files.  In particular, be familiar with each standard and exemption in the rules.  Discuss regulations that apply to the facility with experienced personnel</a:t>
            </a:r>
          </a:p>
        </p:txBody>
      </p:sp>
      <p:sp>
        <p:nvSpPr>
          <p:cNvPr id="421892" name="Rectangle 3"/>
          <p:cNvSpPr>
            <a:spLocks noGrp="1" noRot="1" noChangeAspect="1" noChangeArrowheads="1" noTextEdit="1"/>
          </p:cNvSpPr>
          <p:nvPr>
            <p:ph type="sldImg"/>
          </p:nvPr>
        </p:nvSpPr>
        <p:spPr>
          <a:ln w="12700" cap="flat">
            <a:solidFill>
              <a:schemeClr val="tx1"/>
            </a:solidFill>
          </a:ln>
        </p:spPr>
      </p:sp>
      <p:sp>
        <p:nvSpPr>
          <p:cNvPr id="421893" name="Rectangle 5"/>
          <p:cNvSpPr>
            <a:spLocks noChangeArrowheads="1"/>
          </p:cNvSpPr>
          <p:nvPr/>
        </p:nvSpPr>
        <p:spPr bwMode="auto">
          <a:xfrm>
            <a:off x="6151563" y="1503363"/>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18</a:t>
            </a:r>
          </a:p>
        </p:txBody>
      </p:sp>
    </p:spTree>
    <p:extLst>
      <p:ext uri="{BB962C8B-B14F-4D97-AF65-F5344CB8AC3E}">
        <p14:creationId xmlns:p14="http://schemas.microsoft.com/office/powerpoint/2010/main" val="658734892"/>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7"/>
          <p:cNvSpPr>
            <a:spLocks noGrp="1" noChangeArrowheads="1"/>
          </p:cNvSpPr>
          <p:nvPr>
            <p:ph type="sldNum" sz="quarter" idx="5"/>
          </p:nvPr>
        </p:nvSpPr>
        <p:spPr>
          <a:noFill/>
        </p:spPr>
        <p:txBody>
          <a:bodyPr/>
          <a:lstStyle/>
          <a:p>
            <a:fld id="{C3FD3338-75A5-4FBB-87BB-09F2D617EE31}" type="slidenum">
              <a:rPr lang="en-US"/>
              <a:pPr/>
              <a:t>202</a:t>
            </a:fld>
            <a:endParaRPr lang="en-US"/>
          </a:p>
        </p:txBody>
      </p:sp>
      <p:sp>
        <p:nvSpPr>
          <p:cNvPr id="422915" name="Rectangle 2"/>
          <p:cNvSpPr>
            <a:spLocks noGrp="1" noChangeArrowheads="1"/>
          </p:cNvSpPr>
          <p:nvPr>
            <p:ph type="body" idx="1"/>
          </p:nvPr>
        </p:nvSpPr>
        <p:spPr>
          <a:xfrm>
            <a:off x="549275" y="2943225"/>
            <a:ext cx="6308725" cy="6256338"/>
          </a:xfrm>
          <a:noFill/>
          <a:ln/>
        </p:spPr>
        <p:txBody>
          <a:bodyPr lIns="77788" tIns="38100" rIns="77788" bIns="38100"/>
          <a:lstStyle/>
          <a:p>
            <a:endParaRPr lang="en-US" sz="1400">
              <a:latin typeface="Arial" pitchFamily="34" charset="0"/>
            </a:endParaRPr>
          </a:p>
          <a:p>
            <a:r>
              <a:rPr lang="en-US" sz="1400">
                <a:latin typeface="Arial" pitchFamily="34" charset="0"/>
              </a:rPr>
              <a:t>Make sure that you have the proper </a:t>
            </a:r>
            <a:r>
              <a:rPr lang="en-US" sz="1400" b="1">
                <a:solidFill>
                  <a:srgbClr val="FF9900"/>
                </a:solidFill>
                <a:latin typeface="Arial" pitchFamily="34" charset="0"/>
              </a:rPr>
              <a:t>safety equipment</a:t>
            </a:r>
            <a:r>
              <a:rPr lang="en-US" sz="1400">
                <a:latin typeface="Arial" pitchFamily="34" charset="0"/>
              </a:rPr>
              <a:t> available for use during the inspection.  When you arrive at the plant, notice if there are any visible emissions.  If there are any visible emissions, make sure you document them and plan on finding the sources as soon as possible after entering the facility.  </a:t>
            </a:r>
          </a:p>
          <a:p>
            <a:r>
              <a:rPr lang="en-US" sz="1400">
                <a:latin typeface="Arial" pitchFamily="34" charset="0"/>
              </a:rPr>
              <a:t>Request to see the previous contact mentioned in the files.  Depending on the facility, it may be the environmental coordinator, supervisor, president, maintenance worker or operator.  Always present your business credentials immediately to avoid confusion.  </a:t>
            </a:r>
          </a:p>
          <a:p>
            <a:r>
              <a:rPr lang="en-US" sz="1400">
                <a:latin typeface="Arial" pitchFamily="34" charset="0"/>
              </a:rPr>
              <a:t>If the source is unfamiliar with your district’s authority be prepared to cite and provide copies of California Health &amp; Safety Code (CHSC) Section 41510: Right of Entry.  Know and follow your district’s policy if the facility refuses entry.</a:t>
            </a:r>
          </a:p>
          <a:p>
            <a:r>
              <a:rPr lang="en-US" sz="1400" b="1" u="sng">
                <a:solidFill>
                  <a:srgbClr val="FF9900"/>
                </a:solidFill>
                <a:latin typeface="Arial" pitchFamily="34" charset="0"/>
              </a:rPr>
              <a:t>Before</a:t>
            </a:r>
            <a:r>
              <a:rPr lang="en-US" sz="1400" b="1">
                <a:solidFill>
                  <a:srgbClr val="FF9900"/>
                </a:solidFill>
                <a:latin typeface="Arial" pitchFamily="34" charset="0"/>
              </a:rPr>
              <a:t> the inspection begins the inspector should meet with the source representative to obtain operating information</a:t>
            </a:r>
            <a:r>
              <a:rPr lang="en-US" sz="1400">
                <a:solidFill>
                  <a:srgbClr val="FF9900"/>
                </a:solidFill>
                <a:latin typeface="Arial" pitchFamily="34" charset="0"/>
              </a:rPr>
              <a:t>.</a:t>
            </a:r>
            <a:r>
              <a:rPr lang="en-US" sz="1400">
                <a:latin typeface="Arial" pitchFamily="34" charset="0"/>
              </a:rPr>
              <a:t>  The inspector should state the purpose of the inspection and identify the equipment which will be inspected.  Facility information can be verified during this meeting including: the facility name and ownership, address complete with city and zip code, contact name, contact title, phone number and area code.  Discuss safety procedures and whether or not there have been any problems in the past.  Request a copy of applicable material safety data sheets (MSDS). If necessary discuss sampling procedures with the source representative.  Check existing permit conditions and ask if any other changes have been made to the operation which are not reflected in the permit.</a:t>
            </a:r>
          </a:p>
          <a:p>
            <a:r>
              <a:rPr lang="en-US" sz="1400" b="1" u="sng">
                <a:solidFill>
                  <a:srgbClr val="FF9900"/>
                </a:solidFill>
                <a:latin typeface="Arial" pitchFamily="34" charset="0"/>
              </a:rPr>
              <a:t>Following</a:t>
            </a:r>
            <a:r>
              <a:rPr lang="en-US" sz="1400" b="1">
                <a:solidFill>
                  <a:srgbClr val="FF9900"/>
                </a:solidFill>
                <a:latin typeface="Arial" pitchFamily="34" charset="0"/>
              </a:rPr>
              <a:t> the inspection the inspector should confer with the source representative on the findings and issue warnings, violations, etc.</a:t>
            </a:r>
          </a:p>
        </p:txBody>
      </p:sp>
      <p:sp>
        <p:nvSpPr>
          <p:cNvPr id="422916" name="Rectangle 3"/>
          <p:cNvSpPr>
            <a:spLocks noGrp="1" noRot="1" noChangeAspect="1" noChangeArrowheads="1" noTextEdit="1"/>
          </p:cNvSpPr>
          <p:nvPr>
            <p:ph type="sldImg"/>
          </p:nvPr>
        </p:nvSpPr>
        <p:spPr>
          <a:xfrm>
            <a:off x="1905000" y="207963"/>
            <a:ext cx="3552825" cy="2663825"/>
          </a:xfrm>
          <a:ln w="12700" cap="flat">
            <a:solidFill>
              <a:schemeClr val="tx1"/>
            </a:solidFill>
          </a:ln>
        </p:spPr>
      </p:sp>
      <p:sp>
        <p:nvSpPr>
          <p:cNvPr id="422917" name="Rectangle 5"/>
          <p:cNvSpPr>
            <a:spLocks noChangeArrowheads="1"/>
          </p:cNvSpPr>
          <p:nvPr/>
        </p:nvSpPr>
        <p:spPr bwMode="auto">
          <a:xfrm>
            <a:off x="6151563" y="711200"/>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18</a:t>
            </a:r>
          </a:p>
        </p:txBody>
      </p:sp>
      <p:sp>
        <p:nvSpPr>
          <p:cNvPr id="422918" name="Rectangle 6"/>
          <p:cNvSpPr>
            <a:spLocks noChangeArrowheads="1"/>
          </p:cNvSpPr>
          <p:nvPr/>
        </p:nvSpPr>
        <p:spPr bwMode="auto">
          <a:xfrm>
            <a:off x="6223000" y="1719263"/>
            <a:ext cx="635000"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19</a:t>
            </a:r>
          </a:p>
        </p:txBody>
      </p:sp>
    </p:spTree>
    <p:extLst>
      <p:ext uri="{BB962C8B-B14F-4D97-AF65-F5344CB8AC3E}">
        <p14:creationId xmlns:p14="http://schemas.microsoft.com/office/powerpoint/2010/main" val="1349006500"/>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a:noFill/>
        </p:spPr>
        <p:txBody>
          <a:bodyPr/>
          <a:lstStyle/>
          <a:p>
            <a:fld id="{149E4304-5674-4277-96FB-4428F3C96D78}" type="slidenum">
              <a:rPr lang="en-US"/>
              <a:pPr/>
              <a:t>203</a:t>
            </a:fld>
            <a:endParaRPr lang="en-US"/>
          </a:p>
        </p:txBody>
      </p:sp>
      <p:sp>
        <p:nvSpPr>
          <p:cNvPr id="423939" name="Rectangle 2"/>
          <p:cNvSpPr>
            <a:spLocks noGrp="1" noRot="1" noChangeAspect="1" noChangeArrowheads="1" noTextEdit="1"/>
          </p:cNvSpPr>
          <p:nvPr>
            <p:ph type="sldImg"/>
          </p:nvPr>
        </p:nvSpPr>
        <p:spPr>
          <a:ln/>
        </p:spPr>
      </p:sp>
      <p:sp>
        <p:nvSpPr>
          <p:cNvPr id="4239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36355737"/>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7"/>
          <p:cNvSpPr>
            <a:spLocks noGrp="1" noChangeArrowheads="1"/>
          </p:cNvSpPr>
          <p:nvPr>
            <p:ph type="sldNum" sz="quarter" idx="5"/>
          </p:nvPr>
        </p:nvSpPr>
        <p:spPr>
          <a:noFill/>
        </p:spPr>
        <p:txBody>
          <a:bodyPr/>
          <a:lstStyle/>
          <a:p>
            <a:fld id="{FC60B995-945F-4B82-BFBC-18E10A8AED7A}" type="slidenum">
              <a:rPr lang="en-US"/>
              <a:pPr/>
              <a:t>204</a:t>
            </a:fld>
            <a:endParaRPr lang="en-US"/>
          </a:p>
        </p:txBody>
      </p:sp>
      <p:sp>
        <p:nvSpPr>
          <p:cNvPr id="424963" name="Rectangle 2"/>
          <p:cNvSpPr>
            <a:spLocks noGrp="1" noRot="1" noChangeAspect="1" noChangeArrowheads="1" noTextEdit="1"/>
          </p:cNvSpPr>
          <p:nvPr>
            <p:ph type="sldImg"/>
          </p:nvPr>
        </p:nvSpPr>
        <p:spPr>
          <a:ln/>
        </p:spPr>
      </p:sp>
      <p:sp>
        <p:nvSpPr>
          <p:cNvPr id="42496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20273390"/>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a:spLocks noGrp="1" noChangeArrowheads="1"/>
          </p:cNvSpPr>
          <p:nvPr>
            <p:ph type="sldNum" sz="quarter" idx="5"/>
          </p:nvPr>
        </p:nvSpPr>
        <p:spPr>
          <a:noFill/>
        </p:spPr>
        <p:txBody>
          <a:bodyPr/>
          <a:lstStyle/>
          <a:p>
            <a:fld id="{2D614BF9-FD97-4EF0-8987-04AA99B790C1}" type="slidenum">
              <a:rPr lang="en-US"/>
              <a:pPr/>
              <a:t>205</a:t>
            </a:fld>
            <a:endParaRPr lang="en-US"/>
          </a:p>
        </p:txBody>
      </p:sp>
      <p:sp>
        <p:nvSpPr>
          <p:cNvPr id="425987" name="Rectangle 2"/>
          <p:cNvSpPr>
            <a:spLocks noGrp="1" noRot="1" noChangeAspect="1" noChangeArrowheads="1" noTextEdit="1"/>
          </p:cNvSpPr>
          <p:nvPr>
            <p:ph type="sldImg"/>
          </p:nvPr>
        </p:nvSpPr>
        <p:spPr>
          <a:ln/>
        </p:spPr>
      </p:sp>
      <p:sp>
        <p:nvSpPr>
          <p:cNvPr id="4259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94718345"/>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7"/>
          <p:cNvSpPr>
            <a:spLocks noGrp="1" noChangeArrowheads="1"/>
          </p:cNvSpPr>
          <p:nvPr>
            <p:ph type="sldNum" sz="quarter" idx="5"/>
          </p:nvPr>
        </p:nvSpPr>
        <p:spPr>
          <a:noFill/>
        </p:spPr>
        <p:txBody>
          <a:bodyPr/>
          <a:lstStyle/>
          <a:p>
            <a:fld id="{464D2D7B-C086-466F-BA8A-C3C3597AD534}" type="slidenum">
              <a:rPr lang="en-US"/>
              <a:pPr/>
              <a:t>206</a:t>
            </a:fld>
            <a:endParaRPr lang="en-US"/>
          </a:p>
        </p:txBody>
      </p:sp>
      <p:sp>
        <p:nvSpPr>
          <p:cNvPr id="427011" name="Rectangle 2"/>
          <p:cNvSpPr>
            <a:spLocks noGrp="1" noRot="1" noChangeAspect="1" noChangeArrowheads="1" noTextEdit="1"/>
          </p:cNvSpPr>
          <p:nvPr>
            <p:ph type="sldImg"/>
          </p:nvPr>
        </p:nvSpPr>
        <p:spPr>
          <a:ln/>
        </p:spPr>
      </p:sp>
      <p:sp>
        <p:nvSpPr>
          <p:cNvPr id="42701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67929869"/>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7"/>
          <p:cNvSpPr>
            <a:spLocks noGrp="1" noChangeArrowheads="1"/>
          </p:cNvSpPr>
          <p:nvPr>
            <p:ph type="sldNum" sz="quarter" idx="5"/>
          </p:nvPr>
        </p:nvSpPr>
        <p:spPr>
          <a:noFill/>
        </p:spPr>
        <p:txBody>
          <a:bodyPr/>
          <a:lstStyle/>
          <a:p>
            <a:fld id="{130AE4D4-B5D8-4624-96AF-3953C6F9FB2F}" type="slidenum">
              <a:rPr lang="en-US"/>
              <a:pPr/>
              <a:t>207</a:t>
            </a:fld>
            <a:endParaRPr lang="en-US"/>
          </a:p>
        </p:txBody>
      </p:sp>
      <p:sp>
        <p:nvSpPr>
          <p:cNvPr id="428035" name="Rectangle 2"/>
          <p:cNvSpPr>
            <a:spLocks noGrp="1" noRot="1" noChangeAspect="1" noChangeArrowheads="1" noTextEdit="1"/>
          </p:cNvSpPr>
          <p:nvPr>
            <p:ph type="sldImg"/>
          </p:nvPr>
        </p:nvSpPr>
        <p:spPr>
          <a:ln/>
        </p:spPr>
      </p:sp>
      <p:sp>
        <p:nvSpPr>
          <p:cNvPr id="4280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505483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7D9E9E18-528F-47A7-ADDC-3542C33DB6A3}" type="slidenum">
              <a:rPr lang="en-US"/>
              <a:pPr/>
              <a:t>2</a:t>
            </a:fld>
            <a:endParaRPr lang="en-US"/>
          </a:p>
        </p:txBody>
      </p:sp>
      <p:sp>
        <p:nvSpPr>
          <p:cNvPr id="228355" name="Rectangle 2"/>
          <p:cNvSpPr>
            <a:spLocks noGrp="1" noRot="1" noChangeAspect="1" noChangeArrowheads="1" noTextEdit="1"/>
          </p:cNvSpPr>
          <p:nvPr>
            <p:ph type="sldImg"/>
          </p:nvPr>
        </p:nvSpPr>
        <p:spPr>
          <a:xfrm>
            <a:off x="3402013" y="0"/>
            <a:ext cx="3455987" cy="2592388"/>
          </a:xfrm>
          <a:ln/>
        </p:spPr>
      </p:sp>
      <p:sp>
        <p:nvSpPr>
          <p:cNvPr id="228356" name="Rectangle 3"/>
          <p:cNvSpPr>
            <a:spLocks noGrp="1" noChangeArrowheads="1"/>
          </p:cNvSpPr>
          <p:nvPr>
            <p:ph type="body" idx="1"/>
          </p:nvPr>
        </p:nvSpPr>
        <p:spPr>
          <a:xfrm>
            <a:off x="0" y="2655888"/>
            <a:ext cx="6858000" cy="6543675"/>
          </a:xfrm>
          <a:noFill/>
          <a:ln/>
        </p:spPr>
        <p:txBody>
          <a:bodyPr/>
          <a:lstStyle/>
          <a:p>
            <a:r>
              <a:rPr lang="en-US" sz="1300" b="1"/>
              <a:t>CLASSROOM SETUP:</a:t>
            </a:r>
            <a:endParaRPr lang="en-US" sz="1300"/>
          </a:p>
          <a:p>
            <a:r>
              <a:rPr lang="en-US" sz="1300"/>
              <a:t>Check classroom layout</a:t>
            </a:r>
          </a:p>
          <a:p>
            <a:r>
              <a:rPr lang="en-US" sz="1300"/>
              <a:t>Instructor name/date/course title on board or easel</a:t>
            </a:r>
          </a:p>
          <a:p>
            <a:r>
              <a:rPr lang="en-US" sz="1300"/>
              <a:t>CDs, name cards, markers, agenda, handouts on desks</a:t>
            </a:r>
          </a:p>
          <a:p>
            <a:r>
              <a:rPr lang="en-US" sz="1300"/>
              <a:t>Handouts – “WHAT IS CULTURED MARBLE?”; AP-42 Emission Factors; Unified Emission Factors for Open Molding of Composites; Emission Factors for Polymer Casting; SJVUAPCD P/O.</a:t>
            </a:r>
          </a:p>
          <a:p>
            <a:r>
              <a:rPr lang="en-US" sz="1300"/>
              <a:t>Setup equipment and verify operation</a:t>
            </a:r>
          </a:p>
          <a:p>
            <a:r>
              <a:rPr lang="en-US" sz="1300"/>
              <a:t>Setup display materials</a:t>
            </a:r>
          </a:p>
          <a:p>
            <a:r>
              <a:rPr lang="en-US" sz="1300"/>
              <a:t>Locate bathrooms and emergency exits/procedures</a:t>
            </a:r>
          </a:p>
          <a:p>
            <a:r>
              <a:rPr lang="en-US" sz="1300" b="1"/>
              <a:t>INTRODUCTORY REMARKS:</a:t>
            </a:r>
            <a:endParaRPr lang="en-US" sz="1300"/>
          </a:p>
          <a:p>
            <a:r>
              <a:rPr lang="en-US" sz="1300"/>
              <a:t>Fill out name tents, tracking cards, sign-in sheet.  "Please write legibly as you want your name to appear on your certificate.  Include company name and address."</a:t>
            </a:r>
          </a:p>
          <a:p>
            <a:r>
              <a:rPr lang="en-US" sz="1300"/>
              <a:t>Agenda highlights - lecture, breaks, lunch, exam, field inspection trip, safety gear requirements, certificate.  Have students turn off cell phones and set beepers to stun.</a:t>
            </a:r>
          </a:p>
          <a:p>
            <a:r>
              <a:rPr lang="en-US" sz="1300"/>
              <a:t>Introduce yourself, background, and experience.</a:t>
            </a:r>
          </a:p>
          <a:p>
            <a:r>
              <a:rPr lang="en-US" sz="1300"/>
              <a:t>Student background, experience, expectations.</a:t>
            </a:r>
          </a:p>
          <a:p>
            <a:r>
              <a:rPr lang="en-US" sz="1300"/>
              <a:t>Aims of 200-Series training program:          </a:t>
            </a:r>
            <a:r>
              <a:rPr lang="en-US" sz="1400" b="1">
                <a:solidFill>
                  <a:srgbClr val="D60000"/>
                </a:solidFill>
                <a:latin typeface="Arial" pitchFamily="34" charset="0"/>
              </a:rPr>
              <a:t>[ </a:t>
            </a:r>
            <a:r>
              <a:rPr lang="en-US" sz="1400" b="1" u="sng">
                <a:solidFill>
                  <a:srgbClr val="D60000"/>
                </a:solidFill>
                <a:latin typeface="Arial" pitchFamily="34" charset="0"/>
              </a:rPr>
              <a:t>THE CALIFORNIA VERSION</a:t>
            </a:r>
            <a:r>
              <a:rPr lang="en-US" sz="1400" b="1">
                <a:solidFill>
                  <a:srgbClr val="D60000"/>
                </a:solidFill>
                <a:latin typeface="Arial" pitchFamily="34" charset="0"/>
              </a:rPr>
              <a:t> ]</a:t>
            </a:r>
          </a:p>
          <a:p>
            <a:r>
              <a:rPr lang="en-US" sz="1300"/>
              <a:t>    • </a:t>
            </a:r>
            <a:r>
              <a:rPr lang="en-US" sz="1400" b="1">
                <a:solidFill>
                  <a:srgbClr val="51DC00"/>
                </a:solidFill>
              </a:rPr>
              <a:t>Inspector-oriented</a:t>
            </a:r>
          </a:p>
          <a:p>
            <a:r>
              <a:rPr lang="en-US" sz="1300">
                <a:solidFill>
                  <a:srgbClr val="51DC00"/>
                </a:solidFill>
              </a:rPr>
              <a:t>  </a:t>
            </a:r>
            <a:r>
              <a:rPr lang="en-US" sz="1400" b="1">
                <a:solidFill>
                  <a:srgbClr val="51DC00"/>
                </a:solidFill>
                <a:latin typeface="Arial" pitchFamily="34" charset="0"/>
              </a:rPr>
              <a:t>PROVIDE OPERATIONAL AND THEORY BACKGROUND</a:t>
            </a:r>
          </a:p>
          <a:p>
            <a:r>
              <a:rPr lang="en-US" sz="1300"/>
              <a:t>    • </a:t>
            </a:r>
            <a:r>
              <a:rPr lang="en-US" sz="1400" b="1">
                <a:solidFill>
                  <a:srgbClr val="51DC00"/>
                </a:solidFill>
              </a:rPr>
              <a:t>Details of process/systems and practical inspection techniques</a:t>
            </a:r>
          </a:p>
          <a:p>
            <a:r>
              <a:rPr lang="en-US" sz="1300"/>
              <a:t>    • </a:t>
            </a:r>
            <a:r>
              <a:rPr lang="en-US" sz="1400" b="1">
                <a:solidFill>
                  <a:srgbClr val="51DC00"/>
                </a:solidFill>
              </a:rPr>
              <a:t>Facilitate communication and share experiences</a:t>
            </a:r>
          </a:p>
          <a:p>
            <a:r>
              <a:rPr lang="en-US" sz="1300"/>
              <a:t>Topics to be covered - refer to agenda, handouts, or overview slide  </a:t>
            </a:r>
          </a:p>
          <a:p>
            <a:r>
              <a:rPr lang="en-US" sz="1300"/>
              <a:t>Student Course Manual  - review contents, indicate how used 	</a:t>
            </a:r>
          </a:p>
          <a:p>
            <a:r>
              <a:rPr lang="en-US" sz="1300"/>
              <a:t>Handouts - indicate how will you be using them.  Discuss show and tell materials.</a:t>
            </a:r>
          </a:p>
          <a:p>
            <a:r>
              <a:rPr lang="en-US" sz="1300"/>
              <a:t>Additional information - instructor discretion</a:t>
            </a:r>
          </a:p>
          <a:p>
            <a:endParaRPr lang="en-US"/>
          </a:p>
        </p:txBody>
      </p:sp>
    </p:spTree>
    <p:extLst>
      <p:ext uri="{BB962C8B-B14F-4D97-AF65-F5344CB8AC3E}">
        <p14:creationId xmlns:p14="http://schemas.microsoft.com/office/powerpoint/2010/main" val="3394888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FEBCFA0C-A760-4729-8FF7-22DB26C8B634}" type="slidenum">
              <a:rPr lang="en-US"/>
              <a:pPr/>
              <a:t>20</a:t>
            </a:fld>
            <a:endParaRPr lang="en-US"/>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r>
              <a:rPr lang="en-US" sz="1800" b="1">
                <a:latin typeface="Arial" pitchFamily="34" charset="0"/>
              </a:rPr>
              <a:t>Very ductile material</a:t>
            </a:r>
          </a:p>
        </p:txBody>
      </p:sp>
    </p:spTree>
    <p:extLst>
      <p:ext uri="{BB962C8B-B14F-4D97-AF65-F5344CB8AC3E}">
        <p14:creationId xmlns:p14="http://schemas.microsoft.com/office/powerpoint/2010/main" val="239348860"/>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7"/>
          <p:cNvSpPr>
            <a:spLocks noGrp="1" noChangeArrowheads="1"/>
          </p:cNvSpPr>
          <p:nvPr>
            <p:ph type="sldNum" sz="quarter" idx="5"/>
          </p:nvPr>
        </p:nvSpPr>
        <p:spPr>
          <a:noFill/>
        </p:spPr>
        <p:txBody>
          <a:bodyPr/>
          <a:lstStyle/>
          <a:p>
            <a:fld id="{ADBF8DFF-4724-41A1-AE49-9B613B1747E4}" type="slidenum">
              <a:rPr lang="en-US"/>
              <a:pPr/>
              <a:t>208</a:t>
            </a:fld>
            <a:endParaRPr lang="en-US"/>
          </a:p>
        </p:txBody>
      </p:sp>
      <p:sp>
        <p:nvSpPr>
          <p:cNvPr id="429059" name="Rectangle 2"/>
          <p:cNvSpPr>
            <a:spLocks noGrp="1" noRot="1" noChangeAspect="1" noChangeArrowheads="1" noTextEdit="1"/>
          </p:cNvSpPr>
          <p:nvPr>
            <p:ph type="sldImg"/>
          </p:nvPr>
        </p:nvSpPr>
        <p:spPr>
          <a:ln/>
        </p:spPr>
      </p:sp>
      <p:sp>
        <p:nvSpPr>
          <p:cNvPr id="42906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917905129"/>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7"/>
          <p:cNvSpPr>
            <a:spLocks noGrp="1" noChangeArrowheads="1"/>
          </p:cNvSpPr>
          <p:nvPr>
            <p:ph type="sldNum" sz="quarter" idx="5"/>
          </p:nvPr>
        </p:nvSpPr>
        <p:spPr>
          <a:noFill/>
        </p:spPr>
        <p:txBody>
          <a:bodyPr/>
          <a:lstStyle/>
          <a:p>
            <a:fld id="{1AB10D37-9331-47D9-B7B3-5569F2DD0AD0}" type="slidenum">
              <a:rPr lang="en-US"/>
              <a:pPr/>
              <a:t>209</a:t>
            </a:fld>
            <a:endParaRPr lang="en-US"/>
          </a:p>
        </p:txBody>
      </p:sp>
      <p:sp>
        <p:nvSpPr>
          <p:cNvPr id="430083" name="Rectangle 2"/>
          <p:cNvSpPr>
            <a:spLocks noGrp="1" noRot="1" noChangeAspect="1" noChangeArrowheads="1" noTextEdit="1"/>
          </p:cNvSpPr>
          <p:nvPr>
            <p:ph type="sldImg"/>
          </p:nvPr>
        </p:nvSpPr>
        <p:spPr>
          <a:ln/>
        </p:spPr>
      </p:sp>
      <p:sp>
        <p:nvSpPr>
          <p:cNvPr id="43008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949500027"/>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7"/>
          <p:cNvSpPr>
            <a:spLocks noGrp="1" noChangeArrowheads="1"/>
          </p:cNvSpPr>
          <p:nvPr>
            <p:ph type="sldNum" sz="quarter" idx="5"/>
          </p:nvPr>
        </p:nvSpPr>
        <p:spPr>
          <a:noFill/>
        </p:spPr>
        <p:txBody>
          <a:bodyPr/>
          <a:lstStyle/>
          <a:p>
            <a:fld id="{D517F1B2-C3C3-47EA-8200-0B86759B985E}" type="slidenum">
              <a:rPr lang="en-US"/>
              <a:pPr/>
              <a:t>210</a:t>
            </a:fld>
            <a:endParaRPr lang="en-US"/>
          </a:p>
        </p:txBody>
      </p:sp>
      <p:sp>
        <p:nvSpPr>
          <p:cNvPr id="431107" name="Rectangle 2"/>
          <p:cNvSpPr>
            <a:spLocks noGrp="1" noChangeArrowheads="1"/>
          </p:cNvSpPr>
          <p:nvPr>
            <p:ph type="body" idx="1"/>
          </p:nvPr>
        </p:nvSpPr>
        <p:spPr>
          <a:xfrm>
            <a:off x="609600" y="4829175"/>
            <a:ext cx="5791200" cy="3833813"/>
          </a:xfrm>
          <a:noFill/>
          <a:ln/>
        </p:spPr>
        <p:txBody>
          <a:bodyPr lIns="77788" tIns="38100" rIns="77788" bIns="38100"/>
          <a:lstStyle/>
          <a:p>
            <a:endParaRPr lang="en-US" sz="900"/>
          </a:p>
        </p:txBody>
      </p:sp>
      <p:sp>
        <p:nvSpPr>
          <p:cNvPr id="431108" name="Rectangle 3"/>
          <p:cNvSpPr>
            <a:spLocks noGrp="1" noRot="1" noChangeAspect="1" noChangeArrowheads="1" noTextEdit="1"/>
          </p:cNvSpPr>
          <p:nvPr>
            <p:ph type="sldImg"/>
          </p:nvPr>
        </p:nvSpPr>
        <p:spPr>
          <a:xfrm>
            <a:off x="844550" y="665163"/>
            <a:ext cx="5245100" cy="3933825"/>
          </a:xfrm>
          <a:ln w="12700" cap="flat">
            <a:solidFill>
              <a:schemeClr val="tx1"/>
            </a:solidFill>
          </a:ln>
        </p:spPr>
      </p:sp>
    </p:spTree>
    <p:extLst>
      <p:ext uri="{BB962C8B-B14F-4D97-AF65-F5344CB8AC3E}">
        <p14:creationId xmlns:p14="http://schemas.microsoft.com/office/powerpoint/2010/main" val="1151057520"/>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7"/>
          <p:cNvSpPr>
            <a:spLocks noGrp="1" noChangeArrowheads="1"/>
          </p:cNvSpPr>
          <p:nvPr>
            <p:ph type="sldNum" sz="quarter" idx="5"/>
          </p:nvPr>
        </p:nvSpPr>
        <p:spPr>
          <a:noFill/>
        </p:spPr>
        <p:txBody>
          <a:bodyPr/>
          <a:lstStyle/>
          <a:p>
            <a:fld id="{7B137DBF-0C21-4BC5-A135-23C1D5D4EAEC}" type="slidenum">
              <a:rPr lang="en-US"/>
              <a:pPr/>
              <a:t>211</a:t>
            </a:fld>
            <a:endParaRPr lang="en-US"/>
          </a:p>
        </p:txBody>
      </p:sp>
      <p:sp>
        <p:nvSpPr>
          <p:cNvPr id="432131" name="Rectangle 2"/>
          <p:cNvSpPr>
            <a:spLocks noGrp="1" noRot="1" noChangeAspect="1" noChangeArrowheads="1" noTextEdit="1"/>
          </p:cNvSpPr>
          <p:nvPr>
            <p:ph type="sldImg"/>
          </p:nvPr>
        </p:nvSpPr>
        <p:spPr>
          <a:ln/>
        </p:spPr>
      </p:sp>
      <p:sp>
        <p:nvSpPr>
          <p:cNvPr id="4321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25817574"/>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7"/>
          <p:cNvSpPr>
            <a:spLocks noGrp="1" noChangeArrowheads="1"/>
          </p:cNvSpPr>
          <p:nvPr>
            <p:ph type="sldNum" sz="quarter" idx="5"/>
          </p:nvPr>
        </p:nvSpPr>
        <p:spPr>
          <a:noFill/>
        </p:spPr>
        <p:txBody>
          <a:bodyPr/>
          <a:lstStyle/>
          <a:p>
            <a:fld id="{B59AB9DF-2A31-4122-B703-1A21EF59B34B}" type="slidenum">
              <a:rPr lang="en-US"/>
              <a:pPr/>
              <a:t>212</a:t>
            </a:fld>
            <a:endParaRPr lang="en-US"/>
          </a:p>
        </p:txBody>
      </p:sp>
      <p:sp>
        <p:nvSpPr>
          <p:cNvPr id="433155" name="Rectangle 2"/>
          <p:cNvSpPr>
            <a:spLocks noGrp="1" noRot="1" noChangeAspect="1" noChangeArrowheads="1" noTextEdit="1"/>
          </p:cNvSpPr>
          <p:nvPr>
            <p:ph type="sldImg"/>
          </p:nvPr>
        </p:nvSpPr>
        <p:spPr>
          <a:ln/>
        </p:spPr>
      </p:sp>
      <p:sp>
        <p:nvSpPr>
          <p:cNvPr id="4331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03931693"/>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7"/>
          <p:cNvSpPr>
            <a:spLocks noGrp="1" noChangeArrowheads="1"/>
          </p:cNvSpPr>
          <p:nvPr>
            <p:ph type="sldNum" sz="quarter" idx="5"/>
          </p:nvPr>
        </p:nvSpPr>
        <p:spPr>
          <a:noFill/>
        </p:spPr>
        <p:txBody>
          <a:bodyPr/>
          <a:lstStyle/>
          <a:p>
            <a:fld id="{83F8D354-6ABB-49D8-BFF8-2CF60C2287B7}" type="slidenum">
              <a:rPr lang="en-US"/>
              <a:pPr/>
              <a:t>213</a:t>
            </a:fld>
            <a:endParaRPr lang="en-US"/>
          </a:p>
        </p:txBody>
      </p:sp>
      <p:sp>
        <p:nvSpPr>
          <p:cNvPr id="434179" name="Rectangle 2"/>
          <p:cNvSpPr>
            <a:spLocks noGrp="1" noRot="1" noChangeAspect="1" noChangeArrowheads="1" noTextEdit="1"/>
          </p:cNvSpPr>
          <p:nvPr>
            <p:ph type="sldImg"/>
          </p:nvPr>
        </p:nvSpPr>
        <p:spPr>
          <a:ln/>
        </p:spPr>
      </p:sp>
      <p:sp>
        <p:nvSpPr>
          <p:cNvPr id="4341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58052639"/>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7"/>
          <p:cNvSpPr>
            <a:spLocks noGrp="1" noChangeArrowheads="1"/>
          </p:cNvSpPr>
          <p:nvPr>
            <p:ph type="sldNum" sz="quarter" idx="5"/>
          </p:nvPr>
        </p:nvSpPr>
        <p:spPr>
          <a:noFill/>
        </p:spPr>
        <p:txBody>
          <a:bodyPr/>
          <a:lstStyle/>
          <a:p>
            <a:fld id="{942B6881-75A1-45E7-A789-64ECA3981EA5}" type="slidenum">
              <a:rPr lang="en-US"/>
              <a:pPr/>
              <a:t>214</a:t>
            </a:fld>
            <a:endParaRPr lang="en-US"/>
          </a:p>
        </p:txBody>
      </p:sp>
      <p:sp>
        <p:nvSpPr>
          <p:cNvPr id="435203" name="Rectangle 2"/>
          <p:cNvSpPr>
            <a:spLocks noGrp="1" noRot="1" noChangeAspect="1" noChangeArrowheads="1" noTextEdit="1"/>
          </p:cNvSpPr>
          <p:nvPr>
            <p:ph type="sldImg"/>
          </p:nvPr>
        </p:nvSpPr>
        <p:spPr>
          <a:ln/>
        </p:spPr>
      </p:sp>
      <p:sp>
        <p:nvSpPr>
          <p:cNvPr id="4352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06154333"/>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7"/>
          <p:cNvSpPr>
            <a:spLocks noGrp="1" noChangeArrowheads="1"/>
          </p:cNvSpPr>
          <p:nvPr>
            <p:ph type="sldNum" sz="quarter" idx="5"/>
          </p:nvPr>
        </p:nvSpPr>
        <p:spPr>
          <a:noFill/>
        </p:spPr>
        <p:txBody>
          <a:bodyPr/>
          <a:lstStyle/>
          <a:p>
            <a:fld id="{957942BB-3574-44DE-90C7-48801F5E5E0B}" type="slidenum">
              <a:rPr lang="en-US"/>
              <a:pPr/>
              <a:t>215</a:t>
            </a:fld>
            <a:endParaRPr lang="en-US"/>
          </a:p>
        </p:txBody>
      </p:sp>
      <p:sp>
        <p:nvSpPr>
          <p:cNvPr id="436227" name="Rectangle 2"/>
          <p:cNvSpPr>
            <a:spLocks noGrp="1" noRot="1" noChangeAspect="1" noChangeArrowheads="1" noTextEdit="1"/>
          </p:cNvSpPr>
          <p:nvPr>
            <p:ph type="sldImg"/>
          </p:nvPr>
        </p:nvSpPr>
        <p:spPr>
          <a:ln/>
        </p:spPr>
      </p:sp>
      <p:sp>
        <p:nvSpPr>
          <p:cNvPr id="43622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17248099"/>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7"/>
          <p:cNvSpPr>
            <a:spLocks noGrp="1" noChangeArrowheads="1"/>
          </p:cNvSpPr>
          <p:nvPr>
            <p:ph type="sldNum" sz="quarter" idx="5"/>
          </p:nvPr>
        </p:nvSpPr>
        <p:spPr>
          <a:noFill/>
        </p:spPr>
        <p:txBody>
          <a:bodyPr/>
          <a:lstStyle/>
          <a:p>
            <a:fld id="{12722477-A955-426F-9D39-63EAB1B41125}" type="slidenum">
              <a:rPr lang="en-US"/>
              <a:pPr/>
              <a:t>216</a:t>
            </a:fld>
            <a:endParaRPr lang="en-US"/>
          </a:p>
        </p:txBody>
      </p:sp>
      <p:sp>
        <p:nvSpPr>
          <p:cNvPr id="437251" name="Rectangle 2"/>
          <p:cNvSpPr>
            <a:spLocks noGrp="1" noRot="1" noChangeAspect="1" noChangeArrowheads="1" noTextEdit="1"/>
          </p:cNvSpPr>
          <p:nvPr>
            <p:ph type="sldImg"/>
          </p:nvPr>
        </p:nvSpPr>
        <p:spPr>
          <a:ln/>
        </p:spPr>
      </p:sp>
      <p:sp>
        <p:nvSpPr>
          <p:cNvPr id="437252"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3492174467"/>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7"/>
          <p:cNvSpPr>
            <a:spLocks noGrp="1" noChangeArrowheads="1"/>
          </p:cNvSpPr>
          <p:nvPr>
            <p:ph type="sldNum" sz="quarter" idx="5"/>
          </p:nvPr>
        </p:nvSpPr>
        <p:spPr>
          <a:noFill/>
        </p:spPr>
        <p:txBody>
          <a:bodyPr/>
          <a:lstStyle/>
          <a:p>
            <a:fld id="{25CCB1F9-5621-48F5-992F-B1623D743B66}" type="slidenum">
              <a:rPr lang="en-US"/>
              <a:pPr/>
              <a:t>217</a:t>
            </a:fld>
            <a:endParaRPr lang="en-US"/>
          </a:p>
        </p:txBody>
      </p:sp>
      <p:sp>
        <p:nvSpPr>
          <p:cNvPr id="438275" name="Rectangle 2"/>
          <p:cNvSpPr>
            <a:spLocks noGrp="1" noRot="1" noChangeAspect="1" noChangeArrowheads="1" noTextEdit="1"/>
          </p:cNvSpPr>
          <p:nvPr>
            <p:ph type="sldImg"/>
          </p:nvPr>
        </p:nvSpPr>
        <p:spPr>
          <a:ln/>
        </p:spPr>
      </p:sp>
      <p:sp>
        <p:nvSpPr>
          <p:cNvPr id="4382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655797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501D8E80-0B5B-4CF0-8E63-169091D1C7DB}" type="slidenum">
              <a:rPr lang="en-US"/>
              <a:pPr/>
              <a:t>21</a:t>
            </a:fld>
            <a:endParaRPr lang="en-US"/>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r>
              <a:rPr lang="en-US" sz="1800" b="1">
                <a:latin typeface="Arial" pitchFamily="34" charset="0"/>
              </a:rPr>
              <a:t>Made from recycled Polyethylene composite deck</a:t>
            </a:r>
          </a:p>
        </p:txBody>
      </p:sp>
    </p:spTree>
    <p:extLst>
      <p:ext uri="{BB962C8B-B14F-4D97-AF65-F5344CB8AC3E}">
        <p14:creationId xmlns:p14="http://schemas.microsoft.com/office/powerpoint/2010/main" val="2256755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CCD14066-3424-4C71-B3AE-4F298D033CF6}" type="slidenum">
              <a:rPr lang="en-US"/>
              <a:pPr/>
              <a:t>22</a:t>
            </a:fld>
            <a:endParaRPr lang="en-US"/>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xfrm>
            <a:off x="188913" y="4167188"/>
            <a:ext cx="6669087" cy="4752975"/>
          </a:xfrm>
          <a:noFill/>
          <a:ln/>
        </p:spPr>
        <p:txBody>
          <a:bodyPr/>
          <a:lstStyle/>
          <a:p>
            <a:endParaRPr lang="en-US"/>
          </a:p>
        </p:txBody>
      </p:sp>
    </p:spTree>
    <p:extLst>
      <p:ext uri="{BB962C8B-B14F-4D97-AF65-F5344CB8AC3E}">
        <p14:creationId xmlns:p14="http://schemas.microsoft.com/office/powerpoint/2010/main" val="2999324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690DBBD0-8271-461E-857B-35262E2308DA}" type="slidenum">
              <a:rPr lang="en-US"/>
              <a:pPr/>
              <a:t>23</a:t>
            </a:fld>
            <a:endParaRPr lang="en-US"/>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7027093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5EA223FB-D264-4783-9898-E10EA548733B}" type="slidenum">
              <a:rPr lang="en-US"/>
              <a:pPr/>
              <a:t>24</a:t>
            </a:fld>
            <a:endParaRPr lang="en-US"/>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xfrm>
            <a:off x="188913" y="4240213"/>
            <a:ext cx="6669087" cy="4679950"/>
          </a:xfrm>
          <a:noFill/>
          <a:ln/>
        </p:spPr>
        <p:txBody>
          <a:bodyPr/>
          <a:lstStyle/>
          <a:p>
            <a:r>
              <a:rPr lang="en-US" sz="1800" b="1">
                <a:solidFill>
                  <a:srgbClr val="D60000"/>
                </a:solidFill>
                <a:latin typeface="Arial" pitchFamily="34" charset="0"/>
              </a:rPr>
              <a:t>	         </a:t>
            </a:r>
            <a:r>
              <a:rPr lang="en-US" sz="1800" b="1">
                <a:solidFill>
                  <a:srgbClr val="D60000"/>
                </a:solidFill>
                <a:latin typeface="Arial" pitchFamily="34" charset="0"/>
                <a:cs typeface="Arial" pitchFamily="34" charset="0"/>
              </a:rPr>
              <a:t>•  CD Cases</a:t>
            </a:r>
          </a:p>
          <a:p>
            <a:r>
              <a:rPr lang="en-US" sz="1800" b="1">
                <a:solidFill>
                  <a:srgbClr val="D60000"/>
                </a:solidFill>
                <a:latin typeface="Arial" pitchFamily="34" charset="0"/>
              </a:rPr>
              <a:t>	         </a:t>
            </a:r>
            <a:r>
              <a:rPr lang="en-US" sz="1800" b="1">
                <a:solidFill>
                  <a:srgbClr val="D60000"/>
                </a:solidFill>
                <a:latin typeface="Arial" pitchFamily="34" charset="0"/>
                <a:cs typeface="Arial" pitchFamily="34" charset="0"/>
              </a:rPr>
              <a:t>•  Plastic Spoons &amp; Forks</a:t>
            </a:r>
          </a:p>
          <a:p>
            <a:r>
              <a:rPr lang="en-US" sz="2000" b="1">
                <a:solidFill>
                  <a:srgbClr val="D60000"/>
                </a:solidFill>
                <a:latin typeface="Arial" pitchFamily="34" charset="0"/>
              </a:rPr>
              <a:t>(Perhaps) </a:t>
            </a:r>
            <a:r>
              <a:rPr lang="en-US" sz="2000" b="1" u="sng">
                <a:solidFill>
                  <a:srgbClr val="D60000"/>
                </a:solidFill>
                <a:latin typeface="Arial" pitchFamily="34" charset="0"/>
              </a:rPr>
              <a:t>Biggest use</a:t>
            </a:r>
            <a:r>
              <a:rPr lang="en-US" sz="2000" b="1">
                <a:solidFill>
                  <a:srgbClr val="D60000"/>
                </a:solidFill>
                <a:latin typeface="Arial" pitchFamily="34" charset="0"/>
              </a:rPr>
              <a:t> of EPS is </a:t>
            </a:r>
            <a:r>
              <a:rPr lang="en-US" sz="2000" b="1" u="sng">
                <a:solidFill>
                  <a:srgbClr val="D60000"/>
                </a:solidFill>
                <a:latin typeface="Arial" pitchFamily="34" charset="0"/>
              </a:rPr>
              <a:t>now</a:t>
            </a:r>
            <a:r>
              <a:rPr lang="en-US" sz="2000" b="1">
                <a:solidFill>
                  <a:srgbClr val="D60000"/>
                </a:solidFill>
                <a:latin typeface="Arial" pitchFamily="34" charset="0"/>
              </a:rPr>
              <a:t> in </a:t>
            </a:r>
            <a:r>
              <a:rPr lang="en-US" sz="2000" b="1" u="sng">
                <a:solidFill>
                  <a:srgbClr val="D60000"/>
                </a:solidFill>
                <a:latin typeface="Arial" pitchFamily="34" charset="0"/>
              </a:rPr>
              <a:t>Major Building Construction</a:t>
            </a:r>
            <a:r>
              <a:rPr lang="en-US" sz="2000" b="1">
                <a:solidFill>
                  <a:srgbClr val="D60000"/>
                </a:solidFill>
                <a:latin typeface="Arial" pitchFamily="34" charset="0"/>
              </a:rPr>
              <a:t>  (</a:t>
            </a:r>
            <a:r>
              <a:rPr lang="en-US" sz="2000">
                <a:solidFill>
                  <a:srgbClr val="D60000"/>
                </a:solidFill>
                <a:latin typeface="Arial" pitchFamily="34" charset="0"/>
              </a:rPr>
              <a:t>Walls and Floors</a:t>
            </a:r>
            <a:r>
              <a:rPr lang="en-US" sz="2000" b="1">
                <a:solidFill>
                  <a:srgbClr val="D60000"/>
                </a:solidFill>
                <a:latin typeface="Arial" pitchFamily="34" charset="0"/>
              </a:rPr>
              <a:t>)</a:t>
            </a:r>
          </a:p>
          <a:p>
            <a:endParaRPr lang="en-US" sz="1800" b="1">
              <a:latin typeface="Arial" pitchFamily="34" charset="0"/>
            </a:endParaRPr>
          </a:p>
          <a:p>
            <a:r>
              <a:rPr lang="en-US" sz="2400" b="1" u="sng">
                <a:latin typeface="Arial" pitchFamily="34" charset="0"/>
              </a:rPr>
              <a:t>EPS</a:t>
            </a:r>
            <a:r>
              <a:rPr lang="en-US" sz="2400" b="1">
                <a:latin typeface="Arial" pitchFamily="34" charset="0"/>
              </a:rPr>
              <a:t>:   </a:t>
            </a:r>
            <a:r>
              <a:rPr lang="en-US" sz="2400" b="1">
                <a:latin typeface="Arial" pitchFamily="34" charset="0"/>
                <a:cs typeface="Arial" pitchFamily="34" charset="0"/>
              </a:rPr>
              <a:t>→ </a:t>
            </a:r>
            <a:r>
              <a:rPr lang="en-US" sz="2400" b="1">
                <a:latin typeface="Arial" pitchFamily="34" charset="0"/>
              </a:rPr>
              <a:t>95% air</a:t>
            </a:r>
          </a:p>
          <a:p>
            <a:r>
              <a:rPr lang="en-US" sz="2400" b="1">
                <a:latin typeface="Arial" pitchFamily="34" charset="0"/>
              </a:rPr>
              <a:t>	 </a:t>
            </a:r>
            <a:r>
              <a:rPr lang="en-US" sz="2400" b="1">
                <a:latin typeface="Arial" pitchFamily="34" charset="0"/>
                <a:cs typeface="Arial" pitchFamily="34" charset="0"/>
              </a:rPr>
              <a:t>→ </a:t>
            </a:r>
            <a:r>
              <a:rPr lang="en-US" sz="2400" b="1">
                <a:latin typeface="Arial" pitchFamily="34" charset="0"/>
              </a:rPr>
              <a:t>5% polystyrene</a:t>
            </a:r>
          </a:p>
          <a:p>
            <a:r>
              <a:rPr lang="en-US" sz="2400" b="1">
                <a:latin typeface="Arial" pitchFamily="34" charset="0"/>
              </a:rPr>
              <a:t>	 </a:t>
            </a:r>
            <a:r>
              <a:rPr lang="en-US" sz="2400" b="1">
                <a:latin typeface="Arial" pitchFamily="34" charset="0"/>
                <a:cs typeface="Arial" pitchFamily="34" charset="0"/>
              </a:rPr>
              <a:t>→ </a:t>
            </a:r>
            <a:r>
              <a:rPr lang="en-US" sz="2400" b="1">
                <a:latin typeface="Arial" pitchFamily="34" charset="0"/>
              </a:rPr>
              <a:t>made by a blowing agent  (Pentane  					         or  CO</a:t>
            </a:r>
            <a:r>
              <a:rPr lang="en-US" sz="2400" b="1" baseline="-25000">
                <a:latin typeface="Arial" pitchFamily="34" charset="0"/>
              </a:rPr>
              <a:t>2</a:t>
            </a:r>
            <a:r>
              <a:rPr lang="en-US" sz="2400" b="1">
                <a:latin typeface="Arial" pitchFamily="34" charset="0"/>
              </a:rPr>
              <a:t>)</a:t>
            </a:r>
          </a:p>
          <a:p>
            <a:r>
              <a:rPr lang="en-US" sz="2400" b="1">
                <a:latin typeface="Arial" pitchFamily="34" charset="0"/>
              </a:rPr>
              <a:t>	 </a:t>
            </a:r>
            <a:r>
              <a:rPr lang="en-US" sz="2400" b="1">
                <a:latin typeface="Arial" pitchFamily="34" charset="0"/>
                <a:cs typeface="Arial" pitchFamily="34" charset="0"/>
              </a:rPr>
              <a:t>→ STYROFOAM</a:t>
            </a:r>
            <a:r>
              <a:rPr lang="en-US" sz="1600" b="1">
                <a:latin typeface="Arial" pitchFamily="34" charset="0"/>
                <a:cs typeface="Arial" pitchFamily="34" charset="0"/>
              </a:rPr>
              <a:t>® </a:t>
            </a:r>
            <a:r>
              <a:rPr lang="en-US" sz="2400" b="1">
                <a:latin typeface="Arial" pitchFamily="34" charset="0"/>
                <a:cs typeface="Arial" pitchFamily="34" charset="0"/>
              </a:rPr>
              <a:t>= Dupont trademark</a:t>
            </a:r>
          </a:p>
        </p:txBody>
      </p:sp>
    </p:spTree>
    <p:extLst>
      <p:ext uri="{BB962C8B-B14F-4D97-AF65-F5344CB8AC3E}">
        <p14:creationId xmlns:p14="http://schemas.microsoft.com/office/powerpoint/2010/main" val="430326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01B0E409-6098-4FA9-957E-FCEDE3C90250}" type="slidenum">
              <a:rPr lang="en-US"/>
              <a:pPr/>
              <a:t>25</a:t>
            </a:fld>
            <a:endParaRPr lang="en-US"/>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8778924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7BF15B15-838D-499D-9234-EB3B5A5CC165}" type="slidenum">
              <a:rPr lang="en-US"/>
              <a:pPr/>
              <a:t>26</a:t>
            </a:fld>
            <a:endParaRPr lang="en-US"/>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4615101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0E0906F8-B684-4A4B-A130-B285375C9A8D}" type="slidenum">
              <a:rPr lang="en-US"/>
              <a:pPr/>
              <a:t>27</a:t>
            </a:fld>
            <a:endParaRPr lang="en-US"/>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550480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1E011F7F-471A-4226-B9F9-CD185B087B34}" type="slidenum">
              <a:rPr lang="en-US"/>
              <a:pPr/>
              <a:t>28</a:t>
            </a:fld>
            <a:endParaRPr lang="en-US"/>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426508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B7D0C934-B684-471D-8F8C-105533B377EF}" type="slidenum">
              <a:rPr lang="en-US"/>
              <a:pPr/>
              <a:t>29</a:t>
            </a:fld>
            <a:endParaRPr lang="en-US"/>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xfrm>
            <a:off x="914400" y="4216400"/>
            <a:ext cx="5029200" cy="4292600"/>
          </a:xfrm>
          <a:noFill/>
          <a:ln/>
        </p:spPr>
        <p:txBody>
          <a:bodyPr/>
          <a:lstStyle/>
          <a:p>
            <a:pPr algn="ctr"/>
            <a:r>
              <a:rPr lang="en-US" sz="1600" b="1" u="sng">
                <a:latin typeface="Arial" pitchFamily="34" charset="0"/>
              </a:rPr>
              <a:t>What is flexible polyurethane foam (FPF) ?</a:t>
            </a:r>
            <a:r>
              <a:rPr lang="en-US" sz="1600">
                <a:latin typeface="Arial" pitchFamily="34" charset="0"/>
              </a:rPr>
              <a:t> </a:t>
            </a:r>
          </a:p>
          <a:p>
            <a:endParaRPr lang="en-US" sz="1600">
              <a:latin typeface="Arial" pitchFamily="34" charset="0"/>
            </a:endParaRPr>
          </a:p>
          <a:p>
            <a:r>
              <a:rPr lang="en-US" sz="1600" b="1">
                <a:latin typeface="Arial" pitchFamily="34" charset="0"/>
              </a:rPr>
              <a:t>FPF is a chemically complex polymeric product having a broad range of load bearing capability and resiliency, offering comfort as cushioning material for furniture, bedding, carpet underlay, and automotive interiors. FPF also offers protective shock absorption performance for use in packaging and automotive applications.</a:t>
            </a:r>
          </a:p>
          <a:p>
            <a:endParaRPr lang="en-US" sz="1600" b="1">
              <a:latin typeface="Arial" pitchFamily="34" charset="0"/>
            </a:endParaRPr>
          </a:p>
          <a:p>
            <a:r>
              <a:rPr lang="en-US" sz="1600" b="1">
                <a:latin typeface="Arial" pitchFamily="34" charset="0"/>
              </a:rPr>
              <a:t>In furniture and bedding applications, short staple polyester fiber is often used instead of FPF, as is cotton, but both alternative materials have poor height recovery characteristics after compression.  Comparing FPF to alternative materials in the areas of economics, comfort potential, ease of use, and durability, there is not an acceptable substitute for FPF. </a:t>
            </a:r>
          </a:p>
        </p:txBody>
      </p:sp>
    </p:spTree>
    <p:extLst>
      <p:ext uri="{BB962C8B-B14F-4D97-AF65-F5344CB8AC3E}">
        <p14:creationId xmlns:p14="http://schemas.microsoft.com/office/powerpoint/2010/main" val="256206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F22BEBAB-FC3D-4FFA-8047-4D71C2842527}" type="slidenum">
              <a:rPr lang="en-US"/>
              <a:pPr/>
              <a:t>3</a:t>
            </a:fld>
            <a:endParaRPr lang="en-US"/>
          </a:p>
        </p:txBody>
      </p:sp>
      <p:sp>
        <p:nvSpPr>
          <p:cNvPr id="229379" name="Rectangle 2"/>
          <p:cNvSpPr>
            <a:spLocks noGrp="1" noChangeArrowheads="1"/>
          </p:cNvSpPr>
          <p:nvPr>
            <p:ph type="body" idx="1"/>
          </p:nvPr>
        </p:nvSpPr>
        <p:spPr>
          <a:xfrm>
            <a:off x="1144588" y="3756025"/>
            <a:ext cx="5562600" cy="4600575"/>
          </a:xfrm>
          <a:noFill/>
          <a:ln/>
        </p:spPr>
        <p:txBody>
          <a:bodyPr lIns="77788" tIns="38100" rIns="77788" bIns="38100"/>
          <a:lstStyle/>
          <a:p>
            <a:r>
              <a:rPr lang="en-US"/>
              <a:t>Cover course overview.</a:t>
            </a:r>
          </a:p>
        </p:txBody>
      </p:sp>
      <p:sp>
        <p:nvSpPr>
          <p:cNvPr id="229380" name="Rectangle 3"/>
          <p:cNvSpPr>
            <a:spLocks noGrp="1" noRot="1" noChangeAspect="1" noChangeArrowheads="1" noTextEdit="1"/>
          </p:cNvSpPr>
          <p:nvPr>
            <p:ph type="sldImg"/>
          </p:nvPr>
        </p:nvSpPr>
        <p:spPr>
          <a:ln w="12700" cap="flat">
            <a:solidFill>
              <a:schemeClr val="tx1"/>
            </a:solidFill>
          </a:ln>
        </p:spPr>
      </p:sp>
      <p:sp>
        <p:nvSpPr>
          <p:cNvPr id="229381" name="Rectangle 5"/>
          <p:cNvSpPr>
            <a:spLocks noChangeArrowheads="1"/>
          </p:cNvSpPr>
          <p:nvPr/>
        </p:nvSpPr>
        <p:spPr bwMode="auto">
          <a:xfrm>
            <a:off x="188913" y="4383088"/>
            <a:ext cx="6408737" cy="4492625"/>
          </a:xfrm>
          <a:prstGeom prst="rect">
            <a:avLst/>
          </a:prstGeom>
          <a:noFill/>
          <a:ln w="9525">
            <a:noFill/>
            <a:miter lim="800000"/>
            <a:headEnd/>
            <a:tailEnd/>
          </a:ln>
        </p:spPr>
        <p:txBody>
          <a:bodyPr>
            <a:spAutoFit/>
          </a:bodyPr>
          <a:lstStyle/>
          <a:p>
            <a:pPr marL="457200" indent="-457200"/>
            <a:r>
              <a:rPr lang="en-US" sz="1600" u="sng">
                <a:latin typeface="Arial" pitchFamily="34" charset="0"/>
              </a:rPr>
              <a:t>Stated as objectives, upon completion of this course, you should</a:t>
            </a:r>
            <a:r>
              <a:rPr lang="en-US" sz="1600">
                <a:latin typeface="Arial" pitchFamily="34" charset="0"/>
              </a:rPr>
              <a:t>: </a:t>
            </a:r>
          </a:p>
          <a:p>
            <a:pPr marL="457200" indent="-457200"/>
            <a:endParaRPr lang="en-US" sz="1600">
              <a:latin typeface="Arial" pitchFamily="34" charset="0"/>
            </a:endParaRPr>
          </a:p>
          <a:p>
            <a:pPr marL="457200" indent="-457200">
              <a:buFontTx/>
              <a:buAutoNum type="arabicPeriod"/>
            </a:pPr>
            <a:r>
              <a:rPr lang="en-US" sz="1600">
                <a:latin typeface="Arial" pitchFamily="34" charset="0"/>
              </a:rPr>
              <a:t>Be familiar with some industrial uses of plastic resins. </a:t>
            </a:r>
          </a:p>
          <a:p>
            <a:pPr marL="457200" indent="-457200">
              <a:buFontTx/>
              <a:buAutoNum type="arabicPeriod"/>
            </a:pPr>
            <a:endParaRPr lang="en-US" sz="1600">
              <a:latin typeface="Arial" pitchFamily="34" charset="0"/>
            </a:endParaRPr>
          </a:p>
          <a:p>
            <a:pPr marL="457200" indent="-457200">
              <a:buFontTx/>
              <a:buAutoNum type="arabicPeriod"/>
            </a:pPr>
            <a:r>
              <a:rPr lang="en-US" sz="1600">
                <a:solidFill>
                  <a:srgbClr val="009900"/>
                </a:solidFill>
                <a:latin typeface="Arial" pitchFamily="34" charset="0"/>
              </a:rPr>
              <a:t>Using appropriate terminology</a:t>
            </a:r>
            <a:r>
              <a:rPr lang="en-US" sz="1600">
                <a:latin typeface="Arial" pitchFamily="34" charset="0"/>
              </a:rPr>
              <a:t>, be able to explain the theory of operations of polyester and epoxy resins.</a:t>
            </a:r>
          </a:p>
          <a:p>
            <a:pPr marL="457200" indent="-457200">
              <a:buFontTx/>
              <a:buAutoNum type="arabicPeriod"/>
            </a:pPr>
            <a:endParaRPr lang="en-US" sz="1600">
              <a:latin typeface="Arial" pitchFamily="34" charset="0"/>
            </a:endParaRPr>
          </a:p>
          <a:p>
            <a:pPr marL="457200" indent="-457200">
              <a:buFontTx/>
              <a:buAutoNum type="arabicPeriod"/>
            </a:pPr>
            <a:r>
              <a:rPr lang="en-US" sz="1600">
                <a:latin typeface="Arial" pitchFamily="34" charset="0"/>
              </a:rPr>
              <a:t>Be able to describe the major methods and devices used in controlling air contaminant emissions from polyester resin operations.</a:t>
            </a:r>
          </a:p>
          <a:p>
            <a:pPr marL="457200" indent="-457200">
              <a:buFontTx/>
              <a:buAutoNum type="arabicPeriod"/>
            </a:pPr>
            <a:endParaRPr lang="en-US" sz="1600">
              <a:latin typeface="Arial" pitchFamily="34" charset="0"/>
            </a:endParaRPr>
          </a:p>
          <a:p>
            <a:pPr marL="457200" indent="-457200">
              <a:buFontTx/>
              <a:buAutoNum type="arabicPeriod"/>
            </a:pPr>
            <a:r>
              <a:rPr lang="en-US" sz="1600">
                <a:latin typeface="Arial" pitchFamily="34" charset="0"/>
              </a:rPr>
              <a:t>Be familiar with some of the implementing HAP emission control regulations.</a:t>
            </a:r>
          </a:p>
          <a:p>
            <a:pPr marL="457200" indent="-457200">
              <a:buFontTx/>
              <a:buAutoNum type="arabicPeriod"/>
            </a:pPr>
            <a:endParaRPr lang="en-US" sz="1600">
              <a:latin typeface="Arial" pitchFamily="34" charset="0"/>
            </a:endParaRPr>
          </a:p>
          <a:p>
            <a:pPr marL="457200" indent="-457200">
              <a:buFontTx/>
              <a:buAutoNum type="arabicPeriod"/>
            </a:pPr>
            <a:r>
              <a:rPr lang="en-US" sz="1600">
                <a:latin typeface="Arial" pitchFamily="34" charset="0"/>
              </a:rPr>
              <a:t>Be familiar with some typical polyester resin permit conditions.</a:t>
            </a:r>
          </a:p>
          <a:p>
            <a:pPr marL="457200" indent="-457200">
              <a:buFontTx/>
              <a:buAutoNum type="arabicPeriod"/>
            </a:pPr>
            <a:endParaRPr lang="en-US" sz="1600">
              <a:latin typeface="Arial" pitchFamily="34" charset="0"/>
            </a:endParaRPr>
          </a:p>
          <a:p>
            <a:pPr marL="457200" indent="-457200">
              <a:buFontTx/>
              <a:buAutoNum type="arabicPeriod"/>
            </a:pPr>
            <a:r>
              <a:rPr lang="en-US" sz="1600">
                <a:latin typeface="Arial" pitchFamily="34" charset="0"/>
              </a:rPr>
              <a:t>Be able to explain how to conduct an inspection of a polyester resin operation.</a:t>
            </a:r>
            <a:endParaRPr lang="en-US" sz="1600"/>
          </a:p>
        </p:txBody>
      </p:sp>
    </p:spTree>
    <p:extLst>
      <p:ext uri="{BB962C8B-B14F-4D97-AF65-F5344CB8AC3E}">
        <p14:creationId xmlns:p14="http://schemas.microsoft.com/office/powerpoint/2010/main" val="29060067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EEAA8B9E-2E21-45B8-85F5-7C0D1C37FA6C}" type="slidenum">
              <a:rPr lang="en-US"/>
              <a:pPr/>
              <a:t>30</a:t>
            </a:fld>
            <a:endParaRPr lang="en-US"/>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06611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FF3C3833-1576-49FF-B7AA-2C08E985DEB9}" type="slidenum">
              <a:rPr lang="en-US"/>
              <a:pPr/>
              <a:t>31</a:t>
            </a:fld>
            <a:endParaRPr lang="en-US"/>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3125596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52BE4FA1-0EE8-4C1B-8E69-233F50B7641C}" type="slidenum">
              <a:rPr lang="en-US"/>
              <a:pPr/>
              <a:t>32</a:t>
            </a:fld>
            <a:endParaRPr lang="en-US"/>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95635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4581BFDC-F755-45E3-9FB8-B60C333DFECA}" type="slidenum">
              <a:rPr lang="en-US"/>
              <a:pPr/>
              <a:t>33</a:t>
            </a:fld>
            <a:endParaRPr lang="en-US"/>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xfrm>
            <a:off x="765175" y="4240213"/>
            <a:ext cx="6092825" cy="4959350"/>
          </a:xfrm>
          <a:noFill/>
          <a:ln/>
        </p:spPr>
        <p:txBody>
          <a:bodyPr/>
          <a:lstStyle/>
          <a:p>
            <a:endParaRPr lang="en-US" sz="1800" b="1">
              <a:latin typeface="Arial" pitchFamily="34" charset="0"/>
            </a:endParaRPr>
          </a:p>
          <a:p>
            <a:r>
              <a:rPr lang="en-US" sz="1800" b="1">
                <a:latin typeface="Arial" pitchFamily="34" charset="0"/>
              </a:rPr>
              <a:t>Combination of 2 or more materials</a:t>
            </a:r>
          </a:p>
          <a:p>
            <a:endParaRPr lang="en-US" sz="1800" b="1">
              <a:latin typeface="Arial" pitchFamily="34" charset="0"/>
            </a:endParaRPr>
          </a:p>
          <a:p>
            <a:r>
              <a:rPr lang="en-US" sz="1800" b="1">
                <a:latin typeface="Arial" pitchFamily="34" charset="0"/>
              </a:rPr>
              <a:t>	1.  Binder Material  (Resin)  </a:t>
            </a:r>
            <a:r>
              <a:rPr lang="en-US" sz="1800" b="1">
                <a:latin typeface="Arial" pitchFamily="34" charset="0"/>
                <a:sym typeface="Symbol" pitchFamily="18" charset="2"/>
              </a:rPr>
              <a:t>  Matrix</a:t>
            </a:r>
          </a:p>
          <a:p>
            <a:r>
              <a:rPr lang="en-US" sz="1800" b="1">
                <a:latin typeface="Arial" pitchFamily="34" charset="0"/>
              </a:rPr>
              <a:t>	2.  Other Material  </a:t>
            </a:r>
            <a:r>
              <a:rPr lang="en-US" sz="1800" b="1">
                <a:latin typeface="Arial" pitchFamily="34" charset="0"/>
                <a:sym typeface="Symbol" pitchFamily="18" charset="2"/>
              </a:rPr>
              <a:t>  Reinforcement</a:t>
            </a:r>
          </a:p>
          <a:p>
            <a:endParaRPr lang="en-US" sz="1800" b="1">
              <a:latin typeface="Arial" pitchFamily="34" charset="0"/>
            </a:endParaRPr>
          </a:p>
          <a:p>
            <a:r>
              <a:rPr lang="en-US" sz="1800" b="1">
                <a:latin typeface="Arial" pitchFamily="34" charset="0"/>
              </a:rPr>
              <a:t>Properties &amp; Structural performance of the composite are superior…</a:t>
            </a:r>
          </a:p>
          <a:p>
            <a:r>
              <a:rPr lang="en-US" sz="1800" b="1">
                <a:latin typeface="Arial" pitchFamily="34" charset="0"/>
              </a:rPr>
              <a:t>  … to those of the constituents acting independently.</a:t>
            </a:r>
          </a:p>
          <a:p>
            <a:endParaRPr lang="en-US" sz="1800" b="1">
              <a:latin typeface="Arial" pitchFamily="34" charset="0"/>
            </a:endParaRPr>
          </a:p>
          <a:p>
            <a:r>
              <a:rPr lang="en-US" sz="1800" b="1">
                <a:solidFill>
                  <a:srgbClr val="FF9900"/>
                </a:solidFill>
                <a:latin typeface="Arial" pitchFamily="34" charset="0"/>
              </a:rPr>
              <a:t>“The three primary types of reinforcements used to make composites are fiberglass, carbon fiber and Kevlar.”</a:t>
            </a:r>
          </a:p>
        </p:txBody>
      </p:sp>
      <p:sp>
        <p:nvSpPr>
          <p:cNvPr id="260101" name="Rectangle 4"/>
          <p:cNvSpPr>
            <a:spLocks noChangeArrowheads="1"/>
          </p:cNvSpPr>
          <p:nvPr/>
        </p:nvSpPr>
        <p:spPr bwMode="auto">
          <a:xfrm>
            <a:off x="6151563" y="1431925"/>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11</a:t>
            </a:r>
          </a:p>
        </p:txBody>
      </p:sp>
    </p:spTree>
    <p:extLst>
      <p:ext uri="{BB962C8B-B14F-4D97-AF65-F5344CB8AC3E}">
        <p14:creationId xmlns:p14="http://schemas.microsoft.com/office/powerpoint/2010/main" val="22026996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FF0BAD10-DC41-4A31-96DC-C77A612C28E7}" type="slidenum">
              <a:rPr lang="en-US"/>
              <a:pPr/>
              <a:t>34</a:t>
            </a:fld>
            <a:endParaRPr lang="en-US"/>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819375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3F505A75-F55C-43FA-B8B2-799E16B3D1FE}" type="slidenum">
              <a:rPr lang="en-US"/>
              <a:pPr/>
              <a:t>35</a:t>
            </a:fld>
            <a:endParaRPr lang="en-US"/>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0441044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F9FACAA1-748F-4244-93CE-C61CB9956247}" type="slidenum">
              <a:rPr lang="en-US"/>
              <a:pPr/>
              <a:t>36</a:t>
            </a:fld>
            <a:endParaRPr lang="en-US"/>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r>
              <a:rPr lang="en-US" sz="1800" b="1">
                <a:latin typeface="Arial" pitchFamily="34" charset="0"/>
              </a:rPr>
              <a:t>Carbon fibers mostly improve the strength to weight ratio.</a:t>
            </a:r>
          </a:p>
        </p:txBody>
      </p:sp>
    </p:spTree>
    <p:extLst>
      <p:ext uri="{BB962C8B-B14F-4D97-AF65-F5344CB8AC3E}">
        <p14:creationId xmlns:p14="http://schemas.microsoft.com/office/powerpoint/2010/main" val="33041212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F6DE75A-D323-47F7-B7F0-46BF621AECB4}" type="slidenum">
              <a:rPr lang="en-US"/>
              <a:pPr/>
              <a:t>37</a:t>
            </a:fld>
            <a:endParaRPr lang="en-US"/>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06084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DB63113A-F67A-4CB1-B178-05B4513B8CA9}" type="slidenum">
              <a:rPr lang="en-US"/>
              <a:pPr/>
              <a:t>38</a:t>
            </a:fld>
            <a:endParaRPr lang="en-US"/>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7848888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AA4AF6C0-8A05-41C2-9086-3B760E6DD79E}" type="slidenum">
              <a:rPr lang="en-US"/>
              <a:pPr/>
              <a:t>39</a:t>
            </a:fld>
            <a:endParaRPr lang="en-US"/>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12159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C709E55A-67F6-4208-B9DC-901547AB6D75}" type="slidenum">
              <a:rPr lang="en-US"/>
              <a:pPr/>
              <a:t>4</a:t>
            </a:fld>
            <a:endParaRPr lang="en-US"/>
          </a:p>
        </p:txBody>
      </p:sp>
      <p:sp>
        <p:nvSpPr>
          <p:cNvPr id="230403" name="Rectangle 2"/>
          <p:cNvSpPr>
            <a:spLocks noGrp="1" noChangeArrowheads="1"/>
          </p:cNvSpPr>
          <p:nvPr>
            <p:ph type="body" idx="1"/>
          </p:nvPr>
        </p:nvSpPr>
        <p:spPr>
          <a:noFill/>
          <a:ln/>
        </p:spPr>
        <p:txBody>
          <a:bodyPr lIns="77788" tIns="38100" rIns="77788" bIns="38100"/>
          <a:lstStyle/>
          <a:p>
            <a:endParaRPr lang="en-US"/>
          </a:p>
        </p:txBody>
      </p:sp>
      <p:sp>
        <p:nvSpPr>
          <p:cNvPr id="230404" name="Rectangle 3"/>
          <p:cNvSpPr>
            <a:spLocks noGrp="1" noRot="1" noChangeAspect="1" noChangeArrowheads="1" noTextEdit="1"/>
          </p:cNvSpPr>
          <p:nvPr>
            <p:ph type="sldImg"/>
          </p:nvPr>
        </p:nvSpPr>
        <p:spPr>
          <a:ln w="12700" cap="flat">
            <a:solidFill>
              <a:schemeClr val="tx1"/>
            </a:solidFill>
          </a:ln>
        </p:spPr>
      </p:sp>
      <p:sp>
        <p:nvSpPr>
          <p:cNvPr id="230405" name="Rectangle 4"/>
          <p:cNvSpPr>
            <a:spLocks noChangeArrowheads="1"/>
          </p:cNvSpPr>
          <p:nvPr/>
        </p:nvSpPr>
        <p:spPr bwMode="auto">
          <a:xfrm>
            <a:off x="1133475" y="3659188"/>
            <a:ext cx="4421188" cy="352425"/>
          </a:xfrm>
          <a:prstGeom prst="rect">
            <a:avLst/>
          </a:prstGeom>
          <a:noFill/>
          <a:ln w="12700">
            <a:noFill/>
            <a:miter lim="800000"/>
            <a:headEnd/>
            <a:tailEnd/>
          </a:ln>
        </p:spPr>
        <p:txBody>
          <a:bodyPr lIns="77788" tIns="38100" rIns="77788" bIns="38100">
            <a:spAutoFit/>
          </a:bodyPr>
          <a:lstStyle/>
          <a:p>
            <a:pPr defTabSz="771525"/>
            <a:endParaRPr lang="en-US" sz="1800"/>
          </a:p>
        </p:txBody>
      </p:sp>
    </p:spTree>
    <p:extLst>
      <p:ext uri="{BB962C8B-B14F-4D97-AF65-F5344CB8AC3E}">
        <p14:creationId xmlns:p14="http://schemas.microsoft.com/office/powerpoint/2010/main" val="39883460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72B71755-3D6C-4068-8263-753878785797}" type="slidenum">
              <a:rPr lang="en-US"/>
              <a:pPr/>
              <a:t>40</a:t>
            </a:fld>
            <a:endParaRPr lang="en-US"/>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xfrm>
            <a:off x="765175" y="4167188"/>
            <a:ext cx="6092825" cy="5032375"/>
          </a:xfrm>
          <a:noFill/>
          <a:ln/>
        </p:spPr>
        <p:txBody>
          <a:bodyPr/>
          <a:lstStyle/>
          <a:p>
            <a:endParaRPr lang="en-US" sz="1800" u="sng">
              <a:latin typeface="Arial" pitchFamily="34" charset="0"/>
            </a:endParaRPr>
          </a:p>
          <a:p>
            <a:r>
              <a:rPr lang="en-US" sz="1800" u="sng">
                <a:latin typeface="Arial" pitchFamily="34" charset="0"/>
              </a:rPr>
              <a:t>Raw Materials :</a:t>
            </a:r>
            <a:r>
              <a:rPr lang="en-US" sz="1800">
                <a:latin typeface="Arial" pitchFamily="34" charset="0"/>
              </a:rPr>
              <a:t>  More than half the mix is silica sand, the basic building block of any glass. Other ingredients are borates and trace amounts of specialty chemicals.</a:t>
            </a:r>
          </a:p>
          <a:p>
            <a:endParaRPr lang="en-US" sz="1800">
              <a:latin typeface="Arial" pitchFamily="34" charset="0"/>
            </a:endParaRPr>
          </a:p>
          <a:p>
            <a:r>
              <a:rPr lang="en-US" sz="1800" u="sng">
                <a:latin typeface="Arial" pitchFamily="34" charset="0"/>
              </a:rPr>
              <a:t>Batch House :</a:t>
            </a:r>
            <a:r>
              <a:rPr lang="en-US" sz="1800">
                <a:latin typeface="Arial" pitchFamily="34" charset="0"/>
              </a:rPr>
              <a:t>  The materials are blended together in bulk quantity, called the "batch." The blended mix is then fed into the furnace or "tank."</a:t>
            </a:r>
          </a:p>
          <a:p>
            <a:endParaRPr lang="en-US" sz="1800">
              <a:latin typeface="Arial" pitchFamily="34" charset="0"/>
            </a:endParaRPr>
          </a:p>
          <a:p>
            <a:r>
              <a:rPr lang="en-US" sz="1800" b="1">
                <a:solidFill>
                  <a:srgbClr val="FF9900"/>
                </a:solidFill>
                <a:latin typeface="Arial" pitchFamily="34" charset="0"/>
              </a:rPr>
              <a:t>Fiberglass is produced by a spinning process during which molten glass is pulled through a nozzle.</a:t>
            </a:r>
            <a:r>
              <a:rPr lang="en-US" sz="1800">
                <a:latin typeface="Arial" pitchFamily="34" charset="0"/>
              </a:rPr>
              <a:t> </a:t>
            </a:r>
          </a:p>
          <a:p>
            <a:r>
              <a:rPr lang="en-US" sz="1800">
                <a:latin typeface="Arial" pitchFamily="34" charset="0"/>
              </a:rPr>
              <a:t>	(thousands of meter/min). </a:t>
            </a:r>
            <a:endParaRPr lang="en-US" b="1">
              <a:latin typeface="Arial" pitchFamily="34" charset="0"/>
            </a:endParaRPr>
          </a:p>
        </p:txBody>
      </p:sp>
      <p:sp>
        <p:nvSpPr>
          <p:cNvPr id="267269" name="Rectangle 4"/>
          <p:cNvSpPr>
            <a:spLocks noChangeArrowheads="1"/>
          </p:cNvSpPr>
          <p:nvPr/>
        </p:nvSpPr>
        <p:spPr bwMode="auto">
          <a:xfrm>
            <a:off x="6151563" y="1574800"/>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10</a:t>
            </a:r>
          </a:p>
        </p:txBody>
      </p:sp>
    </p:spTree>
    <p:extLst>
      <p:ext uri="{BB962C8B-B14F-4D97-AF65-F5344CB8AC3E}">
        <p14:creationId xmlns:p14="http://schemas.microsoft.com/office/powerpoint/2010/main" val="30483412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DDF82E01-EF62-49CB-92A2-442C8824AB1A}" type="slidenum">
              <a:rPr lang="en-US"/>
              <a:pPr/>
              <a:t>41</a:t>
            </a:fld>
            <a:endParaRPr lang="en-US"/>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771826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E31E92AA-795B-481D-BDDD-BA45A0D676CB}" type="slidenum">
              <a:rPr lang="en-US"/>
              <a:pPr/>
              <a:t>42</a:t>
            </a:fld>
            <a:endParaRPr lang="en-US"/>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xfrm>
            <a:off x="476250" y="4311650"/>
            <a:ext cx="6048375" cy="4392613"/>
          </a:xfrm>
          <a:noFill/>
          <a:ln/>
        </p:spPr>
        <p:txBody>
          <a:bodyPr/>
          <a:lstStyle/>
          <a:p>
            <a:r>
              <a:rPr lang="en-US" sz="1800" b="1" u="sng">
                <a:latin typeface="Arial" pitchFamily="34" charset="0"/>
              </a:rPr>
              <a:t>Surfacing Mat :</a:t>
            </a:r>
            <a:r>
              <a:rPr lang="en-US" sz="1800" b="1">
                <a:latin typeface="Arial" pitchFamily="34" charset="0"/>
              </a:rPr>
              <a:t>  Thin layer of fine, soft fiberglass used next to Gel Coat.  Used for Special Jobs (complex shapes).</a:t>
            </a:r>
          </a:p>
          <a:p>
            <a:r>
              <a:rPr lang="en-US" sz="1800" b="1">
                <a:latin typeface="Arial" pitchFamily="34" charset="0"/>
              </a:rPr>
              <a:t>Highly Resin Rich zone</a:t>
            </a:r>
          </a:p>
          <a:p>
            <a:endParaRPr lang="en-US" sz="1800" b="1">
              <a:latin typeface="Arial" pitchFamily="34" charset="0"/>
            </a:endParaRPr>
          </a:p>
          <a:p>
            <a:r>
              <a:rPr lang="en-US" sz="1800" b="1" u="sng">
                <a:latin typeface="Arial" pitchFamily="34" charset="0"/>
              </a:rPr>
              <a:t>Chopped Strand Mat :</a:t>
            </a:r>
            <a:r>
              <a:rPr lang="en-US" sz="1800" b="1">
                <a:latin typeface="Arial" pitchFamily="34" charset="0"/>
              </a:rPr>
              <a:t>  Mat form of fiberglass reinforcement.  Multi-directional strength.  Made of chopped strands (2” long) held together by a binder (soluble in resin).  Mat is used to inexpensively build up bulk and increase strength and stiffness.      </a:t>
            </a:r>
          </a:p>
          <a:p>
            <a:endParaRPr lang="en-US" sz="1800" b="1">
              <a:latin typeface="Arial" pitchFamily="34" charset="0"/>
            </a:endParaRPr>
          </a:p>
          <a:p>
            <a:r>
              <a:rPr lang="en-US" sz="1800" b="1" u="sng">
                <a:latin typeface="Arial" pitchFamily="34" charset="0"/>
              </a:rPr>
              <a:t>Roving :</a:t>
            </a:r>
            <a:r>
              <a:rPr lang="en-US" sz="1800" b="1">
                <a:latin typeface="Arial" pitchFamily="34" charset="0"/>
              </a:rPr>
              <a:t> Wound in a cylindrical package (least costly).  Loose twine of fiberglass / Chopped &amp; fed with resin onto Mold.</a:t>
            </a:r>
            <a:endParaRPr lang="en-US" sz="1800">
              <a:latin typeface="Arial" pitchFamily="34" charset="0"/>
            </a:endParaRPr>
          </a:p>
        </p:txBody>
      </p:sp>
    </p:spTree>
    <p:extLst>
      <p:ext uri="{BB962C8B-B14F-4D97-AF65-F5344CB8AC3E}">
        <p14:creationId xmlns:p14="http://schemas.microsoft.com/office/powerpoint/2010/main" val="23834179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9CBB08D2-5021-4016-A5A9-2D54EF12919E}" type="slidenum">
              <a:rPr lang="en-US"/>
              <a:pPr/>
              <a:t>43</a:t>
            </a:fld>
            <a:endParaRPr lang="en-US"/>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323428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5B078265-DA2E-4A95-A826-B4B8F2652672}" type="slidenum">
              <a:rPr lang="en-US"/>
              <a:pPr/>
              <a:t>44</a:t>
            </a:fld>
            <a:endParaRPr lang="en-US"/>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5169123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96431414-F74F-42C8-954E-BEF7B871D3D0}" type="slidenum">
              <a:rPr lang="en-US"/>
              <a:pPr/>
              <a:t>45</a:t>
            </a:fld>
            <a:endParaRPr lang="en-US"/>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067969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6855837F-5951-42CD-8A3D-845D877BEF45}" type="slidenum">
              <a:rPr lang="en-US"/>
              <a:pPr/>
              <a:t>46</a:t>
            </a:fld>
            <a:endParaRPr lang="en-US"/>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r>
              <a:rPr lang="en-US" sz="1800" b="1">
                <a:latin typeface="Arial" pitchFamily="34" charset="0"/>
              </a:rPr>
              <a:t>This motorboat hull is made of glass reinforced polyester by hand lay-up. </a:t>
            </a:r>
          </a:p>
          <a:p>
            <a:endParaRPr lang="en-US" sz="1800" b="1">
              <a:latin typeface="Arial" pitchFamily="34" charset="0"/>
            </a:endParaRPr>
          </a:p>
          <a:p>
            <a:r>
              <a:rPr lang="en-US" sz="1800" b="1">
                <a:latin typeface="Arial" pitchFamily="34" charset="0"/>
              </a:rPr>
              <a:t>This allows to produce a light boat with a very smooth surface.</a:t>
            </a:r>
          </a:p>
          <a:p>
            <a:endParaRPr lang="en-US"/>
          </a:p>
        </p:txBody>
      </p:sp>
    </p:spTree>
    <p:extLst>
      <p:ext uri="{BB962C8B-B14F-4D97-AF65-F5344CB8AC3E}">
        <p14:creationId xmlns:p14="http://schemas.microsoft.com/office/powerpoint/2010/main" val="5401756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661FDDC9-7C86-41C1-87D9-36D4FE71346C}" type="slidenum">
              <a:rPr lang="en-US"/>
              <a:pPr/>
              <a:t>47</a:t>
            </a:fld>
            <a:endParaRPr lang="en-US"/>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8429154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p>
            <a:fld id="{CF6F3305-6381-40C5-8D87-8C8D04906D58}" type="slidenum">
              <a:rPr lang="en-US"/>
              <a:pPr/>
              <a:t>48</a:t>
            </a:fld>
            <a:endParaRPr lang="en-US"/>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p:spPr>
        <p:txBody>
          <a:bodyPr/>
          <a:lstStyle/>
          <a:p>
            <a:r>
              <a:rPr lang="en-US" sz="1800" b="1">
                <a:latin typeface="Arial" pitchFamily="34" charset="0"/>
              </a:rPr>
              <a:t>There are two main types of glass fibers: </a:t>
            </a:r>
          </a:p>
          <a:p>
            <a:r>
              <a:rPr lang="en-US" sz="1800" b="1">
                <a:latin typeface="Arial" pitchFamily="34" charset="0"/>
              </a:rPr>
              <a:t>E-glass and S-glass.</a:t>
            </a:r>
          </a:p>
          <a:p>
            <a:endParaRPr lang="en-US" sz="1800" b="1">
              <a:latin typeface="Arial" pitchFamily="34" charset="0"/>
            </a:endParaRPr>
          </a:p>
          <a:p>
            <a:r>
              <a:rPr lang="en-US" sz="1800" b="1">
                <a:latin typeface="Arial" pitchFamily="34" charset="0"/>
              </a:rPr>
              <a:t>E-glass is the most used, and takes its name from its good electrical properties. </a:t>
            </a:r>
          </a:p>
          <a:p>
            <a:endParaRPr lang="en-US" sz="1800" b="1">
              <a:latin typeface="Arial" pitchFamily="34" charset="0"/>
            </a:endParaRPr>
          </a:p>
          <a:p>
            <a:r>
              <a:rPr lang="en-US" sz="1800" b="1">
                <a:latin typeface="Arial" pitchFamily="34" charset="0"/>
              </a:rPr>
              <a:t>S-glass is very strong, stiff, and           temperature resistant. </a:t>
            </a:r>
          </a:p>
        </p:txBody>
      </p:sp>
    </p:spTree>
    <p:extLst>
      <p:ext uri="{BB962C8B-B14F-4D97-AF65-F5344CB8AC3E}">
        <p14:creationId xmlns:p14="http://schemas.microsoft.com/office/powerpoint/2010/main" val="38980771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DD3966D3-036A-4D30-B4FA-223407532ED3}" type="slidenum">
              <a:rPr lang="en-US"/>
              <a:pPr/>
              <a:t>49</a:t>
            </a:fld>
            <a:endParaRPr lang="en-US"/>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r>
              <a:rPr lang="en-US" sz="1800" b="1">
                <a:latin typeface="Arial" pitchFamily="34" charset="0"/>
              </a:rPr>
              <a:t>Glass reinforced resins are the most used composites. </a:t>
            </a:r>
          </a:p>
          <a:p>
            <a:endParaRPr lang="en-US" sz="1800" b="1">
              <a:latin typeface="Arial" pitchFamily="34" charset="0"/>
            </a:endParaRPr>
          </a:p>
          <a:p>
            <a:r>
              <a:rPr lang="en-US" sz="1800" b="1">
                <a:latin typeface="Arial" pitchFamily="34" charset="0"/>
                <a:sym typeface="Symbol" pitchFamily="18" charset="2"/>
              </a:rPr>
              <a:t>  L</a:t>
            </a:r>
            <a:r>
              <a:rPr lang="en-US" sz="1800" b="1">
                <a:latin typeface="Arial" pitchFamily="34" charset="0"/>
              </a:rPr>
              <a:t>ow price…... combined with…….. </a:t>
            </a:r>
          </a:p>
          <a:p>
            <a:r>
              <a:rPr lang="en-US" sz="1800" b="1">
                <a:latin typeface="Arial" pitchFamily="34" charset="0"/>
                <a:sym typeface="Symbol" pitchFamily="18" charset="2"/>
              </a:rPr>
              <a:t>  G</a:t>
            </a:r>
            <a:r>
              <a:rPr lang="en-US" sz="1800" b="1">
                <a:latin typeface="Arial" pitchFamily="34" charset="0"/>
              </a:rPr>
              <a:t>ood mechanical strength</a:t>
            </a:r>
            <a:r>
              <a:rPr lang="en-US">
                <a:latin typeface="Arial" pitchFamily="34" charset="0"/>
              </a:rPr>
              <a:t>. </a:t>
            </a:r>
          </a:p>
        </p:txBody>
      </p:sp>
    </p:spTree>
    <p:extLst>
      <p:ext uri="{BB962C8B-B14F-4D97-AF65-F5344CB8AC3E}">
        <p14:creationId xmlns:p14="http://schemas.microsoft.com/office/powerpoint/2010/main" val="26129680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9A12C5E4-11BF-4E6C-95D1-D6889E2D0FD8}" type="slidenum">
              <a:rPr lang="en-US"/>
              <a:pPr/>
              <a:t>5</a:t>
            </a:fld>
            <a:endParaRPr lang="en-US"/>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r>
              <a:rPr lang="en-US" sz="1600" b="1">
                <a:latin typeface="Arial" pitchFamily="34" charset="0"/>
              </a:rPr>
              <a:t>ChoiceDek :   Low-maintenance decking product </a:t>
            </a:r>
          </a:p>
          <a:p>
            <a:endParaRPr lang="en-US" sz="1600" b="1">
              <a:latin typeface="Arial" pitchFamily="34" charset="0"/>
            </a:endParaRPr>
          </a:p>
          <a:p>
            <a:pPr algn="ctr"/>
            <a:r>
              <a:rPr lang="en-US" sz="1600" b="1" u="sng">
                <a:latin typeface="Arial" pitchFamily="34" charset="0"/>
              </a:rPr>
              <a:t>Manufactured from a blend of recycled :</a:t>
            </a:r>
            <a:r>
              <a:rPr lang="en-US" sz="1600" b="1">
                <a:latin typeface="Arial" pitchFamily="34" charset="0"/>
              </a:rPr>
              <a:t> </a:t>
            </a:r>
          </a:p>
          <a:p>
            <a:r>
              <a:rPr lang="en-US" sz="1600" b="1">
                <a:latin typeface="Arial" pitchFamily="34" charset="0"/>
              </a:rPr>
              <a:t>Polyethylene plastics (50%) </a:t>
            </a:r>
          </a:p>
          <a:p>
            <a:r>
              <a:rPr lang="en-US" sz="1600" b="1">
                <a:latin typeface="Arial" pitchFamily="34" charset="0"/>
              </a:rPr>
              <a:t>Recycled wood fibers (50%). </a:t>
            </a:r>
          </a:p>
          <a:p>
            <a:endParaRPr lang="en-US" sz="1600" b="1">
              <a:latin typeface="Arial" pitchFamily="34" charset="0"/>
            </a:endParaRPr>
          </a:p>
          <a:p>
            <a:r>
              <a:rPr lang="en-US" sz="1600" b="1">
                <a:latin typeface="Arial" pitchFamily="34" charset="0"/>
              </a:rPr>
              <a:t>Wood fibers are co-mingled in plastic.  </a:t>
            </a:r>
          </a:p>
          <a:p>
            <a:r>
              <a:rPr lang="en-US" sz="1600" b="1">
                <a:latin typeface="Arial" pitchFamily="34" charset="0"/>
              </a:rPr>
              <a:t>The plastic surrounds and bonds to the wood fibers</a:t>
            </a:r>
          </a:p>
          <a:p>
            <a:r>
              <a:rPr lang="en-US" sz="1600" b="1">
                <a:latin typeface="Arial" pitchFamily="34" charset="0"/>
                <a:sym typeface="Symbol" pitchFamily="18" charset="2"/>
              </a:rPr>
              <a:t>  M</a:t>
            </a:r>
            <a:r>
              <a:rPr lang="en-US" sz="1600" b="1">
                <a:latin typeface="Arial" pitchFamily="34" charset="0"/>
              </a:rPr>
              <a:t>aking them virtually moisture proof.  </a:t>
            </a:r>
          </a:p>
          <a:p>
            <a:endParaRPr lang="en-US" sz="1600" b="1">
              <a:latin typeface="Arial" pitchFamily="34" charset="0"/>
            </a:endParaRPr>
          </a:p>
          <a:p>
            <a:r>
              <a:rPr lang="en-US" sz="1600" b="1">
                <a:latin typeface="Arial" pitchFamily="34" charset="0"/>
              </a:rPr>
              <a:t>Wood fibers reinforce the plastic</a:t>
            </a:r>
          </a:p>
          <a:p>
            <a:r>
              <a:rPr lang="en-US" sz="1600" b="1">
                <a:latin typeface="Arial" pitchFamily="34" charset="0"/>
                <a:sym typeface="Symbol" pitchFamily="18" charset="2"/>
              </a:rPr>
              <a:t> 	M</a:t>
            </a:r>
            <a:r>
              <a:rPr lang="en-US" sz="1600" b="1">
                <a:latin typeface="Arial" pitchFamily="34" charset="0"/>
              </a:rPr>
              <a:t>aking it stiffer </a:t>
            </a:r>
          </a:p>
          <a:p>
            <a:r>
              <a:rPr lang="en-US" sz="1600" b="1">
                <a:latin typeface="Arial" pitchFamily="34" charset="0"/>
                <a:sym typeface="Symbol" pitchFamily="18" charset="2"/>
              </a:rPr>
              <a:t> 	R</a:t>
            </a:r>
            <a:r>
              <a:rPr lang="en-US" sz="1600" b="1">
                <a:latin typeface="Arial" pitchFamily="34" charset="0"/>
              </a:rPr>
              <a:t>educing its thermal movement.  </a:t>
            </a:r>
          </a:p>
        </p:txBody>
      </p:sp>
    </p:spTree>
    <p:extLst>
      <p:ext uri="{BB962C8B-B14F-4D97-AF65-F5344CB8AC3E}">
        <p14:creationId xmlns:p14="http://schemas.microsoft.com/office/powerpoint/2010/main" val="16241656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05BEEFBB-E16F-46C6-868B-50946FEE2CD0}" type="slidenum">
              <a:rPr lang="en-US"/>
              <a:pPr/>
              <a:t>50</a:t>
            </a:fld>
            <a:endParaRPr lang="en-US"/>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p:spPr>
        <p:txBody>
          <a:bodyPr/>
          <a:lstStyle/>
          <a:p>
            <a:r>
              <a:rPr lang="en-US" sz="1800" b="1">
                <a:latin typeface="Arial" pitchFamily="34" charset="0"/>
                <a:sym typeface="Symbol" pitchFamily="18" charset="2"/>
              </a:rPr>
              <a:t>Advanced tech.  from    DUPONT</a:t>
            </a:r>
          </a:p>
          <a:p>
            <a:endParaRPr lang="en-US" sz="1800" b="1">
              <a:latin typeface="Arial" pitchFamily="34" charset="0"/>
              <a:sym typeface="Symbol" pitchFamily="18" charset="2"/>
            </a:endParaRPr>
          </a:p>
          <a:p>
            <a:r>
              <a:rPr lang="en-US" sz="1800" b="1">
                <a:latin typeface="Arial" pitchFamily="34" charset="0"/>
                <a:sym typeface="Symbol" pitchFamily="18" charset="2"/>
              </a:rPr>
              <a:t>Manmade Synthetic Fiber</a:t>
            </a:r>
          </a:p>
          <a:p>
            <a:endParaRPr lang="en-US" sz="1800" b="1">
              <a:latin typeface="Arial" pitchFamily="34" charset="0"/>
              <a:sym typeface="Symbol" pitchFamily="18" charset="2"/>
            </a:endParaRPr>
          </a:p>
          <a:p>
            <a:r>
              <a:rPr lang="en-US" sz="1800" b="1">
                <a:latin typeface="Arial" pitchFamily="34" charset="0"/>
                <a:sym typeface="Symbol" pitchFamily="18" charset="2"/>
              </a:rPr>
              <a:t>5 times stronger than steel  </a:t>
            </a:r>
          </a:p>
          <a:p>
            <a:r>
              <a:rPr lang="en-US" sz="1800" b="1">
                <a:latin typeface="Arial" pitchFamily="34" charset="0"/>
                <a:sym typeface="Symbol" pitchFamily="18" charset="2"/>
              </a:rPr>
              <a:t>(on a equal weight basis)</a:t>
            </a:r>
          </a:p>
        </p:txBody>
      </p:sp>
    </p:spTree>
    <p:extLst>
      <p:ext uri="{BB962C8B-B14F-4D97-AF65-F5344CB8AC3E}">
        <p14:creationId xmlns:p14="http://schemas.microsoft.com/office/powerpoint/2010/main" val="40814657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DA6CA5D5-E266-4D57-9E4F-83D47C52B06C}" type="slidenum">
              <a:rPr lang="en-US"/>
              <a:pPr/>
              <a:t>51</a:t>
            </a:fld>
            <a:endParaRPr lang="en-US"/>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r>
              <a:rPr lang="en-US" sz="1800" b="1">
                <a:latin typeface="Arial" pitchFamily="34" charset="0"/>
              </a:rPr>
              <a:t>B-2 Stealth Bomber   </a:t>
            </a:r>
          </a:p>
          <a:p>
            <a:endParaRPr lang="en-US" sz="1800" b="1">
              <a:latin typeface="Arial" pitchFamily="34" charset="0"/>
            </a:endParaRPr>
          </a:p>
          <a:p>
            <a:r>
              <a:rPr lang="en-US" sz="1800" b="1">
                <a:latin typeface="Arial" pitchFamily="34" charset="0"/>
              </a:rPr>
              <a:t>Made by : Hand Lay-up</a:t>
            </a:r>
          </a:p>
          <a:p>
            <a:endParaRPr lang="en-US" sz="1800" b="1">
              <a:latin typeface="Arial" pitchFamily="34" charset="0"/>
            </a:endParaRPr>
          </a:p>
          <a:p>
            <a:r>
              <a:rPr lang="en-US" sz="1800" b="1">
                <a:latin typeface="Arial" pitchFamily="34" charset="0"/>
              </a:rPr>
              <a:t>Kevlar Composite  :  Cross Layers</a:t>
            </a:r>
          </a:p>
          <a:p>
            <a:endParaRPr lang="en-US" sz="1800" b="1">
              <a:latin typeface="Arial" pitchFamily="34" charset="0"/>
            </a:endParaRPr>
          </a:p>
          <a:p>
            <a:r>
              <a:rPr lang="en-US" sz="1800" b="1">
                <a:latin typeface="Arial" pitchFamily="34" charset="0"/>
              </a:rPr>
              <a:t>Continuous Curvature  </a:t>
            </a:r>
            <a:r>
              <a:rPr lang="en-US" sz="1800" b="1">
                <a:latin typeface="Arial" pitchFamily="34" charset="0"/>
                <a:sym typeface="Symbol" pitchFamily="18" charset="2"/>
              </a:rPr>
              <a:t>  Reflects Radar</a:t>
            </a:r>
          </a:p>
          <a:p>
            <a:endParaRPr lang="en-US" sz="1800" b="1">
              <a:latin typeface="Arial" pitchFamily="34" charset="0"/>
              <a:sym typeface="Symbol" pitchFamily="18" charset="2"/>
            </a:endParaRPr>
          </a:p>
          <a:p>
            <a:r>
              <a:rPr lang="en-US" sz="1800" b="1">
                <a:latin typeface="Arial" pitchFamily="34" charset="0"/>
              </a:rPr>
              <a:t>Easy to control fibers orientation.  </a:t>
            </a:r>
          </a:p>
          <a:p>
            <a:endParaRPr lang="en-US" sz="1800" b="1">
              <a:latin typeface="Arial" pitchFamily="34" charset="0"/>
            </a:endParaRPr>
          </a:p>
          <a:p>
            <a:r>
              <a:rPr lang="en-US" sz="1800" b="1">
                <a:latin typeface="Arial" pitchFamily="34" charset="0"/>
              </a:rPr>
              <a:t>Process is very flexible </a:t>
            </a:r>
          </a:p>
          <a:p>
            <a:r>
              <a:rPr lang="en-US" sz="1800" b="1">
                <a:latin typeface="Arial" pitchFamily="34" charset="0"/>
              </a:rPr>
              <a:t>different kinds of geometry</a:t>
            </a:r>
          </a:p>
        </p:txBody>
      </p:sp>
    </p:spTree>
    <p:extLst>
      <p:ext uri="{BB962C8B-B14F-4D97-AF65-F5344CB8AC3E}">
        <p14:creationId xmlns:p14="http://schemas.microsoft.com/office/powerpoint/2010/main" val="37852931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4C809EC4-C34A-4F5E-B2F5-3BE7BA2374EB}" type="slidenum">
              <a:rPr lang="en-US"/>
              <a:pPr/>
              <a:t>52</a:t>
            </a:fld>
            <a:endParaRPr lang="en-US"/>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1909128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41111577-0039-41E7-B257-46BE5066185D}" type="slidenum">
              <a:rPr lang="en-US"/>
              <a:pPr/>
              <a:t>53</a:t>
            </a:fld>
            <a:endParaRPr lang="en-US"/>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ln/>
        </p:spPr>
        <p:txBody>
          <a:bodyPr/>
          <a:lstStyle/>
          <a:p>
            <a:r>
              <a:rPr lang="en-US" sz="1800" b="1">
                <a:latin typeface="Arial" pitchFamily="34" charset="0"/>
              </a:rPr>
              <a:t>Blackhawk Helicopter</a:t>
            </a:r>
          </a:p>
          <a:p>
            <a:endParaRPr lang="en-US" sz="1800" b="1">
              <a:latin typeface="Arial" pitchFamily="34" charset="0"/>
            </a:endParaRPr>
          </a:p>
          <a:p>
            <a:r>
              <a:rPr lang="en-US" sz="1800" b="1">
                <a:latin typeface="Arial" pitchFamily="34" charset="0"/>
              </a:rPr>
              <a:t>Body is mostly composite material</a:t>
            </a:r>
          </a:p>
        </p:txBody>
      </p:sp>
    </p:spTree>
    <p:extLst>
      <p:ext uri="{BB962C8B-B14F-4D97-AF65-F5344CB8AC3E}">
        <p14:creationId xmlns:p14="http://schemas.microsoft.com/office/powerpoint/2010/main" val="15143060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6A8B8F72-D344-419C-811B-9F65FF517236}" type="slidenum">
              <a:rPr lang="en-US"/>
              <a:pPr/>
              <a:t>54</a:t>
            </a:fld>
            <a:endParaRPr lang="en-US"/>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4294173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E135E21C-11C9-4C8B-BD70-025BBBDE8697}" type="slidenum">
              <a:rPr lang="en-US"/>
              <a:pPr/>
              <a:t>55</a:t>
            </a:fld>
            <a:endParaRPr lang="en-US"/>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xfrm>
            <a:off x="620713" y="4240213"/>
            <a:ext cx="6237287" cy="4959350"/>
          </a:xfrm>
          <a:noFill/>
          <a:ln/>
        </p:spPr>
        <p:txBody>
          <a:bodyPr/>
          <a:lstStyle/>
          <a:p>
            <a:endParaRPr lang="en-US" sz="1800" b="1">
              <a:latin typeface="Arial" pitchFamily="34" charset="0"/>
            </a:endParaRPr>
          </a:p>
          <a:p>
            <a:r>
              <a:rPr lang="en-US" sz="1800" b="1">
                <a:latin typeface="Arial" pitchFamily="34" charset="0"/>
              </a:rPr>
              <a:t>All polymers fall within one of 2 basic groups: thermosetting &amp;  thermoplastics. </a:t>
            </a:r>
          </a:p>
          <a:p>
            <a:endParaRPr lang="en-US"/>
          </a:p>
          <a:p>
            <a:r>
              <a:rPr lang="en-US" sz="1800" b="1">
                <a:solidFill>
                  <a:srgbClr val="FF9900"/>
                </a:solidFill>
                <a:latin typeface="Arial" pitchFamily="34" charset="0"/>
              </a:rPr>
              <a:t>A thermoplastic resin has a linear molecular structure that will repeatedly soften when heated to its melt temperature and harden when cooled.</a:t>
            </a:r>
            <a:r>
              <a:rPr lang="en-US" sz="1800" b="1">
                <a:latin typeface="Arial" pitchFamily="34" charset="0"/>
              </a:rPr>
              <a:t> </a:t>
            </a:r>
          </a:p>
          <a:p>
            <a:endParaRPr lang="en-US" sz="1800" b="1">
              <a:latin typeface="Arial" pitchFamily="34" charset="0"/>
            </a:endParaRPr>
          </a:p>
          <a:p>
            <a:r>
              <a:rPr lang="en-US" sz="1800" b="1">
                <a:solidFill>
                  <a:srgbClr val="FF9900"/>
                </a:solidFill>
                <a:latin typeface="Arial" pitchFamily="34" charset="0"/>
              </a:rPr>
              <a:t>In simple terms, a thermoplastic is comparable to paraffin wax, which flows when heated and hardens to a set shape when cooled.</a:t>
            </a:r>
            <a:r>
              <a:rPr lang="en-US" sz="1800" b="1">
                <a:latin typeface="Arial" pitchFamily="34" charset="0"/>
              </a:rPr>
              <a:t>  </a:t>
            </a:r>
            <a:r>
              <a:rPr lang="en-US" sz="1800" b="1">
                <a:solidFill>
                  <a:srgbClr val="FF9900"/>
                </a:solidFill>
                <a:latin typeface="Arial" pitchFamily="34" charset="0"/>
              </a:rPr>
              <a:t>[ REVERSIBLE STATE ]</a:t>
            </a:r>
          </a:p>
          <a:p>
            <a:endParaRPr lang="en-US" sz="1800" b="1">
              <a:solidFill>
                <a:srgbClr val="FF9900"/>
              </a:solidFill>
              <a:latin typeface="Arial" pitchFamily="34" charset="0"/>
            </a:endParaRPr>
          </a:p>
          <a:p>
            <a:r>
              <a:rPr lang="en-US" sz="1800" b="1" u="sng">
                <a:latin typeface="Arial" pitchFamily="34" charset="0"/>
              </a:rPr>
              <a:t>Examples</a:t>
            </a:r>
            <a:r>
              <a:rPr lang="en-US" sz="1800" b="1">
                <a:latin typeface="Arial" pitchFamily="34" charset="0"/>
              </a:rPr>
              <a:t> : polypropylene, polyethylene, polystyrene, nylon, polycarbonate.</a:t>
            </a:r>
          </a:p>
        </p:txBody>
      </p:sp>
      <p:sp>
        <p:nvSpPr>
          <p:cNvPr id="282629" name="Rectangle 6"/>
          <p:cNvSpPr>
            <a:spLocks noChangeArrowheads="1"/>
          </p:cNvSpPr>
          <p:nvPr/>
        </p:nvSpPr>
        <p:spPr bwMode="auto">
          <a:xfrm>
            <a:off x="6080125" y="1287463"/>
            <a:ext cx="777875"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23</a:t>
            </a:r>
          </a:p>
        </p:txBody>
      </p:sp>
    </p:spTree>
    <p:extLst>
      <p:ext uri="{BB962C8B-B14F-4D97-AF65-F5344CB8AC3E}">
        <p14:creationId xmlns:p14="http://schemas.microsoft.com/office/powerpoint/2010/main" val="251405314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2EEF778B-963F-4B4E-92D7-2600A16AC469}" type="slidenum">
              <a:rPr lang="en-US"/>
              <a:pPr/>
              <a:t>56</a:t>
            </a:fld>
            <a:endParaRPr lang="en-US"/>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r>
              <a:rPr lang="en-US" sz="1800" b="1">
                <a:latin typeface="Arial" pitchFamily="34" charset="0"/>
              </a:rPr>
              <a:t>A thermosetting, or thermoset, resin "cures" into an irreversible state because its molecular structure is cross-linked. </a:t>
            </a:r>
          </a:p>
          <a:p>
            <a:endParaRPr lang="en-US" sz="1800" b="1">
              <a:latin typeface="Arial" pitchFamily="34" charset="0"/>
            </a:endParaRPr>
          </a:p>
          <a:p>
            <a:r>
              <a:rPr lang="en-US" sz="1800" b="1">
                <a:latin typeface="Arial" pitchFamily="34" charset="0"/>
              </a:rPr>
              <a:t>A thermoset resin is comparable to an egg. Once it's cooked, it essentially stays in the same state. </a:t>
            </a:r>
          </a:p>
          <a:p>
            <a:endParaRPr lang="en-US" sz="1800" b="1">
              <a:latin typeface="Arial" pitchFamily="34" charset="0"/>
            </a:endParaRPr>
          </a:p>
          <a:p>
            <a:r>
              <a:rPr lang="en-US" sz="1800" b="1">
                <a:latin typeface="Arial" pitchFamily="34" charset="0"/>
              </a:rPr>
              <a:t>Examples : unsaturated polyester, vinyl ester, epoxy and urethane. </a:t>
            </a:r>
          </a:p>
        </p:txBody>
      </p:sp>
    </p:spTree>
    <p:extLst>
      <p:ext uri="{BB962C8B-B14F-4D97-AF65-F5344CB8AC3E}">
        <p14:creationId xmlns:p14="http://schemas.microsoft.com/office/powerpoint/2010/main" val="341989895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E9C9E2A7-50C1-40F9-A5C8-2578729CEE8A}" type="slidenum">
              <a:rPr lang="en-US"/>
              <a:pPr/>
              <a:t>57</a:t>
            </a:fld>
            <a:endParaRPr lang="en-US"/>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5564415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385ED449-156F-4FE3-8F20-EF0B5CA56A24}" type="slidenum">
              <a:rPr lang="en-US"/>
              <a:pPr/>
              <a:t>58</a:t>
            </a:fld>
            <a:endParaRPr lang="en-US"/>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xfrm>
            <a:off x="0" y="4311650"/>
            <a:ext cx="6858000" cy="4887913"/>
          </a:xfrm>
          <a:noFill/>
          <a:ln/>
        </p:spPr>
        <p:txBody>
          <a:bodyPr/>
          <a:lstStyle/>
          <a:p>
            <a:endParaRPr lang="en-US" sz="1800" b="1" u="sng">
              <a:latin typeface="Arial" pitchFamily="34" charset="0"/>
            </a:endParaRPr>
          </a:p>
          <a:p>
            <a:r>
              <a:rPr lang="en-US" sz="1800" b="1" u="sng">
                <a:latin typeface="Arial" pitchFamily="34" charset="0"/>
              </a:rPr>
              <a:t>Methyl Ethyl Ketone Peroxide</a:t>
            </a:r>
            <a:r>
              <a:rPr lang="en-US" sz="1800" b="1">
                <a:latin typeface="Arial" pitchFamily="34" charset="0"/>
              </a:rPr>
              <a:t>   -  Most common Room Temp.  Catalyst</a:t>
            </a:r>
          </a:p>
          <a:p>
            <a:endParaRPr lang="en-US" sz="1800" b="1">
              <a:latin typeface="Arial" pitchFamily="34" charset="0"/>
            </a:endParaRPr>
          </a:p>
          <a:p>
            <a:r>
              <a:rPr lang="en-US" sz="1800" b="1">
                <a:latin typeface="Arial" pitchFamily="34" charset="0"/>
              </a:rPr>
              <a:t>Function is to crosslink the resin  -  causing it to gel and then cure.</a:t>
            </a:r>
          </a:p>
          <a:p>
            <a:endParaRPr lang="en-US" sz="1800" b="1">
              <a:latin typeface="Arial" pitchFamily="34" charset="0"/>
            </a:endParaRPr>
          </a:p>
          <a:p>
            <a:r>
              <a:rPr lang="en-US" sz="1800" b="1">
                <a:latin typeface="Arial" pitchFamily="34" charset="0"/>
              </a:rPr>
              <a:t>Reactive agent that brings about polymerization when it is added to a resin</a:t>
            </a:r>
          </a:p>
          <a:p>
            <a:endParaRPr lang="en-US" sz="1800" b="1">
              <a:latin typeface="Arial" pitchFamily="34" charset="0"/>
            </a:endParaRPr>
          </a:p>
          <a:p>
            <a:endParaRPr lang="en-US" sz="1800" b="1">
              <a:latin typeface="Arial" pitchFamily="34" charset="0"/>
            </a:endParaRPr>
          </a:p>
          <a:p>
            <a:r>
              <a:rPr lang="en-US" sz="1800" b="1" u="sng">
                <a:latin typeface="Arial" pitchFamily="34" charset="0"/>
              </a:rPr>
              <a:t>Gel Coat</a:t>
            </a:r>
            <a:r>
              <a:rPr lang="en-US" sz="1800" b="1">
                <a:latin typeface="Arial" pitchFamily="34" charset="0"/>
              </a:rPr>
              <a:t> - A quick setting polyester resin coating applied to the mold surface.  Function is to protect the fiberglass from the environment.  Used to improve surface appearance and bonding.</a:t>
            </a:r>
            <a:r>
              <a:rPr lang="en-US" sz="2000">
                <a:latin typeface="Arial" pitchFamily="34" charset="0"/>
              </a:rPr>
              <a:t> </a:t>
            </a:r>
            <a:endParaRPr lang="en-US"/>
          </a:p>
        </p:txBody>
      </p:sp>
    </p:spTree>
    <p:extLst>
      <p:ext uri="{BB962C8B-B14F-4D97-AF65-F5344CB8AC3E}">
        <p14:creationId xmlns:p14="http://schemas.microsoft.com/office/powerpoint/2010/main" val="81219920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04B3C96C-C60F-4E84-8378-D9D3679B1ECF}" type="slidenum">
              <a:rPr lang="en-US"/>
              <a:pPr/>
              <a:t>60</a:t>
            </a:fld>
            <a:endParaRPr lang="en-US"/>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r>
              <a:rPr lang="en-US" sz="1800" b="1" u="sng">
                <a:latin typeface="Arial" pitchFamily="34" charset="0"/>
              </a:rPr>
              <a:t>RESIN</a:t>
            </a:r>
            <a:r>
              <a:rPr lang="en-US" sz="1800" b="1">
                <a:latin typeface="Arial" pitchFamily="34" charset="0"/>
              </a:rPr>
              <a:t> - A material, generally a polymer, that has an indefinite and often high molecular weight and a softening or melting range and exhibits a tendency to flow when it is subjected to stress. </a:t>
            </a:r>
          </a:p>
          <a:p>
            <a:endParaRPr lang="en-US" sz="1800" b="1">
              <a:latin typeface="Arial" pitchFamily="34" charset="0"/>
            </a:endParaRPr>
          </a:p>
          <a:p>
            <a:r>
              <a:rPr lang="en-US" sz="1800" b="1">
                <a:latin typeface="Arial" pitchFamily="34" charset="0"/>
              </a:rPr>
              <a:t>Resins are used as the matrices to bind together the reinforcement material in composites. </a:t>
            </a:r>
          </a:p>
          <a:p>
            <a:endParaRPr lang="en-US" sz="1800" b="1">
              <a:latin typeface="Arial" pitchFamily="34" charset="0"/>
            </a:endParaRPr>
          </a:p>
          <a:p>
            <a:r>
              <a:rPr lang="en-US" sz="1800" b="1" u="sng">
                <a:latin typeface="Arial" pitchFamily="34" charset="0"/>
              </a:rPr>
              <a:t>RESIN CONTENT</a:t>
            </a:r>
            <a:r>
              <a:rPr lang="en-US" sz="1800" b="1">
                <a:latin typeface="Arial" pitchFamily="34" charset="0"/>
              </a:rPr>
              <a:t> - The amount of resin in a laminate expressed as either a percentage of total weight or total volume.</a:t>
            </a:r>
          </a:p>
        </p:txBody>
      </p:sp>
    </p:spTree>
    <p:extLst>
      <p:ext uri="{BB962C8B-B14F-4D97-AF65-F5344CB8AC3E}">
        <p14:creationId xmlns:p14="http://schemas.microsoft.com/office/powerpoint/2010/main" val="4087806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B7961BF9-A8E3-4693-86CA-20CDC730093D}" type="slidenum">
              <a:rPr lang="en-US"/>
              <a:pPr/>
              <a:t>6</a:t>
            </a:fld>
            <a:endParaRPr lang="en-US"/>
          </a:p>
        </p:txBody>
      </p:sp>
      <p:sp>
        <p:nvSpPr>
          <p:cNvPr id="232451" name="Rectangle 2"/>
          <p:cNvSpPr>
            <a:spLocks noGrp="1" noChangeArrowheads="1"/>
          </p:cNvSpPr>
          <p:nvPr>
            <p:ph type="body" idx="1"/>
          </p:nvPr>
        </p:nvSpPr>
        <p:spPr>
          <a:xfrm>
            <a:off x="1068388" y="4522788"/>
            <a:ext cx="5408612" cy="4216400"/>
          </a:xfrm>
          <a:noFill/>
          <a:ln/>
        </p:spPr>
        <p:txBody>
          <a:bodyPr lIns="77788" tIns="38100" rIns="77788" bIns="38100"/>
          <a:lstStyle/>
          <a:p>
            <a:r>
              <a:rPr lang="en-US" sz="1800" b="1">
                <a:latin typeface="Arial" pitchFamily="34" charset="0"/>
                <a:sym typeface="Symbol" pitchFamily="18" charset="2"/>
              </a:rPr>
              <a:t>Dielectric Strength :  Measure of electrical insulation   </a:t>
            </a:r>
          </a:p>
        </p:txBody>
      </p:sp>
      <p:sp>
        <p:nvSpPr>
          <p:cNvPr id="232452"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234496932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139843D5-CDDB-4DBA-8F5F-B52389E5F08E}" type="slidenum">
              <a:rPr lang="en-US"/>
              <a:pPr/>
              <a:t>61</a:t>
            </a:fld>
            <a:endParaRPr lang="en-US"/>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r>
              <a:rPr lang="en-US" sz="1800" b="1">
                <a:latin typeface="Arial" pitchFamily="34" charset="0"/>
              </a:rPr>
              <a:t>EPOXY : 2 and 1/2 times the cost of Polyesters.      </a:t>
            </a:r>
            <a:r>
              <a:rPr lang="en-US" sz="1800" b="1">
                <a:latin typeface="Arial" pitchFamily="34" charset="0"/>
                <a:sym typeface="Symbol" pitchFamily="18" charset="2"/>
              </a:rPr>
              <a:t>  R</a:t>
            </a:r>
            <a:r>
              <a:rPr lang="en-US" sz="1800" b="1">
                <a:latin typeface="Arial" pitchFamily="34" charset="0"/>
              </a:rPr>
              <a:t>elatively expensive</a:t>
            </a:r>
          </a:p>
          <a:p>
            <a:endParaRPr lang="en-US" sz="1800" b="1">
              <a:latin typeface="Arial" pitchFamily="34" charset="0"/>
            </a:endParaRPr>
          </a:p>
          <a:p>
            <a:r>
              <a:rPr lang="en-US" sz="1800" b="1">
                <a:latin typeface="Arial" pitchFamily="34" charset="0"/>
              </a:rPr>
              <a:t>Epoxy has :</a:t>
            </a:r>
          </a:p>
          <a:p>
            <a:r>
              <a:rPr lang="en-US" sz="1800" b="1">
                <a:latin typeface="Arial" pitchFamily="34" charset="0"/>
                <a:sym typeface="Symbol" pitchFamily="18" charset="2"/>
              </a:rPr>
              <a:t></a:t>
            </a:r>
            <a:r>
              <a:rPr lang="en-US" sz="1800" b="1">
                <a:latin typeface="Arial" pitchFamily="34" charset="0"/>
              </a:rPr>
              <a:t>  Best mechanical properties </a:t>
            </a:r>
          </a:p>
          <a:p>
            <a:r>
              <a:rPr lang="en-US" sz="1800" b="1">
                <a:latin typeface="Arial" pitchFamily="34" charset="0"/>
                <a:sym typeface="Symbol" pitchFamily="18" charset="2"/>
              </a:rPr>
              <a:t></a:t>
            </a:r>
            <a:r>
              <a:rPr lang="en-US" sz="1800" b="1">
                <a:latin typeface="Arial" pitchFamily="34" charset="0"/>
              </a:rPr>
              <a:t>  Good thermal resistance</a:t>
            </a:r>
          </a:p>
          <a:p>
            <a:r>
              <a:rPr lang="en-US" sz="1800" b="1">
                <a:latin typeface="Arial" pitchFamily="34" charset="0"/>
                <a:sym typeface="Symbol" pitchFamily="18" charset="2"/>
              </a:rPr>
              <a:t></a:t>
            </a:r>
            <a:r>
              <a:rPr lang="en-US" sz="1800" b="1">
                <a:latin typeface="Arial" pitchFamily="34" charset="0"/>
              </a:rPr>
              <a:t>  Difficult to process</a:t>
            </a:r>
          </a:p>
          <a:p>
            <a:endParaRPr lang="en-US" sz="1800" b="1">
              <a:latin typeface="Arial" pitchFamily="34" charset="0"/>
            </a:endParaRPr>
          </a:p>
          <a:p>
            <a:r>
              <a:rPr lang="en-US" sz="1800" b="1">
                <a:latin typeface="Arial" pitchFamily="34" charset="0"/>
              </a:rPr>
              <a:t>Its shrinkage factor is less that Polyester.</a:t>
            </a:r>
          </a:p>
          <a:p>
            <a:endParaRPr lang="en-US" sz="1800" b="1">
              <a:latin typeface="Arial" pitchFamily="34" charset="0"/>
            </a:endParaRPr>
          </a:p>
          <a:p>
            <a:r>
              <a:rPr lang="en-US" sz="1800" b="1">
                <a:latin typeface="Arial" pitchFamily="34" charset="0"/>
              </a:rPr>
              <a:t>Thus close tolerance laminates, such as precise tooling, are made with epoxy.</a:t>
            </a:r>
          </a:p>
          <a:p>
            <a:endParaRPr lang="en-US" sz="1800" b="1">
              <a:latin typeface="Arial" pitchFamily="34" charset="0"/>
            </a:endParaRPr>
          </a:p>
          <a:p>
            <a:endParaRPr lang="en-US" sz="1600">
              <a:latin typeface="Arial" pitchFamily="34" charset="0"/>
            </a:endParaRPr>
          </a:p>
        </p:txBody>
      </p:sp>
    </p:spTree>
    <p:extLst>
      <p:ext uri="{BB962C8B-B14F-4D97-AF65-F5344CB8AC3E}">
        <p14:creationId xmlns:p14="http://schemas.microsoft.com/office/powerpoint/2010/main" val="14041194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D3599861-B205-41CD-99F4-729851E668D2}" type="slidenum">
              <a:rPr lang="en-US"/>
              <a:pPr/>
              <a:t>62</a:t>
            </a:fld>
            <a:endParaRPr lang="en-US"/>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r>
              <a:rPr lang="en-US" sz="1800" b="1">
                <a:latin typeface="Arial" pitchFamily="34" charset="0"/>
              </a:rPr>
              <a:t>Where highest strength-to-weight ratios are required, as in aircraft parts, epoxies are used.</a:t>
            </a:r>
          </a:p>
          <a:p>
            <a:endParaRPr lang="en-US" sz="1800" b="1">
              <a:latin typeface="Arial" pitchFamily="34" charset="0"/>
            </a:endParaRPr>
          </a:p>
          <a:p>
            <a:r>
              <a:rPr lang="en-US" sz="1800" b="1">
                <a:latin typeface="Arial" pitchFamily="34" charset="0"/>
              </a:rPr>
              <a:t>Thunderbirds  : US Air Force</a:t>
            </a:r>
          </a:p>
          <a:p>
            <a:endParaRPr lang="en-US"/>
          </a:p>
        </p:txBody>
      </p:sp>
    </p:spTree>
    <p:extLst>
      <p:ext uri="{BB962C8B-B14F-4D97-AF65-F5344CB8AC3E}">
        <p14:creationId xmlns:p14="http://schemas.microsoft.com/office/powerpoint/2010/main" val="275073814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067B2EEB-A146-4118-983F-8D858CEA0329}" type="slidenum">
              <a:rPr lang="en-US"/>
              <a:pPr/>
              <a:t>63</a:t>
            </a:fld>
            <a:endParaRPr lang="en-US"/>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a:ln/>
        </p:spPr>
        <p:txBody>
          <a:bodyPr/>
          <a:lstStyle/>
          <a:p>
            <a:r>
              <a:rPr lang="en-US" sz="1600" b="1">
                <a:latin typeface="Arial" pitchFamily="34" charset="0"/>
              </a:rPr>
              <a:t>Polyesters are macromolecules prepared from different dibasic acids (such as isophthalic, orthophthalic, terephthalic acids, fumaric/maleic acids) and diols (dihydric alcohol) such as ethylene glycol, propylene glycol, neopentyl glycol, bisphenol A (BPA) etc. </a:t>
            </a:r>
          </a:p>
          <a:p>
            <a:endParaRPr lang="en-US" sz="1600" b="1">
              <a:latin typeface="Arial" pitchFamily="34" charset="0"/>
            </a:endParaRPr>
          </a:p>
          <a:p>
            <a:r>
              <a:rPr lang="en-US" sz="1600" b="1">
                <a:latin typeface="Arial" pitchFamily="34" charset="0"/>
              </a:rPr>
              <a:t>Polyester resins are generally classified as ortho resins, iso-resins, BPA fumarates, vinyl ester resins. </a:t>
            </a:r>
          </a:p>
          <a:p>
            <a:endParaRPr lang="en-US" sz="1600" b="1">
              <a:latin typeface="Arial" pitchFamily="34" charset="0"/>
            </a:endParaRPr>
          </a:p>
          <a:p>
            <a:r>
              <a:rPr lang="en-US" sz="1600" b="1">
                <a:latin typeface="Arial" pitchFamily="34" charset="0"/>
              </a:rPr>
              <a:t>Different combination of these di-acids &amp; diols due to difference in their structures impart variation in mechanical properties like flexural strength, tensile strength, and compressive strength.</a:t>
            </a:r>
            <a:endParaRPr lang="en-US" sz="1600">
              <a:latin typeface="Arial" pitchFamily="34" charset="0"/>
            </a:endParaRPr>
          </a:p>
        </p:txBody>
      </p:sp>
    </p:spTree>
    <p:extLst>
      <p:ext uri="{BB962C8B-B14F-4D97-AF65-F5344CB8AC3E}">
        <p14:creationId xmlns:p14="http://schemas.microsoft.com/office/powerpoint/2010/main" val="111517033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AE2719A2-9947-4D40-9C90-4B9C1EBBE9C8}" type="slidenum">
              <a:rPr lang="en-US"/>
              <a:pPr/>
              <a:t>65</a:t>
            </a:fld>
            <a:endParaRPr lang="en-US"/>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r>
              <a:rPr lang="en-US" sz="1800" b="1">
                <a:latin typeface="Arial" pitchFamily="34" charset="0"/>
              </a:rPr>
              <a:t>Polyester resin plastics products fabrication entails laying reinforcements such as glass fiber in a mold and saturating it with a polyester plastic resin.  </a:t>
            </a:r>
          </a:p>
          <a:p>
            <a:endParaRPr lang="en-US" sz="1800" b="1">
              <a:latin typeface="Arial" pitchFamily="34" charset="0"/>
            </a:endParaRPr>
          </a:p>
          <a:p>
            <a:r>
              <a:rPr lang="en-US" sz="1800" b="1">
                <a:latin typeface="Arial" pitchFamily="34" charset="0"/>
              </a:rPr>
              <a:t>The resin hardens to form a rigid plastic part, reinforced with the fiberglass.  </a:t>
            </a:r>
          </a:p>
          <a:p>
            <a:endParaRPr lang="en-US" sz="1800" b="1">
              <a:latin typeface="Arial" pitchFamily="34" charset="0"/>
            </a:endParaRPr>
          </a:p>
          <a:p>
            <a:r>
              <a:rPr lang="en-US" sz="1800" b="1">
                <a:latin typeface="Arial" pitchFamily="34" charset="0"/>
              </a:rPr>
              <a:t>The resin is mixed with a catalyst as it is applied that causes a cross-linking reaction between the resin molecules.  </a:t>
            </a:r>
          </a:p>
          <a:p>
            <a:endParaRPr lang="en-US" sz="1800" b="1">
              <a:latin typeface="Arial" pitchFamily="34" charset="0"/>
            </a:endParaRPr>
          </a:p>
          <a:p>
            <a:r>
              <a:rPr lang="en-US" sz="1800" b="1">
                <a:latin typeface="Arial" pitchFamily="34" charset="0"/>
              </a:rPr>
              <a:t>Cross-linking reaction causes the resin to harden from a liquid to a solid.  </a:t>
            </a:r>
          </a:p>
        </p:txBody>
      </p:sp>
    </p:spTree>
    <p:extLst>
      <p:ext uri="{BB962C8B-B14F-4D97-AF65-F5344CB8AC3E}">
        <p14:creationId xmlns:p14="http://schemas.microsoft.com/office/powerpoint/2010/main" val="368641763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57F513CD-342F-40C6-B45D-7D3A3CDCA9B2}" type="slidenum">
              <a:rPr lang="en-US"/>
              <a:pPr/>
              <a:t>68</a:t>
            </a:fld>
            <a:endParaRPr lang="en-US"/>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r>
              <a:rPr lang="en-US" sz="2000" b="1">
                <a:latin typeface="Arial" pitchFamily="34" charset="0"/>
              </a:rPr>
              <a:t>Room Temp. is used in :</a:t>
            </a:r>
          </a:p>
          <a:p>
            <a:endParaRPr lang="en-US" sz="2000" b="1">
              <a:latin typeface="Arial" pitchFamily="34" charset="0"/>
            </a:endParaRPr>
          </a:p>
          <a:p>
            <a:r>
              <a:rPr lang="en-US" sz="2000" b="1">
                <a:latin typeface="Arial" pitchFamily="34" charset="0"/>
              </a:rPr>
              <a:t>Casting  and  Laminating  applications</a:t>
            </a:r>
            <a:endParaRPr lang="en-US" b="1">
              <a:latin typeface="Arial" pitchFamily="34" charset="0"/>
            </a:endParaRPr>
          </a:p>
        </p:txBody>
      </p:sp>
    </p:spTree>
    <p:extLst>
      <p:ext uri="{BB962C8B-B14F-4D97-AF65-F5344CB8AC3E}">
        <p14:creationId xmlns:p14="http://schemas.microsoft.com/office/powerpoint/2010/main" val="7824797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48AFFA38-B7FC-445F-B357-7F4D20C82D4D}" type="slidenum">
              <a:rPr lang="en-US"/>
              <a:pPr/>
              <a:t>69</a:t>
            </a:fld>
            <a:endParaRPr lang="en-US"/>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a:ln/>
        </p:spPr>
        <p:txBody>
          <a:bodyPr/>
          <a:lstStyle/>
          <a:p>
            <a:r>
              <a:rPr lang="en-US" sz="1800" b="1">
                <a:latin typeface="Arial" pitchFamily="34" charset="0"/>
              </a:rPr>
              <a:t>Open Mold</a:t>
            </a:r>
          </a:p>
          <a:p>
            <a:endParaRPr lang="en-US" sz="1800" b="1">
              <a:latin typeface="Arial" pitchFamily="34" charset="0"/>
            </a:endParaRPr>
          </a:p>
          <a:p>
            <a:r>
              <a:rPr lang="en-US" sz="1800" b="1">
                <a:latin typeface="Arial" pitchFamily="34" charset="0"/>
              </a:rPr>
              <a:t>Fiberglass boat parts are built :</a:t>
            </a:r>
          </a:p>
          <a:p>
            <a:r>
              <a:rPr lang="en-US" sz="1800" b="1">
                <a:latin typeface="Arial" pitchFamily="34" charset="0"/>
              </a:rPr>
              <a:t>“from the outside in”</a:t>
            </a:r>
          </a:p>
          <a:p>
            <a:endParaRPr lang="en-US" sz="1800" b="1">
              <a:latin typeface="Arial" pitchFamily="34" charset="0"/>
            </a:endParaRPr>
          </a:p>
          <a:p>
            <a:r>
              <a:rPr lang="en-US" sz="1800" b="1">
                <a:latin typeface="Arial" pitchFamily="34" charset="0"/>
              </a:rPr>
              <a:t>Resin &amp; Gel Coats containing STYRENE are also used to make these boat molds  </a:t>
            </a:r>
          </a:p>
        </p:txBody>
      </p:sp>
    </p:spTree>
    <p:extLst>
      <p:ext uri="{BB962C8B-B14F-4D97-AF65-F5344CB8AC3E}">
        <p14:creationId xmlns:p14="http://schemas.microsoft.com/office/powerpoint/2010/main" val="207344428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85A491B9-08DB-46CC-89DB-A5EAF453E24E}" type="slidenum">
              <a:rPr lang="en-US"/>
              <a:pPr/>
              <a:t>71</a:t>
            </a:fld>
            <a:endParaRPr lang="en-US"/>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r>
              <a:rPr lang="en-US" sz="1800" b="1">
                <a:latin typeface="Arial" pitchFamily="34" charset="0"/>
              </a:rPr>
              <a:t>The Mold is sprayed with a layer of Gel Coat</a:t>
            </a:r>
          </a:p>
          <a:p>
            <a:endParaRPr lang="en-US" sz="1800" b="1">
              <a:latin typeface="Arial" pitchFamily="34" charset="0"/>
            </a:endParaRPr>
          </a:p>
          <a:p>
            <a:r>
              <a:rPr lang="en-US" sz="1800" b="1">
                <a:latin typeface="Arial" pitchFamily="34" charset="0"/>
              </a:rPr>
              <a:t>Gel Coat : Pigmented polyester resin that hardens and becomes the smooth outside surface of the boat</a:t>
            </a:r>
          </a:p>
          <a:p>
            <a:endParaRPr lang="en-US" sz="1800" b="1">
              <a:latin typeface="Arial" pitchFamily="34" charset="0"/>
            </a:endParaRPr>
          </a:p>
          <a:p>
            <a:r>
              <a:rPr lang="en-US" sz="1800" b="1">
                <a:latin typeface="Arial" pitchFamily="34" charset="0"/>
              </a:rPr>
              <a:t>Fiberglass boat parts are built :</a:t>
            </a:r>
          </a:p>
          <a:p>
            <a:r>
              <a:rPr lang="en-US" sz="1800" b="1">
                <a:latin typeface="Arial" pitchFamily="34" charset="0"/>
              </a:rPr>
              <a:t>“from the outside in”</a:t>
            </a:r>
          </a:p>
          <a:p>
            <a:endParaRPr lang="en-US"/>
          </a:p>
        </p:txBody>
      </p:sp>
    </p:spTree>
    <p:extLst>
      <p:ext uri="{BB962C8B-B14F-4D97-AF65-F5344CB8AC3E}">
        <p14:creationId xmlns:p14="http://schemas.microsoft.com/office/powerpoint/2010/main" val="8943111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D602760A-EF60-44F6-B67D-50355EB0545E}" type="slidenum">
              <a:rPr lang="en-US"/>
              <a:pPr/>
              <a:t>72</a:t>
            </a:fld>
            <a:endParaRPr lang="en-US"/>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r>
              <a:rPr lang="en-US" sz="1800" b="1">
                <a:latin typeface="Arial" pitchFamily="34" charset="0"/>
              </a:rPr>
              <a:t>The inside of the hardened gel coat is coated with a “skin coat” of :</a:t>
            </a:r>
          </a:p>
          <a:p>
            <a:endParaRPr lang="en-US" sz="1800" b="1">
              <a:latin typeface="Arial" pitchFamily="34" charset="0"/>
            </a:endParaRPr>
          </a:p>
          <a:p>
            <a:r>
              <a:rPr lang="en-US" sz="1800" b="1">
                <a:latin typeface="Arial" pitchFamily="34" charset="0"/>
              </a:rPr>
              <a:t>1.  Chopped glass fibers   and </a:t>
            </a:r>
          </a:p>
          <a:p>
            <a:r>
              <a:rPr lang="en-US" sz="1800" b="1">
                <a:latin typeface="Arial" pitchFamily="34" charset="0"/>
              </a:rPr>
              <a:t>2.  Polyester or vinyl ester resin</a:t>
            </a:r>
          </a:p>
          <a:p>
            <a:endParaRPr lang="en-US" sz="1800" b="1">
              <a:latin typeface="Arial" pitchFamily="34" charset="0"/>
            </a:endParaRPr>
          </a:p>
          <a:p>
            <a:r>
              <a:rPr lang="en-US" sz="1800" b="1">
                <a:latin typeface="Arial" pitchFamily="34" charset="0"/>
              </a:rPr>
              <a:t>Resin acts like a binder or a cementing constituent </a:t>
            </a:r>
          </a:p>
          <a:p>
            <a:endParaRPr lang="en-US"/>
          </a:p>
          <a:p>
            <a:endParaRPr lang="en-US"/>
          </a:p>
          <a:p>
            <a:endParaRPr lang="en-US"/>
          </a:p>
        </p:txBody>
      </p:sp>
    </p:spTree>
    <p:extLst>
      <p:ext uri="{BB962C8B-B14F-4D97-AF65-F5344CB8AC3E}">
        <p14:creationId xmlns:p14="http://schemas.microsoft.com/office/powerpoint/2010/main" val="315016265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85FA6C2F-3836-46AE-AE42-C4ADF9A175C0}" type="slidenum">
              <a:rPr lang="en-US"/>
              <a:pPr/>
              <a:t>73</a:t>
            </a:fld>
            <a:endParaRPr lang="en-US"/>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8909869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9EC43ABC-7400-419B-A87E-8BAB0CE0957F}" type="slidenum">
              <a:rPr lang="en-US"/>
              <a:pPr/>
              <a:t>74</a:t>
            </a:fld>
            <a:endParaRPr lang="en-US"/>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r>
              <a:rPr lang="en-US" sz="1800" b="1">
                <a:latin typeface="Arial" pitchFamily="34" charset="0"/>
              </a:rPr>
              <a:t>Chopper Gun  (Fiberglass, resin and catalyst are sprayed together)</a:t>
            </a:r>
            <a:endParaRPr lang="en-US"/>
          </a:p>
        </p:txBody>
      </p:sp>
    </p:spTree>
    <p:extLst>
      <p:ext uri="{BB962C8B-B14F-4D97-AF65-F5344CB8AC3E}">
        <p14:creationId xmlns:p14="http://schemas.microsoft.com/office/powerpoint/2010/main" val="903121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B8A76753-96C0-4B37-8EF1-BD2284FE3B3D}" type="slidenum">
              <a:rPr lang="en-US"/>
              <a:pPr/>
              <a:t>7</a:t>
            </a:fld>
            <a:endParaRPr lang="en-US"/>
          </a:p>
        </p:txBody>
      </p:sp>
      <p:sp>
        <p:nvSpPr>
          <p:cNvPr id="233475" name="Rectangle 2"/>
          <p:cNvSpPr>
            <a:spLocks noGrp="1" noChangeArrowheads="1"/>
          </p:cNvSpPr>
          <p:nvPr>
            <p:ph type="body" idx="1"/>
          </p:nvPr>
        </p:nvSpPr>
        <p:spPr>
          <a:xfrm>
            <a:off x="609600" y="4370388"/>
            <a:ext cx="5562600" cy="4292600"/>
          </a:xfrm>
          <a:noFill/>
          <a:ln/>
        </p:spPr>
        <p:txBody>
          <a:bodyPr lIns="77788" tIns="38100" rIns="77788" bIns="38100"/>
          <a:lstStyle/>
          <a:p>
            <a:endParaRPr lang="en-US"/>
          </a:p>
        </p:txBody>
      </p:sp>
      <p:sp>
        <p:nvSpPr>
          <p:cNvPr id="233476" name="Rectangle 3"/>
          <p:cNvSpPr>
            <a:spLocks noGrp="1" noRot="1" noChangeAspect="1" noChangeArrowheads="1" noTextEdit="1"/>
          </p:cNvSpPr>
          <p:nvPr>
            <p:ph type="sldImg"/>
          </p:nvPr>
        </p:nvSpPr>
        <p:spPr>
          <a:ln w="12700" cap="flat">
            <a:solidFill>
              <a:schemeClr val="tx1"/>
            </a:solidFill>
          </a:ln>
        </p:spPr>
      </p:sp>
    </p:spTree>
    <p:extLst>
      <p:ext uri="{BB962C8B-B14F-4D97-AF65-F5344CB8AC3E}">
        <p14:creationId xmlns:p14="http://schemas.microsoft.com/office/powerpoint/2010/main" val="3820915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203D6181-6DF8-44F0-B05B-85C296DA9F6F}" type="slidenum">
              <a:rPr lang="en-US"/>
              <a:pPr/>
              <a:t>75</a:t>
            </a:fld>
            <a:endParaRPr lang="en-US"/>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r>
              <a:rPr lang="en-US" sz="1800" b="1">
                <a:latin typeface="Arial" pitchFamily="34" charset="0"/>
              </a:rPr>
              <a:t>Finished top half</a:t>
            </a:r>
            <a:endParaRPr lang="en-US"/>
          </a:p>
        </p:txBody>
      </p:sp>
    </p:spTree>
    <p:extLst>
      <p:ext uri="{BB962C8B-B14F-4D97-AF65-F5344CB8AC3E}">
        <p14:creationId xmlns:p14="http://schemas.microsoft.com/office/powerpoint/2010/main" val="301816838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p>
            <a:fld id="{D60644B2-EBA1-417E-B80E-949C667659C4}" type="slidenum">
              <a:rPr lang="en-US"/>
              <a:pPr/>
              <a:t>76</a:t>
            </a:fld>
            <a:endParaRPr lang="en-US"/>
          </a:p>
        </p:txBody>
      </p:sp>
      <p:sp>
        <p:nvSpPr>
          <p:cNvPr id="299011" name="Rectangle 2"/>
          <p:cNvSpPr>
            <a:spLocks noGrp="1" noRot="1" noChangeAspect="1" noChangeArrowheads="1" noTextEdit="1"/>
          </p:cNvSpPr>
          <p:nvPr>
            <p:ph type="sldImg"/>
          </p:nvPr>
        </p:nvSpPr>
        <p:spPr>
          <a:ln/>
        </p:spPr>
      </p:sp>
      <p:sp>
        <p:nvSpPr>
          <p:cNvPr id="299012" name="Rectangle 3"/>
          <p:cNvSpPr>
            <a:spLocks noGrp="1" noChangeArrowheads="1"/>
          </p:cNvSpPr>
          <p:nvPr>
            <p:ph type="body" idx="1"/>
          </p:nvPr>
        </p:nvSpPr>
        <p:spPr>
          <a:noFill/>
          <a:ln/>
        </p:spPr>
        <p:txBody>
          <a:bodyPr/>
          <a:lstStyle/>
          <a:p>
            <a:r>
              <a:rPr lang="en-US" sz="1800" b="1">
                <a:latin typeface="Arial" pitchFamily="34" charset="0"/>
              </a:rPr>
              <a:t>The lower half is sprayed with a layer of Gel Coat in a spray booth</a:t>
            </a:r>
          </a:p>
          <a:p>
            <a:endParaRPr lang="en-US"/>
          </a:p>
        </p:txBody>
      </p:sp>
    </p:spTree>
    <p:extLst>
      <p:ext uri="{BB962C8B-B14F-4D97-AF65-F5344CB8AC3E}">
        <p14:creationId xmlns:p14="http://schemas.microsoft.com/office/powerpoint/2010/main" val="88985610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B1025FFD-2AE6-4504-9365-A79E7BB63F6C}" type="slidenum">
              <a:rPr lang="en-US"/>
              <a:pPr/>
              <a:t>78</a:t>
            </a:fld>
            <a:endParaRPr lang="en-US"/>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xfrm>
            <a:off x="765175" y="4167188"/>
            <a:ext cx="6092825" cy="5032375"/>
          </a:xfrm>
          <a:noFill/>
          <a:ln/>
        </p:spPr>
        <p:txBody>
          <a:bodyPr/>
          <a:lstStyle/>
          <a:p>
            <a:endParaRPr lang="en-US" sz="1800" b="1">
              <a:latin typeface="Arial" pitchFamily="34" charset="0"/>
            </a:endParaRPr>
          </a:p>
          <a:p>
            <a:r>
              <a:rPr lang="en-US" sz="1800" b="1">
                <a:latin typeface="Arial" pitchFamily="34" charset="0"/>
              </a:rPr>
              <a:t>Layer of Gel Coat left to cure at room temp.</a:t>
            </a:r>
          </a:p>
          <a:p>
            <a:endParaRPr lang="en-US" sz="1800" u="sng">
              <a:solidFill>
                <a:srgbClr val="CC0000"/>
              </a:solidFill>
              <a:latin typeface="Arial" pitchFamily="34" charset="0"/>
            </a:endParaRPr>
          </a:p>
          <a:p>
            <a:r>
              <a:rPr lang="en-US" sz="2400" b="1" u="sng">
                <a:solidFill>
                  <a:srgbClr val="FF9900"/>
                </a:solidFill>
                <a:latin typeface="Arial" pitchFamily="34" charset="0"/>
              </a:rPr>
              <a:t>Types of Gel Coats Used in Boat Mfg Ops:</a:t>
            </a:r>
            <a:endParaRPr lang="en-US" sz="2400" b="1">
              <a:solidFill>
                <a:srgbClr val="FF9900"/>
              </a:solidFill>
              <a:latin typeface="Arial" pitchFamily="34" charset="0"/>
            </a:endParaRPr>
          </a:p>
          <a:p>
            <a:r>
              <a:rPr lang="en-US" sz="2400" b="1">
                <a:solidFill>
                  <a:srgbClr val="FF9900"/>
                </a:solidFill>
                <a:latin typeface="Arial" pitchFamily="34" charset="0"/>
              </a:rPr>
              <a:t>Clear gel coat</a:t>
            </a:r>
          </a:p>
          <a:p>
            <a:r>
              <a:rPr lang="en-US" sz="2400" b="1">
                <a:solidFill>
                  <a:srgbClr val="FF9900"/>
                </a:solidFill>
                <a:latin typeface="Arial" pitchFamily="34" charset="0"/>
              </a:rPr>
              <a:t>Pigmented gel coat</a:t>
            </a:r>
          </a:p>
          <a:p>
            <a:r>
              <a:rPr lang="en-US" sz="2400" b="1">
                <a:solidFill>
                  <a:srgbClr val="FF9900"/>
                </a:solidFill>
                <a:latin typeface="Arial" pitchFamily="34" charset="0"/>
              </a:rPr>
              <a:t>Tooling gel coat</a:t>
            </a:r>
          </a:p>
          <a:p>
            <a:endParaRPr lang="en-US" sz="2400" b="1">
              <a:solidFill>
                <a:srgbClr val="FF9900"/>
              </a:solidFill>
              <a:latin typeface="Arial" pitchFamily="34" charset="0"/>
            </a:endParaRPr>
          </a:p>
          <a:p>
            <a:endParaRPr lang="en-US"/>
          </a:p>
        </p:txBody>
      </p:sp>
      <p:sp>
        <p:nvSpPr>
          <p:cNvPr id="300037" name="Rectangle 4"/>
          <p:cNvSpPr>
            <a:spLocks noChangeArrowheads="1"/>
          </p:cNvSpPr>
          <p:nvPr/>
        </p:nvSpPr>
        <p:spPr bwMode="auto">
          <a:xfrm>
            <a:off x="6151563" y="1431925"/>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13</a:t>
            </a:r>
          </a:p>
        </p:txBody>
      </p:sp>
    </p:spTree>
    <p:extLst>
      <p:ext uri="{BB962C8B-B14F-4D97-AF65-F5344CB8AC3E}">
        <p14:creationId xmlns:p14="http://schemas.microsoft.com/office/powerpoint/2010/main" val="171215890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601D7328-1637-476A-BE75-02EDA20A71D8}" type="slidenum">
              <a:rPr lang="en-US"/>
              <a:pPr/>
              <a:t>79</a:t>
            </a:fld>
            <a:endParaRPr lang="en-US"/>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r>
              <a:rPr lang="en-US" sz="1800" b="1">
                <a:latin typeface="Arial" pitchFamily="34" charset="0"/>
              </a:rPr>
              <a:t>Additional layers of fiberglass cloth saturated with resin are added until the final thickness is achieved</a:t>
            </a:r>
          </a:p>
          <a:p>
            <a:endParaRPr lang="en-US"/>
          </a:p>
        </p:txBody>
      </p:sp>
    </p:spTree>
    <p:extLst>
      <p:ext uri="{BB962C8B-B14F-4D97-AF65-F5344CB8AC3E}">
        <p14:creationId xmlns:p14="http://schemas.microsoft.com/office/powerpoint/2010/main" val="19767399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p>
            <a:fld id="{02649020-51B4-4558-836E-94F9223CE3C6}" type="slidenum">
              <a:rPr lang="en-US"/>
              <a:pPr/>
              <a:t>80</a:t>
            </a:fld>
            <a:endParaRPr lang="en-US"/>
          </a:p>
        </p:txBody>
      </p:sp>
      <p:sp>
        <p:nvSpPr>
          <p:cNvPr id="302083" name="Rectangle 2"/>
          <p:cNvSpPr>
            <a:spLocks noGrp="1" noRot="1" noChangeAspect="1" noChangeArrowheads="1" noTextEdit="1"/>
          </p:cNvSpPr>
          <p:nvPr>
            <p:ph type="sldImg"/>
          </p:nvPr>
        </p:nvSpPr>
        <p:spPr>
          <a:ln/>
        </p:spPr>
      </p:sp>
      <p:sp>
        <p:nvSpPr>
          <p:cNvPr id="302084" name="Rectangle 3"/>
          <p:cNvSpPr>
            <a:spLocks noGrp="1" noChangeArrowheads="1"/>
          </p:cNvSpPr>
          <p:nvPr>
            <p:ph type="body" idx="1"/>
          </p:nvPr>
        </p:nvSpPr>
        <p:spPr>
          <a:noFill/>
          <a:ln/>
        </p:spPr>
        <p:txBody>
          <a:bodyPr/>
          <a:lstStyle/>
          <a:p>
            <a:r>
              <a:rPr lang="en-US" sz="1800" b="1">
                <a:latin typeface="Arial" pitchFamily="34" charset="0"/>
              </a:rPr>
              <a:t>Promoters, Inhibitors and Accelerators are used to adjust the gel time of the curing reaction</a:t>
            </a:r>
          </a:p>
          <a:p>
            <a:endParaRPr lang="en-US" sz="1800" b="1">
              <a:latin typeface="Arial" pitchFamily="34" charset="0"/>
            </a:endParaRPr>
          </a:p>
          <a:p>
            <a:r>
              <a:rPr lang="en-US" sz="1800" b="1">
                <a:latin typeface="Arial" pitchFamily="34" charset="0"/>
              </a:rPr>
              <a:t>Fillers such as silica, silicon carbide and ceramic beads are added for electrical insulation or abrasion resistance. </a:t>
            </a:r>
          </a:p>
        </p:txBody>
      </p:sp>
    </p:spTree>
    <p:extLst>
      <p:ext uri="{BB962C8B-B14F-4D97-AF65-F5344CB8AC3E}">
        <p14:creationId xmlns:p14="http://schemas.microsoft.com/office/powerpoint/2010/main" val="122884661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p>
            <a:fld id="{EB5376C8-0C4D-429B-A1B8-1EB5E35A8A48}" type="slidenum">
              <a:rPr lang="en-US"/>
              <a:pPr/>
              <a:t>81</a:t>
            </a:fld>
            <a:endParaRPr lang="en-US"/>
          </a:p>
        </p:txBody>
      </p:sp>
      <p:sp>
        <p:nvSpPr>
          <p:cNvPr id="303107" name="Rectangle 2"/>
          <p:cNvSpPr>
            <a:spLocks noGrp="1" noRot="1" noChangeAspect="1" noChangeArrowheads="1" noTextEdit="1"/>
          </p:cNvSpPr>
          <p:nvPr>
            <p:ph type="sldImg"/>
          </p:nvPr>
        </p:nvSpPr>
        <p:spPr>
          <a:ln/>
        </p:spPr>
      </p:sp>
      <p:sp>
        <p:nvSpPr>
          <p:cNvPr id="303108" name="Rectangle 3"/>
          <p:cNvSpPr>
            <a:spLocks noGrp="1" noChangeArrowheads="1"/>
          </p:cNvSpPr>
          <p:nvPr>
            <p:ph type="body" idx="1"/>
          </p:nvPr>
        </p:nvSpPr>
        <p:spPr>
          <a:noFill/>
          <a:ln/>
        </p:spPr>
        <p:txBody>
          <a:bodyPr/>
          <a:lstStyle/>
          <a:p>
            <a:r>
              <a:rPr lang="en-US" sz="1800" b="1">
                <a:latin typeface="Arial" pitchFamily="34" charset="0"/>
              </a:rPr>
              <a:t>Reinforced fiberglass cloth saturated with resin allowed to cure</a:t>
            </a:r>
          </a:p>
          <a:p>
            <a:endParaRPr lang="en-US" sz="1800" b="1">
              <a:latin typeface="Arial" pitchFamily="34" charset="0"/>
            </a:endParaRPr>
          </a:p>
          <a:p>
            <a:r>
              <a:rPr lang="en-US" sz="1800" b="1">
                <a:latin typeface="Arial" pitchFamily="34" charset="0"/>
              </a:rPr>
              <a:t>Cure can be caused by :</a:t>
            </a:r>
          </a:p>
          <a:p>
            <a:r>
              <a:rPr lang="en-US" sz="1800" b="1">
                <a:latin typeface="Arial" pitchFamily="34" charset="0"/>
                <a:sym typeface="Symbol" pitchFamily="18" charset="2"/>
              </a:rPr>
              <a:t>  C</a:t>
            </a:r>
            <a:r>
              <a:rPr lang="en-US" sz="1800" b="1">
                <a:latin typeface="Arial" pitchFamily="34" charset="0"/>
              </a:rPr>
              <a:t>ross linking agents</a:t>
            </a:r>
          </a:p>
          <a:p>
            <a:r>
              <a:rPr lang="en-US" sz="1800" b="1">
                <a:latin typeface="Arial" pitchFamily="34" charset="0"/>
                <a:sym typeface="Symbol" pitchFamily="18" charset="2"/>
              </a:rPr>
              <a:t>  With or without Catalyst</a:t>
            </a:r>
          </a:p>
          <a:p>
            <a:r>
              <a:rPr lang="en-US" sz="1800" b="1">
                <a:latin typeface="Arial" pitchFamily="34" charset="0"/>
                <a:sym typeface="Symbol" pitchFamily="18" charset="2"/>
              </a:rPr>
              <a:t>  With or without Heat</a:t>
            </a:r>
          </a:p>
        </p:txBody>
      </p:sp>
    </p:spTree>
    <p:extLst>
      <p:ext uri="{BB962C8B-B14F-4D97-AF65-F5344CB8AC3E}">
        <p14:creationId xmlns:p14="http://schemas.microsoft.com/office/powerpoint/2010/main" val="293713498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p>
            <a:fld id="{56978A8A-68CF-4829-A29D-338BF1717DC9}" type="slidenum">
              <a:rPr lang="en-US"/>
              <a:pPr/>
              <a:t>82</a:t>
            </a:fld>
            <a:endParaRPr lang="en-US"/>
          </a:p>
        </p:txBody>
      </p:sp>
      <p:sp>
        <p:nvSpPr>
          <p:cNvPr id="304131" name="Rectangle 2"/>
          <p:cNvSpPr>
            <a:spLocks noGrp="1" noRot="1" noChangeAspect="1" noChangeArrowheads="1" noTextEdit="1"/>
          </p:cNvSpPr>
          <p:nvPr>
            <p:ph type="sldImg"/>
          </p:nvPr>
        </p:nvSpPr>
        <p:spPr>
          <a:ln/>
        </p:spPr>
      </p:sp>
      <p:sp>
        <p:nvSpPr>
          <p:cNvPr id="304132"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405664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32053869-AEF8-4AF9-9C6A-B316FFAB5B9B}" type="slidenum">
              <a:rPr lang="en-US"/>
              <a:pPr/>
              <a:t>83</a:t>
            </a:fld>
            <a:endParaRPr lang="en-US"/>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13149580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p>
            <a:fld id="{0CA249E9-6CFF-4788-93D6-BCDA8DA6E812}" type="slidenum">
              <a:rPr lang="en-US"/>
              <a:pPr/>
              <a:t>84</a:t>
            </a:fld>
            <a:endParaRPr lang="en-US"/>
          </a:p>
        </p:txBody>
      </p:sp>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78900397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7DA6C978-36FC-451D-AC5D-A03CFDE2EC77}" type="slidenum">
              <a:rPr lang="en-US"/>
              <a:pPr/>
              <a:t>85</a:t>
            </a:fld>
            <a:endParaRPr lang="en-US"/>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97872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7607971A-6A54-4736-BCC6-A6899B808C8E}" type="slidenum">
              <a:rPr lang="en-US"/>
              <a:pPr/>
              <a:t>8</a:t>
            </a:fld>
            <a:endParaRPr lang="en-US"/>
          </a:p>
        </p:txBody>
      </p:sp>
      <p:sp>
        <p:nvSpPr>
          <p:cNvPr id="234499" name="Rectangle 2"/>
          <p:cNvSpPr>
            <a:spLocks noGrp="1" noChangeArrowheads="1"/>
          </p:cNvSpPr>
          <p:nvPr>
            <p:ph type="body" idx="1"/>
          </p:nvPr>
        </p:nvSpPr>
        <p:spPr>
          <a:xfrm>
            <a:off x="260350" y="4240213"/>
            <a:ext cx="6408738" cy="4608512"/>
          </a:xfrm>
          <a:noFill/>
          <a:ln/>
        </p:spPr>
        <p:txBody>
          <a:bodyPr lIns="77788" tIns="38100" rIns="77788" bIns="38100"/>
          <a:lstStyle/>
          <a:p>
            <a:endParaRPr lang="en-US" sz="1800" b="1">
              <a:solidFill>
                <a:srgbClr val="FF9900"/>
              </a:solidFill>
              <a:latin typeface="Arial" pitchFamily="34" charset="0"/>
            </a:endParaRPr>
          </a:p>
          <a:p>
            <a:endParaRPr lang="en-US" sz="1800" b="1">
              <a:solidFill>
                <a:srgbClr val="FF9900"/>
              </a:solidFill>
              <a:latin typeface="Arial" pitchFamily="34" charset="0"/>
            </a:endParaRPr>
          </a:p>
          <a:p>
            <a:r>
              <a:rPr lang="en-US" sz="1800" b="1">
                <a:solidFill>
                  <a:srgbClr val="FF9900"/>
                </a:solidFill>
                <a:latin typeface="Arial" pitchFamily="34" charset="0"/>
              </a:rPr>
              <a:t>Styrene and MMA (Methyl Methacrylate) are HAPs</a:t>
            </a:r>
          </a:p>
          <a:p>
            <a:endParaRPr lang="en-US" sz="1800" b="1">
              <a:solidFill>
                <a:srgbClr val="FF9900"/>
              </a:solidFill>
              <a:latin typeface="Arial" pitchFamily="34" charset="0"/>
            </a:endParaRPr>
          </a:p>
          <a:p>
            <a:endParaRPr lang="en-US" sz="1800" b="1">
              <a:solidFill>
                <a:srgbClr val="FF9900"/>
              </a:solidFill>
              <a:latin typeface="Arial" pitchFamily="34" charset="0"/>
            </a:endParaRPr>
          </a:p>
          <a:p>
            <a:r>
              <a:rPr lang="en-US" sz="1800" b="1">
                <a:solidFill>
                  <a:srgbClr val="D60000"/>
                </a:solidFill>
                <a:latin typeface="Arial" pitchFamily="34" charset="0"/>
              </a:rPr>
              <a:t>MEKP</a:t>
            </a:r>
            <a:r>
              <a:rPr lang="en-US" sz="1800">
                <a:solidFill>
                  <a:srgbClr val="D60000"/>
                </a:solidFill>
                <a:latin typeface="Arial" pitchFamily="34" charset="0"/>
              </a:rPr>
              <a:t> is a </a:t>
            </a:r>
            <a:r>
              <a:rPr lang="en-US" sz="1800" b="1" u="sng">
                <a:solidFill>
                  <a:srgbClr val="D60000"/>
                </a:solidFill>
                <a:latin typeface="Arial" pitchFamily="34" charset="0"/>
              </a:rPr>
              <a:t>catalyst</a:t>
            </a:r>
            <a:r>
              <a:rPr lang="en-US" sz="1800">
                <a:solidFill>
                  <a:srgbClr val="D60000"/>
                </a:solidFill>
                <a:latin typeface="Arial" pitchFamily="34" charset="0"/>
              </a:rPr>
              <a:t>  </a:t>
            </a:r>
            <a:r>
              <a:rPr lang="en-US" sz="1800">
                <a:solidFill>
                  <a:srgbClr val="D60000"/>
                </a:solidFill>
                <a:latin typeface="Arial" pitchFamily="34" charset="0"/>
                <a:cs typeface="Arial" pitchFamily="34" charset="0"/>
              </a:rPr>
              <a:t>•  </a:t>
            </a:r>
            <a:r>
              <a:rPr lang="en-US" sz="1800" b="1" u="sng">
                <a:solidFill>
                  <a:srgbClr val="D60000"/>
                </a:solidFill>
                <a:latin typeface="Arial" pitchFamily="34" charset="0"/>
                <a:cs typeface="Arial" pitchFamily="34" charset="0"/>
              </a:rPr>
              <a:t>initiator</a:t>
            </a:r>
            <a:r>
              <a:rPr lang="en-US" sz="1800">
                <a:solidFill>
                  <a:srgbClr val="D60000"/>
                </a:solidFill>
                <a:latin typeface="Arial" pitchFamily="34" charset="0"/>
                <a:cs typeface="Arial" pitchFamily="34" charset="0"/>
              </a:rPr>
              <a:t> •  </a:t>
            </a:r>
            <a:r>
              <a:rPr lang="en-US" sz="1800" b="1" u="sng">
                <a:solidFill>
                  <a:srgbClr val="D60000"/>
                </a:solidFill>
                <a:latin typeface="Arial" pitchFamily="34" charset="0"/>
                <a:cs typeface="Arial" pitchFamily="34" charset="0"/>
              </a:rPr>
              <a:t>accelerator</a:t>
            </a:r>
          </a:p>
          <a:p>
            <a:endParaRPr lang="en-US" sz="1800">
              <a:solidFill>
                <a:srgbClr val="D60000"/>
              </a:solidFill>
              <a:latin typeface="Arial" pitchFamily="34" charset="0"/>
            </a:endParaRPr>
          </a:p>
          <a:p>
            <a:r>
              <a:rPr lang="en-US" sz="1800">
                <a:solidFill>
                  <a:srgbClr val="D60000"/>
                </a:solidFill>
                <a:latin typeface="Arial" pitchFamily="34" charset="0"/>
              </a:rPr>
              <a:t>	</a:t>
            </a:r>
            <a:r>
              <a:rPr lang="en-US" sz="1800">
                <a:solidFill>
                  <a:srgbClr val="D60000"/>
                </a:solidFill>
                <a:latin typeface="Arial" pitchFamily="34" charset="0"/>
                <a:cs typeface="Arial" pitchFamily="34" charset="0"/>
              </a:rPr>
              <a:t>→  </a:t>
            </a:r>
            <a:r>
              <a:rPr lang="en-US" sz="1800">
                <a:solidFill>
                  <a:srgbClr val="D60000"/>
                </a:solidFill>
                <a:latin typeface="Arial" pitchFamily="34" charset="0"/>
              </a:rPr>
              <a:t>controls the rate of reaction</a:t>
            </a:r>
          </a:p>
          <a:p>
            <a:r>
              <a:rPr lang="en-US" sz="1800">
                <a:solidFill>
                  <a:srgbClr val="D60000"/>
                </a:solidFill>
                <a:latin typeface="Arial" pitchFamily="34" charset="0"/>
              </a:rPr>
              <a:t>	</a:t>
            </a:r>
            <a:r>
              <a:rPr lang="en-US" sz="1800">
                <a:solidFill>
                  <a:srgbClr val="D60000"/>
                </a:solidFill>
                <a:latin typeface="Arial" pitchFamily="34" charset="0"/>
                <a:cs typeface="Arial" pitchFamily="34" charset="0"/>
              </a:rPr>
              <a:t>→  highly </a:t>
            </a:r>
            <a:r>
              <a:rPr lang="en-US" sz="1800" b="1" u="sng">
                <a:solidFill>
                  <a:srgbClr val="D60000"/>
                </a:solidFill>
                <a:latin typeface="Arial" pitchFamily="34" charset="0"/>
                <a:cs typeface="Arial" pitchFamily="34" charset="0"/>
              </a:rPr>
              <a:t>toxic</a:t>
            </a:r>
            <a:r>
              <a:rPr lang="en-US" sz="1800" b="1">
                <a:solidFill>
                  <a:srgbClr val="D60000"/>
                </a:solidFill>
                <a:latin typeface="Arial" pitchFamily="34" charset="0"/>
                <a:cs typeface="Arial" pitchFamily="34" charset="0"/>
              </a:rPr>
              <a:t>  </a:t>
            </a:r>
            <a:r>
              <a:rPr lang="en-US" sz="1800">
                <a:solidFill>
                  <a:srgbClr val="D60000"/>
                </a:solidFill>
                <a:latin typeface="Arial" pitchFamily="34" charset="0"/>
                <a:cs typeface="Arial" pitchFamily="34" charset="0"/>
              </a:rPr>
              <a:t>(severe skin irritant)</a:t>
            </a:r>
          </a:p>
          <a:p>
            <a:r>
              <a:rPr lang="en-US" sz="1800">
                <a:solidFill>
                  <a:srgbClr val="D60000"/>
                </a:solidFill>
                <a:latin typeface="Arial" pitchFamily="34" charset="0"/>
              </a:rPr>
              <a:t>	</a:t>
            </a:r>
            <a:r>
              <a:rPr lang="en-US" sz="1800">
                <a:solidFill>
                  <a:srgbClr val="D60000"/>
                </a:solidFill>
                <a:latin typeface="Arial" pitchFamily="34" charset="0"/>
                <a:cs typeface="Arial" pitchFamily="34" charset="0"/>
              </a:rPr>
              <a:t>→  highly </a:t>
            </a:r>
            <a:r>
              <a:rPr lang="en-US" sz="1800" b="1" u="sng">
                <a:solidFill>
                  <a:srgbClr val="D60000"/>
                </a:solidFill>
                <a:latin typeface="Arial" pitchFamily="34" charset="0"/>
                <a:cs typeface="Arial" pitchFamily="34" charset="0"/>
              </a:rPr>
              <a:t>unstable</a:t>
            </a:r>
          </a:p>
          <a:p>
            <a:r>
              <a:rPr lang="en-US" sz="1800">
                <a:solidFill>
                  <a:srgbClr val="D60000"/>
                </a:solidFill>
                <a:latin typeface="Arial" pitchFamily="34" charset="0"/>
              </a:rPr>
              <a:t>	</a:t>
            </a:r>
            <a:r>
              <a:rPr lang="en-US" sz="1800">
                <a:solidFill>
                  <a:srgbClr val="D60000"/>
                </a:solidFill>
                <a:latin typeface="Arial" pitchFamily="34" charset="0"/>
                <a:cs typeface="Arial" pitchFamily="34" charset="0"/>
              </a:rPr>
              <a:t>→  highly </a:t>
            </a:r>
            <a:r>
              <a:rPr lang="en-US" sz="1800" b="1" u="sng">
                <a:solidFill>
                  <a:srgbClr val="D60000"/>
                </a:solidFill>
                <a:latin typeface="Arial" pitchFamily="34" charset="0"/>
                <a:cs typeface="Arial" pitchFamily="34" charset="0"/>
              </a:rPr>
              <a:t>explosive</a:t>
            </a:r>
            <a:endParaRPr lang="en-US" sz="1800">
              <a:solidFill>
                <a:srgbClr val="D60000"/>
              </a:solidFill>
              <a:latin typeface="Arial" pitchFamily="34" charset="0"/>
              <a:cs typeface="Arial" pitchFamily="34" charset="0"/>
            </a:endParaRPr>
          </a:p>
          <a:p>
            <a:endParaRPr lang="en-US" sz="1800" b="1" u="sng">
              <a:solidFill>
                <a:srgbClr val="D60000"/>
              </a:solidFill>
              <a:latin typeface="Arial" pitchFamily="34" charset="0"/>
              <a:cs typeface="Arial" pitchFamily="34" charset="0"/>
            </a:endParaRPr>
          </a:p>
        </p:txBody>
      </p:sp>
      <p:sp>
        <p:nvSpPr>
          <p:cNvPr id="234500" name="Rectangle 3"/>
          <p:cNvSpPr>
            <a:spLocks noGrp="1" noRot="1" noChangeAspect="1" noChangeArrowheads="1" noTextEdit="1"/>
          </p:cNvSpPr>
          <p:nvPr>
            <p:ph type="sldImg"/>
          </p:nvPr>
        </p:nvSpPr>
        <p:spPr>
          <a:xfrm>
            <a:off x="1052513" y="495300"/>
            <a:ext cx="4598987" cy="3449638"/>
          </a:xfrm>
          <a:ln w="12700" cap="flat">
            <a:solidFill>
              <a:schemeClr val="tx1"/>
            </a:solidFill>
          </a:ln>
        </p:spPr>
      </p:sp>
      <p:sp>
        <p:nvSpPr>
          <p:cNvPr id="234501" name="Rectangle 5"/>
          <p:cNvSpPr>
            <a:spLocks noChangeArrowheads="1"/>
          </p:cNvSpPr>
          <p:nvPr/>
        </p:nvSpPr>
        <p:spPr bwMode="auto">
          <a:xfrm>
            <a:off x="6007100" y="1431925"/>
            <a:ext cx="850900"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15</a:t>
            </a:r>
          </a:p>
        </p:txBody>
      </p:sp>
    </p:spTree>
    <p:extLst>
      <p:ext uri="{BB962C8B-B14F-4D97-AF65-F5344CB8AC3E}">
        <p14:creationId xmlns:p14="http://schemas.microsoft.com/office/powerpoint/2010/main" val="385413804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E04ED791-7FCB-46D2-A53C-B9CDA540DCA7}" type="slidenum">
              <a:rPr lang="en-US"/>
              <a:pPr/>
              <a:t>86</a:t>
            </a:fld>
            <a:endParaRPr lang="en-US"/>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xfrm>
            <a:off x="476250" y="4383088"/>
            <a:ext cx="6381750" cy="4816475"/>
          </a:xfrm>
          <a:noFill/>
          <a:ln/>
        </p:spPr>
        <p:txBody>
          <a:bodyPr/>
          <a:lstStyle/>
          <a:p>
            <a:endParaRPr lang="en-US" sz="2400" b="1" u="sng">
              <a:solidFill>
                <a:srgbClr val="FF9900"/>
              </a:solidFill>
              <a:latin typeface="Arial" pitchFamily="34" charset="0"/>
            </a:endParaRPr>
          </a:p>
          <a:p>
            <a:r>
              <a:rPr lang="en-US" sz="2400" b="1" u="sng">
                <a:solidFill>
                  <a:srgbClr val="FF9900"/>
                </a:solidFill>
                <a:latin typeface="Arial" pitchFamily="34" charset="0"/>
              </a:rPr>
              <a:t>Boat Interiors :</a:t>
            </a:r>
            <a:r>
              <a:rPr lang="en-US" sz="2400" b="1">
                <a:solidFill>
                  <a:srgbClr val="FF9900"/>
                </a:solidFill>
                <a:latin typeface="Arial" pitchFamily="34" charset="0"/>
              </a:rPr>
              <a:t> Carpeting and fabric is mostly bonded with contact adhesives.</a:t>
            </a:r>
          </a:p>
          <a:p>
            <a:r>
              <a:rPr lang="en-US" sz="2400" b="1" u="sng">
                <a:solidFill>
                  <a:srgbClr val="FF9900"/>
                </a:solidFill>
                <a:latin typeface="Arial" pitchFamily="34" charset="0"/>
              </a:rPr>
              <a:t>Contact adhesives contain HAPs :</a:t>
            </a:r>
          </a:p>
          <a:p>
            <a:r>
              <a:rPr lang="en-US" sz="2400">
                <a:latin typeface="Arial" pitchFamily="34" charset="0"/>
              </a:rPr>
              <a:t>Methylene Chloride</a:t>
            </a:r>
          </a:p>
          <a:p>
            <a:r>
              <a:rPr lang="en-US" sz="2400">
                <a:latin typeface="Arial" pitchFamily="34" charset="0"/>
              </a:rPr>
              <a:t>Toluene</a:t>
            </a:r>
          </a:p>
          <a:p>
            <a:r>
              <a:rPr lang="en-US" sz="2400">
                <a:latin typeface="Arial" pitchFamily="34" charset="0"/>
              </a:rPr>
              <a:t>Xylene</a:t>
            </a:r>
          </a:p>
          <a:p>
            <a:r>
              <a:rPr lang="en-US" sz="2400">
                <a:latin typeface="Arial" pitchFamily="34" charset="0"/>
              </a:rPr>
              <a:t>Methyl Chloroform</a:t>
            </a:r>
          </a:p>
          <a:p>
            <a:r>
              <a:rPr lang="en-US" sz="2400" u="sng">
                <a:solidFill>
                  <a:srgbClr val="CC0000"/>
                </a:solidFill>
                <a:latin typeface="Arial" pitchFamily="34" charset="0"/>
              </a:rPr>
              <a:t>Emissions from these compounds need to be included in all calculations!</a:t>
            </a:r>
            <a:r>
              <a:rPr lang="en-US" sz="2400" b="1">
                <a:solidFill>
                  <a:srgbClr val="CC0000"/>
                </a:solidFill>
                <a:latin typeface="Arial" pitchFamily="34" charset="0"/>
              </a:rPr>
              <a:t> </a:t>
            </a:r>
          </a:p>
        </p:txBody>
      </p:sp>
      <p:sp>
        <p:nvSpPr>
          <p:cNvPr id="308229" name="Rectangle 4"/>
          <p:cNvSpPr>
            <a:spLocks noChangeArrowheads="1"/>
          </p:cNvSpPr>
          <p:nvPr/>
        </p:nvSpPr>
        <p:spPr bwMode="auto">
          <a:xfrm>
            <a:off x="6080125" y="1431925"/>
            <a:ext cx="777875"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4</a:t>
            </a:r>
          </a:p>
        </p:txBody>
      </p:sp>
    </p:spTree>
    <p:extLst>
      <p:ext uri="{BB962C8B-B14F-4D97-AF65-F5344CB8AC3E}">
        <p14:creationId xmlns:p14="http://schemas.microsoft.com/office/powerpoint/2010/main" val="31844146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p:spPr>
        <p:txBody>
          <a:bodyPr/>
          <a:lstStyle/>
          <a:p>
            <a:fld id="{D3F5B141-91B5-4128-AF84-E44A3139B6D4}" type="slidenum">
              <a:rPr lang="en-US"/>
              <a:pPr/>
              <a:t>87</a:t>
            </a:fld>
            <a:endParaRPr lang="en-US"/>
          </a:p>
        </p:txBody>
      </p:sp>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xfrm>
            <a:off x="692150" y="4240213"/>
            <a:ext cx="6165850" cy="4959350"/>
          </a:xfrm>
          <a:noFill/>
          <a:ln/>
        </p:spPr>
        <p:txBody>
          <a:bodyPr/>
          <a:lstStyle/>
          <a:p>
            <a:pPr algn="ctr"/>
            <a:endParaRPr lang="en-US" sz="1800" b="1" u="sng">
              <a:latin typeface="Arial" pitchFamily="34" charset="0"/>
            </a:endParaRPr>
          </a:p>
          <a:p>
            <a:pPr algn="ctr"/>
            <a:r>
              <a:rPr lang="en-US" sz="1800" b="1" u="sng">
                <a:latin typeface="Arial" pitchFamily="34" charset="0"/>
              </a:rPr>
              <a:t>Large Boat Manufacturing Facility</a:t>
            </a:r>
          </a:p>
          <a:p>
            <a:endParaRPr lang="en-US" sz="1800">
              <a:latin typeface="Arial" pitchFamily="34" charset="0"/>
            </a:endParaRPr>
          </a:p>
          <a:p>
            <a:r>
              <a:rPr lang="en-US" sz="1800">
                <a:latin typeface="Arial" pitchFamily="34" charset="0"/>
              </a:rPr>
              <a:t>HAP Source &gt;&gt; MACT Source (EPA NESHAP)</a:t>
            </a:r>
          </a:p>
          <a:p>
            <a:endParaRPr lang="en-US" sz="1800">
              <a:latin typeface="Arial" pitchFamily="34" charset="0"/>
            </a:endParaRPr>
          </a:p>
          <a:p>
            <a:r>
              <a:rPr lang="en-US" sz="1800" b="1" u="sng">
                <a:solidFill>
                  <a:srgbClr val="FF9900"/>
                </a:solidFill>
                <a:latin typeface="Arial" pitchFamily="34" charset="0"/>
              </a:rPr>
              <a:t>MAJOR SOURCE (HAP) DEFINITION</a:t>
            </a:r>
            <a:r>
              <a:rPr lang="en-US" sz="1800" b="1">
                <a:solidFill>
                  <a:srgbClr val="FF9900"/>
                </a:solidFill>
                <a:latin typeface="Arial" pitchFamily="34" charset="0"/>
              </a:rPr>
              <a:t> :</a:t>
            </a:r>
          </a:p>
          <a:p>
            <a:endParaRPr lang="en-US" sz="1800" b="1" u="sng">
              <a:solidFill>
                <a:srgbClr val="FF9900"/>
              </a:solidFill>
              <a:latin typeface="Arial" pitchFamily="34" charset="0"/>
            </a:endParaRPr>
          </a:p>
          <a:p>
            <a:r>
              <a:rPr lang="en-US" sz="2000" b="1" u="sng">
                <a:solidFill>
                  <a:srgbClr val="FF9900"/>
                </a:solidFill>
                <a:latin typeface="Arial" pitchFamily="34" charset="0"/>
              </a:rPr>
              <a:t>PTE</a:t>
            </a:r>
            <a:r>
              <a:rPr lang="en-US" sz="2000" b="1">
                <a:solidFill>
                  <a:srgbClr val="FF9900"/>
                </a:solidFill>
                <a:latin typeface="Arial" pitchFamily="34" charset="0"/>
              </a:rPr>
              <a:t> of	</a:t>
            </a:r>
            <a:r>
              <a:rPr lang="en-US" sz="2000" b="1" u="sng">
                <a:solidFill>
                  <a:srgbClr val="FF9900"/>
                </a:solidFill>
                <a:latin typeface="Arial" pitchFamily="34" charset="0"/>
              </a:rPr>
              <a:t>10 tons/year or more of any single HAP</a:t>
            </a:r>
            <a:r>
              <a:rPr lang="en-US" sz="2000" b="1">
                <a:solidFill>
                  <a:srgbClr val="FF9900"/>
                </a:solidFill>
                <a:latin typeface="Arial" pitchFamily="34" charset="0"/>
              </a:rPr>
              <a:t> or</a:t>
            </a:r>
          </a:p>
          <a:p>
            <a:r>
              <a:rPr lang="en-US" sz="2000" b="1">
                <a:solidFill>
                  <a:srgbClr val="FF9900"/>
                </a:solidFill>
                <a:latin typeface="Arial" pitchFamily="34" charset="0"/>
              </a:rPr>
              <a:t>	</a:t>
            </a:r>
            <a:r>
              <a:rPr lang="en-US" sz="2000" b="1" u="sng">
                <a:solidFill>
                  <a:srgbClr val="FF9900"/>
                </a:solidFill>
                <a:latin typeface="Arial" pitchFamily="34" charset="0"/>
              </a:rPr>
              <a:t>25 tons/year or more of multiple HAPs</a:t>
            </a:r>
          </a:p>
        </p:txBody>
      </p:sp>
      <p:sp>
        <p:nvSpPr>
          <p:cNvPr id="309253" name="Rectangle 4"/>
          <p:cNvSpPr>
            <a:spLocks noChangeArrowheads="1"/>
          </p:cNvSpPr>
          <p:nvPr/>
        </p:nvSpPr>
        <p:spPr bwMode="auto">
          <a:xfrm>
            <a:off x="6151563" y="1574800"/>
            <a:ext cx="706437"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2</a:t>
            </a:r>
          </a:p>
        </p:txBody>
      </p:sp>
    </p:spTree>
    <p:extLst>
      <p:ext uri="{BB962C8B-B14F-4D97-AF65-F5344CB8AC3E}">
        <p14:creationId xmlns:p14="http://schemas.microsoft.com/office/powerpoint/2010/main" val="22685425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73E4294A-C270-42E1-AFB1-945282CDBDC4}" type="slidenum">
              <a:rPr lang="en-US"/>
              <a:pPr/>
              <a:t>88</a:t>
            </a:fld>
            <a:endParaRPr lang="en-US"/>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6736348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D0E5D4D1-D3E5-49A2-ABCB-6EC2EFC011E5}" type="slidenum">
              <a:rPr lang="en-US"/>
              <a:pPr/>
              <a:t>89</a:t>
            </a:fld>
            <a:endParaRPr lang="en-US"/>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8906028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p:spPr>
        <p:txBody>
          <a:bodyPr/>
          <a:lstStyle/>
          <a:p>
            <a:fld id="{E1530876-376E-4D08-A54A-60346BCDFEAD}" type="slidenum">
              <a:rPr lang="en-US"/>
              <a:pPr/>
              <a:t>92</a:t>
            </a:fld>
            <a:endParaRPr lang="en-US"/>
          </a:p>
        </p:txBody>
      </p:sp>
      <p:sp>
        <p:nvSpPr>
          <p:cNvPr id="312323" name="Rectangle 2"/>
          <p:cNvSpPr>
            <a:spLocks noGrp="1" noRot="1" noChangeAspect="1" noChangeArrowheads="1" noTextEdit="1"/>
          </p:cNvSpPr>
          <p:nvPr>
            <p:ph type="sldImg"/>
          </p:nvPr>
        </p:nvSpPr>
        <p:spPr>
          <a:ln/>
        </p:spPr>
      </p:sp>
      <p:sp>
        <p:nvSpPr>
          <p:cNvPr id="312324" name="Rectangle 3"/>
          <p:cNvSpPr>
            <a:spLocks noGrp="1" noChangeArrowheads="1"/>
          </p:cNvSpPr>
          <p:nvPr>
            <p:ph type="body" idx="1"/>
          </p:nvPr>
        </p:nvSpPr>
        <p:spPr>
          <a:xfrm>
            <a:off x="404813" y="4311650"/>
            <a:ext cx="6453187" cy="4887913"/>
          </a:xfrm>
          <a:noFill/>
          <a:ln/>
        </p:spPr>
        <p:txBody>
          <a:bodyPr/>
          <a:lstStyle/>
          <a:p>
            <a:pPr algn="ctr">
              <a:lnSpc>
                <a:spcPct val="90000"/>
              </a:lnSpc>
            </a:pPr>
            <a:r>
              <a:rPr lang="en-US" sz="2000" b="1" u="sng">
                <a:latin typeface="Arial" pitchFamily="34" charset="0"/>
              </a:rPr>
              <a:t>Artificial Marble Production</a:t>
            </a:r>
          </a:p>
          <a:p>
            <a:pPr>
              <a:lnSpc>
                <a:spcPct val="90000"/>
              </a:lnSpc>
            </a:pPr>
            <a:endParaRPr lang="en-US" sz="2000">
              <a:latin typeface="Arial" pitchFamily="34" charset="0"/>
            </a:endParaRPr>
          </a:p>
          <a:p>
            <a:pPr>
              <a:lnSpc>
                <a:spcPct val="90000"/>
              </a:lnSpc>
            </a:pPr>
            <a:r>
              <a:rPr lang="en-US" sz="2000" b="1">
                <a:latin typeface="Arial" pitchFamily="34" charset="0"/>
              </a:rPr>
              <a:t>It is used with 70-80% transparent fillers (Dolomite, Limestone, Aluminum Hydroxide, Silica Sand and Quartz) to obtain polyester marble and plain colored sanitary products.</a:t>
            </a:r>
          </a:p>
          <a:p>
            <a:pPr>
              <a:lnSpc>
                <a:spcPct val="90000"/>
              </a:lnSpc>
            </a:pPr>
            <a:endParaRPr lang="en-US" sz="2000" b="1">
              <a:latin typeface="Arial" pitchFamily="34" charset="0"/>
            </a:endParaRPr>
          </a:p>
          <a:p>
            <a:pPr>
              <a:lnSpc>
                <a:spcPct val="90000"/>
              </a:lnSpc>
            </a:pPr>
            <a:r>
              <a:rPr lang="en-US" sz="2000" b="1">
                <a:latin typeface="Arial" pitchFamily="34" charset="0"/>
              </a:rPr>
              <a:t>Without filler it is used in the production of souvenir goods and jewelry. It can be used as an laminating resin when fast curing is not necessary.</a:t>
            </a:r>
          </a:p>
          <a:p>
            <a:pPr>
              <a:lnSpc>
                <a:spcPct val="90000"/>
              </a:lnSpc>
            </a:pPr>
            <a:endParaRPr lang="en-US" sz="1800">
              <a:latin typeface="Arial" pitchFamily="34" charset="0"/>
            </a:endParaRPr>
          </a:p>
          <a:p>
            <a:pPr>
              <a:lnSpc>
                <a:spcPct val="90000"/>
              </a:lnSpc>
            </a:pPr>
            <a:r>
              <a:rPr lang="en-US" sz="1800" u="sng">
                <a:solidFill>
                  <a:srgbClr val="FF9900"/>
                </a:solidFill>
                <a:latin typeface="Arial" pitchFamily="34" charset="0"/>
              </a:rPr>
              <a:t>CONSISTS OF</a:t>
            </a:r>
            <a:r>
              <a:rPr lang="en-US" sz="1800" b="1">
                <a:solidFill>
                  <a:srgbClr val="FF9900"/>
                </a:solidFill>
                <a:latin typeface="Arial" pitchFamily="34" charset="0"/>
              </a:rPr>
              <a:t>:	Crushed Marble &amp; Stone (mined)</a:t>
            </a:r>
          </a:p>
          <a:p>
            <a:pPr>
              <a:lnSpc>
                <a:spcPct val="90000"/>
              </a:lnSpc>
            </a:pPr>
            <a:r>
              <a:rPr lang="en-US" sz="1800" b="1">
                <a:solidFill>
                  <a:srgbClr val="FF9900"/>
                </a:solidFill>
                <a:latin typeface="Arial" pitchFamily="34" charset="0"/>
              </a:rPr>
              <a:t>		High Strength Polyester Resin</a:t>
            </a:r>
          </a:p>
          <a:p>
            <a:pPr>
              <a:lnSpc>
                <a:spcPct val="90000"/>
              </a:lnSpc>
            </a:pPr>
            <a:r>
              <a:rPr lang="en-US" sz="1800" b="1">
                <a:solidFill>
                  <a:srgbClr val="FF9900"/>
                </a:solidFill>
                <a:latin typeface="Arial" pitchFamily="34" charset="0"/>
              </a:rPr>
              <a:t>		Protective Gel Coat</a:t>
            </a:r>
          </a:p>
        </p:txBody>
      </p:sp>
      <p:sp>
        <p:nvSpPr>
          <p:cNvPr id="312325" name="Rectangle 4"/>
          <p:cNvSpPr>
            <a:spLocks noChangeArrowheads="1"/>
          </p:cNvSpPr>
          <p:nvPr/>
        </p:nvSpPr>
        <p:spPr bwMode="auto">
          <a:xfrm>
            <a:off x="6080125" y="1503363"/>
            <a:ext cx="777875" cy="822325"/>
          </a:xfrm>
          <a:prstGeom prst="rect">
            <a:avLst/>
          </a:prstGeom>
          <a:noFill/>
          <a:ln w="9525">
            <a:noFill/>
            <a:miter lim="800000"/>
            <a:headEnd/>
            <a:tailEnd/>
          </a:ln>
        </p:spPr>
        <p:txBody>
          <a:bodyPr>
            <a:spAutoFit/>
          </a:bodyPr>
          <a:lstStyle/>
          <a:p>
            <a:r>
              <a:rPr lang="en-US" b="1">
                <a:solidFill>
                  <a:srgbClr val="FF9900"/>
                </a:solidFill>
              </a:rPr>
              <a:t>TQ</a:t>
            </a:r>
          </a:p>
          <a:p>
            <a:r>
              <a:rPr lang="en-US" b="1">
                <a:solidFill>
                  <a:srgbClr val="FF9900"/>
                </a:solidFill>
              </a:rPr>
              <a:t>  5</a:t>
            </a:r>
          </a:p>
        </p:txBody>
      </p:sp>
    </p:spTree>
    <p:extLst>
      <p:ext uri="{BB962C8B-B14F-4D97-AF65-F5344CB8AC3E}">
        <p14:creationId xmlns:p14="http://schemas.microsoft.com/office/powerpoint/2010/main" val="20949496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Slide Image Placeholder 1"/>
          <p:cNvSpPr>
            <a:spLocks noGrp="1" noRot="1" noChangeAspect="1" noTextEdit="1"/>
          </p:cNvSpPr>
          <p:nvPr>
            <p:ph type="sldImg"/>
          </p:nvPr>
        </p:nvSpPr>
        <p:spPr>
          <a:ln/>
        </p:spPr>
      </p:sp>
      <p:sp>
        <p:nvSpPr>
          <p:cNvPr id="313347" name="Notes Placeholder 2"/>
          <p:cNvSpPr>
            <a:spLocks noGrp="1"/>
          </p:cNvSpPr>
          <p:nvPr>
            <p:ph type="body" idx="1"/>
          </p:nvPr>
        </p:nvSpPr>
        <p:spPr>
          <a:noFill/>
          <a:ln/>
        </p:spPr>
        <p:txBody>
          <a:bodyPr/>
          <a:lstStyle/>
          <a:p>
            <a:endParaRPr lang="en-US"/>
          </a:p>
        </p:txBody>
      </p:sp>
      <p:sp>
        <p:nvSpPr>
          <p:cNvPr id="313348" name="Slide Number Placeholder 3"/>
          <p:cNvSpPr>
            <a:spLocks noGrp="1"/>
          </p:cNvSpPr>
          <p:nvPr>
            <p:ph type="sldNum" sz="quarter" idx="5"/>
          </p:nvPr>
        </p:nvSpPr>
        <p:spPr>
          <a:noFill/>
        </p:spPr>
        <p:txBody>
          <a:bodyPr/>
          <a:lstStyle/>
          <a:p>
            <a:fld id="{E1C07279-757A-4A71-BEA0-C7F557830F7F}" type="slidenum">
              <a:rPr lang="en-US"/>
              <a:pPr/>
              <a:t>93</a:t>
            </a:fld>
            <a:endParaRPr lang="en-US"/>
          </a:p>
        </p:txBody>
      </p:sp>
    </p:spTree>
    <p:extLst>
      <p:ext uri="{BB962C8B-B14F-4D97-AF65-F5344CB8AC3E}">
        <p14:creationId xmlns:p14="http://schemas.microsoft.com/office/powerpoint/2010/main" val="412542189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2544C73A-DA9B-40EF-8080-D8DC1110BC86}" type="slidenum">
              <a:rPr lang="en-US"/>
              <a:pPr/>
              <a:t>94</a:t>
            </a:fld>
            <a:endParaRPr lang="en-US"/>
          </a:p>
        </p:txBody>
      </p:sp>
      <p:sp>
        <p:nvSpPr>
          <p:cNvPr id="314371" name="Rectangle 1026"/>
          <p:cNvSpPr>
            <a:spLocks noGrp="1" noRot="1" noChangeAspect="1" noChangeArrowheads="1" noTextEdit="1"/>
          </p:cNvSpPr>
          <p:nvPr>
            <p:ph type="sldImg"/>
          </p:nvPr>
        </p:nvSpPr>
        <p:spPr>
          <a:ln/>
        </p:spPr>
      </p:sp>
      <p:sp>
        <p:nvSpPr>
          <p:cNvPr id="314372" name="Rectangle 1027"/>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98814835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p:spPr>
        <p:txBody>
          <a:bodyPr/>
          <a:lstStyle/>
          <a:p>
            <a:fld id="{1A348C32-6187-4F85-9605-AF2642EBA050}" type="slidenum">
              <a:rPr lang="en-US"/>
              <a:pPr/>
              <a:t>95</a:t>
            </a:fld>
            <a:endParaRPr lang="en-US"/>
          </a:p>
        </p:txBody>
      </p:sp>
      <p:sp>
        <p:nvSpPr>
          <p:cNvPr id="315395" name="Rectangle 2"/>
          <p:cNvSpPr>
            <a:spLocks noGrp="1" noRot="1" noChangeAspect="1" noChangeArrowheads="1" noTextEdit="1"/>
          </p:cNvSpPr>
          <p:nvPr>
            <p:ph type="sldImg"/>
          </p:nvPr>
        </p:nvSpPr>
        <p:spPr>
          <a:ln/>
        </p:spPr>
      </p:sp>
      <p:sp>
        <p:nvSpPr>
          <p:cNvPr id="315396" name="Rectangle 3"/>
          <p:cNvSpPr>
            <a:spLocks noGrp="1" noChangeArrowheads="1"/>
          </p:cNvSpPr>
          <p:nvPr>
            <p:ph type="body" idx="1"/>
          </p:nvPr>
        </p:nvSpPr>
        <p:spPr>
          <a:noFill/>
          <a:ln/>
        </p:spPr>
        <p:txBody>
          <a:bodyPr/>
          <a:lstStyle/>
          <a:p>
            <a:r>
              <a:rPr lang="en-US" sz="1800" b="1">
                <a:latin typeface="Arial" pitchFamily="34" charset="0"/>
              </a:rPr>
              <a:t>Vanity tops, dressing table tops</a:t>
            </a:r>
          </a:p>
          <a:p>
            <a:endParaRPr lang="en-US" sz="1800" b="1">
              <a:latin typeface="Arial" pitchFamily="34" charset="0"/>
            </a:endParaRPr>
          </a:p>
          <a:p>
            <a:r>
              <a:rPr lang="en-US" sz="1800" b="1">
                <a:latin typeface="Arial" pitchFamily="34" charset="0"/>
              </a:rPr>
              <a:t>Drop-in sinks, tops for drop-in sinks</a:t>
            </a:r>
          </a:p>
          <a:p>
            <a:endParaRPr lang="en-US" sz="1800" b="1">
              <a:latin typeface="Arial" pitchFamily="34" charset="0"/>
            </a:endParaRPr>
          </a:p>
          <a:p>
            <a:r>
              <a:rPr lang="en-US" sz="1800" b="1">
                <a:latin typeface="Arial" pitchFamily="34" charset="0"/>
              </a:rPr>
              <a:t>Pedestal sinks</a:t>
            </a:r>
          </a:p>
          <a:p>
            <a:endParaRPr lang="en-US"/>
          </a:p>
        </p:txBody>
      </p:sp>
    </p:spTree>
    <p:extLst>
      <p:ext uri="{BB962C8B-B14F-4D97-AF65-F5344CB8AC3E}">
        <p14:creationId xmlns:p14="http://schemas.microsoft.com/office/powerpoint/2010/main" val="111706980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Slide Image Placeholder 1"/>
          <p:cNvSpPr>
            <a:spLocks noGrp="1" noRot="1" noChangeAspect="1" noTextEdit="1"/>
          </p:cNvSpPr>
          <p:nvPr>
            <p:ph type="sldImg"/>
          </p:nvPr>
        </p:nvSpPr>
        <p:spPr>
          <a:ln/>
        </p:spPr>
      </p:sp>
      <p:sp>
        <p:nvSpPr>
          <p:cNvPr id="316419" name="Notes Placeholder 2"/>
          <p:cNvSpPr>
            <a:spLocks noGrp="1"/>
          </p:cNvSpPr>
          <p:nvPr>
            <p:ph type="body" idx="1"/>
          </p:nvPr>
        </p:nvSpPr>
        <p:spPr>
          <a:noFill/>
          <a:ln/>
        </p:spPr>
        <p:txBody>
          <a:bodyPr/>
          <a:lstStyle/>
          <a:p>
            <a:endParaRPr lang="en-US"/>
          </a:p>
        </p:txBody>
      </p:sp>
      <p:sp>
        <p:nvSpPr>
          <p:cNvPr id="316420" name="Slide Number Placeholder 3"/>
          <p:cNvSpPr>
            <a:spLocks noGrp="1"/>
          </p:cNvSpPr>
          <p:nvPr>
            <p:ph type="sldNum" sz="quarter" idx="5"/>
          </p:nvPr>
        </p:nvSpPr>
        <p:spPr>
          <a:noFill/>
        </p:spPr>
        <p:txBody>
          <a:bodyPr/>
          <a:lstStyle/>
          <a:p>
            <a:fld id="{ABEBEC55-6B9D-4812-A488-0C7FBD3B60DD}" type="slidenum">
              <a:rPr lang="en-US"/>
              <a:pPr/>
              <a:t>96</a:t>
            </a:fld>
            <a:endParaRPr lang="en-US"/>
          </a:p>
        </p:txBody>
      </p:sp>
    </p:spTree>
    <p:extLst>
      <p:ext uri="{BB962C8B-B14F-4D97-AF65-F5344CB8AC3E}">
        <p14:creationId xmlns:p14="http://schemas.microsoft.com/office/powerpoint/2010/main" val="420722912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3E933384-5628-4913-8EB5-4D8F2E4CC041}" type="slidenum">
              <a:rPr lang="en-US"/>
              <a:pPr/>
              <a:t>97</a:t>
            </a:fld>
            <a:endParaRPr lang="en-US"/>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215180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6199611B-D94E-45FF-9AD1-41D083334382}" type="slidenum">
              <a:rPr lang="en-US"/>
              <a:pPr/>
              <a:t>9</a:t>
            </a:fld>
            <a:endParaRPr lang="en-US"/>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endParaRPr lang="en-US" sz="1800" b="1">
              <a:latin typeface="Arial" pitchFamily="34" charset="0"/>
            </a:endParaRPr>
          </a:p>
          <a:p>
            <a:endParaRPr lang="en-US" sz="1800" b="1">
              <a:latin typeface="Arial" pitchFamily="34" charset="0"/>
            </a:endParaRPr>
          </a:p>
          <a:p>
            <a:r>
              <a:rPr lang="en-US" sz="1800" b="1">
                <a:latin typeface="Arial" pitchFamily="34" charset="0"/>
              </a:rPr>
              <a:t>Plastics generally are : Organic, high molecular weight polymers</a:t>
            </a:r>
          </a:p>
          <a:p>
            <a:endParaRPr lang="en-US" sz="1800" b="1">
              <a:latin typeface="Arial" pitchFamily="34" charset="0"/>
            </a:endParaRPr>
          </a:p>
          <a:p>
            <a:r>
              <a:rPr lang="en-US" sz="1800" b="1">
                <a:latin typeface="Arial" pitchFamily="34" charset="0"/>
                <a:sym typeface="Symbol" pitchFamily="18" charset="2"/>
              </a:rPr>
              <a:t>  consist of large chains of CARBON molecules</a:t>
            </a:r>
            <a:r>
              <a:rPr lang="en-US" sz="1800" b="1">
                <a:latin typeface="Arial" pitchFamily="34" charset="0"/>
              </a:rPr>
              <a:t> </a:t>
            </a:r>
          </a:p>
        </p:txBody>
      </p:sp>
    </p:spTree>
    <p:extLst>
      <p:ext uri="{BB962C8B-B14F-4D97-AF65-F5344CB8AC3E}">
        <p14:creationId xmlns:p14="http://schemas.microsoft.com/office/powerpoint/2010/main" val="399841897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a:noFill/>
        </p:spPr>
        <p:txBody>
          <a:bodyPr/>
          <a:lstStyle/>
          <a:p>
            <a:fld id="{39D44CA9-384E-425C-98D0-B62CC0F58E07}" type="slidenum">
              <a:rPr lang="en-US"/>
              <a:pPr/>
              <a:t>98</a:t>
            </a:fld>
            <a:endParaRPr lang="en-US"/>
          </a:p>
        </p:txBody>
      </p:sp>
      <p:sp>
        <p:nvSpPr>
          <p:cNvPr id="318467" name="Rectangle 2"/>
          <p:cNvSpPr>
            <a:spLocks noGrp="1" noRot="1" noChangeAspect="1" noChangeArrowheads="1" noTextEdit="1"/>
          </p:cNvSpPr>
          <p:nvPr>
            <p:ph type="sldImg"/>
          </p:nvPr>
        </p:nvSpPr>
        <p:spPr>
          <a:ln/>
        </p:spPr>
      </p:sp>
      <p:sp>
        <p:nvSpPr>
          <p:cNvPr id="318468" name="Rectangle 3"/>
          <p:cNvSpPr>
            <a:spLocks noGrp="1" noChangeArrowheads="1"/>
          </p:cNvSpPr>
          <p:nvPr>
            <p:ph type="body" idx="1"/>
          </p:nvPr>
        </p:nvSpPr>
        <p:spPr>
          <a:xfrm>
            <a:off x="333375" y="4311650"/>
            <a:ext cx="6191250" cy="4464050"/>
          </a:xfrm>
          <a:noFill/>
          <a:ln/>
        </p:spPr>
        <p:txBody>
          <a:bodyPr/>
          <a:lstStyle/>
          <a:p>
            <a:endParaRPr lang="en-US" sz="1800" b="1" u="sng">
              <a:latin typeface="Arial" pitchFamily="34" charset="0"/>
            </a:endParaRPr>
          </a:p>
          <a:p>
            <a:endParaRPr lang="en-US" sz="1800" b="1" u="sng">
              <a:latin typeface="Arial" pitchFamily="34" charset="0"/>
            </a:endParaRPr>
          </a:p>
          <a:p>
            <a:r>
              <a:rPr lang="en-US" sz="2000" b="1" u="sng">
                <a:latin typeface="Arial" pitchFamily="34" charset="0"/>
              </a:rPr>
              <a:t>Cultured Onyx	</a:t>
            </a:r>
            <a:r>
              <a:rPr lang="en-US" sz="2000">
                <a:latin typeface="Arial" pitchFamily="34" charset="0"/>
              </a:rPr>
              <a:t>→→→  </a:t>
            </a:r>
            <a:r>
              <a:rPr lang="en-US" sz="2000" u="sng">
                <a:latin typeface="Arial" pitchFamily="34" charset="0"/>
              </a:rPr>
              <a:t>Generally</a:t>
            </a:r>
            <a:r>
              <a:rPr lang="en-US" sz="2000">
                <a:latin typeface="Arial" pitchFamily="34" charset="0"/>
              </a:rPr>
              <a:t> have an added</a:t>
            </a:r>
          </a:p>
          <a:p>
            <a:r>
              <a:rPr lang="en-US" sz="2000">
                <a:latin typeface="Arial" pitchFamily="34" charset="0"/>
              </a:rPr>
              <a:t>			visual depth or 3-D effect</a:t>
            </a:r>
            <a:endParaRPr lang="en-US" sz="2000" b="1">
              <a:latin typeface="Arial" pitchFamily="34" charset="0"/>
            </a:endParaRPr>
          </a:p>
          <a:p>
            <a:endParaRPr lang="en-US" sz="2000">
              <a:latin typeface="Arial" pitchFamily="34" charset="0"/>
            </a:endParaRPr>
          </a:p>
          <a:p>
            <a:endParaRPr lang="en-US"/>
          </a:p>
        </p:txBody>
      </p:sp>
    </p:spTree>
    <p:extLst>
      <p:ext uri="{BB962C8B-B14F-4D97-AF65-F5344CB8AC3E}">
        <p14:creationId xmlns:p14="http://schemas.microsoft.com/office/powerpoint/2010/main" val="23477524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Slide Image Placeholder 1"/>
          <p:cNvSpPr>
            <a:spLocks noGrp="1" noRot="1" noChangeAspect="1" noTextEdit="1"/>
          </p:cNvSpPr>
          <p:nvPr>
            <p:ph type="sldImg"/>
          </p:nvPr>
        </p:nvSpPr>
        <p:spPr>
          <a:ln/>
        </p:spPr>
      </p:sp>
      <p:sp>
        <p:nvSpPr>
          <p:cNvPr id="319491" name="Notes Placeholder 2"/>
          <p:cNvSpPr>
            <a:spLocks noGrp="1"/>
          </p:cNvSpPr>
          <p:nvPr>
            <p:ph type="body" idx="1"/>
          </p:nvPr>
        </p:nvSpPr>
        <p:spPr>
          <a:noFill/>
          <a:ln/>
        </p:spPr>
        <p:txBody>
          <a:bodyPr/>
          <a:lstStyle/>
          <a:p>
            <a:endParaRPr lang="en-US"/>
          </a:p>
        </p:txBody>
      </p:sp>
      <p:sp>
        <p:nvSpPr>
          <p:cNvPr id="319492" name="Slide Number Placeholder 3"/>
          <p:cNvSpPr>
            <a:spLocks noGrp="1"/>
          </p:cNvSpPr>
          <p:nvPr>
            <p:ph type="sldNum" sz="quarter" idx="5"/>
          </p:nvPr>
        </p:nvSpPr>
        <p:spPr>
          <a:noFill/>
        </p:spPr>
        <p:txBody>
          <a:bodyPr/>
          <a:lstStyle/>
          <a:p>
            <a:fld id="{9E7F0A62-E9EE-4E3A-9BFE-99E8A7A3E98E}" type="slidenum">
              <a:rPr lang="en-US"/>
              <a:pPr/>
              <a:t>99</a:t>
            </a:fld>
            <a:endParaRPr lang="en-US"/>
          </a:p>
        </p:txBody>
      </p:sp>
    </p:spTree>
    <p:extLst>
      <p:ext uri="{BB962C8B-B14F-4D97-AF65-F5344CB8AC3E}">
        <p14:creationId xmlns:p14="http://schemas.microsoft.com/office/powerpoint/2010/main" val="1141092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a:noFill/>
        </p:spPr>
        <p:txBody>
          <a:bodyPr/>
          <a:lstStyle/>
          <a:p>
            <a:fld id="{7FBEC6D2-7F28-4AF3-9BAF-278B16A8CB71}" type="slidenum">
              <a:rPr lang="en-US"/>
              <a:pPr/>
              <a:t>100</a:t>
            </a:fld>
            <a:endParaRPr lang="en-US"/>
          </a:p>
        </p:txBody>
      </p:sp>
      <p:sp>
        <p:nvSpPr>
          <p:cNvPr id="320515" name="Rectangle 2"/>
          <p:cNvSpPr>
            <a:spLocks noGrp="1" noRot="1" noChangeAspect="1" noChangeArrowheads="1" noTextEdit="1"/>
          </p:cNvSpPr>
          <p:nvPr>
            <p:ph type="sldImg"/>
          </p:nvPr>
        </p:nvSpPr>
        <p:spPr>
          <a:ln/>
        </p:spPr>
      </p:sp>
      <p:sp>
        <p:nvSpPr>
          <p:cNvPr id="320516" name="Rectangle 3"/>
          <p:cNvSpPr>
            <a:spLocks noGrp="1" noChangeArrowheads="1"/>
          </p:cNvSpPr>
          <p:nvPr>
            <p:ph type="body" idx="1"/>
          </p:nvPr>
        </p:nvSpPr>
        <p:spPr>
          <a:xfrm>
            <a:off x="914400" y="4370388"/>
            <a:ext cx="5394325" cy="4694237"/>
          </a:xfrm>
          <a:noFill/>
          <a:ln/>
        </p:spPr>
        <p:txBody>
          <a:bodyPr/>
          <a:lstStyle/>
          <a:p>
            <a:pPr algn="ctr"/>
            <a:r>
              <a:rPr lang="en-US" sz="2000" b="1" u="sng">
                <a:latin typeface="Arial" pitchFamily="34" charset="0"/>
              </a:rPr>
              <a:t>Cultured Granite</a:t>
            </a:r>
          </a:p>
          <a:p>
            <a:r>
              <a:rPr lang="en-US" sz="2000">
                <a:solidFill>
                  <a:srgbClr val="FF0000"/>
                </a:solidFill>
                <a:latin typeface="Arial" pitchFamily="34" charset="0"/>
              </a:rPr>
              <a:t>Consists of  </a:t>
            </a:r>
            <a:r>
              <a:rPr lang="en-US" sz="2000">
                <a:solidFill>
                  <a:srgbClr val="FF0000"/>
                </a:solidFill>
                <a:latin typeface="Arial" pitchFamily="34" charset="0"/>
                <a:sym typeface="Symbol" pitchFamily="18" charset="2"/>
              </a:rPr>
              <a:t></a:t>
            </a:r>
            <a:endParaRPr lang="en-US" sz="2000">
              <a:solidFill>
                <a:srgbClr val="FF0000"/>
              </a:solidFill>
              <a:latin typeface="Arial" pitchFamily="34" charset="0"/>
            </a:endParaRPr>
          </a:p>
          <a:p>
            <a:pPr lvl="1">
              <a:buFontTx/>
              <a:buChar char="•"/>
            </a:pPr>
            <a:r>
              <a:rPr lang="en-US" sz="2000">
                <a:latin typeface="Arial" pitchFamily="34" charset="0"/>
                <a:sym typeface="Symbol" pitchFamily="18" charset="2"/>
              </a:rPr>
              <a:t>  Crushed Stone &amp; Mineral Chips</a:t>
            </a:r>
          </a:p>
          <a:p>
            <a:pPr lvl="1">
              <a:buFontTx/>
              <a:buChar char="•"/>
            </a:pPr>
            <a:r>
              <a:rPr lang="en-US" sz="2000">
                <a:latin typeface="Arial" pitchFamily="34" charset="0"/>
                <a:sym typeface="Symbol" pitchFamily="18" charset="2"/>
              </a:rPr>
              <a:t>  40% Polyester Resin</a:t>
            </a:r>
          </a:p>
          <a:p>
            <a:pPr lvl="1">
              <a:buFontTx/>
              <a:buChar char="•"/>
            </a:pPr>
            <a:r>
              <a:rPr lang="en-US" sz="2000">
                <a:latin typeface="Arial" pitchFamily="34" charset="0"/>
                <a:sym typeface="Symbol" pitchFamily="18" charset="2"/>
              </a:rPr>
              <a:t>  Protective Gel Coat</a:t>
            </a:r>
          </a:p>
          <a:p>
            <a:pPr lvl="2">
              <a:buFontTx/>
              <a:buChar char="•"/>
            </a:pPr>
            <a:r>
              <a:rPr lang="en-US" sz="2000">
                <a:latin typeface="Arial" pitchFamily="34" charset="0"/>
                <a:sym typeface="Symbol" pitchFamily="18" charset="2"/>
              </a:rPr>
              <a:t>  </a:t>
            </a:r>
            <a:r>
              <a:rPr lang="en-US" sz="2000">
                <a:solidFill>
                  <a:srgbClr val="009900"/>
                </a:solidFill>
                <a:latin typeface="Arial" pitchFamily="34" charset="0"/>
                <a:sym typeface="Symbol" pitchFamily="18" charset="2"/>
              </a:rPr>
              <a:t>Transparent</a:t>
            </a:r>
          </a:p>
          <a:p>
            <a:pPr lvl="2">
              <a:buFontTx/>
              <a:buChar char="•"/>
            </a:pPr>
            <a:r>
              <a:rPr lang="en-US" sz="2000">
                <a:latin typeface="Arial" pitchFamily="34" charset="0"/>
                <a:sym typeface="Symbol" pitchFamily="18" charset="2"/>
              </a:rPr>
              <a:t>  </a:t>
            </a:r>
            <a:r>
              <a:rPr lang="en-US" sz="2000">
                <a:solidFill>
                  <a:srgbClr val="009900"/>
                </a:solidFill>
                <a:latin typeface="Arial" pitchFamily="34" charset="0"/>
                <a:sym typeface="Symbol" pitchFamily="18" charset="2"/>
              </a:rPr>
              <a:t>Durable</a:t>
            </a:r>
            <a:r>
              <a:rPr lang="en-US" sz="2000">
                <a:latin typeface="Arial" pitchFamily="34" charset="0"/>
                <a:sym typeface="Symbol" pitchFamily="18" charset="2"/>
              </a:rPr>
              <a:t> </a:t>
            </a:r>
          </a:p>
          <a:p>
            <a:pPr lvl="1"/>
            <a:endParaRPr lang="en-US" sz="2000">
              <a:latin typeface="Arial" pitchFamily="34" charset="0"/>
            </a:endParaRPr>
          </a:p>
          <a:p>
            <a:r>
              <a:rPr lang="en-US" sz="2000">
                <a:solidFill>
                  <a:srgbClr val="FF0000"/>
                </a:solidFill>
                <a:latin typeface="Arial" pitchFamily="34" charset="0"/>
              </a:rPr>
              <a:t>Advantages of  </a:t>
            </a:r>
            <a:r>
              <a:rPr lang="en-US" sz="2000">
                <a:solidFill>
                  <a:srgbClr val="FF0000"/>
                </a:solidFill>
                <a:latin typeface="Arial" pitchFamily="34" charset="0"/>
                <a:sym typeface="Symbol" pitchFamily="18" charset="2"/>
              </a:rPr>
              <a:t></a:t>
            </a:r>
            <a:endParaRPr lang="en-US" sz="2000">
              <a:latin typeface="Arial" pitchFamily="34" charset="0"/>
            </a:endParaRPr>
          </a:p>
          <a:p>
            <a:pPr lvl="1">
              <a:buFontTx/>
              <a:buChar char="•"/>
            </a:pPr>
            <a:r>
              <a:rPr lang="en-US" sz="2000">
                <a:latin typeface="Arial" pitchFamily="34" charset="0"/>
              </a:rPr>
              <a:t>  Beauty of Quarried Granite</a:t>
            </a:r>
          </a:p>
          <a:p>
            <a:pPr lvl="1">
              <a:buFontTx/>
              <a:buChar char="•"/>
            </a:pPr>
            <a:r>
              <a:rPr lang="en-US" sz="2000">
                <a:latin typeface="Arial" pitchFamily="34" charset="0"/>
              </a:rPr>
              <a:t>  Low Cost</a:t>
            </a:r>
          </a:p>
          <a:p>
            <a:pPr lvl="1">
              <a:buFontTx/>
              <a:buChar char="•"/>
            </a:pPr>
            <a:r>
              <a:rPr lang="en-US" sz="2000">
                <a:latin typeface="Arial" pitchFamily="34" charset="0"/>
              </a:rPr>
              <a:t>  Stain Resistant Coating</a:t>
            </a:r>
          </a:p>
        </p:txBody>
      </p:sp>
    </p:spTree>
    <p:extLst>
      <p:ext uri="{BB962C8B-B14F-4D97-AF65-F5344CB8AC3E}">
        <p14:creationId xmlns:p14="http://schemas.microsoft.com/office/powerpoint/2010/main" val="168712641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Slide Image Placeholder 1"/>
          <p:cNvSpPr>
            <a:spLocks noGrp="1" noRot="1" noChangeAspect="1" noTextEdit="1"/>
          </p:cNvSpPr>
          <p:nvPr>
            <p:ph type="sldImg"/>
          </p:nvPr>
        </p:nvSpPr>
        <p:spPr>
          <a:ln/>
        </p:spPr>
      </p:sp>
      <p:sp>
        <p:nvSpPr>
          <p:cNvPr id="321539" name="Notes Placeholder 2"/>
          <p:cNvSpPr>
            <a:spLocks noGrp="1"/>
          </p:cNvSpPr>
          <p:nvPr>
            <p:ph type="body" idx="1"/>
          </p:nvPr>
        </p:nvSpPr>
        <p:spPr>
          <a:noFill/>
          <a:ln/>
        </p:spPr>
        <p:txBody>
          <a:bodyPr/>
          <a:lstStyle/>
          <a:p>
            <a:endParaRPr lang="en-US"/>
          </a:p>
        </p:txBody>
      </p:sp>
      <p:sp>
        <p:nvSpPr>
          <p:cNvPr id="321540" name="Slide Number Placeholder 3"/>
          <p:cNvSpPr>
            <a:spLocks noGrp="1"/>
          </p:cNvSpPr>
          <p:nvPr>
            <p:ph type="sldNum" sz="quarter" idx="5"/>
          </p:nvPr>
        </p:nvSpPr>
        <p:spPr>
          <a:noFill/>
        </p:spPr>
        <p:txBody>
          <a:bodyPr/>
          <a:lstStyle/>
          <a:p>
            <a:fld id="{428F7FFB-E1AE-424A-8EC8-0F1BFA87504A}" type="slidenum">
              <a:rPr lang="en-US"/>
              <a:pPr/>
              <a:t>101</a:t>
            </a:fld>
            <a:endParaRPr lang="en-US"/>
          </a:p>
        </p:txBody>
      </p:sp>
    </p:spTree>
    <p:extLst>
      <p:ext uri="{BB962C8B-B14F-4D97-AF65-F5344CB8AC3E}">
        <p14:creationId xmlns:p14="http://schemas.microsoft.com/office/powerpoint/2010/main" val="64286978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Slide Image Placeholder 1"/>
          <p:cNvSpPr>
            <a:spLocks noGrp="1" noRot="1" noChangeAspect="1" noTextEdit="1"/>
          </p:cNvSpPr>
          <p:nvPr>
            <p:ph type="sldImg"/>
          </p:nvPr>
        </p:nvSpPr>
        <p:spPr>
          <a:ln/>
        </p:spPr>
      </p:sp>
      <p:sp>
        <p:nvSpPr>
          <p:cNvPr id="322563" name="Notes Placeholder 2"/>
          <p:cNvSpPr>
            <a:spLocks noGrp="1"/>
          </p:cNvSpPr>
          <p:nvPr>
            <p:ph type="body" idx="1"/>
          </p:nvPr>
        </p:nvSpPr>
        <p:spPr>
          <a:noFill/>
          <a:ln/>
        </p:spPr>
        <p:txBody>
          <a:bodyPr/>
          <a:lstStyle/>
          <a:p>
            <a:endParaRPr lang="en-US"/>
          </a:p>
        </p:txBody>
      </p:sp>
      <p:sp>
        <p:nvSpPr>
          <p:cNvPr id="322564" name="Slide Number Placeholder 3"/>
          <p:cNvSpPr>
            <a:spLocks noGrp="1"/>
          </p:cNvSpPr>
          <p:nvPr>
            <p:ph type="sldNum" sz="quarter" idx="5"/>
          </p:nvPr>
        </p:nvSpPr>
        <p:spPr>
          <a:noFill/>
        </p:spPr>
        <p:txBody>
          <a:bodyPr/>
          <a:lstStyle/>
          <a:p>
            <a:fld id="{6A3309E8-A01E-4727-9116-196E88D64C18}" type="slidenum">
              <a:rPr lang="en-US"/>
              <a:pPr/>
              <a:t>102</a:t>
            </a:fld>
            <a:endParaRPr lang="en-US"/>
          </a:p>
        </p:txBody>
      </p:sp>
    </p:spTree>
    <p:extLst>
      <p:ext uri="{BB962C8B-B14F-4D97-AF65-F5344CB8AC3E}">
        <p14:creationId xmlns:p14="http://schemas.microsoft.com/office/powerpoint/2010/main" val="42062508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Slide Image Placeholder 1"/>
          <p:cNvSpPr>
            <a:spLocks noGrp="1" noRot="1" noChangeAspect="1" noTextEdit="1"/>
          </p:cNvSpPr>
          <p:nvPr>
            <p:ph type="sldImg"/>
          </p:nvPr>
        </p:nvSpPr>
        <p:spPr>
          <a:ln/>
        </p:spPr>
      </p:sp>
      <p:sp>
        <p:nvSpPr>
          <p:cNvPr id="323587" name="Notes Placeholder 2"/>
          <p:cNvSpPr>
            <a:spLocks noGrp="1"/>
          </p:cNvSpPr>
          <p:nvPr>
            <p:ph type="body" idx="1"/>
          </p:nvPr>
        </p:nvSpPr>
        <p:spPr>
          <a:noFill/>
          <a:ln/>
        </p:spPr>
        <p:txBody>
          <a:bodyPr/>
          <a:lstStyle/>
          <a:p>
            <a:endParaRPr lang="en-US"/>
          </a:p>
        </p:txBody>
      </p:sp>
      <p:sp>
        <p:nvSpPr>
          <p:cNvPr id="323588" name="Slide Number Placeholder 3"/>
          <p:cNvSpPr>
            <a:spLocks noGrp="1"/>
          </p:cNvSpPr>
          <p:nvPr>
            <p:ph type="sldNum" sz="quarter" idx="5"/>
          </p:nvPr>
        </p:nvSpPr>
        <p:spPr>
          <a:noFill/>
        </p:spPr>
        <p:txBody>
          <a:bodyPr/>
          <a:lstStyle/>
          <a:p>
            <a:fld id="{93C3C49D-5829-4304-A007-D374497EDE42}" type="slidenum">
              <a:rPr lang="en-US"/>
              <a:pPr/>
              <a:t>103</a:t>
            </a:fld>
            <a:endParaRPr lang="en-US"/>
          </a:p>
        </p:txBody>
      </p:sp>
    </p:spTree>
    <p:extLst>
      <p:ext uri="{BB962C8B-B14F-4D97-AF65-F5344CB8AC3E}">
        <p14:creationId xmlns:p14="http://schemas.microsoft.com/office/powerpoint/2010/main" val="35276230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Slide Image Placeholder 1"/>
          <p:cNvSpPr>
            <a:spLocks noGrp="1" noRot="1" noChangeAspect="1" noTextEdit="1"/>
          </p:cNvSpPr>
          <p:nvPr>
            <p:ph type="sldImg"/>
          </p:nvPr>
        </p:nvSpPr>
        <p:spPr>
          <a:ln/>
        </p:spPr>
      </p:sp>
      <p:sp>
        <p:nvSpPr>
          <p:cNvPr id="324611" name="Notes Placeholder 2"/>
          <p:cNvSpPr>
            <a:spLocks noGrp="1"/>
          </p:cNvSpPr>
          <p:nvPr>
            <p:ph type="body" idx="1"/>
          </p:nvPr>
        </p:nvSpPr>
        <p:spPr>
          <a:noFill/>
          <a:ln/>
        </p:spPr>
        <p:txBody>
          <a:bodyPr/>
          <a:lstStyle/>
          <a:p>
            <a:endParaRPr lang="en-US"/>
          </a:p>
        </p:txBody>
      </p:sp>
      <p:sp>
        <p:nvSpPr>
          <p:cNvPr id="324612" name="Slide Number Placeholder 3"/>
          <p:cNvSpPr>
            <a:spLocks noGrp="1"/>
          </p:cNvSpPr>
          <p:nvPr>
            <p:ph type="sldNum" sz="quarter" idx="5"/>
          </p:nvPr>
        </p:nvSpPr>
        <p:spPr>
          <a:noFill/>
        </p:spPr>
        <p:txBody>
          <a:bodyPr/>
          <a:lstStyle/>
          <a:p>
            <a:fld id="{565E2320-5A62-4FAC-A71F-685A0CFAD7FB}" type="slidenum">
              <a:rPr lang="en-US"/>
              <a:pPr/>
              <a:t>104</a:t>
            </a:fld>
            <a:endParaRPr lang="en-US"/>
          </a:p>
        </p:txBody>
      </p:sp>
    </p:spTree>
    <p:extLst>
      <p:ext uri="{BB962C8B-B14F-4D97-AF65-F5344CB8AC3E}">
        <p14:creationId xmlns:p14="http://schemas.microsoft.com/office/powerpoint/2010/main" val="35816499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Slide Image Placeholder 1"/>
          <p:cNvSpPr>
            <a:spLocks noGrp="1" noRot="1" noChangeAspect="1" noTextEdit="1"/>
          </p:cNvSpPr>
          <p:nvPr>
            <p:ph type="sldImg"/>
          </p:nvPr>
        </p:nvSpPr>
        <p:spPr>
          <a:ln/>
        </p:spPr>
      </p:sp>
      <p:sp>
        <p:nvSpPr>
          <p:cNvPr id="325635" name="Notes Placeholder 2"/>
          <p:cNvSpPr>
            <a:spLocks noGrp="1"/>
          </p:cNvSpPr>
          <p:nvPr>
            <p:ph type="body" idx="1"/>
          </p:nvPr>
        </p:nvSpPr>
        <p:spPr>
          <a:noFill/>
          <a:ln/>
        </p:spPr>
        <p:txBody>
          <a:bodyPr/>
          <a:lstStyle/>
          <a:p>
            <a:endParaRPr lang="en-US"/>
          </a:p>
        </p:txBody>
      </p:sp>
      <p:sp>
        <p:nvSpPr>
          <p:cNvPr id="325636" name="Slide Number Placeholder 3"/>
          <p:cNvSpPr>
            <a:spLocks noGrp="1"/>
          </p:cNvSpPr>
          <p:nvPr>
            <p:ph type="sldNum" sz="quarter" idx="5"/>
          </p:nvPr>
        </p:nvSpPr>
        <p:spPr>
          <a:noFill/>
        </p:spPr>
        <p:txBody>
          <a:bodyPr/>
          <a:lstStyle/>
          <a:p>
            <a:fld id="{4712041D-D477-4666-9A06-575BBA0D7473}" type="slidenum">
              <a:rPr lang="en-US"/>
              <a:pPr/>
              <a:t>105</a:t>
            </a:fld>
            <a:endParaRPr lang="en-US"/>
          </a:p>
        </p:txBody>
      </p:sp>
    </p:spTree>
    <p:extLst>
      <p:ext uri="{BB962C8B-B14F-4D97-AF65-F5344CB8AC3E}">
        <p14:creationId xmlns:p14="http://schemas.microsoft.com/office/powerpoint/2010/main" val="382683722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p>
            <a:fld id="{C451C05B-04A4-426B-81D0-01E6D3D50DEA}" type="slidenum">
              <a:rPr lang="en-US"/>
              <a:pPr/>
              <a:t>106</a:t>
            </a:fld>
            <a:endParaRPr lang="en-US"/>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p:spPr>
        <p:txBody>
          <a:bodyPr/>
          <a:lstStyle/>
          <a:p>
            <a:r>
              <a:rPr lang="en-US" sz="1800" b="1">
                <a:latin typeface="Arial" pitchFamily="34" charset="0"/>
              </a:rPr>
              <a:t>A thermosetting, or thermoset, resin "cures" into an irreversible state because its molecular structure is cross-linked. </a:t>
            </a:r>
          </a:p>
          <a:p>
            <a:endParaRPr lang="en-US" sz="1800" b="1">
              <a:latin typeface="Arial" pitchFamily="34" charset="0"/>
            </a:endParaRPr>
          </a:p>
          <a:p>
            <a:r>
              <a:rPr lang="en-US" sz="1800" b="1">
                <a:latin typeface="Arial" pitchFamily="34" charset="0"/>
              </a:rPr>
              <a:t>A thermoset resin is comparable to an egg. Once it's cooked, it essentially stays in the same state. </a:t>
            </a:r>
          </a:p>
          <a:p>
            <a:endParaRPr lang="en-US" sz="1800" b="1">
              <a:latin typeface="Arial" pitchFamily="34" charset="0"/>
            </a:endParaRPr>
          </a:p>
          <a:p>
            <a:r>
              <a:rPr lang="en-US" sz="1800" b="1">
                <a:latin typeface="Arial" pitchFamily="34" charset="0"/>
              </a:rPr>
              <a:t>Examples : unsaturated polyester, vinyl ester, epoxy and urethane. </a:t>
            </a:r>
            <a:endParaRPr lang="en-US"/>
          </a:p>
        </p:txBody>
      </p:sp>
    </p:spTree>
    <p:extLst>
      <p:ext uri="{BB962C8B-B14F-4D97-AF65-F5344CB8AC3E}">
        <p14:creationId xmlns:p14="http://schemas.microsoft.com/office/powerpoint/2010/main" val="158567729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Slide Image Placeholder 1"/>
          <p:cNvSpPr>
            <a:spLocks noGrp="1" noRot="1" noChangeAspect="1" noTextEdit="1"/>
          </p:cNvSpPr>
          <p:nvPr>
            <p:ph type="sldImg"/>
          </p:nvPr>
        </p:nvSpPr>
        <p:spPr>
          <a:ln/>
        </p:spPr>
      </p:sp>
      <p:sp>
        <p:nvSpPr>
          <p:cNvPr id="327683" name="Notes Placeholder 2"/>
          <p:cNvSpPr>
            <a:spLocks noGrp="1"/>
          </p:cNvSpPr>
          <p:nvPr>
            <p:ph type="body" idx="1"/>
          </p:nvPr>
        </p:nvSpPr>
        <p:spPr>
          <a:noFill/>
          <a:ln/>
        </p:spPr>
        <p:txBody>
          <a:bodyPr/>
          <a:lstStyle/>
          <a:p>
            <a:endParaRPr lang="en-US"/>
          </a:p>
        </p:txBody>
      </p:sp>
      <p:sp>
        <p:nvSpPr>
          <p:cNvPr id="327684" name="Slide Number Placeholder 3"/>
          <p:cNvSpPr>
            <a:spLocks noGrp="1"/>
          </p:cNvSpPr>
          <p:nvPr>
            <p:ph type="sldNum" sz="quarter" idx="5"/>
          </p:nvPr>
        </p:nvSpPr>
        <p:spPr>
          <a:noFill/>
        </p:spPr>
        <p:txBody>
          <a:bodyPr/>
          <a:lstStyle/>
          <a:p>
            <a:fld id="{F236D9B2-7245-445A-8A97-3096AE7CDA65}" type="slidenum">
              <a:rPr lang="en-US"/>
              <a:pPr/>
              <a:t>107</a:t>
            </a:fld>
            <a:endParaRPr lang="en-US"/>
          </a:p>
        </p:txBody>
      </p:sp>
    </p:spTree>
    <p:extLst>
      <p:ext uri="{BB962C8B-B14F-4D97-AF65-F5344CB8AC3E}">
        <p14:creationId xmlns:p14="http://schemas.microsoft.com/office/powerpoint/2010/main" val="19456632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28600"/>
            <a:ext cx="1943100" cy="60198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228600"/>
            <a:ext cx="5676900" cy="6019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133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100000">
              <a:srgbClr val="00279F"/>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143000"/>
          </a:xfrm>
          <a:prstGeom prst="rect">
            <a:avLst/>
          </a:prstGeom>
          <a:noFill/>
          <a:ln w="9525">
            <a:noFill/>
            <a:miter lim="800000"/>
            <a:headEnd/>
            <a:tailEnd/>
          </a:ln>
          <a:effectLst>
            <a:outerShdw dist="28398" dir="1593903" algn="ctr" rotWithShape="0">
              <a:schemeClr val="bg2"/>
            </a:outerShdw>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2133600"/>
            <a:ext cx="7772400" cy="4114800"/>
          </a:xfrm>
          <a:prstGeom prst="rect">
            <a:avLst/>
          </a:prstGeom>
          <a:noFill/>
          <a:ln w="9525">
            <a:noFill/>
            <a:miter lim="800000"/>
            <a:headEnd/>
            <a:tailEnd/>
          </a:ln>
          <a:effectLst>
            <a:outerShdw dist="45791" dir="2021404" algn="ctr" rotWithShape="0">
              <a:schemeClr val="bg2"/>
            </a:outerShdw>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 grpId="0" autoUpdateAnimBg="0">
        <p:tmplLst>
          <p:tmpl>
            <p:tnLst>
              <p:par>
                <p:cTn presetID="1" presetClass="entr" presetSubtype="0" fill="hold" nodeType="afterEffect">
                  <p:stCondLst>
                    <p:cond delay="0"/>
                  </p:stCondLst>
                  <p:childTnLst>
                    <p:set>
                      <p:cBhvr>
                        <p:cTn dur="1" fill="hold">
                          <p:stCondLst>
                            <p:cond delay="499"/>
                          </p:stCondLst>
                        </p:cTn>
                        <p:tgtEl>
                          <p:spTgt spid="1027"/>
                        </p:tgtEl>
                        <p:attrNameLst>
                          <p:attrName>style.visibility</p:attrName>
                        </p:attrNameLst>
                      </p:cBhvr>
                      <p:to>
                        <p:strVal val="visible"/>
                      </p:to>
                    </p:set>
                  </p:childTnLst>
                </p:cTn>
              </p:par>
            </p:tnLst>
          </p:tmpl>
        </p:tmplLst>
      </p:bldP>
    </p:bldLst>
  </p:timing>
  <p:txStyles>
    <p:titleStyle>
      <a:lvl1pPr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5pPr>
      <a:lvl6pPr marL="457200"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6pPr>
      <a:lvl7pPr marL="914400"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7pPr>
      <a:lvl8pPr marL="1371600"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8pPr>
      <a:lvl9pPr marL="1828800" algn="ctr" rtl="0" eaLnBrk="0" fontAlgn="base" hangingPunct="0">
        <a:spcBef>
          <a:spcPct val="0"/>
        </a:spcBef>
        <a:spcAft>
          <a:spcPct val="0"/>
        </a:spcAft>
        <a:defRPr sz="4400" b="1">
          <a:solidFill>
            <a:srgbClr val="FFFF00"/>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har char="•"/>
        <a:defRPr sz="3200" b="1">
          <a:solidFill>
            <a:srgbClr val="FFFF00"/>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b="1">
          <a:solidFill>
            <a:srgbClr val="FFFF00"/>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har char="•"/>
        <a:defRPr sz="2400" b="1">
          <a:solidFill>
            <a:srgbClr val="FFFF00"/>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b="1">
          <a:solidFill>
            <a:srgbClr val="FFFF00"/>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har char="»"/>
        <a:defRPr sz="2000" b="1">
          <a:solidFill>
            <a:srgbClr val="FFFF00"/>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har char="»"/>
        <a:defRPr sz="2000" b="1">
          <a:solidFill>
            <a:srgbClr val="FFFF00"/>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har char="»"/>
        <a:defRPr sz="2000" b="1">
          <a:solidFill>
            <a:srgbClr val="FFFF00"/>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har char="»"/>
        <a:defRPr sz="2000" b="1">
          <a:solidFill>
            <a:srgbClr val="FFFF00"/>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har char="»"/>
        <a:defRPr sz="2000" b="1">
          <a:solidFill>
            <a:srgbClr val="FFFF00"/>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audio" Target="file:///C:\Documents%20and%20Settings\Joseph%20Yager\My%20Documents\NCOA\DEGREASERS\Copy%20of%20CD%20from%20Tom%20Raschke\in%20the%20air%20tonight-35%20secs.WAV" TargetMode="External"/><Relationship Id="rId5" Type="http://schemas.openxmlformats.org/officeDocument/2006/relationships/image" Target="../media/image2.png"/><Relationship Id="rId4"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13.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122.xml"/><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23.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24.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25.xml"/><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27.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8.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33.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35.xml"/><Relationship Id="rId1" Type="http://schemas.openxmlformats.org/officeDocument/2006/relationships/slideLayout" Target="../slideLayouts/slideLayout7.xml"/><Relationship Id="rId4" Type="http://schemas.openxmlformats.org/officeDocument/2006/relationships/image" Target="../media/image105.png"/></Relationships>
</file>

<file path=ppt/slides/_rels/slide14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47.xml"/><Relationship Id="rId1" Type="http://schemas.openxmlformats.org/officeDocument/2006/relationships/slideLayout" Target="../slideLayouts/slideLayout6.xml"/><Relationship Id="rId4" Type="http://schemas.openxmlformats.org/officeDocument/2006/relationships/image" Target="../media/image114.png"/></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49.xml"/><Relationship Id="rId1" Type="http://schemas.openxmlformats.org/officeDocument/2006/relationships/slideLayout" Target="../slideLayouts/slideLayout6.xml"/><Relationship Id="rId4" Type="http://schemas.openxmlformats.org/officeDocument/2006/relationships/image" Target="../media/image115.png"/></Relationships>
</file>

<file path=ppt/slides/_rels/slide15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50.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153.xml"/><Relationship Id="rId1" Type="http://schemas.openxmlformats.org/officeDocument/2006/relationships/slideLayout" Target="../slideLayouts/slideLayout6.xml"/><Relationship Id="rId4" Type="http://schemas.openxmlformats.org/officeDocument/2006/relationships/image" Target="../media/image117.png"/></Relationships>
</file>

<file path=ppt/slides/_rels/slide162.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54.xml"/><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55.xml"/><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56.xml"/><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57.xml"/><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159.xml"/><Relationship Id="rId1" Type="http://schemas.openxmlformats.org/officeDocument/2006/relationships/slideLayout" Target="../slideLayouts/slideLayout7.xml"/><Relationship Id="rId4" Type="http://schemas.openxmlformats.org/officeDocument/2006/relationships/image" Target="../media/image122.wmf"/></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notesSlide" Target="../notesSlides/notesSlide162.xm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63.xml"/><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73.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notesSlide" Target="../notesSlides/notesSlide165.xml"/><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66.xml"/><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167.xml"/><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7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notesSlide" Target="../notesSlides/notesSlide172.xml"/><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174.xml"/><Relationship Id="rId1" Type="http://schemas.openxmlformats.org/officeDocument/2006/relationships/slideLayout" Target="../slideLayouts/slideLayout2.xml"/><Relationship Id="rId4" Type="http://schemas.openxmlformats.org/officeDocument/2006/relationships/image" Target="../media/image130.wmf"/></Relationships>
</file>

<file path=ppt/slides/_rels/slide18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176.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77.xml"/><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6.xml"/><Relationship Id="rId1" Type="http://schemas.openxmlformats.org/officeDocument/2006/relationships/themeOverride" Target="../theme/themeOverride1.xml"/><Relationship Id="rId4" Type="http://schemas.openxmlformats.org/officeDocument/2006/relationships/image" Target="../media/image135.png"/></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82.xml"/><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83.xml"/><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84.xml"/><Relationship Id="rId1" Type="http://schemas.openxmlformats.org/officeDocument/2006/relationships/slideLayout" Target="../slideLayouts/slideLayout2.xml"/><Relationship Id="rId4" Type="http://schemas.openxmlformats.org/officeDocument/2006/relationships/image" Target="../media/image138.wmf"/></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notesSlide" Target="../notesSlides/notesSlide188.xml"/><Relationship Id="rId1" Type="http://schemas.openxmlformats.org/officeDocument/2006/relationships/slideLayout" Target="../slideLayouts/slideLayout7.xml"/><Relationship Id="rId4" Type="http://schemas.openxmlformats.org/officeDocument/2006/relationships/image" Target="../media/image139.emf"/></Relationships>
</file>

<file path=ppt/slides/_rels/slide19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89.xml"/><Relationship Id="rId1" Type="http://schemas.openxmlformats.org/officeDocument/2006/relationships/slideLayout" Target="../slideLayouts/slideLayout7.xml"/><Relationship Id="rId4" Type="http://schemas.openxmlformats.org/officeDocument/2006/relationships/image" Target="../media/image140.wmf"/></Relationships>
</file>

<file path=ppt/slides/_rels/slide19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190.xml"/><Relationship Id="rId1" Type="http://schemas.openxmlformats.org/officeDocument/2006/relationships/slideLayout" Target="../slideLayouts/slideLayout2.xml"/><Relationship Id="rId4" Type="http://schemas.openxmlformats.org/officeDocument/2006/relationships/image" Target="../media/image141.wmf"/></Relationships>
</file>

<file path=ppt/slides/_rels/slide199.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19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192.xml"/><Relationship Id="rId1" Type="http://schemas.openxmlformats.org/officeDocument/2006/relationships/slideLayout" Target="../slideLayouts/slideLayout2.xml"/><Relationship Id="rId4" Type="http://schemas.openxmlformats.org/officeDocument/2006/relationships/image" Target="../media/image143.emf"/></Relationships>
</file>

<file path=ppt/slides/_rels/slide20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notesSlide" Target="../notesSlides/notesSlide193.xml"/><Relationship Id="rId1" Type="http://schemas.openxmlformats.org/officeDocument/2006/relationships/slideLayout" Target="../slideLayouts/slideLayout2.xml"/><Relationship Id="rId4" Type="http://schemas.openxmlformats.org/officeDocument/2006/relationships/image" Target="../media/image144.wmf"/></Relationships>
</file>

<file path=ppt/slides/_rels/slide202.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notesSlide" Target="../notesSlides/notesSlide194.xml"/><Relationship Id="rId1" Type="http://schemas.openxmlformats.org/officeDocument/2006/relationships/slideLayout" Target="../slideLayouts/slideLayout2.xml"/><Relationship Id="rId4" Type="http://schemas.openxmlformats.org/officeDocument/2006/relationships/image" Target="../media/image145.wmf"/></Relationships>
</file>

<file path=ppt/slides/_rels/slide203.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notesSlide" Target="../notesSlides/notesSlide195.xml"/><Relationship Id="rId1" Type="http://schemas.openxmlformats.org/officeDocument/2006/relationships/slideLayout" Target="../slideLayouts/slideLayout7.xml"/></Relationships>
</file>

<file path=ppt/slides/_rels/slide204.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notesSlide" Target="../notesSlides/notesSlide196.xml"/><Relationship Id="rId1" Type="http://schemas.openxmlformats.org/officeDocument/2006/relationships/slideLayout" Target="../slideLayouts/slideLayout7.xml"/></Relationships>
</file>

<file path=ppt/slides/_rels/slide205.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notesSlide" Target="../notesSlides/notesSlide197.xml"/><Relationship Id="rId1" Type="http://schemas.openxmlformats.org/officeDocument/2006/relationships/slideLayout" Target="../slideLayouts/slideLayout7.xml"/></Relationships>
</file>

<file path=ppt/slides/_rels/slide206.xml.rels><?xml version="1.0" encoding="UTF-8" standalone="yes"?>
<Relationships xmlns="http://schemas.openxmlformats.org/package/2006/relationships"><Relationship Id="rId3" Type="http://schemas.openxmlformats.org/officeDocument/2006/relationships/image" Target="../media/image149.jpeg"/><Relationship Id="rId2" Type="http://schemas.openxmlformats.org/officeDocument/2006/relationships/notesSlide" Target="../notesSlides/notesSlide198.xml"/><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199.xml"/><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notesSlide" Target="../notesSlides/notesSlide200.xml"/><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notesSlide" Target="../notesSlides/notesSlide20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audio" Target="file:///\\CLUSTER_USERSB_SERVER\USERSB\CD\BRANCH\TCAB\TRAIN\Tom\Film%20Projects\Sounds\Effects\fast%20dripping%20water.wav" TargetMode="External"/><Relationship Id="rId5" Type="http://schemas.openxmlformats.org/officeDocument/2006/relationships/image" Target="../media/image2.png"/><Relationship Id="rId4" Type="http://schemas.openxmlformats.org/officeDocument/2006/relationships/image" Target="../media/image10.jpeg"/></Relationships>
</file>

<file path=ppt/slides/_rels/slide21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notesSlide" Target="../notesSlides/notesSlide202.xml"/><Relationship Id="rId1" Type="http://schemas.openxmlformats.org/officeDocument/2006/relationships/slideLayout" Target="../slideLayouts/slideLayout2.xml"/><Relationship Id="rId4" Type="http://schemas.openxmlformats.org/officeDocument/2006/relationships/image" Target="../media/image153.wmf"/></Relationships>
</file>

<file path=ppt/slides/_rels/slide211.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notesSlide" Target="../notesSlides/notesSlide203.xml"/><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204.xml"/><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205.xml"/><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206.xml"/><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3" Type="http://schemas.openxmlformats.org/officeDocument/2006/relationships/image" Target="../media/image158.jpeg"/><Relationship Id="rId2" Type="http://schemas.openxmlformats.org/officeDocument/2006/relationships/notesSlide" Target="../notesSlides/notesSlide207.xml"/><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208.xml"/><Relationship Id="rId1" Type="http://schemas.openxmlformats.org/officeDocument/2006/relationships/slideLayout" Target="../slideLayouts/slideLayout7.xml"/></Relationships>
</file>

<file path=ppt/slides/_rels/slide217.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20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29.png"/><Relationship Id="rId4"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7.xml"/><Relationship Id="rId1" Type="http://schemas.openxmlformats.org/officeDocument/2006/relationships/audio" Target="file:///\\CLUSTER_USERSB_SERVER\USERSB\CD\BRANCH\TCAB\TRAIN\Tom\Film%20Projects\Sounds\Effects\hcopter2.wav" TargetMode="External"/><Relationship Id="rId5" Type="http://schemas.openxmlformats.org/officeDocument/2006/relationships/image" Target="../media/image2.png"/><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35.png"/><Relationship Id="rId4" Type="http://schemas.openxmlformats.org/officeDocument/2006/relationships/notesSlide" Target="../notesSlides/notesSlide6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86.xml"/><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9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87.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9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552575" y="620713"/>
            <a:ext cx="6026150" cy="3076575"/>
          </a:xfrm>
          <a:prstGeom prst="rect">
            <a:avLst/>
          </a:prstGeom>
          <a:noFill/>
          <a:ln w="12700">
            <a:noFill/>
            <a:miter lim="800000"/>
            <a:headEnd/>
            <a:tailEnd/>
          </a:ln>
        </p:spPr>
        <p:txBody>
          <a:bodyPr wrap="none" lIns="19050" tIns="26988" rIns="19050" bIns="26988"/>
          <a:lstStyle/>
          <a:p>
            <a:pPr algn="ctr">
              <a:lnSpc>
                <a:spcPts val="5200"/>
              </a:lnSpc>
              <a:tabLst>
                <a:tab pos="914400" algn="l"/>
                <a:tab pos="1828800" algn="l"/>
                <a:tab pos="2743200" algn="l"/>
                <a:tab pos="3657600" algn="l"/>
                <a:tab pos="4572000" algn="l"/>
                <a:tab pos="5486400" algn="l"/>
                <a:tab pos="6400800" algn="l"/>
              </a:tabLst>
            </a:pPr>
            <a:endParaRPr lang="en-US" sz="4800" b="1">
              <a:solidFill>
                <a:srgbClr val="00FFFF"/>
              </a:solidFill>
            </a:endParaRPr>
          </a:p>
        </p:txBody>
      </p:sp>
      <p:pic>
        <p:nvPicPr>
          <p:cNvPr id="18435" name="Picture 3" descr="OZONE-8hr avg"/>
          <p:cNvPicPr>
            <a:picLocks noChangeAspect="1" noChangeArrowheads="1" noCrop="1"/>
          </p:cNvPicPr>
          <p:nvPr/>
        </p:nvPicPr>
        <p:blipFill>
          <a:blip r:embed="rId4" cstate="print"/>
          <a:srcRect/>
          <a:stretch>
            <a:fillRect/>
          </a:stretch>
        </p:blipFill>
        <p:spPr bwMode="auto">
          <a:xfrm>
            <a:off x="1084263" y="1303338"/>
            <a:ext cx="6908800" cy="5630862"/>
          </a:xfrm>
          <a:prstGeom prst="rect">
            <a:avLst/>
          </a:prstGeom>
          <a:noFill/>
          <a:ln w="9525">
            <a:noFill/>
            <a:miter lim="800000"/>
            <a:headEnd/>
            <a:tailEnd/>
          </a:ln>
        </p:spPr>
      </p:pic>
      <p:sp>
        <p:nvSpPr>
          <p:cNvPr id="18436" name="Text Box 4"/>
          <p:cNvSpPr txBox="1">
            <a:spLocks noChangeArrowheads="1"/>
          </p:cNvSpPr>
          <p:nvPr/>
        </p:nvSpPr>
        <p:spPr bwMode="auto">
          <a:xfrm>
            <a:off x="2573338" y="517525"/>
            <a:ext cx="3687762" cy="701675"/>
          </a:xfrm>
          <a:prstGeom prst="rect">
            <a:avLst/>
          </a:prstGeom>
          <a:noFill/>
          <a:ln w="12700">
            <a:noFill/>
            <a:miter lim="800000"/>
            <a:headEnd type="none" w="sm" len="sm"/>
            <a:tailEnd type="none" w="sm" len="sm"/>
          </a:ln>
        </p:spPr>
        <p:txBody>
          <a:bodyPr wrap="none">
            <a:spAutoFit/>
          </a:bodyPr>
          <a:lstStyle/>
          <a:p>
            <a:pPr algn="ctr"/>
            <a:r>
              <a:rPr lang="en-US" sz="4000">
                <a:solidFill>
                  <a:srgbClr val="FFFFFF"/>
                </a:solidFill>
              </a:rPr>
              <a:t>OZONE Formation</a:t>
            </a:r>
          </a:p>
        </p:txBody>
      </p:sp>
      <p:pic>
        <p:nvPicPr>
          <p:cNvPr id="860165" name="in the air tonight-35 secs.WAV">
            <a:hlinkClick r:id="" action="ppaction://media"/>
          </p:cNvPr>
          <p:cNvPicPr>
            <a:picLocks noRot="1" noChangeAspect="1" noChangeArrowheads="1"/>
          </p:cNvPicPr>
          <p:nvPr>
            <a:audioFile r:link="rId1"/>
          </p:nvPr>
        </p:nvPicPr>
        <p:blipFill>
          <a:blip r:embed="rId5" cstate="print"/>
          <a:srcRect/>
          <a:stretch>
            <a:fillRect/>
          </a:stretch>
        </p:blipFill>
        <p:spPr bwMode="auto">
          <a:xfrm>
            <a:off x="9144000" y="3200400"/>
            <a:ext cx="271463" cy="3048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6016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6016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2"/>
          <p:cNvSpPr>
            <a:spLocks noGrp="1" noChangeArrowheads="1"/>
          </p:cNvSpPr>
          <p:nvPr>
            <p:ph type="title"/>
          </p:nvPr>
        </p:nvSpPr>
        <p:spPr>
          <a:xfrm>
            <a:off x="971600" y="533400"/>
            <a:ext cx="6768752" cy="9906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dirty="0">
                <a:solidFill>
                  <a:srgbClr val="CC0000"/>
                </a:solidFill>
              </a:rPr>
              <a:t>How are Plastics made?</a:t>
            </a:r>
            <a:endParaRPr lang="en-US" dirty="0"/>
          </a:p>
        </p:txBody>
      </p:sp>
      <p:sp>
        <p:nvSpPr>
          <p:cNvPr id="320515" name="Rectangle 3"/>
          <p:cNvSpPr>
            <a:spLocks noGrp="1" noChangeArrowheads="1"/>
          </p:cNvSpPr>
          <p:nvPr>
            <p:ph type="body" idx="1"/>
          </p:nvPr>
        </p:nvSpPr>
        <p:spPr>
          <a:xfrm>
            <a:off x="685800" y="1828800"/>
            <a:ext cx="7772400" cy="4419600"/>
          </a:xfrm>
        </p:spPr>
        <p:txBody>
          <a:bodyPr/>
          <a:lstStyle/>
          <a:p>
            <a:pPr>
              <a:defRPr/>
            </a:pPr>
            <a:r>
              <a:rPr lang="en-US" sz="3400">
                <a:solidFill>
                  <a:srgbClr val="FF3300"/>
                </a:solidFill>
              </a:rPr>
              <a:t>Consist of building blocks : HC</a:t>
            </a:r>
            <a:endParaRPr lang="en-US" sz="3600"/>
          </a:p>
          <a:p>
            <a:pPr lvl="1">
              <a:defRPr/>
            </a:pPr>
            <a:r>
              <a:rPr lang="en-US"/>
              <a:t>derived from petroleum or NG</a:t>
            </a:r>
          </a:p>
          <a:p>
            <a:pPr lvl="1">
              <a:defRPr/>
            </a:pPr>
            <a:r>
              <a:rPr lang="en-US"/>
              <a:t>Monomers (mono=one, mer =unit)</a:t>
            </a:r>
          </a:p>
          <a:p>
            <a:pPr lvl="1">
              <a:defRPr/>
            </a:pPr>
            <a:r>
              <a:rPr lang="en-US"/>
              <a:t>bonded into chains  </a:t>
            </a:r>
            <a:r>
              <a:rPr lang="en-US">
                <a:sym typeface="Symbol" pitchFamily="18" charset="2"/>
              </a:rPr>
              <a:t>  Polymers</a:t>
            </a:r>
          </a:p>
          <a:p>
            <a:pPr lvl="1">
              <a:buFontTx/>
              <a:buNone/>
              <a:defRPr/>
            </a:pPr>
            <a:endParaRPr lang="en-US" sz="3200"/>
          </a:p>
          <a:p>
            <a:pPr>
              <a:defRPr/>
            </a:pPr>
            <a:r>
              <a:rPr lang="en-US" sz="3400">
                <a:solidFill>
                  <a:srgbClr val="FF3300"/>
                </a:solidFill>
              </a:rPr>
              <a:t>Reaction known as Polymerization</a:t>
            </a:r>
            <a:endParaRPr lang="en-US"/>
          </a:p>
          <a:p>
            <a:pPr lvl="1">
              <a:defRPr/>
            </a:pPr>
            <a:r>
              <a:rPr lang="en-US"/>
              <a:t>Ethylene  </a:t>
            </a:r>
            <a:r>
              <a:rPr lang="en-US">
                <a:sym typeface="Symbol" pitchFamily="18" charset="2"/>
              </a:rPr>
              <a:t>   Polyethylene</a:t>
            </a:r>
          </a:p>
          <a:p>
            <a:pPr lvl="1">
              <a:defRPr/>
            </a:pPr>
            <a:r>
              <a:rPr lang="en-US"/>
              <a:t>Propylene  </a:t>
            </a:r>
            <a:r>
              <a:rPr lang="en-US">
                <a:sym typeface="Symbol" pitchFamily="18" charset="2"/>
              </a:rPr>
              <a:t>   Polypropylene</a:t>
            </a:r>
            <a:endParaRPr lang="en-US" sz="3200"/>
          </a:p>
          <a:p>
            <a:pPr lvl="1">
              <a:defRPr/>
            </a:pPr>
            <a:endParaRPr lang="en-US" sz="320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a:xfrm>
            <a:off x="1676400" y="381000"/>
            <a:ext cx="5638800" cy="9906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Cultured Granite</a:t>
            </a:r>
            <a:endParaRPr lang="en-US"/>
          </a:p>
        </p:txBody>
      </p:sp>
      <p:sp>
        <p:nvSpPr>
          <p:cNvPr id="440323" name="Rectangle 3"/>
          <p:cNvSpPr>
            <a:spLocks noGrp="1" noChangeArrowheads="1"/>
          </p:cNvSpPr>
          <p:nvPr>
            <p:ph type="body" idx="1"/>
          </p:nvPr>
        </p:nvSpPr>
        <p:spPr>
          <a:xfrm>
            <a:off x="685800" y="1828800"/>
            <a:ext cx="7772400" cy="4419600"/>
          </a:xfrm>
        </p:spPr>
        <p:txBody>
          <a:bodyPr/>
          <a:lstStyle/>
          <a:p>
            <a:pPr>
              <a:defRPr/>
            </a:pPr>
            <a:r>
              <a:rPr lang="en-US" sz="3600">
                <a:solidFill>
                  <a:srgbClr val="FF0000"/>
                </a:solidFill>
              </a:rPr>
              <a:t>Consists of  </a:t>
            </a:r>
            <a:r>
              <a:rPr lang="en-US" sz="3600">
                <a:solidFill>
                  <a:srgbClr val="FF0000"/>
                </a:solidFill>
                <a:sym typeface="Symbol" pitchFamily="18" charset="2"/>
              </a:rPr>
              <a:t></a:t>
            </a:r>
            <a:endParaRPr lang="en-US" sz="3600">
              <a:solidFill>
                <a:srgbClr val="FF0000"/>
              </a:solidFill>
            </a:endParaRPr>
          </a:p>
          <a:p>
            <a:pPr lvl="1">
              <a:defRPr/>
            </a:pPr>
            <a:r>
              <a:rPr lang="en-US">
                <a:sym typeface="Symbol" pitchFamily="18" charset="2"/>
              </a:rPr>
              <a:t>Crushed Stone &amp; Mineral Chips</a:t>
            </a:r>
          </a:p>
          <a:p>
            <a:pPr lvl="1">
              <a:defRPr/>
            </a:pPr>
            <a:r>
              <a:rPr lang="en-US">
                <a:sym typeface="Symbol" pitchFamily="18" charset="2"/>
              </a:rPr>
              <a:t>Polyester Resin Content 40% </a:t>
            </a:r>
          </a:p>
          <a:p>
            <a:pPr lvl="1">
              <a:defRPr/>
            </a:pPr>
            <a:r>
              <a:rPr lang="en-US">
                <a:sym typeface="Symbol" pitchFamily="18" charset="2"/>
              </a:rPr>
              <a:t>Protective Gel Coat </a:t>
            </a:r>
          </a:p>
          <a:p>
            <a:pPr lvl="1">
              <a:buFontTx/>
              <a:buNone/>
              <a:defRPr/>
            </a:pPr>
            <a:endParaRPr lang="en-US" sz="3200"/>
          </a:p>
          <a:p>
            <a:pPr>
              <a:defRPr/>
            </a:pPr>
            <a:r>
              <a:rPr lang="en-US"/>
              <a:t>Offers the Beauty of Quarried Granite</a:t>
            </a:r>
          </a:p>
          <a:p>
            <a:pPr>
              <a:defRPr/>
            </a:pPr>
            <a:r>
              <a:rPr lang="en-US"/>
              <a:t>Low Cost</a:t>
            </a:r>
          </a:p>
          <a:p>
            <a:pPr>
              <a:defRPr/>
            </a:pPr>
            <a:r>
              <a:rPr lang="en-US"/>
              <a:t>Stain Resistant Coating</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0834" name="Picture 2" descr="DSCN2910"/>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802819" name="Rectangle 3"/>
          <p:cNvSpPr>
            <a:spLocks noChangeArrowheads="1"/>
          </p:cNvSpPr>
          <p:nvPr/>
        </p:nvSpPr>
        <p:spPr bwMode="auto">
          <a:xfrm>
            <a:off x="381000" y="533400"/>
            <a:ext cx="2514600" cy="1600200"/>
          </a:xfrm>
          <a:prstGeom prst="rect">
            <a:avLst/>
          </a:prstGeom>
          <a:solidFill>
            <a:srgbClr val="FF9900"/>
          </a:solidFill>
          <a:ln w="57150">
            <a:solidFill>
              <a:srgbClr val="CC0000"/>
            </a:solidFill>
            <a:miter lim="800000"/>
            <a:headEnd/>
            <a:tailEnd/>
          </a:ln>
          <a:effectLst>
            <a:outerShdw dist="63500" dir="2212194" algn="ctr" rotWithShape="0">
              <a:schemeClr val="bg2"/>
            </a:outerShdw>
          </a:effectLst>
        </p:spPr>
        <p:txBody>
          <a:bodyPr anchor="ctr"/>
          <a:lstStyle/>
          <a:p>
            <a:pPr algn="ctr">
              <a:defRPr/>
            </a:pPr>
            <a:r>
              <a:rPr lang="en-US" sz="4000" b="1">
                <a:solidFill>
                  <a:srgbClr val="FFFF00"/>
                </a:solidFill>
                <a:effectLst>
                  <a:outerShdw blurRad="38100" dist="38100" dir="2700000" algn="tl">
                    <a:srgbClr val="000000"/>
                  </a:outerShdw>
                </a:effectLst>
                <a:latin typeface="Arial" charset="0"/>
              </a:rPr>
              <a:t> </a:t>
            </a:r>
            <a:r>
              <a:rPr lang="en-US" sz="4000" b="1">
                <a:solidFill>
                  <a:srgbClr val="CC0000"/>
                </a:solidFill>
                <a:effectLst>
                  <a:outerShdw blurRad="38100" dist="38100" dir="2700000" algn="tl">
                    <a:srgbClr val="000000"/>
                  </a:outerShdw>
                </a:effectLst>
                <a:latin typeface="Arial" charset="0"/>
              </a:rPr>
              <a:t>Crushed</a:t>
            </a:r>
            <a:br>
              <a:rPr lang="en-US" sz="4000" b="1">
                <a:solidFill>
                  <a:srgbClr val="CC0000"/>
                </a:solidFill>
                <a:effectLst>
                  <a:outerShdw blurRad="38100" dist="38100" dir="2700000" algn="tl">
                    <a:srgbClr val="000000"/>
                  </a:outerShdw>
                </a:effectLst>
                <a:latin typeface="Arial" charset="0"/>
              </a:rPr>
            </a:br>
            <a:r>
              <a:rPr lang="en-US" sz="4000" b="1">
                <a:solidFill>
                  <a:srgbClr val="CC0000"/>
                </a:solidFill>
                <a:effectLst>
                  <a:outerShdw blurRad="38100" dist="38100" dir="2700000" algn="tl">
                    <a:srgbClr val="000000"/>
                  </a:outerShdw>
                </a:effectLst>
                <a:latin typeface="Arial" charset="0"/>
              </a:rPr>
              <a:t>Stone</a:t>
            </a:r>
            <a:endParaRPr lang="en-US" sz="4000" b="1">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1858" name="Picture 2" descr="DSCN2907"/>
          <p:cNvPicPr>
            <a:picLocks noChangeAspect="1" noChangeArrowheads="1"/>
          </p:cNvPicPr>
          <p:nvPr/>
        </p:nvPicPr>
        <p:blipFill>
          <a:blip r:embed="rId3" cstate="print"/>
          <a:srcRect/>
          <a:stretch>
            <a:fillRect/>
          </a:stretch>
        </p:blipFill>
        <p:spPr bwMode="auto">
          <a:xfrm>
            <a:off x="-76200" y="38100"/>
            <a:ext cx="9296400" cy="6972300"/>
          </a:xfrm>
          <a:prstGeom prst="rect">
            <a:avLst/>
          </a:prstGeom>
          <a:noFill/>
          <a:ln w="9525">
            <a:noFill/>
            <a:miter lim="800000"/>
            <a:headEnd/>
            <a:tailEnd/>
          </a:ln>
        </p:spPr>
      </p:pic>
      <p:sp>
        <p:nvSpPr>
          <p:cNvPr id="803843" name="Rectangle 3"/>
          <p:cNvSpPr>
            <a:spLocks noChangeArrowheads="1"/>
          </p:cNvSpPr>
          <p:nvPr/>
        </p:nvSpPr>
        <p:spPr bwMode="auto">
          <a:xfrm>
            <a:off x="1905000" y="685800"/>
            <a:ext cx="5562600" cy="838200"/>
          </a:xfrm>
          <a:prstGeom prst="rect">
            <a:avLst/>
          </a:prstGeom>
          <a:solidFill>
            <a:srgbClr val="FF9900"/>
          </a:solidFill>
          <a:ln w="57150">
            <a:solidFill>
              <a:srgbClr val="CC0000"/>
            </a:solidFill>
            <a:miter lim="800000"/>
            <a:headEnd/>
            <a:tailEnd/>
          </a:ln>
          <a:effectLst>
            <a:outerShdw dist="63500" dir="2212194" algn="ctr" rotWithShape="0">
              <a:schemeClr val="bg2"/>
            </a:outerShdw>
          </a:effectLst>
        </p:spPr>
        <p:txBody>
          <a:bodyPr anchor="ctr"/>
          <a:lstStyle/>
          <a:p>
            <a:pPr algn="ctr">
              <a:defRPr/>
            </a:pPr>
            <a:r>
              <a:rPr lang="en-US" sz="4400" b="1">
                <a:solidFill>
                  <a:srgbClr val="FFFF00"/>
                </a:solidFill>
                <a:effectLst>
                  <a:outerShdw blurRad="38100" dist="38100" dir="2700000" algn="tl">
                    <a:srgbClr val="000000"/>
                  </a:outerShdw>
                </a:effectLst>
                <a:latin typeface="Arial" charset="0"/>
              </a:rPr>
              <a:t> </a:t>
            </a:r>
            <a:r>
              <a:rPr lang="en-US" sz="4400" b="1">
                <a:solidFill>
                  <a:srgbClr val="CC0000"/>
                </a:solidFill>
                <a:effectLst>
                  <a:outerShdw blurRad="38100" dist="38100" dir="2700000" algn="tl">
                    <a:srgbClr val="000000"/>
                  </a:outerShdw>
                </a:effectLst>
                <a:latin typeface="Arial" charset="0"/>
              </a:rPr>
              <a:t>Polyester Resins</a:t>
            </a:r>
            <a:endParaRPr lang="en-US" sz="4400" b="1">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2882" name="Picture 2" descr="DSCN2902"/>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3906" name="Picture 2" descr="DSCN2906"/>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93603" name="Rectangle 3"/>
          <p:cNvSpPr>
            <a:spLocks noChangeArrowheads="1"/>
          </p:cNvSpPr>
          <p:nvPr/>
        </p:nvSpPr>
        <p:spPr bwMode="auto">
          <a:xfrm>
            <a:off x="4800600" y="381000"/>
            <a:ext cx="3962400" cy="838200"/>
          </a:xfrm>
          <a:prstGeom prst="rect">
            <a:avLst/>
          </a:prstGeom>
          <a:solidFill>
            <a:srgbClr val="FF9900"/>
          </a:solidFill>
          <a:ln w="57150">
            <a:solidFill>
              <a:srgbClr val="CC0000"/>
            </a:solidFill>
            <a:miter lim="800000"/>
            <a:headEnd/>
            <a:tailEnd/>
          </a:ln>
          <a:effectLst>
            <a:outerShdw dist="63500" dir="2212194" algn="ctr" rotWithShape="0">
              <a:schemeClr val="bg2"/>
            </a:outerShdw>
          </a:effectLst>
        </p:spPr>
        <p:txBody>
          <a:bodyPr anchor="ctr"/>
          <a:lstStyle/>
          <a:p>
            <a:pPr algn="ctr">
              <a:defRPr/>
            </a:pPr>
            <a:r>
              <a:rPr lang="en-US" sz="3800" b="1">
                <a:solidFill>
                  <a:srgbClr val="FFFF00"/>
                </a:solidFill>
                <a:effectLst>
                  <a:outerShdw blurRad="38100" dist="38100" dir="2700000" algn="tl">
                    <a:srgbClr val="000000"/>
                  </a:outerShdw>
                </a:effectLst>
                <a:latin typeface="Arial" charset="0"/>
              </a:rPr>
              <a:t> </a:t>
            </a:r>
            <a:r>
              <a:rPr lang="en-US" sz="3800" b="1">
                <a:solidFill>
                  <a:srgbClr val="CC0000"/>
                </a:solidFill>
                <a:effectLst>
                  <a:outerShdw blurRad="38100" dist="38100" dir="2700000" algn="tl">
                    <a:srgbClr val="000000"/>
                  </a:outerShdw>
                </a:effectLst>
                <a:latin typeface="Arial" charset="0"/>
              </a:rPr>
              <a:t>Curing Process</a:t>
            </a:r>
            <a:endParaRPr lang="en-US" sz="3800" b="1">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24930" name="Picture 2" descr="evergreen-600-15"/>
          <p:cNvPicPr>
            <a:picLocks noChangeAspect="1" noChangeArrowheads="1"/>
          </p:cNvPicPr>
          <p:nvPr/>
        </p:nvPicPr>
        <p:blipFill>
          <a:blip r:embed="rId3" cstate="print"/>
          <a:srcRect/>
          <a:stretch>
            <a:fillRect/>
          </a:stretch>
        </p:blipFill>
        <p:spPr bwMode="auto">
          <a:xfrm>
            <a:off x="-76200" y="-76200"/>
            <a:ext cx="9525000" cy="7143750"/>
          </a:xfrm>
          <a:prstGeom prst="rect">
            <a:avLst/>
          </a:prstGeom>
          <a:noFill/>
          <a:ln w="9525">
            <a:noFill/>
            <a:miter lim="800000"/>
            <a:headEnd/>
            <a:tailEnd/>
          </a:ln>
        </p:spPr>
      </p:pic>
      <p:sp>
        <p:nvSpPr>
          <p:cNvPr id="776195" name="Rectangle 3"/>
          <p:cNvSpPr>
            <a:spLocks noChangeArrowheads="1"/>
          </p:cNvSpPr>
          <p:nvPr/>
        </p:nvSpPr>
        <p:spPr bwMode="auto">
          <a:xfrm>
            <a:off x="304800" y="5715000"/>
            <a:ext cx="86868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a:spAutoFit/>
          </a:bodyPr>
          <a:lstStyle/>
          <a:p>
            <a:pPr algn="ctr">
              <a:defRPr/>
            </a:pPr>
            <a:r>
              <a:rPr lang="en-US" sz="3600" b="1">
                <a:solidFill>
                  <a:srgbClr val="CC0000"/>
                </a:solidFill>
                <a:effectLst>
                  <a:outerShdw blurRad="38100" dist="38100" dir="2700000" algn="tl">
                    <a:srgbClr val="000000"/>
                  </a:outerShdw>
                </a:effectLst>
                <a:latin typeface="Arial" charset="0"/>
              </a:rPr>
              <a:t>Cultured Granite</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533400" y="381000"/>
            <a:ext cx="8229600" cy="11430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Thermosetting Polymer types</a:t>
            </a:r>
            <a:endParaRPr lang="en-US" sz="5400"/>
          </a:p>
        </p:txBody>
      </p:sp>
      <p:sp>
        <p:nvSpPr>
          <p:cNvPr id="172035" name="Rectangle 3"/>
          <p:cNvSpPr>
            <a:spLocks noGrp="1" noChangeArrowheads="1"/>
          </p:cNvSpPr>
          <p:nvPr>
            <p:ph type="body" idx="1"/>
          </p:nvPr>
        </p:nvSpPr>
        <p:spPr>
          <a:xfrm>
            <a:off x="685800" y="2057400"/>
            <a:ext cx="7772400" cy="4419600"/>
          </a:xfrm>
          <a:effectLst>
            <a:outerShdw dist="63500" dir="2212194" algn="ctr" rotWithShape="0">
              <a:schemeClr val="bg2"/>
            </a:outerShdw>
          </a:effectLst>
        </p:spPr>
        <p:txBody>
          <a:bodyPr/>
          <a:lstStyle/>
          <a:p>
            <a:pPr>
              <a:defRPr/>
            </a:pPr>
            <a:r>
              <a:rPr lang="en-US" sz="3600"/>
              <a:t>General Purpose</a:t>
            </a:r>
            <a:r>
              <a:rPr lang="en-US" sz="4000"/>
              <a:t> </a:t>
            </a:r>
          </a:p>
          <a:p>
            <a:pPr lvl="1">
              <a:defRPr/>
            </a:pPr>
            <a:r>
              <a:rPr lang="en-US" sz="3200"/>
              <a:t>Orthophthalic resin</a:t>
            </a:r>
          </a:p>
          <a:p>
            <a:pPr lvl="1">
              <a:buFontTx/>
              <a:buNone/>
              <a:defRPr/>
            </a:pPr>
            <a:endParaRPr lang="en-US" sz="4000"/>
          </a:p>
          <a:p>
            <a:pPr>
              <a:defRPr/>
            </a:pPr>
            <a:r>
              <a:rPr lang="en-US" sz="3600"/>
              <a:t>Corrosion-resistant resins</a:t>
            </a:r>
            <a:endParaRPr lang="en-US" sz="4000"/>
          </a:p>
          <a:p>
            <a:pPr lvl="1">
              <a:defRPr/>
            </a:pPr>
            <a:r>
              <a:rPr lang="en-US" sz="3200"/>
              <a:t>halogenated, bis-phenol-A, furan, vinyl ester, isophthalic</a:t>
            </a:r>
          </a:p>
        </p:txBody>
      </p:sp>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1026" descr="DSCN0114"/>
          <p:cNvPicPr>
            <a:picLocks noChangeAspect="1" noChangeArrowheads="1"/>
          </p:cNvPicPr>
          <p:nvPr/>
        </p:nvPicPr>
        <p:blipFill>
          <a:blip r:embed="rId3" cstate="print"/>
          <a:srcRect/>
          <a:stretch>
            <a:fillRect/>
          </a:stretch>
        </p:blipFill>
        <p:spPr bwMode="auto">
          <a:xfrm>
            <a:off x="-76200" y="-76200"/>
            <a:ext cx="9525000" cy="7143750"/>
          </a:xfrm>
          <a:prstGeom prst="rect">
            <a:avLst/>
          </a:prstGeom>
          <a:noFill/>
          <a:ln w="9525">
            <a:noFill/>
            <a:miter lim="800000"/>
            <a:headEnd/>
            <a:tailEnd/>
          </a:ln>
        </p:spPr>
      </p:pic>
      <p:sp>
        <p:nvSpPr>
          <p:cNvPr id="733187" name="Rectangle 1027"/>
          <p:cNvSpPr>
            <a:spLocks noChangeArrowheads="1"/>
          </p:cNvSpPr>
          <p:nvPr/>
        </p:nvSpPr>
        <p:spPr bwMode="auto">
          <a:xfrm>
            <a:off x="1447800" y="5257800"/>
            <a:ext cx="6451600"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a:spAutoFit/>
          </a:bodyPr>
          <a:lstStyle/>
          <a:p>
            <a:pPr algn="ctr">
              <a:defRPr/>
            </a:pPr>
            <a:r>
              <a:rPr lang="en-US" sz="3200" b="1">
                <a:solidFill>
                  <a:srgbClr val="CC0000"/>
                </a:solidFill>
                <a:effectLst>
                  <a:outerShdw blurRad="38100" dist="38100" dir="2700000" algn="tl">
                    <a:srgbClr val="000000"/>
                  </a:outerShdw>
                </a:effectLst>
                <a:latin typeface="Arial" charset="0"/>
              </a:rPr>
              <a:t>Let’s Discuss Open </a:t>
            </a:r>
          </a:p>
          <a:p>
            <a:pPr algn="ctr">
              <a:defRPr/>
            </a:pPr>
            <a:r>
              <a:rPr lang="en-US" sz="3200" b="1">
                <a:solidFill>
                  <a:srgbClr val="CC0000"/>
                </a:solidFill>
                <a:effectLst>
                  <a:outerShdw blurRad="38100" dist="38100" dir="2700000" algn="tl">
                    <a:srgbClr val="000000"/>
                  </a:outerShdw>
                </a:effectLst>
                <a:latin typeface="Arial" charset="0"/>
              </a:rPr>
              <a:t>Molding Operations</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371600" y="457200"/>
            <a:ext cx="63246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Process and Control</a:t>
            </a:r>
            <a:endParaRPr lang="en-US"/>
          </a:p>
        </p:txBody>
      </p:sp>
      <p:sp>
        <p:nvSpPr>
          <p:cNvPr id="16387" name="Rectangle 3"/>
          <p:cNvSpPr>
            <a:spLocks noGrp="1" noChangeArrowheads="1"/>
          </p:cNvSpPr>
          <p:nvPr>
            <p:ph type="body" idx="1"/>
          </p:nvPr>
        </p:nvSpPr>
        <p:spPr>
          <a:xfrm>
            <a:off x="468313" y="1628775"/>
            <a:ext cx="8675687" cy="4679950"/>
          </a:xfrm>
        </p:spPr>
        <p:txBody>
          <a:bodyPr/>
          <a:lstStyle/>
          <a:p>
            <a:pPr>
              <a:defRPr/>
            </a:pPr>
            <a:r>
              <a:rPr lang="en-US" sz="3600"/>
              <a:t>Types of Open Molding Operations</a:t>
            </a:r>
          </a:p>
          <a:p>
            <a:pPr lvl="1">
              <a:defRPr/>
            </a:pPr>
            <a:r>
              <a:rPr lang="en-US" sz="3200"/>
              <a:t>Hand lay-up &amp; Spray-up</a:t>
            </a:r>
          </a:p>
          <a:p>
            <a:pPr lvl="1">
              <a:defRPr/>
            </a:pPr>
            <a:r>
              <a:rPr lang="en-US" sz="3200"/>
              <a:t>Continuous lamination</a:t>
            </a:r>
          </a:p>
          <a:p>
            <a:pPr lvl="1">
              <a:defRPr/>
            </a:pPr>
            <a:r>
              <a:rPr lang="en-US" sz="3200"/>
              <a:t>Pultrusion</a:t>
            </a:r>
          </a:p>
          <a:p>
            <a:pPr lvl="1">
              <a:defRPr/>
            </a:pPr>
            <a:r>
              <a:rPr lang="en-US" sz="3200"/>
              <a:t>Filament winding</a:t>
            </a:r>
          </a:p>
          <a:p>
            <a:pPr lvl="1">
              <a:defRPr/>
            </a:pPr>
            <a:r>
              <a:rPr lang="en-US" sz="3200"/>
              <a:t>Casting or molding</a:t>
            </a:r>
          </a:p>
          <a:p>
            <a:pPr lvl="1">
              <a:defRPr/>
            </a:pPr>
            <a:r>
              <a:rPr lang="en-US" sz="3200"/>
              <a:t>Infusion or scrimp</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2057400" y="609600"/>
            <a:ext cx="4648200" cy="914400"/>
          </a:xfrm>
          <a:solidFill>
            <a:srgbClr val="FF9900"/>
          </a:solidFill>
          <a:ln w="57150">
            <a:solidFill>
              <a:srgbClr val="CC0000"/>
            </a:solidFill>
          </a:ln>
          <a:effectLst>
            <a:outerShdw dist="74053" dir="1857825" algn="ctr" rotWithShape="0">
              <a:schemeClr val="bg2"/>
            </a:outerShdw>
          </a:effectLst>
        </p:spPr>
        <p:txBody>
          <a:bodyPr/>
          <a:lstStyle/>
          <a:p>
            <a:pPr>
              <a:defRPr/>
            </a:pPr>
            <a:r>
              <a:rPr lang="en-US">
                <a:solidFill>
                  <a:srgbClr val="CC0000"/>
                </a:solidFill>
              </a:rPr>
              <a:t>Hand Lay-Up</a:t>
            </a:r>
            <a:endParaRPr lang="en-US"/>
          </a:p>
        </p:txBody>
      </p:sp>
      <p:sp>
        <p:nvSpPr>
          <p:cNvPr id="115715" name="Rectangle 3"/>
          <p:cNvSpPr>
            <a:spLocks noGrp="1" noChangeArrowheads="1"/>
          </p:cNvSpPr>
          <p:nvPr>
            <p:ph type="body" idx="1"/>
          </p:nvPr>
        </p:nvSpPr>
        <p:spPr>
          <a:xfrm>
            <a:off x="457200" y="1981200"/>
            <a:ext cx="8382000" cy="4114800"/>
          </a:xfrm>
        </p:spPr>
        <p:txBody>
          <a:bodyPr/>
          <a:lstStyle/>
          <a:p>
            <a:pPr>
              <a:defRPr/>
            </a:pPr>
            <a:r>
              <a:rPr lang="en-US"/>
              <a:t>Simplest Type  /  Very Flexible</a:t>
            </a:r>
          </a:p>
          <a:p>
            <a:pPr>
              <a:defRPr/>
            </a:pPr>
            <a:r>
              <a:rPr lang="en-US"/>
              <a:t>Apply Gel Coat, Resin, Fiberglass by Hand</a:t>
            </a:r>
          </a:p>
          <a:p>
            <a:pPr>
              <a:defRPr/>
            </a:pPr>
            <a:r>
              <a:rPr lang="en-US"/>
              <a:t>Roller or  Brushes Used for Resins</a:t>
            </a:r>
          </a:p>
          <a:p>
            <a:pPr>
              <a:defRPr/>
            </a:pPr>
            <a:r>
              <a:rPr lang="en-US"/>
              <a:t>High Strength to Weight Ratio</a:t>
            </a:r>
          </a:p>
          <a:p>
            <a:pPr>
              <a:defRPr/>
            </a:pPr>
            <a:r>
              <a:rPr lang="en-US"/>
              <a:t>High Styrene Emissions</a:t>
            </a:r>
          </a:p>
          <a:p>
            <a:pPr>
              <a:defRPr/>
            </a:pPr>
            <a:r>
              <a:rPr lang="en-US"/>
              <a:t>Suitable for Prototypes &amp; Low Volume Production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BryceCanyon4"/>
          <p:cNvPicPr>
            <a:picLocks noChangeAspect="1" noChangeArrowheads="1"/>
          </p:cNvPicPr>
          <p:nvPr/>
        </p:nvPicPr>
        <p:blipFill>
          <a:blip r:embed="rId3" cstate="print"/>
          <a:srcRect/>
          <a:stretch>
            <a:fillRect/>
          </a:stretch>
        </p:blipFill>
        <p:spPr bwMode="auto">
          <a:xfrm>
            <a:off x="0" y="0"/>
            <a:ext cx="9525000" cy="7065963"/>
          </a:xfrm>
          <a:prstGeom prst="rect">
            <a:avLst/>
          </a:prstGeom>
          <a:noFill/>
          <a:ln w="9525">
            <a:noFill/>
            <a:miter lim="800000"/>
            <a:headEnd/>
            <a:tailEnd/>
          </a:ln>
        </p:spPr>
      </p:pic>
      <p:sp>
        <p:nvSpPr>
          <p:cNvPr id="722948" name="Rectangle 4"/>
          <p:cNvSpPr>
            <a:spLocks noChangeArrowheads="1"/>
          </p:cNvSpPr>
          <p:nvPr/>
        </p:nvSpPr>
        <p:spPr bwMode="auto">
          <a:xfrm>
            <a:off x="1219200" y="5791200"/>
            <a:ext cx="72771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600" b="1">
                <a:solidFill>
                  <a:srgbClr val="CC0000"/>
                </a:solidFill>
                <a:effectLst>
                  <a:outerShdw blurRad="38100" dist="38100" dir="2700000" algn="tl">
                    <a:srgbClr val="000000"/>
                  </a:outerShdw>
                </a:effectLst>
                <a:latin typeface="Arial" charset="0"/>
              </a:rPr>
              <a:t>Let’s Discuss Common Plastics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22948"/>
                                        </p:tgtEl>
                                        <p:attrNameLst>
                                          <p:attrName>style.visibility</p:attrName>
                                        </p:attrNameLst>
                                      </p:cBhvr>
                                      <p:to>
                                        <p:strVal val="visible"/>
                                      </p:to>
                                    </p:set>
                                    <p:anim calcmode="lin" valueType="num">
                                      <p:cBhvr additive="base">
                                        <p:cTn id="7" dur="500" fill="hold"/>
                                        <p:tgtEl>
                                          <p:spTgt spid="722948"/>
                                        </p:tgtEl>
                                        <p:attrNameLst>
                                          <p:attrName>ppt_x</p:attrName>
                                        </p:attrNameLst>
                                      </p:cBhvr>
                                      <p:tavLst>
                                        <p:tav tm="0">
                                          <p:val>
                                            <p:strVal val="#ppt_x"/>
                                          </p:val>
                                        </p:tav>
                                        <p:tav tm="100000">
                                          <p:val>
                                            <p:strVal val="#ppt_x"/>
                                          </p:val>
                                        </p:tav>
                                      </p:tavLst>
                                    </p:anim>
                                    <p:anim calcmode="lin" valueType="num">
                                      <p:cBhvr additive="base">
                                        <p:cTn id="8" dur="500" fill="hold"/>
                                        <p:tgtEl>
                                          <p:spTgt spid="7229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2948" grpId="0" animBg="1"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4" descr="Hand Lay-up"/>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1074" name="Picture 2" descr="handlay"/>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32098" name="Picture 2" descr="DSCN2934"/>
          <p:cNvPicPr>
            <a:picLocks noChangeAspect="1" noChangeArrowheads="1"/>
          </p:cNvPicPr>
          <p:nvPr/>
        </p:nvPicPr>
        <p:blipFill>
          <a:blip r:embed="rId3" cstate="print"/>
          <a:srcRect/>
          <a:stretch>
            <a:fillRect/>
          </a:stretch>
        </p:blipFill>
        <p:spPr bwMode="auto">
          <a:xfrm>
            <a:off x="-76200" y="0"/>
            <a:ext cx="9296400" cy="6972300"/>
          </a:xfrm>
          <a:prstGeom prst="rect">
            <a:avLst/>
          </a:prstGeom>
          <a:noFill/>
          <a:ln w="9525">
            <a:noFill/>
            <a:miter lim="800000"/>
            <a:headEnd/>
            <a:tailEnd/>
          </a:ln>
        </p:spPr>
      </p:pic>
      <p:sp>
        <p:nvSpPr>
          <p:cNvPr id="794627" name="Rectangle 3"/>
          <p:cNvSpPr>
            <a:spLocks noChangeArrowheads="1"/>
          </p:cNvSpPr>
          <p:nvPr/>
        </p:nvSpPr>
        <p:spPr bwMode="auto">
          <a:xfrm>
            <a:off x="4572000" y="5486400"/>
            <a:ext cx="3657600" cy="914400"/>
          </a:xfrm>
          <a:prstGeom prst="rect">
            <a:avLst/>
          </a:prstGeom>
          <a:solidFill>
            <a:srgbClr val="FF9900"/>
          </a:solidFill>
          <a:ln w="57150">
            <a:solidFill>
              <a:srgbClr val="CC0000"/>
            </a:solidFill>
            <a:miter lim="800000"/>
            <a:headEnd/>
            <a:tailEnd/>
          </a:ln>
          <a:effectLst>
            <a:outerShdw dist="74053" dir="1857825" algn="ctr" rotWithShape="0">
              <a:schemeClr val="bg2"/>
            </a:outerShdw>
          </a:effectLst>
        </p:spPr>
        <p:txBody>
          <a:bodyPr anchor="ctr"/>
          <a:lstStyle/>
          <a:p>
            <a:pPr algn="ctr">
              <a:defRPr/>
            </a:pPr>
            <a:r>
              <a:rPr lang="en-US" sz="3600" b="1">
                <a:solidFill>
                  <a:srgbClr val="CC0000"/>
                </a:solidFill>
                <a:effectLst>
                  <a:outerShdw blurRad="38100" dist="38100" dir="2700000" algn="tl">
                    <a:srgbClr val="000000"/>
                  </a:outerShdw>
                </a:effectLst>
                <a:latin typeface="Arial" charset="0"/>
              </a:rPr>
              <a:t>Hand Lay-Up</a:t>
            </a:r>
            <a:endParaRPr lang="en-US" sz="3600" b="1">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1026" descr="GLC PARK 13"/>
          <p:cNvPicPr>
            <a:picLocks noChangeAspect="1" noChangeArrowheads="1"/>
          </p:cNvPicPr>
          <p:nvPr/>
        </p:nvPicPr>
        <p:blipFill>
          <a:blip r:embed="rId3" cstate="print"/>
          <a:srcRect/>
          <a:stretch>
            <a:fillRect/>
          </a:stretch>
        </p:blipFill>
        <p:spPr bwMode="auto">
          <a:xfrm>
            <a:off x="-76200" y="-152400"/>
            <a:ext cx="9601200" cy="7315200"/>
          </a:xfrm>
          <a:prstGeom prst="rect">
            <a:avLst/>
          </a:prstGeom>
          <a:noFill/>
          <a:ln w="9525">
            <a:noFill/>
            <a:miter lim="800000"/>
            <a:headEnd/>
            <a:tailEnd/>
          </a:ln>
        </p:spPr>
      </p:pic>
      <p:sp>
        <p:nvSpPr>
          <p:cNvPr id="736259" name="Rectangle 1027"/>
          <p:cNvSpPr>
            <a:spLocks noChangeArrowheads="1"/>
          </p:cNvSpPr>
          <p:nvPr/>
        </p:nvSpPr>
        <p:spPr bwMode="auto">
          <a:xfrm>
            <a:off x="581025" y="5638800"/>
            <a:ext cx="8334375"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a:spAutoFit/>
          </a:bodyPr>
          <a:lstStyle/>
          <a:p>
            <a:pPr algn="ctr">
              <a:defRPr/>
            </a:pPr>
            <a:r>
              <a:rPr lang="en-US" sz="3200" b="1">
                <a:solidFill>
                  <a:srgbClr val="CC0000"/>
                </a:solidFill>
                <a:effectLst>
                  <a:outerShdw blurRad="38100" dist="38100" dir="2700000" algn="tl">
                    <a:srgbClr val="000000"/>
                  </a:outerShdw>
                </a:effectLst>
                <a:latin typeface="Arial" charset="0"/>
              </a:rPr>
              <a:t>Examples of Hand Lay-Up Operations</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F117 Stealth Fight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67971" name="Rectangle 3"/>
          <p:cNvSpPr>
            <a:spLocks noChangeArrowheads="1"/>
          </p:cNvSpPr>
          <p:nvPr/>
        </p:nvSpPr>
        <p:spPr bwMode="auto">
          <a:xfrm>
            <a:off x="2209800" y="838200"/>
            <a:ext cx="4389438"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Hand Lay-Up Product</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3" descr="DSCN015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80964" name="Rectangle 4"/>
          <p:cNvSpPr>
            <a:spLocks noChangeArrowheads="1"/>
          </p:cNvSpPr>
          <p:nvPr/>
        </p:nvSpPr>
        <p:spPr bwMode="auto">
          <a:xfrm>
            <a:off x="925513" y="476250"/>
            <a:ext cx="7364412"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Let’s Discuss Hand Lay-Up Product :</a:t>
            </a:r>
          </a:p>
          <a:p>
            <a:pPr algn="ctr">
              <a:defRPr/>
            </a:pPr>
            <a:r>
              <a:rPr lang="en-US" sz="3200" b="1">
                <a:solidFill>
                  <a:srgbClr val="CC0000"/>
                </a:solidFill>
                <a:effectLst>
                  <a:outerShdw blurRad="38100" dist="38100" dir="2700000" algn="tl">
                    <a:srgbClr val="000000"/>
                  </a:outerShdw>
                </a:effectLst>
                <a:latin typeface="Arial" charset="0"/>
              </a:rPr>
              <a:t>Surf Board Manufacturing</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DSCN0167"/>
          <p:cNvPicPr>
            <a:picLocks noChangeAspect="1" noChangeArrowheads="1"/>
          </p:cNvPicPr>
          <p:nvPr/>
        </p:nvPicPr>
        <p:blipFill>
          <a:blip r:embed="rId3" cstate="print"/>
          <a:srcRect/>
          <a:stretch>
            <a:fillRect/>
          </a:stretch>
        </p:blipFill>
        <p:spPr bwMode="auto">
          <a:xfrm>
            <a:off x="0" y="0"/>
            <a:ext cx="9220200" cy="6858000"/>
          </a:xfrm>
          <a:prstGeom prst="rect">
            <a:avLst/>
          </a:prstGeom>
          <a:noFill/>
          <a:ln w="9525">
            <a:noFill/>
            <a:miter lim="800000"/>
            <a:headEnd/>
            <a:tailEnd/>
          </a:ln>
        </p:spPr>
      </p:pic>
      <p:sp>
        <p:nvSpPr>
          <p:cNvPr id="683011" name="Rectangle 3"/>
          <p:cNvSpPr>
            <a:spLocks noChangeArrowheads="1"/>
          </p:cNvSpPr>
          <p:nvPr/>
        </p:nvSpPr>
        <p:spPr bwMode="auto">
          <a:xfrm>
            <a:off x="6019800" y="628650"/>
            <a:ext cx="24733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First Step : </a:t>
            </a:r>
          </a:p>
          <a:p>
            <a:pPr algn="ctr">
              <a:defRPr/>
            </a:pPr>
            <a:r>
              <a:rPr lang="en-US" sz="3200" b="1">
                <a:solidFill>
                  <a:srgbClr val="CC0000"/>
                </a:solidFill>
                <a:effectLst>
                  <a:outerShdw blurRad="38100" dist="38100" dir="2700000" algn="tl">
                    <a:srgbClr val="000000"/>
                  </a:outerShdw>
                </a:effectLst>
                <a:latin typeface="Arial" charset="0"/>
              </a:rPr>
              <a:t>Foam Core</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DSCN0168"/>
          <p:cNvPicPr>
            <a:picLocks noChangeAspect="1" noChangeArrowheads="1"/>
          </p:cNvPicPr>
          <p:nvPr/>
        </p:nvPicPr>
        <p:blipFill>
          <a:blip r:embed="rId3" cstate="print"/>
          <a:srcRect/>
          <a:stretch>
            <a:fillRect/>
          </a:stretch>
        </p:blipFill>
        <p:spPr bwMode="auto">
          <a:xfrm>
            <a:off x="-76200" y="-19050"/>
            <a:ext cx="9372600" cy="7029450"/>
          </a:xfrm>
          <a:prstGeom prst="rect">
            <a:avLst/>
          </a:prstGeom>
          <a:noFill/>
          <a:ln w="9525">
            <a:noFill/>
            <a:miter lim="800000"/>
            <a:headEnd/>
            <a:tailEnd/>
          </a:ln>
        </p:spPr>
      </p:pic>
      <p:sp>
        <p:nvSpPr>
          <p:cNvPr id="684035" name="Rectangle 3"/>
          <p:cNvSpPr>
            <a:spLocks noChangeArrowheads="1"/>
          </p:cNvSpPr>
          <p:nvPr/>
        </p:nvSpPr>
        <p:spPr bwMode="auto">
          <a:xfrm>
            <a:off x="482600" y="476250"/>
            <a:ext cx="3556000"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Foam Core :</a:t>
            </a:r>
          </a:p>
          <a:p>
            <a:pPr algn="ctr">
              <a:defRPr/>
            </a:pPr>
            <a:r>
              <a:rPr lang="en-US" sz="3200" b="1">
                <a:solidFill>
                  <a:srgbClr val="CC0000"/>
                </a:solidFill>
                <a:effectLst>
                  <a:outerShdw blurRad="38100" dist="38100" dir="2700000" algn="tl">
                    <a:srgbClr val="000000"/>
                  </a:outerShdw>
                </a:effectLst>
                <a:latin typeface="Arial" charset="0"/>
              </a:rPr>
              <a:t>Shaping &amp; Sizing</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2" descr="DSCN015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85059" name="Rectangle 3"/>
          <p:cNvSpPr>
            <a:spLocks noChangeArrowheads="1"/>
          </p:cNvSpPr>
          <p:nvPr/>
        </p:nvSpPr>
        <p:spPr bwMode="auto">
          <a:xfrm>
            <a:off x="492125" y="2455863"/>
            <a:ext cx="2022475" cy="1430337"/>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2800" b="1">
                <a:solidFill>
                  <a:srgbClr val="CC0000"/>
                </a:solidFill>
                <a:effectLst>
                  <a:outerShdw blurRad="38100" dist="38100" dir="2700000" algn="tl">
                    <a:srgbClr val="000000"/>
                  </a:outerShdw>
                </a:effectLst>
                <a:latin typeface="Arial" charset="0"/>
              </a:rPr>
              <a:t>Fiberglass</a:t>
            </a:r>
          </a:p>
          <a:p>
            <a:pPr algn="ctr">
              <a:defRPr/>
            </a:pPr>
            <a:r>
              <a:rPr lang="en-US" sz="2800" b="1">
                <a:solidFill>
                  <a:srgbClr val="CC0000"/>
                </a:solidFill>
                <a:effectLst>
                  <a:outerShdw blurRad="38100" dist="38100" dir="2700000" algn="tl">
                    <a:srgbClr val="000000"/>
                  </a:outerShdw>
                </a:effectLst>
                <a:latin typeface="Arial" charset="0"/>
              </a:rPr>
              <a:t>Surfacing</a:t>
            </a:r>
          </a:p>
          <a:p>
            <a:pPr algn="ctr">
              <a:defRPr/>
            </a:pPr>
            <a:r>
              <a:rPr lang="en-US" sz="2800" b="1">
                <a:solidFill>
                  <a:srgbClr val="CC0000"/>
                </a:solidFill>
                <a:effectLst>
                  <a:outerShdw blurRad="38100" dist="38100" dir="2700000" algn="tl">
                    <a:srgbClr val="000000"/>
                  </a:outerShdw>
                </a:effectLst>
                <a:latin typeface="Arial" charset="0"/>
              </a:rPr>
              <a:t>Mat</a:t>
            </a:r>
            <a:endParaRPr lang="en-US" sz="3200" b="1">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DSCN0159"/>
          <p:cNvPicPr>
            <a:picLocks noChangeAspect="1" noChangeArrowheads="1"/>
          </p:cNvPicPr>
          <p:nvPr/>
        </p:nvPicPr>
        <p:blipFill>
          <a:blip r:embed="rId3" cstate="print"/>
          <a:srcRect/>
          <a:stretch>
            <a:fillRect/>
          </a:stretch>
        </p:blipFill>
        <p:spPr bwMode="auto">
          <a:xfrm>
            <a:off x="-152400" y="-76200"/>
            <a:ext cx="9448800" cy="7086600"/>
          </a:xfrm>
          <a:prstGeom prst="rect">
            <a:avLst/>
          </a:prstGeom>
          <a:noFill/>
          <a:ln w="9525">
            <a:noFill/>
            <a:miter lim="800000"/>
            <a:headEnd/>
            <a:tailEnd/>
          </a:ln>
        </p:spPr>
      </p:pic>
      <p:sp>
        <p:nvSpPr>
          <p:cNvPr id="686083" name="Rectangle 3"/>
          <p:cNvSpPr>
            <a:spLocks noChangeArrowheads="1"/>
          </p:cNvSpPr>
          <p:nvPr/>
        </p:nvSpPr>
        <p:spPr bwMode="auto">
          <a:xfrm>
            <a:off x="4648200" y="400050"/>
            <a:ext cx="3894138"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Fiberglass &amp; Resin</a:t>
            </a:r>
          </a:p>
          <a:p>
            <a:pPr algn="ctr">
              <a:defRPr/>
            </a:pPr>
            <a:r>
              <a:rPr lang="en-US" sz="3200" b="1">
                <a:solidFill>
                  <a:srgbClr val="CC0000"/>
                </a:solidFill>
                <a:effectLst>
                  <a:outerShdw blurRad="38100" dist="38100" dir="2700000" algn="tl">
                    <a:srgbClr val="000000"/>
                  </a:outerShdw>
                </a:effectLst>
                <a:latin typeface="Arial" charset="0"/>
              </a:rPr>
              <a:t>Applied to Core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762000" y="304800"/>
            <a:ext cx="7848600" cy="1143000"/>
          </a:xfrm>
          <a:solidFill>
            <a:srgbClr val="FF9900"/>
          </a:solidFill>
          <a:ln w="57150">
            <a:solidFill>
              <a:srgbClr val="CC0000"/>
            </a:solidFill>
          </a:ln>
          <a:effectLst>
            <a:outerShdw dist="45791" dir="2021404" algn="ctr" rotWithShape="0">
              <a:schemeClr val="bg2"/>
            </a:outerShdw>
          </a:effectLst>
        </p:spPr>
        <p:txBody>
          <a:bodyPr/>
          <a:lstStyle/>
          <a:p>
            <a:pPr>
              <a:defRPr/>
            </a:pPr>
            <a:r>
              <a:rPr lang="en-US">
                <a:solidFill>
                  <a:srgbClr val="CC0000"/>
                </a:solidFill>
              </a:rPr>
              <a:t>Common Plastic Materials</a:t>
            </a:r>
            <a:endParaRPr lang="en-US"/>
          </a:p>
        </p:txBody>
      </p:sp>
      <p:sp>
        <p:nvSpPr>
          <p:cNvPr id="330755" name="Rectangle 3"/>
          <p:cNvSpPr>
            <a:spLocks noGrp="1" noChangeArrowheads="1"/>
          </p:cNvSpPr>
          <p:nvPr>
            <p:ph type="body" idx="1"/>
          </p:nvPr>
        </p:nvSpPr>
        <p:spPr>
          <a:xfrm>
            <a:off x="1143000" y="1828800"/>
            <a:ext cx="6629400" cy="4419600"/>
          </a:xfrm>
          <a:effectLst>
            <a:outerShdw dist="63500" dir="2212194" algn="ctr" rotWithShape="0">
              <a:schemeClr val="bg2"/>
            </a:outerShdw>
          </a:effectLst>
        </p:spPr>
        <p:txBody>
          <a:bodyPr/>
          <a:lstStyle/>
          <a:p>
            <a:pPr>
              <a:defRPr/>
            </a:pPr>
            <a:r>
              <a:rPr lang="en-US" sz="3600"/>
              <a:t>Polycarbonate</a:t>
            </a:r>
          </a:p>
          <a:p>
            <a:pPr>
              <a:defRPr/>
            </a:pPr>
            <a:r>
              <a:rPr lang="en-US" sz="3600"/>
              <a:t>Polyethylene</a:t>
            </a:r>
          </a:p>
          <a:p>
            <a:pPr>
              <a:defRPr/>
            </a:pPr>
            <a:r>
              <a:rPr lang="en-US" sz="3600"/>
              <a:t>Polystyrene</a:t>
            </a:r>
          </a:p>
          <a:p>
            <a:pPr>
              <a:defRPr/>
            </a:pPr>
            <a:r>
              <a:rPr lang="en-US" sz="3600"/>
              <a:t>Polypropylene</a:t>
            </a:r>
          </a:p>
          <a:p>
            <a:pPr>
              <a:defRPr/>
            </a:pPr>
            <a:r>
              <a:rPr lang="en-US" sz="3600"/>
              <a:t>Polyurethane</a:t>
            </a:r>
          </a:p>
          <a:p>
            <a:pPr>
              <a:defRPr/>
            </a:pPr>
            <a:r>
              <a:rPr lang="en-US" sz="3600"/>
              <a:t>Polyvinyl Chloride</a:t>
            </a:r>
          </a:p>
          <a:p>
            <a:pPr>
              <a:defRPr/>
            </a:pPr>
            <a:r>
              <a:rPr lang="en-US" sz="3600"/>
              <a:t>Polyesters</a:t>
            </a:r>
          </a:p>
          <a:p>
            <a:pPr>
              <a:defRPr/>
            </a:pPr>
            <a:endParaRPr 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0290" name="Picture 2" descr="DSCN016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Picture 2" descr="DSCN0170"/>
          <p:cNvPicPr>
            <a:picLocks noChangeAspect="1" noChangeArrowheads="1"/>
          </p:cNvPicPr>
          <p:nvPr/>
        </p:nvPicPr>
        <p:blipFill>
          <a:blip r:embed="rId3" cstate="print"/>
          <a:srcRect/>
          <a:stretch>
            <a:fillRect/>
          </a:stretch>
        </p:blipFill>
        <p:spPr bwMode="auto">
          <a:xfrm>
            <a:off x="0" y="0"/>
            <a:ext cx="9220200" cy="6858000"/>
          </a:xfrm>
          <a:prstGeom prst="rect">
            <a:avLst/>
          </a:prstGeom>
          <a:noFill/>
          <a:ln w="9525">
            <a:noFill/>
            <a:miter lim="800000"/>
            <a:headEnd/>
            <a:tailEnd/>
          </a:ln>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2" descr="DSCN016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88131" name="Rectangle 3"/>
          <p:cNvSpPr>
            <a:spLocks noChangeArrowheads="1"/>
          </p:cNvSpPr>
          <p:nvPr/>
        </p:nvSpPr>
        <p:spPr bwMode="auto">
          <a:xfrm>
            <a:off x="1524000" y="658813"/>
            <a:ext cx="6215063" cy="636587"/>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Fiberglass &amp; Resin Application</a:t>
            </a:r>
          </a:p>
        </p:txBody>
      </p:sp>
      <p:sp>
        <p:nvSpPr>
          <p:cNvPr id="688132" name="Line 4"/>
          <p:cNvSpPr>
            <a:spLocks noChangeShapeType="1"/>
          </p:cNvSpPr>
          <p:nvPr/>
        </p:nvSpPr>
        <p:spPr bwMode="auto">
          <a:xfrm flipH="1">
            <a:off x="1981200" y="1371600"/>
            <a:ext cx="2667000" cy="2057400"/>
          </a:xfrm>
          <a:prstGeom prst="line">
            <a:avLst/>
          </a:prstGeom>
          <a:noFill/>
          <a:ln w="57150">
            <a:solidFill>
              <a:srgbClr val="CC0000"/>
            </a:solidFill>
            <a:round/>
            <a:headEnd/>
            <a:tailEnd type="triangle" w="med" len="med"/>
          </a:ln>
          <a:effectLst>
            <a:outerShdw dist="45791" dir="3378596"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688132"/>
                                        </p:tgtEl>
                                        <p:attrNameLst>
                                          <p:attrName>style.visibility</p:attrName>
                                        </p:attrNameLst>
                                      </p:cBhvr>
                                      <p:to>
                                        <p:strVal val="visible"/>
                                      </p:to>
                                    </p:set>
                                    <p:anim calcmode="lin" valueType="num">
                                      <p:cBhvr additive="base">
                                        <p:cTn id="7" dur="500" fill="hold"/>
                                        <p:tgtEl>
                                          <p:spTgt spid="688132"/>
                                        </p:tgtEl>
                                        <p:attrNameLst>
                                          <p:attrName>ppt_x</p:attrName>
                                        </p:attrNameLst>
                                      </p:cBhvr>
                                      <p:tavLst>
                                        <p:tav tm="0">
                                          <p:val>
                                            <p:strVal val="1+#ppt_w/2"/>
                                          </p:val>
                                        </p:tav>
                                        <p:tav tm="100000">
                                          <p:val>
                                            <p:strVal val="#ppt_x"/>
                                          </p:val>
                                        </p:tav>
                                      </p:tavLst>
                                    </p:anim>
                                    <p:anim calcmode="lin" valueType="num">
                                      <p:cBhvr additive="base">
                                        <p:cTn id="8" dur="500" fill="hold"/>
                                        <p:tgtEl>
                                          <p:spTgt spid="688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DSCN0169"/>
          <p:cNvPicPr>
            <a:picLocks noChangeAspect="1" noChangeArrowheads="1"/>
          </p:cNvPicPr>
          <p:nvPr/>
        </p:nvPicPr>
        <p:blipFill>
          <a:blip r:embed="rId3" cstate="print"/>
          <a:srcRect/>
          <a:stretch>
            <a:fillRect/>
          </a:stretch>
        </p:blipFill>
        <p:spPr bwMode="auto">
          <a:xfrm>
            <a:off x="0" y="0"/>
            <a:ext cx="9220200" cy="6915150"/>
          </a:xfrm>
          <a:prstGeom prst="rect">
            <a:avLst/>
          </a:prstGeom>
          <a:noFill/>
          <a:ln w="9525">
            <a:noFill/>
            <a:miter lim="800000"/>
            <a:headEnd/>
            <a:tailEnd/>
          </a:ln>
        </p:spPr>
      </p:pic>
      <p:sp>
        <p:nvSpPr>
          <p:cNvPr id="689155" name="Rectangle 3"/>
          <p:cNvSpPr>
            <a:spLocks noChangeArrowheads="1"/>
          </p:cNvSpPr>
          <p:nvPr/>
        </p:nvSpPr>
        <p:spPr bwMode="auto">
          <a:xfrm>
            <a:off x="520700" y="552450"/>
            <a:ext cx="4051300"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Grinding &amp; Sanding</a:t>
            </a:r>
          </a:p>
          <a:p>
            <a:pPr algn="ctr">
              <a:defRPr/>
            </a:pPr>
            <a:r>
              <a:rPr lang="en-US" sz="3200" b="1">
                <a:solidFill>
                  <a:srgbClr val="CC0000"/>
                </a:solidFill>
                <a:effectLst>
                  <a:outerShdw blurRad="38100" dist="38100" dir="2700000" algn="tl">
                    <a:srgbClr val="000000"/>
                  </a:outerShdw>
                </a:effectLst>
                <a:latin typeface="Arial" charset="0"/>
              </a:rPr>
              <a:t>Operation</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DSCN0166"/>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690179" name="Rectangle 3"/>
          <p:cNvSpPr>
            <a:spLocks noChangeArrowheads="1"/>
          </p:cNvSpPr>
          <p:nvPr/>
        </p:nvSpPr>
        <p:spPr bwMode="auto">
          <a:xfrm>
            <a:off x="596900" y="533400"/>
            <a:ext cx="2451100" cy="1611313"/>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Grinding &amp; </a:t>
            </a:r>
          </a:p>
          <a:p>
            <a:pPr algn="ctr">
              <a:defRPr/>
            </a:pPr>
            <a:r>
              <a:rPr lang="en-US" sz="3200" b="1">
                <a:solidFill>
                  <a:srgbClr val="CC0000"/>
                </a:solidFill>
                <a:effectLst>
                  <a:outerShdw blurRad="38100" dist="38100" dir="2700000" algn="tl">
                    <a:srgbClr val="000000"/>
                  </a:outerShdw>
                </a:effectLst>
                <a:latin typeface="Arial" charset="0"/>
              </a:rPr>
              <a:t>Sanding</a:t>
            </a:r>
          </a:p>
          <a:p>
            <a:pPr algn="ctr">
              <a:defRPr/>
            </a:pPr>
            <a:r>
              <a:rPr lang="en-US" sz="3200" b="1">
                <a:solidFill>
                  <a:srgbClr val="CC0000"/>
                </a:solidFill>
                <a:effectLst>
                  <a:outerShdw blurRad="38100" dist="38100" dir="2700000" algn="tl">
                    <a:srgbClr val="000000"/>
                  </a:outerShdw>
                </a:effectLst>
                <a:latin typeface="Arial" charset="0"/>
              </a:rPr>
              <a:t>Tools</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DSCN0171"/>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691203" name="Rectangle 3"/>
          <p:cNvSpPr>
            <a:spLocks noChangeArrowheads="1"/>
          </p:cNvSpPr>
          <p:nvPr/>
        </p:nvSpPr>
        <p:spPr bwMode="auto">
          <a:xfrm>
            <a:off x="4724400" y="552450"/>
            <a:ext cx="3713163"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Waxing &amp; Coating</a:t>
            </a:r>
          </a:p>
          <a:p>
            <a:pPr algn="ctr">
              <a:defRPr/>
            </a:pPr>
            <a:r>
              <a:rPr lang="en-US" sz="3200" b="1">
                <a:solidFill>
                  <a:srgbClr val="CC0000"/>
                </a:solidFill>
                <a:effectLst>
                  <a:outerShdw blurRad="38100" dist="38100" dir="2700000" algn="tl">
                    <a:srgbClr val="000000"/>
                  </a:outerShdw>
                </a:effectLst>
                <a:latin typeface="Arial" charset="0"/>
              </a:rPr>
              <a:t>Operation</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4" name="Picture 2" descr="DSCN0172"/>
          <p:cNvPicPr>
            <a:picLocks noChangeAspect="1" noChangeArrowheads="1"/>
          </p:cNvPicPr>
          <p:nvPr/>
        </p:nvPicPr>
        <p:blipFill>
          <a:blip r:embed="rId3" cstate="print"/>
          <a:srcRect/>
          <a:stretch>
            <a:fillRect/>
          </a:stretch>
        </p:blipFill>
        <p:spPr bwMode="auto">
          <a:xfrm>
            <a:off x="0" y="0"/>
            <a:ext cx="9372600" cy="7029450"/>
          </a:xfrm>
          <a:prstGeom prst="rect">
            <a:avLst/>
          </a:prstGeom>
          <a:noFill/>
          <a:ln w="9525">
            <a:noFill/>
            <a:miter lim="800000"/>
            <a:headEnd/>
            <a:tailEnd/>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7458" name="Picture 2" descr="DSCN017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693251" name="Rectangle 3"/>
          <p:cNvSpPr>
            <a:spLocks noChangeArrowheads="1"/>
          </p:cNvSpPr>
          <p:nvPr/>
        </p:nvSpPr>
        <p:spPr bwMode="auto">
          <a:xfrm>
            <a:off x="2514600" y="5245100"/>
            <a:ext cx="4246563"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a:spAutoFit/>
          </a:bodyPr>
          <a:lstStyle/>
          <a:p>
            <a:pPr algn="ctr">
              <a:defRPr/>
            </a:pPr>
            <a:r>
              <a:rPr lang="en-US" sz="3600" b="1">
                <a:solidFill>
                  <a:srgbClr val="CC0000"/>
                </a:solidFill>
                <a:effectLst>
                  <a:outerShdw blurRad="38100" dist="38100" dir="2700000" algn="tl">
                    <a:srgbClr val="000000"/>
                  </a:outerShdw>
                </a:effectLst>
                <a:latin typeface="Arial" charset="0"/>
              </a:rPr>
              <a:t>Curing Operation</a:t>
            </a:r>
            <a:endParaRPr lang="en-US" sz="3200" b="1">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2" descr="REDWOOD"/>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762883" name="Rectangle 3"/>
          <p:cNvSpPr>
            <a:spLocks noChangeArrowheads="1"/>
          </p:cNvSpPr>
          <p:nvPr/>
        </p:nvSpPr>
        <p:spPr bwMode="auto">
          <a:xfrm>
            <a:off x="373063" y="457200"/>
            <a:ext cx="3208337" cy="143033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2800" b="1">
                <a:solidFill>
                  <a:srgbClr val="CC0000"/>
                </a:solidFill>
                <a:effectLst>
                  <a:outerShdw blurRad="38100" dist="38100" dir="2700000" algn="tl">
                    <a:srgbClr val="000000"/>
                  </a:outerShdw>
                </a:effectLst>
                <a:latin typeface="Arial" charset="0"/>
              </a:rPr>
              <a:t>Let’s Discuss </a:t>
            </a:r>
          </a:p>
          <a:p>
            <a:pPr algn="ctr">
              <a:defRPr/>
            </a:pPr>
            <a:r>
              <a:rPr lang="en-US" sz="2800" b="1">
                <a:solidFill>
                  <a:srgbClr val="CC0000"/>
                </a:solidFill>
                <a:effectLst>
                  <a:outerShdw blurRad="38100" dist="38100" dir="2700000" algn="tl">
                    <a:srgbClr val="000000"/>
                  </a:outerShdw>
                </a:effectLst>
                <a:latin typeface="Arial" charset="0"/>
              </a:rPr>
              <a:t>Carbon Fiber </a:t>
            </a:r>
          </a:p>
          <a:p>
            <a:pPr algn="ctr">
              <a:defRPr/>
            </a:pPr>
            <a:r>
              <a:rPr lang="en-US" sz="2800" b="1">
                <a:solidFill>
                  <a:srgbClr val="CC0000"/>
                </a:solidFill>
                <a:effectLst>
                  <a:outerShdw blurRad="38100" dist="38100" dir="2700000" algn="tl">
                    <a:srgbClr val="000000"/>
                  </a:outerShdw>
                </a:effectLst>
                <a:latin typeface="Arial" charset="0"/>
              </a:rPr>
              <a:t>Epoxy Resin Mfg.</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pic>
        <p:nvPicPr>
          <p:cNvPr id="149506" name="Picture 2" descr="KESTREL 3"/>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49571" name="Rectangle 3"/>
          <p:cNvSpPr>
            <a:spLocks noChangeArrowheads="1"/>
          </p:cNvSpPr>
          <p:nvPr/>
        </p:nvSpPr>
        <p:spPr bwMode="auto">
          <a:xfrm>
            <a:off x="4724400" y="400050"/>
            <a:ext cx="4006850"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First Step : Carbon </a:t>
            </a:r>
          </a:p>
          <a:p>
            <a:pPr algn="ctr">
              <a:defRPr/>
            </a:pPr>
            <a:r>
              <a:rPr lang="en-US" sz="3200" b="1">
                <a:solidFill>
                  <a:srgbClr val="CC0000"/>
                </a:solidFill>
                <a:effectLst>
                  <a:outerShdw blurRad="38100" dist="38100" dir="2700000" algn="tl">
                    <a:srgbClr val="000000"/>
                  </a:outerShdw>
                </a:effectLst>
                <a:latin typeface="Arial" charset="0"/>
              </a:rPr>
              <a:t>Fiber Sheet</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a:xfrm>
            <a:off x="1447800" y="457200"/>
            <a:ext cx="6172200" cy="838200"/>
          </a:xfrm>
          <a:solidFill>
            <a:srgbClr val="FF9900"/>
          </a:solidFill>
          <a:ln w="57150">
            <a:solidFill>
              <a:srgbClr val="CC0000"/>
            </a:solidFill>
          </a:ln>
          <a:effectLst>
            <a:outerShdw dist="45791" dir="2021404" algn="ctr" rotWithShape="0">
              <a:schemeClr val="bg2"/>
            </a:outerShdw>
          </a:effectLst>
        </p:spPr>
        <p:txBody>
          <a:bodyPr/>
          <a:lstStyle/>
          <a:p>
            <a:pPr>
              <a:defRPr/>
            </a:pPr>
            <a:r>
              <a:rPr lang="en-US">
                <a:solidFill>
                  <a:srgbClr val="CC0000"/>
                </a:solidFill>
              </a:rPr>
              <a:t>Polycarbonates</a:t>
            </a:r>
            <a:endParaRPr lang="en-US"/>
          </a:p>
        </p:txBody>
      </p:sp>
      <p:sp>
        <p:nvSpPr>
          <p:cNvPr id="332803" name="Rectangle 3"/>
          <p:cNvSpPr>
            <a:spLocks noGrp="1" noChangeArrowheads="1"/>
          </p:cNvSpPr>
          <p:nvPr>
            <p:ph type="body" idx="1"/>
          </p:nvPr>
        </p:nvSpPr>
        <p:spPr>
          <a:xfrm>
            <a:off x="1143000" y="1828800"/>
            <a:ext cx="6629400" cy="4419600"/>
          </a:xfrm>
          <a:effectLst>
            <a:outerShdw dist="63500" dir="2212194" algn="ctr" rotWithShape="0">
              <a:schemeClr val="bg2"/>
            </a:outerShdw>
          </a:effectLst>
        </p:spPr>
        <p:txBody>
          <a:bodyPr/>
          <a:lstStyle/>
          <a:p>
            <a:pPr>
              <a:defRPr/>
            </a:pPr>
            <a:r>
              <a:rPr lang="en-US" sz="3600"/>
              <a:t>Created to compete with die-cast metals</a:t>
            </a:r>
          </a:p>
          <a:p>
            <a:pPr>
              <a:defRPr/>
            </a:pPr>
            <a:r>
              <a:rPr lang="en-US" sz="3600"/>
              <a:t>Strong, tough &amp; rigid</a:t>
            </a:r>
          </a:p>
          <a:p>
            <a:pPr>
              <a:defRPr/>
            </a:pPr>
            <a:r>
              <a:rPr lang="en-US" sz="3600"/>
              <a:t>Excellent electrical insulators</a:t>
            </a:r>
          </a:p>
          <a:p>
            <a:pPr>
              <a:buFontTx/>
              <a:buNone/>
              <a:defRPr/>
            </a:pPr>
            <a:endParaRPr lang="en-US" sz="3600"/>
          </a:p>
          <a:p>
            <a:pPr>
              <a:defRPr/>
            </a:pPr>
            <a:r>
              <a:rPr lang="en-US" sz="3600"/>
              <a:t>Mostly electrical uses</a:t>
            </a:r>
            <a:endParaRPr lang="en-US"/>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0530" name="Picture 2" descr="KESTREL 5"/>
          <p:cNvPicPr>
            <a:picLocks noChangeAspect="1" noChangeArrowheads="1"/>
          </p:cNvPicPr>
          <p:nvPr/>
        </p:nvPicPr>
        <p:blipFill>
          <a:blip r:embed="rId3" cstate="print"/>
          <a:srcRect/>
          <a:stretch>
            <a:fillRect/>
          </a:stretch>
        </p:blipFill>
        <p:spPr bwMode="auto">
          <a:xfrm>
            <a:off x="0" y="38100"/>
            <a:ext cx="9296400" cy="6972300"/>
          </a:xfrm>
          <a:prstGeom prst="rect">
            <a:avLst/>
          </a:prstGeom>
          <a:noFill/>
          <a:ln w="9525">
            <a:noFill/>
            <a:miter lim="800000"/>
            <a:headEnd/>
            <a:tailEnd/>
          </a:ln>
        </p:spPr>
      </p:pic>
      <p:sp>
        <p:nvSpPr>
          <p:cNvPr id="750595" name="Rectangle 3"/>
          <p:cNvSpPr>
            <a:spLocks noChangeArrowheads="1"/>
          </p:cNvSpPr>
          <p:nvPr/>
        </p:nvSpPr>
        <p:spPr bwMode="auto">
          <a:xfrm>
            <a:off x="550863" y="457200"/>
            <a:ext cx="3106737"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Bicycle Frame </a:t>
            </a:r>
          </a:p>
          <a:p>
            <a:pPr algn="ctr">
              <a:defRPr/>
            </a:pPr>
            <a:r>
              <a:rPr lang="en-US" sz="3200" b="1">
                <a:solidFill>
                  <a:srgbClr val="CC0000"/>
                </a:solidFill>
                <a:effectLst>
                  <a:outerShdw blurRad="38100" dist="38100" dir="2700000" algn="tl">
                    <a:srgbClr val="000000"/>
                  </a:outerShdw>
                </a:effectLst>
                <a:latin typeface="Arial" charset="0"/>
              </a:rPr>
              <a:t>Components</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pic>
        <p:nvPicPr>
          <p:cNvPr id="151554" name="Picture 2" descr="KESTREL 7"/>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51619" name="Rectangle 3"/>
          <p:cNvSpPr>
            <a:spLocks noChangeArrowheads="1"/>
          </p:cNvSpPr>
          <p:nvPr/>
        </p:nvSpPr>
        <p:spPr bwMode="auto">
          <a:xfrm>
            <a:off x="815975" y="5105400"/>
            <a:ext cx="29940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Mold of a</a:t>
            </a:r>
          </a:p>
          <a:p>
            <a:pPr algn="ctr">
              <a:defRPr/>
            </a:pPr>
            <a:r>
              <a:rPr lang="en-US" sz="3200" b="1">
                <a:solidFill>
                  <a:srgbClr val="CC0000"/>
                </a:solidFill>
                <a:effectLst>
                  <a:outerShdw blurRad="38100" dist="38100" dir="2700000" algn="tl">
                    <a:srgbClr val="000000"/>
                  </a:outerShdw>
                </a:effectLst>
                <a:latin typeface="Arial" charset="0"/>
              </a:rPr>
              <a:t>Bicycle Frame</a:t>
            </a: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pic>
        <p:nvPicPr>
          <p:cNvPr id="152578" name="Picture 2" descr="KESTREL 19"/>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52643" name="Rectangle 3"/>
          <p:cNvSpPr>
            <a:spLocks noChangeArrowheads="1"/>
          </p:cNvSpPr>
          <p:nvPr/>
        </p:nvSpPr>
        <p:spPr bwMode="auto">
          <a:xfrm>
            <a:off x="685800" y="5334000"/>
            <a:ext cx="4232275"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Carbon Fiber &amp; Mold</a:t>
            </a:r>
          </a:p>
        </p:txBody>
      </p:sp>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pic>
        <p:nvPicPr>
          <p:cNvPr id="153602" name="Picture 2" descr="KESTREL 29"/>
          <p:cNvPicPr>
            <a:picLocks noChangeAspect="1" noChangeArrowheads="1"/>
          </p:cNvPicPr>
          <p:nvPr/>
        </p:nvPicPr>
        <p:blipFill>
          <a:blip r:embed="rId3" cstate="print"/>
          <a:srcRect/>
          <a:stretch>
            <a:fillRect/>
          </a:stretch>
        </p:blipFill>
        <p:spPr bwMode="auto">
          <a:xfrm>
            <a:off x="0" y="76200"/>
            <a:ext cx="9220200" cy="6915150"/>
          </a:xfrm>
          <a:prstGeom prst="rect">
            <a:avLst/>
          </a:prstGeom>
          <a:noFill/>
          <a:ln w="9525">
            <a:noFill/>
            <a:miter lim="800000"/>
            <a:headEnd/>
            <a:tailEnd/>
          </a:ln>
        </p:spPr>
      </p:pic>
      <p:sp>
        <p:nvSpPr>
          <p:cNvPr id="753667" name="Rectangle 3"/>
          <p:cNvSpPr>
            <a:spLocks noChangeArrowheads="1"/>
          </p:cNvSpPr>
          <p:nvPr/>
        </p:nvSpPr>
        <p:spPr bwMode="auto">
          <a:xfrm>
            <a:off x="574675" y="5181600"/>
            <a:ext cx="30829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Structural </a:t>
            </a:r>
          </a:p>
          <a:p>
            <a:pPr algn="ctr">
              <a:defRPr/>
            </a:pPr>
            <a:r>
              <a:rPr lang="en-US" sz="3200" b="1">
                <a:solidFill>
                  <a:srgbClr val="CC0000"/>
                </a:solidFill>
                <a:effectLst>
                  <a:outerShdw blurRad="38100" dist="38100" dir="2700000" algn="tl">
                    <a:srgbClr val="000000"/>
                  </a:outerShdw>
                </a:effectLst>
                <a:latin typeface="Arial" charset="0"/>
              </a:rPr>
              <a:t>Reinforcement</a:t>
            </a:r>
          </a:p>
        </p:txBody>
      </p:sp>
      <p:sp>
        <p:nvSpPr>
          <p:cNvPr id="753668" name="Line 4"/>
          <p:cNvSpPr>
            <a:spLocks noChangeShapeType="1"/>
          </p:cNvSpPr>
          <p:nvPr/>
        </p:nvSpPr>
        <p:spPr bwMode="auto">
          <a:xfrm flipV="1">
            <a:off x="1981200" y="2971800"/>
            <a:ext cx="4572000" cy="2057400"/>
          </a:xfrm>
          <a:prstGeom prst="line">
            <a:avLst/>
          </a:prstGeom>
          <a:noFill/>
          <a:ln w="76200">
            <a:solidFill>
              <a:srgbClr val="CC0000"/>
            </a:solidFill>
            <a:round/>
            <a:headEnd/>
            <a:tailEnd type="triangle" w="med" len="med"/>
          </a:ln>
          <a:effectLst>
            <a:outerShdw dist="53882" dir="2700000"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53668"/>
                                        </p:tgtEl>
                                        <p:attrNameLst>
                                          <p:attrName>style.visibility</p:attrName>
                                        </p:attrNameLst>
                                      </p:cBhvr>
                                      <p:to>
                                        <p:strVal val="visible"/>
                                      </p:to>
                                    </p:set>
                                    <p:anim calcmode="lin" valueType="num">
                                      <p:cBhvr additive="base">
                                        <p:cTn id="7" dur="500" fill="hold"/>
                                        <p:tgtEl>
                                          <p:spTgt spid="753668"/>
                                        </p:tgtEl>
                                        <p:attrNameLst>
                                          <p:attrName>ppt_x</p:attrName>
                                        </p:attrNameLst>
                                      </p:cBhvr>
                                      <p:tavLst>
                                        <p:tav tm="0">
                                          <p:val>
                                            <p:strVal val="0-#ppt_w/2"/>
                                          </p:val>
                                        </p:tav>
                                        <p:tav tm="100000">
                                          <p:val>
                                            <p:strVal val="#ppt_x"/>
                                          </p:val>
                                        </p:tav>
                                      </p:tavLst>
                                    </p:anim>
                                    <p:anim calcmode="lin" valueType="num">
                                      <p:cBhvr additive="base">
                                        <p:cTn id="8" dur="500" fill="hold"/>
                                        <p:tgtEl>
                                          <p:spTgt spid="7536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4626" name="Picture 1026" descr="KESTREL 40"/>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54692" name="Rectangle 1028"/>
          <p:cNvSpPr>
            <a:spLocks noChangeArrowheads="1"/>
          </p:cNvSpPr>
          <p:nvPr/>
        </p:nvSpPr>
        <p:spPr bwMode="auto">
          <a:xfrm>
            <a:off x="685800" y="4419600"/>
            <a:ext cx="28797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Carbon Fiber </a:t>
            </a:r>
          </a:p>
          <a:p>
            <a:pPr algn="ctr">
              <a:defRPr/>
            </a:pPr>
            <a:r>
              <a:rPr lang="en-US" sz="3200" b="1">
                <a:solidFill>
                  <a:srgbClr val="CC0000"/>
                </a:solidFill>
                <a:effectLst>
                  <a:outerShdw blurRad="38100" dist="38100" dir="2700000" algn="tl">
                    <a:srgbClr val="000000"/>
                  </a:outerShdw>
                </a:effectLst>
                <a:latin typeface="Arial" charset="0"/>
              </a:rPr>
              <a:t>&amp; Mold</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5650" name="Picture 2" descr="KESTREL 42"/>
          <p:cNvPicPr>
            <a:picLocks noChangeAspect="1" noChangeArrowheads="1"/>
          </p:cNvPicPr>
          <p:nvPr/>
        </p:nvPicPr>
        <p:blipFill>
          <a:blip r:embed="rId3" cstate="print"/>
          <a:srcRect/>
          <a:stretch>
            <a:fillRect/>
          </a:stretch>
        </p:blipFill>
        <p:spPr bwMode="auto">
          <a:xfrm>
            <a:off x="0" y="76200"/>
            <a:ext cx="9296400" cy="6972300"/>
          </a:xfrm>
          <a:prstGeom prst="rect">
            <a:avLst/>
          </a:prstGeom>
          <a:noFill/>
          <a:ln w="9525">
            <a:noFill/>
            <a:miter lim="800000"/>
            <a:headEnd/>
            <a:tailEnd/>
          </a:ln>
        </p:spPr>
      </p:pic>
      <p:sp>
        <p:nvSpPr>
          <p:cNvPr id="763907" name="Rectangle 3"/>
          <p:cNvSpPr>
            <a:spLocks noChangeArrowheads="1"/>
          </p:cNvSpPr>
          <p:nvPr/>
        </p:nvSpPr>
        <p:spPr bwMode="auto">
          <a:xfrm>
            <a:off x="657225" y="5105400"/>
            <a:ext cx="292417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Top &amp; Bottom</a:t>
            </a:r>
          </a:p>
          <a:p>
            <a:pPr algn="ctr">
              <a:defRPr/>
            </a:pPr>
            <a:r>
              <a:rPr lang="en-US" sz="3200" b="1">
                <a:solidFill>
                  <a:srgbClr val="CC0000"/>
                </a:solidFill>
                <a:effectLst>
                  <a:outerShdw blurRad="38100" dist="38100" dir="2700000" algn="tl">
                    <a:srgbClr val="000000"/>
                  </a:outerShdw>
                </a:effectLst>
                <a:latin typeface="Arial" charset="0"/>
              </a:rPr>
              <a:t>Half of Mold</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6674" name="Picture 1026" descr="KESTREL 12"/>
          <p:cNvPicPr>
            <a:picLocks noChangeAspect="1" noChangeArrowheads="1"/>
          </p:cNvPicPr>
          <p:nvPr/>
        </p:nvPicPr>
        <p:blipFill>
          <a:blip r:embed="rId3" cstate="print"/>
          <a:srcRect/>
          <a:stretch>
            <a:fillRect/>
          </a:stretch>
        </p:blipFill>
        <p:spPr bwMode="auto">
          <a:xfrm>
            <a:off x="0" y="76200"/>
            <a:ext cx="9220200" cy="6915150"/>
          </a:xfrm>
          <a:prstGeom prst="rect">
            <a:avLst/>
          </a:prstGeom>
          <a:noFill/>
          <a:ln w="9525">
            <a:noFill/>
            <a:miter lim="800000"/>
            <a:headEnd/>
            <a:tailEnd/>
          </a:ln>
        </p:spPr>
      </p:pic>
      <p:sp>
        <p:nvSpPr>
          <p:cNvPr id="764931" name="Rectangle 1027"/>
          <p:cNvSpPr>
            <a:spLocks noChangeArrowheads="1"/>
          </p:cNvSpPr>
          <p:nvPr/>
        </p:nvSpPr>
        <p:spPr bwMode="auto">
          <a:xfrm>
            <a:off x="4876800" y="5410200"/>
            <a:ext cx="3802063" cy="10033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2800" b="1">
                <a:solidFill>
                  <a:srgbClr val="CC0000"/>
                </a:solidFill>
                <a:effectLst>
                  <a:outerShdw blurRad="38100" dist="38100" dir="2700000" algn="tl">
                    <a:srgbClr val="000000"/>
                  </a:outerShdw>
                </a:effectLst>
                <a:latin typeface="Arial" charset="0"/>
              </a:rPr>
              <a:t>Bicycle Frame : </a:t>
            </a:r>
          </a:p>
          <a:p>
            <a:pPr algn="ctr">
              <a:defRPr/>
            </a:pPr>
            <a:r>
              <a:rPr lang="en-US" sz="2800" b="1">
                <a:solidFill>
                  <a:srgbClr val="CC0000"/>
                </a:solidFill>
                <a:effectLst>
                  <a:outerShdw blurRad="38100" dist="38100" dir="2700000" algn="tl">
                    <a:srgbClr val="000000"/>
                  </a:outerShdw>
                </a:effectLst>
                <a:latin typeface="Arial" charset="0"/>
              </a:rPr>
              <a:t>After Curing Process</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7698" name="Picture 2" descr="KESTREL 38"/>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65955" name="Rectangle 3"/>
          <p:cNvSpPr>
            <a:spLocks noChangeArrowheads="1"/>
          </p:cNvSpPr>
          <p:nvPr/>
        </p:nvSpPr>
        <p:spPr bwMode="auto">
          <a:xfrm>
            <a:off x="5181600" y="5105400"/>
            <a:ext cx="30829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Spray Painting</a:t>
            </a:r>
          </a:p>
          <a:p>
            <a:pPr algn="ctr">
              <a:defRPr/>
            </a:pPr>
            <a:r>
              <a:rPr lang="en-US" sz="3200" b="1">
                <a:solidFill>
                  <a:srgbClr val="CC0000"/>
                </a:solidFill>
                <a:effectLst>
                  <a:outerShdw blurRad="38100" dist="38100" dir="2700000" algn="tl">
                    <a:srgbClr val="000000"/>
                  </a:outerShdw>
                </a:effectLst>
                <a:latin typeface="Arial" charset="0"/>
              </a:rPr>
              <a:t>Operation</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58722" name="Picture 2" descr="KESTREL 39"/>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68003" name="Rectangle 3"/>
          <p:cNvSpPr>
            <a:spLocks noChangeArrowheads="1"/>
          </p:cNvSpPr>
          <p:nvPr/>
        </p:nvSpPr>
        <p:spPr bwMode="auto">
          <a:xfrm>
            <a:off x="446088" y="490538"/>
            <a:ext cx="5878512" cy="576262"/>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2800" b="1">
                <a:solidFill>
                  <a:srgbClr val="CC0000"/>
                </a:solidFill>
                <a:effectLst>
                  <a:outerShdw blurRad="38100" dist="38100" dir="2700000" algn="tl">
                    <a:srgbClr val="000000"/>
                  </a:outerShdw>
                </a:effectLst>
                <a:latin typeface="Arial" charset="0"/>
              </a:rPr>
              <a:t>Bicycle Frame : Finished Product</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p:cNvSpPr>
            <a:spLocks noGrp="1" noChangeArrowheads="1"/>
          </p:cNvSpPr>
          <p:nvPr>
            <p:ph type="title"/>
          </p:nvPr>
        </p:nvSpPr>
        <p:spPr>
          <a:xfrm>
            <a:off x="2590800" y="609600"/>
            <a:ext cx="40386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Spray-Up</a:t>
            </a:r>
            <a:endParaRPr lang="en-US"/>
          </a:p>
        </p:txBody>
      </p:sp>
      <p:sp>
        <p:nvSpPr>
          <p:cNvPr id="512003" name="Rectangle 3"/>
          <p:cNvSpPr>
            <a:spLocks noGrp="1" noChangeArrowheads="1"/>
          </p:cNvSpPr>
          <p:nvPr>
            <p:ph type="body" idx="1"/>
          </p:nvPr>
        </p:nvSpPr>
        <p:spPr>
          <a:xfrm>
            <a:off x="457200" y="2057400"/>
            <a:ext cx="8382000" cy="4114800"/>
          </a:xfrm>
        </p:spPr>
        <p:txBody>
          <a:bodyPr/>
          <a:lstStyle/>
          <a:p>
            <a:pPr>
              <a:defRPr/>
            </a:pPr>
            <a:r>
              <a:rPr lang="en-US"/>
              <a:t>Versatile Process</a:t>
            </a:r>
          </a:p>
          <a:p>
            <a:pPr>
              <a:defRPr/>
            </a:pPr>
            <a:r>
              <a:rPr lang="en-US"/>
              <a:t>Cost Effective Method of Producing Large Open-Molded Parts</a:t>
            </a:r>
          </a:p>
          <a:p>
            <a:pPr>
              <a:buFontTx/>
              <a:buNone/>
              <a:defRPr/>
            </a:pPr>
            <a:r>
              <a:rPr lang="en-US"/>
              <a:t> </a:t>
            </a:r>
          </a:p>
          <a:p>
            <a:pPr>
              <a:defRPr/>
            </a:pPr>
            <a:r>
              <a:rPr lang="en-US"/>
              <a:t>Chopped Fiberglass is Sprayed With</a:t>
            </a:r>
          </a:p>
          <a:p>
            <a:pPr>
              <a:buFontTx/>
              <a:buNone/>
              <a:defRPr/>
            </a:pPr>
            <a:r>
              <a:rPr lang="en-US"/>
              <a:t>	</a:t>
            </a:r>
            <a:r>
              <a:rPr lang="en-US">
                <a:sym typeface="Symbol" pitchFamily="18" charset="2"/>
              </a:rPr>
              <a:t>	</a:t>
            </a:r>
            <a:r>
              <a:rPr lang="en-US"/>
              <a:t>Catalyzed Resins onto Gel Coat</a:t>
            </a:r>
          </a:p>
          <a:p>
            <a:pPr>
              <a:buFontTx/>
              <a:buNone/>
              <a:defRPr/>
            </a:pPr>
            <a:r>
              <a:rPr lang="en-US"/>
              <a:t>	</a:t>
            </a:r>
            <a:r>
              <a:rPr lang="en-US">
                <a:sym typeface="Symbol" pitchFamily="18" charset="2"/>
              </a:rPr>
              <a:t>	</a:t>
            </a:r>
            <a:r>
              <a:rPr lang="en-US"/>
              <a:t>Compacted</a:t>
            </a:r>
          </a:p>
          <a:p>
            <a:pPr>
              <a:defRPr/>
            </a:pP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Grp="1" noChangeArrowheads="1"/>
          </p:cNvSpPr>
          <p:nvPr>
            <p:ph type="title"/>
          </p:nvPr>
        </p:nvSpPr>
        <p:spPr>
          <a:xfrm>
            <a:off x="1295400" y="381000"/>
            <a:ext cx="6934200" cy="838200"/>
          </a:xfrm>
          <a:solidFill>
            <a:srgbClr val="FF9900"/>
          </a:solidFill>
          <a:ln w="57150">
            <a:solidFill>
              <a:srgbClr val="CC0000"/>
            </a:solidFill>
          </a:ln>
          <a:effectLst>
            <a:outerShdw dist="45791" dir="2021404" algn="ctr" rotWithShape="0">
              <a:schemeClr val="bg2"/>
            </a:outerShdw>
          </a:effectLst>
        </p:spPr>
        <p:txBody>
          <a:bodyPr/>
          <a:lstStyle/>
          <a:p>
            <a:pPr>
              <a:defRPr/>
            </a:pPr>
            <a:r>
              <a:rPr lang="en-US">
                <a:solidFill>
                  <a:srgbClr val="CC0000"/>
                </a:solidFill>
              </a:rPr>
              <a:t>Polyethylene : PET</a:t>
            </a:r>
            <a:endParaRPr lang="en-US"/>
          </a:p>
        </p:txBody>
      </p:sp>
      <p:sp>
        <p:nvSpPr>
          <p:cNvPr id="334851" name="Rectangle 3"/>
          <p:cNvSpPr>
            <a:spLocks noGrp="1" noChangeArrowheads="1"/>
          </p:cNvSpPr>
          <p:nvPr>
            <p:ph type="body" idx="1"/>
          </p:nvPr>
        </p:nvSpPr>
        <p:spPr>
          <a:xfrm>
            <a:off x="1143000" y="1447800"/>
            <a:ext cx="7317432" cy="4648200"/>
          </a:xfrm>
          <a:effectLst>
            <a:outerShdw dist="63500" dir="2212194" algn="ctr" rotWithShape="0">
              <a:schemeClr val="bg2"/>
            </a:outerShdw>
          </a:effectLst>
        </p:spPr>
        <p:txBody>
          <a:bodyPr/>
          <a:lstStyle/>
          <a:p>
            <a:pPr>
              <a:defRPr/>
            </a:pPr>
            <a:r>
              <a:rPr lang="en-US" sz="3600" dirty="0"/>
              <a:t>Clear, very tough polymer</a:t>
            </a:r>
          </a:p>
          <a:p>
            <a:pPr>
              <a:defRPr/>
            </a:pPr>
            <a:r>
              <a:rPr lang="en-US" sz="3600" dirty="0"/>
              <a:t>Excellent barrier against O</a:t>
            </a:r>
            <a:r>
              <a:rPr lang="en-US" sz="3600" baseline="-25000" dirty="0"/>
              <a:t>2</a:t>
            </a:r>
            <a:r>
              <a:rPr lang="en-US" sz="3600" dirty="0"/>
              <a:t> and CO</a:t>
            </a:r>
            <a:r>
              <a:rPr lang="en-US" sz="3600" baseline="-25000" dirty="0"/>
              <a:t>2</a:t>
            </a:r>
            <a:endParaRPr lang="en-US" sz="3600" dirty="0"/>
          </a:p>
          <a:p>
            <a:pPr>
              <a:defRPr/>
            </a:pPr>
            <a:r>
              <a:rPr lang="en-US" sz="3600" dirty="0"/>
              <a:t>Good chemical resistance</a:t>
            </a:r>
          </a:p>
          <a:p>
            <a:pPr>
              <a:buFontTx/>
              <a:buNone/>
              <a:defRPr/>
            </a:pPr>
            <a:endParaRPr lang="en-US" sz="3600" dirty="0"/>
          </a:p>
          <a:p>
            <a:pPr>
              <a:defRPr/>
            </a:pPr>
            <a:r>
              <a:rPr lang="en-US" sz="3600" dirty="0"/>
              <a:t>Soft drink bottles</a:t>
            </a:r>
          </a:p>
          <a:p>
            <a:pPr>
              <a:defRPr/>
            </a:pPr>
            <a:r>
              <a:rPr lang="en-US" sz="3600" dirty="0"/>
              <a:t>Fiber  (the polyester 70s!!!)</a:t>
            </a:r>
          </a:p>
          <a:p>
            <a:pPr>
              <a:defRPr/>
            </a:pPr>
            <a:r>
              <a:rPr lang="en-US" sz="3600" dirty="0"/>
              <a:t>Magnetic tape (audi</a:t>
            </a:r>
            <a:r>
              <a:rPr lang="en-US" sz="3600" u="sng" dirty="0"/>
              <a:t>o</a:t>
            </a:r>
            <a:r>
              <a:rPr lang="en-US" sz="3600" dirty="0"/>
              <a:t> &amp; video)</a:t>
            </a:r>
          </a:p>
          <a:p>
            <a:pPr>
              <a:defRPr/>
            </a:pPr>
            <a:endParaRPr lang="en-US" sz="3600"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0770" name="Picture 2" descr="DSCN2930"/>
          <p:cNvPicPr>
            <a:picLocks noChangeAspect="1" noChangeArrowheads="1"/>
          </p:cNvPicPr>
          <p:nvPr/>
        </p:nvPicPr>
        <p:blipFill>
          <a:blip r:embed="rId3" cstate="print"/>
          <a:srcRect/>
          <a:stretch>
            <a:fillRect/>
          </a:stretch>
        </p:blipFill>
        <p:spPr bwMode="auto">
          <a:xfrm>
            <a:off x="-76200" y="-19050"/>
            <a:ext cx="9372600" cy="7029450"/>
          </a:xfrm>
          <a:prstGeom prst="rect">
            <a:avLst/>
          </a:prstGeom>
          <a:noFill/>
          <a:ln w="9525">
            <a:noFill/>
            <a:miter lim="800000"/>
            <a:headEnd/>
            <a:tailEnd/>
          </a:ln>
        </p:spPr>
      </p:pic>
      <p:sp>
        <p:nvSpPr>
          <p:cNvPr id="811011" name="Rectangle 3"/>
          <p:cNvSpPr>
            <a:spLocks noChangeArrowheads="1"/>
          </p:cNvSpPr>
          <p:nvPr/>
        </p:nvSpPr>
        <p:spPr bwMode="auto">
          <a:xfrm>
            <a:off x="304800" y="304800"/>
            <a:ext cx="2971800" cy="914400"/>
          </a:xfrm>
          <a:prstGeom prst="rect">
            <a:avLst/>
          </a:prstGeom>
          <a:solidFill>
            <a:srgbClr val="FF9900"/>
          </a:solidFill>
          <a:ln w="57150">
            <a:solidFill>
              <a:srgbClr val="CC0000"/>
            </a:solidFill>
            <a:miter lim="800000"/>
            <a:headEnd/>
            <a:tailEnd/>
          </a:ln>
          <a:effectLst>
            <a:outerShdw dist="63500" dir="2212194" algn="ctr" rotWithShape="0">
              <a:schemeClr val="bg2"/>
            </a:outerShdw>
          </a:effectLst>
        </p:spPr>
        <p:txBody>
          <a:bodyPr anchor="ctr"/>
          <a:lstStyle/>
          <a:p>
            <a:pPr algn="ctr">
              <a:defRPr/>
            </a:pPr>
            <a:r>
              <a:rPr lang="en-US" sz="4400" b="1">
                <a:solidFill>
                  <a:srgbClr val="CC0000"/>
                </a:solidFill>
                <a:effectLst>
                  <a:outerShdw blurRad="38100" dist="38100" dir="2700000" algn="tl">
                    <a:srgbClr val="000000"/>
                  </a:outerShdw>
                </a:effectLst>
                <a:latin typeface="Arial" charset="0"/>
              </a:rPr>
              <a:t>Spray-Up</a:t>
            </a:r>
            <a:endParaRPr lang="en-US" sz="4400" b="1">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14"/>
          <p:cNvSpPr>
            <a:spLocks noChangeArrowheads="1"/>
          </p:cNvSpPr>
          <p:nvPr/>
        </p:nvSpPr>
        <p:spPr bwMode="auto">
          <a:xfrm>
            <a:off x="0" y="0"/>
            <a:ext cx="9144000" cy="6858000"/>
          </a:xfrm>
          <a:prstGeom prst="rect">
            <a:avLst/>
          </a:prstGeom>
          <a:solidFill>
            <a:schemeClr val="accent2"/>
          </a:solidFill>
          <a:ln w="9525">
            <a:solidFill>
              <a:schemeClr val="tx1"/>
            </a:solidFill>
            <a:miter lim="800000"/>
            <a:headEnd/>
            <a:tailEnd/>
          </a:ln>
        </p:spPr>
        <p:txBody>
          <a:bodyPr wrap="none" anchor="ctr"/>
          <a:lstStyle/>
          <a:p>
            <a:endParaRPr lang="en-US"/>
          </a:p>
        </p:txBody>
      </p:sp>
      <p:sp>
        <p:nvSpPr>
          <p:cNvPr id="117762" name="Rectangle 2"/>
          <p:cNvSpPr>
            <a:spLocks noGrp="1" noChangeArrowheads="1"/>
          </p:cNvSpPr>
          <p:nvPr>
            <p:ph type="title"/>
          </p:nvPr>
        </p:nvSpPr>
        <p:spPr>
          <a:xfrm>
            <a:off x="2514600" y="381000"/>
            <a:ext cx="39624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Spray-up</a:t>
            </a:r>
            <a:r>
              <a:rPr lang="en-US"/>
              <a:t> </a:t>
            </a:r>
          </a:p>
        </p:txBody>
      </p:sp>
      <p:pic>
        <p:nvPicPr>
          <p:cNvPr id="161796" name="Picture 13" descr="sprayup"/>
          <p:cNvPicPr>
            <a:picLocks noChangeAspect="1" noChangeArrowheads="1"/>
          </p:cNvPicPr>
          <p:nvPr/>
        </p:nvPicPr>
        <p:blipFill>
          <a:blip r:embed="rId3" cstate="print">
            <a:clrChange>
              <a:clrFrom>
                <a:srgbClr val="008FE0"/>
              </a:clrFrom>
              <a:clrTo>
                <a:srgbClr val="008FE0">
                  <a:alpha val="0"/>
                </a:srgbClr>
              </a:clrTo>
            </a:clrChange>
          </a:blip>
          <a:srcRect/>
          <a:stretch>
            <a:fillRect/>
          </a:stretch>
        </p:blipFill>
        <p:spPr bwMode="auto">
          <a:xfrm>
            <a:off x="762000" y="1371600"/>
            <a:ext cx="7924800" cy="5138738"/>
          </a:xfrm>
          <a:prstGeom prst="rect">
            <a:avLst/>
          </a:prstGeom>
          <a:noFill/>
          <a:ln w="9525">
            <a:noFill/>
            <a:miter lim="800000"/>
            <a:headEnd/>
            <a:tailEnd/>
          </a:ln>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2" descr="DCP02700"/>
          <p:cNvPicPr>
            <a:picLocks noChangeAspect="1" noChangeArrowheads="1"/>
          </p:cNvPicPr>
          <p:nvPr/>
        </p:nvPicPr>
        <p:blipFill>
          <a:blip r:embed="rId3" cstate="print"/>
          <a:srcRect/>
          <a:stretch>
            <a:fillRect/>
          </a:stretch>
        </p:blipFill>
        <p:spPr bwMode="auto">
          <a:xfrm>
            <a:off x="0" y="0"/>
            <a:ext cx="9448800" cy="7086600"/>
          </a:xfrm>
          <a:prstGeom prst="rect">
            <a:avLst/>
          </a:prstGeom>
          <a:noFill/>
          <a:ln w="9525">
            <a:noFill/>
            <a:miter lim="800000"/>
            <a:headEnd/>
            <a:tailEnd/>
          </a:ln>
        </p:spPr>
      </p:pic>
      <p:sp>
        <p:nvSpPr>
          <p:cNvPr id="479235" name="Rectangle 3"/>
          <p:cNvSpPr>
            <a:spLocks noChangeArrowheads="1"/>
          </p:cNvSpPr>
          <p:nvPr/>
        </p:nvSpPr>
        <p:spPr bwMode="auto">
          <a:xfrm>
            <a:off x="533400" y="5410200"/>
            <a:ext cx="8001000" cy="9906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200" b="1">
                <a:solidFill>
                  <a:srgbClr val="CC0000"/>
                </a:solidFill>
                <a:effectLst>
                  <a:outerShdw blurRad="38100" dist="38100" dir="2700000" algn="tl">
                    <a:srgbClr val="000000"/>
                  </a:outerShdw>
                </a:effectLst>
                <a:latin typeface="Arial" charset="0"/>
              </a:rPr>
              <a:t>Chopped Fiberglass Spray-up Operation</a:t>
            </a:r>
            <a:endParaRPr lang="en-US">
              <a:solidFill>
                <a:srgbClr val="CC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79235"/>
                                        </p:tgtEl>
                                        <p:attrNameLst>
                                          <p:attrName>style.visibility</p:attrName>
                                        </p:attrNameLst>
                                      </p:cBhvr>
                                      <p:to>
                                        <p:strVal val="visible"/>
                                      </p:to>
                                    </p:set>
                                    <p:anim calcmode="lin" valueType="num">
                                      <p:cBhvr additive="base">
                                        <p:cTn id="7" dur="500" fill="hold"/>
                                        <p:tgtEl>
                                          <p:spTgt spid="479235"/>
                                        </p:tgtEl>
                                        <p:attrNameLst>
                                          <p:attrName>ppt_x</p:attrName>
                                        </p:attrNameLst>
                                      </p:cBhvr>
                                      <p:tavLst>
                                        <p:tav tm="0">
                                          <p:val>
                                            <p:strVal val="0-#ppt_w/2"/>
                                          </p:val>
                                        </p:tav>
                                        <p:tav tm="100000">
                                          <p:val>
                                            <p:strVal val="#ppt_x"/>
                                          </p:val>
                                        </p:tav>
                                      </p:tavLst>
                                    </p:anim>
                                    <p:anim calcmode="lin" valueType="num">
                                      <p:cBhvr additive="base">
                                        <p:cTn id="8" dur="500" fill="hold"/>
                                        <p:tgtEl>
                                          <p:spTgt spid="4792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9235" grpId="0" animBg="1" autoUpdateAnimBg="0"/>
    </p:bldLst>
  </p:timing>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3074" name="Object 2"/>
          <p:cNvGraphicFramePr>
            <a:graphicFrameLocks noChangeAspect="1"/>
          </p:cNvGraphicFramePr>
          <p:nvPr/>
        </p:nvGraphicFramePr>
        <p:xfrm>
          <a:off x="0" y="0"/>
          <a:ext cx="9448800" cy="7086600"/>
        </p:xfrm>
        <a:graphic>
          <a:graphicData uri="http://schemas.openxmlformats.org/presentationml/2006/ole">
            <mc:AlternateContent xmlns:mc="http://schemas.openxmlformats.org/markup-compatibility/2006">
              <mc:Choice xmlns:v="urn:schemas-microsoft-com:vml" Requires="v">
                <p:oleObj name="Image" r:id="rId3" imgW="3221742" imgH="2526583" progId="">
                  <p:embed/>
                </p:oleObj>
              </mc:Choice>
              <mc:Fallback>
                <p:oleObj name="Image" r:id="rId3" imgW="3221742" imgH="2526583"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448800" cy="708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37955" name="Rectangle 3"/>
          <p:cNvSpPr>
            <a:spLocks noChangeArrowheads="1"/>
          </p:cNvSpPr>
          <p:nvPr/>
        </p:nvSpPr>
        <p:spPr bwMode="auto">
          <a:xfrm>
            <a:off x="1524000" y="533400"/>
            <a:ext cx="6705600" cy="10668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4400" b="1">
                <a:solidFill>
                  <a:srgbClr val="CC0000"/>
                </a:solidFill>
                <a:effectLst>
                  <a:outerShdw blurRad="38100" dist="38100" dir="2700000" algn="tl">
                    <a:srgbClr val="000000"/>
                  </a:outerShdw>
                </a:effectLst>
                <a:latin typeface="Arial" charset="0"/>
              </a:rPr>
              <a:t>Spray Booth Operation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37955"/>
                                        </p:tgtEl>
                                        <p:attrNameLst>
                                          <p:attrName>style.visibility</p:attrName>
                                        </p:attrNameLst>
                                      </p:cBhvr>
                                      <p:to>
                                        <p:strVal val="visible"/>
                                      </p:to>
                                    </p:set>
                                    <p:anim calcmode="lin" valueType="num">
                                      <p:cBhvr additive="base">
                                        <p:cTn id="7" dur="500" fill="hold"/>
                                        <p:tgtEl>
                                          <p:spTgt spid="637955"/>
                                        </p:tgtEl>
                                        <p:attrNameLst>
                                          <p:attrName>ppt_x</p:attrName>
                                        </p:attrNameLst>
                                      </p:cBhvr>
                                      <p:tavLst>
                                        <p:tav tm="0">
                                          <p:val>
                                            <p:strVal val="#ppt_x"/>
                                          </p:val>
                                        </p:tav>
                                        <p:tav tm="100000">
                                          <p:val>
                                            <p:strVal val="#ppt_x"/>
                                          </p:val>
                                        </p:tav>
                                      </p:tavLst>
                                    </p:anim>
                                    <p:anim calcmode="lin" valueType="num">
                                      <p:cBhvr additive="base">
                                        <p:cTn id="8" dur="500" fill="hold"/>
                                        <p:tgtEl>
                                          <p:spTgt spid="6379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7955" grpId="0" animBg="1"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3842" name="Picture 1026" descr="DSCN1451"/>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85411" name="Rectangle 1027"/>
          <p:cNvSpPr>
            <a:spLocks noChangeArrowheads="1"/>
          </p:cNvSpPr>
          <p:nvPr/>
        </p:nvSpPr>
        <p:spPr bwMode="auto">
          <a:xfrm>
            <a:off x="2667000" y="609600"/>
            <a:ext cx="4119563"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Controlled Spraying</a:t>
            </a:r>
          </a:p>
        </p:txBody>
      </p:sp>
      <p:sp>
        <p:nvSpPr>
          <p:cNvPr id="785412" name="Rectangle 1028"/>
          <p:cNvSpPr>
            <a:spLocks noChangeArrowheads="1"/>
          </p:cNvSpPr>
          <p:nvPr/>
        </p:nvSpPr>
        <p:spPr bwMode="auto">
          <a:xfrm>
            <a:off x="1962150" y="4038600"/>
            <a:ext cx="5657850" cy="2284413"/>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2800" b="1" dirty="0">
                <a:solidFill>
                  <a:srgbClr val="CC0000"/>
                </a:solidFill>
                <a:effectLst>
                  <a:outerShdw blurRad="38100" dist="38100" dir="2700000" algn="tl">
                    <a:srgbClr val="000000"/>
                  </a:outerShdw>
                </a:effectLst>
                <a:latin typeface="Arial" charset="0"/>
              </a:rPr>
              <a:t>Reduces styrene emissions</a:t>
            </a:r>
          </a:p>
          <a:p>
            <a:pPr>
              <a:defRPr/>
            </a:pPr>
            <a:r>
              <a:rPr lang="en-US" sz="2800" b="1" dirty="0">
                <a:solidFill>
                  <a:srgbClr val="CC0000"/>
                </a:solidFill>
                <a:effectLst>
                  <a:outerShdw blurRad="38100" dist="38100" dir="2700000" algn="tl">
                    <a:srgbClr val="000000"/>
                  </a:outerShdw>
                </a:effectLst>
                <a:latin typeface="Arial" charset="0"/>
              </a:rPr>
              <a:t>Increases transfer efficiency</a:t>
            </a:r>
          </a:p>
          <a:p>
            <a:pPr>
              <a:defRPr/>
            </a:pPr>
            <a:r>
              <a:rPr lang="en-US" sz="2800" b="1" dirty="0">
                <a:solidFill>
                  <a:srgbClr val="CC0000"/>
                </a:solidFill>
                <a:effectLst>
                  <a:outerShdw blurRad="38100" dist="38100" dir="2700000" algn="tl">
                    <a:srgbClr val="000000"/>
                  </a:outerShdw>
                </a:effectLst>
                <a:latin typeface="Arial" charset="0"/>
              </a:rPr>
              <a:t>Low fluid tip pressure</a:t>
            </a:r>
          </a:p>
          <a:p>
            <a:pPr>
              <a:defRPr/>
            </a:pPr>
            <a:r>
              <a:rPr lang="en-US" sz="2800" b="1" dirty="0">
                <a:solidFill>
                  <a:srgbClr val="CC0000"/>
                </a:solidFill>
                <a:effectLst>
                  <a:outerShdw blurRad="38100" dist="38100" dir="2700000" algn="tl">
                    <a:srgbClr val="000000"/>
                  </a:outerShdw>
                </a:effectLst>
                <a:latin typeface="Arial" charset="0"/>
              </a:rPr>
              <a:t>Employee gun handling training</a:t>
            </a:r>
          </a:p>
          <a:p>
            <a:pPr>
              <a:defRPr/>
            </a:pPr>
            <a:r>
              <a:rPr lang="en-US" sz="2800" b="1" dirty="0">
                <a:solidFill>
                  <a:srgbClr val="CC0000"/>
                </a:solidFill>
                <a:effectLst>
                  <a:outerShdw blurRad="38100" dist="38100" dir="2700000" algn="tl">
                    <a:srgbClr val="000000"/>
                  </a:outerShdw>
                </a:effectLst>
                <a:latin typeface="Arial" charset="0"/>
              </a:rPr>
              <a:t>Close containment flanges</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2" descr="Gel Coat"/>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93892" name="Line 4"/>
          <p:cNvSpPr>
            <a:spLocks noChangeShapeType="1"/>
          </p:cNvSpPr>
          <p:nvPr/>
        </p:nvSpPr>
        <p:spPr bwMode="auto">
          <a:xfrm flipH="1" flipV="1">
            <a:off x="3352800" y="4191000"/>
            <a:ext cx="2514600" cy="1447800"/>
          </a:xfrm>
          <a:prstGeom prst="line">
            <a:avLst/>
          </a:prstGeom>
          <a:noFill/>
          <a:ln w="57150">
            <a:solidFill>
              <a:srgbClr val="FF0000"/>
            </a:solidFill>
            <a:round/>
            <a:headEnd/>
            <a:tailEnd type="triangle" w="med" len="med"/>
          </a:ln>
          <a:effectLst>
            <a:outerShdw dist="56796" dir="3806097" algn="ctr" rotWithShape="0">
              <a:schemeClr val="bg2"/>
            </a:outerShdw>
          </a:effectLst>
        </p:spPr>
        <p:txBody>
          <a:bodyPr wrap="none" anchor="ctr"/>
          <a:lstStyle/>
          <a:p>
            <a:pPr>
              <a:defRPr/>
            </a:pPr>
            <a:endParaRPr lang="en-US"/>
          </a:p>
        </p:txBody>
      </p:sp>
      <p:sp>
        <p:nvSpPr>
          <p:cNvPr id="293893" name="Text Box 5"/>
          <p:cNvSpPr txBox="1">
            <a:spLocks noChangeArrowheads="1"/>
          </p:cNvSpPr>
          <p:nvPr/>
        </p:nvSpPr>
        <p:spPr bwMode="auto">
          <a:xfrm>
            <a:off x="4114800" y="5805488"/>
            <a:ext cx="4419600" cy="579437"/>
          </a:xfrm>
          <a:prstGeom prst="rect">
            <a:avLst/>
          </a:prstGeom>
          <a:noFill/>
          <a:ln w="9525">
            <a:noFill/>
            <a:miter lim="800000"/>
            <a:headEnd/>
            <a:tailEnd/>
          </a:ln>
          <a:effectLst/>
        </p:spPr>
        <p:txBody>
          <a:bodyPr>
            <a:spAutoFit/>
          </a:bodyPr>
          <a:lstStyle/>
          <a:p>
            <a:pPr>
              <a:defRPr/>
            </a:pPr>
            <a:r>
              <a:rPr lang="en-US" sz="3200" b="1">
                <a:solidFill>
                  <a:srgbClr val="800000"/>
                </a:solidFill>
                <a:effectLst>
                  <a:outerShdw blurRad="38100" dist="38100" dir="2700000" algn="tl">
                    <a:srgbClr val="000000"/>
                  </a:outerShdw>
                </a:effectLst>
                <a:latin typeface="Arial" charset="0"/>
              </a:rPr>
              <a:t>Gel Coat Application</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93892"/>
                                        </p:tgtEl>
                                        <p:attrNameLst>
                                          <p:attrName>style.visibility</p:attrName>
                                        </p:attrNameLst>
                                      </p:cBhvr>
                                      <p:to>
                                        <p:strVal val="visible"/>
                                      </p:to>
                                    </p:set>
                                    <p:anim calcmode="lin" valueType="num">
                                      <p:cBhvr additive="base">
                                        <p:cTn id="7" dur="500" fill="hold"/>
                                        <p:tgtEl>
                                          <p:spTgt spid="293892"/>
                                        </p:tgtEl>
                                        <p:attrNameLst>
                                          <p:attrName>ppt_x</p:attrName>
                                        </p:attrNameLst>
                                      </p:cBhvr>
                                      <p:tavLst>
                                        <p:tav tm="0">
                                          <p:val>
                                            <p:strVal val="1+#ppt_w/2"/>
                                          </p:val>
                                        </p:tav>
                                        <p:tav tm="100000">
                                          <p:val>
                                            <p:strVal val="#ppt_x"/>
                                          </p:val>
                                        </p:tav>
                                      </p:tavLst>
                                    </p:anim>
                                    <p:anim calcmode="lin" valueType="num">
                                      <p:cBhvr additive="base">
                                        <p:cTn id="8" dur="500" fill="hold"/>
                                        <p:tgtEl>
                                          <p:spTgt spid="2938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5890" name="Picture 2" descr="DSCN2892"/>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95651" name="Rectangle 3"/>
          <p:cNvSpPr>
            <a:spLocks noChangeArrowheads="1"/>
          </p:cNvSpPr>
          <p:nvPr/>
        </p:nvSpPr>
        <p:spPr bwMode="auto">
          <a:xfrm>
            <a:off x="304800" y="5715000"/>
            <a:ext cx="84963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Gel Coat Application in a Spray Booth</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DSCN0132"/>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15780" name="Rectangle 4"/>
          <p:cNvSpPr>
            <a:spLocks noChangeArrowheads="1"/>
          </p:cNvSpPr>
          <p:nvPr/>
        </p:nvSpPr>
        <p:spPr bwMode="auto">
          <a:xfrm>
            <a:off x="2667000" y="444500"/>
            <a:ext cx="39497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Gel Coat Storage</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1219200" y="457200"/>
            <a:ext cx="6781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Approved Spray Guns</a:t>
            </a:r>
            <a:r>
              <a:rPr lang="en-US" sz="4800"/>
              <a:t> </a:t>
            </a:r>
            <a:endParaRPr lang="en-US" sz="7200"/>
          </a:p>
        </p:txBody>
      </p:sp>
      <p:sp>
        <p:nvSpPr>
          <p:cNvPr id="203779" name="Rectangle 3"/>
          <p:cNvSpPr>
            <a:spLocks noGrp="1" noChangeArrowheads="1"/>
          </p:cNvSpPr>
          <p:nvPr>
            <p:ph type="body" idx="1"/>
          </p:nvPr>
        </p:nvSpPr>
        <p:spPr>
          <a:xfrm>
            <a:off x="685800" y="1828800"/>
            <a:ext cx="8001000" cy="4724400"/>
          </a:xfrm>
          <a:effectLst>
            <a:outerShdw dist="63500" dir="2212194" algn="ctr" rotWithShape="0">
              <a:schemeClr val="bg2"/>
            </a:outerShdw>
          </a:effectLst>
        </p:spPr>
        <p:txBody>
          <a:bodyPr/>
          <a:lstStyle/>
          <a:p>
            <a:pPr>
              <a:defRPr/>
            </a:pPr>
            <a:r>
              <a:rPr lang="en-US" sz="3600">
                <a:solidFill>
                  <a:schemeClr val="tx1"/>
                </a:solidFill>
              </a:rPr>
              <a:t>High Pressure Airless Guns</a:t>
            </a:r>
          </a:p>
          <a:p>
            <a:pPr>
              <a:defRPr/>
            </a:pPr>
            <a:r>
              <a:rPr lang="en-US" sz="3600">
                <a:solidFill>
                  <a:schemeClr val="tx1"/>
                </a:solidFill>
              </a:rPr>
              <a:t>Air-Assist Airless Guns</a:t>
            </a:r>
          </a:p>
          <a:p>
            <a:pPr>
              <a:defRPr/>
            </a:pPr>
            <a:r>
              <a:rPr lang="en-US" sz="3600">
                <a:solidFill>
                  <a:schemeClr val="tx1"/>
                </a:solidFill>
              </a:rPr>
              <a:t>Electrostatic Spray</a:t>
            </a:r>
          </a:p>
          <a:p>
            <a:pPr>
              <a:defRPr/>
            </a:pPr>
            <a:r>
              <a:rPr lang="en-US" sz="3600">
                <a:solidFill>
                  <a:schemeClr val="tx1"/>
                </a:solidFill>
              </a:rPr>
              <a:t>High Volume Low Pressure (HVLP)  </a:t>
            </a:r>
            <a:r>
              <a:rPr lang="en-US" sz="3600">
                <a:solidFill>
                  <a:schemeClr val="tx1"/>
                </a:solidFill>
                <a:sym typeface="Symbol" pitchFamily="18" charset="2"/>
              </a:rPr>
              <a:t></a:t>
            </a:r>
            <a:endParaRPr lang="en-US" sz="3600">
              <a:solidFill>
                <a:schemeClr val="tx1"/>
              </a:solidFill>
            </a:endParaRPr>
          </a:p>
          <a:p>
            <a:pPr>
              <a:defRPr/>
            </a:pPr>
            <a:r>
              <a:rPr lang="en-US" sz="3600">
                <a:solidFill>
                  <a:schemeClr val="tx1"/>
                </a:solidFill>
              </a:rPr>
              <a:t>Fluid Impingement Technology (FIT) Spray Gun  </a:t>
            </a:r>
            <a:r>
              <a:rPr lang="en-US" sz="3600">
                <a:solidFill>
                  <a:schemeClr val="tx1"/>
                </a:solidFill>
                <a:sym typeface="Symbol" pitchFamily="18" charset="2"/>
              </a:rPr>
              <a:t></a:t>
            </a:r>
            <a:endParaRPr lang="en-US" sz="4000" b="0">
              <a:solidFill>
                <a:srgbClr val="CC0000"/>
              </a:solidFill>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DSCN0131"/>
          <p:cNvPicPr>
            <a:picLocks noChangeAspect="1" noChangeArrowheads="1"/>
          </p:cNvPicPr>
          <p:nvPr/>
        </p:nvPicPr>
        <p:blipFill>
          <a:blip r:embed="rId3" cstate="print"/>
          <a:srcRect/>
          <a:stretch>
            <a:fillRect/>
          </a:stretch>
        </p:blipFill>
        <p:spPr bwMode="auto">
          <a:xfrm>
            <a:off x="0" y="0"/>
            <a:ext cx="9220200" cy="6915150"/>
          </a:xfrm>
          <a:prstGeom prst="rect">
            <a:avLst/>
          </a:prstGeom>
          <a:noFill/>
          <a:ln w="9525">
            <a:noFill/>
            <a:miter lim="800000"/>
            <a:headEnd/>
            <a:tailEnd/>
          </a:ln>
        </p:spPr>
      </p:pic>
      <p:sp>
        <p:nvSpPr>
          <p:cNvPr id="708611" name="Rectangle 3"/>
          <p:cNvSpPr>
            <a:spLocks noChangeArrowheads="1"/>
          </p:cNvSpPr>
          <p:nvPr/>
        </p:nvSpPr>
        <p:spPr bwMode="auto">
          <a:xfrm>
            <a:off x="520700" y="520700"/>
            <a:ext cx="38989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HVLP Spray Gun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34818" name="Picture 1026" descr="gesummit"/>
          <p:cNvPicPr>
            <a:picLocks noChangeAspect="1" noChangeArrowheads="1"/>
          </p:cNvPicPr>
          <p:nvPr/>
        </p:nvPicPr>
        <p:blipFill>
          <a:blip r:embed="rId3" cstate="print"/>
          <a:srcRect/>
          <a:stretch>
            <a:fillRect/>
          </a:stretch>
        </p:blipFill>
        <p:spPr bwMode="auto">
          <a:xfrm>
            <a:off x="-685800" y="76200"/>
            <a:ext cx="9982200" cy="6858000"/>
          </a:xfrm>
          <a:prstGeom prst="rect">
            <a:avLst/>
          </a:prstGeom>
          <a:noFill/>
          <a:ln w="9525">
            <a:noFill/>
            <a:miter lim="800000"/>
            <a:headEnd/>
            <a:tailEnd/>
          </a:ln>
        </p:spPr>
      </p:pic>
      <p:sp>
        <p:nvSpPr>
          <p:cNvPr id="787459" name="Rectangle 1027"/>
          <p:cNvSpPr>
            <a:spLocks noChangeArrowheads="1"/>
          </p:cNvSpPr>
          <p:nvPr/>
        </p:nvSpPr>
        <p:spPr bwMode="auto">
          <a:xfrm>
            <a:off x="3352800" y="5943600"/>
            <a:ext cx="50927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Polyester Fiber Jacket</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69986" name="Picture 2" descr="DSCN2950"/>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96675" name="Rectangle 3"/>
          <p:cNvSpPr>
            <a:spLocks noChangeArrowheads="1"/>
          </p:cNvSpPr>
          <p:nvPr/>
        </p:nvSpPr>
        <p:spPr bwMode="auto">
          <a:xfrm>
            <a:off x="438150" y="5791200"/>
            <a:ext cx="8401050"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Fluid Impingement Technology Spray Gun</a:t>
            </a:r>
            <a:endParaRPr lang="en-US" sz="3600" b="1">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2" descr="GRANCAN"/>
          <p:cNvPicPr>
            <a:picLocks noChangeAspect="1" noChangeArrowheads="1"/>
          </p:cNvPicPr>
          <p:nvPr/>
        </p:nvPicPr>
        <p:blipFill>
          <a:blip r:embed="rId3" cstate="print"/>
          <a:srcRect/>
          <a:stretch>
            <a:fillRect/>
          </a:stretch>
        </p:blipFill>
        <p:spPr bwMode="auto">
          <a:xfrm>
            <a:off x="0" y="0"/>
            <a:ext cx="9144000" cy="7086600"/>
          </a:xfrm>
          <a:prstGeom prst="rect">
            <a:avLst/>
          </a:prstGeom>
          <a:noFill/>
          <a:ln w="9525">
            <a:noFill/>
            <a:miter lim="800000"/>
            <a:headEnd/>
            <a:tailEnd/>
          </a:ln>
        </p:spPr>
      </p:pic>
      <p:sp>
        <p:nvSpPr>
          <p:cNvPr id="769027" name="Rectangle 3"/>
          <p:cNvSpPr>
            <a:spLocks noChangeArrowheads="1"/>
          </p:cNvSpPr>
          <p:nvPr/>
        </p:nvSpPr>
        <p:spPr bwMode="auto">
          <a:xfrm>
            <a:off x="635000" y="642938"/>
            <a:ext cx="7975600" cy="576262"/>
          </a:xfrm>
          <a:prstGeom prst="rect">
            <a:avLst/>
          </a:prstGeom>
          <a:solidFill>
            <a:srgbClr val="FF9900"/>
          </a:solidFill>
          <a:ln w="57150">
            <a:solidFill>
              <a:srgbClr val="CC0000"/>
            </a:solidFill>
            <a:miter lim="800000"/>
            <a:headEnd/>
            <a:tailEnd/>
          </a:ln>
          <a:effectLst>
            <a:outerShdw dist="107763" dir="2700000" algn="ctr" rotWithShape="0">
              <a:schemeClr val="bg2"/>
            </a:outerShdw>
          </a:effectLst>
        </p:spPr>
        <p:txBody>
          <a:bodyPr wrap="none">
            <a:spAutoFit/>
          </a:bodyPr>
          <a:lstStyle/>
          <a:p>
            <a:pPr algn="ctr">
              <a:defRPr/>
            </a:pPr>
            <a:r>
              <a:rPr lang="en-US" sz="2800" b="1">
                <a:solidFill>
                  <a:srgbClr val="CC0000"/>
                </a:solidFill>
                <a:effectLst>
                  <a:outerShdw blurRad="38100" dist="38100" dir="2700000" algn="tl">
                    <a:srgbClr val="000000"/>
                  </a:outerShdw>
                </a:effectLst>
                <a:latin typeface="Arial" charset="0"/>
              </a:rPr>
              <a:t>Let’s Discuss other Open Molding Operations</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990600" y="457200"/>
            <a:ext cx="7239000" cy="838200"/>
          </a:xfrm>
          <a:solidFill>
            <a:srgbClr val="FF9900"/>
          </a:solidFill>
          <a:ln w="57150">
            <a:solidFill>
              <a:srgbClr val="CC0000"/>
            </a:solidFill>
          </a:ln>
          <a:effectLst>
            <a:outerShdw dist="56796" dir="1593903" algn="ctr" rotWithShape="0">
              <a:schemeClr val="bg2"/>
            </a:outerShdw>
          </a:effectLst>
        </p:spPr>
        <p:txBody>
          <a:bodyPr/>
          <a:lstStyle/>
          <a:p>
            <a:pPr>
              <a:defRPr/>
            </a:pPr>
            <a:r>
              <a:rPr lang="en-US">
                <a:solidFill>
                  <a:srgbClr val="CC0000"/>
                </a:solidFill>
              </a:rPr>
              <a:t>Continuous Lamination</a:t>
            </a:r>
            <a:endParaRPr lang="en-US" sz="4800"/>
          </a:p>
        </p:txBody>
      </p:sp>
      <p:sp>
        <p:nvSpPr>
          <p:cNvPr id="130051" name="Rectangle 3"/>
          <p:cNvSpPr>
            <a:spLocks noGrp="1" noChangeArrowheads="1"/>
          </p:cNvSpPr>
          <p:nvPr>
            <p:ph type="body" idx="1"/>
          </p:nvPr>
        </p:nvSpPr>
        <p:spPr>
          <a:xfrm>
            <a:off x="1143000" y="1752600"/>
            <a:ext cx="7239000" cy="4876800"/>
          </a:xfrm>
          <a:effectLst>
            <a:outerShdw dist="53882" dir="2700000" algn="ctr" rotWithShape="0">
              <a:schemeClr val="bg2"/>
            </a:outerShdw>
          </a:effectLst>
        </p:spPr>
        <p:txBody>
          <a:bodyPr/>
          <a:lstStyle/>
          <a:p>
            <a:pPr>
              <a:defRPr/>
            </a:pPr>
            <a:r>
              <a:rPr lang="en-US" sz="3600"/>
              <a:t>Roving continuously chopped</a:t>
            </a:r>
          </a:p>
          <a:p>
            <a:pPr>
              <a:defRPr/>
            </a:pPr>
            <a:r>
              <a:rPr lang="en-US" sz="3600"/>
              <a:t>Onto moving sheet of cellophane</a:t>
            </a:r>
          </a:p>
          <a:p>
            <a:pPr>
              <a:defRPr/>
            </a:pPr>
            <a:r>
              <a:rPr lang="en-US" sz="3600"/>
              <a:t>Saturated with resin</a:t>
            </a:r>
          </a:p>
          <a:p>
            <a:pPr>
              <a:defRPr/>
            </a:pPr>
            <a:r>
              <a:rPr lang="en-US" sz="3600"/>
              <a:t>Covered with cellophane</a:t>
            </a:r>
          </a:p>
          <a:p>
            <a:pPr>
              <a:defRPr/>
            </a:pPr>
            <a:r>
              <a:rPr lang="en-US" sz="3600"/>
              <a:t>Cellophane reduces VOC emissions </a:t>
            </a: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914400" y="304800"/>
            <a:ext cx="72390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Continuous Lamination</a:t>
            </a:r>
            <a:endParaRPr lang="en-US" sz="4800"/>
          </a:p>
        </p:txBody>
      </p:sp>
      <p:pic>
        <p:nvPicPr>
          <p:cNvPr id="173059" name="Picture 4"/>
          <p:cNvPicPr>
            <a:picLocks noChangeAspect="1" noChangeArrowheads="1"/>
          </p:cNvPicPr>
          <p:nvPr/>
        </p:nvPicPr>
        <p:blipFill>
          <a:blip r:embed="rId3" cstate="print"/>
          <a:srcRect/>
          <a:stretch>
            <a:fillRect/>
          </a:stretch>
        </p:blipFill>
        <p:spPr bwMode="auto">
          <a:xfrm>
            <a:off x="1295400" y="1447800"/>
            <a:ext cx="6172200" cy="5159375"/>
          </a:xfrm>
          <a:prstGeom prst="rect">
            <a:avLst/>
          </a:prstGeom>
          <a:noFill/>
          <a:ln w="9525">
            <a:noFill/>
            <a:miter lim="800000"/>
            <a:headEnd/>
            <a:tailEnd/>
          </a:ln>
        </p:spPr>
      </p:pic>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2286000" y="609600"/>
            <a:ext cx="42672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Pultrusion</a:t>
            </a:r>
            <a:endParaRPr lang="en-US" sz="5400"/>
          </a:p>
        </p:txBody>
      </p:sp>
      <p:sp>
        <p:nvSpPr>
          <p:cNvPr id="132099" name="Rectangle 3"/>
          <p:cNvSpPr>
            <a:spLocks noGrp="1" noChangeArrowheads="1"/>
          </p:cNvSpPr>
          <p:nvPr>
            <p:ph type="body" idx="1"/>
          </p:nvPr>
        </p:nvSpPr>
        <p:spPr>
          <a:xfrm>
            <a:off x="685800" y="1981200"/>
            <a:ext cx="7772400" cy="4648200"/>
          </a:xfrm>
          <a:effectLst>
            <a:outerShdw dist="53882" dir="2700000" algn="ctr" rotWithShape="0">
              <a:schemeClr val="bg2"/>
            </a:outerShdw>
          </a:effectLst>
        </p:spPr>
        <p:txBody>
          <a:bodyPr/>
          <a:lstStyle/>
          <a:p>
            <a:pPr>
              <a:defRPr/>
            </a:pPr>
            <a:r>
              <a:rPr lang="en-US"/>
              <a:t>Pulled extrusion process</a:t>
            </a:r>
          </a:p>
          <a:p>
            <a:pPr>
              <a:defRPr/>
            </a:pPr>
            <a:r>
              <a:rPr lang="en-US"/>
              <a:t>Fiberglass under tension</a:t>
            </a:r>
          </a:p>
          <a:p>
            <a:pPr>
              <a:defRPr/>
            </a:pPr>
            <a:r>
              <a:rPr lang="en-US"/>
              <a:t>Immersed in Resin bath or injection</a:t>
            </a:r>
          </a:p>
          <a:p>
            <a:pPr>
              <a:defRPr/>
            </a:pPr>
            <a:r>
              <a:rPr lang="en-US"/>
              <a:t>Pulled through forming dye</a:t>
            </a:r>
          </a:p>
          <a:p>
            <a:pPr>
              <a:defRPr/>
            </a:pPr>
            <a:r>
              <a:rPr lang="en-US"/>
              <a:t>Pulled through heated dye to cure</a:t>
            </a:r>
          </a:p>
          <a:p>
            <a:pPr>
              <a:defRPr/>
            </a:pPr>
            <a:r>
              <a:rPr lang="en-US"/>
              <a:t>Produces flat stock for cutting</a:t>
            </a:r>
          </a:p>
          <a:p>
            <a:pPr>
              <a:defRPr/>
            </a:pPr>
            <a:r>
              <a:rPr lang="en-US"/>
              <a:t>VOCs at resin bath and forming area</a:t>
            </a:r>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a:defRPr/>
            </a:pPr>
            <a:r>
              <a:rPr lang="en-US" sz="4800"/>
              <a:t>Pultrusion</a:t>
            </a:r>
          </a:p>
        </p:txBody>
      </p:sp>
      <p:graphicFrame>
        <p:nvGraphicFramePr>
          <p:cNvPr id="4098" name="Object 17"/>
          <p:cNvGraphicFramePr>
            <a:graphicFrameLocks noChangeAspect="1"/>
          </p:cNvGraphicFramePr>
          <p:nvPr/>
        </p:nvGraphicFramePr>
        <p:xfrm>
          <a:off x="-381000" y="15875"/>
          <a:ext cx="9296400" cy="7756525"/>
        </p:xfrm>
        <a:graphic>
          <a:graphicData uri="http://schemas.openxmlformats.org/presentationml/2006/ole">
            <mc:AlternateContent xmlns:mc="http://schemas.openxmlformats.org/markup-compatibility/2006">
              <mc:Choice xmlns:v="urn:schemas-microsoft-com:vml" Requires="v">
                <p:oleObj name="Image" r:id="rId3" imgW="10204024" imgH="8513943" progId="">
                  <p:embed/>
                </p:oleObj>
              </mc:Choice>
              <mc:Fallback>
                <p:oleObj name="Image" r:id="rId3" imgW="10204024" imgH="8513943" progId="">
                  <p:embed/>
                  <p:pic>
                    <p:nvPicPr>
                      <p:cNvPr id="0" name="Picture 5"/>
                      <p:cNvPicPr>
                        <a:picLocks noChangeAspect="1" noChangeArrowheads="1"/>
                      </p:cNvPicPr>
                      <p:nvPr/>
                    </p:nvPicPr>
                    <p:blipFill>
                      <a:blip r:embed="rId4">
                        <a:clrChange>
                          <a:clrFrom>
                            <a:srgbClr val="FCFBFB"/>
                          </a:clrFrom>
                          <a:clrTo>
                            <a:srgbClr val="FCFBFB">
                              <a:alpha val="0"/>
                            </a:srgbClr>
                          </a:clrTo>
                        </a:clrChange>
                        <a:extLst>
                          <a:ext uri="{28A0092B-C50C-407E-A947-70E740481C1C}">
                            <a14:useLocalDpi xmlns:a14="http://schemas.microsoft.com/office/drawing/2010/main" val="0"/>
                          </a:ext>
                        </a:extLst>
                      </a:blip>
                      <a:srcRect/>
                      <a:stretch>
                        <a:fillRect/>
                      </a:stretch>
                    </p:blipFill>
                    <p:spPr bwMode="auto">
                      <a:xfrm>
                        <a:off x="-381000" y="15875"/>
                        <a:ext cx="9296400" cy="775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00" name="Text Box 18"/>
          <p:cNvSpPr txBox="1">
            <a:spLocks noChangeArrowheads="1"/>
          </p:cNvSpPr>
          <p:nvPr/>
        </p:nvSpPr>
        <p:spPr bwMode="auto">
          <a:xfrm>
            <a:off x="1524000" y="1387475"/>
            <a:ext cx="4289425" cy="579438"/>
          </a:xfrm>
          <a:prstGeom prst="rect">
            <a:avLst/>
          </a:prstGeom>
          <a:noFill/>
          <a:ln w="9525">
            <a:noFill/>
            <a:miter lim="800000"/>
            <a:headEnd/>
            <a:tailEnd/>
          </a:ln>
        </p:spPr>
        <p:txBody>
          <a:bodyPr wrap="none">
            <a:spAutoFit/>
          </a:bodyPr>
          <a:lstStyle/>
          <a:p>
            <a:r>
              <a:rPr lang="en-US" sz="3200">
                <a:solidFill>
                  <a:srgbClr val="FFFF00"/>
                </a:solidFill>
                <a:latin typeface="Arial" pitchFamily="34" charset="0"/>
              </a:rPr>
              <a:t>Strand Tension Device</a:t>
            </a:r>
            <a:endParaRPr lang="en-US"/>
          </a:p>
        </p:txBody>
      </p:sp>
      <p:sp>
        <p:nvSpPr>
          <p:cNvPr id="4101" name="Text Box 19"/>
          <p:cNvSpPr txBox="1">
            <a:spLocks noChangeArrowheads="1"/>
          </p:cNvSpPr>
          <p:nvPr/>
        </p:nvSpPr>
        <p:spPr bwMode="auto">
          <a:xfrm>
            <a:off x="2362200" y="2590800"/>
            <a:ext cx="2514600" cy="579438"/>
          </a:xfrm>
          <a:prstGeom prst="rect">
            <a:avLst/>
          </a:prstGeom>
          <a:noFill/>
          <a:ln w="9525">
            <a:noFill/>
            <a:miter lim="800000"/>
            <a:headEnd/>
            <a:tailEnd/>
          </a:ln>
        </p:spPr>
        <p:txBody>
          <a:bodyPr>
            <a:spAutoFit/>
          </a:bodyPr>
          <a:lstStyle/>
          <a:p>
            <a:r>
              <a:rPr lang="en-US" sz="3200">
                <a:solidFill>
                  <a:srgbClr val="FFFF00"/>
                </a:solidFill>
                <a:latin typeface="Arial" pitchFamily="34" charset="0"/>
              </a:rPr>
              <a:t>Forming Die</a:t>
            </a:r>
            <a:endParaRPr lang="en-US"/>
          </a:p>
        </p:txBody>
      </p:sp>
      <p:sp>
        <p:nvSpPr>
          <p:cNvPr id="4102" name="Text Box 20"/>
          <p:cNvSpPr txBox="1">
            <a:spLocks noChangeArrowheads="1"/>
          </p:cNvSpPr>
          <p:nvPr/>
        </p:nvSpPr>
        <p:spPr bwMode="auto">
          <a:xfrm>
            <a:off x="44450" y="3883025"/>
            <a:ext cx="1582738" cy="1066800"/>
          </a:xfrm>
          <a:prstGeom prst="rect">
            <a:avLst/>
          </a:prstGeom>
          <a:noFill/>
          <a:ln w="9525">
            <a:noFill/>
            <a:miter lim="800000"/>
            <a:headEnd/>
            <a:tailEnd/>
          </a:ln>
        </p:spPr>
        <p:txBody>
          <a:bodyPr wrap="none">
            <a:spAutoFit/>
          </a:bodyPr>
          <a:lstStyle/>
          <a:p>
            <a:r>
              <a:rPr lang="en-US" sz="3200">
                <a:solidFill>
                  <a:srgbClr val="FFFF00"/>
                </a:solidFill>
                <a:latin typeface="Arial" pitchFamily="34" charset="0"/>
              </a:rPr>
              <a:t>Roving</a:t>
            </a:r>
          </a:p>
          <a:p>
            <a:r>
              <a:rPr lang="en-US" sz="3200">
                <a:solidFill>
                  <a:srgbClr val="FFFF00"/>
                </a:solidFill>
                <a:latin typeface="Arial" pitchFamily="34" charset="0"/>
              </a:rPr>
              <a:t>Strands</a:t>
            </a:r>
            <a:endParaRPr lang="en-US"/>
          </a:p>
        </p:txBody>
      </p:sp>
      <p:sp>
        <p:nvSpPr>
          <p:cNvPr id="4103" name="Text Box 21"/>
          <p:cNvSpPr txBox="1">
            <a:spLocks noChangeArrowheads="1"/>
          </p:cNvSpPr>
          <p:nvPr/>
        </p:nvSpPr>
        <p:spPr bwMode="auto">
          <a:xfrm>
            <a:off x="1905000" y="5426075"/>
            <a:ext cx="2170113" cy="579438"/>
          </a:xfrm>
          <a:prstGeom prst="rect">
            <a:avLst/>
          </a:prstGeom>
          <a:noFill/>
          <a:ln w="9525">
            <a:noFill/>
            <a:miter lim="800000"/>
            <a:headEnd/>
            <a:tailEnd/>
          </a:ln>
        </p:spPr>
        <p:txBody>
          <a:bodyPr wrap="none">
            <a:spAutoFit/>
          </a:bodyPr>
          <a:lstStyle/>
          <a:p>
            <a:r>
              <a:rPr lang="en-US" sz="3200">
                <a:solidFill>
                  <a:schemeClr val="accent2"/>
                </a:solidFill>
                <a:latin typeface="Arial" pitchFamily="34" charset="0"/>
              </a:rPr>
              <a:t>Resin Bath</a:t>
            </a:r>
            <a:endParaRPr lang="en-US"/>
          </a:p>
        </p:txBody>
      </p:sp>
      <p:sp>
        <p:nvSpPr>
          <p:cNvPr id="4104" name="Text Box 22"/>
          <p:cNvSpPr txBox="1">
            <a:spLocks noChangeArrowheads="1"/>
          </p:cNvSpPr>
          <p:nvPr/>
        </p:nvSpPr>
        <p:spPr bwMode="auto">
          <a:xfrm>
            <a:off x="4953000" y="3581400"/>
            <a:ext cx="1371600" cy="946150"/>
          </a:xfrm>
          <a:prstGeom prst="rect">
            <a:avLst/>
          </a:prstGeom>
          <a:noFill/>
          <a:ln w="9525">
            <a:noFill/>
            <a:miter lim="800000"/>
            <a:headEnd/>
            <a:tailEnd/>
          </a:ln>
        </p:spPr>
        <p:txBody>
          <a:bodyPr>
            <a:spAutoFit/>
          </a:bodyPr>
          <a:lstStyle/>
          <a:p>
            <a:pPr algn="ctr"/>
            <a:r>
              <a:rPr lang="en-US" sz="2800">
                <a:solidFill>
                  <a:schemeClr val="accent2"/>
                </a:solidFill>
                <a:latin typeface="Arial" pitchFamily="34" charset="0"/>
              </a:rPr>
              <a:t>Heated </a:t>
            </a:r>
          </a:p>
          <a:p>
            <a:pPr algn="ctr"/>
            <a:r>
              <a:rPr lang="en-US" sz="2800">
                <a:solidFill>
                  <a:schemeClr val="accent2"/>
                </a:solidFill>
                <a:latin typeface="Arial" pitchFamily="34" charset="0"/>
              </a:rPr>
              <a:t>Die</a:t>
            </a:r>
            <a:endParaRPr lang="en-US" sz="3200">
              <a:latin typeface="Arial" pitchFamily="34" charset="0"/>
            </a:endParaRPr>
          </a:p>
        </p:txBody>
      </p:sp>
      <p:sp>
        <p:nvSpPr>
          <p:cNvPr id="4105" name="Text Box 23"/>
          <p:cNvSpPr txBox="1">
            <a:spLocks noChangeArrowheads="1"/>
          </p:cNvSpPr>
          <p:nvPr/>
        </p:nvSpPr>
        <p:spPr bwMode="auto">
          <a:xfrm>
            <a:off x="4860925" y="5103813"/>
            <a:ext cx="2185988" cy="1373187"/>
          </a:xfrm>
          <a:prstGeom prst="rect">
            <a:avLst/>
          </a:prstGeom>
          <a:noFill/>
          <a:ln w="9525">
            <a:noFill/>
            <a:miter lim="800000"/>
            <a:headEnd/>
            <a:tailEnd/>
          </a:ln>
        </p:spPr>
        <p:txBody>
          <a:bodyPr wrap="none">
            <a:spAutoFit/>
          </a:bodyPr>
          <a:lstStyle/>
          <a:p>
            <a:r>
              <a:rPr lang="en-US" sz="2800">
                <a:solidFill>
                  <a:srgbClr val="FFFF00"/>
                </a:solidFill>
                <a:latin typeface="Arial" pitchFamily="34" charset="0"/>
              </a:rPr>
              <a:t>Formed</a:t>
            </a:r>
          </a:p>
          <a:p>
            <a:r>
              <a:rPr lang="en-US" sz="2800">
                <a:solidFill>
                  <a:srgbClr val="FFFF00"/>
                </a:solidFill>
                <a:latin typeface="Arial" pitchFamily="34" charset="0"/>
              </a:rPr>
              <a:t>Impregnated</a:t>
            </a:r>
          </a:p>
          <a:p>
            <a:r>
              <a:rPr lang="en-US" sz="2800">
                <a:solidFill>
                  <a:srgbClr val="FFFF00"/>
                </a:solidFill>
                <a:latin typeface="Arial" pitchFamily="34" charset="0"/>
              </a:rPr>
              <a:t>Strands</a:t>
            </a:r>
            <a:endParaRPr lang="en-US">
              <a:latin typeface="Arial" pitchFamily="34" charset="0"/>
            </a:endParaRPr>
          </a:p>
        </p:txBody>
      </p:sp>
      <p:sp>
        <p:nvSpPr>
          <p:cNvPr id="4106" name="Text Box 24"/>
          <p:cNvSpPr txBox="1">
            <a:spLocks noChangeArrowheads="1"/>
          </p:cNvSpPr>
          <p:nvPr/>
        </p:nvSpPr>
        <p:spPr bwMode="auto">
          <a:xfrm>
            <a:off x="6400800" y="2225675"/>
            <a:ext cx="2238375" cy="579438"/>
          </a:xfrm>
          <a:prstGeom prst="rect">
            <a:avLst/>
          </a:prstGeom>
          <a:noFill/>
          <a:ln w="9525">
            <a:noFill/>
            <a:miter lim="800000"/>
            <a:headEnd/>
            <a:tailEnd/>
          </a:ln>
        </p:spPr>
        <p:txBody>
          <a:bodyPr wrap="none">
            <a:spAutoFit/>
          </a:bodyPr>
          <a:lstStyle/>
          <a:p>
            <a:r>
              <a:rPr lang="en-US" sz="3200">
                <a:solidFill>
                  <a:srgbClr val="FFFF00"/>
                </a:solidFill>
                <a:latin typeface="Arial" pitchFamily="34" charset="0"/>
              </a:rPr>
              <a:t>Pull Rollers</a:t>
            </a:r>
            <a:endParaRPr lang="en-US"/>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533400" y="457200"/>
            <a:ext cx="81534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Filament Winding Operations</a:t>
            </a:r>
            <a:endParaRPr lang="en-US" sz="4800"/>
          </a:p>
        </p:txBody>
      </p:sp>
      <p:sp>
        <p:nvSpPr>
          <p:cNvPr id="144387" name="Rectangle 3"/>
          <p:cNvSpPr>
            <a:spLocks noGrp="1" noChangeArrowheads="1"/>
          </p:cNvSpPr>
          <p:nvPr>
            <p:ph type="body" idx="4294967295"/>
          </p:nvPr>
        </p:nvSpPr>
        <p:spPr>
          <a:xfrm>
            <a:off x="609600" y="1752600"/>
            <a:ext cx="8382000" cy="4114800"/>
          </a:xfrm>
          <a:effectLst>
            <a:outerShdw dist="53882" dir="2700000" algn="ctr" rotWithShape="0">
              <a:schemeClr val="bg2"/>
            </a:outerShdw>
          </a:effectLst>
        </p:spPr>
        <p:txBody>
          <a:bodyPr/>
          <a:lstStyle/>
          <a:p>
            <a:pPr>
              <a:lnSpc>
                <a:spcPct val="90000"/>
              </a:lnSpc>
              <a:defRPr/>
            </a:pPr>
            <a:r>
              <a:rPr lang="en-US" sz="3600"/>
              <a:t>Used in Manufacture of:</a:t>
            </a:r>
          </a:p>
          <a:p>
            <a:pPr lvl="1">
              <a:lnSpc>
                <a:spcPct val="90000"/>
              </a:lnSpc>
              <a:defRPr/>
            </a:pPr>
            <a:r>
              <a:rPr lang="en-US" sz="3200"/>
              <a:t>large pipes and storage tanks</a:t>
            </a:r>
          </a:p>
          <a:p>
            <a:pPr lvl="1">
              <a:lnSpc>
                <a:spcPct val="90000"/>
              </a:lnSpc>
              <a:defRPr/>
            </a:pPr>
            <a:r>
              <a:rPr lang="en-US" sz="3200"/>
              <a:t>hollow vessels subject to high internal pressure</a:t>
            </a:r>
          </a:p>
          <a:p>
            <a:pPr>
              <a:defRPr/>
            </a:pPr>
            <a:endParaRPr lang="en-US" sz="3600"/>
          </a:p>
          <a:p>
            <a:pPr>
              <a:defRPr/>
            </a:pPr>
            <a:r>
              <a:rPr lang="en-US" sz="3600"/>
              <a:t>Strand Rovings are Pulled under Tension into a Resin bath</a:t>
            </a:r>
          </a:p>
          <a:p>
            <a:pPr>
              <a:defRPr/>
            </a:pPr>
            <a:r>
              <a:rPr lang="en-US" sz="3600"/>
              <a:t>Wound into Shape &amp; Cured</a:t>
            </a:r>
          </a:p>
          <a:p>
            <a:pPr>
              <a:lnSpc>
                <a:spcPct val="90000"/>
              </a:lnSpc>
              <a:defRPr/>
            </a:pPr>
            <a:endParaRPr 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443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autoUpdateAnimBg="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1143000" y="381000"/>
            <a:ext cx="66294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sz="4800">
                <a:solidFill>
                  <a:srgbClr val="CC0000"/>
                </a:solidFill>
              </a:rPr>
              <a:t>Filament Winding</a:t>
            </a:r>
            <a:endParaRPr lang="en-US" sz="4800"/>
          </a:p>
        </p:txBody>
      </p:sp>
      <p:graphicFrame>
        <p:nvGraphicFramePr>
          <p:cNvPr id="5122" name="Object 5"/>
          <p:cNvGraphicFramePr>
            <a:graphicFrameLocks noChangeAspect="1"/>
          </p:cNvGraphicFramePr>
          <p:nvPr/>
        </p:nvGraphicFramePr>
        <p:xfrm>
          <a:off x="381000" y="1143000"/>
          <a:ext cx="8763000" cy="5537200"/>
        </p:xfrm>
        <a:graphic>
          <a:graphicData uri="http://schemas.openxmlformats.org/presentationml/2006/ole">
            <mc:AlternateContent xmlns:mc="http://schemas.openxmlformats.org/markup-compatibility/2006">
              <mc:Choice xmlns:v="urn:schemas-microsoft-com:vml" Requires="v">
                <p:oleObj name="Image" r:id="rId3" imgW="7166961" imgH="5985175" progId="">
                  <p:embed/>
                </p:oleObj>
              </mc:Choice>
              <mc:Fallback>
                <p:oleObj name="Image" r:id="rId3" imgW="7166961" imgH="5985175" progId="">
                  <p:embed/>
                  <p:pic>
                    <p:nvPicPr>
                      <p:cNvPr id="0"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1000" y="1143000"/>
                        <a:ext cx="8763000" cy="553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76130" name="Picture 2" descr="DSCN1265"/>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70051" name="Rectangle 3"/>
          <p:cNvSpPr>
            <a:spLocks noChangeArrowheads="1"/>
          </p:cNvSpPr>
          <p:nvPr/>
        </p:nvSpPr>
        <p:spPr bwMode="auto">
          <a:xfrm>
            <a:off x="1143000" y="5791200"/>
            <a:ext cx="7264400" cy="576263"/>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2800" b="1">
                <a:solidFill>
                  <a:srgbClr val="CC0000"/>
                </a:solidFill>
                <a:effectLst>
                  <a:outerShdw blurRad="38100" dist="38100" dir="2700000" algn="tl">
                    <a:srgbClr val="000000"/>
                  </a:outerShdw>
                </a:effectLst>
                <a:latin typeface="Arial" charset="0"/>
              </a:rPr>
              <a:t>Let’s Discuss Closed Molding Operations</a:t>
            </a: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0434" name="Rectangle 2"/>
          <p:cNvSpPr>
            <a:spLocks noGrp="1" noChangeArrowheads="1"/>
          </p:cNvSpPr>
          <p:nvPr>
            <p:ph type="title"/>
          </p:nvPr>
        </p:nvSpPr>
        <p:spPr>
          <a:xfrm>
            <a:off x="685800" y="381000"/>
            <a:ext cx="7772400" cy="9906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Closed Molding Operations</a:t>
            </a:r>
            <a:endParaRPr lang="en-US" sz="4800"/>
          </a:p>
        </p:txBody>
      </p:sp>
      <p:sp>
        <p:nvSpPr>
          <p:cNvPr id="530435" name="Rectangle 3"/>
          <p:cNvSpPr>
            <a:spLocks noGrp="1" noChangeArrowheads="1"/>
          </p:cNvSpPr>
          <p:nvPr>
            <p:ph type="body" idx="1"/>
          </p:nvPr>
        </p:nvSpPr>
        <p:spPr>
          <a:xfrm>
            <a:off x="1219200" y="1676400"/>
            <a:ext cx="7239000" cy="4800600"/>
          </a:xfrm>
          <a:effectLst>
            <a:outerShdw dist="53882" dir="2700000" algn="ctr" rotWithShape="0">
              <a:schemeClr val="bg2"/>
            </a:outerShdw>
          </a:effectLst>
        </p:spPr>
        <p:txBody>
          <a:bodyPr/>
          <a:lstStyle/>
          <a:p>
            <a:pPr>
              <a:lnSpc>
                <a:spcPct val="90000"/>
              </a:lnSpc>
              <a:defRPr/>
            </a:pPr>
            <a:r>
              <a:rPr lang="en-US" sz="3600"/>
              <a:t>Resin Transfer Molding</a:t>
            </a:r>
          </a:p>
          <a:p>
            <a:pPr>
              <a:lnSpc>
                <a:spcPct val="90000"/>
              </a:lnSpc>
              <a:defRPr/>
            </a:pPr>
            <a:r>
              <a:rPr lang="en-US" sz="3600"/>
              <a:t>Compression Molding</a:t>
            </a:r>
          </a:p>
          <a:p>
            <a:pPr>
              <a:lnSpc>
                <a:spcPct val="90000"/>
              </a:lnSpc>
              <a:defRPr/>
            </a:pPr>
            <a:r>
              <a:rPr lang="en-US" sz="3600"/>
              <a:t>SCRIMP </a:t>
            </a:r>
          </a:p>
          <a:p>
            <a:pPr lvl="1">
              <a:lnSpc>
                <a:spcPct val="90000"/>
              </a:lnSpc>
              <a:defRPr/>
            </a:pPr>
            <a:r>
              <a:rPr lang="en-US" sz="3200"/>
              <a:t>(Seeman Composite Resin Infusion Molding Process)</a:t>
            </a:r>
          </a:p>
          <a:p>
            <a:pPr>
              <a:lnSpc>
                <a:spcPct val="90000"/>
              </a:lnSpc>
              <a:defRPr/>
            </a:pPr>
            <a:r>
              <a:rPr lang="en-US" sz="3600"/>
              <a:t>CCBM</a:t>
            </a:r>
          </a:p>
          <a:p>
            <a:pPr lvl="1">
              <a:lnSpc>
                <a:spcPct val="90000"/>
              </a:lnSpc>
              <a:defRPr/>
            </a:pPr>
            <a:r>
              <a:rPr lang="en-US" sz="3200"/>
              <a:t>Closed Cavity Bag Molding</a:t>
            </a:r>
          </a:p>
          <a:p>
            <a:pPr>
              <a:lnSpc>
                <a:spcPct val="90000"/>
              </a:lnSpc>
              <a:defRPr/>
            </a:pPr>
            <a:r>
              <a:rPr lang="en-US" sz="3600"/>
              <a:t>Other infusion molding</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Fleece"/>
          <p:cNvPicPr>
            <a:picLocks noChangeAspect="1" noChangeArrowheads="1"/>
          </p:cNvPicPr>
          <p:nvPr/>
        </p:nvPicPr>
        <p:blipFill>
          <a:blip r:embed="rId3" cstate="print"/>
          <a:srcRect/>
          <a:stretch>
            <a:fillRect/>
          </a:stretch>
        </p:blipFill>
        <p:spPr bwMode="auto">
          <a:xfrm>
            <a:off x="0" y="0"/>
            <a:ext cx="9144000" cy="7086600"/>
          </a:xfrm>
          <a:prstGeom prst="rect">
            <a:avLst/>
          </a:prstGeom>
          <a:noFill/>
          <a:ln w="9525">
            <a:noFill/>
            <a:miter lim="800000"/>
            <a:headEnd/>
            <a:tailEnd/>
          </a:ln>
        </p:spPr>
      </p:pic>
      <p:sp>
        <p:nvSpPr>
          <p:cNvPr id="342019" name="Rectangle 3"/>
          <p:cNvSpPr>
            <a:spLocks noChangeArrowheads="1"/>
          </p:cNvSpPr>
          <p:nvPr/>
        </p:nvSpPr>
        <p:spPr bwMode="auto">
          <a:xfrm>
            <a:off x="800100" y="4876800"/>
            <a:ext cx="42291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Fleece Made From</a:t>
            </a:r>
          </a:p>
          <a:p>
            <a:pPr algn="ctr">
              <a:defRPr/>
            </a:pPr>
            <a:r>
              <a:rPr lang="en-US" sz="3600" b="1">
                <a:solidFill>
                  <a:srgbClr val="CC0000"/>
                </a:solidFill>
                <a:effectLst>
                  <a:outerShdw blurRad="38100" dist="38100" dir="2700000" algn="tl">
                    <a:srgbClr val="000000"/>
                  </a:outerShdw>
                </a:effectLst>
                <a:latin typeface="Arial" charset="0"/>
              </a:rPr>
              <a:t>Recycled  “PET”</a:t>
            </a: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990600" y="381000"/>
            <a:ext cx="72390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Resin Transfer Molding</a:t>
            </a:r>
            <a:endParaRPr lang="en-US" sz="6600"/>
          </a:p>
        </p:txBody>
      </p:sp>
      <p:sp>
        <p:nvSpPr>
          <p:cNvPr id="156675" name="Rectangle 3"/>
          <p:cNvSpPr>
            <a:spLocks noGrp="1" noChangeArrowheads="1"/>
          </p:cNvSpPr>
          <p:nvPr>
            <p:ph type="body" idx="4294967295"/>
          </p:nvPr>
        </p:nvSpPr>
        <p:spPr>
          <a:xfrm>
            <a:off x="685800" y="1676400"/>
            <a:ext cx="8305800" cy="4876800"/>
          </a:xfrm>
          <a:effectLst>
            <a:outerShdw dist="53882" dir="2700000" algn="ctr" rotWithShape="0">
              <a:schemeClr val="bg2"/>
            </a:outerShdw>
          </a:effectLst>
        </p:spPr>
        <p:txBody>
          <a:bodyPr/>
          <a:lstStyle/>
          <a:p>
            <a:pPr>
              <a:lnSpc>
                <a:spcPct val="90000"/>
              </a:lnSpc>
              <a:defRPr/>
            </a:pPr>
            <a:r>
              <a:rPr lang="en-US"/>
              <a:t>Gel Coat is Applied to Mold</a:t>
            </a:r>
          </a:p>
          <a:p>
            <a:pPr>
              <a:lnSpc>
                <a:spcPct val="90000"/>
              </a:lnSpc>
              <a:defRPr/>
            </a:pPr>
            <a:r>
              <a:rPr lang="en-US"/>
              <a:t>Reinforcing Fibers are Placed into the Mold Cavity</a:t>
            </a:r>
          </a:p>
          <a:p>
            <a:pPr>
              <a:lnSpc>
                <a:spcPct val="90000"/>
              </a:lnSpc>
              <a:defRPr/>
            </a:pPr>
            <a:r>
              <a:rPr lang="en-US"/>
              <a:t>Mold Halves are Closed &amp; Clamped</a:t>
            </a:r>
          </a:p>
          <a:p>
            <a:pPr>
              <a:lnSpc>
                <a:spcPct val="90000"/>
              </a:lnSpc>
              <a:defRPr/>
            </a:pPr>
            <a:r>
              <a:rPr lang="en-US"/>
              <a:t>Liquid Resin is Injected into the Mold Cavity</a:t>
            </a:r>
          </a:p>
          <a:p>
            <a:pPr>
              <a:lnSpc>
                <a:spcPct val="90000"/>
              </a:lnSpc>
              <a:defRPr/>
            </a:pPr>
            <a:endParaRPr lang="en-US"/>
          </a:p>
          <a:p>
            <a:pPr>
              <a:buFontTx/>
              <a:buNone/>
              <a:defRPr/>
            </a:pPr>
            <a:r>
              <a:rPr lang="en-US"/>
              <a:t>	</a:t>
            </a:r>
            <a:r>
              <a:rPr lang="en-US">
                <a:sym typeface="Symbol" pitchFamily="18" charset="2"/>
              </a:rPr>
              <a:t>	</a:t>
            </a:r>
            <a:r>
              <a:rPr lang="en-US"/>
              <a:t>Suitable for High Vol. Production </a:t>
            </a:r>
          </a:p>
          <a:p>
            <a:pPr>
              <a:lnSpc>
                <a:spcPct val="90000"/>
              </a:lnSpc>
              <a:buFontTx/>
              <a:buNone/>
              <a:defRPr/>
            </a:pPr>
            <a:r>
              <a:rPr lang="en-US">
                <a:sym typeface="Symbol" pitchFamily="18" charset="2"/>
              </a:rPr>
              <a:t>		</a:t>
            </a:r>
            <a:r>
              <a:rPr lang="en-US"/>
              <a:t>Reduced VOC emissions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56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5" grpId="0" autoUpdateAnimBg="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838200" y="381000"/>
            <a:ext cx="71628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Resin Transfer Molding</a:t>
            </a:r>
            <a:endParaRPr lang="en-US" sz="4800"/>
          </a:p>
        </p:txBody>
      </p:sp>
      <p:graphicFrame>
        <p:nvGraphicFramePr>
          <p:cNvPr id="6146" name="Object 4"/>
          <p:cNvGraphicFramePr>
            <a:graphicFrameLocks noChangeAspect="1"/>
          </p:cNvGraphicFramePr>
          <p:nvPr/>
        </p:nvGraphicFramePr>
        <p:xfrm>
          <a:off x="685800" y="1357313"/>
          <a:ext cx="8156575" cy="5348287"/>
        </p:xfrm>
        <a:graphic>
          <a:graphicData uri="http://schemas.openxmlformats.org/presentationml/2006/ole">
            <mc:AlternateContent xmlns:mc="http://schemas.openxmlformats.org/markup-compatibility/2006">
              <mc:Choice xmlns:v="urn:schemas-microsoft-com:vml" Requires="v">
                <p:oleObj name="Image" r:id="rId3" imgW="7166961" imgH="5985175" progId="">
                  <p:embed/>
                </p:oleObj>
              </mc:Choice>
              <mc:Fallback>
                <p:oleObj name="Image" r:id="rId3" imgW="7166961" imgH="5985175" progId="">
                  <p:embed/>
                  <p:pic>
                    <p:nvPicPr>
                      <p:cNvPr id="0"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800" y="1357313"/>
                        <a:ext cx="8156575" cy="534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48" name="Text Box 6"/>
          <p:cNvSpPr txBox="1">
            <a:spLocks noChangeArrowheads="1"/>
          </p:cNvSpPr>
          <p:nvPr/>
        </p:nvSpPr>
        <p:spPr bwMode="auto">
          <a:xfrm>
            <a:off x="6080125" y="1566863"/>
            <a:ext cx="1352550" cy="641350"/>
          </a:xfrm>
          <a:prstGeom prst="rect">
            <a:avLst/>
          </a:prstGeom>
          <a:noFill/>
          <a:ln w="9525">
            <a:noFill/>
            <a:miter lim="800000"/>
            <a:headEnd/>
            <a:tailEnd/>
          </a:ln>
        </p:spPr>
        <p:txBody>
          <a:bodyPr wrap="none">
            <a:spAutoFit/>
          </a:bodyPr>
          <a:lstStyle/>
          <a:p>
            <a:r>
              <a:rPr lang="en-US" sz="3600">
                <a:solidFill>
                  <a:srgbClr val="FFFF00"/>
                </a:solidFill>
                <a:latin typeface="Arial" pitchFamily="34" charset="0"/>
              </a:rPr>
              <a:t>Resin</a:t>
            </a:r>
            <a:endParaRPr lang="en-US"/>
          </a:p>
        </p:txBody>
      </p:sp>
      <p:sp>
        <p:nvSpPr>
          <p:cNvPr id="6149" name="Text Box 7"/>
          <p:cNvSpPr txBox="1">
            <a:spLocks noChangeArrowheads="1"/>
          </p:cNvSpPr>
          <p:nvPr/>
        </p:nvSpPr>
        <p:spPr bwMode="auto">
          <a:xfrm>
            <a:off x="2193925" y="2922588"/>
            <a:ext cx="1874838" cy="579437"/>
          </a:xfrm>
          <a:prstGeom prst="rect">
            <a:avLst/>
          </a:prstGeom>
          <a:noFill/>
          <a:ln w="9525">
            <a:noFill/>
            <a:miter lim="800000"/>
            <a:headEnd/>
            <a:tailEnd/>
          </a:ln>
        </p:spPr>
        <p:txBody>
          <a:bodyPr wrap="none">
            <a:spAutoFit/>
          </a:bodyPr>
          <a:lstStyle/>
          <a:p>
            <a:r>
              <a:rPr lang="en-US" sz="3200">
                <a:solidFill>
                  <a:srgbClr val="FFFF00"/>
                </a:solidFill>
                <a:latin typeface="Arial" pitchFamily="34" charset="0"/>
              </a:rPr>
              <a:t>Top Mold</a:t>
            </a:r>
            <a:endParaRPr lang="en-US"/>
          </a:p>
        </p:txBody>
      </p:sp>
      <p:sp>
        <p:nvSpPr>
          <p:cNvPr id="6150" name="Text Box 8"/>
          <p:cNvSpPr txBox="1">
            <a:spLocks noChangeArrowheads="1"/>
          </p:cNvSpPr>
          <p:nvPr/>
        </p:nvSpPr>
        <p:spPr bwMode="auto">
          <a:xfrm>
            <a:off x="4343400" y="5434013"/>
            <a:ext cx="798513" cy="519112"/>
          </a:xfrm>
          <a:prstGeom prst="rect">
            <a:avLst/>
          </a:prstGeom>
          <a:noFill/>
          <a:ln w="9525">
            <a:noFill/>
            <a:miter lim="800000"/>
            <a:headEnd/>
            <a:tailEnd/>
          </a:ln>
        </p:spPr>
        <p:txBody>
          <a:bodyPr wrap="none">
            <a:spAutoFit/>
          </a:bodyPr>
          <a:lstStyle/>
          <a:p>
            <a:r>
              <a:rPr lang="en-US" sz="2800" b="1">
                <a:solidFill>
                  <a:srgbClr val="CC0000"/>
                </a:solidFill>
                <a:latin typeface="Arial" pitchFamily="34" charset="0"/>
              </a:rPr>
              <a:t>Mat</a:t>
            </a:r>
            <a:endParaRPr lang="en-US" sz="2800" b="1">
              <a:solidFill>
                <a:srgbClr val="CC0000"/>
              </a:solidFill>
            </a:endParaRPr>
          </a:p>
        </p:txBody>
      </p:sp>
      <p:sp>
        <p:nvSpPr>
          <p:cNvPr id="6151" name="Text Box 9"/>
          <p:cNvSpPr txBox="1">
            <a:spLocks noChangeArrowheads="1"/>
          </p:cNvSpPr>
          <p:nvPr/>
        </p:nvSpPr>
        <p:spPr bwMode="auto">
          <a:xfrm>
            <a:off x="2193925" y="5856288"/>
            <a:ext cx="2359025" cy="519112"/>
          </a:xfrm>
          <a:prstGeom prst="rect">
            <a:avLst/>
          </a:prstGeom>
          <a:noFill/>
          <a:ln w="9525">
            <a:noFill/>
            <a:miter lim="800000"/>
            <a:headEnd/>
            <a:tailEnd/>
          </a:ln>
        </p:spPr>
        <p:txBody>
          <a:bodyPr wrap="none">
            <a:spAutoFit/>
          </a:bodyPr>
          <a:lstStyle/>
          <a:p>
            <a:r>
              <a:rPr lang="en-US" sz="2800" b="1">
                <a:solidFill>
                  <a:srgbClr val="FFFF00"/>
                </a:solidFill>
                <a:latin typeface="Arial" pitchFamily="34" charset="0"/>
              </a:rPr>
              <a:t>Bottom Mold</a:t>
            </a:r>
            <a:endParaRPr lang="en-US"/>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2" descr="Blow Mouldin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6" name="Picture 2" descr="Gas Assisted Injection Mouldin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0" name="Picture 2" descr="Injection Mouldin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descr="GLC PARK 41"/>
          <p:cNvPicPr>
            <a:picLocks noChangeAspect="1" noChangeArrowheads="1"/>
          </p:cNvPicPr>
          <p:nvPr/>
        </p:nvPicPr>
        <p:blipFill>
          <a:blip r:embed="rId3" cstate="print"/>
          <a:srcRect/>
          <a:stretch>
            <a:fillRect/>
          </a:stretch>
        </p:blipFill>
        <p:spPr bwMode="auto">
          <a:xfrm>
            <a:off x="-152400" y="0"/>
            <a:ext cx="9601200" cy="6858000"/>
          </a:xfrm>
          <a:prstGeom prst="rect">
            <a:avLst/>
          </a:prstGeom>
          <a:noFill/>
          <a:ln w="9525">
            <a:noFill/>
            <a:miter lim="800000"/>
            <a:headEnd/>
            <a:tailEnd/>
          </a:ln>
        </p:spPr>
      </p:pic>
      <p:sp>
        <p:nvSpPr>
          <p:cNvPr id="738307" name="Rectangle 3"/>
          <p:cNvSpPr>
            <a:spLocks noChangeArrowheads="1"/>
          </p:cNvSpPr>
          <p:nvPr/>
        </p:nvSpPr>
        <p:spPr bwMode="auto">
          <a:xfrm>
            <a:off x="1119188" y="5638800"/>
            <a:ext cx="7186612"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Let’s Discuss Emissions &amp; Controls</a:t>
            </a: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1600200" y="457200"/>
            <a:ext cx="5638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Emission Sources</a:t>
            </a:r>
            <a:endParaRPr lang="en-US" sz="5400"/>
          </a:p>
        </p:txBody>
      </p:sp>
      <p:sp>
        <p:nvSpPr>
          <p:cNvPr id="207875" name="Rectangle 3"/>
          <p:cNvSpPr>
            <a:spLocks noGrp="1" noChangeArrowheads="1"/>
          </p:cNvSpPr>
          <p:nvPr>
            <p:ph type="body" idx="4294967295"/>
          </p:nvPr>
        </p:nvSpPr>
        <p:spPr>
          <a:xfrm>
            <a:off x="685800" y="1600200"/>
            <a:ext cx="8229600" cy="4495800"/>
          </a:xfrm>
          <a:effectLst>
            <a:outerShdw dist="53882" dir="2700000" algn="ctr" rotWithShape="0">
              <a:schemeClr val="bg2"/>
            </a:outerShdw>
          </a:effectLst>
        </p:spPr>
        <p:txBody>
          <a:bodyPr/>
          <a:lstStyle/>
          <a:p>
            <a:pPr>
              <a:defRPr/>
            </a:pPr>
            <a:r>
              <a:rPr lang="en-US" sz="4000"/>
              <a:t>Gel coat - Styrene Emissions</a:t>
            </a:r>
          </a:p>
          <a:p>
            <a:pPr lvl="1">
              <a:defRPr/>
            </a:pPr>
            <a:r>
              <a:rPr lang="en-US" sz="3600"/>
              <a:t>Application (atomization)</a:t>
            </a:r>
          </a:p>
          <a:p>
            <a:pPr lvl="1">
              <a:defRPr/>
            </a:pPr>
            <a:r>
              <a:rPr lang="en-US" sz="3600"/>
              <a:t>Curing</a:t>
            </a:r>
          </a:p>
          <a:p>
            <a:pPr>
              <a:defRPr/>
            </a:pPr>
            <a:r>
              <a:rPr lang="en-US" sz="4000"/>
              <a:t>Resin</a:t>
            </a:r>
          </a:p>
          <a:p>
            <a:pPr lvl="1">
              <a:defRPr/>
            </a:pPr>
            <a:r>
              <a:rPr lang="en-US" sz="3600"/>
              <a:t>Styrene most common monomer</a:t>
            </a:r>
          </a:p>
          <a:p>
            <a:pPr>
              <a:defRPr/>
            </a:pPr>
            <a:r>
              <a:rPr lang="en-US" sz="4000"/>
              <a:t>Mixing</a:t>
            </a:r>
          </a:p>
          <a:p>
            <a:pPr>
              <a:defRPr/>
            </a:pPr>
            <a:r>
              <a:rPr lang="en-US" sz="4000"/>
              <a:t>Clean-up solvents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78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5" grpId="0" autoUpdateAnimBg="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1463675" y="1358900"/>
          <a:ext cx="6121400" cy="4373563"/>
        </p:xfrm>
        <a:graphic>
          <a:graphicData uri="http://schemas.openxmlformats.org/presentationml/2006/ole">
            <mc:AlternateContent xmlns:mc="http://schemas.openxmlformats.org/markup-compatibility/2006">
              <mc:Choice xmlns:v="urn:schemas-microsoft-com:vml" Requires="v">
                <p:oleObj name="Document" r:id="rId3" imgW="6129528" imgH="4390644" progId="Word.Document.8">
                  <p:embed/>
                </p:oleObj>
              </mc:Choice>
              <mc:Fallback>
                <p:oleObj name="Document" r:id="rId3" imgW="6129528" imgH="4390644" progId="Word.Document.8">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3675" y="1358900"/>
                        <a:ext cx="6121400" cy="4373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xfrm>
            <a:off x="1752600" y="609600"/>
            <a:ext cx="5638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Process Materials</a:t>
            </a:r>
            <a:endParaRPr lang="en-US" sz="5400"/>
          </a:p>
        </p:txBody>
      </p:sp>
      <p:sp>
        <p:nvSpPr>
          <p:cNvPr id="165891" name="Rectangle 3"/>
          <p:cNvSpPr>
            <a:spLocks noGrp="1" noChangeArrowheads="1"/>
          </p:cNvSpPr>
          <p:nvPr>
            <p:ph type="body" idx="4294967295"/>
          </p:nvPr>
        </p:nvSpPr>
        <p:spPr>
          <a:xfrm>
            <a:off x="457200" y="2057400"/>
            <a:ext cx="8305800" cy="4724400"/>
          </a:xfrm>
          <a:effectLst>
            <a:outerShdw dist="53882" dir="2700000" algn="ctr" rotWithShape="0">
              <a:schemeClr val="bg2"/>
            </a:outerShdw>
          </a:effectLst>
        </p:spPr>
        <p:txBody>
          <a:bodyPr/>
          <a:lstStyle/>
          <a:p>
            <a:pPr>
              <a:defRPr/>
            </a:pPr>
            <a:r>
              <a:rPr lang="en-US"/>
              <a:t>General Purpose Resins :	35% styrene</a:t>
            </a:r>
          </a:p>
          <a:p>
            <a:pPr>
              <a:defRPr/>
            </a:pPr>
            <a:r>
              <a:rPr lang="en-US"/>
              <a:t>Specialty Resins : &lt;50% styrene</a:t>
            </a:r>
          </a:p>
          <a:p>
            <a:pPr>
              <a:defRPr/>
            </a:pPr>
            <a:r>
              <a:rPr lang="en-US"/>
              <a:t>Most AQMD Rules : 35% styrene </a:t>
            </a:r>
          </a:p>
          <a:p>
            <a:pPr>
              <a:defRPr/>
            </a:pPr>
            <a:r>
              <a:rPr lang="en-US"/>
              <a:t>Tough Low Profile Resins 	&lt;35% styrene</a:t>
            </a:r>
          </a:p>
          <a:p>
            <a:pPr lvl="1">
              <a:defRPr/>
            </a:pPr>
            <a:r>
              <a:rPr lang="en-US" sz="3200"/>
              <a:t>Higher viscosity</a:t>
            </a:r>
          </a:p>
          <a:p>
            <a:pPr lvl="1">
              <a:defRPr/>
            </a:pPr>
            <a:r>
              <a:rPr lang="en-US" sz="3200"/>
              <a:t>Need better surface prep</a:t>
            </a:r>
          </a:p>
          <a:p>
            <a:pPr lvl="1">
              <a:defRPr/>
            </a:pPr>
            <a:r>
              <a:rPr lang="en-US" sz="3200"/>
              <a:t>Need good wet-out procedures</a:t>
            </a:r>
            <a:endParaRPr 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5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autoUpdateAnimBg="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2"/>
          <p:cNvSpPr>
            <a:spLocks noGrp="1" noChangeArrowheads="1"/>
          </p:cNvSpPr>
          <p:nvPr>
            <p:ph type="title"/>
          </p:nvPr>
        </p:nvSpPr>
        <p:spPr>
          <a:xfrm>
            <a:off x="2895600" y="609600"/>
            <a:ext cx="3352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sz="4800">
                <a:solidFill>
                  <a:srgbClr val="CC0000"/>
                </a:solidFill>
              </a:rPr>
              <a:t>Solvents</a:t>
            </a:r>
            <a:endParaRPr lang="en-US" sz="4800"/>
          </a:p>
        </p:txBody>
      </p:sp>
      <p:sp>
        <p:nvSpPr>
          <p:cNvPr id="502787" name="Rectangle 3"/>
          <p:cNvSpPr>
            <a:spLocks noGrp="1" noChangeArrowheads="1"/>
          </p:cNvSpPr>
          <p:nvPr>
            <p:ph type="body" idx="1"/>
          </p:nvPr>
        </p:nvSpPr>
        <p:spPr>
          <a:xfrm>
            <a:off x="914400" y="1981200"/>
            <a:ext cx="7772400" cy="4419600"/>
          </a:xfrm>
          <a:effectLst>
            <a:outerShdw dist="53882" dir="2700000" algn="ctr" rotWithShape="0">
              <a:schemeClr val="bg2"/>
            </a:outerShdw>
          </a:effectLst>
        </p:spPr>
        <p:txBody>
          <a:bodyPr/>
          <a:lstStyle/>
          <a:p>
            <a:pPr>
              <a:defRPr/>
            </a:pPr>
            <a:r>
              <a:rPr lang="en-US" sz="3600" dirty="0"/>
              <a:t>Acetone (widely used)</a:t>
            </a:r>
          </a:p>
          <a:p>
            <a:pPr>
              <a:defRPr/>
            </a:pPr>
            <a:r>
              <a:rPr lang="en-US" sz="3600" dirty="0"/>
              <a:t>Methyl Ethyl Ketone (MEK)</a:t>
            </a:r>
          </a:p>
          <a:p>
            <a:pPr>
              <a:defRPr/>
            </a:pPr>
            <a:r>
              <a:rPr lang="en-US" sz="3600" dirty="0"/>
              <a:t>Dibasic Ester (DBE)</a:t>
            </a:r>
          </a:p>
          <a:p>
            <a:pPr>
              <a:buFontTx/>
              <a:buNone/>
              <a:defRPr/>
            </a:pPr>
            <a:r>
              <a:rPr lang="en-US" sz="3600" dirty="0"/>
              <a:t>	</a:t>
            </a:r>
            <a:r>
              <a:rPr lang="en-US" dirty="0"/>
              <a:t>- less volatile, less flammable than                                                               	acetone</a:t>
            </a:r>
            <a:endParaRPr lang="en-US" sz="3600" dirty="0"/>
          </a:p>
          <a:p>
            <a:pPr>
              <a:defRPr/>
            </a:pPr>
            <a:r>
              <a:rPr lang="en-US" sz="3600" dirty="0"/>
              <a:t>Water-based resin emulsifiers</a:t>
            </a:r>
          </a:p>
          <a:p>
            <a:pPr>
              <a:buFontTx/>
              <a:buNone/>
              <a:defRPr/>
            </a:pPr>
            <a:r>
              <a:rPr lang="en-US" dirty="0"/>
              <a:t>	- detergent cleaners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050" descr="Injection Blow Moulding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49187" name="Rectangle 2051"/>
          <p:cNvSpPr>
            <a:spLocks noChangeArrowheads="1"/>
          </p:cNvSpPr>
          <p:nvPr/>
        </p:nvSpPr>
        <p:spPr bwMode="auto">
          <a:xfrm>
            <a:off x="762000" y="990600"/>
            <a:ext cx="19685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PET</a:t>
            </a:r>
          </a:p>
          <a:p>
            <a:pPr algn="ctr">
              <a:defRPr/>
            </a:pPr>
            <a:r>
              <a:rPr lang="en-US" sz="3600" b="1">
                <a:solidFill>
                  <a:srgbClr val="CC0000"/>
                </a:solidFill>
                <a:effectLst>
                  <a:outerShdw blurRad="38100" dist="38100" dir="2700000" algn="tl">
                    <a:srgbClr val="000000"/>
                  </a:outerShdw>
                </a:effectLst>
                <a:latin typeface="Arial" charset="0"/>
              </a:rPr>
              <a:t>Product</a:t>
            </a: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86370" name="Picture 2" descr="DSCN2909"/>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804867" name="Rectangle 3"/>
          <p:cNvSpPr>
            <a:spLocks noChangeArrowheads="1"/>
          </p:cNvSpPr>
          <p:nvPr/>
        </p:nvSpPr>
        <p:spPr bwMode="auto">
          <a:xfrm>
            <a:off x="3352800" y="5638800"/>
            <a:ext cx="4997450"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Open Acetone Container</a:t>
            </a: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87394" name="Picture 2" descr="DSCN2940"/>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xfrm>
            <a:off x="1828800" y="685800"/>
            <a:ext cx="54864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sz="4800">
                <a:solidFill>
                  <a:srgbClr val="CC0000"/>
                </a:solidFill>
              </a:rPr>
              <a:t>Clean-Up Rules</a:t>
            </a:r>
            <a:endParaRPr lang="en-US" sz="5400"/>
          </a:p>
        </p:txBody>
      </p:sp>
      <p:sp>
        <p:nvSpPr>
          <p:cNvPr id="194563" name="Rectangle 3"/>
          <p:cNvSpPr>
            <a:spLocks noGrp="1" noChangeArrowheads="1"/>
          </p:cNvSpPr>
          <p:nvPr>
            <p:ph type="body" idx="4294967295"/>
          </p:nvPr>
        </p:nvSpPr>
        <p:spPr>
          <a:xfrm>
            <a:off x="533400" y="2362200"/>
            <a:ext cx="7772400" cy="4114800"/>
          </a:xfrm>
          <a:effectLst>
            <a:outerShdw dist="53882" dir="2700000" algn="ctr" rotWithShape="0">
              <a:schemeClr val="bg2"/>
            </a:outerShdw>
          </a:effectLst>
        </p:spPr>
        <p:txBody>
          <a:bodyPr/>
          <a:lstStyle/>
          <a:p>
            <a:pPr lvl="1">
              <a:defRPr/>
            </a:pPr>
            <a:r>
              <a:rPr lang="en-US" sz="3600" dirty="0"/>
              <a:t> Cleaning with Compounds 50 to 200 g/liter VOC</a:t>
            </a:r>
          </a:p>
          <a:p>
            <a:pPr lvl="1">
              <a:defRPr/>
            </a:pPr>
            <a:r>
              <a:rPr lang="en-US" sz="3600" dirty="0"/>
              <a:t>Closed containers</a:t>
            </a:r>
          </a:p>
          <a:p>
            <a:pPr lvl="1">
              <a:defRPr/>
            </a:pPr>
            <a:r>
              <a:rPr lang="en-US" sz="3600"/>
              <a:t>Self-Closing </a:t>
            </a:r>
            <a:r>
              <a:rPr lang="en-US" sz="3600" dirty="0"/>
              <a:t>Containers</a:t>
            </a:r>
          </a:p>
          <a:p>
            <a:pPr lvl="1">
              <a:defRPr/>
            </a:pPr>
            <a:r>
              <a:rPr lang="en-US" sz="3600" dirty="0"/>
              <a:t>Styrene soaked rags in closed containers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945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3" grpId="0" autoUpdateAnimBg="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descr="DSCN0175"/>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696323" name="Rectangle 3"/>
          <p:cNvSpPr>
            <a:spLocks noChangeArrowheads="1"/>
          </p:cNvSpPr>
          <p:nvPr/>
        </p:nvSpPr>
        <p:spPr bwMode="auto">
          <a:xfrm>
            <a:off x="604838" y="582613"/>
            <a:ext cx="3509962" cy="636587"/>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Open Containers</a:t>
            </a: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6" name="Picture 2" descr="DSCN0176"/>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697347" name="Rectangle 3"/>
          <p:cNvSpPr>
            <a:spLocks noChangeArrowheads="1"/>
          </p:cNvSpPr>
          <p:nvPr/>
        </p:nvSpPr>
        <p:spPr bwMode="auto">
          <a:xfrm>
            <a:off x="3886200" y="582613"/>
            <a:ext cx="4705350" cy="636587"/>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Potential Emissions ??</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descr="GLC PARK 9"/>
          <p:cNvPicPr>
            <a:picLocks noChangeAspect="1" noChangeArrowheads="1"/>
          </p:cNvPicPr>
          <p:nvPr/>
        </p:nvPicPr>
        <p:blipFill>
          <a:blip r:embed="rId3" cstate="print"/>
          <a:srcRect/>
          <a:stretch>
            <a:fillRect/>
          </a:stretch>
        </p:blipFill>
        <p:spPr bwMode="auto">
          <a:xfrm>
            <a:off x="0" y="0"/>
            <a:ext cx="9220200" cy="7065963"/>
          </a:xfrm>
          <a:prstGeom prst="rect">
            <a:avLst/>
          </a:prstGeom>
          <a:noFill/>
          <a:ln w="9525">
            <a:noFill/>
            <a:miter lim="800000"/>
            <a:headEnd/>
            <a:tailEnd/>
          </a:ln>
        </p:spPr>
      </p:pic>
      <p:sp>
        <p:nvSpPr>
          <p:cNvPr id="739331" name="Rectangle 3"/>
          <p:cNvSpPr>
            <a:spLocks noChangeArrowheads="1"/>
          </p:cNvSpPr>
          <p:nvPr/>
        </p:nvSpPr>
        <p:spPr bwMode="auto">
          <a:xfrm>
            <a:off x="1371600" y="685800"/>
            <a:ext cx="6543675" cy="579438"/>
          </a:xfrm>
          <a:prstGeom prst="rect">
            <a:avLst/>
          </a:prstGeom>
          <a:noFill/>
          <a:ln w="9525">
            <a:noFill/>
            <a:miter lim="800000"/>
            <a:headEnd/>
            <a:tailEnd/>
          </a:ln>
          <a:effectLst>
            <a:outerShdw dist="5388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Let’s Discuss Styrene Emissions</a:t>
            </a: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p:cNvSpPr>
            <a:spLocks noGrp="1" noChangeArrowheads="1"/>
          </p:cNvSpPr>
          <p:nvPr>
            <p:ph type="title"/>
          </p:nvPr>
        </p:nvSpPr>
        <p:spPr>
          <a:xfrm>
            <a:off x="1219200" y="533400"/>
            <a:ext cx="6400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Styrene : HAP Source</a:t>
            </a:r>
            <a:endParaRPr lang="en-US"/>
          </a:p>
        </p:txBody>
      </p:sp>
      <p:sp>
        <p:nvSpPr>
          <p:cNvPr id="525315" name="Rectangle 3"/>
          <p:cNvSpPr>
            <a:spLocks noGrp="1" noChangeArrowheads="1"/>
          </p:cNvSpPr>
          <p:nvPr>
            <p:ph type="body" idx="1"/>
          </p:nvPr>
        </p:nvSpPr>
        <p:spPr>
          <a:xfrm>
            <a:off x="1066800" y="2133600"/>
            <a:ext cx="6629400" cy="3962400"/>
          </a:xfrm>
          <a:effectLst>
            <a:outerShdw dist="53882" dir="2700000" algn="ctr" rotWithShape="0">
              <a:schemeClr val="bg2"/>
            </a:outerShdw>
          </a:effectLst>
        </p:spPr>
        <p:txBody>
          <a:bodyPr/>
          <a:lstStyle/>
          <a:p>
            <a:pPr>
              <a:defRPr/>
            </a:pPr>
            <a:r>
              <a:rPr lang="en-US" sz="3600"/>
              <a:t>Unsaturated aromatic HC</a:t>
            </a:r>
          </a:p>
          <a:p>
            <a:pPr>
              <a:defRPr/>
            </a:pPr>
            <a:r>
              <a:rPr lang="en-US" sz="3600"/>
              <a:t>Petroleum By-Product</a:t>
            </a:r>
          </a:p>
          <a:p>
            <a:pPr>
              <a:defRPr/>
            </a:pPr>
            <a:r>
              <a:rPr lang="en-US" sz="3600"/>
              <a:t>In Polyesters :</a:t>
            </a:r>
          </a:p>
          <a:p>
            <a:pPr>
              <a:buFontTx/>
              <a:buNone/>
              <a:defRPr/>
            </a:pPr>
            <a:r>
              <a:rPr lang="en-US" sz="3600"/>
              <a:t>	</a:t>
            </a:r>
            <a:r>
              <a:rPr lang="en-US" sz="3600">
                <a:sym typeface="Symbol" pitchFamily="18" charset="2"/>
              </a:rPr>
              <a:t>  Reactive Diluent</a:t>
            </a:r>
            <a:r>
              <a:rPr lang="en-US" sz="3600"/>
              <a:t>  </a:t>
            </a:r>
          </a:p>
          <a:p>
            <a:pPr>
              <a:defRPr/>
            </a:pPr>
            <a:r>
              <a:rPr lang="en-US" sz="3600"/>
              <a:t>Styrene : HAP (Hazardous Air Pollutants)</a:t>
            </a: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Grp="1" noChangeArrowheads="1"/>
          </p:cNvSpPr>
          <p:nvPr>
            <p:ph type="title"/>
          </p:nvPr>
        </p:nvSpPr>
        <p:spPr>
          <a:xfrm>
            <a:off x="1219200" y="457200"/>
            <a:ext cx="66294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Styrene : HAP Source</a:t>
            </a:r>
            <a:endParaRPr lang="en-US"/>
          </a:p>
        </p:txBody>
      </p:sp>
      <p:sp>
        <p:nvSpPr>
          <p:cNvPr id="396291" name="Rectangle 3"/>
          <p:cNvSpPr>
            <a:spLocks noGrp="1" noChangeArrowheads="1"/>
          </p:cNvSpPr>
          <p:nvPr>
            <p:ph type="body" idx="1"/>
          </p:nvPr>
        </p:nvSpPr>
        <p:spPr>
          <a:xfrm>
            <a:off x="1143000" y="1524000"/>
            <a:ext cx="6629400" cy="4572000"/>
          </a:xfrm>
          <a:effectLst>
            <a:outerShdw dist="53882" dir="2700000" algn="ctr" rotWithShape="0">
              <a:schemeClr val="bg2"/>
            </a:outerShdw>
          </a:effectLst>
        </p:spPr>
        <p:txBody>
          <a:bodyPr/>
          <a:lstStyle/>
          <a:p>
            <a:pPr>
              <a:defRPr/>
            </a:pPr>
            <a:r>
              <a:rPr lang="en-US" sz="3600"/>
              <a:t>Foamed or Expanded Polystyrene  :  EPS</a:t>
            </a:r>
          </a:p>
          <a:p>
            <a:pPr>
              <a:defRPr/>
            </a:pPr>
            <a:r>
              <a:rPr lang="en-US" sz="3600"/>
              <a:t>Exceptional insulation properties</a:t>
            </a:r>
          </a:p>
          <a:p>
            <a:pPr>
              <a:buFontTx/>
              <a:buNone/>
              <a:defRPr/>
            </a:pPr>
            <a:endParaRPr lang="en-US" sz="3600"/>
          </a:p>
          <a:p>
            <a:pPr>
              <a:defRPr/>
            </a:pPr>
            <a:r>
              <a:rPr lang="en-US" sz="3600"/>
              <a:t>Foam cups &amp; containers</a:t>
            </a:r>
          </a:p>
          <a:p>
            <a:pPr>
              <a:defRPr/>
            </a:pPr>
            <a:r>
              <a:rPr lang="en-US" sz="3600"/>
              <a:t>Foodservice products</a:t>
            </a:r>
          </a:p>
          <a:p>
            <a:pPr>
              <a:defRPr/>
            </a:pPr>
            <a:r>
              <a:rPr lang="en-US" sz="3600"/>
              <a:t>Packaging  &amp;  protecting</a:t>
            </a:r>
          </a:p>
        </p:txBody>
      </p:sp>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2"/>
          <p:cNvSpPr>
            <a:spLocks noGrp="1" noChangeArrowheads="1"/>
          </p:cNvSpPr>
          <p:nvPr>
            <p:ph type="title"/>
          </p:nvPr>
        </p:nvSpPr>
        <p:spPr>
          <a:xfrm>
            <a:off x="1447800" y="304800"/>
            <a:ext cx="5867400" cy="12192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sz="3600">
                <a:solidFill>
                  <a:srgbClr val="CC0000"/>
                </a:solidFill>
              </a:rPr>
              <a:t>Styrene Emissions </a:t>
            </a:r>
            <a:br>
              <a:rPr lang="en-US" sz="3600">
                <a:solidFill>
                  <a:srgbClr val="CC0000"/>
                </a:solidFill>
              </a:rPr>
            </a:br>
            <a:r>
              <a:rPr lang="en-US" sz="3600">
                <a:solidFill>
                  <a:srgbClr val="CC0000"/>
                </a:solidFill>
              </a:rPr>
              <a:t>Determination Models</a:t>
            </a:r>
            <a:endParaRPr lang="en-US"/>
          </a:p>
        </p:txBody>
      </p:sp>
      <p:sp>
        <p:nvSpPr>
          <p:cNvPr id="509955" name="Rectangle 3"/>
          <p:cNvSpPr>
            <a:spLocks noGrp="1" noChangeArrowheads="1"/>
          </p:cNvSpPr>
          <p:nvPr>
            <p:ph type="body" idx="1"/>
          </p:nvPr>
        </p:nvSpPr>
        <p:spPr>
          <a:xfrm>
            <a:off x="881063" y="1828800"/>
            <a:ext cx="6908800" cy="4702175"/>
          </a:xfrm>
          <a:effectLst>
            <a:outerShdw dist="63500" dir="2212194" algn="ctr" rotWithShape="0">
              <a:schemeClr val="bg2"/>
            </a:outerShdw>
          </a:effectLst>
        </p:spPr>
        <p:txBody>
          <a:bodyPr lIns="90488" tIns="44450" rIns="90488" bIns="44450"/>
          <a:lstStyle/>
          <a:p>
            <a:pPr>
              <a:lnSpc>
                <a:spcPct val="90000"/>
              </a:lnSpc>
              <a:defRPr/>
            </a:pPr>
            <a:r>
              <a:rPr lang="en-US" sz="3600"/>
              <a:t>A 540 lb. Drum of Gel Coat </a:t>
            </a:r>
          </a:p>
          <a:p>
            <a:pPr>
              <a:lnSpc>
                <a:spcPct val="90000"/>
              </a:lnSpc>
              <a:buFontTx/>
              <a:buNone/>
              <a:defRPr/>
            </a:pPr>
            <a:r>
              <a:rPr lang="en-US" sz="3600">
                <a:sym typeface="Symbol" pitchFamily="18" charset="2"/>
              </a:rPr>
              <a:t>		 38% VOC</a:t>
            </a:r>
          </a:p>
          <a:p>
            <a:pPr>
              <a:lnSpc>
                <a:spcPct val="90000"/>
              </a:lnSpc>
              <a:buFontTx/>
              <a:buNone/>
              <a:defRPr/>
            </a:pPr>
            <a:r>
              <a:rPr lang="en-US" sz="3600">
                <a:sym typeface="Symbol" pitchFamily="18" charset="2"/>
              </a:rPr>
              <a:t>		 Applied by “Uncontrolled 	 Spray” Techniques</a:t>
            </a:r>
          </a:p>
          <a:p>
            <a:pPr>
              <a:lnSpc>
                <a:spcPct val="90000"/>
              </a:lnSpc>
              <a:buFontTx/>
              <a:buNone/>
              <a:defRPr/>
            </a:pPr>
            <a:r>
              <a:rPr lang="en-US" sz="3600">
                <a:sym typeface="Symbol" pitchFamily="18" charset="2"/>
              </a:rPr>
              <a:t>		 Emit 100 lb. of Emissions</a:t>
            </a:r>
          </a:p>
          <a:p>
            <a:pPr>
              <a:lnSpc>
                <a:spcPct val="90000"/>
              </a:lnSpc>
              <a:buFontTx/>
              <a:buNone/>
              <a:defRPr/>
            </a:pPr>
            <a:endParaRPr lang="en-US" sz="3600">
              <a:sym typeface="Symbol" pitchFamily="18" charset="2"/>
            </a:endParaRPr>
          </a:p>
          <a:p>
            <a:pPr>
              <a:lnSpc>
                <a:spcPct val="90000"/>
              </a:lnSpc>
              <a:defRPr/>
            </a:pPr>
            <a:r>
              <a:rPr lang="en-US" sz="3600"/>
              <a:t>Two Drums of Gel Coat/day</a:t>
            </a:r>
          </a:p>
          <a:p>
            <a:pPr>
              <a:lnSpc>
                <a:spcPct val="90000"/>
              </a:lnSpc>
              <a:buFontTx/>
              <a:buNone/>
              <a:defRPr/>
            </a:pPr>
            <a:r>
              <a:rPr lang="en-US" sz="3600"/>
              <a:t>	 </a:t>
            </a:r>
            <a:r>
              <a:rPr lang="en-US" sz="3600">
                <a:sym typeface="Symbol" pitchFamily="18" charset="2"/>
              </a:rPr>
              <a:t> 25 Tons of Emissions/Yr</a:t>
            </a:r>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2" descr="Styrene Bar Chart"/>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838200" y="304800"/>
            <a:ext cx="7848600" cy="1143000"/>
          </a:xfrm>
          <a:solidFill>
            <a:srgbClr val="FF9900"/>
          </a:solidFill>
          <a:ln w="57150">
            <a:solidFill>
              <a:srgbClr val="CC0000"/>
            </a:solidFill>
          </a:ln>
          <a:effectLst>
            <a:outerShdw dist="45791" dir="2021404" algn="ctr" rotWithShape="0">
              <a:schemeClr val="bg2"/>
            </a:outerShdw>
          </a:effectLst>
        </p:spPr>
        <p:txBody>
          <a:bodyPr/>
          <a:lstStyle/>
          <a:p>
            <a:pPr>
              <a:defRPr/>
            </a:pPr>
            <a:r>
              <a:rPr lang="en-US">
                <a:solidFill>
                  <a:srgbClr val="CC0000"/>
                </a:solidFill>
              </a:rPr>
              <a:t>High Density Polyethylene</a:t>
            </a:r>
            <a:r>
              <a:rPr lang="en-US"/>
              <a:t> </a:t>
            </a:r>
          </a:p>
        </p:txBody>
      </p:sp>
      <p:sp>
        <p:nvSpPr>
          <p:cNvPr id="336899" name="Rectangle 3"/>
          <p:cNvSpPr>
            <a:spLocks noGrp="1" noChangeArrowheads="1"/>
          </p:cNvSpPr>
          <p:nvPr>
            <p:ph type="body" idx="1"/>
          </p:nvPr>
        </p:nvSpPr>
        <p:spPr>
          <a:xfrm>
            <a:off x="1143000" y="1828800"/>
            <a:ext cx="6629400" cy="4419600"/>
          </a:xfrm>
          <a:effectLst>
            <a:outerShdw dist="63500" dir="2212194" algn="ctr" rotWithShape="0">
              <a:schemeClr val="bg2"/>
            </a:outerShdw>
          </a:effectLst>
        </p:spPr>
        <p:txBody>
          <a:bodyPr/>
          <a:lstStyle/>
          <a:p>
            <a:pPr>
              <a:defRPr/>
            </a:pPr>
            <a:r>
              <a:rPr lang="en-US" sz="3600"/>
              <a:t>High density version of PE</a:t>
            </a:r>
          </a:p>
          <a:p>
            <a:pPr>
              <a:defRPr/>
            </a:pPr>
            <a:r>
              <a:rPr lang="en-US" sz="3600"/>
              <a:t>Excellent protective barrier properties  &amp;  Strong</a:t>
            </a:r>
          </a:p>
          <a:p>
            <a:pPr>
              <a:buFontTx/>
              <a:buNone/>
              <a:defRPr/>
            </a:pPr>
            <a:endParaRPr lang="en-US" sz="3600"/>
          </a:p>
          <a:p>
            <a:pPr>
              <a:defRPr/>
            </a:pPr>
            <a:r>
              <a:rPr lang="en-US" sz="3600"/>
              <a:t>Milk, juice &amp; H</a:t>
            </a:r>
            <a:r>
              <a:rPr lang="en-US" sz="3600" baseline="-25000"/>
              <a:t>2</a:t>
            </a:r>
            <a:r>
              <a:rPr lang="en-US" sz="3600"/>
              <a:t>O container</a:t>
            </a:r>
          </a:p>
          <a:p>
            <a:pPr>
              <a:defRPr/>
            </a:pPr>
            <a:r>
              <a:rPr lang="en-US" sz="3600"/>
              <a:t>Household chemicals</a:t>
            </a:r>
          </a:p>
          <a:p>
            <a:pPr>
              <a:defRPr/>
            </a:pPr>
            <a:r>
              <a:rPr lang="en-US" sz="3600"/>
              <a:t>Detergents</a:t>
            </a: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96610" name="Picture 2" descr="DSCN1416"/>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84387" name="Rectangle 3"/>
          <p:cNvSpPr>
            <a:spLocks noChangeArrowheads="1"/>
          </p:cNvSpPr>
          <p:nvPr/>
        </p:nvSpPr>
        <p:spPr bwMode="auto">
          <a:xfrm>
            <a:off x="1296988" y="457200"/>
            <a:ext cx="6704012" cy="75882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4000" b="1">
                <a:solidFill>
                  <a:srgbClr val="CC0000"/>
                </a:solidFill>
                <a:effectLst>
                  <a:outerShdw blurRad="38100" dist="38100" dir="2700000" algn="tl">
                    <a:srgbClr val="000000"/>
                  </a:outerShdw>
                </a:effectLst>
                <a:latin typeface="Arial" charset="0"/>
              </a:rPr>
              <a:t>Let’s Discuss VOC Control</a:t>
            </a: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2"/>
          <p:cNvSpPr>
            <a:spLocks noGrp="1" noChangeArrowheads="1"/>
          </p:cNvSpPr>
          <p:nvPr>
            <p:ph type="title"/>
          </p:nvPr>
        </p:nvSpPr>
        <p:spPr>
          <a:xfrm>
            <a:off x="762000" y="331788"/>
            <a:ext cx="7696200" cy="1039812"/>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Control of VOC Emissions</a:t>
            </a:r>
            <a:endParaRPr lang="en-US"/>
          </a:p>
        </p:txBody>
      </p:sp>
      <p:sp>
        <p:nvSpPr>
          <p:cNvPr id="507907" name="Rectangle 3"/>
          <p:cNvSpPr>
            <a:spLocks noGrp="1" noChangeArrowheads="1"/>
          </p:cNvSpPr>
          <p:nvPr>
            <p:ph type="body" idx="1"/>
          </p:nvPr>
        </p:nvSpPr>
        <p:spPr>
          <a:xfrm>
            <a:off x="881063" y="1927225"/>
            <a:ext cx="6908800" cy="4702175"/>
          </a:xfrm>
          <a:effectLst>
            <a:outerShdw dist="53882" dir="2700000" algn="ctr" rotWithShape="0">
              <a:schemeClr val="bg2"/>
            </a:outerShdw>
          </a:effectLst>
        </p:spPr>
        <p:txBody>
          <a:bodyPr lIns="90488" tIns="44450" rIns="90488" bIns="44450"/>
          <a:lstStyle/>
          <a:p>
            <a:pPr>
              <a:lnSpc>
                <a:spcPct val="90000"/>
              </a:lnSpc>
              <a:defRPr/>
            </a:pPr>
            <a:r>
              <a:rPr lang="en-US" sz="3600"/>
              <a:t>Process change to control monomer emissions</a:t>
            </a:r>
          </a:p>
          <a:p>
            <a:pPr>
              <a:lnSpc>
                <a:spcPct val="90000"/>
              </a:lnSpc>
              <a:defRPr/>
            </a:pPr>
            <a:r>
              <a:rPr lang="en-US" sz="3600"/>
              <a:t>Low VOC Gel Coat </a:t>
            </a:r>
          </a:p>
          <a:p>
            <a:pPr>
              <a:lnSpc>
                <a:spcPct val="90000"/>
              </a:lnSpc>
              <a:defRPr/>
            </a:pPr>
            <a:r>
              <a:rPr lang="en-US" sz="3600"/>
              <a:t>Change from acetone to less volatile solvent</a:t>
            </a:r>
          </a:p>
          <a:p>
            <a:pPr>
              <a:lnSpc>
                <a:spcPct val="90000"/>
              </a:lnSpc>
              <a:defRPr/>
            </a:pPr>
            <a:r>
              <a:rPr lang="en-US" sz="3600"/>
              <a:t>Reclaim acetone (distill)</a:t>
            </a:r>
          </a:p>
          <a:p>
            <a:pPr>
              <a:lnSpc>
                <a:spcPct val="90000"/>
              </a:lnSpc>
              <a:defRPr/>
            </a:pPr>
            <a:r>
              <a:rPr lang="en-US" sz="3600"/>
              <a:t>ADD-ON equipment</a:t>
            </a:r>
          </a:p>
          <a:p>
            <a:pPr>
              <a:defRPr/>
            </a:pPr>
            <a:endParaRPr lang="en-US" sz="3600"/>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5858" name="Rectangle 2"/>
          <p:cNvSpPr>
            <a:spLocks noGrp="1" noChangeArrowheads="1"/>
          </p:cNvSpPr>
          <p:nvPr>
            <p:ph type="title"/>
          </p:nvPr>
        </p:nvSpPr>
        <p:spPr>
          <a:xfrm>
            <a:off x="914400" y="457200"/>
            <a:ext cx="7391400" cy="9144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Add-On Control Methods</a:t>
            </a:r>
            <a:endParaRPr lang="en-US"/>
          </a:p>
        </p:txBody>
      </p:sp>
      <p:sp>
        <p:nvSpPr>
          <p:cNvPr id="505859" name="Rectangle 3"/>
          <p:cNvSpPr>
            <a:spLocks noGrp="1" noChangeArrowheads="1"/>
          </p:cNvSpPr>
          <p:nvPr>
            <p:ph type="body" idx="1"/>
          </p:nvPr>
        </p:nvSpPr>
        <p:spPr>
          <a:xfrm>
            <a:off x="677863" y="2057400"/>
            <a:ext cx="6908800" cy="4114800"/>
          </a:xfrm>
          <a:effectLst>
            <a:outerShdw dist="71842" dir="2700000" algn="ctr" rotWithShape="0">
              <a:schemeClr val="bg2"/>
            </a:outerShdw>
          </a:effectLst>
        </p:spPr>
        <p:txBody>
          <a:bodyPr lIns="90488" tIns="44450" rIns="90488" bIns="44450"/>
          <a:lstStyle/>
          <a:p>
            <a:pPr>
              <a:defRPr/>
            </a:pPr>
            <a:r>
              <a:rPr lang="en-US" sz="4000"/>
              <a:t>Incineration</a:t>
            </a:r>
          </a:p>
          <a:p>
            <a:pPr>
              <a:defRPr/>
            </a:pPr>
            <a:r>
              <a:rPr lang="en-US" sz="4000"/>
              <a:t>Absorption</a:t>
            </a:r>
          </a:p>
          <a:p>
            <a:pPr>
              <a:defRPr/>
            </a:pPr>
            <a:r>
              <a:rPr lang="en-US" sz="4000"/>
              <a:t>Adsorption</a:t>
            </a:r>
          </a:p>
          <a:p>
            <a:pPr>
              <a:defRPr/>
            </a:pPr>
            <a:r>
              <a:rPr lang="en-US" sz="4000"/>
              <a:t>Condensation</a:t>
            </a:r>
          </a:p>
        </p:txBody>
      </p:sp>
      <p:grpSp>
        <p:nvGrpSpPr>
          <p:cNvPr id="2" name="Group 4"/>
          <p:cNvGrpSpPr>
            <a:grpSpLocks/>
          </p:cNvGrpSpPr>
          <p:nvPr/>
        </p:nvGrpSpPr>
        <p:grpSpPr bwMode="auto">
          <a:xfrm>
            <a:off x="5410200" y="1765300"/>
            <a:ext cx="2986088" cy="4787900"/>
            <a:chOff x="3990" y="1112"/>
            <a:chExt cx="1960" cy="3007"/>
          </a:xfrm>
        </p:grpSpPr>
        <p:graphicFrame>
          <p:nvGraphicFramePr>
            <p:cNvPr id="8194" name="Object 5">
              <a:hlinkClick r:id="" action="ppaction://ole?verb=0"/>
            </p:cNvPr>
            <p:cNvGraphicFramePr>
              <a:graphicFrameLocks/>
            </p:cNvGraphicFramePr>
            <p:nvPr/>
          </p:nvGraphicFramePr>
          <p:xfrm>
            <a:off x="3990" y="1112"/>
            <a:ext cx="1960" cy="3007"/>
          </p:xfrm>
          <a:graphic>
            <a:graphicData uri="http://schemas.openxmlformats.org/presentationml/2006/ole">
              <mc:AlternateContent xmlns:mc="http://schemas.openxmlformats.org/markup-compatibility/2006">
                <mc:Choice xmlns:v="urn:schemas-microsoft-com:vml" Requires="v">
                  <p:oleObj name="Clip" r:id="rId3" imgW="1615588" imgH="2714010" progId="">
                    <p:embed/>
                  </p:oleObj>
                </mc:Choice>
                <mc:Fallback>
                  <p:oleObj name="Clip" r:id="rId3" imgW="1615588" imgH="2714010" progId="">
                    <p:embed/>
                    <p:pic>
                      <p:nvPicPr>
                        <p:cNvPr id="0"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0" y="1112"/>
                          <a:ext cx="1960" cy="300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198" name="Text Box 6"/>
            <p:cNvSpPr txBox="1">
              <a:spLocks noChangeArrowheads="1"/>
            </p:cNvSpPr>
            <p:nvPr/>
          </p:nvSpPr>
          <p:spPr bwMode="auto">
            <a:xfrm>
              <a:off x="4135" y="3744"/>
              <a:ext cx="943" cy="287"/>
            </a:xfrm>
            <a:prstGeom prst="rect">
              <a:avLst/>
            </a:prstGeom>
            <a:noFill/>
            <a:ln w="12700">
              <a:noFill/>
              <a:miter lim="800000"/>
              <a:headEnd/>
              <a:tailEnd/>
            </a:ln>
          </p:spPr>
          <p:txBody>
            <a:bodyPr wrap="none">
              <a:spAutoFit/>
            </a:bodyPr>
            <a:lstStyle/>
            <a:p>
              <a:r>
                <a:rPr lang="en-US" b="1">
                  <a:solidFill>
                    <a:srgbClr val="008000"/>
                  </a:solidFill>
                  <a:latin typeface="Arial" pitchFamily="34" charset="0"/>
                </a:rPr>
                <a:t>Controls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561154" name="Rectangle 2"/>
          <p:cNvSpPr>
            <a:spLocks noChangeArrowheads="1"/>
          </p:cNvSpPr>
          <p:nvPr/>
        </p:nvSpPr>
        <p:spPr bwMode="auto">
          <a:xfrm>
            <a:off x="228600" y="533400"/>
            <a:ext cx="8686800" cy="762000"/>
          </a:xfrm>
          <a:prstGeom prst="rect">
            <a:avLst/>
          </a:prstGeom>
          <a:solidFill>
            <a:srgbClr val="FF9900"/>
          </a:solidFill>
          <a:ln w="57150">
            <a:solidFill>
              <a:srgbClr val="CC0000"/>
            </a:solidFill>
            <a:miter lim="800000"/>
            <a:headEnd/>
            <a:tailEnd/>
          </a:ln>
          <a:effectLst/>
        </p:spPr>
        <p:txBody>
          <a:bodyPr wrap="none" lIns="19050" tIns="26988" rIns="19050" bIns="26988"/>
          <a:lstStyle/>
          <a:p>
            <a:pPr algn="ctr">
              <a:lnSpc>
                <a:spcPts val="5000"/>
              </a:lnSpc>
              <a:buClr>
                <a:srgbClr val="000000"/>
              </a:buClr>
              <a:buFont typeface="Arial" charset="0"/>
              <a:buNone/>
              <a:tabLst>
                <a:tab pos="914400" algn="l"/>
                <a:tab pos="1828800" algn="l"/>
                <a:tab pos="2743200" algn="l"/>
                <a:tab pos="3657600" algn="l"/>
                <a:tab pos="4572000" algn="l"/>
                <a:tab pos="5486400" algn="l"/>
                <a:tab pos="6400800" algn="l"/>
              </a:tabLst>
              <a:defRPr/>
            </a:pPr>
            <a:r>
              <a:rPr lang="en-US" sz="4800" b="1">
                <a:solidFill>
                  <a:srgbClr val="CC0000"/>
                </a:solidFill>
                <a:effectLst>
                  <a:outerShdw blurRad="38100" dist="38100" dir="2700000" algn="tl">
                    <a:srgbClr val="000000"/>
                  </a:outerShdw>
                </a:effectLst>
                <a:latin typeface="Arial" charset="0"/>
              </a:rPr>
              <a:t>Thermal Oxidizer/Afterburner</a:t>
            </a:r>
          </a:p>
        </p:txBody>
      </p:sp>
      <p:pic>
        <p:nvPicPr>
          <p:cNvPr id="198659" name="Picture 3"/>
          <p:cNvPicPr>
            <a:picLocks noChangeAspect="1" noChangeArrowheads="1"/>
          </p:cNvPicPr>
          <p:nvPr/>
        </p:nvPicPr>
        <p:blipFill>
          <a:blip r:embed="rId3" cstate="print"/>
          <a:srcRect t="12460"/>
          <a:stretch>
            <a:fillRect/>
          </a:stretch>
        </p:blipFill>
        <p:spPr bwMode="auto">
          <a:xfrm>
            <a:off x="0" y="2306638"/>
            <a:ext cx="9144000" cy="4551362"/>
          </a:xfrm>
          <a:prstGeom prst="rect">
            <a:avLst/>
          </a:prstGeom>
          <a:noFill/>
          <a:ln w="12700">
            <a:noFill/>
            <a:miter lim="800000"/>
            <a:headEnd/>
            <a:tailEnd/>
          </a:ln>
        </p:spPr>
      </p:pic>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99682" name="Picture 2" descr="DSCN2962"/>
          <p:cNvPicPr>
            <a:picLocks noChangeAspect="1" noChangeArrowheads="1"/>
          </p:cNvPicPr>
          <p:nvPr/>
        </p:nvPicPr>
        <p:blipFill>
          <a:blip r:embed="rId3" cstate="print"/>
          <a:srcRect/>
          <a:stretch>
            <a:fillRect/>
          </a:stretch>
        </p:blipFill>
        <p:spPr bwMode="auto">
          <a:xfrm>
            <a:off x="-76200" y="-19050"/>
            <a:ext cx="9372600" cy="7029450"/>
          </a:xfrm>
          <a:prstGeom prst="rect">
            <a:avLst/>
          </a:prstGeom>
          <a:noFill/>
          <a:ln w="9525">
            <a:noFill/>
            <a:miter lim="800000"/>
            <a:headEnd/>
            <a:tailEnd/>
          </a:ln>
        </p:spPr>
      </p:pic>
      <p:sp>
        <p:nvSpPr>
          <p:cNvPr id="797699" name="Rectangle 3"/>
          <p:cNvSpPr>
            <a:spLocks noChangeArrowheads="1"/>
          </p:cNvSpPr>
          <p:nvPr/>
        </p:nvSpPr>
        <p:spPr bwMode="auto">
          <a:xfrm>
            <a:off x="2133600" y="381000"/>
            <a:ext cx="4600575" cy="660400"/>
          </a:xfrm>
          <a:prstGeom prst="rect">
            <a:avLst/>
          </a:prstGeom>
          <a:solidFill>
            <a:srgbClr val="FF9900"/>
          </a:solidFill>
          <a:ln w="57150">
            <a:solidFill>
              <a:srgbClr val="CC0000"/>
            </a:solidFill>
            <a:miter lim="800000"/>
            <a:headEnd/>
            <a:tailEnd/>
          </a:ln>
          <a:effectLst>
            <a:outerShdw dist="81320" dir="2319588" algn="ctr" rotWithShape="0">
              <a:schemeClr val="bg2"/>
            </a:outerShdw>
          </a:effectLst>
        </p:spPr>
        <p:txBody>
          <a:bodyPr lIns="19050" tIns="26988" rIns="19050" bIns="26988">
            <a:spAutoFit/>
          </a:bodyPr>
          <a:lstStyle/>
          <a:p>
            <a:pPr algn="ctr">
              <a:spcBef>
                <a:spcPct val="2000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b="1">
                <a:solidFill>
                  <a:srgbClr val="CC0000"/>
                </a:solidFill>
                <a:effectLst>
                  <a:outerShdw blurRad="38100" dist="38100" dir="2700000" algn="tl">
                    <a:srgbClr val="000000"/>
                  </a:outerShdw>
                </a:effectLst>
                <a:latin typeface="Arial" charset="0"/>
              </a:rPr>
              <a:t>Thermal Incinerator</a:t>
            </a:r>
            <a:endParaRPr lang="en-US" sz="3600" b="1">
              <a:solidFill>
                <a:srgbClr val="FFFF00"/>
              </a:solidFill>
              <a:latin typeface="Arial" charset="0"/>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00706" name="Picture 2" descr="DSCN2963"/>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806915" name="Rectangle 3"/>
          <p:cNvSpPr>
            <a:spLocks noChangeArrowheads="1"/>
          </p:cNvSpPr>
          <p:nvPr/>
        </p:nvSpPr>
        <p:spPr bwMode="auto">
          <a:xfrm>
            <a:off x="1981200" y="5562600"/>
            <a:ext cx="4600575" cy="660400"/>
          </a:xfrm>
          <a:prstGeom prst="rect">
            <a:avLst/>
          </a:prstGeom>
          <a:solidFill>
            <a:srgbClr val="FF9900"/>
          </a:solidFill>
          <a:ln w="57150">
            <a:solidFill>
              <a:srgbClr val="CC0000"/>
            </a:solidFill>
            <a:miter lim="800000"/>
            <a:headEnd/>
            <a:tailEnd/>
          </a:ln>
          <a:effectLst>
            <a:outerShdw dist="81320" dir="2319588" algn="ctr" rotWithShape="0">
              <a:schemeClr val="bg2"/>
            </a:outerShdw>
          </a:effectLst>
        </p:spPr>
        <p:txBody>
          <a:bodyPr lIns="19050" tIns="26988" rIns="19050" bIns="26988">
            <a:spAutoFit/>
          </a:bodyPr>
          <a:lstStyle/>
          <a:p>
            <a:pPr algn="ctr">
              <a:spcBef>
                <a:spcPct val="20000"/>
              </a:spcBef>
              <a:tabLst>
                <a:tab pos="457200" algn="l"/>
                <a:tab pos="914400" algn="l"/>
                <a:tab pos="1371600" algn="l"/>
                <a:tab pos="1828800" algn="l"/>
                <a:tab pos="2286000" algn="l"/>
                <a:tab pos="2743200" algn="l"/>
                <a:tab pos="3200400" algn="l"/>
                <a:tab pos="3657600" algn="l"/>
                <a:tab pos="4572000" algn="l"/>
                <a:tab pos="5486400" algn="l"/>
                <a:tab pos="6400800" algn="l"/>
              </a:tabLst>
              <a:defRPr/>
            </a:pPr>
            <a:r>
              <a:rPr lang="en-US" sz="3600" b="1">
                <a:solidFill>
                  <a:srgbClr val="CC0000"/>
                </a:solidFill>
                <a:effectLst>
                  <a:outerShdw blurRad="38100" dist="38100" dir="2700000" algn="tl">
                    <a:srgbClr val="000000"/>
                  </a:outerShdw>
                </a:effectLst>
                <a:latin typeface="Arial" charset="0"/>
              </a:rPr>
              <a:t>Venting to Oxidizer</a:t>
            </a:r>
            <a:endParaRPr lang="en-US" sz="3600" b="1">
              <a:solidFill>
                <a:srgbClr val="FFFF00"/>
              </a:solidFill>
              <a:latin typeface="Arial" charset="0"/>
            </a:endParaRPr>
          </a:p>
        </p:txBody>
      </p:sp>
      <p:sp>
        <p:nvSpPr>
          <p:cNvPr id="806916" name="Line 4"/>
          <p:cNvSpPr>
            <a:spLocks noChangeShapeType="1"/>
          </p:cNvSpPr>
          <p:nvPr/>
        </p:nvSpPr>
        <p:spPr bwMode="auto">
          <a:xfrm flipV="1">
            <a:off x="4267200" y="914400"/>
            <a:ext cx="1676400" cy="4343400"/>
          </a:xfrm>
          <a:prstGeom prst="line">
            <a:avLst/>
          </a:prstGeom>
          <a:noFill/>
          <a:ln w="76200">
            <a:solidFill>
              <a:srgbClr val="CC0000"/>
            </a:solidFill>
            <a:round/>
            <a:headEnd/>
            <a:tailEnd type="triangle" w="med" len="med"/>
          </a:ln>
          <a:effectLst>
            <a:outerShdw dist="53882" dir="2700000" algn="ctr" rotWithShape="0">
              <a:schemeClr val="bg2"/>
            </a:outerShdw>
          </a:effectLst>
        </p:spPr>
        <p:txBody>
          <a:bodyPr wrap="none" anchor="ctr"/>
          <a:lstStyle/>
          <a:p>
            <a:pPr>
              <a:defRPr/>
            </a:pPr>
            <a:endParaRPr lang="en-US"/>
          </a:p>
        </p:txBody>
      </p:sp>
      <p:sp>
        <p:nvSpPr>
          <p:cNvPr id="806917" name="Line 5"/>
          <p:cNvSpPr>
            <a:spLocks noChangeShapeType="1"/>
          </p:cNvSpPr>
          <p:nvPr/>
        </p:nvSpPr>
        <p:spPr bwMode="auto">
          <a:xfrm flipH="1" flipV="1">
            <a:off x="1371600" y="1066800"/>
            <a:ext cx="2895600" cy="4191000"/>
          </a:xfrm>
          <a:prstGeom prst="line">
            <a:avLst/>
          </a:prstGeom>
          <a:noFill/>
          <a:ln w="76200">
            <a:solidFill>
              <a:srgbClr val="CC0000"/>
            </a:solidFill>
            <a:round/>
            <a:headEnd/>
            <a:tailEnd type="triangle" w="med" len="med"/>
          </a:ln>
          <a:effectLst>
            <a:outerShdw dist="53882" dir="2700000"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806916"/>
                                        </p:tgtEl>
                                        <p:attrNameLst>
                                          <p:attrName>style.visibility</p:attrName>
                                        </p:attrNameLst>
                                      </p:cBhvr>
                                      <p:to>
                                        <p:strVal val="visible"/>
                                      </p:to>
                                    </p:set>
                                    <p:anim calcmode="lin" valueType="num">
                                      <p:cBhvr additive="base">
                                        <p:cTn id="7" dur="500" fill="hold"/>
                                        <p:tgtEl>
                                          <p:spTgt spid="806916"/>
                                        </p:tgtEl>
                                        <p:attrNameLst>
                                          <p:attrName>ppt_x</p:attrName>
                                        </p:attrNameLst>
                                      </p:cBhvr>
                                      <p:tavLst>
                                        <p:tav tm="0">
                                          <p:val>
                                            <p:strVal val="0-#ppt_w/2"/>
                                          </p:val>
                                        </p:tav>
                                        <p:tav tm="100000">
                                          <p:val>
                                            <p:strVal val="#ppt_x"/>
                                          </p:val>
                                        </p:tav>
                                      </p:tavLst>
                                    </p:anim>
                                    <p:anim calcmode="lin" valueType="num">
                                      <p:cBhvr additive="base">
                                        <p:cTn id="8" dur="500" fill="hold"/>
                                        <p:tgtEl>
                                          <p:spTgt spid="8069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806917"/>
                                        </p:tgtEl>
                                        <p:attrNameLst>
                                          <p:attrName>style.visibility</p:attrName>
                                        </p:attrNameLst>
                                      </p:cBhvr>
                                      <p:to>
                                        <p:strVal val="visible"/>
                                      </p:to>
                                    </p:set>
                                    <p:anim calcmode="lin" valueType="num">
                                      <p:cBhvr additive="base">
                                        <p:cTn id="12" dur="500" fill="hold"/>
                                        <p:tgtEl>
                                          <p:spTgt spid="806917"/>
                                        </p:tgtEl>
                                        <p:attrNameLst>
                                          <p:attrName>ppt_x</p:attrName>
                                        </p:attrNameLst>
                                      </p:cBhvr>
                                      <p:tavLst>
                                        <p:tav tm="0">
                                          <p:val>
                                            <p:strVal val="0-#ppt_w/2"/>
                                          </p:val>
                                        </p:tav>
                                        <p:tav tm="100000">
                                          <p:val>
                                            <p:strVal val="#ppt_x"/>
                                          </p:val>
                                        </p:tav>
                                      </p:tavLst>
                                    </p:anim>
                                    <p:anim calcmode="lin" valueType="num">
                                      <p:cBhvr additive="base">
                                        <p:cTn id="13" dur="500" fill="hold"/>
                                        <p:tgtEl>
                                          <p:spTgt spid="8069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showMasterSp="0">
  <p:cSld>
    <p:bg>
      <p:bgPr>
        <a:solidFill>
          <a:srgbClr val="0732AB"/>
        </a:solidFill>
        <a:effectLst/>
      </p:bgPr>
    </p:bg>
    <p:spTree>
      <p:nvGrpSpPr>
        <p:cNvPr id="1" name=""/>
        <p:cNvGrpSpPr/>
        <p:nvPr/>
      </p:nvGrpSpPr>
      <p:grpSpPr>
        <a:xfrm>
          <a:off x="0" y="0"/>
          <a:ext cx="0" cy="0"/>
          <a:chOff x="0" y="0"/>
          <a:chExt cx="0" cy="0"/>
        </a:xfrm>
      </p:grpSpPr>
      <p:grpSp>
        <p:nvGrpSpPr>
          <p:cNvPr id="201730" name="Group 2"/>
          <p:cNvGrpSpPr>
            <a:grpSpLocks/>
          </p:cNvGrpSpPr>
          <p:nvPr/>
        </p:nvGrpSpPr>
        <p:grpSpPr bwMode="auto">
          <a:xfrm>
            <a:off x="1060450" y="2266950"/>
            <a:ext cx="7045325" cy="3368675"/>
            <a:chOff x="712" y="1548"/>
            <a:chExt cx="4164" cy="1991"/>
          </a:xfrm>
        </p:grpSpPr>
        <p:sp>
          <p:nvSpPr>
            <p:cNvPr id="201732" name="Line 3"/>
            <p:cNvSpPr>
              <a:spLocks noChangeShapeType="1"/>
            </p:cNvSpPr>
            <p:nvPr/>
          </p:nvSpPr>
          <p:spPr bwMode="auto">
            <a:xfrm>
              <a:off x="1314" y="2064"/>
              <a:ext cx="418" cy="0"/>
            </a:xfrm>
            <a:prstGeom prst="line">
              <a:avLst/>
            </a:prstGeom>
            <a:noFill/>
            <a:ln w="12700">
              <a:solidFill>
                <a:srgbClr val="FFFF00"/>
              </a:solidFill>
              <a:round/>
              <a:headEnd/>
              <a:tailEnd type="triangle" w="med" len="med"/>
            </a:ln>
          </p:spPr>
          <p:txBody>
            <a:bodyPr wrap="none" anchor="ctr"/>
            <a:lstStyle/>
            <a:p>
              <a:endParaRPr lang="en-US"/>
            </a:p>
          </p:txBody>
        </p:sp>
        <p:sp>
          <p:nvSpPr>
            <p:cNvPr id="201733" name="Line 4"/>
            <p:cNvSpPr>
              <a:spLocks noChangeShapeType="1"/>
            </p:cNvSpPr>
            <p:nvPr/>
          </p:nvSpPr>
          <p:spPr bwMode="auto">
            <a:xfrm flipV="1">
              <a:off x="4632" y="1713"/>
              <a:ext cx="0" cy="648"/>
            </a:xfrm>
            <a:prstGeom prst="line">
              <a:avLst/>
            </a:prstGeom>
            <a:noFill/>
            <a:ln w="12700">
              <a:solidFill>
                <a:srgbClr val="00FFFF"/>
              </a:solidFill>
              <a:round/>
              <a:headEnd/>
              <a:tailEnd type="triangle" w="med" len="med"/>
            </a:ln>
          </p:spPr>
          <p:txBody>
            <a:bodyPr wrap="none" anchor="ctr"/>
            <a:lstStyle/>
            <a:p>
              <a:endParaRPr lang="en-US"/>
            </a:p>
          </p:txBody>
        </p:sp>
        <p:sp>
          <p:nvSpPr>
            <p:cNvPr id="201734" name="Line 5"/>
            <p:cNvSpPr>
              <a:spLocks noChangeShapeType="1"/>
            </p:cNvSpPr>
            <p:nvPr/>
          </p:nvSpPr>
          <p:spPr bwMode="auto">
            <a:xfrm>
              <a:off x="1314" y="2059"/>
              <a:ext cx="402" cy="1236"/>
            </a:xfrm>
            <a:prstGeom prst="line">
              <a:avLst/>
            </a:prstGeom>
            <a:noFill/>
            <a:ln w="12700">
              <a:solidFill>
                <a:srgbClr val="FFFF00"/>
              </a:solidFill>
              <a:round/>
              <a:headEnd/>
              <a:tailEnd type="triangle" w="med" len="med"/>
            </a:ln>
          </p:spPr>
          <p:txBody>
            <a:bodyPr wrap="none" anchor="ctr"/>
            <a:lstStyle/>
            <a:p>
              <a:endParaRPr lang="en-US"/>
            </a:p>
          </p:txBody>
        </p:sp>
        <p:sp>
          <p:nvSpPr>
            <p:cNvPr id="565254" name="Rectangle 6"/>
            <p:cNvSpPr>
              <a:spLocks noChangeArrowheads="1"/>
            </p:cNvSpPr>
            <p:nvPr/>
          </p:nvSpPr>
          <p:spPr bwMode="auto">
            <a:xfrm>
              <a:off x="712" y="1711"/>
              <a:ext cx="568" cy="515"/>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Auxiliary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Fuel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Burners</a:t>
              </a:r>
            </a:p>
          </p:txBody>
        </p:sp>
        <p:grpSp>
          <p:nvGrpSpPr>
            <p:cNvPr id="201736" name="Group 7"/>
            <p:cNvGrpSpPr>
              <a:grpSpLocks/>
            </p:cNvGrpSpPr>
            <p:nvPr/>
          </p:nvGrpSpPr>
          <p:grpSpPr bwMode="auto">
            <a:xfrm>
              <a:off x="1266" y="2055"/>
              <a:ext cx="3442" cy="1236"/>
              <a:chOff x="1424" y="1947"/>
              <a:chExt cx="3872" cy="1236"/>
            </a:xfrm>
          </p:grpSpPr>
          <p:sp>
            <p:nvSpPr>
              <p:cNvPr id="201742" name="Line 8"/>
              <p:cNvSpPr>
                <a:spLocks noChangeShapeType="1"/>
              </p:cNvSpPr>
              <p:nvPr/>
            </p:nvSpPr>
            <p:spPr bwMode="auto">
              <a:xfrm>
                <a:off x="1424" y="2533"/>
                <a:ext cx="623" cy="0"/>
              </a:xfrm>
              <a:prstGeom prst="line">
                <a:avLst/>
              </a:prstGeom>
              <a:noFill/>
              <a:ln w="12700">
                <a:solidFill>
                  <a:srgbClr val="FFFF00"/>
                </a:solidFill>
                <a:round/>
                <a:headEnd/>
                <a:tailEnd type="triangle" w="med" len="med"/>
              </a:ln>
            </p:spPr>
            <p:txBody>
              <a:bodyPr wrap="none" anchor="ctr"/>
              <a:lstStyle/>
              <a:p>
                <a:endParaRPr lang="en-US"/>
              </a:p>
            </p:txBody>
          </p:sp>
          <p:sp>
            <p:nvSpPr>
              <p:cNvPr id="201743" name="Freeform 9"/>
              <p:cNvSpPr>
                <a:spLocks/>
              </p:cNvSpPr>
              <p:nvPr/>
            </p:nvSpPr>
            <p:spPr bwMode="auto">
              <a:xfrm>
                <a:off x="1677" y="2364"/>
                <a:ext cx="312" cy="295"/>
              </a:xfrm>
              <a:custGeom>
                <a:avLst/>
                <a:gdLst>
                  <a:gd name="T0" fmla="*/ 311 w 312"/>
                  <a:gd name="T1" fmla="*/ 0 h 295"/>
                  <a:gd name="T2" fmla="*/ 62 w 312"/>
                  <a:gd name="T3" fmla="*/ 0 h 295"/>
                  <a:gd name="T4" fmla="*/ 36 w 312"/>
                  <a:gd name="T5" fmla="*/ 0 h 295"/>
                  <a:gd name="T6" fmla="*/ 27 w 312"/>
                  <a:gd name="T7" fmla="*/ 27 h 295"/>
                  <a:gd name="T8" fmla="*/ 9 w 312"/>
                  <a:gd name="T9" fmla="*/ 53 h 295"/>
                  <a:gd name="T10" fmla="*/ 0 w 312"/>
                  <a:gd name="T11" fmla="*/ 98 h 295"/>
                  <a:gd name="T12" fmla="*/ 0 w 312"/>
                  <a:gd name="T13" fmla="*/ 160 h 295"/>
                  <a:gd name="T14" fmla="*/ 9 w 312"/>
                  <a:gd name="T15" fmla="*/ 205 h 295"/>
                  <a:gd name="T16" fmla="*/ 18 w 312"/>
                  <a:gd name="T17" fmla="*/ 241 h 295"/>
                  <a:gd name="T18" fmla="*/ 27 w 312"/>
                  <a:gd name="T19" fmla="*/ 249 h 295"/>
                  <a:gd name="T20" fmla="*/ 36 w 312"/>
                  <a:gd name="T21" fmla="*/ 276 h 295"/>
                  <a:gd name="T22" fmla="*/ 44 w 312"/>
                  <a:gd name="T23" fmla="*/ 285 h 295"/>
                  <a:gd name="T24" fmla="*/ 62 w 312"/>
                  <a:gd name="T25" fmla="*/ 294 h 295"/>
                  <a:gd name="T26" fmla="*/ 284 w 312"/>
                  <a:gd name="T27" fmla="*/ 294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12"/>
                  <a:gd name="T43" fmla="*/ 0 h 295"/>
                  <a:gd name="T44" fmla="*/ 312 w 312"/>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12" h="295">
                    <a:moveTo>
                      <a:pt x="311" y="0"/>
                    </a:moveTo>
                    <a:lnTo>
                      <a:pt x="62" y="0"/>
                    </a:lnTo>
                    <a:lnTo>
                      <a:pt x="36" y="0"/>
                    </a:lnTo>
                    <a:lnTo>
                      <a:pt x="27" y="27"/>
                    </a:lnTo>
                    <a:lnTo>
                      <a:pt x="9" y="53"/>
                    </a:lnTo>
                    <a:lnTo>
                      <a:pt x="0" y="98"/>
                    </a:lnTo>
                    <a:lnTo>
                      <a:pt x="0" y="160"/>
                    </a:lnTo>
                    <a:lnTo>
                      <a:pt x="9" y="205"/>
                    </a:lnTo>
                    <a:lnTo>
                      <a:pt x="18" y="241"/>
                    </a:lnTo>
                    <a:lnTo>
                      <a:pt x="27" y="249"/>
                    </a:lnTo>
                    <a:lnTo>
                      <a:pt x="36" y="276"/>
                    </a:lnTo>
                    <a:lnTo>
                      <a:pt x="44" y="285"/>
                    </a:lnTo>
                    <a:lnTo>
                      <a:pt x="62" y="294"/>
                    </a:lnTo>
                    <a:lnTo>
                      <a:pt x="284" y="294"/>
                    </a:lnTo>
                  </a:path>
                </a:pathLst>
              </a:custGeom>
              <a:gradFill rotWithShape="0">
                <a:gsLst>
                  <a:gs pos="0">
                    <a:srgbClr val="777777"/>
                  </a:gs>
                  <a:gs pos="100000">
                    <a:srgbClr val="1C1C1C"/>
                  </a:gs>
                </a:gsLst>
                <a:lin ang="5400000" scaled="1"/>
              </a:gradFill>
              <a:ln w="25400" cap="rnd">
                <a:solidFill>
                  <a:srgbClr val="000000"/>
                </a:solidFill>
                <a:round/>
                <a:headEnd/>
                <a:tailEnd/>
              </a:ln>
            </p:spPr>
            <p:txBody>
              <a:bodyPr/>
              <a:lstStyle/>
              <a:p>
                <a:endParaRPr lang="en-US"/>
              </a:p>
            </p:txBody>
          </p:sp>
          <p:sp>
            <p:nvSpPr>
              <p:cNvPr id="201744" name="Freeform 10"/>
              <p:cNvSpPr>
                <a:spLocks/>
              </p:cNvSpPr>
              <p:nvPr/>
            </p:nvSpPr>
            <p:spPr bwMode="auto">
              <a:xfrm>
                <a:off x="1971" y="1947"/>
                <a:ext cx="321" cy="285"/>
              </a:xfrm>
              <a:custGeom>
                <a:avLst/>
                <a:gdLst>
                  <a:gd name="T0" fmla="*/ 62 w 321"/>
                  <a:gd name="T1" fmla="*/ 0 h 285"/>
                  <a:gd name="T2" fmla="*/ 311 w 321"/>
                  <a:gd name="T3" fmla="*/ 240 h 285"/>
                  <a:gd name="T4" fmla="*/ 320 w 321"/>
                  <a:gd name="T5" fmla="*/ 249 h 285"/>
                  <a:gd name="T6" fmla="*/ 276 w 321"/>
                  <a:gd name="T7" fmla="*/ 284 h 285"/>
                  <a:gd name="T8" fmla="*/ 267 w 321"/>
                  <a:gd name="T9" fmla="*/ 275 h 285"/>
                  <a:gd name="T10" fmla="*/ 0 w 321"/>
                  <a:gd name="T11" fmla="*/ 0 h 285"/>
                  <a:gd name="T12" fmla="*/ 62 w 321"/>
                  <a:gd name="T13" fmla="*/ 0 h 285"/>
                  <a:gd name="T14" fmla="*/ 0 60000 65536"/>
                  <a:gd name="T15" fmla="*/ 0 60000 65536"/>
                  <a:gd name="T16" fmla="*/ 0 60000 65536"/>
                  <a:gd name="T17" fmla="*/ 0 60000 65536"/>
                  <a:gd name="T18" fmla="*/ 0 60000 65536"/>
                  <a:gd name="T19" fmla="*/ 0 60000 65536"/>
                  <a:gd name="T20" fmla="*/ 0 60000 65536"/>
                  <a:gd name="T21" fmla="*/ 0 w 321"/>
                  <a:gd name="T22" fmla="*/ 0 h 285"/>
                  <a:gd name="T23" fmla="*/ 321 w 321"/>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1" h="285">
                    <a:moveTo>
                      <a:pt x="62" y="0"/>
                    </a:moveTo>
                    <a:lnTo>
                      <a:pt x="311" y="240"/>
                    </a:lnTo>
                    <a:lnTo>
                      <a:pt x="320" y="249"/>
                    </a:lnTo>
                    <a:lnTo>
                      <a:pt x="276" y="284"/>
                    </a:lnTo>
                    <a:lnTo>
                      <a:pt x="267" y="275"/>
                    </a:lnTo>
                    <a:lnTo>
                      <a:pt x="0" y="0"/>
                    </a:lnTo>
                    <a:lnTo>
                      <a:pt x="62" y="0"/>
                    </a:lnTo>
                  </a:path>
                </a:pathLst>
              </a:custGeom>
              <a:gradFill rotWithShape="0">
                <a:gsLst>
                  <a:gs pos="0">
                    <a:srgbClr val="330E00"/>
                  </a:gs>
                  <a:gs pos="100000">
                    <a:srgbClr val="FF4600"/>
                  </a:gs>
                </a:gsLst>
                <a:lin ang="5400000" scaled="1"/>
              </a:gradFill>
              <a:ln w="12700" cap="rnd">
                <a:solidFill>
                  <a:srgbClr val="000000"/>
                </a:solidFill>
                <a:round/>
                <a:headEnd/>
                <a:tailEnd/>
              </a:ln>
            </p:spPr>
            <p:txBody>
              <a:bodyPr/>
              <a:lstStyle/>
              <a:p>
                <a:endParaRPr lang="en-US"/>
              </a:p>
            </p:txBody>
          </p:sp>
          <p:sp>
            <p:nvSpPr>
              <p:cNvPr id="201745" name="Freeform 11"/>
              <p:cNvSpPr>
                <a:spLocks/>
              </p:cNvSpPr>
              <p:nvPr/>
            </p:nvSpPr>
            <p:spPr bwMode="auto">
              <a:xfrm>
                <a:off x="1926" y="2809"/>
                <a:ext cx="366" cy="374"/>
              </a:xfrm>
              <a:custGeom>
                <a:avLst/>
                <a:gdLst>
                  <a:gd name="T0" fmla="*/ 338 w 366"/>
                  <a:gd name="T1" fmla="*/ 0 h 374"/>
                  <a:gd name="T2" fmla="*/ 0 w 366"/>
                  <a:gd name="T3" fmla="*/ 373 h 374"/>
                  <a:gd name="T4" fmla="*/ 62 w 366"/>
                  <a:gd name="T5" fmla="*/ 373 h 374"/>
                  <a:gd name="T6" fmla="*/ 365 w 366"/>
                  <a:gd name="T7" fmla="*/ 44 h 374"/>
                  <a:gd name="T8" fmla="*/ 338 w 366"/>
                  <a:gd name="T9" fmla="*/ 18 h 374"/>
                  <a:gd name="T10" fmla="*/ 0 60000 65536"/>
                  <a:gd name="T11" fmla="*/ 0 60000 65536"/>
                  <a:gd name="T12" fmla="*/ 0 60000 65536"/>
                  <a:gd name="T13" fmla="*/ 0 60000 65536"/>
                  <a:gd name="T14" fmla="*/ 0 60000 65536"/>
                  <a:gd name="T15" fmla="*/ 0 w 366"/>
                  <a:gd name="T16" fmla="*/ 0 h 374"/>
                  <a:gd name="T17" fmla="*/ 366 w 366"/>
                  <a:gd name="T18" fmla="*/ 374 h 374"/>
                </a:gdLst>
                <a:ahLst/>
                <a:cxnLst>
                  <a:cxn ang="T10">
                    <a:pos x="T0" y="T1"/>
                  </a:cxn>
                  <a:cxn ang="T11">
                    <a:pos x="T2" y="T3"/>
                  </a:cxn>
                  <a:cxn ang="T12">
                    <a:pos x="T4" y="T5"/>
                  </a:cxn>
                  <a:cxn ang="T13">
                    <a:pos x="T6" y="T7"/>
                  </a:cxn>
                  <a:cxn ang="T14">
                    <a:pos x="T8" y="T9"/>
                  </a:cxn>
                </a:cxnLst>
                <a:rect l="T15" t="T16" r="T17" b="T18"/>
                <a:pathLst>
                  <a:path w="366" h="374">
                    <a:moveTo>
                      <a:pt x="338" y="0"/>
                    </a:moveTo>
                    <a:lnTo>
                      <a:pt x="0" y="373"/>
                    </a:lnTo>
                    <a:lnTo>
                      <a:pt x="62" y="373"/>
                    </a:lnTo>
                    <a:lnTo>
                      <a:pt x="365" y="44"/>
                    </a:lnTo>
                    <a:lnTo>
                      <a:pt x="338" y="18"/>
                    </a:lnTo>
                  </a:path>
                </a:pathLst>
              </a:custGeom>
              <a:gradFill rotWithShape="0">
                <a:gsLst>
                  <a:gs pos="0">
                    <a:srgbClr val="FF4600"/>
                  </a:gs>
                  <a:gs pos="100000">
                    <a:srgbClr val="7F2300"/>
                  </a:gs>
                </a:gsLst>
                <a:lin ang="5400000" scaled="1"/>
              </a:gradFill>
              <a:ln w="12700" cap="rnd">
                <a:solidFill>
                  <a:srgbClr val="000000"/>
                </a:solidFill>
                <a:round/>
                <a:headEnd/>
                <a:tailEnd/>
              </a:ln>
            </p:spPr>
            <p:txBody>
              <a:bodyPr/>
              <a:lstStyle/>
              <a:p>
                <a:endParaRPr lang="en-US"/>
              </a:p>
            </p:txBody>
          </p:sp>
          <p:grpSp>
            <p:nvGrpSpPr>
              <p:cNvPr id="201746" name="Group 12"/>
              <p:cNvGrpSpPr>
                <a:grpSpLocks/>
              </p:cNvGrpSpPr>
              <p:nvPr/>
            </p:nvGrpSpPr>
            <p:grpSpPr bwMode="auto">
              <a:xfrm>
                <a:off x="1953" y="2027"/>
                <a:ext cx="2224" cy="1080"/>
                <a:chOff x="1953" y="2027"/>
                <a:chExt cx="2224" cy="1080"/>
              </a:xfrm>
            </p:grpSpPr>
            <p:sp>
              <p:nvSpPr>
                <p:cNvPr id="201790" name="Freeform 13"/>
                <p:cNvSpPr>
                  <a:spLocks/>
                </p:cNvSpPr>
                <p:nvPr/>
              </p:nvSpPr>
              <p:spPr bwMode="auto">
                <a:xfrm>
                  <a:off x="1953" y="2027"/>
                  <a:ext cx="1918" cy="1076"/>
                </a:xfrm>
                <a:custGeom>
                  <a:avLst/>
                  <a:gdLst>
                    <a:gd name="T0" fmla="*/ 1917 w 1918"/>
                    <a:gd name="T1" fmla="*/ 0 h 1076"/>
                    <a:gd name="T2" fmla="*/ 222 w 1918"/>
                    <a:gd name="T3" fmla="*/ 0 h 1076"/>
                    <a:gd name="T4" fmla="*/ 178 w 1918"/>
                    <a:gd name="T5" fmla="*/ 18 h 1076"/>
                    <a:gd name="T6" fmla="*/ 142 w 1918"/>
                    <a:gd name="T7" fmla="*/ 36 h 1076"/>
                    <a:gd name="T8" fmla="*/ 133 w 1918"/>
                    <a:gd name="T9" fmla="*/ 62 h 1076"/>
                    <a:gd name="T10" fmla="*/ 107 w 1918"/>
                    <a:gd name="T11" fmla="*/ 98 h 1076"/>
                    <a:gd name="T12" fmla="*/ 80 w 1918"/>
                    <a:gd name="T13" fmla="*/ 133 h 1076"/>
                    <a:gd name="T14" fmla="*/ 62 w 1918"/>
                    <a:gd name="T15" fmla="*/ 187 h 1076"/>
                    <a:gd name="T16" fmla="*/ 44 w 1918"/>
                    <a:gd name="T17" fmla="*/ 222 h 1076"/>
                    <a:gd name="T18" fmla="*/ 36 w 1918"/>
                    <a:gd name="T19" fmla="*/ 258 h 1076"/>
                    <a:gd name="T20" fmla="*/ 18 w 1918"/>
                    <a:gd name="T21" fmla="*/ 302 h 1076"/>
                    <a:gd name="T22" fmla="*/ 9 w 1918"/>
                    <a:gd name="T23" fmla="*/ 346 h 1076"/>
                    <a:gd name="T24" fmla="*/ 9 w 1918"/>
                    <a:gd name="T25" fmla="*/ 400 h 1076"/>
                    <a:gd name="T26" fmla="*/ 0 w 1918"/>
                    <a:gd name="T27" fmla="*/ 462 h 1076"/>
                    <a:gd name="T28" fmla="*/ 0 w 1918"/>
                    <a:gd name="T29" fmla="*/ 569 h 1076"/>
                    <a:gd name="T30" fmla="*/ 0 w 1918"/>
                    <a:gd name="T31" fmla="*/ 631 h 1076"/>
                    <a:gd name="T32" fmla="*/ 0 w 1918"/>
                    <a:gd name="T33" fmla="*/ 684 h 1076"/>
                    <a:gd name="T34" fmla="*/ 9 w 1918"/>
                    <a:gd name="T35" fmla="*/ 729 h 1076"/>
                    <a:gd name="T36" fmla="*/ 36 w 1918"/>
                    <a:gd name="T37" fmla="*/ 782 h 1076"/>
                    <a:gd name="T38" fmla="*/ 44 w 1918"/>
                    <a:gd name="T39" fmla="*/ 844 h 1076"/>
                    <a:gd name="T40" fmla="*/ 80 w 1918"/>
                    <a:gd name="T41" fmla="*/ 906 h 1076"/>
                    <a:gd name="T42" fmla="*/ 142 w 1918"/>
                    <a:gd name="T43" fmla="*/ 995 h 1076"/>
                    <a:gd name="T44" fmla="*/ 222 w 1918"/>
                    <a:gd name="T45" fmla="*/ 1048 h 1076"/>
                    <a:gd name="T46" fmla="*/ 1890 w 1918"/>
                    <a:gd name="T47" fmla="*/ 1075 h 107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918"/>
                    <a:gd name="T73" fmla="*/ 0 h 1076"/>
                    <a:gd name="T74" fmla="*/ 1918 w 1918"/>
                    <a:gd name="T75" fmla="*/ 1076 h 107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918" h="1076">
                      <a:moveTo>
                        <a:pt x="1917" y="0"/>
                      </a:moveTo>
                      <a:lnTo>
                        <a:pt x="222" y="0"/>
                      </a:lnTo>
                      <a:lnTo>
                        <a:pt x="178" y="18"/>
                      </a:lnTo>
                      <a:lnTo>
                        <a:pt x="142" y="36"/>
                      </a:lnTo>
                      <a:lnTo>
                        <a:pt x="133" y="62"/>
                      </a:lnTo>
                      <a:lnTo>
                        <a:pt x="107" y="98"/>
                      </a:lnTo>
                      <a:lnTo>
                        <a:pt x="80" y="133"/>
                      </a:lnTo>
                      <a:lnTo>
                        <a:pt x="62" y="187"/>
                      </a:lnTo>
                      <a:lnTo>
                        <a:pt x="44" y="222"/>
                      </a:lnTo>
                      <a:lnTo>
                        <a:pt x="36" y="258"/>
                      </a:lnTo>
                      <a:lnTo>
                        <a:pt x="18" y="302"/>
                      </a:lnTo>
                      <a:lnTo>
                        <a:pt x="9" y="346"/>
                      </a:lnTo>
                      <a:lnTo>
                        <a:pt x="9" y="400"/>
                      </a:lnTo>
                      <a:lnTo>
                        <a:pt x="0" y="462"/>
                      </a:lnTo>
                      <a:lnTo>
                        <a:pt x="0" y="569"/>
                      </a:lnTo>
                      <a:lnTo>
                        <a:pt x="0" y="631"/>
                      </a:lnTo>
                      <a:lnTo>
                        <a:pt x="0" y="684"/>
                      </a:lnTo>
                      <a:lnTo>
                        <a:pt x="9" y="729"/>
                      </a:lnTo>
                      <a:lnTo>
                        <a:pt x="36" y="782"/>
                      </a:lnTo>
                      <a:lnTo>
                        <a:pt x="44" y="844"/>
                      </a:lnTo>
                      <a:lnTo>
                        <a:pt x="80" y="906"/>
                      </a:lnTo>
                      <a:lnTo>
                        <a:pt x="142" y="995"/>
                      </a:lnTo>
                      <a:lnTo>
                        <a:pt x="222" y="1048"/>
                      </a:lnTo>
                      <a:lnTo>
                        <a:pt x="1890" y="1075"/>
                      </a:lnTo>
                    </a:path>
                  </a:pathLst>
                </a:custGeom>
                <a:gradFill rotWithShape="0">
                  <a:gsLst>
                    <a:gs pos="0">
                      <a:srgbClr val="777777"/>
                    </a:gs>
                    <a:gs pos="100000">
                      <a:srgbClr val="1C1C1C"/>
                    </a:gs>
                  </a:gsLst>
                  <a:lin ang="5400000" scaled="1"/>
                </a:gradFill>
                <a:ln w="12700" cap="rnd">
                  <a:solidFill>
                    <a:srgbClr val="000000"/>
                  </a:solidFill>
                  <a:round/>
                  <a:headEnd/>
                  <a:tailEnd/>
                </a:ln>
              </p:spPr>
              <p:txBody>
                <a:bodyPr/>
                <a:lstStyle/>
                <a:p>
                  <a:endParaRPr lang="en-US"/>
                </a:p>
              </p:txBody>
            </p:sp>
            <p:sp>
              <p:nvSpPr>
                <p:cNvPr id="201791" name="Oval 14"/>
                <p:cNvSpPr>
                  <a:spLocks noChangeArrowheads="1"/>
                </p:cNvSpPr>
                <p:nvPr/>
              </p:nvSpPr>
              <p:spPr bwMode="auto">
                <a:xfrm>
                  <a:off x="3634" y="2031"/>
                  <a:ext cx="543" cy="1076"/>
                </a:xfrm>
                <a:prstGeom prst="ellipse">
                  <a:avLst/>
                </a:prstGeom>
                <a:gradFill rotWithShape="0">
                  <a:gsLst>
                    <a:gs pos="0">
                      <a:srgbClr val="808080"/>
                    </a:gs>
                    <a:gs pos="100000">
                      <a:srgbClr val="1A1A1A"/>
                    </a:gs>
                  </a:gsLst>
                  <a:path path="shape">
                    <a:fillToRect l="50000" t="50000" r="50000" b="50000"/>
                  </a:path>
                </a:gradFill>
                <a:ln w="12700">
                  <a:solidFill>
                    <a:srgbClr val="000000"/>
                  </a:solidFill>
                  <a:round/>
                  <a:headEnd/>
                  <a:tailEnd/>
                </a:ln>
              </p:spPr>
              <p:txBody>
                <a:bodyPr wrap="none" anchor="ctr"/>
                <a:lstStyle/>
                <a:p>
                  <a:endParaRPr lang="en-US"/>
                </a:p>
              </p:txBody>
            </p:sp>
          </p:grpSp>
          <p:grpSp>
            <p:nvGrpSpPr>
              <p:cNvPr id="201747" name="Group 15"/>
              <p:cNvGrpSpPr>
                <a:grpSpLocks/>
              </p:cNvGrpSpPr>
              <p:nvPr/>
            </p:nvGrpSpPr>
            <p:grpSpPr bwMode="auto">
              <a:xfrm>
                <a:off x="1945" y="2037"/>
                <a:ext cx="315" cy="1074"/>
                <a:chOff x="1945" y="2037"/>
                <a:chExt cx="315" cy="1074"/>
              </a:xfrm>
            </p:grpSpPr>
            <p:sp>
              <p:nvSpPr>
                <p:cNvPr id="201788" name="Arc 16"/>
                <p:cNvSpPr>
                  <a:spLocks/>
                </p:cNvSpPr>
                <p:nvPr/>
              </p:nvSpPr>
              <p:spPr bwMode="auto">
                <a:xfrm>
                  <a:off x="1945" y="2037"/>
                  <a:ext cx="293" cy="569"/>
                </a:xfrm>
                <a:custGeom>
                  <a:avLst/>
                  <a:gdLst>
                    <a:gd name="T0" fmla="*/ 0 w 21600"/>
                    <a:gd name="T1" fmla="*/ 568 h 21600"/>
                    <a:gd name="T2" fmla="*/ 292 w 21600"/>
                    <a:gd name="T3" fmla="*/ 0 h 21600"/>
                    <a:gd name="T4" fmla="*/ 293 w 21600"/>
                    <a:gd name="T5" fmla="*/ 569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562"/>
                      </a:moveTo>
                      <a:cubicBezTo>
                        <a:pt x="20" y="9676"/>
                        <a:pt x="9640" y="40"/>
                        <a:pt x="21526" y="0"/>
                      </a:cubicBezTo>
                    </a:path>
                    <a:path w="21600" h="21600" stroke="0" extrusionOk="0">
                      <a:moveTo>
                        <a:pt x="0" y="21562"/>
                      </a:moveTo>
                      <a:cubicBezTo>
                        <a:pt x="20" y="9676"/>
                        <a:pt x="9640" y="40"/>
                        <a:pt x="21526" y="0"/>
                      </a:cubicBezTo>
                      <a:lnTo>
                        <a:pt x="21600" y="21600"/>
                      </a:lnTo>
                      <a:close/>
                    </a:path>
                  </a:pathLst>
                </a:custGeom>
                <a:noFill/>
                <a:ln w="12700" cap="rnd">
                  <a:noFill/>
                  <a:round/>
                  <a:headEnd/>
                  <a:tailEnd/>
                </a:ln>
              </p:spPr>
              <p:txBody>
                <a:bodyPr wrap="none" anchor="ctr"/>
                <a:lstStyle/>
                <a:p>
                  <a:endParaRPr lang="en-US"/>
                </a:p>
              </p:txBody>
            </p:sp>
            <p:sp>
              <p:nvSpPr>
                <p:cNvPr id="201789" name="Arc 17"/>
                <p:cNvSpPr>
                  <a:spLocks/>
                </p:cNvSpPr>
                <p:nvPr/>
              </p:nvSpPr>
              <p:spPr bwMode="auto">
                <a:xfrm>
                  <a:off x="1945" y="2591"/>
                  <a:ext cx="315" cy="520"/>
                </a:xfrm>
                <a:custGeom>
                  <a:avLst/>
                  <a:gdLst>
                    <a:gd name="T0" fmla="*/ 315 w 21600"/>
                    <a:gd name="T1" fmla="*/ 520 h 21600"/>
                    <a:gd name="T2" fmla="*/ 0 w 21600"/>
                    <a:gd name="T3" fmla="*/ 0 h 21600"/>
                    <a:gd name="T4" fmla="*/ 315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noFill/>
                  <a:round/>
                  <a:headEnd/>
                  <a:tailEnd/>
                </a:ln>
              </p:spPr>
              <p:txBody>
                <a:bodyPr wrap="none" anchor="ctr"/>
                <a:lstStyle/>
                <a:p>
                  <a:endParaRPr lang="en-US"/>
                </a:p>
              </p:txBody>
            </p:sp>
          </p:grpSp>
          <p:grpSp>
            <p:nvGrpSpPr>
              <p:cNvPr id="201748" name="Group 18"/>
              <p:cNvGrpSpPr>
                <a:grpSpLocks/>
              </p:cNvGrpSpPr>
              <p:nvPr/>
            </p:nvGrpSpPr>
            <p:grpSpPr bwMode="auto">
              <a:xfrm>
                <a:off x="4943" y="2288"/>
                <a:ext cx="353" cy="477"/>
                <a:chOff x="4943" y="2288"/>
                <a:chExt cx="353" cy="477"/>
              </a:xfrm>
            </p:grpSpPr>
            <p:sp>
              <p:nvSpPr>
                <p:cNvPr id="201786" name="Rectangle 19"/>
                <p:cNvSpPr>
                  <a:spLocks noChangeArrowheads="1"/>
                </p:cNvSpPr>
                <p:nvPr/>
              </p:nvSpPr>
              <p:spPr bwMode="auto">
                <a:xfrm>
                  <a:off x="5126" y="2288"/>
                  <a:ext cx="170" cy="295"/>
                </a:xfrm>
                <a:prstGeom prst="rect">
                  <a:avLst/>
                </a:prstGeom>
                <a:gradFill rotWithShape="0">
                  <a:gsLst>
                    <a:gs pos="0">
                      <a:srgbClr val="777777"/>
                    </a:gs>
                    <a:gs pos="100000">
                      <a:srgbClr val="1C1C1C"/>
                    </a:gs>
                  </a:gsLst>
                  <a:lin ang="5400000" scaled="1"/>
                </a:gradFill>
                <a:ln w="12700">
                  <a:solidFill>
                    <a:srgbClr val="000000"/>
                  </a:solidFill>
                  <a:miter lim="800000"/>
                  <a:headEnd/>
                  <a:tailEnd/>
                </a:ln>
              </p:spPr>
              <p:txBody>
                <a:bodyPr wrap="none" anchor="ctr"/>
                <a:lstStyle/>
                <a:p>
                  <a:endParaRPr lang="en-US"/>
                </a:p>
              </p:txBody>
            </p:sp>
            <p:sp>
              <p:nvSpPr>
                <p:cNvPr id="201787" name="Oval 20"/>
                <p:cNvSpPr>
                  <a:spLocks noChangeArrowheads="1"/>
                </p:cNvSpPr>
                <p:nvPr/>
              </p:nvSpPr>
              <p:spPr bwMode="auto">
                <a:xfrm>
                  <a:off x="4943" y="2417"/>
                  <a:ext cx="349" cy="348"/>
                </a:xfrm>
                <a:prstGeom prst="ellipse">
                  <a:avLst/>
                </a:prstGeom>
                <a:gradFill rotWithShape="0">
                  <a:gsLst>
                    <a:gs pos="0">
                      <a:srgbClr val="808080"/>
                    </a:gs>
                    <a:gs pos="100000">
                      <a:srgbClr val="1A1A1A"/>
                    </a:gs>
                  </a:gsLst>
                  <a:path path="shape">
                    <a:fillToRect l="50000" t="50000" r="50000" b="50000"/>
                  </a:path>
                </a:gradFill>
                <a:ln w="25400">
                  <a:solidFill>
                    <a:srgbClr val="000000"/>
                  </a:solidFill>
                  <a:round/>
                  <a:headEnd/>
                  <a:tailEnd/>
                </a:ln>
              </p:spPr>
              <p:txBody>
                <a:bodyPr wrap="none" anchor="ctr"/>
                <a:lstStyle/>
                <a:p>
                  <a:endParaRPr lang="en-US"/>
                </a:p>
              </p:txBody>
            </p:sp>
          </p:grpSp>
          <p:grpSp>
            <p:nvGrpSpPr>
              <p:cNvPr id="201749" name="Group 21"/>
              <p:cNvGrpSpPr>
                <a:grpSpLocks/>
              </p:cNvGrpSpPr>
              <p:nvPr/>
            </p:nvGrpSpPr>
            <p:grpSpPr bwMode="auto">
              <a:xfrm>
                <a:off x="3834" y="2390"/>
                <a:ext cx="206" cy="375"/>
                <a:chOff x="3834" y="2390"/>
                <a:chExt cx="206" cy="375"/>
              </a:xfrm>
            </p:grpSpPr>
            <p:sp>
              <p:nvSpPr>
                <p:cNvPr id="201783" name="Oval 22"/>
                <p:cNvSpPr>
                  <a:spLocks noChangeArrowheads="1"/>
                </p:cNvSpPr>
                <p:nvPr/>
              </p:nvSpPr>
              <p:spPr bwMode="auto">
                <a:xfrm>
                  <a:off x="3861" y="2408"/>
                  <a:ext cx="154" cy="342"/>
                </a:xfrm>
                <a:prstGeom prst="ellipse">
                  <a:avLst/>
                </a:prstGeom>
                <a:noFill/>
                <a:ln w="50800">
                  <a:solidFill>
                    <a:srgbClr val="FFFFFF"/>
                  </a:solidFill>
                  <a:round/>
                  <a:headEnd/>
                  <a:tailEnd/>
                </a:ln>
              </p:spPr>
              <p:txBody>
                <a:bodyPr wrap="none" anchor="ctr"/>
                <a:lstStyle/>
                <a:p>
                  <a:endParaRPr lang="en-US"/>
                </a:p>
              </p:txBody>
            </p:sp>
            <p:sp>
              <p:nvSpPr>
                <p:cNvPr id="201784" name="Oval 23"/>
                <p:cNvSpPr>
                  <a:spLocks noChangeArrowheads="1"/>
                </p:cNvSpPr>
                <p:nvPr/>
              </p:nvSpPr>
              <p:spPr bwMode="auto">
                <a:xfrm>
                  <a:off x="3848" y="2404"/>
                  <a:ext cx="134" cy="348"/>
                </a:xfrm>
                <a:prstGeom prst="ellipse">
                  <a:avLst/>
                </a:prstGeom>
                <a:gradFill rotWithShape="0">
                  <a:gsLst>
                    <a:gs pos="0">
                      <a:srgbClr val="472D0D"/>
                    </a:gs>
                    <a:gs pos="100000">
                      <a:srgbClr val="5A4226"/>
                    </a:gs>
                  </a:gsLst>
                  <a:lin ang="0" scaled="1"/>
                </a:gradFill>
                <a:ln w="12700">
                  <a:solidFill>
                    <a:srgbClr val="000000"/>
                  </a:solidFill>
                  <a:round/>
                  <a:headEnd/>
                  <a:tailEnd/>
                </a:ln>
              </p:spPr>
              <p:txBody>
                <a:bodyPr wrap="none" anchor="ctr"/>
                <a:lstStyle/>
                <a:p>
                  <a:endParaRPr lang="en-US"/>
                </a:p>
              </p:txBody>
            </p:sp>
            <p:sp>
              <p:nvSpPr>
                <p:cNvPr id="201785" name="Oval 24"/>
                <p:cNvSpPr>
                  <a:spLocks noChangeArrowheads="1"/>
                </p:cNvSpPr>
                <p:nvPr/>
              </p:nvSpPr>
              <p:spPr bwMode="auto">
                <a:xfrm>
                  <a:off x="3834" y="2390"/>
                  <a:ext cx="206" cy="375"/>
                </a:xfrm>
                <a:prstGeom prst="ellipse">
                  <a:avLst/>
                </a:prstGeom>
                <a:noFill/>
                <a:ln w="25400">
                  <a:solidFill>
                    <a:srgbClr val="000000"/>
                  </a:solidFill>
                  <a:round/>
                  <a:headEnd/>
                  <a:tailEnd/>
                </a:ln>
              </p:spPr>
              <p:txBody>
                <a:bodyPr wrap="none" anchor="ctr"/>
                <a:lstStyle/>
                <a:p>
                  <a:endParaRPr lang="en-US"/>
                </a:p>
              </p:txBody>
            </p:sp>
          </p:grpSp>
          <p:sp>
            <p:nvSpPr>
              <p:cNvPr id="201750" name="Freeform 25"/>
              <p:cNvSpPr>
                <a:spLocks/>
              </p:cNvSpPr>
              <p:nvPr/>
            </p:nvSpPr>
            <p:spPr bwMode="auto">
              <a:xfrm>
                <a:off x="2042" y="2151"/>
                <a:ext cx="1528" cy="801"/>
              </a:xfrm>
              <a:custGeom>
                <a:avLst/>
                <a:gdLst>
                  <a:gd name="T0" fmla="*/ 107 w 1528"/>
                  <a:gd name="T1" fmla="*/ 187 h 801"/>
                  <a:gd name="T2" fmla="*/ 133 w 1528"/>
                  <a:gd name="T3" fmla="*/ 151 h 801"/>
                  <a:gd name="T4" fmla="*/ 151 w 1528"/>
                  <a:gd name="T5" fmla="*/ 71 h 801"/>
                  <a:gd name="T6" fmla="*/ 186 w 1528"/>
                  <a:gd name="T7" fmla="*/ 9 h 801"/>
                  <a:gd name="T8" fmla="*/ 222 w 1528"/>
                  <a:gd name="T9" fmla="*/ 9 h 801"/>
                  <a:gd name="T10" fmla="*/ 284 w 1528"/>
                  <a:gd name="T11" fmla="*/ 9 h 801"/>
                  <a:gd name="T12" fmla="*/ 302 w 1528"/>
                  <a:gd name="T13" fmla="*/ 0 h 801"/>
                  <a:gd name="T14" fmla="*/ 328 w 1528"/>
                  <a:gd name="T15" fmla="*/ 27 h 801"/>
                  <a:gd name="T16" fmla="*/ 408 w 1528"/>
                  <a:gd name="T17" fmla="*/ 27 h 801"/>
                  <a:gd name="T18" fmla="*/ 453 w 1528"/>
                  <a:gd name="T19" fmla="*/ 27 h 801"/>
                  <a:gd name="T20" fmla="*/ 497 w 1528"/>
                  <a:gd name="T21" fmla="*/ 27 h 801"/>
                  <a:gd name="T22" fmla="*/ 524 w 1528"/>
                  <a:gd name="T23" fmla="*/ 9 h 801"/>
                  <a:gd name="T24" fmla="*/ 568 w 1528"/>
                  <a:gd name="T25" fmla="*/ 27 h 801"/>
                  <a:gd name="T26" fmla="*/ 621 w 1528"/>
                  <a:gd name="T27" fmla="*/ 27 h 801"/>
                  <a:gd name="T28" fmla="*/ 719 w 1528"/>
                  <a:gd name="T29" fmla="*/ 27 h 801"/>
                  <a:gd name="T30" fmla="*/ 764 w 1528"/>
                  <a:gd name="T31" fmla="*/ 0 h 801"/>
                  <a:gd name="T32" fmla="*/ 843 w 1528"/>
                  <a:gd name="T33" fmla="*/ 0 h 801"/>
                  <a:gd name="T34" fmla="*/ 1003 w 1528"/>
                  <a:gd name="T35" fmla="*/ 9 h 801"/>
                  <a:gd name="T36" fmla="*/ 1145 w 1528"/>
                  <a:gd name="T37" fmla="*/ 9 h 801"/>
                  <a:gd name="T38" fmla="*/ 1287 w 1528"/>
                  <a:gd name="T39" fmla="*/ 0 h 801"/>
                  <a:gd name="T40" fmla="*/ 1358 w 1528"/>
                  <a:gd name="T41" fmla="*/ 27 h 801"/>
                  <a:gd name="T42" fmla="*/ 1429 w 1528"/>
                  <a:gd name="T43" fmla="*/ 27 h 801"/>
                  <a:gd name="T44" fmla="*/ 1456 w 1528"/>
                  <a:gd name="T45" fmla="*/ 71 h 801"/>
                  <a:gd name="T46" fmla="*/ 1491 w 1528"/>
                  <a:gd name="T47" fmla="*/ 98 h 801"/>
                  <a:gd name="T48" fmla="*/ 1527 w 1528"/>
                  <a:gd name="T49" fmla="*/ 116 h 801"/>
                  <a:gd name="T50" fmla="*/ 1518 w 1528"/>
                  <a:gd name="T51" fmla="*/ 160 h 801"/>
                  <a:gd name="T52" fmla="*/ 1491 w 1528"/>
                  <a:gd name="T53" fmla="*/ 276 h 801"/>
                  <a:gd name="T54" fmla="*/ 1483 w 1528"/>
                  <a:gd name="T55" fmla="*/ 329 h 801"/>
                  <a:gd name="T56" fmla="*/ 1447 w 1528"/>
                  <a:gd name="T57" fmla="*/ 409 h 801"/>
                  <a:gd name="T58" fmla="*/ 1438 w 1528"/>
                  <a:gd name="T59" fmla="*/ 480 h 801"/>
                  <a:gd name="T60" fmla="*/ 1483 w 1528"/>
                  <a:gd name="T61" fmla="*/ 560 h 801"/>
                  <a:gd name="T62" fmla="*/ 1483 w 1528"/>
                  <a:gd name="T63" fmla="*/ 640 h 801"/>
                  <a:gd name="T64" fmla="*/ 1447 w 1528"/>
                  <a:gd name="T65" fmla="*/ 738 h 801"/>
                  <a:gd name="T66" fmla="*/ 1358 w 1528"/>
                  <a:gd name="T67" fmla="*/ 764 h 801"/>
                  <a:gd name="T68" fmla="*/ 1234 w 1528"/>
                  <a:gd name="T69" fmla="*/ 747 h 801"/>
                  <a:gd name="T70" fmla="*/ 1110 w 1528"/>
                  <a:gd name="T71" fmla="*/ 738 h 801"/>
                  <a:gd name="T72" fmla="*/ 1003 w 1528"/>
                  <a:gd name="T73" fmla="*/ 738 h 801"/>
                  <a:gd name="T74" fmla="*/ 888 w 1528"/>
                  <a:gd name="T75" fmla="*/ 747 h 801"/>
                  <a:gd name="T76" fmla="*/ 764 w 1528"/>
                  <a:gd name="T77" fmla="*/ 764 h 801"/>
                  <a:gd name="T78" fmla="*/ 639 w 1528"/>
                  <a:gd name="T79" fmla="*/ 800 h 801"/>
                  <a:gd name="T80" fmla="*/ 550 w 1528"/>
                  <a:gd name="T81" fmla="*/ 791 h 801"/>
                  <a:gd name="T82" fmla="*/ 435 w 1528"/>
                  <a:gd name="T83" fmla="*/ 791 h 801"/>
                  <a:gd name="T84" fmla="*/ 373 w 1528"/>
                  <a:gd name="T85" fmla="*/ 711 h 801"/>
                  <a:gd name="T86" fmla="*/ 284 w 1528"/>
                  <a:gd name="T87" fmla="*/ 729 h 801"/>
                  <a:gd name="T88" fmla="*/ 231 w 1528"/>
                  <a:gd name="T89" fmla="*/ 702 h 801"/>
                  <a:gd name="T90" fmla="*/ 169 w 1528"/>
                  <a:gd name="T91" fmla="*/ 693 h 801"/>
                  <a:gd name="T92" fmla="*/ 142 w 1528"/>
                  <a:gd name="T93" fmla="*/ 667 h 801"/>
                  <a:gd name="T94" fmla="*/ 107 w 1528"/>
                  <a:gd name="T95" fmla="*/ 640 h 801"/>
                  <a:gd name="T96" fmla="*/ 80 w 1528"/>
                  <a:gd name="T97" fmla="*/ 560 h 801"/>
                  <a:gd name="T98" fmla="*/ 36 w 1528"/>
                  <a:gd name="T99" fmla="*/ 516 h 801"/>
                  <a:gd name="T100" fmla="*/ 0 w 1528"/>
                  <a:gd name="T101" fmla="*/ 462 h 801"/>
                  <a:gd name="T102" fmla="*/ 0 w 1528"/>
                  <a:gd name="T103" fmla="*/ 418 h 801"/>
                  <a:gd name="T104" fmla="*/ 9 w 1528"/>
                  <a:gd name="T105" fmla="*/ 311 h 801"/>
                  <a:gd name="T106" fmla="*/ 44 w 1528"/>
                  <a:gd name="T107" fmla="*/ 240 h 80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28"/>
                  <a:gd name="T163" fmla="*/ 0 h 801"/>
                  <a:gd name="T164" fmla="*/ 1528 w 1528"/>
                  <a:gd name="T165" fmla="*/ 801 h 80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28" h="801">
                    <a:moveTo>
                      <a:pt x="71" y="213"/>
                    </a:moveTo>
                    <a:lnTo>
                      <a:pt x="107" y="187"/>
                    </a:lnTo>
                    <a:lnTo>
                      <a:pt x="133" y="169"/>
                    </a:lnTo>
                    <a:lnTo>
                      <a:pt x="133" y="151"/>
                    </a:lnTo>
                    <a:lnTo>
                      <a:pt x="151" y="124"/>
                    </a:lnTo>
                    <a:lnTo>
                      <a:pt x="151" y="71"/>
                    </a:lnTo>
                    <a:lnTo>
                      <a:pt x="160" y="53"/>
                    </a:lnTo>
                    <a:lnTo>
                      <a:pt x="186" y="9"/>
                    </a:lnTo>
                    <a:lnTo>
                      <a:pt x="213" y="9"/>
                    </a:lnTo>
                    <a:lnTo>
                      <a:pt x="222" y="9"/>
                    </a:lnTo>
                    <a:lnTo>
                      <a:pt x="240" y="27"/>
                    </a:lnTo>
                    <a:lnTo>
                      <a:pt x="284" y="9"/>
                    </a:lnTo>
                    <a:lnTo>
                      <a:pt x="284" y="0"/>
                    </a:lnTo>
                    <a:lnTo>
                      <a:pt x="302" y="0"/>
                    </a:lnTo>
                    <a:lnTo>
                      <a:pt x="311" y="9"/>
                    </a:lnTo>
                    <a:lnTo>
                      <a:pt x="328" y="27"/>
                    </a:lnTo>
                    <a:lnTo>
                      <a:pt x="391" y="27"/>
                    </a:lnTo>
                    <a:lnTo>
                      <a:pt x="408" y="27"/>
                    </a:lnTo>
                    <a:lnTo>
                      <a:pt x="426" y="27"/>
                    </a:lnTo>
                    <a:lnTo>
                      <a:pt x="453" y="27"/>
                    </a:lnTo>
                    <a:lnTo>
                      <a:pt x="479" y="27"/>
                    </a:lnTo>
                    <a:lnTo>
                      <a:pt x="497" y="27"/>
                    </a:lnTo>
                    <a:lnTo>
                      <a:pt x="524" y="27"/>
                    </a:lnTo>
                    <a:lnTo>
                      <a:pt x="524" y="9"/>
                    </a:lnTo>
                    <a:lnTo>
                      <a:pt x="550" y="27"/>
                    </a:lnTo>
                    <a:lnTo>
                      <a:pt x="568" y="27"/>
                    </a:lnTo>
                    <a:lnTo>
                      <a:pt x="586" y="36"/>
                    </a:lnTo>
                    <a:lnTo>
                      <a:pt x="621" y="27"/>
                    </a:lnTo>
                    <a:lnTo>
                      <a:pt x="701" y="27"/>
                    </a:lnTo>
                    <a:lnTo>
                      <a:pt x="719" y="27"/>
                    </a:lnTo>
                    <a:lnTo>
                      <a:pt x="755" y="9"/>
                    </a:lnTo>
                    <a:lnTo>
                      <a:pt x="764" y="0"/>
                    </a:lnTo>
                    <a:lnTo>
                      <a:pt x="799" y="0"/>
                    </a:lnTo>
                    <a:lnTo>
                      <a:pt x="843" y="0"/>
                    </a:lnTo>
                    <a:lnTo>
                      <a:pt x="906" y="27"/>
                    </a:lnTo>
                    <a:lnTo>
                      <a:pt x="1003" y="9"/>
                    </a:lnTo>
                    <a:lnTo>
                      <a:pt x="1056" y="0"/>
                    </a:lnTo>
                    <a:lnTo>
                      <a:pt x="1145" y="9"/>
                    </a:lnTo>
                    <a:lnTo>
                      <a:pt x="1216" y="9"/>
                    </a:lnTo>
                    <a:lnTo>
                      <a:pt x="1287" y="0"/>
                    </a:lnTo>
                    <a:lnTo>
                      <a:pt x="1332" y="27"/>
                    </a:lnTo>
                    <a:lnTo>
                      <a:pt x="1358" y="27"/>
                    </a:lnTo>
                    <a:lnTo>
                      <a:pt x="1394" y="27"/>
                    </a:lnTo>
                    <a:lnTo>
                      <a:pt x="1429" y="27"/>
                    </a:lnTo>
                    <a:lnTo>
                      <a:pt x="1447" y="36"/>
                    </a:lnTo>
                    <a:lnTo>
                      <a:pt x="1456" y="71"/>
                    </a:lnTo>
                    <a:lnTo>
                      <a:pt x="1483" y="89"/>
                    </a:lnTo>
                    <a:lnTo>
                      <a:pt x="1491" y="98"/>
                    </a:lnTo>
                    <a:lnTo>
                      <a:pt x="1518" y="98"/>
                    </a:lnTo>
                    <a:lnTo>
                      <a:pt x="1527" y="116"/>
                    </a:lnTo>
                    <a:lnTo>
                      <a:pt x="1527" y="124"/>
                    </a:lnTo>
                    <a:lnTo>
                      <a:pt x="1518" y="160"/>
                    </a:lnTo>
                    <a:lnTo>
                      <a:pt x="1491" y="187"/>
                    </a:lnTo>
                    <a:lnTo>
                      <a:pt x="1491" y="276"/>
                    </a:lnTo>
                    <a:lnTo>
                      <a:pt x="1491" y="302"/>
                    </a:lnTo>
                    <a:lnTo>
                      <a:pt x="1483" y="329"/>
                    </a:lnTo>
                    <a:lnTo>
                      <a:pt x="1465" y="364"/>
                    </a:lnTo>
                    <a:lnTo>
                      <a:pt x="1447" y="409"/>
                    </a:lnTo>
                    <a:lnTo>
                      <a:pt x="1438" y="427"/>
                    </a:lnTo>
                    <a:lnTo>
                      <a:pt x="1438" y="480"/>
                    </a:lnTo>
                    <a:lnTo>
                      <a:pt x="1447" y="507"/>
                    </a:lnTo>
                    <a:lnTo>
                      <a:pt x="1483" y="560"/>
                    </a:lnTo>
                    <a:lnTo>
                      <a:pt x="1491" y="596"/>
                    </a:lnTo>
                    <a:lnTo>
                      <a:pt x="1483" y="640"/>
                    </a:lnTo>
                    <a:lnTo>
                      <a:pt x="1465" y="693"/>
                    </a:lnTo>
                    <a:lnTo>
                      <a:pt x="1447" y="738"/>
                    </a:lnTo>
                    <a:lnTo>
                      <a:pt x="1403" y="756"/>
                    </a:lnTo>
                    <a:lnTo>
                      <a:pt x="1358" y="764"/>
                    </a:lnTo>
                    <a:lnTo>
                      <a:pt x="1305" y="756"/>
                    </a:lnTo>
                    <a:lnTo>
                      <a:pt x="1234" y="747"/>
                    </a:lnTo>
                    <a:lnTo>
                      <a:pt x="1190" y="738"/>
                    </a:lnTo>
                    <a:lnTo>
                      <a:pt x="1110" y="738"/>
                    </a:lnTo>
                    <a:lnTo>
                      <a:pt x="1039" y="729"/>
                    </a:lnTo>
                    <a:lnTo>
                      <a:pt x="1003" y="738"/>
                    </a:lnTo>
                    <a:lnTo>
                      <a:pt x="941" y="756"/>
                    </a:lnTo>
                    <a:lnTo>
                      <a:pt x="888" y="747"/>
                    </a:lnTo>
                    <a:lnTo>
                      <a:pt x="817" y="738"/>
                    </a:lnTo>
                    <a:lnTo>
                      <a:pt x="764" y="764"/>
                    </a:lnTo>
                    <a:lnTo>
                      <a:pt x="701" y="791"/>
                    </a:lnTo>
                    <a:lnTo>
                      <a:pt x="639" y="800"/>
                    </a:lnTo>
                    <a:lnTo>
                      <a:pt x="586" y="800"/>
                    </a:lnTo>
                    <a:lnTo>
                      <a:pt x="550" y="791"/>
                    </a:lnTo>
                    <a:lnTo>
                      <a:pt x="497" y="773"/>
                    </a:lnTo>
                    <a:lnTo>
                      <a:pt x="435" y="791"/>
                    </a:lnTo>
                    <a:lnTo>
                      <a:pt x="408" y="756"/>
                    </a:lnTo>
                    <a:lnTo>
                      <a:pt x="373" y="711"/>
                    </a:lnTo>
                    <a:lnTo>
                      <a:pt x="337" y="729"/>
                    </a:lnTo>
                    <a:lnTo>
                      <a:pt x="284" y="729"/>
                    </a:lnTo>
                    <a:lnTo>
                      <a:pt x="249" y="729"/>
                    </a:lnTo>
                    <a:lnTo>
                      <a:pt x="231" y="702"/>
                    </a:lnTo>
                    <a:lnTo>
                      <a:pt x="186" y="702"/>
                    </a:lnTo>
                    <a:lnTo>
                      <a:pt x="169" y="693"/>
                    </a:lnTo>
                    <a:lnTo>
                      <a:pt x="151" y="684"/>
                    </a:lnTo>
                    <a:lnTo>
                      <a:pt x="142" y="667"/>
                    </a:lnTo>
                    <a:lnTo>
                      <a:pt x="133" y="649"/>
                    </a:lnTo>
                    <a:lnTo>
                      <a:pt x="107" y="640"/>
                    </a:lnTo>
                    <a:lnTo>
                      <a:pt x="98" y="613"/>
                    </a:lnTo>
                    <a:lnTo>
                      <a:pt x="80" y="560"/>
                    </a:lnTo>
                    <a:lnTo>
                      <a:pt x="62" y="542"/>
                    </a:lnTo>
                    <a:lnTo>
                      <a:pt x="36" y="516"/>
                    </a:lnTo>
                    <a:lnTo>
                      <a:pt x="0" y="489"/>
                    </a:lnTo>
                    <a:lnTo>
                      <a:pt x="0" y="462"/>
                    </a:lnTo>
                    <a:lnTo>
                      <a:pt x="0" y="436"/>
                    </a:lnTo>
                    <a:lnTo>
                      <a:pt x="0" y="418"/>
                    </a:lnTo>
                    <a:lnTo>
                      <a:pt x="0" y="364"/>
                    </a:lnTo>
                    <a:lnTo>
                      <a:pt x="9" y="311"/>
                    </a:lnTo>
                    <a:lnTo>
                      <a:pt x="27" y="276"/>
                    </a:lnTo>
                    <a:lnTo>
                      <a:pt x="44" y="240"/>
                    </a:lnTo>
                    <a:lnTo>
                      <a:pt x="71" y="213"/>
                    </a:lnTo>
                  </a:path>
                </a:pathLst>
              </a:custGeom>
              <a:gradFill rotWithShape="0">
                <a:gsLst>
                  <a:gs pos="0">
                    <a:srgbClr val="FF4600"/>
                  </a:gs>
                  <a:gs pos="100000">
                    <a:srgbClr val="7F2300"/>
                  </a:gs>
                </a:gsLst>
                <a:lin ang="0" scaled="1"/>
              </a:gradFill>
              <a:ln w="50800" cap="rnd">
                <a:solidFill>
                  <a:srgbClr val="000000"/>
                </a:solidFill>
                <a:round/>
                <a:headEnd/>
                <a:tailEnd/>
              </a:ln>
            </p:spPr>
            <p:txBody>
              <a:bodyPr/>
              <a:lstStyle/>
              <a:p>
                <a:endParaRPr lang="en-US"/>
              </a:p>
            </p:txBody>
          </p:sp>
          <p:sp>
            <p:nvSpPr>
              <p:cNvPr id="201751" name="Freeform 26"/>
              <p:cNvSpPr>
                <a:spLocks/>
              </p:cNvSpPr>
              <p:nvPr/>
            </p:nvSpPr>
            <p:spPr bwMode="auto">
              <a:xfrm>
                <a:off x="2264" y="2213"/>
                <a:ext cx="89" cy="64"/>
              </a:xfrm>
              <a:custGeom>
                <a:avLst/>
                <a:gdLst>
                  <a:gd name="T0" fmla="*/ 0 w 89"/>
                  <a:gd name="T1" fmla="*/ 18 h 64"/>
                  <a:gd name="T2" fmla="*/ 62 w 89"/>
                  <a:gd name="T3" fmla="*/ 63 h 64"/>
                  <a:gd name="T4" fmla="*/ 88 w 89"/>
                  <a:gd name="T5" fmla="*/ 36 h 64"/>
                  <a:gd name="T6" fmla="*/ 44 w 89"/>
                  <a:gd name="T7" fmla="*/ 0 h 64"/>
                  <a:gd name="T8" fmla="*/ 0 60000 65536"/>
                  <a:gd name="T9" fmla="*/ 0 60000 65536"/>
                  <a:gd name="T10" fmla="*/ 0 60000 65536"/>
                  <a:gd name="T11" fmla="*/ 0 60000 65536"/>
                  <a:gd name="T12" fmla="*/ 0 w 89"/>
                  <a:gd name="T13" fmla="*/ 0 h 64"/>
                  <a:gd name="T14" fmla="*/ 89 w 89"/>
                  <a:gd name="T15" fmla="*/ 64 h 64"/>
                </a:gdLst>
                <a:ahLst/>
                <a:cxnLst>
                  <a:cxn ang="T8">
                    <a:pos x="T0" y="T1"/>
                  </a:cxn>
                  <a:cxn ang="T9">
                    <a:pos x="T2" y="T3"/>
                  </a:cxn>
                  <a:cxn ang="T10">
                    <a:pos x="T4" y="T5"/>
                  </a:cxn>
                  <a:cxn ang="T11">
                    <a:pos x="T6" y="T7"/>
                  </a:cxn>
                </a:cxnLst>
                <a:rect l="T12" t="T13" r="T14" b="T15"/>
                <a:pathLst>
                  <a:path w="89" h="64">
                    <a:moveTo>
                      <a:pt x="0" y="18"/>
                    </a:moveTo>
                    <a:lnTo>
                      <a:pt x="62" y="63"/>
                    </a:lnTo>
                    <a:lnTo>
                      <a:pt x="88" y="36"/>
                    </a:lnTo>
                    <a:lnTo>
                      <a:pt x="44" y="0"/>
                    </a:lnTo>
                  </a:path>
                </a:pathLst>
              </a:custGeom>
              <a:gradFill rotWithShape="0">
                <a:gsLst>
                  <a:gs pos="0">
                    <a:srgbClr val="FF4600"/>
                  </a:gs>
                  <a:gs pos="100000">
                    <a:srgbClr val="B23100"/>
                  </a:gs>
                </a:gsLst>
                <a:lin ang="0" scaled="1"/>
              </a:gradFill>
              <a:ln w="12700" cap="rnd">
                <a:solidFill>
                  <a:srgbClr val="000000"/>
                </a:solidFill>
                <a:round/>
                <a:headEnd/>
                <a:tailEnd/>
              </a:ln>
            </p:spPr>
            <p:txBody>
              <a:bodyPr/>
              <a:lstStyle/>
              <a:p>
                <a:endParaRPr lang="en-US"/>
              </a:p>
            </p:txBody>
          </p:sp>
          <p:grpSp>
            <p:nvGrpSpPr>
              <p:cNvPr id="201752" name="Group 27"/>
              <p:cNvGrpSpPr>
                <a:grpSpLocks/>
              </p:cNvGrpSpPr>
              <p:nvPr/>
            </p:nvGrpSpPr>
            <p:grpSpPr bwMode="auto">
              <a:xfrm>
                <a:off x="2309" y="2249"/>
                <a:ext cx="284" cy="259"/>
                <a:chOff x="2309" y="2249"/>
                <a:chExt cx="284" cy="259"/>
              </a:xfrm>
            </p:grpSpPr>
            <p:grpSp>
              <p:nvGrpSpPr>
                <p:cNvPr id="201779" name="Group 28"/>
                <p:cNvGrpSpPr>
                  <a:grpSpLocks/>
                </p:cNvGrpSpPr>
                <p:nvPr/>
              </p:nvGrpSpPr>
              <p:grpSpPr bwMode="auto">
                <a:xfrm>
                  <a:off x="2309" y="2249"/>
                  <a:ext cx="284" cy="259"/>
                  <a:chOff x="2309" y="2249"/>
                  <a:chExt cx="284" cy="259"/>
                </a:xfrm>
              </p:grpSpPr>
              <p:sp>
                <p:nvSpPr>
                  <p:cNvPr id="201781" name="Freeform 29"/>
                  <p:cNvSpPr>
                    <a:spLocks/>
                  </p:cNvSpPr>
                  <p:nvPr/>
                </p:nvSpPr>
                <p:spPr bwMode="auto">
                  <a:xfrm>
                    <a:off x="2309" y="2249"/>
                    <a:ext cx="213" cy="188"/>
                  </a:xfrm>
                  <a:custGeom>
                    <a:avLst/>
                    <a:gdLst>
                      <a:gd name="T0" fmla="*/ 44 w 213"/>
                      <a:gd name="T1" fmla="*/ 0 h 188"/>
                      <a:gd name="T2" fmla="*/ 124 w 213"/>
                      <a:gd name="T3" fmla="*/ 0 h 188"/>
                      <a:gd name="T4" fmla="*/ 115 w 213"/>
                      <a:gd name="T5" fmla="*/ 36 h 188"/>
                      <a:gd name="T6" fmla="*/ 150 w 213"/>
                      <a:gd name="T7" fmla="*/ 53 h 188"/>
                      <a:gd name="T8" fmla="*/ 141 w 213"/>
                      <a:gd name="T9" fmla="*/ 71 h 188"/>
                      <a:gd name="T10" fmla="*/ 177 w 213"/>
                      <a:gd name="T11" fmla="*/ 80 h 188"/>
                      <a:gd name="T12" fmla="*/ 212 w 213"/>
                      <a:gd name="T13" fmla="*/ 98 h 188"/>
                      <a:gd name="T14" fmla="*/ 106 w 213"/>
                      <a:gd name="T15" fmla="*/ 169 h 188"/>
                      <a:gd name="T16" fmla="*/ 106 w 213"/>
                      <a:gd name="T17" fmla="*/ 187 h 188"/>
                      <a:gd name="T18" fmla="*/ 62 w 213"/>
                      <a:gd name="T19" fmla="*/ 125 h 188"/>
                      <a:gd name="T20" fmla="*/ 44 w 213"/>
                      <a:gd name="T21" fmla="*/ 142 h 188"/>
                      <a:gd name="T22" fmla="*/ 27 w 213"/>
                      <a:gd name="T23" fmla="*/ 71 h 188"/>
                      <a:gd name="T24" fmla="*/ 0 w 213"/>
                      <a:gd name="T25" fmla="*/ 98 h 188"/>
                      <a:gd name="T26" fmla="*/ 27 w 213"/>
                      <a:gd name="T27" fmla="*/ 27 h 1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3"/>
                      <a:gd name="T43" fmla="*/ 0 h 188"/>
                      <a:gd name="T44" fmla="*/ 213 w 213"/>
                      <a:gd name="T45" fmla="*/ 188 h 1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3" h="188">
                        <a:moveTo>
                          <a:pt x="44" y="0"/>
                        </a:moveTo>
                        <a:lnTo>
                          <a:pt x="124" y="0"/>
                        </a:lnTo>
                        <a:lnTo>
                          <a:pt x="115" y="36"/>
                        </a:lnTo>
                        <a:lnTo>
                          <a:pt x="150" y="53"/>
                        </a:lnTo>
                        <a:lnTo>
                          <a:pt x="141" y="71"/>
                        </a:lnTo>
                        <a:lnTo>
                          <a:pt x="177" y="80"/>
                        </a:lnTo>
                        <a:lnTo>
                          <a:pt x="212" y="98"/>
                        </a:lnTo>
                        <a:lnTo>
                          <a:pt x="106" y="169"/>
                        </a:lnTo>
                        <a:lnTo>
                          <a:pt x="106" y="187"/>
                        </a:lnTo>
                        <a:lnTo>
                          <a:pt x="62" y="125"/>
                        </a:lnTo>
                        <a:lnTo>
                          <a:pt x="44" y="142"/>
                        </a:lnTo>
                        <a:lnTo>
                          <a:pt x="27" y="71"/>
                        </a:lnTo>
                        <a:lnTo>
                          <a:pt x="0" y="98"/>
                        </a:lnTo>
                        <a:lnTo>
                          <a:pt x="27" y="27"/>
                        </a:lnTo>
                      </a:path>
                    </a:pathLst>
                  </a:custGeom>
                  <a:gradFill rotWithShape="0">
                    <a:gsLst>
                      <a:gs pos="0">
                        <a:srgbClr val="FFCCCC"/>
                      </a:gs>
                      <a:gs pos="100000">
                        <a:srgbClr val="FF0000"/>
                      </a:gs>
                    </a:gsLst>
                    <a:lin ang="0" scaled="1"/>
                  </a:gradFill>
                  <a:ln w="12700" cap="rnd">
                    <a:solidFill>
                      <a:srgbClr val="FF0000"/>
                    </a:solidFill>
                    <a:round/>
                    <a:headEnd/>
                    <a:tailEnd/>
                  </a:ln>
                </p:spPr>
                <p:txBody>
                  <a:bodyPr/>
                  <a:lstStyle/>
                  <a:p>
                    <a:endParaRPr lang="en-US"/>
                  </a:p>
                </p:txBody>
              </p:sp>
              <p:sp>
                <p:nvSpPr>
                  <p:cNvPr id="201782" name="Freeform 30"/>
                  <p:cNvSpPr>
                    <a:spLocks/>
                  </p:cNvSpPr>
                  <p:nvPr/>
                </p:nvSpPr>
                <p:spPr bwMode="auto">
                  <a:xfrm>
                    <a:off x="2414" y="2364"/>
                    <a:ext cx="179" cy="144"/>
                  </a:xfrm>
                  <a:custGeom>
                    <a:avLst/>
                    <a:gdLst>
                      <a:gd name="T0" fmla="*/ 107 w 179"/>
                      <a:gd name="T1" fmla="*/ 0 h 144"/>
                      <a:gd name="T2" fmla="*/ 98 w 179"/>
                      <a:gd name="T3" fmla="*/ 9 h 144"/>
                      <a:gd name="T4" fmla="*/ 116 w 179"/>
                      <a:gd name="T5" fmla="*/ 36 h 144"/>
                      <a:gd name="T6" fmla="*/ 134 w 179"/>
                      <a:gd name="T7" fmla="*/ 63 h 144"/>
                      <a:gd name="T8" fmla="*/ 178 w 179"/>
                      <a:gd name="T9" fmla="*/ 143 h 144"/>
                      <a:gd name="T10" fmla="*/ 116 w 179"/>
                      <a:gd name="T11" fmla="*/ 125 h 144"/>
                      <a:gd name="T12" fmla="*/ 62 w 179"/>
                      <a:gd name="T13" fmla="*/ 107 h 144"/>
                      <a:gd name="T14" fmla="*/ 18 w 179"/>
                      <a:gd name="T15" fmla="*/ 80 h 144"/>
                      <a:gd name="T16" fmla="*/ 0 w 179"/>
                      <a:gd name="T17" fmla="*/ 72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9"/>
                      <a:gd name="T28" fmla="*/ 0 h 144"/>
                      <a:gd name="T29" fmla="*/ 179 w 179"/>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9" h="144">
                        <a:moveTo>
                          <a:pt x="107" y="0"/>
                        </a:moveTo>
                        <a:lnTo>
                          <a:pt x="98" y="9"/>
                        </a:lnTo>
                        <a:lnTo>
                          <a:pt x="116" y="36"/>
                        </a:lnTo>
                        <a:lnTo>
                          <a:pt x="134" y="63"/>
                        </a:lnTo>
                        <a:lnTo>
                          <a:pt x="178" y="143"/>
                        </a:lnTo>
                        <a:lnTo>
                          <a:pt x="116" y="125"/>
                        </a:lnTo>
                        <a:lnTo>
                          <a:pt x="62" y="107"/>
                        </a:lnTo>
                        <a:lnTo>
                          <a:pt x="18" y="80"/>
                        </a:lnTo>
                        <a:lnTo>
                          <a:pt x="0" y="72"/>
                        </a:lnTo>
                      </a:path>
                    </a:pathLst>
                  </a:custGeom>
                  <a:gradFill rotWithShape="0">
                    <a:gsLst>
                      <a:gs pos="0">
                        <a:srgbClr val="992A00"/>
                      </a:gs>
                      <a:gs pos="100000">
                        <a:srgbClr val="FF4600"/>
                      </a:gs>
                    </a:gsLst>
                    <a:lin ang="0" scaled="1"/>
                  </a:gradFill>
                  <a:ln w="12700" cap="rnd">
                    <a:solidFill>
                      <a:srgbClr val="FFFF00"/>
                    </a:solidFill>
                    <a:round/>
                    <a:headEnd/>
                    <a:tailEnd/>
                  </a:ln>
                </p:spPr>
                <p:txBody>
                  <a:bodyPr/>
                  <a:lstStyle/>
                  <a:p>
                    <a:endParaRPr lang="en-US"/>
                  </a:p>
                </p:txBody>
              </p:sp>
            </p:grpSp>
            <p:sp>
              <p:nvSpPr>
                <p:cNvPr id="201780" name="Freeform 31"/>
                <p:cNvSpPr>
                  <a:spLocks/>
                </p:cNvSpPr>
                <p:nvPr/>
              </p:nvSpPr>
              <p:spPr bwMode="auto">
                <a:xfrm>
                  <a:off x="2352" y="2276"/>
                  <a:ext cx="170" cy="169"/>
                </a:xfrm>
                <a:custGeom>
                  <a:avLst/>
                  <a:gdLst>
                    <a:gd name="T0" fmla="*/ 0 w 170"/>
                    <a:gd name="T1" fmla="*/ 0 h 169"/>
                    <a:gd name="T2" fmla="*/ 36 w 170"/>
                    <a:gd name="T3" fmla="*/ 44 h 169"/>
                    <a:gd name="T4" fmla="*/ 62 w 170"/>
                    <a:gd name="T5" fmla="*/ 71 h 169"/>
                    <a:gd name="T6" fmla="*/ 71 w 170"/>
                    <a:gd name="T7" fmla="*/ 88 h 169"/>
                    <a:gd name="T8" fmla="*/ 80 w 170"/>
                    <a:gd name="T9" fmla="*/ 115 h 169"/>
                    <a:gd name="T10" fmla="*/ 98 w 170"/>
                    <a:gd name="T11" fmla="*/ 141 h 169"/>
                    <a:gd name="T12" fmla="*/ 125 w 170"/>
                    <a:gd name="T13" fmla="*/ 150 h 169"/>
                    <a:gd name="T14" fmla="*/ 169 w 170"/>
                    <a:gd name="T15" fmla="*/ 168 h 169"/>
                    <a:gd name="T16" fmla="*/ 133 w 170"/>
                    <a:gd name="T17" fmla="*/ 141 h 169"/>
                    <a:gd name="T18" fmla="*/ 125 w 170"/>
                    <a:gd name="T19" fmla="*/ 115 h 169"/>
                    <a:gd name="T20" fmla="*/ 98 w 170"/>
                    <a:gd name="T21" fmla="*/ 88 h 169"/>
                    <a:gd name="T22" fmla="*/ 80 w 170"/>
                    <a:gd name="T23" fmla="*/ 53 h 169"/>
                    <a:gd name="T24" fmla="*/ 62 w 170"/>
                    <a:gd name="T25" fmla="*/ 27 h 169"/>
                    <a:gd name="T26" fmla="*/ 18 w 170"/>
                    <a:gd name="T27" fmla="*/ 9 h 1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0"/>
                    <a:gd name="T43" fmla="*/ 0 h 169"/>
                    <a:gd name="T44" fmla="*/ 170 w 170"/>
                    <a:gd name="T45" fmla="*/ 169 h 1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0" h="169">
                      <a:moveTo>
                        <a:pt x="0" y="0"/>
                      </a:moveTo>
                      <a:lnTo>
                        <a:pt x="36" y="44"/>
                      </a:lnTo>
                      <a:lnTo>
                        <a:pt x="62" y="71"/>
                      </a:lnTo>
                      <a:lnTo>
                        <a:pt x="71" y="88"/>
                      </a:lnTo>
                      <a:lnTo>
                        <a:pt x="80" y="115"/>
                      </a:lnTo>
                      <a:lnTo>
                        <a:pt x="98" y="141"/>
                      </a:lnTo>
                      <a:lnTo>
                        <a:pt x="125" y="150"/>
                      </a:lnTo>
                      <a:lnTo>
                        <a:pt x="169" y="168"/>
                      </a:lnTo>
                      <a:lnTo>
                        <a:pt x="133" y="141"/>
                      </a:lnTo>
                      <a:lnTo>
                        <a:pt x="125" y="115"/>
                      </a:lnTo>
                      <a:lnTo>
                        <a:pt x="98" y="88"/>
                      </a:lnTo>
                      <a:lnTo>
                        <a:pt x="80" y="53"/>
                      </a:lnTo>
                      <a:lnTo>
                        <a:pt x="62" y="27"/>
                      </a:lnTo>
                      <a:lnTo>
                        <a:pt x="18" y="9"/>
                      </a:lnTo>
                    </a:path>
                  </a:pathLst>
                </a:custGeom>
                <a:gradFill rotWithShape="0">
                  <a:gsLst>
                    <a:gs pos="0">
                      <a:srgbClr val="001919"/>
                    </a:gs>
                    <a:gs pos="100000">
                      <a:srgbClr val="00FFFF"/>
                    </a:gs>
                  </a:gsLst>
                  <a:lin ang="5400000" scaled="1"/>
                </a:gradFill>
                <a:ln w="12700" cap="rnd">
                  <a:solidFill>
                    <a:srgbClr val="00FF00"/>
                  </a:solidFill>
                  <a:round/>
                  <a:headEnd/>
                  <a:tailEnd/>
                </a:ln>
              </p:spPr>
              <p:txBody>
                <a:bodyPr/>
                <a:lstStyle/>
                <a:p>
                  <a:endParaRPr lang="en-US"/>
                </a:p>
              </p:txBody>
            </p:sp>
          </p:grpSp>
          <p:grpSp>
            <p:nvGrpSpPr>
              <p:cNvPr id="201753" name="Group 32"/>
              <p:cNvGrpSpPr>
                <a:grpSpLocks/>
              </p:cNvGrpSpPr>
              <p:nvPr/>
            </p:nvGrpSpPr>
            <p:grpSpPr bwMode="auto">
              <a:xfrm>
                <a:off x="2282" y="2587"/>
                <a:ext cx="249" cy="196"/>
                <a:chOff x="2282" y="2587"/>
                <a:chExt cx="249" cy="196"/>
              </a:xfrm>
            </p:grpSpPr>
            <p:grpSp>
              <p:nvGrpSpPr>
                <p:cNvPr id="201775" name="Group 33"/>
                <p:cNvGrpSpPr>
                  <a:grpSpLocks/>
                </p:cNvGrpSpPr>
                <p:nvPr/>
              </p:nvGrpSpPr>
              <p:grpSpPr bwMode="auto">
                <a:xfrm>
                  <a:off x="2282" y="2587"/>
                  <a:ext cx="249" cy="196"/>
                  <a:chOff x="2282" y="2587"/>
                  <a:chExt cx="249" cy="196"/>
                </a:xfrm>
              </p:grpSpPr>
              <p:sp>
                <p:nvSpPr>
                  <p:cNvPr id="201777" name="Freeform 34"/>
                  <p:cNvSpPr>
                    <a:spLocks/>
                  </p:cNvSpPr>
                  <p:nvPr/>
                </p:nvSpPr>
                <p:spPr bwMode="auto">
                  <a:xfrm>
                    <a:off x="2282" y="2596"/>
                    <a:ext cx="195" cy="187"/>
                  </a:xfrm>
                  <a:custGeom>
                    <a:avLst/>
                    <a:gdLst>
                      <a:gd name="T0" fmla="*/ 0 w 195"/>
                      <a:gd name="T1" fmla="*/ 168 h 187"/>
                      <a:gd name="T2" fmla="*/ 18 w 195"/>
                      <a:gd name="T3" fmla="*/ 142 h 187"/>
                      <a:gd name="T4" fmla="*/ 18 w 195"/>
                      <a:gd name="T5" fmla="*/ 115 h 187"/>
                      <a:gd name="T6" fmla="*/ 18 w 195"/>
                      <a:gd name="T7" fmla="*/ 89 h 187"/>
                      <a:gd name="T8" fmla="*/ 18 w 195"/>
                      <a:gd name="T9" fmla="*/ 62 h 187"/>
                      <a:gd name="T10" fmla="*/ 44 w 195"/>
                      <a:gd name="T11" fmla="*/ 80 h 187"/>
                      <a:gd name="T12" fmla="*/ 53 w 195"/>
                      <a:gd name="T13" fmla="*/ 62 h 187"/>
                      <a:gd name="T14" fmla="*/ 71 w 195"/>
                      <a:gd name="T15" fmla="*/ 27 h 187"/>
                      <a:gd name="T16" fmla="*/ 88 w 195"/>
                      <a:gd name="T17" fmla="*/ 18 h 187"/>
                      <a:gd name="T18" fmla="*/ 88 w 195"/>
                      <a:gd name="T19" fmla="*/ 53 h 187"/>
                      <a:gd name="T20" fmla="*/ 97 w 195"/>
                      <a:gd name="T21" fmla="*/ 18 h 187"/>
                      <a:gd name="T22" fmla="*/ 115 w 195"/>
                      <a:gd name="T23" fmla="*/ 0 h 187"/>
                      <a:gd name="T24" fmla="*/ 115 w 195"/>
                      <a:gd name="T25" fmla="*/ 18 h 187"/>
                      <a:gd name="T26" fmla="*/ 132 w 195"/>
                      <a:gd name="T27" fmla="*/ 62 h 187"/>
                      <a:gd name="T28" fmla="*/ 168 w 195"/>
                      <a:gd name="T29" fmla="*/ 142 h 187"/>
                      <a:gd name="T30" fmla="*/ 194 w 195"/>
                      <a:gd name="T31" fmla="*/ 142 h 187"/>
                      <a:gd name="T32" fmla="*/ 159 w 195"/>
                      <a:gd name="T33" fmla="*/ 159 h 187"/>
                      <a:gd name="T34" fmla="*/ 141 w 195"/>
                      <a:gd name="T35" fmla="*/ 159 h 187"/>
                      <a:gd name="T36" fmla="*/ 159 w 195"/>
                      <a:gd name="T37" fmla="*/ 177 h 187"/>
                      <a:gd name="T38" fmla="*/ 44 w 195"/>
                      <a:gd name="T39" fmla="*/ 186 h 18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95"/>
                      <a:gd name="T61" fmla="*/ 0 h 187"/>
                      <a:gd name="T62" fmla="*/ 195 w 195"/>
                      <a:gd name="T63" fmla="*/ 187 h 18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95" h="187">
                        <a:moveTo>
                          <a:pt x="0" y="168"/>
                        </a:moveTo>
                        <a:lnTo>
                          <a:pt x="18" y="142"/>
                        </a:lnTo>
                        <a:lnTo>
                          <a:pt x="18" y="115"/>
                        </a:lnTo>
                        <a:lnTo>
                          <a:pt x="18" y="89"/>
                        </a:lnTo>
                        <a:lnTo>
                          <a:pt x="18" y="62"/>
                        </a:lnTo>
                        <a:lnTo>
                          <a:pt x="44" y="80"/>
                        </a:lnTo>
                        <a:lnTo>
                          <a:pt x="53" y="62"/>
                        </a:lnTo>
                        <a:lnTo>
                          <a:pt x="71" y="27"/>
                        </a:lnTo>
                        <a:lnTo>
                          <a:pt x="88" y="18"/>
                        </a:lnTo>
                        <a:lnTo>
                          <a:pt x="88" y="53"/>
                        </a:lnTo>
                        <a:lnTo>
                          <a:pt x="97" y="18"/>
                        </a:lnTo>
                        <a:lnTo>
                          <a:pt x="115" y="0"/>
                        </a:lnTo>
                        <a:lnTo>
                          <a:pt x="115" y="18"/>
                        </a:lnTo>
                        <a:lnTo>
                          <a:pt x="132" y="62"/>
                        </a:lnTo>
                        <a:lnTo>
                          <a:pt x="168" y="142"/>
                        </a:lnTo>
                        <a:lnTo>
                          <a:pt x="194" y="142"/>
                        </a:lnTo>
                        <a:lnTo>
                          <a:pt x="159" y="159"/>
                        </a:lnTo>
                        <a:lnTo>
                          <a:pt x="141" y="159"/>
                        </a:lnTo>
                        <a:lnTo>
                          <a:pt x="159" y="177"/>
                        </a:lnTo>
                        <a:lnTo>
                          <a:pt x="44" y="186"/>
                        </a:lnTo>
                      </a:path>
                    </a:pathLst>
                  </a:custGeom>
                  <a:gradFill rotWithShape="0">
                    <a:gsLst>
                      <a:gs pos="0">
                        <a:srgbClr val="FFDACC"/>
                      </a:gs>
                      <a:gs pos="100000">
                        <a:srgbClr val="FF4600"/>
                      </a:gs>
                    </a:gsLst>
                    <a:lin ang="0" scaled="1"/>
                  </a:gradFill>
                  <a:ln w="12700" cap="rnd">
                    <a:solidFill>
                      <a:srgbClr val="FF0000"/>
                    </a:solidFill>
                    <a:round/>
                    <a:headEnd/>
                    <a:tailEnd/>
                  </a:ln>
                </p:spPr>
                <p:txBody>
                  <a:bodyPr/>
                  <a:lstStyle/>
                  <a:p>
                    <a:endParaRPr lang="en-US"/>
                  </a:p>
                </p:txBody>
              </p:sp>
              <p:sp>
                <p:nvSpPr>
                  <p:cNvPr id="201778" name="Freeform 35"/>
                  <p:cNvSpPr>
                    <a:spLocks/>
                  </p:cNvSpPr>
                  <p:nvPr/>
                </p:nvSpPr>
                <p:spPr bwMode="auto">
                  <a:xfrm>
                    <a:off x="2396" y="2587"/>
                    <a:ext cx="135" cy="134"/>
                  </a:xfrm>
                  <a:custGeom>
                    <a:avLst/>
                    <a:gdLst>
                      <a:gd name="T0" fmla="*/ 0 w 135"/>
                      <a:gd name="T1" fmla="*/ 9 h 134"/>
                      <a:gd name="T2" fmla="*/ 27 w 135"/>
                      <a:gd name="T3" fmla="*/ 35 h 134"/>
                      <a:gd name="T4" fmla="*/ 45 w 135"/>
                      <a:gd name="T5" fmla="*/ 27 h 134"/>
                      <a:gd name="T6" fmla="*/ 80 w 135"/>
                      <a:gd name="T7" fmla="*/ 9 h 134"/>
                      <a:gd name="T8" fmla="*/ 116 w 135"/>
                      <a:gd name="T9" fmla="*/ 0 h 134"/>
                      <a:gd name="T10" fmla="*/ 134 w 135"/>
                      <a:gd name="T11" fmla="*/ 0 h 134"/>
                      <a:gd name="T12" fmla="*/ 125 w 135"/>
                      <a:gd name="T13" fmla="*/ 27 h 134"/>
                      <a:gd name="T14" fmla="*/ 107 w 135"/>
                      <a:gd name="T15" fmla="*/ 80 h 134"/>
                      <a:gd name="T16" fmla="*/ 89 w 135"/>
                      <a:gd name="T17" fmla="*/ 115 h 134"/>
                      <a:gd name="T18" fmla="*/ 116 w 135"/>
                      <a:gd name="T19" fmla="*/ 98 h 134"/>
                      <a:gd name="T20" fmla="*/ 63 w 135"/>
                      <a:gd name="T21" fmla="*/ 133 h 1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5"/>
                      <a:gd name="T34" fmla="*/ 0 h 134"/>
                      <a:gd name="T35" fmla="*/ 135 w 135"/>
                      <a:gd name="T36" fmla="*/ 134 h 1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5" h="134">
                        <a:moveTo>
                          <a:pt x="0" y="9"/>
                        </a:moveTo>
                        <a:lnTo>
                          <a:pt x="27" y="35"/>
                        </a:lnTo>
                        <a:lnTo>
                          <a:pt x="45" y="27"/>
                        </a:lnTo>
                        <a:lnTo>
                          <a:pt x="80" y="9"/>
                        </a:lnTo>
                        <a:lnTo>
                          <a:pt x="116" y="0"/>
                        </a:lnTo>
                        <a:lnTo>
                          <a:pt x="134" y="0"/>
                        </a:lnTo>
                        <a:lnTo>
                          <a:pt x="125" y="27"/>
                        </a:lnTo>
                        <a:lnTo>
                          <a:pt x="107" y="80"/>
                        </a:lnTo>
                        <a:lnTo>
                          <a:pt x="89" y="115"/>
                        </a:lnTo>
                        <a:lnTo>
                          <a:pt x="116" y="98"/>
                        </a:lnTo>
                        <a:lnTo>
                          <a:pt x="63" y="133"/>
                        </a:lnTo>
                      </a:path>
                    </a:pathLst>
                  </a:custGeom>
                  <a:gradFill rotWithShape="0">
                    <a:gsLst>
                      <a:gs pos="0">
                        <a:srgbClr val="992A00"/>
                      </a:gs>
                      <a:gs pos="100000">
                        <a:srgbClr val="FF4600"/>
                      </a:gs>
                    </a:gsLst>
                    <a:lin ang="0" scaled="1"/>
                  </a:gradFill>
                  <a:ln w="12700" cap="rnd">
                    <a:solidFill>
                      <a:srgbClr val="FFFF00"/>
                    </a:solidFill>
                    <a:round/>
                    <a:headEnd/>
                    <a:tailEnd/>
                  </a:ln>
                </p:spPr>
                <p:txBody>
                  <a:bodyPr/>
                  <a:lstStyle/>
                  <a:p>
                    <a:endParaRPr lang="en-US"/>
                  </a:p>
                </p:txBody>
              </p:sp>
            </p:grpSp>
            <p:sp>
              <p:nvSpPr>
                <p:cNvPr id="201776" name="Freeform 36"/>
                <p:cNvSpPr>
                  <a:spLocks/>
                </p:cNvSpPr>
                <p:nvPr/>
              </p:nvSpPr>
              <p:spPr bwMode="auto">
                <a:xfrm>
                  <a:off x="2309" y="2658"/>
                  <a:ext cx="168" cy="116"/>
                </a:xfrm>
                <a:custGeom>
                  <a:avLst/>
                  <a:gdLst>
                    <a:gd name="T0" fmla="*/ 0 w 168"/>
                    <a:gd name="T1" fmla="*/ 106 h 116"/>
                    <a:gd name="T2" fmla="*/ 26 w 168"/>
                    <a:gd name="T3" fmla="*/ 80 h 116"/>
                    <a:gd name="T4" fmla="*/ 53 w 168"/>
                    <a:gd name="T5" fmla="*/ 53 h 116"/>
                    <a:gd name="T6" fmla="*/ 79 w 168"/>
                    <a:gd name="T7" fmla="*/ 18 h 116"/>
                    <a:gd name="T8" fmla="*/ 123 w 168"/>
                    <a:gd name="T9" fmla="*/ 0 h 116"/>
                    <a:gd name="T10" fmla="*/ 167 w 168"/>
                    <a:gd name="T11" fmla="*/ 0 h 116"/>
                    <a:gd name="T12" fmla="*/ 132 w 168"/>
                    <a:gd name="T13" fmla="*/ 18 h 116"/>
                    <a:gd name="T14" fmla="*/ 114 w 168"/>
                    <a:gd name="T15" fmla="*/ 44 h 116"/>
                    <a:gd name="T16" fmla="*/ 88 w 168"/>
                    <a:gd name="T17" fmla="*/ 53 h 116"/>
                    <a:gd name="T18" fmla="*/ 79 w 168"/>
                    <a:gd name="T19" fmla="*/ 62 h 116"/>
                    <a:gd name="T20" fmla="*/ 26 w 168"/>
                    <a:gd name="T21" fmla="*/ 106 h 116"/>
                    <a:gd name="T22" fmla="*/ 18 w 168"/>
                    <a:gd name="T23" fmla="*/ 115 h 1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8"/>
                    <a:gd name="T37" fmla="*/ 0 h 116"/>
                    <a:gd name="T38" fmla="*/ 168 w 168"/>
                    <a:gd name="T39" fmla="*/ 116 h 1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8" h="116">
                      <a:moveTo>
                        <a:pt x="0" y="106"/>
                      </a:moveTo>
                      <a:lnTo>
                        <a:pt x="26" y="80"/>
                      </a:lnTo>
                      <a:lnTo>
                        <a:pt x="53" y="53"/>
                      </a:lnTo>
                      <a:lnTo>
                        <a:pt x="79" y="18"/>
                      </a:lnTo>
                      <a:lnTo>
                        <a:pt x="123" y="0"/>
                      </a:lnTo>
                      <a:lnTo>
                        <a:pt x="167" y="0"/>
                      </a:lnTo>
                      <a:lnTo>
                        <a:pt x="132" y="18"/>
                      </a:lnTo>
                      <a:lnTo>
                        <a:pt x="114" y="44"/>
                      </a:lnTo>
                      <a:lnTo>
                        <a:pt x="88" y="53"/>
                      </a:lnTo>
                      <a:lnTo>
                        <a:pt x="79" y="62"/>
                      </a:lnTo>
                      <a:lnTo>
                        <a:pt x="26" y="106"/>
                      </a:lnTo>
                      <a:lnTo>
                        <a:pt x="18" y="115"/>
                      </a:lnTo>
                    </a:path>
                  </a:pathLst>
                </a:custGeom>
                <a:gradFill rotWithShape="0">
                  <a:gsLst>
                    <a:gs pos="0">
                      <a:srgbClr val="0000FF"/>
                    </a:gs>
                    <a:gs pos="100000">
                      <a:srgbClr val="CCCCFF"/>
                    </a:gs>
                  </a:gsLst>
                  <a:lin ang="5400000" scaled="1"/>
                </a:gradFill>
                <a:ln w="12700" cap="rnd">
                  <a:solidFill>
                    <a:srgbClr val="00FF00"/>
                  </a:solidFill>
                  <a:round/>
                  <a:headEnd/>
                  <a:tailEnd/>
                </a:ln>
              </p:spPr>
              <p:txBody>
                <a:bodyPr/>
                <a:lstStyle/>
                <a:p>
                  <a:endParaRPr lang="en-US"/>
                </a:p>
              </p:txBody>
            </p:sp>
          </p:grpSp>
          <p:sp>
            <p:nvSpPr>
              <p:cNvPr id="201754" name="Freeform 37"/>
              <p:cNvSpPr>
                <a:spLocks/>
              </p:cNvSpPr>
              <p:nvPr/>
            </p:nvSpPr>
            <p:spPr bwMode="auto">
              <a:xfrm>
                <a:off x="2237" y="2764"/>
                <a:ext cx="89" cy="73"/>
              </a:xfrm>
              <a:custGeom>
                <a:avLst/>
                <a:gdLst>
                  <a:gd name="T0" fmla="*/ 0 w 89"/>
                  <a:gd name="T1" fmla="*/ 45 h 73"/>
                  <a:gd name="T2" fmla="*/ 62 w 89"/>
                  <a:gd name="T3" fmla="*/ 0 h 73"/>
                  <a:gd name="T4" fmla="*/ 88 w 89"/>
                  <a:gd name="T5" fmla="*/ 36 h 73"/>
                  <a:gd name="T6" fmla="*/ 44 w 89"/>
                  <a:gd name="T7" fmla="*/ 72 h 73"/>
                  <a:gd name="T8" fmla="*/ 0 60000 65536"/>
                  <a:gd name="T9" fmla="*/ 0 60000 65536"/>
                  <a:gd name="T10" fmla="*/ 0 60000 65536"/>
                  <a:gd name="T11" fmla="*/ 0 60000 65536"/>
                  <a:gd name="T12" fmla="*/ 0 w 89"/>
                  <a:gd name="T13" fmla="*/ 0 h 73"/>
                  <a:gd name="T14" fmla="*/ 89 w 89"/>
                  <a:gd name="T15" fmla="*/ 73 h 73"/>
                </a:gdLst>
                <a:ahLst/>
                <a:cxnLst>
                  <a:cxn ang="T8">
                    <a:pos x="T0" y="T1"/>
                  </a:cxn>
                  <a:cxn ang="T9">
                    <a:pos x="T2" y="T3"/>
                  </a:cxn>
                  <a:cxn ang="T10">
                    <a:pos x="T4" y="T5"/>
                  </a:cxn>
                  <a:cxn ang="T11">
                    <a:pos x="T6" y="T7"/>
                  </a:cxn>
                </a:cxnLst>
                <a:rect l="T12" t="T13" r="T14" b="T15"/>
                <a:pathLst>
                  <a:path w="89" h="73">
                    <a:moveTo>
                      <a:pt x="0" y="45"/>
                    </a:moveTo>
                    <a:lnTo>
                      <a:pt x="62" y="0"/>
                    </a:lnTo>
                    <a:lnTo>
                      <a:pt x="88" y="36"/>
                    </a:lnTo>
                    <a:lnTo>
                      <a:pt x="44" y="72"/>
                    </a:lnTo>
                  </a:path>
                </a:pathLst>
              </a:custGeom>
              <a:gradFill rotWithShape="0">
                <a:gsLst>
                  <a:gs pos="0">
                    <a:srgbClr val="FF4600"/>
                  </a:gs>
                  <a:gs pos="100000">
                    <a:srgbClr val="B23100"/>
                  </a:gs>
                </a:gsLst>
                <a:lin ang="0" scaled="1"/>
              </a:gradFill>
              <a:ln w="12700" cap="rnd">
                <a:solidFill>
                  <a:srgbClr val="000000"/>
                </a:solidFill>
                <a:round/>
                <a:headEnd/>
                <a:tailEnd/>
              </a:ln>
            </p:spPr>
            <p:txBody>
              <a:bodyPr/>
              <a:lstStyle/>
              <a:p>
                <a:endParaRPr lang="en-US"/>
              </a:p>
            </p:txBody>
          </p:sp>
          <p:grpSp>
            <p:nvGrpSpPr>
              <p:cNvPr id="201755" name="Group 38"/>
              <p:cNvGrpSpPr>
                <a:grpSpLocks/>
              </p:cNvGrpSpPr>
              <p:nvPr/>
            </p:nvGrpSpPr>
            <p:grpSpPr bwMode="auto">
              <a:xfrm>
                <a:off x="2654" y="2187"/>
                <a:ext cx="578" cy="765"/>
                <a:chOff x="2654" y="2187"/>
                <a:chExt cx="578" cy="765"/>
              </a:xfrm>
            </p:grpSpPr>
            <p:sp>
              <p:nvSpPr>
                <p:cNvPr id="201765" name="Arc 39"/>
                <p:cNvSpPr>
                  <a:spLocks/>
                </p:cNvSpPr>
                <p:nvPr/>
              </p:nvSpPr>
              <p:spPr bwMode="auto">
                <a:xfrm>
                  <a:off x="2654" y="2481"/>
                  <a:ext cx="139" cy="457"/>
                </a:xfrm>
                <a:custGeom>
                  <a:avLst/>
                  <a:gdLst>
                    <a:gd name="T0" fmla="*/ 100 w 21600"/>
                    <a:gd name="T1" fmla="*/ 457 h 26671"/>
                    <a:gd name="T2" fmla="*/ 5 w 21600"/>
                    <a:gd name="T3" fmla="*/ 0 h 26671"/>
                    <a:gd name="T4" fmla="*/ 139 w 21600"/>
                    <a:gd name="T5" fmla="*/ 102 h 26671"/>
                    <a:gd name="T6" fmla="*/ 0 60000 65536"/>
                    <a:gd name="T7" fmla="*/ 0 60000 65536"/>
                    <a:gd name="T8" fmla="*/ 0 60000 65536"/>
                    <a:gd name="T9" fmla="*/ 0 w 21600"/>
                    <a:gd name="T10" fmla="*/ 0 h 26671"/>
                    <a:gd name="T11" fmla="*/ 21600 w 21600"/>
                    <a:gd name="T12" fmla="*/ 26671 h 26671"/>
                  </a:gdLst>
                  <a:ahLst/>
                  <a:cxnLst>
                    <a:cxn ang="T6">
                      <a:pos x="T0" y="T1"/>
                    </a:cxn>
                    <a:cxn ang="T7">
                      <a:pos x="T2" y="T3"/>
                    </a:cxn>
                    <a:cxn ang="T8">
                      <a:pos x="T4" y="T5"/>
                    </a:cxn>
                  </a:cxnLst>
                  <a:rect l="T9" t="T10" r="T11" b="T12"/>
                  <a:pathLst>
                    <a:path w="21600" h="26671" fill="none" extrusionOk="0">
                      <a:moveTo>
                        <a:pt x="15537" y="26670"/>
                      </a:moveTo>
                      <a:cubicBezTo>
                        <a:pt x="6328" y="23977"/>
                        <a:pt x="0" y="15533"/>
                        <a:pt x="0" y="5939"/>
                      </a:cubicBezTo>
                      <a:cubicBezTo>
                        <a:pt x="-1" y="3930"/>
                        <a:pt x="280" y="1931"/>
                        <a:pt x="832" y="0"/>
                      </a:cubicBezTo>
                    </a:path>
                    <a:path w="21600" h="26671" stroke="0" extrusionOk="0">
                      <a:moveTo>
                        <a:pt x="15537" y="26670"/>
                      </a:moveTo>
                      <a:cubicBezTo>
                        <a:pt x="6328" y="23977"/>
                        <a:pt x="0" y="15533"/>
                        <a:pt x="0" y="5939"/>
                      </a:cubicBezTo>
                      <a:cubicBezTo>
                        <a:pt x="-1" y="3930"/>
                        <a:pt x="280" y="1931"/>
                        <a:pt x="832" y="0"/>
                      </a:cubicBezTo>
                      <a:lnTo>
                        <a:pt x="21600" y="5939"/>
                      </a:lnTo>
                      <a:close/>
                    </a:path>
                  </a:pathLst>
                </a:custGeom>
                <a:noFill/>
                <a:ln w="25400" cap="rnd">
                  <a:solidFill>
                    <a:srgbClr val="000000"/>
                  </a:solidFill>
                  <a:round/>
                  <a:headEnd/>
                  <a:tailEnd/>
                </a:ln>
              </p:spPr>
              <p:txBody>
                <a:bodyPr wrap="none" anchor="ctr"/>
                <a:lstStyle/>
                <a:p>
                  <a:endParaRPr lang="en-US"/>
                </a:p>
              </p:txBody>
            </p:sp>
            <p:sp>
              <p:nvSpPr>
                <p:cNvPr id="201766" name="Freeform 40" descr="Dark upward diagonal"/>
                <p:cNvSpPr>
                  <a:spLocks/>
                </p:cNvSpPr>
                <p:nvPr/>
              </p:nvSpPr>
              <p:spPr bwMode="auto">
                <a:xfrm>
                  <a:off x="2663" y="2187"/>
                  <a:ext cx="250" cy="765"/>
                </a:xfrm>
                <a:custGeom>
                  <a:avLst/>
                  <a:gdLst>
                    <a:gd name="T0" fmla="*/ 116 w 250"/>
                    <a:gd name="T1" fmla="*/ 764 h 765"/>
                    <a:gd name="T2" fmla="*/ 98 w 250"/>
                    <a:gd name="T3" fmla="*/ 764 h 765"/>
                    <a:gd name="T4" fmla="*/ 80 w 250"/>
                    <a:gd name="T5" fmla="*/ 737 h 765"/>
                    <a:gd name="T6" fmla="*/ 53 w 250"/>
                    <a:gd name="T7" fmla="*/ 720 h 765"/>
                    <a:gd name="T8" fmla="*/ 36 w 250"/>
                    <a:gd name="T9" fmla="*/ 684 h 765"/>
                    <a:gd name="T10" fmla="*/ 27 w 250"/>
                    <a:gd name="T11" fmla="*/ 649 h 765"/>
                    <a:gd name="T12" fmla="*/ 18 w 250"/>
                    <a:gd name="T13" fmla="*/ 613 h 765"/>
                    <a:gd name="T14" fmla="*/ 9 w 250"/>
                    <a:gd name="T15" fmla="*/ 560 h 765"/>
                    <a:gd name="T16" fmla="*/ 0 w 250"/>
                    <a:gd name="T17" fmla="*/ 497 h 765"/>
                    <a:gd name="T18" fmla="*/ 0 w 250"/>
                    <a:gd name="T19" fmla="*/ 453 h 765"/>
                    <a:gd name="T20" fmla="*/ 0 w 250"/>
                    <a:gd name="T21" fmla="*/ 320 h 765"/>
                    <a:gd name="T22" fmla="*/ 0 w 250"/>
                    <a:gd name="T23" fmla="*/ 284 h 765"/>
                    <a:gd name="T24" fmla="*/ 0 w 250"/>
                    <a:gd name="T25" fmla="*/ 240 h 765"/>
                    <a:gd name="T26" fmla="*/ 0 w 250"/>
                    <a:gd name="T27" fmla="*/ 231 h 765"/>
                    <a:gd name="T28" fmla="*/ 0 w 250"/>
                    <a:gd name="T29" fmla="*/ 213 h 765"/>
                    <a:gd name="T30" fmla="*/ 9 w 250"/>
                    <a:gd name="T31" fmla="*/ 160 h 765"/>
                    <a:gd name="T32" fmla="*/ 18 w 250"/>
                    <a:gd name="T33" fmla="*/ 124 h 765"/>
                    <a:gd name="T34" fmla="*/ 27 w 250"/>
                    <a:gd name="T35" fmla="*/ 89 h 765"/>
                    <a:gd name="T36" fmla="*/ 36 w 250"/>
                    <a:gd name="T37" fmla="*/ 53 h 765"/>
                    <a:gd name="T38" fmla="*/ 53 w 250"/>
                    <a:gd name="T39" fmla="*/ 36 h 765"/>
                    <a:gd name="T40" fmla="*/ 116 w 250"/>
                    <a:gd name="T41" fmla="*/ 27 h 765"/>
                    <a:gd name="T42" fmla="*/ 169 w 250"/>
                    <a:gd name="T43" fmla="*/ 0 h 765"/>
                    <a:gd name="T44" fmla="*/ 240 w 250"/>
                    <a:gd name="T45" fmla="*/ 0 h 765"/>
                    <a:gd name="T46" fmla="*/ 249 w 250"/>
                    <a:gd name="T47" fmla="*/ 0 h 765"/>
                    <a:gd name="T48" fmla="*/ 231 w 250"/>
                    <a:gd name="T49" fmla="*/ 44 h 765"/>
                    <a:gd name="T50" fmla="*/ 205 w 250"/>
                    <a:gd name="T51" fmla="*/ 98 h 765"/>
                    <a:gd name="T52" fmla="*/ 187 w 250"/>
                    <a:gd name="T53" fmla="*/ 133 h 765"/>
                    <a:gd name="T54" fmla="*/ 169 w 250"/>
                    <a:gd name="T55" fmla="*/ 204 h 765"/>
                    <a:gd name="T56" fmla="*/ 151 w 250"/>
                    <a:gd name="T57" fmla="*/ 284 h 765"/>
                    <a:gd name="T58" fmla="*/ 151 w 250"/>
                    <a:gd name="T59" fmla="*/ 346 h 765"/>
                    <a:gd name="T60" fmla="*/ 151 w 250"/>
                    <a:gd name="T61" fmla="*/ 409 h 765"/>
                    <a:gd name="T62" fmla="*/ 169 w 250"/>
                    <a:gd name="T63" fmla="*/ 497 h 765"/>
                    <a:gd name="T64" fmla="*/ 187 w 250"/>
                    <a:gd name="T65" fmla="*/ 577 h 765"/>
                    <a:gd name="T66" fmla="*/ 213 w 250"/>
                    <a:gd name="T67" fmla="*/ 657 h 765"/>
                    <a:gd name="T68" fmla="*/ 249 w 250"/>
                    <a:gd name="T69" fmla="*/ 720 h 765"/>
                    <a:gd name="T70" fmla="*/ 205 w 250"/>
                    <a:gd name="T71" fmla="*/ 720 h 765"/>
                    <a:gd name="T72" fmla="*/ 107 w 250"/>
                    <a:gd name="T73" fmla="*/ 764 h 76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50"/>
                    <a:gd name="T112" fmla="*/ 0 h 765"/>
                    <a:gd name="T113" fmla="*/ 250 w 250"/>
                    <a:gd name="T114" fmla="*/ 765 h 76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50" h="765">
                      <a:moveTo>
                        <a:pt x="116" y="764"/>
                      </a:moveTo>
                      <a:lnTo>
                        <a:pt x="98" y="764"/>
                      </a:lnTo>
                      <a:lnTo>
                        <a:pt x="80" y="737"/>
                      </a:lnTo>
                      <a:lnTo>
                        <a:pt x="53" y="720"/>
                      </a:lnTo>
                      <a:lnTo>
                        <a:pt x="36" y="684"/>
                      </a:lnTo>
                      <a:lnTo>
                        <a:pt x="27" y="649"/>
                      </a:lnTo>
                      <a:lnTo>
                        <a:pt x="18" y="613"/>
                      </a:lnTo>
                      <a:lnTo>
                        <a:pt x="9" y="560"/>
                      </a:lnTo>
                      <a:lnTo>
                        <a:pt x="0" y="497"/>
                      </a:lnTo>
                      <a:lnTo>
                        <a:pt x="0" y="453"/>
                      </a:lnTo>
                      <a:lnTo>
                        <a:pt x="0" y="320"/>
                      </a:lnTo>
                      <a:lnTo>
                        <a:pt x="0" y="284"/>
                      </a:lnTo>
                      <a:lnTo>
                        <a:pt x="0" y="240"/>
                      </a:lnTo>
                      <a:lnTo>
                        <a:pt x="0" y="231"/>
                      </a:lnTo>
                      <a:lnTo>
                        <a:pt x="0" y="213"/>
                      </a:lnTo>
                      <a:lnTo>
                        <a:pt x="9" y="160"/>
                      </a:lnTo>
                      <a:lnTo>
                        <a:pt x="18" y="124"/>
                      </a:lnTo>
                      <a:lnTo>
                        <a:pt x="27" y="89"/>
                      </a:lnTo>
                      <a:lnTo>
                        <a:pt x="36" y="53"/>
                      </a:lnTo>
                      <a:lnTo>
                        <a:pt x="53" y="36"/>
                      </a:lnTo>
                      <a:lnTo>
                        <a:pt x="116" y="27"/>
                      </a:lnTo>
                      <a:lnTo>
                        <a:pt x="169" y="0"/>
                      </a:lnTo>
                      <a:lnTo>
                        <a:pt x="240" y="0"/>
                      </a:lnTo>
                      <a:lnTo>
                        <a:pt x="249" y="0"/>
                      </a:lnTo>
                      <a:lnTo>
                        <a:pt x="231" y="44"/>
                      </a:lnTo>
                      <a:lnTo>
                        <a:pt x="205" y="98"/>
                      </a:lnTo>
                      <a:lnTo>
                        <a:pt x="187" y="133"/>
                      </a:lnTo>
                      <a:lnTo>
                        <a:pt x="169" y="204"/>
                      </a:lnTo>
                      <a:lnTo>
                        <a:pt x="151" y="284"/>
                      </a:lnTo>
                      <a:lnTo>
                        <a:pt x="151" y="346"/>
                      </a:lnTo>
                      <a:lnTo>
                        <a:pt x="151" y="409"/>
                      </a:lnTo>
                      <a:lnTo>
                        <a:pt x="169" y="497"/>
                      </a:lnTo>
                      <a:lnTo>
                        <a:pt x="187" y="577"/>
                      </a:lnTo>
                      <a:lnTo>
                        <a:pt x="213" y="657"/>
                      </a:lnTo>
                      <a:lnTo>
                        <a:pt x="249" y="720"/>
                      </a:lnTo>
                      <a:lnTo>
                        <a:pt x="205" y="720"/>
                      </a:lnTo>
                      <a:lnTo>
                        <a:pt x="107" y="764"/>
                      </a:lnTo>
                    </a:path>
                  </a:pathLst>
                </a:custGeom>
                <a:pattFill prst="dkUpDiag">
                  <a:fgClr>
                    <a:srgbClr val="472D0D"/>
                  </a:fgClr>
                  <a:bgClr>
                    <a:srgbClr val="FFFFFF"/>
                  </a:bgClr>
                </a:pattFill>
                <a:ln w="12700" cap="rnd">
                  <a:noFill/>
                  <a:round/>
                  <a:headEnd/>
                  <a:tailEnd/>
                </a:ln>
              </p:spPr>
              <p:txBody>
                <a:bodyPr/>
                <a:lstStyle/>
                <a:p>
                  <a:endParaRPr lang="en-US"/>
                </a:p>
              </p:txBody>
            </p:sp>
            <p:sp>
              <p:nvSpPr>
                <p:cNvPr id="201767" name="Freeform 41" descr="50%"/>
                <p:cNvSpPr>
                  <a:spLocks/>
                </p:cNvSpPr>
                <p:nvPr/>
              </p:nvSpPr>
              <p:spPr bwMode="auto">
                <a:xfrm>
                  <a:off x="2832" y="2187"/>
                  <a:ext cx="391" cy="721"/>
                </a:xfrm>
                <a:custGeom>
                  <a:avLst/>
                  <a:gdLst>
                    <a:gd name="T0" fmla="*/ 80 w 391"/>
                    <a:gd name="T1" fmla="*/ 0 h 721"/>
                    <a:gd name="T2" fmla="*/ 62 w 391"/>
                    <a:gd name="T3" fmla="*/ 27 h 721"/>
                    <a:gd name="T4" fmla="*/ 35 w 391"/>
                    <a:gd name="T5" fmla="*/ 62 h 721"/>
                    <a:gd name="T6" fmla="*/ 27 w 391"/>
                    <a:gd name="T7" fmla="*/ 98 h 721"/>
                    <a:gd name="T8" fmla="*/ 9 w 391"/>
                    <a:gd name="T9" fmla="*/ 178 h 721"/>
                    <a:gd name="T10" fmla="*/ 9 w 391"/>
                    <a:gd name="T11" fmla="*/ 222 h 721"/>
                    <a:gd name="T12" fmla="*/ 9 w 391"/>
                    <a:gd name="T13" fmla="*/ 258 h 721"/>
                    <a:gd name="T14" fmla="*/ 0 w 391"/>
                    <a:gd name="T15" fmla="*/ 427 h 721"/>
                    <a:gd name="T16" fmla="*/ 9 w 391"/>
                    <a:gd name="T17" fmla="*/ 489 h 721"/>
                    <a:gd name="T18" fmla="*/ 27 w 391"/>
                    <a:gd name="T19" fmla="*/ 560 h 721"/>
                    <a:gd name="T20" fmla="*/ 44 w 391"/>
                    <a:gd name="T21" fmla="*/ 622 h 721"/>
                    <a:gd name="T22" fmla="*/ 80 w 391"/>
                    <a:gd name="T23" fmla="*/ 676 h 721"/>
                    <a:gd name="T24" fmla="*/ 106 w 391"/>
                    <a:gd name="T25" fmla="*/ 711 h 721"/>
                    <a:gd name="T26" fmla="*/ 151 w 391"/>
                    <a:gd name="T27" fmla="*/ 720 h 721"/>
                    <a:gd name="T28" fmla="*/ 257 w 391"/>
                    <a:gd name="T29" fmla="*/ 702 h 721"/>
                    <a:gd name="T30" fmla="*/ 328 w 391"/>
                    <a:gd name="T31" fmla="*/ 702 h 721"/>
                    <a:gd name="T32" fmla="*/ 363 w 391"/>
                    <a:gd name="T33" fmla="*/ 667 h 721"/>
                    <a:gd name="T34" fmla="*/ 363 w 391"/>
                    <a:gd name="T35" fmla="*/ 622 h 721"/>
                    <a:gd name="T36" fmla="*/ 390 w 391"/>
                    <a:gd name="T37" fmla="*/ 533 h 721"/>
                    <a:gd name="T38" fmla="*/ 390 w 391"/>
                    <a:gd name="T39" fmla="*/ 436 h 721"/>
                    <a:gd name="T40" fmla="*/ 390 w 391"/>
                    <a:gd name="T41" fmla="*/ 373 h 721"/>
                    <a:gd name="T42" fmla="*/ 390 w 391"/>
                    <a:gd name="T43" fmla="*/ 284 h 721"/>
                    <a:gd name="T44" fmla="*/ 390 w 391"/>
                    <a:gd name="T45" fmla="*/ 222 h 721"/>
                    <a:gd name="T46" fmla="*/ 363 w 391"/>
                    <a:gd name="T47" fmla="*/ 142 h 721"/>
                    <a:gd name="T48" fmla="*/ 337 w 391"/>
                    <a:gd name="T49" fmla="*/ 71 h 721"/>
                    <a:gd name="T50" fmla="*/ 310 w 391"/>
                    <a:gd name="T51" fmla="*/ 36 h 721"/>
                    <a:gd name="T52" fmla="*/ 275 w 391"/>
                    <a:gd name="T53" fmla="*/ 0 h 721"/>
                    <a:gd name="T54" fmla="*/ 257 w 391"/>
                    <a:gd name="T55" fmla="*/ 0 h 721"/>
                    <a:gd name="T56" fmla="*/ 124 w 391"/>
                    <a:gd name="T57" fmla="*/ 9 h 721"/>
                    <a:gd name="T58" fmla="*/ 80 w 391"/>
                    <a:gd name="T59" fmla="*/ 0 h 7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91"/>
                    <a:gd name="T91" fmla="*/ 0 h 721"/>
                    <a:gd name="T92" fmla="*/ 391 w 391"/>
                    <a:gd name="T93" fmla="*/ 721 h 7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91" h="721">
                      <a:moveTo>
                        <a:pt x="80" y="0"/>
                      </a:moveTo>
                      <a:lnTo>
                        <a:pt x="62" y="27"/>
                      </a:lnTo>
                      <a:lnTo>
                        <a:pt x="35" y="62"/>
                      </a:lnTo>
                      <a:lnTo>
                        <a:pt x="27" y="98"/>
                      </a:lnTo>
                      <a:lnTo>
                        <a:pt x="9" y="178"/>
                      </a:lnTo>
                      <a:lnTo>
                        <a:pt x="9" y="222"/>
                      </a:lnTo>
                      <a:lnTo>
                        <a:pt x="9" y="258"/>
                      </a:lnTo>
                      <a:lnTo>
                        <a:pt x="0" y="427"/>
                      </a:lnTo>
                      <a:lnTo>
                        <a:pt x="9" y="489"/>
                      </a:lnTo>
                      <a:lnTo>
                        <a:pt x="27" y="560"/>
                      </a:lnTo>
                      <a:lnTo>
                        <a:pt x="44" y="622"/>
                      </a:lnTo>
                      <a:lnTo>
                        <a:pt x="80" y="676"/>
                      </a:lnTo>
                      <a:lnTo>
                        <a:pt x="106" y="711"/>
                      </a:lnTo>
                      <a:lnTo>
                        <a:pt x="151" y="720"/>
                      </a:lnTo>
                      <a:lnTo>
                        <a:pt x="257" y="702"/>
                      </a:lnTo>
                      <a:lnTo>
                        <a:pt x="328" y="702"/>
                      </a:lnTo>
                      <a:lnTo>
                        <a:pt x="363" y="667"/>
                      </a:lnTo>
                      <a:lnTo>
                        <a:pt x="363" y="622"/>
                      </a:lnTo>
                      <a:lnTo>
                        <a:pt x="390" y="533"/>
                      </a:lnTo>
                      <a:lnTo>
                        <a:pt x="390" y="436"/>
                      </a:lnTo>
                      <a:lnTo>
                        <a:pt x="390" y="373"/>
                      </a:lnTo>
                      <a:lnTo>
                        <a:pt x="390" y="284"/>
                      </a:lnTo>
                      <a:lnTo>
                        <a:pt x="390" y="222"/>
                      </a:lnTo>
                      <a:lnTo>
                        <a:pt x="363" y="142"/>
                      </a:lnTo>
                      <a:lnTo>
                        <a:pt x="337" y="71"/>
                      </a:lnTo>
                      <a:lnTo>
                        <a:pt x="310" y="36"/>
                      </a:lnTo>
                      <a:lnTo>
                        <a:pt x="275" y="0"/>
                      </a:lnTo>
                      <a:lnTo>
                        <a:pt x="257" y="0"/>
                      </a:lnTo>
                      <a:lnTo>
                        <a:pt x="124" y="9"/>
                      </a:lnTo>
                      <a:lnTo>
                        <a:pt x="80" y="0"/>
                      </a:lnTo>
                    </a:path>
                  </a:pathLst>
                </a:custGeom>
                <a:pattFill prst="pct50">
                  <a:fgClr>
                    <a:srgbClr val="472D0D"/>
                  </a:fgClr>
                  <a:bgClr>
                    <a:srgbClr val="FFFFFF"/>
                  </a:bgClr>
                </a:pattFill>
                <a:ln w="12700" cap="rnd">
                  <a:noFill/>
                  <a:round/>
                  <a:headEnd/>
                  <a:tailEnd/>
                </a:ln>
              </p:spPr>
              <p:txBody>
                <a:bodyPr/>
                <a:lstStyle/>
                <a:p>
                  <a:endParaRPr lang="en-US"/>
                </a:p>
              </p:txBody>
            </p:sp>
            <p:sp>
              <p:nvSpPr>
                <p:cNvPr id="201768" name="Arc 42"/>
                <p:cNvSpPr>
                  <a:spLocks/>
                </p:cNvSpPr>
                <p:nvPr/>
              </p:nvSpPr>
              <p:spPr bwMode="auto">
                <a:xfrm>
                  <a:off x="2654" y="2223"/>
                  <a:ext cx="68" cy="365"/>
                </a:xfrm>
                <a:custGeom>
                  <a:avLst/>
                  <a:gdLst>
                    <a:gd name="T0" fmla="*/ 0 w 21600"/>
                    <a:gd name="T1" fmla="*/ 364 h 21598"/>
                    <a:gd name="T2" fmla="*/ 67 w 21600"/>
                    <a:gd name="T3" fmla="*/ 0 h 21598"/>
                    <a:gd name="T4" fmla="*/ 68 w 21600"/>
                    <a:gd name="T5" fmla="*/ 365 h 21598"/>
                    <a:gd name="T6" fmla="*/ 0 60000 65536"/>
                    <a:gd name="T7" fmla="*/ 0 60000 65536"/>
                    <a:gd name="T8" fmla="*/ 0 60000 65536"/>
                    <a:gd name="T9" fmla="*/ 0 w 21600"/>
                    <a:gd name="T10" fmla="*/ 0 h 21598"/>
                    <a:gd name="T11" fmla="*/ 21600 w 21600"/>
                    <a:gd name="T12" fmla="*/ 21598 h 21598"/>
                  </a:gdLst>
                  <a:ahLst/>
                  <a:cxnLst>
                    <a:cxn ang="T6">
                      <a:pos x="T0" y="T1"/>
                    </a:cxn>
                    <a:cxn ang="T7">
                      <a:pos x="T2" y="T3"/>
                    </a:cxn>
                    <a:cxn ang="T8">
                      <a:pos x="T4" y="T5"/>
                    </a:cxn>
                  </a:cxnLst>
                  <a:rect l="T9" t="T10" r="T11" b="T12"/>
                  <a:pathLst>
                    <a:path w="21600" h="21598" fill="none" extrusionOk="0">
                      <a:moveTo>
                        <a:pt x="0" y="21539"/>
                      </a:moveTo>
                      <a:cubicBezTo>
                        <a:pt x="32" y="9757"/>
                        <a:pt x="9499" y="174"/>
                        <a:pt x="21280" y="0"/>
                      </a:cubicBezTo>
                    </a:path>
                    <a:path w="21600" h="21598" stroke="0" extrusionOk="0">
                      <a:moveTo>
                        <a:pt x="0" y="21539"/>
                      </a:moveTo>
                      <a:cubicBezTo>
                        <a:pt x="32" y="9757"/>
                        <a:pt x="9499" y="174"/>
                        <a:pt x="21280" y="0"/>
                      </a:cubicBezTo>
                      <a:lnTo>
                        <a:pt x="21600" y="21598"/>
                      </a:lnTo>
                      <a:close/>
                    </a:path>
                  </a:pathLst>
                </a:custGeom>
                <a:noFill/>
                <a:ln w="25400" cap="rnd">
                  <a:solidFill>
                    <a:srgbClr val="000000"/>
                  </a:solidFill>
                  <a:round/>
                  <a:headEnd/>
                  <a:tailEnd/>
                </a:ln>
              </p:spPr>
              <p:txBody>
                <a:bodyPr wrap="none" anchor="ctr"/>
                <a:lstStyle/>
                <a:p>
                  <a:endParaRPr lang="en-US"/>
                </a:p>
              </p:txBody>
            </p:sp>
            <p:grpSp>
              <p:nvGrpSpPr>
                <p:cNvPr id="201769" name="Group 43"/>
                <p:cNvGrpSpPr>
                  <a:grpSpLocks/>
                </p:cNvGrpSpPr>
                <p:nvPr/>
              </p:nvGrpSpPr>
              <p:grpSpPr bwMode="auto">
                <a:xfrm>
                  <a:off x="2832" y="2213"/>
                  <a:ext cx="134" cy="690"/>
                  <a:chOff x="2832" y="2213"/>
                  <a:chExt cx="134" cy="690"/>
                </a:xfrm>
              </p:grpSpPr>
              <p:sp>
                <p:nvSpPr>
                  <p:cNvPr id="201773" name="Arc 44"/>
                  <p:cNvSpPr>
                    <a:spLocks/>
                  </p:cNvSpPr>
                  <p:nvPr/>
                </p:nvSpPr>
                <p:spPr bwMode="auto">
                  <a:xfrm>
                    <a:off x="2832" y="2213"/>
                    <a:ext cx="67" cy="348"/>
                  </a:xfrm>
                  <a:custGeom>
                    <a:avLst/>
                    <a:gdLst>
                      <a:gd name="T0" fmla="*/ 0 w 21600"/>
                      <a:gd name="T1" fmla="*/ 348 h 21598"/>
                      <a:gd name="T2" fmla="*/ 66 w 21600"/>
                      <a:gd name="T3" fmla="*/ 0 h 21598"/>
                      <a:gd name="T4" fmla="*/ 67 w 21600"/>
                      <a:gd name="T5" fmla="*/ 348 h 21598"/>
                      <a:gd name="T6" fmla="*/ 0 60000 65536"/>
                      <a:gd name="T7" fmla="*/ 0 60000 65536"/>
                      <a:gd name="T8" fmla="*/ 0 60000 65536"/>
                      <a:gd name="T9" fmla="*/ 0 w 21600"/>
                      <a:gd name="T10" fmla="*/ 0 h 21598"/>
                      <a:gd name="T11" fmla="*/ 21600 w 21600"/>
                      <a:gd name="T12" fmla="*/ 21598 h 21598"/>
                    </a:gdLst>
                    <a:ahLst/>
                    <a:cxnLst>
                      <a:cxn ang="T6">
                        <a:pos x="T0" y="T1"/>
                      </a:cxn>
                      <a:cxn ang="T7">
                        <a:pos x="T2" y="T3"/>
                      </a:cxn>
                      <a:cxn ang="T8">
                        <a:pos x="T4" y="T5"/>
                      </a:cxn>
                    </a:cxnLst>
                    <a:rect l="T9" t="T10" r="T11" b="T12"/>
                    <a:pathLst>
                      <a:path w="21600" h="21598" fill="none" extrusionOk="0">
                        <a:moveTo>
                          <a:pt x="0" y="21598"/>
                        </a:moveTo>
                        <a:cubicBezTo>
                          <a:pt x="0" y="9794"/>
                          <a:pt x="9475" y="176"/>
                          <a:pt x="21278" y="0"/>
                        </a:cubicBezTo>
                      </a:path>
                      <a:path w="21600" h="21598" stroke="0" extrusionOk="0">
                        <a:moveTo>
                          <a:pt x="0" y="21598"/>
                        </a:moveTo>
                        <a:cubicBezTo>
                          <a:pt x="0" y="9794"/>
                          <a:pt x="9475" y="176"/>
                          <a:pt x="21278" y="0"/>
                        </a:cubicBezTo>
                        <a:lnTo>
                          <a:pt x="21600" y="21598"/>
                        </a:lnTo>
                        <a:close/>
                      </a:path>
                    </a:pathLst>
                  </a:custGeom>
                  <a:noFill/>
                  <a:ln w="25400" cap="rnd">
                    <a:solidFill>
                      <a:srgbClr val="000000"/>
                    </a:solidFill>
                    <a:round/>
                    <a:headEnd/>
                    <a:tailEnd/>
                  </a:ln>
                </p:spPr>
                <p:txBody>
                  <a:bodyPr wrap="none" anchor="ctr"/>
                  <a:lstStyle/>
                  <a:p>
                    <a:endParaRPr lang="en-US"/>
                  </a:p>
                </p:txBody>
              </p:sp>
              <p:sp>
                <p:nvSpPr>
                  <p:cNvPr id="201774" name="Arc 45"/>
                  <p:cNvSpPr>
                    <a:spLocks/>
                  </p:cNvSpPr>
                  <p:nvPr/>
                </p:nvSpPr>
                <p:spPr bwMode="auto">
                  <a:xfrm>
                    <a:off x="2832" y="2457"/>
                    <a:ext cx="134" cy="446"/>
                  </a:xfrm>
                  <a:custGeom>
                    <a:avLst/>
                    <a:gdLst>
                      <a:gd name="T0" fmla="*/ 97 w 21600"/>
                      <a:gd name="T1" fmla="*/ 446 h 26739"/>
                      <a:gd name="T2" fmla="*/ 5 w 21600"/>
                      <a:gd name="T3" fmla="*/ 0 h 26739"/>
                      <a:gd name="T4" fmla="*/ 134 w 21600"/>
                      <a:gd name="T5" fmla="*/ 100 h 26739"/>
                      <a:gd name="T6" fmla="*/ 0 60000 65536"/>
                      <a:gd name="T7" fmla="*/ 0 60000 65536"/>
                      <a:gd name="T8" fmla="*/ 0 60000 65536"/>
                      <a:gd name="T9" fmla="*/ 0 w 21600"/>
                      <a:gd name="T10" fmla="*/ 0 h 26739"/>
                      <a:gd name="T11" fmla="*/ 21600 w 21600"/>
                      <a:gd name="T12" fmla="*/ 26739 h 26739"/>
                    </a:gdLst>
                    <a:ahLst/>
                    <a:cxnLst>
                      <a:cxn ang="T6">
                        <a:pos x="T0" y="T1"/>
                      </a:cxn>
                      <a:cxn ang="T7">
                        <a:pos x="T2" y="T3"/>
                      </a:cxn>
                      <a:cxn ang="T8">
                        <a:pos x="T4" y="T5"/>
                      </a:cxn>
                    </a:cxnLst>
                    <a:rect l="T9" t="T10" r="T11" b="T12"/>
                    <a:pathLst>
                      <a:path w="21600" h="26739" fill="none" extrusionOk="0">
                        <a:moveTo>
                          <a:pt x="15627" y="26739"/>
                        </a:moveTo>
                        <a:cubicBezTo>
                          <a:pt x="6374" y="24076"/>
                          <a:pt x="0" y="15610"/>
                          <a:pt x="0" y="5981"/>
                        </a:cubicBezTo>
                        <a:cubicBezTo>
                          <a:pt x="-1" y="3957"/>
                          <a:pt x="284" y="1944"/>
                          <a:pt x="844" y="0"/>
                        </a:cubicBezTo>
                      </a:path>
                      <a:path w="21600" h="26739" stroke="0" extrusionOk="0">
                        <a:moveTo>
                          <a:pt x="15627" y="26739"/>
                        </a:moveTo>
                        <a:cubicBezTo>
                          <a:pt x="6374" y="24076"/>
                          <a:pt x="0" y="15610"/>
                          <a:pt x="0" y="5981"/>
                        </a:cubicBezTo>
                        <a:cubicBezTo>
                          <a:pt x="-1" y="3957"/>
                          <a:pt x="284" y="1944"/>
                          <a:pt x="844" y="0"/>
                        </a:cubicBezTo>
                        <a:lnTo>
                          <a:pt x="21600" y="5981"/>
                        </a:lnTo>
                        <a:close/>
                      </a:path>
                    </a:pathLst>
                  </a:custGeom>
                  <a:noFill/>
                  <a:ln w="25400" cap="rnd">
                    <a:solidFill>
                      <a:srgbClr val="000000"/>
                    </a:solidFill>
                    <a:round/>
                    <a:headEnd/>
                    <a:tailEnd/>
                  </a:ln>
                </p:spPr>
                <p:txBody>
                  <a:bodyPr wrap="none" anchor="ctr"/>
                  <a:lstStyle/>
                  <a:p>
                    <a:endParaRPr lang="en-US"/>
                  </a:p>
                </p:txBody>
              </p:sp>
            </p:grpSp>
            <p:grpSp>
              <p:nvGrpSpPr>
                <p:cNvPr id="201770" name="Group 46"/>
                <p:cNvGrpSpPr>
                  <a:grpSpLocks/>
                </p:cNvGrpSpPr>
                <p:nvPr/>
              </p:nvGrpSpPr>
              <p:grpSpPr bwMode="auto">
                <a:xfrm>
                  <a:off x="3094" y="2200"/>
                  <a:ext cx="138" cy="699"/>
                  <a:chOff x="3094" y="2200"/>
                  <a:chExt cx="138" cy="699"/>
                </a:xfrm>
              </p:grpSpPr>
              <p:sp>
                <p:nvSpPr>
                  <p:cNvPr id="201771" name="Arc 47"/>
                  <p:cNvSpPr>
                    <a:spLocks/>
                  </p:cNvSpPr>
                  <p:nvPr/>
                </p:nvSpPr>
                <p:spPr bwMode="auto">
                  <a:xfrm>
                    <a:off x="3160" y="2547"/>
                    <a:ext cx="72" cy="352"/>
                  </a:xfrm>
                  <a:custGeom>
                    <a:avLst/>
                    <a:gdLst>
                      <a:gd name="T0" fmla="*/ 72 w 21600"/>
                      <a:gd name="T1" fmla="*/ 0 h 21600"/>
                      <a:gd name="T2" fmla="*/ 0 w 21600"/>
                      <a:gd name="T3" fmla="*/ 352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close/>
                      </a:path>
                    </a:pathLst>
                  </a:custGeom>
                  <a:noFill/>
                  <a:ln w="25400" cap="rnd">
                    <a:solidFill>
                      <a:srgbClr val="000000"/>
                    </a:solidFill>
                    <a:round/>
                    <a:headEnd/>
                    <a:tailEnd/>
                  </a:ln>
                </p:spPr>
                <p:txBody>
                  <a:bodyPr wrap="none" anchor="ctr"/>
                  <a:lstStyle/>
                  <a:p>
                    <a:endParaRPr lang="en-US"/>
                  </a:p>
                </p:txBody>
              </p:sp>
              <p:sp>
                <p:nvSpPr>
                  <p:cNvPr id="201772" name="Arc 48"/>
                  <p:cNvSpPr>
                    <a:spLocks/>
                  </p:cNvSpPr>
                  <p:nvPr/>
                </p:nvSpPr>
                <p:spPr bwMode="auto">
                  <a:xfrm>
                    <a:off x="3094" y="2200"/>
                    <a:ext cx="138" cy="447"/>
                  </a:xfrm>
                  <a:custGeom>
                    <a:avLst/>
                    <a:gdLst>
                      <a:gd name="T0" fmla="*/ 38 w 21600"/>
                      <a:gd name="T1" fmla="*/ 0 h 26722"/>
                      <a:gd name="T2" fmla="*/ 133 w 21600"/>
                      <a:gd name="T3" fmla="*/ 447 h 26722"/>
                      <a:gd name="T4" fmla="*/ 0 w 21600"/>
                      <a:gd name="T5" fmla="*/ 347 h 26722"/>
                      <a:gd name="T6" fmla="*/ 0 60000 65536"/>
                      <a:gd name="T7" fmla="*/ 0 60000 65536"/>
                      <a:gd name="T8" fmla="*/ 0 60000 65536"/>
                      <a:gd name="T9" fmla="*/ 0 w 21600"/>
                      <a:gd name="T10" fmla="*/ 0 h 26722"/>
                      <a:gd name="T11" fmla="*/ 21600 w 21600"/>
                      <a:gd name="T12" fmla="*/ 26722 h 26722"/>
                    </a:gdLst>
                    <a:ahLst/>
                    <a:cxnLst>
                      <a:cxn ang="T6">
                        <a:pos x="T0" y="T1"/>
                      </a:cxn>
                      <a:cxn ang="T7">
                        <a:pos x="T2" y="T3"/>
                      </a:cxn>
                      <a:cxn ang="T8">
                        <a:pos x="T4" y="T5"/>
                      </a:cxn>
                    </a:cxnLst>
                    <a:rect l="T9" t="T10" r="T11" b="T12"/>
                    <a:pathLst>
                      <a:path w="21600" h="26722" fill="none" extrusionOk="0">
                        <a:moveTo>
                          <a:pt x="5933" y="-1"/>
                        </a:moveTo>
                        <a:cubicBezTo>
                          <a:pt x="15206" y="2648"/>
                          <a:pt x="21600" y="11124"/>
                          <a:pt x="21600" y="20769"/>
                        </a:cubicBezTo>
                        <a:cubicBezTo>
                          <a:pt x="21600" y="22782"/>
                          <a:pt x="21318" y="24786"/>
                          <a:pt x="20763" y="26722"/>
                        </a:cubicBezTo>
                      </a:path>
                      <a:path w="21600" h="26722" stroke="0" extrusionOk="0">
                        <a:moveTo>
                          <a:pt x="5933" y="-1"/>
                        </a:moveTo>
                        <a:cubicBezTo>
                          <a:pt x="15206" y="2648"/>
                          <a:pt x="21600" y="11124"/>
                          <a:pt x="21600" y="20769"/>
                        </a:cubicBezTo>
                        <a:cubicBezTo>
                          <a:pt x="21600" y="22782"/>
                          <a:pt x="21318" y="24786"/>
                          <a:pt x="20763" y="26722"/>
                        </a:cubicBezTo>
                        <a:lnTo>
                          <a:pt x="0" y="20769"/>
                        </a:lnTo>
                        <a:close/>
                      </a:path>
                    </a:pathLst>
                  </a:custGeom>
                  <a:noFill/>
                  <a:ln w="25400" cap="rnd">
                    <a:solidFill>
                      <a:srgbClr val="000000"/>
                    </a:solidFill>
                    <a:round/>
                    <a:headEnd/>
                    <a:tailEnd/>
                  </a:ln>
                </p:spPr>
                <p:txBody>
                  <a:bodyPr wrap="none" anchor="ctr"/>
                  <a:lstStyle/>
                  <a:p>
                    <a:endParaRPr lang="en-US"/>
                  </a:p>
                </p:txBody>
              </p:sp>
            </p:grpSp>
          </p:grpSp>
          <p:sp>
            <p:nvSpPr>
              <p:cNvPr id="201756" name="Oval 49"/>
              <p:cNvSpPr>
                <a:spLocks noChangeArrowheads="1"/>
              </p:cNvSpPr>
              <p:nvPr/>
            </p:nvSpPr>
            <p:spPr bwMode="auto">
              <a:xfrm>
                <a:off x="2111" y="2372"/>
                <a:ext cx="157" cy="343"/>
              </a:xfrm>
              <a:prstGeom prst="ellipse">
                <a:avLst/>
              </a:prstGeom>
              <a:noFill/>
              <a:ln w="76200">
                <a:solidFill>
                  <a:srgbClr val="FFFFFF"/>
                </a:solidFill>
                <a:round/>
                <a:headEnd/>
                <a:tailEnd/>
              </a:ln>
            </p:spPr>
            <p:txBody>
              <a:bodyPr wrap="none" anchor="ctr"/>
              <a:lstStyle/>
              <a:p>
                <a:endParaRPr lang="en-US"/>
              </a:p>
            </p:txBody>
          </p:sp>
          <p:sp>
            <p:nvSpPr>
              <p:cNvPr id="201757" name="Oval 50"/>
              <p:cNvSpPr>
                <a:spLocks noChangeArrowheads="1"/>
              </p:cNvSpPr>
              <p:nvPr/>
            </p:nvSpPr>
            <p:spPr bwMode="auto">
              <a:xfrm>
                <a:off x="2102" y="2372"/>
                <a:ext cx="137" cy="341"/>
              </a:xfrm>
              <a:prstGeom prst="ellipse">
                <a:avLst/>
              </a:prstGeom>
              <a:gradFill rotWithShape="0">
                <a:gsLst>
                  <a:gs pos="0">
                    <a:srgbClr val="472D0D"/>
                  </a:gs>
                  <a:gs pos="100000">
                    <a:srgbClr val="5A4226"/>
                  </a:gs>
                </a:gsLst>
                <a:lin ang="0" scaled="1"/>
              </a:gradFill>
              <a:ln w="50800">
                <a:solidFill>
                  <a:srgbClr val="000000"/>
                </a:solidFill>
                <a:round/>
                <a:headEnd/>
                <a:tailEnd/>
              </a:ln>
            </p:spPr>
            <p:txBody>
              <a:bodyPr wrap="none" anchor="ctr"/>
              <a:lstStyle/>
              <a:p>
                <a:endParaRPr lang="en-US"/>
              </a:p>
            </p:txBody>
          </p:sp>
          <p:sp>
            <p:nvSpPr>
              <p:cNvPr id="201758" name="Oval 51"/>
              <p:cNvSpPr>
                <a:spLocks noChangeArrowheads="1"/>
              </p:cNvSpPr>
              <p:nvPr/>
            </p:nvSpPr>
            <p:spPr bwMode="auto">
              <a:xfrm>
                <a:off x="2102" y="2354"/>
                <a:ext cx="191" cy="368"/>
              </a:xfrm>
              <a:prstGeom prst="ellipse">
                <a:avLst/>
              </a:prstGeom>
              <a:noFill/>
              <a:ln w="50800">
                <a:solidFill>
                  <a:srgbClr val="000000"/>
                </a:solidFill>
                <a:round/>
                <a:headEnd/>
                <a:tailEnd/>
              </a:ln>
            </p:spPr>
            <p:txBody>
              <a:bodyPr wrap="none" anchor="ctr"/>
              <a:lstStyle/>
              <a:p>
                <a:endParaRPr lang="en-US"/>
              </a:p>
            </p:txBody>
          </p:sp>
          <p:sp>
            <p:nvSpPr>
              <p:cNvPr id="201759" name="Line 52"/>
              <p:cNvSpPr>
                <a:spLocks noChangeShapeType="1"/>
              </p:cNvSpPr>
              <p:nvPr/>
            </p:nvSpPr>
            <p:spPr bwMode="auto">
              <a:xfrm>
                <a:off x="2099" y="2533"/>
                <a:ext cx="462" cy="0"/>
              </a:xfrm>
              <a:prstGeom prst="line">
                <a:avLst/>
              </a:prstGeom>
              <a:noFill/>
              <a:ln w="12700">
                <a:solidFill>
                  <a:srgbClr val="FFFF00"/>
                </a:solidFill>
                <a:round/>
                <a:headEnd/>
                <a:tailEnd type="triangle" w="med" len="med"/>
              </a:ln>
            </p:spPr>
            <p:txBody>
              <a:bodyPr wrap="none" anchor="ctr"/>
              <a:lstStyle/>
              <a:p>
                <a:endParaRPr lang="en-US"/>
              </a:p>
            </p:txBody>
          </p:sp>
          <p:grpSp>
            <p:nvGrpSpPr>
              <p:cNvPr id="201760" name="Group 53"/>
              <p:cNvGrpSpPr>
                <a:grpSpLocks/>
              </p:cNvGrpSpPr>
              <p:nvPr/>
            </p:nvGrpSpPr>
            <p:grpSpPr bwMode="auto">
              <a:xfrm>
                <a:off x="2051" y="2178"/>
                <a:ext cx="1519" cy="765"/>
                <a:chOff x="2051" y="2178"/>
                <a:chExt cx="1519" cy="765"/>
              </a:xfrm>
            </p:grpSpPr>
            <p:sp>
              <p:nvSpPr>
                <p:cNvPr id="201763" name="Freeform 54"/>
                <p:cNvSpPr>
                  <a:spLocks/>
                </p:cNvSpPr>
                <p:nvPr/>
              </p:nvSpPr>
              <p:spPr bwMode="auto">
                <a:xfrm>
                  <a:off x="2051" y="2178"/>
                  <a:ext cx="1519" cy="765"/>
                </a:xfrm>
                <a:custGeom>
                  <a:avLst/>
                  <a:gdLst>
                    <a:gd name="T0" fmla="*/ 124 w 1519"/>
                    <a:gd name="T1" fmla="*/ 187 h 765"/>
                    <a:gd name="T2" fmla="*/ 142 w 1519"/>
                    <a:gd name="T3" fmla="*/ 142 h 765"/>
                    <a:gd name="T4" fmla="*/ 160 w 1519"/>
                    <a:gd name="T5" fmla="*/ 115 h 765"/>
                    <a:gd name="T6" fmla="*/ 178 w 1519"/>
                    <a:gd name="T7" fmla="*/ 44 h 765"/>
                    <a:gd name="T8" fmla="*/ 222 w 1519"/>
                    <a:gd name="T9" fmla="*/ 0 h 765"/>
                    <a:gd name="T10" fmla="*/ 249 w 1519"/>
                    <a:gd name="T11" fmla="*/ 9 h 765"/>
                    <a:gd name="T12" fmla="*/ 293 w 1519"/>
                    <a:gd name="T13" fmla="*/ 0 h 765"/>
                    <a:gd name="T14" fmla="*/ 311 w 1519"/>
                    <a:gd name="T15" fmla="*/ 0 h 765"/>
                    <a:gd name="T16" fmla="*/ 391 w 1519"/>
                    <a:gd name="T17" fmla="*/ 9 h 765"/>
                    <a:gd name="T18" fmla="*/ 453 w 1519"/>
                    <a:gd name="T19" fmla="*/ 27 h 765"/>
                    <a:gd name="T20" fmla="*/ 506 w 1519"/>
                    <a:gd name="T21" fmla="*/ 9 h 765"/>
                    <a:gd name="T22" fmla="*/ 533 w 1519"/>
                    <a:gd name="T23" fmla="*/ 0 h 765"/>
                    <a:gd name="T24" fmla="*/ 568 w 1519"/>
                    <a:gd name="T25" fmla="*/ 27 h 765"/>
                    <a:gd name="T26" fmla="*/ 621 w 1519"/>
                    <a:gd name="T27" fmla="*/ 27 h 765"/>
                    <a:gd name="T28" fmla="*/ 719 w 1519"/>
                    <a:gd name="T29" fmla="*/ 27 h 765"/>
                    <a:gd name="T30" fmla="*/ 799 w 1519"/>
                    <a:gd name="T31" fmla="*/ 0 h 765"/>
                    <a:gd name="T32" fmla="*/ 905 w 1519"/>
                    <a:gd name="T33" fmla="*/ 9 h 765"/>
                    <a:gd name="T34" fmla="*/ 1056 w 1519"/>
                    <a:gd name="T35" fmla="*/ 0 h 765"/>
                    <a:gd name="T36" fmla="*/ 1216 w 1519"/>
                    <a:gd name="T37" fmla="*/ 0 h 765"/>
                    <a:gd name="T38" fmla="*/ 1323 w 1519"/>
                    <a:gd name="T39" fmla="*/ 9 h 765"/>
                    <a:gd name="T40" fmla="*/ 1385 w 1519"/>
                    <a:gd name="T41" fmla="*/ 9 h 765"/>
                    <a:gd name="T42" fmla="*/ 1429 w 1519"/>
                    <a:gd name="T43" fmla="*/ 36 h 765"/>
                    <a:gd name="T44" fmla="*/ 1465 w 1519"/>
                    <a:gd name="T45" fmla="*/ 89 h 765"/>
                    <a:gd name="T46" fmla="*/ 1509 w 1519"/>
                    <a:gd name="T47" fmla="*/ 98 h 765"/>
                    <a:gd name="T48" fmla="*/ 1518 w 1519"/>
                    <a:gd name="T49" fmla="*/ 124 h 765"/>
                    <a:gd name="T50" fmla="*/ 1482 w 1519"/>
                    <a:gd name="T51" fmla="*/ 187 h 765"/>
                    <a:gd name="T52" fmla="*/ 1482 w 1519"/>
                    <a:gd name="T53" fmla="*/ 284 h 765"/>
                    <a:gd name="T54" fmla="*/ 1456 w 1519"/>
                    <a:gd name="T55" fmla="*/ 338 h 765"/>
                    <a:gd name="T56" fmla="*/ 1429 w 1519"/>
                    <a:gd name="T57" fmla="*/ 400 h 765"/>
                    <a:gd name="T58" fmla="*/ 1429 w 1519"/>
                    <a:gd name="T59" fmla="*/ 480 h 765"/>
                    <a:gd name="T60" fmla="*/ 1482 w 1519"/>
                    <a:gd name="T61" fmla="*/ 569 h 765"/>
                    <a:gd name="T62" fmla="*/ 1456 w 1519"/>
                    <a:gd name="T63" fmla="*/ 657 h 765"/>
                    <a:gd name="T64" fmla="*/ 1394 w 1519"/>
                    <a:gd name="T65" fmla="*/ 720 h 765"/>
                    <a:gd name="T66" fmla="*/ 1296 w 1519"/>
                    <a:gd name="T67" fmla="*/ 720 h 765"/>
                    <a:gd name="T68" fmla="*/ 1190 w 1519"/>
                    <a:gd name="T69" fmla="*/ 702 h 765"/>
                    <a:gd name="T70" fmla="*/ 1039 w 1519"/>
                    <a:gd name="T71" fmla="*/ 684 h 765"/>
                    <a:gd name="T72" fmla="*/ 941 w 1519"/>
                    <a:gd name="T73" fmla="*/ 720 h 765"/>
                    <a:gd name="T74" fmla="*/ 817 w 1519"/>
                    <a:gd name="T75" fmla="*/ 702 h 765"/>
                    <a:gd name="T76" fmla="*/ 701 w 1519"/>
                    <a:gd name="T77" fmla="*/ 764 h 765"/>
                    <a:gd name="T78" fmla="*/ 595 w 1519"/>
                    <a:gd name="T79" fmla="*/ 764 h 765"/>
                    <a:gd name="T80" fmla="*/ 506 w 1519"/>
                    <a:gd name="T81" fmla="*/ 737 h 765"/>
                    <a:gd name="T82" fmla="*/ 417 w 1519"/>
                    <a:gd name="T83" fmla="*/ 720 h 765"/>
                    <a:gd name="T84" fmla="*/ 337 w 1519"/>
                    <a:gd name="T85" fmla="*/ 684 h 765"/>
                    <a:gd name="T86" fmla="*/ 249 w 1519"/>
                    <a:gd name="T87" fmla="*/ 684 h 765"/>
                    <a:gd name="T88" fmla="*/ 204 w 1519"/>
                    <a:gd name="T89" fmla="*/ 666 h 765"/>
                    <a:gd name="T90" fmla="*/ 160 w 1519"/>
                    <a:gd name="T91" fmla="*/ 649 h 765"/>
                    <a:gd name="T92" fmla="*/ 142 w 1519"/>
                    <a:gd name="T93" fmla="*/ 622 h 765"/>
                    <a:gd name="T94" fmla="*/ 115 w 1519"/>
                    <a:gd name="T95" fmla="*/ 577 h 765"/>
                    <a:gd name="T96" fmla="*/ 71 w 1519"/>
                    <a:gd name="T97" fmla="*/ 515 h 765"/>
                    <a:gd name="T98" fmla="*/ 18 w 1519"/>
                    <a:gd name="T99" fmla="*/ 462 h 765"/>
                    <a:gd name="T100" fmla="*/ 18 w 1519"/>
                    <a:gd name="T101" fmla="*/ 409 h 765"/>
                    <a:gd name="T102" fmla="*/ 18 w 1519"/>
                    <a:gd name="T103" fmla="*/ 346 h 765"/>
                    <a:gd name="T104" fmla="*/ 36 w 1519"/>
                    <a:gd name="T105" fmla="*/ 258 h 765"/>
                    <a:gd name="T106" fmla="*/ 80 w 1519"/>
                    <a:gd name="T107" fmla="*/ 187 h 76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19"/>
                    <a:gd name="T163" fmla="*/ 0 h 765"/>
                    <a:gd name="T164" fmla="*/ 1519 w 1519"/>
                    <a:gd name="T165" fmla="*/ 765 h 76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19" h="765">
                      <a:moveTo>
                        <a:pt x="80" y="187"/>
                      </a:moveTo>
                      <a:lnTo>
                        <a:pt x="124" y="187"/>
                      </a:lnTo>
                      <a:lnTo>
                        <a:pt x="142" y="160"/>
                      </a:lnTo>
                      <a:lnTo>
                        <a:pt x="142" y="142"/>
                      </a:lnTo>
                      <a:lnTo>
                        <a:pt x="160" y="124"/>
                      </a:lnTo>
                      <a:lnTo>
                        <a:pt x="160" y="115"/>
                      </a:lnTo>
                      <a:lnTo>
                        <a:pt x="160" y="62"/>
                      </a:lnTo>
                      <a:lnTo>
                        <a:pt x="178" y="44"/>
                      </a:lnTo>
                      <a:lnTo>
                        <a:pt x="186" y="0"/>
                      </a:lnTo>
                      <a:lnTo>
                        <a:pt x="222" y="0"/>
                      </a:lnTo>
                      <a:lnTo>
                        <a:pt x="231" y="0"/>
                      </a:lnTo>
                      <a:lnTo>
                        <a:pt x="249" y="9"/>
                      </a:lnTo>
                      <a:lnTo>
                        <a:pt x="275" y="0"/>
                      </a:lnTo>
                      <a:lnTo>
                        <a:pt x="293" y="0"/>
                      </a:lnTo>
                      <a:lnTo>
                        <a:pt x="302" y="0"/>
                      </a:lnTo>
                      <a:lnTo>
                        <a:pt x="311" y="0"/>
                      </a:lnTo>
                      <a:lnTo>
                        <a:pt x="328" y="9"/>
                      </a:lnTo>
                      <a:lnTo>
                        <a:pt x="391" y="9"/>
                      </a:lnTo>
                      <a:lnTo>
                        <a:pt x="417" y="9"/>
                      </a:lnTo>
                      <a:lnTo>
                        <a:pt x="453" y="27"/>
                      </a:lnTo>
                      <a:lnTo>
                        <a:pt x="479" y="27"/>
                      </a:lnTo>
                      <a:lnTo>
                        <a:pt x="506" y="9"/>
                      </a:lnTo>
                      <a:lnTo>
                        <a:pt x="515" y="9"/>
                      </a:lnTo>
                      <a:lnTo>
                        <a:pt x="533" y="0"/>
                      </a:lnTo>
                      <a:lnTo>
                        <a:pt x="550" y="9"/>
                      </a:lnTo>
                      <a:lnTo>
                        <a:pt x="568" y="27"/>
                      </a:lnTo>
                      <a:lnTo>
                        <a:pt x="595" y="36"/>
                      </a:lnTo>
                      <a:lnTo>
                        <a:pt x="621" y="27"/>
                      </a:lnTo>
                      <a:lnTo>
                        <a:pt x="701" y="27"/>
                      </a:lnTo>
                      <a:lnTo>
                        <a:pt x="719" y="27"/>
                      </a:lnTo>
                      <a:lnTo>
                        <a:pt x="755" y="0"/>
                      </a:lnTo>
                      <a:lnTo>
                        <a:pt x="799" y="0"/>
                      </a:lnTo>
                      <a:lnTo>
                        <a:pt x="843" y="0"/>
                      </a:lnTo>
                      <a:lnTo>
                        <a:pt x="905" y="9"/>
                      </a:lnTo>
                      <a:lnTo>
                        <a:pt x="994" y="0"/>
                      </a:lnTo>
                      <a:lnTo>
                        <a:pt x="1056" y="0"/>
                      </a:lnTo>
                      <a:lnTo>
                        <a:pt x="1127" y="0"/>
                      </a:lnTo>
                      <a:lnTo>
                        <a:pt x="1216" y="0"/>
                      </a:lnTo>
                      <a:lnTo>
                        <a:pt x="1278" y="0"/>
                      </a:lnTo>
                      <a:lnTo>
                        <a:pt x="1323" y="9"/>
                      </a:lnTo>
                      <a:lnTo>
                        <a:pt x="1340" y="27"/>
                      </a:lnTo>
                      <a:lnTo>
                        <a:pt x="1385" y="9"/>
                      </a:lnTo>
                      <a:lnTo>
                        <a:pt x="1420" y="9"/>
                      </a:lnTo>
                      <a:lnTo>
                        <a:pt x="1429" y="36"/>
                      </a:lnTo>
                      <a:lnTo>
                        <a:pt x="1447" y="62"/>
                      </a:lnTo>
                      <a:lnTo>
                        <a:pt x="1465" y="89"/>
                      </a:lnTo>
                      <a:lnTo>
                        <a:pt x="1482" y="98"/>
                      </a:lnTo>
                      <a:lnTo>
                        <a:pt x="1509" y="98"/>
                      </a:lnTo>
                      <a:lnTo>
                        <a:pt x="1518" y="98"/>
                      </a:lnTo>
                      <a:lnTo>
                        <a:pt x="1518" y="124"/>
                      </a:lnTo>
                      <a:lnTo>
                        <a:pt x="1509" y="151"/>
                      </a:lnTo>
                      <a:lnTo>
                        <a:pt x="1482" y="187"/>
                      </a:lnTo>
                      <a:lnTo>
                        <a:pt x="1482" y="258"/>
                      </a:lnTo>
                      <a:lnTo>
                        <a:pt x="1482" y="284"/>
                      </a:lnTo>
                      <a:lnTo>
                        <a:pt x="1474" y="311"/>
                      </a:lnTo>
                      <a:lnTo>
                        <a:pt x="1456" y="338"/>
                      </a:lnTo>
                      <a:lnTo>
                        <a:pt x="1429" y="391"/>
                      </a:lnTo>
                      <a:lnTo>
                        <a:pt x="1429" y="400"/>
                      </a:lnTo>
                      <a:lnTo>
                        <a:pt x="1429" y="453"/>
                      </a:lnTo>
                      <a:lnTo>
                        <a:pt x="1429" y="480"/>
                      </a:lnTo>
                      <a:lnTo>
                        <a:pt x="1465" y="533"/>
                      </a:lnTo>
                      <a:lnTo>
                        <a:pt x="1482" y="569"/>
                      </a:lnTo>
                      <a:lnTo>
                        <a:pt x="1474" y="595"/>
                      </a:lnTo>
                      <a:lnTo>
                        <a:pt x="1456" y="657"/>
                      </a:lnTo>
                      <a:lnTo>
                        <a:pt x="1429" y="702"/>
                      </a:lnTo>
                      <a:lnTo>
                        <a:pt x="1394" y="720"/>
                      </a:lnTo>
                      <a:lnTo>
                        <a:pt x="1340" y="728"/>
                      </a:lnTo>
                      <a:lnTo>
                        <a:pt x="1296" y="720"/>
                      </a:lnTo>
                      <a:lnTo>
                        <a:pt x="1234" y="711"/>
                      </a:lnTo>
                      <a:lnTo>
                        <a:pt x="1190" y="702"/>
                      </a:lnTo>
                      <a:lnTo>
                        <a:pt x="1110" y="702"/>
                      </a:lnTo>
                      <a:lnTo>
                        <a:pt x="1039" y="684"/>
                      </a:lnTo>
                      <a:lnTo>
                        <a:pt x="1003" y="702"/>
                      </a:lnTo>
                      <a:lnTo>
                        <a:pt x="941" y="720"/>
                      </a:lnTo>
                      <a:lnTo>
                        <a:pt x="888" y="711"/>
                      </a:lnTo>
                      <a:lnTo>
                        <a:pt x="817" y="702"/>
                      </a:lnTo>
                      <a:lnTo>
                        <a:pt x="755" y="728"/>
                      </a:lnTo>
                      <a:lnTo>
                        <a:pt x="701" y="764"/>
                      </a:lnTo>
                      <a:lnTo>
                        <a:pt x="639" y="764"/>
                      </a:lnTo>
                      <a:lnTo>
                        <a:pt x="595" y="764"/>
                      </a:lnTo>
                      <a:lnTo>
                        <a:pt x="550" y="746"/>
                      </a:lnTo>
                      <a:lnTo>
                        <a:pt x="506" y="737"/>
                      </a:lnTo>
                      <a:lnTo>
                        <a:pt x="444" y="746"/>
                      </a:lnTo>
                      <a:lnTo>
                        <a:pt x="417" y="720"/>
                      </a:lnTo>
                      <a:lnTo>
                        <a:pt x="382" y="675"/>
                      </a:lnTo>
                      <a:lnTo>
                        <a:pt x="337" y="684"/>
                      </a:lnTo>
                      <a:lnTo>
                        <a:pt x="275" y="684"/>
                      </a:lnTo>
                      <a:lnTo>
                        <a:pt x="249" y="684"/>
                      </a:lnTo>
                      <a:lnTo>
                        <a:pt x="240" y="666"/>
                      </a:lnTo>
                      <a:lnTo>
                        <a:pt x="204" y="666"/>
                      </a:lnTo>
                      <a:lnTo>
                        <a:pt x="178" y="657"/>
                      </a:lnTo>
                      <a:lnTo>
                        <a:pt x="160" y="649"/>
                      </a:lnTo>
                      <a:lnTo>
                        <a:pt x="151" y="622"/>
                      </a:lnTo>
                      <a:lnTo>
                        <a:pt x="142" y="622"/>
                      </a:lnTo>
                      <a:lnTo>
                        <a:pt x="124" y="595"/>
                      </a:lnTo>
                      <a:lnTo>
                        <a:pt x="115" y="577"/>
                      </a:lnTo>
                      <a:lnTo>
                        <a:pt x="89" y="533"/>
                      </a:lnTo>
                      <a:lnTo>
                        <a:pt x="71" y="515"/>
                      </a:lnTo>
                      <a:lnTo>
                        <a:pt x="36" y="489"/>
                      </a:lnTo>
                      <a:lnTo>
                        <a:pt x="18" y="462"/>
                      </a:lnTo>
                      <a:lnTo>
                        <a:pt x="0" y="435"/>
                      </a:lnTo>
                      <a:lnTo>
                        <a:pt x="18" y="409"/>
                      </a:lnTo>
                      <a:lnTo>
                        <a:pt x="18" y="391"/>
                      </a:lnTo>
                      <a:lnTo>
                        <a:pt x="18" y="346"/>
                      </a:lnTo>
                      <a:lnTo>
                        <a:pt x="27" y="302"/>
                      </a:lnTo>
                      <a:lnTo>
                        <a:pt x="36" y="258"/>
                      </a:lnTo>
                      <a:lnTo>
                        <a:pt x="53" y="222"/>
                      </a:lnTo>
                      <a:lnTo>
                        <a:pt x="80" y="187"/>
                      </a:lnTo>
                    </a:path>
                  </a:pathLst>
                </a:custGeom>
                <a:noFill/>
                <a:ln w="50800" cap="rnd">
                  <a:solidFill>
                    <a:srgbClr val="717171"/>
                  </a:solidFill>
                  <a:round/>
                  <a:headEnd/>
                  <a:tailEnd/>
                </a:ln>
              </p:spPr>
              <p:txBody>
                <a:bodyPr/>
                <a:lstStyle/>
                <a:p>
                  <a:endParaRPr lang="en-US"/>
                </a:p>
              </p:txBody>
            </p:sp>
            <p:sp>
              <p:nvSpPr>
                <p:cNvPr id="201764" name="Freeform 55"/>
                <p:cNvSpPr>
                  <a:spLocks/>
                </p:cNvSpPr>
                <p:nvPr/>
              </p:nvSpPr>
              <p:spPr bwMode="auto">
                <a:xfrm>
                  <a:off x="2086" y="2178"/>
                  <a:ext cx="1484" cy="747"/>
                </a:xfrm>
                <a:custGeom>
                  <a:avLst/>
                  <a:gdLst>
                    <a:gd name="T0" fmla="*/ 115 w 1484"/>
                    <a:gd name="T1" fmla="*/ 178 h 747"/>
                    <a:gd name="T2" fmla="*/ 133 w 1484"/>
                    <a:gd name="T3" fmla="*/ 142 h 747"/>
                    <a:gd name="T4" fmla="*/ 151 w 1484"/>
                    <a:gd name="T5" fmla="*/ 124 h 747"/>
                    <a:gd name="T6" fmla="*/ 160 w 1484"/>
                    <a:gd name="T7" fmla="*/ 53 h 747"/>
                    <a:gd name="T8" fmla="*/ 213 w 1484"/>
                    <a:gd name="T9" fmla="*/ 18 h 747"/>
                    <a:gd name="T10" fmla="*/ 240 w 1484"/>
                    <a:gd name="T11" fmla="*/ 27 h 747"/>
                    <a:gd name="T12" fmla="*/ 284 w 1484"/>
                    <a:gd name="T13" fmla="*/ 0 h 747"/>
                    <a:gd name="T14" fmla="*/ 302 w 1484"/>
                    <a:gd name="T15" fmla="*/ 18 h 747"/>
                    <a:gd name="T16" fmla="*/ 373 w 1484"/>
                    <a:gd name="T17" fmla="*/ 27 h 747"/>
                    <a:gd name="T18" fmla="*/ 400 w 1484"/>
                    <a:gd name="T19" fmla="*/ 27 h 747"/>
                    <a:gd name="T20" fmla="*/ 462 w 1484"/>
                    <a:gd name="T21" fmla="*/ 36 h 747"/>
                    <a:gd name="T22" fmla="*/ 506 w 1484"/>
                    <a:gd name="T23" fmla="*/ 27 h 747"/>
                    <a:gd name="T24" fmla="*/ 533 w 1484"/>
                    <a:gd name="T25" fmla="*/ 27 h 747"/>
                    <a:gd name="T26" fmla="*/ 577 w 1484"/>
                    <a:gd name="T27" fmla="*/ 44 h 747"/>
                    <a:gd name="T28" fmla="*/ 684 w 1484"/>
                    <a:gd name="T29" fmla="*/ 36 h 747"/>
                    <a:gd name="T30" fmla="*/ 746 w 1484"/>
                    <a:gd name="T31" fmla="*/ 18 h 747"/>
                    <a:gd name="T32" fmla="*/ 773 w 1484"/>
                    <a:gd name="T33" fmla="*/ 0 h 747"/>
                    <a:gd name="T34" fmla="*/ 879 w 1484"/>
                    <a:gd name="T35" fmla="*/ 27 h 747"/>
                    <a:gd name="T36" fmla="*/ 1030 w 1484"/>
                    <a:gd name="T37" fmla="*/ 0 h 747"/>
                    <a:gd name="T38" fmla="*/ 1181 w 1484"/>
                    <a:gd name="T39" fmla="*/ 18 h 747"/>
                    <a:gd name="T40" fmla="*/ 1288 w 1484"/>
                    <a:gd name="T41" fmla="*/ 27 h 747"/>
                    <a:gd name="T42" fmla="*/ 1350 w 1484"/>
                    <a:gd name="T43" fmla="*/ 27 h 747"/>
                    <a:gd name="T44" fmla="*/ 1394 w 1484"/>
                    <a:gd name="T45" fmla="*/ 44 h 747"/>
                    <a:gd name="T46" fmla="*/ 1430 w 1484"/>
                    <a:gd name="T47" fmla="*/ 98 h 747"/>
                    <a:gd name="T48" fmla="*/ 1474 w 1484"/>
                    <a:gd name="T49" fmla="*/ 107 h 747"/>
                    <a:gd name="T50" fmla="*/ 1483 w 1484"/>
                    <a:gd name="T51" fmla="*/ 142 h 747"/>
                    <a:gd name="T52" fmla="*/ 1447 w 1484"/>
                    <a:gd name="T53" fmla="*/ 178 h 747"/>
                    <a:gd name="T54" fmla="*/ 1447 w 1484"/>
                    <a:gd name="T55" fmla="*/ 284 h 747"/>
                    <a:gd name="T56" fmla="*/ 1421 w 1484"/>
                    <a:gd name="T57" fmla="*/ 337 h 747"/>
                    <a:gd name="T58" fmla="*/ 1394 w 1484"/>
                    <a:gd name="T59" fmla="*/ 435 h 747"/>
                    <a:gd name="T60" fmla="*/ 1430 w 1484"/>
                    <a:gd name="T61" fmla="*/ 524 h 747"/>
                    <a:gd name="T62" fmla="*/ 1439 w 1484"/>
                    <a:gd name="T63" fmla="*/ 586 h 747"/>
                    <a:gd name="T64" fmla="*/ 1394 w 1484"/>
                    <a:gd name="T65" fmla="*/ 675 h 747"/>
                    <a:gd name="T66" fmla="*/ 1305 w 1484"/>
                    <a:gd name="T67" fmla="*/ 710 h 747"/>
                    <a:gd name="T68" fmla="*/ 1199 w 1484"/>
                    <a:gd name="T69" fmla="*/ 684 h 747"/>
                    <a:gd name="T70" fmla="*/ 1083 w 1484"/>
                    <a:gd name="T71" fmla="*/ 675 h 747"/>
                    <a:gd name="T72" fmla="*/ 986 w 1484"/>
                    <a:gd name="T73" fmla="*/ 675 h 747"/>
                    <a:gd name="T74" fmla="*/ 861 w 1484"/>
                    <a:gd name="T75" fmla="*/ 684 h 747"/>
                    <a:gd name="T76" fmla="*/ 755 w 1484"/>
                    <a:gd name="T77" fmla="*/ 710 h 747"/>
                    <a:gd name="T78" fmla="*/ 622 w 1484"/>
                    <a:gd name="T79" fmla="*/ 746 h 747"/>
                    <a:gd name="T80" fmla="*/ 533 w 1484"/>
                    <a:gd name="T81" fmla="*/ 728 h 747"/>
                    <a:gd name="T82" fmla="*/ 426 w 1484"/>
                    <a:gd name="T83" fmla="*/ 728 h 747"/>
                    <a:gd name="T84" fmla="*/ 373 w 1484"/>
                    <a:gd name="T85" fmla="*/ 657 h 747"/>
                    <a:gd name="T86" fmla="*/ 275 w 1484"/>
                    <a:gd name="T87" fmla="*/ 666 h 747"/>
                    <a:gd name="T88" fmla="*/ 240 w 1484"/>
                    <a:gd name="T89" fmla="*/ 648 h 747"/>
                    <a:gd name="T90" fmla="*/ 178 w 1484"/>
                    <a:gd name="T91" fmla="*/ 639 h 747"/>
                    <a:gd name="T92" fmla="*/ 142 w 1484"/>
                    <a:gd name="T93" fmla="*/ 622 h 747"/>
                    <a:gd name="T94" fmla="*/ 115 w 1484"/>
                    <a:gd name="T95" fmla="*/ 586 h 747"/>
                    <a:gd name="T96" fmla="*/ 89 w 1484"/>
                    <a:gd name="T97" fmla="*/ 524 h 747"/>
                    <a:gd name="T98" fmla="*/ 36 w 1484"/>
                    <a:gd name="T99" fmla="*/ 480 h 747"/>
                    <a:gd name="T100" fmla="*/ 0 w 1484"/>
                    <a:gd name="T101" fmla="*/ 426 h 747"/>
                    <a:gd name="T102" fmla="*/ 0 w 1484"/>
                    <a:gd name="T103" fmla="*/ 391 h 747"/>
                    <a:gd name="T104" fmla="*/ 9 w 1484"/>
                    <a:gd name="T105" fmla="*/ 302 h 747"/>
                    <a:gd name="T106" fmla="*/ 44 w 1484"/>
                    <a:gd name="T107" fmla="*/ 222 h 7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484"/>
                    <a:gd name="T163" fmla="*/ 0 h 747"/>
                    <a:gd name="T164" fmla="*/ 1484 w 1484"/>
                    <a:gd name="T165" fmla="*/ 747 h 7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484" h="747">
                      <a:moveTo>
                        <a:pt x="71" y="187"/>
                      </a:moveTo>
                      <a:lnTo>
                        <a:pt x="115" y="178"/>
                      </a:lnTo>
                      <a:lnTo>
                        <a:pt x="133" y="169"/>
                      </a:lnTo>
                      <a:lnTo>
                        <a:pt x="133" y="142"/>
                      </a:lnTo>
                      <a:lnTo>
                        <a:pt x="151" y="142"/>
                      </a:lnTo>
                      <a:lnTo>
                        <a:pt x="151" y="124"/>
                      </a:lnTo>
                      <a:lnTo>
                        <a:pt x="151" y="80"/>
                      </a:lnTo>
                      <a:lnTo>
                        <a:pt x="160" y="53"/>
                      </a:lnTo>
                      <a:lnTo>
                        <a:pt x="186" y="18"/>
                      </a:lnTo>
                      <a:lnTo>
                        <a:pt x="213" y="18"/>
                      </a:lnTo>
                      <a:lnTo>
                        <a:pt x="222" y="18"/>
                      </a:lnTo>
                      <a:lnTo>
                        <a:pt x="240" y="27"/>
                      </a:lnTo>
                      <a:lnTo>
                        <a:pt x="275" y="18"/>
                      </a:lnTo>
                      <a:lnTo>
                        <a:pt x="284" y="0"/>
                      </a:lnTo>
                      <a:lnTo>
                        <a:pt x="293" y="0"/>
                      </a:lnTo>
                      <a:lnTo>
                        <a:pt x="302" y="18"/>
                      </a:lnTo>
                      <a:lnTo>
                        <a:pt x="329" y="27"/>
                      </a:lnTo>
                      <a:lnTo>
                        <a:pt x="373" y="27"/>
                      </a:lnTo>
                      <a:lnTo>
                        <a:pt x="391" y="27"/>
                      </a:lnTo>
                      <a:lnTo>
                        <a:pt x="400" y="27"/>
                      </a:lnTo>
                      <a:lnTo>
                        <a:pt x="435" y="36"/>
                      </a:lnTo>
                      <a:lnTo>
                        <a:pt x="462" y="36"/>
                      </a:lnTo>
                      <a:lnTo>
                        <a:pt x="480" y="27"/>
                      </a:lnTo>
                      <a:lnTo>
                        <a:pt x="506" y="27"/>
                      </a:lnTo>
                      <a:lnTo>
                        <a:pt x="515" y="18"/>
                      </a:lnTo>
                      <a:lnTo>
                        <a:pt x="533" y="27"/>
                      </a:lnTo>
                      <a:lnTo>
                        <a:pt x="551" y="36"/>
                      </a:lnTo>
                      <a:lnTo>
                        <a:pt x="577" y="44"/>
                      </a:lnTo>
                      <a:lnTo>
                        <a:pt x="604" y="36"/>
                      </a:lnTo>
                      <a:lnTo>
                        <a:pt x="684" y="36"/>
                      </a:lnTo>
                      <a:lnTo>
                        <a:pt x="702" y="36"/>
                      </a:lnTo>
                      <a:lnTo>
                        <a:pt x="746" y="18"/>
                      </a:lnTo>
                      <a:lnTo>
                        <a:pt x="755" y="0"/>
                      </a:lnTo>
                      <a:lnTo>
                        <a:pt x="773" y="0"/>
                      </a:lnTo>
                      <a:lnTo>
                        <a:pt x="817" y="0"/>
                      </a:lnTo>
                      <a:lnTo>
                        <a:pt x="879" y="27"/>
                      </a:lnTo>
                      <a:lnTo>
                        <a:pt x="968" y="18"/>
                      </a:lnTo>
                      <a:lnTo>
                        <a:pt x="1030" y="0"/>
                      </a:lnTo>
                      <a:lnTo>
                        <a:pt x="1101" y="18"/>
                      </a:lnTo>
                      <a:lnTo>
                        <a:pt x="1181" y="18"/>
                      </a:lnTo>
                      <a:lnTo>
                        <a:pt x="1243" y="0"/>
                      </a:lnTo>
                      <a:lnTo>
                        <a:pt x="1288" y="27"/>
                      </a:lnTo>
                      <a:lnTo>
                        <a:pt x="1305" y="36"/>
                      </a:lnTo>
                      <a:lnTo>
                        <a:pt x="1350" y="27"/>
                      </a:lnTo>
                      <a:lnTo>
                        <a:pt x="1385" y="27"/>
                      </a:lnTo>
                      <a:lnTo>
                        <a:pt x="1394" y="44"/>
                      </a:lnTo>
                      <a:lnTo>
                        <a:pt x="1412" y="80"/>
                      </a:lnTo>
                      <a:lnTo>
                        <a:pt x="1430" y="98"/>
                      </a:lnTo>
                      <a:lnTo>
                        <a:pt x="1447" y="107"/>
                      </a:lnTo>
                      <a:lnTo>
                        <a:pt x="1474" y="107"/>
                      </a:lnTo>
                      <a:lnTo>
                        <a:pt x="1483" y="115"/>
                      </a:lnTo>
                      <a:lnTo>
                        <a:pt x="1483" y="142"/>
                      </a:lnTo>
                      <a:lnTo>
                        <a:pt x="1474" y="151"/>
                      </a:lnTo>
                      <a:lnTo>
                        <a:pt x="1447" y="178"/>
                      </a:lnTo>
                      <a:lnTo>
                        <a:pt x="1447" y="266"/>
                      </a:lnTo>
                      <a:lnTo>
                        <a:pt x="1447" y="284"/>
                      </a:lnTo>
                      <a:lnTo>
                        <a:pt x="1439" y="311"/>
                      </a:lnTo>
                      <a:lnTo>
                        <a:pt x="1421" y="337"/>
                      </a:lnTo>
                      <a:lnTo>
                        <a:pt x="1394" y="391"/>
                      </a:lnTo>
                      <a:lnTo>
                        <a:pt x="1394" y="435"/>
                      </a:lnTo>
                      <a:lnTo>
                        <a:pt x="1394" y="471"/>
                      </a:lnTo>
                      <a:lnTo>
                        <a:pt x="1430" y="524"/>
                      </a:lnTo>
                      <a:lnTo>
                        <a:pt x="1447" y="551"/>
                      </a:lnTo>
                      <a:lnTo>
                        <a:pt x="1439" y="586"/>
                      </a:lnTo>
                      <a:lnTo>
                        <a:pt x="1421" y="639"/>
                      </a:lnTo>
                      <a:lnTo>
                        <a:pt x="1394" y="675"/>
                      </a:lnTo>
                      <a:lnTo>
                        <a:pt x="1359" y="702"/>
                      </a:lnTo>
                      <a:lnTo>
                        <a:pt x="1305" y="710"/>
                      </a:lnTo>
                      <a:lnTo>
                        <a:pt x="1261" y="702"/>
                      </a:lnTo>
                      <a:lnTo>
                        <a:pt x="1199" y="684"/>
                      </a:lnTo>
                      <a:lnTo>
                        <a:pt x="1154" y="675"/>
                      </a:lnTo>
                      <a:lnTo>
                        <a:pt x="1083" y="675"/>
                      </a:lnTo>
                      <a:lnTo>
                        <a:pt x="1012" y="666"/>
                      </a:lnTo>
                      <a:lnTo>
                        <a:pt x="986" y="675"/>
                      </a:lnTo>
                      <a:lnTo>
                        <a:pt x="915" y="702"/>
                      </a:lnTo>
                      <a:lnTo>
                        <a:pt x="861" y="684"/>
                      </a:lnTo>
                      <a:lnTo>
                        <a:pt x="790" y="675"/>
                      </a:lnTo>
                      <a:lnTo>
                        <a:pt x="755" y="710"/>
                      </a:lnTo>
                      <a:lnTo>
                        <a:pt x="684" y="737"/>
                      </a:lnTo>
                      <a:lnTo>
                        <a:pt x="622" y="746"/>
                      </a:lnTo>
                      <a:lnTo>
                        <a:pt x="577" y="746"/>
                      </a:lnTo>
                      <a:lnTo>
                        <a:pt x="533" y="728"/>
                      </a:lnTo>
                      <a:lnTo>
                        <a:pt x="480" y="719"/>
                      </a:lnTo>
                      <a:lnTo>
                        <a:pt x="426" y="728"/>
                      </a:lnTo>
                      <a:lnTo>
                        <a:pt x="391" y="702"/>
                      </a:lnTo>
                      <a:lnTo>
                        <a:pt x="373" y="657"/>
                      </a:lnTo>
                      <a:lnTo>
                        <a:pt x="337" y="666"/>
                      </a:lnTo>
                      <a:lnTo>
                        <a:pt x="275" y="666"/>
                      </a:lnTo>
                      <a:lnTo>
                        <a:pt x="240" y="666"/>
                      </a:lnTo>
                      <a:lnTo>
                        <a:pt x="240" y="648"/>
                      </a:lnTo>
                      <a:lnTo>
                        <a:pt x="195" y="648"/>
                      </a:lnTo>
                      <a:lnTo>
                        <a:pt x="178" y="639"/>
                      </a:lnTo>
                      <a:lnTo>
                        <a:pt x="151" y="622"/>
                      </a:lnTo>
                      <a:lnTo>
                        <a:pt x="142" y="622"/>
                      </a:lnTo>
                      <a:lnTo>
                        <a:pt x="133" y="613"/>
                      </a:lnTo>
                      <a:lnTo>
                        <a:pt x="115" y="586"/>
                      </a:lnTo>
                      <a:lnTo>
                        <a:pt x="98" y="560"/>
                      </a:lnTo>
                      <a:lnTo>
                        <a:pt x="89" y="524"/>
                      </a:lnTo>
                      <a:lnTo>
                        <a:pt x="62" y="497"/>
                      </a:lnTo>
                      <a:lnTo>
                        <a:pt x="36" y="480"/>
                      </a:lnTo>
                      <a:lnTo>
                        <a:pt x="0" y="453"/>
                      </a:lnTo>
                      <a:lnTo>
                        <a:pt x="0" y="426"/>
                      </a:lnTo>
                      <a:lnTo>
                        <a:pt x="0" y="400"/>
                      </a:lnTo>
                      <a:lnTo>
                        <a:pt x="0" y="391"/>
                      </a:lnTo>
                      <a:lnTo>
                        <a:pt x="0" y="355"/>
                      </a:lnTo>
                      <a:lnTo>
                        <a:pt x="9" y="302"/>
                      </a:lnTo>
                      <a:lnTo>
                        <a:pt x="27" y="266"/>
                      </a:lnTo>
                      <a:lnTo>
                        <a:pt x="44" y="222"/>
                      </a:lnTo>
                      <a:lnTo>
                        <a:pt x="71" y="187"/>
                      </a:lnTo>
                    </a:path>
                  </a:pathLst>
                </a:custGeom>
                <a:noFill/>
                <a:ln w="50800" cap="rnd">
                  <a:solidFill>
                    <a:srgbClr val="000000"/>
                  </a:solidFill>
                  <a:round/>
                  <a:headEnd/>
                  <a:tailEnd/>
                </a:ln>
              </p:spPr>
              <p:txBody>
                <a:bodyPr/>
                <a:lstStyle/>
                <a:p>
                  <a:endParaRPr lang="en-US"/>
                </a:p>
              </p:txBody>
            </p:sp>
          </p:grpSp>
          <p:sp>
            <p:nvSpPr>
              <p:cNvPr id="201761" name="Line 56"/>
              <p:cNvSpPr>
                <a:spLocks noChangeShapeType="1"/>
              </p:cNvSpPr>
              <p:nvPr/>
            </p:nvSpPr>
            <p:spPr bwMode="auto">
              <a:xfrm>
                <a:off x="3848" y="2569"/>
                <a:ext cx="1040" cy="0"/>
              </a:xfrm>
              <a:prstGeom prst="line">
                <a:avLst/>
              </a:prstGeom>
              <a:noFill/>
              <a:ln w="12700">
                <a:solidFill>
                  <a:srgbClr val="FFFF00"/>
                </a:solidFill>
                <a:round/>
                <a:headEnd/>
                <a:tailEnd type="triangle" w="med" len="med"/>
              </a:ln>
            </p:spPr>
            <p:txBody>
              <a:bodyPr wrap="none" anchor="ctr"/>
              <a:lstStyle/>
              <a:p>
                <a:endParaRPr lang="en-US"/>
              </a:p>
            </p:txBody>
          </p:sp>
          <p:sp>
            <p:nvSpPr>
              <p:cNvPr id="201762" name="Rectangle 57" descr="25%"/>
              <p:cNvSpPr>
                <a:spLocks noChangeArrowheads="1"/>
              </p:cNvSpPr>
              <p:nvPr/>
            </p:nvSpPr>
            <p:spPr bwMode="auto">
              <a:xfrm>
                <a:off x="4407" y="2288"/>
                <a:ext cx="152" cy="588"/>
              </a:xfrm>
              <a:prstGeom prst="rect">
                <a:avLst/>
              </a:prstGeom>
              <a:pattFill prst="pct25">
                <a:fgClr>
                  <a:srgbClr val="472D0D"/>
                </a:fgClr>
                <a:bgClr>
                  <a:srgbClr val="FFFFFF"/>
                </a:bgClr>
              </a:pattFill>
              <a:ln w="12700">
                <a:solidFill>
                  <a:srgbClr val="000000"/>
                </a:solidFill>
                <a:miter lim="800000"/>
                <a:headEnd/>
                <a:tailEnd/>
              </a:ln>
            </p:spPr>
            <p:txBody>
              <a:bodyPr wrap="none" anchor="ctr"/>
              <a:lstStyle/>
              <a:p>
                <a:endParaRPr lang="en-US"/>
              </a:p>
            </p:txBody>
          </p:sp>
        </p:grpSp>
        <p:sp>
          <p:nvSpPr>
            <p:cNvPr id="565306" name="Rectangle 58"/>
            <p:cNvSpPr>
              <a:spLocks noChangeArrowheads="1"/>
            </p:cNvSpPr>
            <p:nvPr/>
          </p:nvSpPr>
          <p:spPr bwMode="auto">
            <a:xfrm>
              <a:off x="3693" y="3024"/>
              <a:ext cx="694" cy="515"/>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Optional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Heat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Recovery</a:t>
              </a:r>
            </a:p>
          </p:txBody>
        </p:sp>
        <p:sp>
          <p:nvSpPr>
            <p:cNvPr id="565307" name="Rectangle 59"/>
            <p:cNvSpPr>
              <a:spLocks noChangeArrowheads="1"/>
            </p:cNvSpPr>
            <p:nvPr/>
          </p:nvSpPr>
          <p:spPr bwMode="auto">
            <a:xfrm>
              <a:off x="2559" y="1663"/>
              <a:ext cx="552" cy="372"/>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Catalyst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Bed</a:t>
              </a:r>
            </a:p>
          </p:txBody>
        </p:sp>
        <p:sp>
          <p:nvSpPr>
            <p:cNvPr id="565308" name="Rectangle 60"/>
            <p:cNvSpPr>
              <a:spLocks noChangeArrowheads="1"/>
            </p:cNvSpPr>
            <p:nvPr/>
          </p:nvSpPr>
          <p:spPr bwMode="auto">
            <a:xfrm>
              <a:off x="749" y="2481"/>
              <a:ext cx="481" cy="374"/>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Waste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Gas</a:t>
              </a:r>
            </a:p>
          </p:txBody>
        </p:sp>
        <p:sp>
          <p:nvSpPr>
            <p:cNvPr id="565309" name="Rectangle 61"/>
            <p:cNvSpPr>
              <a:spLocks noChangeArrowheads="1"/>
            </p:cNvSpPr>
            <p:nvPr/>
          </p:nvSpPr>
          <p:spPr bwMode="auto">
            <a:xfrm>
              <a:off x="4411" y="1548"/>
              <a:ext cx="465" cy="231"/>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Stack</a:t>
              </a:r>
            </a:p>
          </p:txBody>
        </p:sp>
        <p:sp>
          <p:nvSpPr>
            <p:cNvPr id="201741" name="Line 62"/>
            <p:cNvSpPr>
              <a:spLocks noChangeShapeType="1"/>
            </p:cNvSpPr>
            <p:nvPr/>
          </p:nvSpPr>
          <p:spPr bwMode="auto">
            <a:xfrm flipH="1">
              <a:off x="2702" y="1916"/>
              <a:ext cx="182" cy="917"/>
            </a:xfrm>
            <a:prstGeom prst="line">
              <a:avLst/>
            </a:prstGeom>
            <a:noFill/>
            <a:ln w="12700">
              <a:solidFill>
                <a:srgbClr val="FFFF00"/>
              </a:solidFill>
              <a:round/>
              <a:headEnd/>
              <a:tailEnd type="triangle" w="med" len="med"/>
            </a:ln>
          </p:spPr>
          <p:txBody>
            <a:bodyPr wrap="none" anchor="ctr"/>
            <a:lstStyle/>
            <a:p>
              <a:endParaRPr lang="en-US"/>
            </a:p>
          </p:txBody>
        </p:sp>
      </p:grpSp>
      <p:sp>
        <p:nvSpPr>
          <p:cNvPr id="201731" name="Rectangle 63"/>
          <p:cNvSpPr>
            <a:spLocks noChangeArrowheads="1"/>
          </p:cNvSpPr>
          <p:nvPr/>
        </p:nvSpPr>
        <p:spPr bwMode="auto">
          <a:xfrm>
            <a:off x="3506788" y="468313"/>
            <a:ext cx="2130425" cy="1243012"/>
          </a:xfrm>
          <a:prstGeom prst="rect">
            <a:avLst/>
          </a:prstGeom>
          <a:noFill/>
          <a:ln w="12700">
            <a:noFill/>
            <a:miter lim="800000"/>
            <a:headEnd/>
            <a:tailEnd/>
          </a:ln>
        </p:spPr>
        <p:txBody>
          <a:bodyPr wrap="none" lIns="19050" tIns="26988" rIns="19050" bIns="26988"/>
          <a:lstStyle/>
          <a:p>
            <a:pPr algn="ctr">
              <a:lnSpc>
                <a:spcPts val="5000"/>
              </a:lnSpc>
              <a:buClr>
                <a:srgbClr val="000000"/>
              </a:buClr>
              <a:buFont typeface="Arial" pitchFamily="34" charset="0"/>
              <a:buNone/>
              <a:tabLst>
                <a:tab pos="914400" algn="l"/>
                <a:tab pos="1828800" algn="l"/>
                <a:tab pos="2743200" algn="l"/>
                <a:tab pos="3657600" algn="l"/>
                <a:tab pos="4572000" algn="l"/>
                <a:tab pos="5486400" algn="l"/>
                <a:tab pos="6400800" algn="l"/>
              </a:tabLst>
            </a:pPr>
            <a:r>
              <a:rPr lang="en-US" sz="5000" b="1">
                <a:solidFill>
                  <a:srgbClr val="00FFFF"/>
                </a:solidFill>
                <a:latin typeface="Arial" pitchFamily="34" charset="0"/>
              </a:rPr>
              <a:t>Catalytic </a:t>
            </a:r>
            <a:br>
              <a:rPr lang="en-US" sz="5000" b="1">
                <a:solidFill>
                  <a:srgbClr val="00FFFF"/>
                </a:solidFill>
                <a:latin typeface="Arial" pitchFamily="34" charset="0"/>
              </a:rPr>
            </a:br>
            <a:r>
              <a:rPr lang="en-US" sz="5000" b="1">
                <a:solidFill>
                  <a:srgbClr val="00FFFF"/>
                </a:solidFill>
                <a:latin typeface="Arial" pitchFamily="34" charset="0"/>
              </a:rPr>
              <a:t>Oxidizer/Incinerator</a:t>
            </a:r>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showMasterSp="0">
  <p:cSld>
    <p:bg>
      <p:bgPr>
        <a:solidFill>
          <a:srgbClr val="0732AB"/>
        </a:solidFill>
        <a:effectLst/>
      </p:bgPr>
    </p:bg>
    <p:spTree>
      <p:nvGrpSpPr>
        <p:cNvPr id="1" name=""/>
        <p:cNvGrpSpPr/>
        <p:nvPr/>
      </p:nvGrpSpPr>
      <p:grpSpPr>
        <a:xfrm>
          <a:off x="0" y="0"/>
          <a:ext cx="0" cy="0"/>
          <a:chOff x="0" y="0"/>
          <a:chExt cx="0" cy="0"/>
        </a:xfrm>
      </p:grpSpPr>
      <p:sp>
        <p:nvSpPr>
          <p:cNvPr id="201731" name="Rectangle 63"/>
          <p:cNvSpPr>
            <a:spLocks noChangeArrowheads="1"/>
          </p:cNvSpPr>
          <p:nvPr/>
        </p:nvSpPr>
        <p:spPr bwMode="auto">
          <a:xfrm>
            <a:off x="3506788" y="468313"/>
            <a:ext cx="2130425" cy="1243012"/>
          </a:xfrm>
          <a:prstGeom prst="rect">
            <a:avLst/>
          </a:prstGeom>
          <a:noFill/>
          <a:ln w="12700">
            <a:noFill/>
            <a:miter lim="800000"/>
            <a:headEnd/>
            <a:tailEnd/>
          </a:ln>
        </p:spPr>
        <p:txBody>
          <a:bodyPr wrap="none" lIns="19050" tIns="26988" rIns="19050" bIns="26988"/>
          <a:lstStyle/>
          <a:p>
            <a:pPr algn="ctr">
              <a:lnSpc>
                <a:spcPts val="5000"/>
              </a:lnSpc>
              <a:buClr>
                <a:srgbClr val="000000"/>
              </a:buClr>
              <a:buFont typeface="Arial" pitchFamily="34" charset="0"/>
              <a:buNone/>
              <a:tabLst>
                <a:tab pos="914400" algn="l"/>
                <a:tab pos="1828800" algn="l"/>
                <a:tab pos="2743200" algn="l"/>
                <a:tab pos="3657600" algn="l"/>
                <a:tab pos="4572000" algn="l"/>
                <a:tab pos="5486400" algn="l"/>
                <a:tab pos="6400800" algn="l"/>
              </a:tabLst>
            </a:pPr>
            <a:endParaRPr lang="en-US" sz="5000" b="1" dirty="0">
              <a:solidFill>
                <a:srgbClr val="00FFFF"/>
              </a:solidFill>
              <a:latin typeface="Arial" pitchFamily="34" charset="0"/>
            </a:endParaRPr>
          </a:p>
        </p:txBody>
      </p:sp>
      <p:pic>
        <p:nvPicPr>
          <p:cNvPr id="64" name="Picture 2" descr="https://lh3.googleusercontent.com/OFZJK1bDWTiB2G91e3_SvqTkgH7w4N7N8m2IvCGOfKDsyvP3qi_mHxQulA3umR_BpY63RkRxFlWsm7LitYY0Nbac2FPzkTU-siuDkO7QSRf1OoheNo7ficgCFzdf9loEx4-DNygmDxReAmXKzS_poOzGg9UixcxI11AoMMoWy_4-_nG5orpvwRZcUvFbdXBkRHVW6ucyZpHy9rbsaqJsEGV77PZw0tPz577e0JOS6ebSDKrXH613hyl4B2PkVzazWE2oUuG4It-oR05psERY8aKwWtKptn6rDmnQzk5Khu6MMPR46D2HzUn49yYXp4RxLL5owOsy8Z6Yi6a-XP1BA75Tbi9YAM-T5dSmpNQTuHR7khpiwnbAW1eDUaAjiq3PB54GoZGz7TRhttLetj6CA0lXrAWEblbtcBa8GcYMMNX7BYg3mWx6YmKEb4-zdnyaWShsUeTrbmLsV7dXS1t8np6n12xImTgsk3AaH8sjjDVWkUjpVnnbTi2b_zDexJbGYLn855HuYBIkGttPY_XfYlBdV-shbLxMCfXHXBDpKjwozmDUSL7IK6rYwCkLnn20qZT2p1MHhX3JnWByG4VezL5_ef-shhj4r79BvyAvXelfO69G=w1282-h721-no">
            <a:extLst>
              <a:ext uri="{FF2B5EF4-FFF2-40B4-BE49-F238E27FC236}">
                <a16:creationId xmlns:a16="http://schemas.microsoft.com/office/drawing/2014/main" id="{C87DEBD9-A2D2-40CA-B0BB-C650DEFB8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9152009" cy="5242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0705231"/>
      </p:ext>
    </p:extLst>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27714" name="Rectangle 1026"/>
          <p:cNvSpPr>
            <a:spLocks noGrp="1" noChangeArrowheads="1"/>
          </p:cNvSpPr>
          <p:nvPr>
            <p:ph type="title"/>
          </p:nvPr>
        </p:nvSpPr>
        <p:spPr>
          <a:xfrm>
            <a:off x="6858000" y="2667000"/>
            <a:ext cx="2209800" cy="1295400"/>
          </a:xfrm>
          <a:solidFill>
            <a:srgbClr val="FF9900"/>
          </a:solidFill>
          <a:ln w="57150">
            <a:solidFill>
              <a:srgbClr val="CC0000"/>
            </a:solidFill>
          </a:ln>
          <a:effectLst>
            <a:outerShdw dist="143684" dir="2700000" algn="ctr" rotWithShape="0">
              <a:schemeClr val="bg1"/>
            </a:outerShdw>
          </a:effectLst>
        </p:spPr>
        <p:txBody>
          <a:bodyPr lIns="90488" tIns="44450" rIns="90488" bIns="44450"/>
          <a:lstStyle/>
          <a:p>
            <a:pPr>
              <a:defRPr/>
            </a:pPr>
            <a:r>
              <a:rPr lang="en-US" sz="3200">
                <a:solidFill>
                  <a:srgbClr val="CC0000"/>
                </a:solidFill>
              </a:rPr>
              <a:t>Wet</a:t>
            </a:r>
            <a:br>
              <a:rPr lang="en-US" sz="3200">
                <a:solidFill>
                  <a:srgbClr val="CC0000"/>
                </a:solidFill>
              </a:rPr>
            </a:br>
            <a:r>
              <a:rPr lang="en-US" sz="3200">
                <a:solidFill>
                  <a:srgbClr val="CC0000"/>
                </a:solidFill>
              </a:rPr>
              <a:t>Scrubber</a:t>
            </a:r>
            <a:endParaRPr lang="en-US"/>
          </a:p>
        </p:txBody>
      </p:sp>
      <p:pic>
        <p:nvPicPr>
          <p:cNvPr id="202755" name="Picture 1027"/>
          <p:cNvPicPr>
            <a:picLocks noChangeArrowheads="1"/>
          </p:cNvPicPr>
          <p:nvPr/>
        </p:nvPicPr>
        <p:blipFill>
          <a:blip r:embed="rId4" cstate="print"/>
          <a:srcRect/>
          <a:stretch>
            <a:fillRect/>
          </a:stretch>
        </p:blipFill>
        <p:spPr bwMode="auto">
          <a:xfrm>
            <a:off x="76200" y="131763"/>
            <a:ext cx="6662738" cy="6589712"/>
          </a:xfrm>
          <a:prstGeom prst="rect">
            <a:avLst/>
          </a:prstGeom>
          <a:noFill/>
          <a:ln w="12700">
            <a:noFill/>
            <a:miter lim="800000"/>
            <a:headEnd/>
            <a:tailEnd/>
          </a:ln>
        </p:spPr>
      </p:pic>
    </p:spTree>
  </p:cSld>
  <p:clrMapOvr>
    <a:overrideClrMapping bg1="dk2" tx1="lt1" bg2="dk1" tx2="lt2" accent1="accent1" accent2="accent2" accent3="accent3" accent4="accent4" accent5="accent5" accent6="accent6" hlink="hlink" folHlink="folHlink"/>
  </p:clrMapOvr>
  <p:transition/>
</p:sld>
</file>

<file path=ppt/slides/slide189.xml><?xml version="1.0" encoding="utf-8"?>
<p:sld xmlns:a="http://schemas.openxmlformats.org/drawingml/2006/main" xmlns:r="http://schemas.openxmlformats.org/officeDocument/2006/relationships" xmlns:p="http://schemas.openxmlformats.org/presentationml/2006/main" showMasterSp="0">
  <p:cSld>
    <p:bg>
      <p:bgPr>
        <a:solidFill>
          <a:srgbClr val="1904B6"/>
        </a:solidFill>
        <a:effectLst/>
      </p:bgPr>
    </p:bg>
    <p:spTree>
      <p:nvGrpSpPr>
        <p:cNvPr id="1" name=""/>
        <p:cNvGrpSpPr/>
        <p:nvPr/>
      </p:nvGrpSpPr>
      <p:grpSpPr>
        <a:xfrm>
          <a:off x="0" y="0"/>
          <a:ext cx="0" cy="0"/>
          <a:chOff x="0" y="0"/>
          <a:chExt cx="0" cy="0"/>
        </a:xfrm>
      </p:grpSpPr>
      <p:sp>
        <p:nvSpPr>
          <p:cNvPr id="556034" name="Rectangle 2"/>
          <p:cNvSpPr>
            <a:spLocks noChangeArrowheads="1"/>
          </p:cNvSpPr>
          <p:nvPr/>
        </p:nvSpPr>
        <p:spPr bwMode="auto">
          <a:xfrm>
            <a:off x="1590675" y="304800"/>
            <a:ext cx="5962650" cy="762000"/>
          </a:xfrm>
          <a:prstGeom prst="rect">
            <a:avLst/>
          </a:prstGeom>
          <a:noFill/>
          <a:ln w="12700">
            <a:noFill/>
            <a:miter lim="800000"/>
            <a:headEnd/>
            <a:tailEnd/>
          </a:ln>
          <a:effectLst/>
        </p:spPr>
        <p:txBody>
          <a:bodyPr wrap="none" lIns="19050" tIns="26988" rIns="19050" bIns="26988"/>
          <a:lstStyle/>
          <a:p>
            <a:pPr algn="ctr">
              <a:lnSpc>
                <a:spcPts val="3900"/>
              </a:lnSpc>
              <a:buClr>
                <a:srgbClr val="000000"/>
              </a:buClr>
              <a:buFont typeface="Arial" charset="0"/>
              <a:buNone/>
              <a:tabLst>
                <a:tab pos="914400" algn="l"/>
                <a:tab pos="1828800" algn="l"/>
                <a:tab pos="2743200" algn="l"/>
                <a:tab pos="3657600" algn="l"/>
                <a:tab pos="4572000" algn="l"/>
                <a:tab pos="5486400" algn="l"/>
                <a:tab pos="6400800" algn="l"/>
              </a:tabLst>
              <a:defRPr/>
            </a:pPr>
            <a:r>
              <a:rPr lang="en-US" sz="4400" b="1">
                <a:solidFill>
                  <a:srgbClr val="00FFFF"/>
                </a:solidFill>
                <a:effectLst>
                  <a:outerShdw blurRad="38100" dist="38100" dir="2700000" algn="tl">
                    <a:srgbClr val="000000"/>
                  </a:outerShdw>
                </a:effectLst>
                <a:latin typeface="Arial" charset="0"/>
              </a:rPr>
              <a:t>Carbon Adsorption System</a:t>
            </a:r>
          </a:p>
        </p:txBody>
      </p:sp>
      <p:grpSp>
        <p:nvGrpSpPr>
          <p:cNvPr id="203779" name="Group 3"/>
          <p:cNvGrpSpPr>
            <a:grpSpLocks/>
          </p:cNvGrpSpPr>
          <p:nvPr/>
        </p:nvGrpSpPr>
        <p:grpSpPr bwMode="auto">
          <a:xfrm>
            <a:off x="304800" y="1295400"/>
            <a:ext cx="8351838" cy="4953000"/>
            <a:chOff x="142" y="284"/>
            <a:chExt cx="6134" cy="2759"/>
          </a:xfrm>
        </p:grpSpPr>
        <p:sp>
          <p:nvSpPr>
            <p:cNvPr id="203780" name="Rectangle 4"/>
            <p:cNvSpPr>
              <a:spLocks noChangeArrowheads="1"/>
            </p:cNvSpPr>
            <p:nvPr/>
          </p:nvSpPr>
          <p:spPr bwMode="auto">
            <a:xfrm>
              <a:off x="3203" y="994"/>
              <a:ext cx="1495" cy="1346"/>
            </a:xfrm>
            <a:prstGeom prst="rect">
              <a:avLst/>
            </a:prstGeom>
            <a:noFill/>
            <a:ln w="50800">
              <a:solidFill>
                <a:srgbClr val="FFFF00"/>
              </a:solidFill>
              <a:miter lim="800000"/>
              <a:headEnd/>
              <a:tailEnd/>
            </a:ln>
          </p:spPr>
          <p:txBody>
            <a:bodyPr wrap="none" anchor="ctr"/>
            <a:lstStyle/>
            <a:p>
              <a:endParaRPr lang="en-US"/>
            </a:p>
          </p:txBody>
        </p:sp>
        <p:grpSp>
          <p:nvGrpSpPr>
            <p:cNvPr id="203781" name="Group 5"/>
            <p:cNvGrpSpPr>
              <a:grpSpLocks/>
            </p:cNvGrpSpPr>
            <p:nvPr/>
          </p:nvGrpSpPr>
          <p:grpSpPr bwMode="auto">
            <a:xfrm>
              <a:off x="3807" y="604"/>
              <a:ext cx="402" cy="2064"/>
              <a:chOff x="3807" y="604"/>
              <a:chExt cx="402" cy="2064"/>
            </a:xfrm>
          </p:grpSpPr>
          <p:sp>
            <p:nvSpPr>
              <p:cNvPr id="203818" name="Rectangle 6"/>
              <p:cNvSpPr>
                <a:spLocks noChangeArrowheads="1"/>
              </p:cNvSpPr>
              <p:nvPr/>
            </p:nvSpPr>
            <p:spPr bwMode="auto">
              <a:xfrm>
                <a:off x="3807" y="604"/>
                <a:ext cx="393" cy="846"/>
              </a:xfrm>
              <a:prstGeom prst="rect">
                <a:avLst/>
              </a:prstGeom>
              <a:gradFill rotWithShape="0">
                <a:gsLst>
                  <a:gs pos="0">
                    <a:srgbClr val="000000"/>
                  </a:gs>
                  <a:gs pos="100000">
                    <a:srgbClr val="472D0D"/>
                  </a:gs>
                </a:gsLst>
                <a:lin ang="0" scaled="1"/>
              </a:gradFill>
              <a:ln w="25400">
                <a:solidFill>
                  <a:srgbClr val="000000"/>
                </a:solidFill>
                <a:miter lim="800000"/>
                <a:headEnd/>
                <a:tailEnd/>
              </a:ln>
            </p:spPr>
            <p:txBody>
              <a:bodyPr wrap="none" anchor="ctr"/>
              <a:lstStyle/>
              <a:p>
                <a:endParaRPr lang="en-US"/>
              </a:p>
            </p:txBody>
          </p:sp>
          <p:sp>
            <p:nvSpPr>
              <p:cNvPr id="203819" name="Rectangle 7"/>
              <p:cNvSpPr>
                <a:spLocks noChangeArrowheads="1"/>
              </p:cNvSpPr>
              <p:nvPr/>
            </p:nvSpPr>
            <p:spPr bwMode="auto">
              <a:xfrm>
                <a:off x="3816" y="1821"/>
                <a:ext cx="393" cy="847"/>
              </a:xfrm>
              <a:prstGeom prst="rect">
                <a:avLst/>
              </a:prstGeom>
              <a:gradFill rotWithShape="0">
                <a:gsLst>
                  <a:gs pos="0">
                    <a:srgbClr val="000000"/>
                  </a:gs>
                  <a:gs pos="100000">
                    <a:srgbClr val="472D0D"/>
                  </a:gs>
                </a:gsLst>
                <a:lin ang="0" scaled="1"/>
              </a:gradFill>
              <a:ln w="25400">
                <a:solidFill>
                  <a:srgbClr val="000000"/>
                </a:solidFill>
                <a:miter lim="800000"/>
                <a:headEnd/>
                <a:tailEnd/>
              </a:ln>
            </p:spPr>
            <p:txBody>
              <a:bodyPr wrap="none" anchor="ctr"/>
              <a:lstStyle/>
              <a:p>
                <a:endParaRPr lang="en-US"/>
              </a:p>
            </p:txBody>
          </p:sp>
        </p:grpSp>
        <p:sp>
          <p:nvSpPr>
            <p:cNvPr id="203782" name="Rectangle 8" descr="Wide downward diagonal"/>
            <p:cNvSpPr>
              <a:spLocks noChangeArrowheads="1"/>
            </p:cNvSpPr>
            <p:nvPr/>
          </p:nvSpPr>
          <p:spPr bwMode="auto">
            <a:xfrm>
              <a:off x="741" y="1124"/>
              <a:ext cx="107" cy="730"/>
            </a:xfrm>
            <a:prstGeom prst="rect">
              <a:avLst/>
            </a:prstGeom>
            <a:pattFill prst="wdDnDiag">
              <a:fgClr>
                <a:srgbClr val="000000"/>
              </a:fgClr>
              <a:bgClr>
                <a:srgbClr val="FFFFFF"/>
              </a:bgClr>
            </a:pattFill>
            <a:ln w="12700">
              <a:solidFill>
                <a:srgbClr val="000000"/>
              </a:solidFill>
              <a:miter lim="800000"/>
              <a:headEnd/>
              <a:tailEnd/>
            </a:ln>
          </p:spPr>
          <p:txBody>
            <a:bodyPr wrap="none" anchor="ctr"/>
            <a:lstStyle/>
            <a:p>
              <a:endParaRPr lang="en-US"/>
            </a:p>
          </p:txBody>
        </p:sp>
        <p:sp>
          <p:nvSpPr>
            <p:cNvPr id="203783" name="Oval 9"/>
            <p:cNvSpPr>
              <a:spLocks noChangeArrowheads="1"/>
            </p:cNvSpPr>
            <p:nvPr/>
          </p:nvSpPr>
          <p:spPr bwMode="auto">
            <a:xfrm>
              <a:off x="1193" y="1337"/>
              <a:ext cx="428" cy="401"/>
            </a:xfrm>
            <a:prstGeom prst="ellipse">
              <a:avLst/>
            </a:prstGeom>
            <a:solidFill>
              <a:srgbClr val="FFFFFF"/>
            </a:solidFill>
            <a:ln w="12700">
              <a:solidFill>
                <a:srgbClr val="000000"/>
              </a:solidFill>
              <a:round/>
              <a:headEnd/>
              <a:tailEnd/>
            </a:ln>
          </p:spPr>
          <p:txBody>
            <a:bodyPr wrap="none" anchor="ctr"/>
            <a:lstStyle/>
            <a:p>
              <a:endParaRPr lang="en-US"/>
            </a:p>
          </p:txBody>
        </p:sp>
        <p:grpSp>
          <p:nvGrpSpPr>
            <p:cNvPr id="203784" name="Group 10"/>
            <p:cNvGrpSpPr>
              <a:grpSpLocks/>
            </p:cNvGrpSpPr>
            <p:nvPr/>
          </p:nvGrpSpPr>
          <p:grpSpPr bwMode="auto">
            <a:xfrm>
              <a:off x="1934" y="1360"/>
              <a:ext cx="606" cy="401"/>
              <a:chOff x="1934" y="1360"/>
              <a:chExt cx="606" cy="401"/>
            </a:xfrm>
          </p:grpSpPr>
          <p:sp>
            <p:nvSpPr>
              <p:cNvPr id="203815" name="Oval 11"/>
              <p:cNvSpPr>
                <a:spLocks noChangeArrowheads="1"/>
              </p:cNvSpPr>
              <p:nvPr/>
            </p:nvSpPr>
            <p:spPr bwMode="auto">
              <a:xfrm>
                <a:off x="1934" y="1368"/>
                <a:ext cx="428" cy="393"/>
              </a:xfrm>
              <a:prstGeom prst="ellipse">
                <a:avLst/>
              </a:prstGeom>
              <a:solidFill>
                <a:srgbClr val="FFFFFF"/>
              </a:solidFill>
              <a:ln w="25400">
                <a:solidFill>
                  <a:srgbClr val="000000"/>
                </a:solidFill>
                <a:round/>
                <a:headEnd/>
                <a:tailEnd/>
              </a:ln>
            </p:spPr>
            <p:txBody>
              <a:bodyPr wrap="none" anchor="ctr"/>
              <a:lstStyle/>
              <a:p>
                <a:endParaRPr lang="en-US"/>
              </a:p>
            </p:txBody>
          </p:sp>
          <p:sp>
            <p:nvSpPr>
              <p:cNvPr id="203816" name="Freeform 12"/>
              <p:cNvSpPr>
                <a:spLocks/>
              </p:cNvSpPr>
              <p:nvPr/>
            </p:nvSpPr>
            <p:spPr bwMode="auto">
              <a:xfrm>
                <a:off x="2131" y="1360"/>
                <a:ext cx="409" cy="197"/>
              </a:xfrm>
              <a:custGeom>
                <a:avLst/>
                <a:gdLst>
                  <a:gd name="T0" fmla="*/ 0 w 409"/>
                  <a:gd name="T1" fmla="*/ 0 h 197"/>
                  <a:gd name="T2" fmla="*/ 408 w 409"/>
                  <a:gd name="T3" fmla="*/ 0 h 197"/>
                  <a:gd name="T4" fmla="*/ 408 w 409"/>
                  <a:gd name="T5" fmla="*/ 196 h 197"/>
                  <a:gd name="T6" fmla="*/ 231 w 409"/>
                  <a:gd name="T7" fmla="*/ 196 h 197"/>
                  <a:gd name="T8" fmla="*/ 0 60000 65536"/>
                  <a:gd name="T9" fmla="*/ 0 60000 65536"/>
                  <a:gd name="T10" fmla="*/ 0 60000 65536"/>
                  <a:gd name="T11" fmla="*/ 0 60000 65536"/>
                  <a:gd name="T12" fmla="*/ 0 w 409"/>
                  <a:gd name="T13" fmla="*/ 0 h 197"/>
                  <a:gd name="T14" fmla="*/ 409 w 409"/>
                  <a:gd name="T15" fmla="*/ 197 h 197"/>
                </a:gdLst>
                <a:ahLst/>
                <a:cxnLst>
                  <a:cxn ang="T8">
                    <a:pos x="T0" y="T1"/>
                  </a:cxn>
                  <a:cxn ang="T9">
                    <a:pos x="T2" y="T3"/>
                  </a:cxn>
                  <a:cxn ang="T10">
                    <a:pos x="T4" y="T5"/>
                  </a:cxn>
                  <a:cxn ang="T11">
                    <a:pos x="T6" y="T7"/>
                  </a:cxn>
                </a:cxnLst>
                <a:rect l="T12" t="T13" r="T14" b="T15"/>
                <a:pathLst>
                  <a:path w="409" h="197">
                    <a:moveTo>
                      <a:pt x="0" y="0"/>
                    </a:moveTo>
                    <a:lnTo>
                      <a:pt x="408" y="0"/>
                    </a:lnTo>
                    <a:lnTo>
                      <a:pt x="408" y="196"/>
                    </a:lnTo>
                    <a:lnTo>
                      <a:pt x="231" y="196"/>
                    </a:lnTo>
                  </a:path>
                </a:pathLst>
              </a:custGeom>
              <a:solidFill>
                <a:srgbClr val="FFFFFF"/>
              </a:solidFill>
              <a:ln w="12700" cap="rnd">
                <a:solidFill>
                  <a:srgbClr val="000000"/>
                </a:solidFill>
                <a:round/>
                <a:headEnd/>
                <a:tailEnd/>
              </a:ln>
            </p:spPr>
            <p:txBody>
              <a:bodyPr/>
              <a:lstStyle/>
              <a:p>
                <a:endParaRPr lang="en-US"/>
              </a:p>
            </p:txBody>
          </p:sp>
          <p:sp>
            <p:nvSpPr>
              <p:cNvPr id="203817" name="Oval 13"/>
              <p:cNvSpPr>
                <a:spLocks noChangeArrowheads="1"/>
              </p:cNvSpPr>
              <p:nvPr/>
            </p:nvSpPr>
            <p:spPr bwMode="auto">
              <a:xfrm>
                <a:off x="2055" y="1471"/>
                <a:ext cx="187" cy="169"/>
              </a:xfrm>
              <a:prstGeom prst="ellipse">
                <a:avLst/>
              </a:prstGeom>
              <a:gradFill rotWithShape="0">
                <a:gsLst>
                  <a:gs pos="0">
                    <a:srgbClr val="404040"/>
                  </a:gs>
                  <a:gs pos="100000">
                    <a:srgbClr val="000000"/>
                  </a:gs>
                </a:gsLst>
                <a:path path="shape">
                  <a:fillToRect l="50000" t="50000" r="50000" b="50000"/>
                </a:path>
              </a:gradFill>
              <a:ln w="12700">
                <a:solidFill>
                  <a:srgbClr val="000000"/>
                </a:solidFill>
                <a:round/>
                <a:headEnd/>
                <a:tailEnd/>
              </a:ln>
            </p:spPr>
            <p:txBody>
              <a:bodyPr wrap="none" anchor="ctr"/>
              <a:lstStyle/>
              <a:p>
                <a:endParaRPr lang="en-US"/>
              </a:p>
            </p:txBody>
          </p:sp>
        </p:grpSp>
        <p:sp>
          <p:nvSpPr>
            <p:cNvPr id="203785" name="Line 14"/>
            <p:cNvSpPr>
              <a:spLocks noChangeShapeType="1"/>
            </p:cNvSpPr>
            <p:nvPr/>
          </p:nvSpPr>
          <p:spPr bwMode="auto">
            <a:xfrm>
              <a:off x="363" y="1511"/>
              <a:ext cx="331" cy="0"/>
            </a:xfrm>
            <a:prstGeom prst="line">
              <a:avLst/>
            </a:prstGeom>
            <a:noFill/>
            <a:ln w="50800">
              <a:solidFill>
                <a:srgbClr val="FFFF00"/>
              </a:solidFill>
              <a:round/>
              <a:headEnd/>
              <a:tailEnd type="triangle" w="med" len="med"/>
            </a:ln>
          </p:spPr>
          <p:txBody>
            <a:bodyPr wrap="none" anchor="ctr"/>
            <a:lstStyle/>
            <a:p>
              <a:endParaRPr lang="en-US"/>
            </a:p>
          </p:txBody>
        </p:sp>
        <p:sp>
          <p:nvSpPr>
            <p:cNvPr id="203786" name="Line 15"/>
            <p:cNvSpPr>
              <a:spLocks noChangeShapeType="1"/>
            </p:cNvSpPr>
            <p:nvPr/>
          </p:nvSpPr>
          <p:spPr bwMode="auto">
            <a:xfrm>
              <a:off x="877" y="1502"/>
              <a:ext cx="323" cy="0"/>
            </a:xfrm>
            <a:prstGeom prst="line">
              <a:avLst/>
            </a:prstGeom>
            <a:noFill/>
            <a:ln w="50800">
              <a:solidFill>
                <a:srgbClr val="FFFF00"/>
              </a:solidFill>
              <a:round/>
              <a:headEnd/>
              <a:tailEnd type="triangle" w="med" len="med"/>
            </a:ln>
          </p:spPr>
          <p:txBody>
            <a:bodyPr wrap="none" anchor="ctr"/>
            <a:lstStyle/>
            <a:p>
              <a:endParaRPr lang="en-US"/>
            </a:p>
          </p:txBody>
        </p:sp>
        <p:sp>
          <p:nvSpPr>
            <p:cNvPr id="203787" name="Line 16"/>
            <p:cNvSpPr>
              <a:spLocks noChangeShapeType="1"/>
            </p:cNvSpPr>
            <p:nvPr/>
          </p:nvSpPr>
          <p:spPr bwMode="auto">
            <a:xfrm>
              <a:off x="1659" y="1511"/>
              <a:ext cx="278" cy="0"/>
            </a:xfrm>
            <a:prstGeom prst="line">
              <a:avLst/>
            </a:prstGeom>
            <a:noFill/>
            <a:ln w="50800">
              <a:solidFill>
                <a:srgbClr val="FFFF00"/>
              </a:solidFill>
              <a:round/>
              <a:headEnd/>
              <a:tailEnd type="triangle" w="med" len="med"/>
            </a:ln>
          </p:spPr>
          <p:txBody>
            <a:bodyPr wrap="none" anchor="ctr"/>
            <a:lstStyle/>
            <a:p>
              <a:endParaRPr lang="en-US"/>
            </a:p>
          </p:txBody>
        </p:sp>
        <p:sp>
          <p:nvSpPr>
            <p:cNvPr id="203788" name="Line 17"/>
            <p:cNvSpPr>
              <a:spLocks noChangeShapeType="1"/>
            </p:cNvSpPr>
            <p:nvPr/>
          </p:nvSpPr>
          <p:spPr bwMode="auto">
            <a:xfrm>
              <a:off x="2590" y="1493"/>
              <a:ext cx="590" cy="0"/>
            </a:xfrm>
            <a:prstGeom prst="line">
              <a:avLst/>
            </a:prstGeom>
            <a:noFill/>
            <a:ln w="50800">
              <a:solidFill>
                <a:srgbClr val="FFFF00"/>
              </a:solidFill>
              <a:round/>
              <a:headEnd/>
              <a:tailEnd type="triangle" w="med" len="med"/>
            </a:ln>
          </p:spPr>
          <p:txBody>
            <a:bodyPr wrap="none" anchor="ctr"/>
            <a:lstStyle/>
            <a:p>
              <a:endParaRPr lang="en-US"/>
            </a:p>
          </p:txBody>
        </p:sp>
        <p:sp>
          <p:nvSpPr>
            <p:cNvPr id="203789" name="Line 18"/>
            <p:cNvSpPr>
              <a:spLocks noChangeShapeType="1"/>
            </p:cNvSpPr>
            <p:nvPr/>
          </p:nvSpPr>
          <p:spPr bwMode="auto">
            <a:xfrm>
              <a:off x="3229" y="987"/>
              <a:ext cx="456" cy="0"/>
            </a:xfrm>
            <a:prstGeom prst="line">
              <a:avLst/>
            </a:prstGeom>
            <a:noFill/>
            <a:ln w="50800">
              <a:solidFill>
                <a:srgbClr val="FFFF00"/>
              </a:solidFill>
              <a:round/>
              <a:headEnd/>
              <a:tailEnd type="triangle" w="med" len="med"/>
            </a:ln>
          </p:spPr>
          <p:txBody>
            <a:bodyPr wrap="none" anchor="ctr"/>
            <a:lstStyle/>
            <a:p>
              <a:endParaRPr lang="en-US"/>
            </a:p>
          </p:txBody>
        </p:sp>
        <p:sp>
          <p:nvSpPr>
            <p:cNvPr id="203790" name="Line 19"/>
            <p:cNvSpPr>
              <a:spLocks noChangeShapeType="1"/>
            </p:cNvSpPr>
            <p:nvPr/>
          </p:nvSpPr>
          <p:spPr bwMode="auto">
            <a:xfrm>
              <a:off x="3300" y="2329"/>
              <a:ext cx="421" cy="0"/>
            </a:xfrm>
            <a:prstGeom prst="line">
              <a:avLst/>
            </a:prstGeom>
            <a:noFill/>
            <a:ln w="50800">
              <a:solidFill>
                <a:srgbClr val="FFFF00"/>
              </a:solidFill>
              <a:round/>
              <a:headEnd/>
              <a:tailEnd type="triangle" w="med" len="med"/>
            </a:ln>
          </p:spPr>
          <p:txBody>
            <a:bodyPr wrap="none" anchor="ctr"/>
            <a:lstStyle/>
            <a:p>
              <a:endParaRPr lang="en-US"/>
            </a:p>
          </p:txBody>
        </p:sp>
        <p:sp>
          <p:nvSpPr>
            <p:cNvPr id="203791" name="Line 20"/>
            <p:cNvSpPr>
              <a:spLocks noChangeShapeType="1"/>
            </p:cNvSpPr>
            <p:nvPr/>
          </p:nvSpPr>
          <p:spPr bwMode="auto">
            <a:xfrm>
              <a:off x="3196" y="1794"/>
              <a:ext cx="0" cy="439"/>
            </a:xfrm>
            <a:prstGeom prst="line">
              <a:avLst/>
            </a:prstGeom>
            <a:noFill/>
            <a:ln w="50800">
              <a:solidFill>
                <a:srgbClr val="FFFF00"/>
              </a:solidFill>
              <a:round/>
              <a:headEnd/>
              <a:tailEnd type="triangle" w="med" len="med"/>
            </a:ln>
          </p:spPr>
          <p:txBody>
            <a:bodyPr wrap="none" anchor="ctr"/>
            <a:lstStyle/>
            <a:p>
              <a:endParaRPr lang="en-US"/>
            </a:p>
          </p:txBody>
        </p:sp>
        <p:sp>
          <p:nvSpPr>
            <p:cNvPr id="203792" name="Line 21"/>
            <p:cNvSpPr>
              <a:spLocks noChangeShapeType="1"/>
            </p:cNvSpPr>
            <p:nvPr/>
          </p:nvSpPr>
          <p:spPr bwMode="auto">
            <a:xfrm flipV="1">
              <a:off x="3187" y="1015"/>
              <a:ext cx="0" cy="388"/>
            </a:xfrm>
            <a:prstGeom prst="line">
              <a:avLst/>
            </a:prstGeom>
            <a:noFill/>
            <a:ln w="50800">
              <a:solidFill>
                <a:srgbClr val="FFFF00"/>
              </a:solidFill>
              <a:round/>
              <a:headEnd/>
              <a:tailEnd type="triangle" w="med" len="med"/>
            </a:ln>
          </p:spPr>
          <p:txBody>
            <a:bodyPr wrap="none" anchor="ctr"/>
            <a:lstStyle/>
            <a:p>
              <a:endParaRPr lang="en-US"/>
            </a:p>
          </p:txBody>
        </p:sp>
        <p:sp>
          <p:nvSpPr>
            <p:cNvPr id="203793" name="Line 22"/>
            <p:cNvSpPr>
              <a:spLocks noChangeShapeType="1"/>
            </p:cNvSpPr>
            <p:nvPr/>
          </p:nvSpPr>
          <p:spPr bwMode="auto">
            <a:xfrm>
              <a:off x="4312" y="987"/>
              <a:ext cx="261" cy="0"/>
            </a:xfrm>
            <a:prstGeom prst="line">
              <a:avLst/>
            </a:prstGeom>
            <a:noFill/>
            <a:ln w="50800">
              <a:solidFill>
                <a:srgbClr val="FFFF00"/>
              </a:solidFill>
              <a:round/>
              <a:headEnd/>
              <a:tailEnd type="triangle" w="med" len="med"/>
            </a:ln>
          </p:spPr>
          <p:txBody>
            <a:bodyPr wrap="none" anchor="ctr"/>
            <a:lstStyle/>
            <a:p>
              <a:endParaRPr lang="en-US"/>
            </a:p>
          </p:txBody>
        </p:sp>
        <p:sp>
          <p:nvSpPr>
            <p:cNvPr id="203794" name="Line 23"/>
            <p:cNvSpPr>
              <a:spLocks noChangeShapeType="1"/>
            </p:cNvSpPr>
            <p:nvPr/>
          </p:nvSpPr>
          <p:spPr bwMode="auto">
            <a:xfrm>
              <a:off x="4696" y="1172"/>
              <a:ext cx="0" cy="350"/>
            </a:xfrm>
            <a:prstGeom prst="line">
              <a:avLst/>
            </a:prstGeom>
            <a:noFill/>
            <a:ln w="50800">
              <a:solidFill>
                <a:srgbClr val="FFFF00"/>
              </a:solidFill>
              <a:round/>
              <a:headEnd/>
              <a:tailEnd type="triangle" w="med" len="med"/>
            </a:ln>
          </p:spPr>
          <p:txBody>
            <a:bodyPr wrap="none" anchor="ctr"/>
            <a:lstStyle/>
            <a:p>
              <a:endParaRPr lang="en-US"/>
            </a:p>
          </p:txBody>
        </p:sp>
        <p:sp>
          <p:nvSpPr>
            <p:cNvPr id="203795" name="Line 24"/>
            <p:cNvSpPr>
              <a:spLocks noChangeShapeType="1"/>
            </p:cNvSpPr>
            <p:nvPr/>
          </p:nvSpPr>
          <p:spPr bwMode="auto">
            <a:xfrm flipV="1">
              <a:off x="4696" y="1762"/>
              <a:ext cx="0" cy="583"/>
            </a:xfrm>
            <a:prstGeom prst="line">
              <a:avLst/>
            </a:prstGeom>
            <a:noFill/>
            <a:ln w="50800">
              <a:solidFill>
                <a:srgbClr val="FFFF00"/>
              </a:solidFill>
              <a:round/>
              <a:headEnd/>
              <a:tailEnd type="triangle" w="med" len="med"/>
            </a:ln>
          </p:spPr>
          <p:txBody>
            <a:bodyPr wrap="none" anchor="ctr"/>
            <a:lstStyle/>
            <a:p>
              <a:endParaRPr lang="en-US"/>
            </a:p>
          </p:txBody>
        </p:sp>
        <p:sp>
          <p:nvSpPr>
            <p:cNvPr id="203796" name="Line 25"/>
            <p:cNvSpPr>
              <a:spLocks noChangeShapeType="1"/>
            </p:cNvSpPr>
            <p:nvPr/>
          </p:nvSpPr>
          <p:spPr bwMode="auto">
            <a:xfrm>
              <a:off x="4276" y="2338"/>
              <a:ext cx="253" cy="0"/>
            </a:xfrm>
            <a:prstGeom prst="line">
              <a:avLst/>
            </a:prstGeom>
            <a:noFill/>
            <a:ln w="50800">
              <a:solidFill>
                <a:srgbClr val="FFFF00"/>
              </a:solidFill>
              <a:round/>
              <a:headEnd/>
              <a:tailEnd type="triangle" w="med" len="med"/>
            </a:ln>
          </p:spPr>
          <p:txBody>
            <a:bodyPr wrap="none" anchor="ctr"/>
            <a:lstStyle/>
            <a:p>
              <a:endParaRPr lang="en-US"/>
            </a:p>
          </p:txBody>
        </p:sp>
        <p:sp>
          <p:nvSpPr>
            <p:cNvPr id="203797" name="Line 26"/>
            <p:cNvSpPr>
              <a:spLocks noChangeShapeType="1"/>
            </p:cNvSpPr>
            <p:nvPr/>
          </p:nvSpPr>
          <p:spPr bwMode="auto">
            <a:xfrm>
              <a:off x="4730" y="1662"/>
              <a:ext cx="465" cy="0"/>
            </a:xfrm>
            <a:prstGeom prst="line">
              <a:avLst/>
            </a:prstGeom>
            <a:noFill/>
            <a:ln w="50800">
              <a:solidFill>
                <a:srgbClr val="FFFF00"/>
              </a:solidFill>
              <a:round/>
              <a:headEnd/>
              <a:tailEnd type="triangle" w="med" len="med"/>
            </a:ln>
          </p:spPr>
          <p:txBody>
            <a:bodyPr wrap="none" anchor="ctr"/>
            <a:lstStyle/>
            <a:p>
              <a:endParaRPr lang="en-US"/>
            </a:p>
          </p:txBody>
        </p:sp>
        <p:sp>
          <p:nvSpPr>
            <p:cNvPr id="203798" name="Line 27"/>
            <p:cNvSpPr>
              <a:spLocks noChangeShapeType="1"/>
            </p:cNvSpPr>
            <p:nvPr/>
          </p:nvSpPr>
          <p:spPr bwMode="auto">
            <a:xfrm flipV="1">
              <a:off x="5956" y="713"/>
              <a:ext cx="0" cy="974"/>
            </a:xfrm>
            <a:prstGeom prst="line">
              <a:avLst/>
            </a:prstGeom>
            <a:noFill/>
            <a:ln w="50800">
              <a:solidFill>
                <a:srgbClr val="FFFF00"/>
              </a:solidFill>
              <a:round/>
              <a:headEnd/>
              <a:tailEnd type="triangle" w="med" len="med"/>
            </a:ln>
          </p:spPr>
          <p:txBody>
            <a:bodyPr wrap="none" anchor="ctr"/>
            <a:lstStyle/>
            <a:p>
              <a:endParaRPr lang="en-US"/>
            </a:p>
          </p:txBody>
        </p:sp>
        <p:sp>
          <p:nvSpPr>
            <p:cNvPr id="203799" name="Line 28"/>
            <p:cNvSpPr>
              <a:spLocks noChangeShapeType="1"/>
            </p:cNvSpPr>
            <p:nvPr/>
          </p:nvSpPr>
          <p:spPr bwMode="auto">
            <a:xfrm>
              <a:off x="3452" y="1227"/>
              <a:ext cx="304" cy="0"/>
            </a:xfrm>
            <a:prstGeom prst="line">
              <a:avLst/>
            </a:prstGeom>
            <a:noFill/>
            <a:ln w="50800">
              <a:solidFill>
                <a:srgbClr val="FFFF00"/>
              </a:solidFill>
              <a:round/>
              <a:headEnd/>
              <a:tailEnd type="triangle" w="med" len="med"/>
            </a:ln>
          </p:spPr>
          <p:txBody>
            <a:bodyPr wrap="none" anchor="ctr"/>
            <a:lstStyle/>
            <a:p>
              <a:endParaRPr lang="en-US"/>
            </a:p>
          </p:txBody>
        </p:sp>
        <p:sp>
          <p:nvSpPr>
            <p:cNvPr id="203800" name="Line 29"/>
            <p:cNvSpPr>
              <a:spLocks noChangeShapeType="1"/>
            </p:cNvSpPr>
            <p:nvPr/>
          </p:nvSpPr>
          <p:spPr bwMode="auto">
            <a:xfrm>
              <a:off x="3452" y="2516"/>
              <a:ext cx="322" cy="0"/>
            </a:xfrm>
            <a:prstGeom prst="line">
              <a:avLst/>
            </a:prstGeom>
            <a:noFill/>
            <a:ln w="50800">
              <a:solidFill>
                <a:srgbClr val="FFFF00"/>
              </a:solidFill>
              <a:round/>
              <a:headEnd/>
              <a:tailEnd type="triangle" w="med" len="med"/>
            </a:ln>
          </p:spPr>
          <p:txBody>
            <a:bodyPr wrap="none" anchor="ctr"/>
            <a:lstStyle/>
            <a:p>
              <a:endParaRPr lang="en-US"/>
            </a:p>
          </p:txBody>
        </p:sp>
        <p:sp>
          <p:nvSpPr>
            <p:cNvPr id="203801" name="Line 30"/>
            <p:cNvSpPr>
              <a:spLocks noChangeShapeType="1"/>
            </p:cNvSpPr>
            <p:nvPr/>
          </p:nvSpPr>
          <p:spPr bwMode="auto">
            <a:xfrm>
              <a:off x="3427" y="1243"/>
              <a:ext cx="0" cy="1621"/>
            </a:xfrm>
            <a:prstGeom prst="line">
              <a:avLst/>
            </a:prstGeom>
            <a:noFill/>
            <a:ln w="50800">
              <a:solidFill>
                <a:srgbClr val="FFFF00"/>
              </a:solidFill>
              <a:round/>
              <a:headEnd/>
              <a:tailEnd/>
            </a:ln>
          </p:spPr>
          <p:txBody>
            <a:bodyPr wrap="none" anchor="ctr"/>
            <a:lstStyle/>
            <a:p>
              <a:endParaRPr lang="en-US"/>
            </a:p>
          </p:txBody>
        </p:sp>
        <p:sp>
          <p:nvSpPr>
            <p:cNvPr id="203802" name="Line 31"/>
            <p:cNvSpPr>
              <a:spLocks noChangeShapeType="1"/>
            </p:cNvSpPr>
            <p:nvPr/>
          </p:nvSpPr>
          <p:spPr bwMode="auto">
            <a:xfrm>
              <a:off x="2254" y="2871"/>
              <a:ext cx="1184" cy="0"/>
            </a:xfrm>
            <a:prstGeom prst="line">
              <a:avLst/>
            </a:prstGeom>
            <a:noFill/>
            <a:ln w="50800">
              <a:solidFill>
                <a:srgbClr val="FFFF00"/>
              </a:solidFill>
              <a:round/>
              <a:headEnd/>
              <a:tailEnd/>
            </a:ln>
          </p:spPr>
          <p:txBody>
            <a:bodyPr wrap="none" anchor="ctr"/>
            <a:lstStyle/>
            <a:p>
              <a:endParaRPr lang="en-US"/>
            </a:p>
          </p:txBody>
        </p:sp>
        <p:sp>
          <p:nvSpPr>
            <p:cNvPr id="203803" name="Line 32"/>
            <p:cNvSpPr>
              <a:spLocks noChangeShapeType="1"/>
            </p:cNvSpPr>
            <p:nvPr/>
          </p:nvSpPr>
          <p:spPr bwMode="auto">
            <a:xfrm flipH="1">
              <a:off x="5674" y="1662"/>
              <a:ext cx="281" cy="0"/>
            </a:xfrm>
            <a:prstGeom prst="line">
              <a:avLst/>
            </a:prstGeom>
            <a:noFill/>
            <a:ln w="50800">
              <a:solidFill>
                <a:srgbClr val="FFFF00"/>
              </a:solidFill>
              <a:round/>
              <a:headEnd/>
              <a:tailEnd/>
            </a:ln>
          </p:spPr>
          <p:txBody>
            <a:bodyPr wrap="none" anchor="ctr"/>
            <a:lstStyle/>
            <a:p>
              <a:endParaRPr lang="en-US"/>
            </a:p>
          </p:txBody>
        </p:sp>
        <p:sp>
          <p:nvSpPr>
            <p:cNvPr id="203804" name="Rectangle 33"/>
            <p:cNvSpPr>
              <a:spLocks noChangeArrowheads="1"/>
            </p:cNvSpPr>
            <p:nvPr/>
          </p:nvSpPr>
          <p:spPr bwMode="auto">
            <a:xfrm>
              <a:off x="5200" y="1394"/>
              <a:ext cx="465" cy="581"/>
            </a:xfrm>
            <a:prstGeom prst="rect">
              <a:avLst/>
            </a:prstGeom>
            <a:gradFill rotWithShape="0">
              <a:gsLst>
                <a:gs pos="0">
                  <a:srgbClr val="000000"/>
                </a:gs>
                <a:gs pos="100000">
                  <a:srgbClr val="1C1C1C"/>
                </a:gs>
              </a:gsLst>
              <a:lin ang="5400000" scaled="1"/>
            </a:gradFill>
            <a:ln w="50800">
              <a:solidFill>
                <a:srgbClr val="555555"/>
              </a:solidFill>
              <a:miter lim="800000"/>
              <a:headEnd/>
              <a:tailEnd/>
            </a:ln>
          </p:spPr>
          <p:txBody>
            <a:bodyPr wrap="none" anchor="ctr"/>
            <a:lstStyle/>
            <a:p>
              <a:endParaRPr lang="en-US"/>
            </a:p>
          </p:txBody>
        </p:sp>
        <p:sp>
          <p:nvSpPr>
            <p:cNvPr id="556066" name="Rectangle 34"/>
            <p:cNvSpPr>
              <a:spLocks noChangeArrowheads="1"/>
            </p:cNvSpPr>
            <p:nvPr/>
          </p:nvSpPr>
          <p:spPr bwMode="auto">
            <a:xfrm>
              <a:off x="294" y="1929"/>
              <a:ext cx="1046" cy="231"/>
            </a:xfrm>
            <a:prstGeom prst="rect">
              <a:avLst/>
            </a:prstGeom>
            <a:noFill/>
            <a:ln w="12700">
              <a:noFill/>
              <a:miter lim="800000"/>
              <a:headEnd/>
              <a:tailEnd/>
            </a:ln>
            <a:effectLst/>
          </p:spPr>
          <p:txBody>
            <a:bodyPr wrap="none" lIns="19050" tIns="26988" rIns="19050" bIns="26988"/>
            <a:lstStyle/>
            <a:p>
              <a:pPr algn="ctr">
                <a:lnSpc>
                  <a:spcPts val="16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Filter</a:t>
              </a:r>
            </a:p>
          </p:txBody>
        </p:sp>
        <p:sp>
          <p:nvSpPr>
            <p:cNvPr id="556067" name="Rectangle 35"/>
            <p:cNvSpPr>
              <a:spLocks noChangeArrowheads="1"/>
            </p:cNvSpPr>
            <p:nvPr/>
          </p:nvSpPr>
          <p:spPr bwMode="auto">
            <a:xfrm>
              <a:off x="142" y="747"/>
              <a:ext cx="1047" cy="372"/>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Vapor-Laden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Air Stream</a:t>
              </a:r>
            </a:p>
          </p:txBody>
        </p:sp>
        <p:sp>
          <p:nvSpPr>
            <p:cNvPr id="556068" name="Rectangle 36"/>
            <p:cNvSpPr>
              <a:spLocks noChangeArrowheads="1"/>
            </p:cNvSpPr>
            <p:nvPr/>
          </p:nvSpPr>
          <p:spPr bwMode="auto">
            <a:xfrm>
              <a:off x="1092" y="1938"/>
              <a:ext cx="639" cy="232"/>
            </a:xfrm>
            <a:prstGeom prst="rect">
              <a:avLst/>
            </a:prstGeom>
            <a:noFill/>
            <a:ln w="12700">
              <a:noFill/>
              <a:miter lim="800000"/>
              <a:headEnd/>
              <a:tailEnd/>
            </a:ln>
            <a:effectLst/>
          </p:spPr>
          <p:txBody>
            <a:bodyPr wrap="none" lIns="19050" tIns="26988" rIns="19050" bIns="26988"/>
            <a:lstStyle/>
            <a:p>
              <a:pPr algn="ctr">
                <a:lnSpc>
                  <a:spcPts val="16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Cooler</a:t>
              </a:r>
            </a:p>
          </p:txBody>
        </p:sp>
        <p:sp>
          <p:nvSpPr>
            <p:cNvPr id="556069" name="Rectangle 37"/>
            <p:cNvSpPr>
              <a:spLocks noChangeArrowheads="1"/>
            </p:cNvSpPr>
            <p:nvPr/>
          </p:nvSpPr>
          <p:spPr bwMode="auto">
            <a:xfrm>
              <a:off x="1917" y="1938"/>
              <a:ext cx="498" cy="232"/>
            </a:xfrm>
            <a:prstGeom prst="rect">
              <a:avLst/>
            </a:prstGeom>
            <a:noFill/>
            <a:ln w="12700">
              <a:noFill/>
              <a:miter lim="800000"/>
              <a:headEnd/>
              <a:tailEnd/>
            </a:ln>
            <a:effectLst/>
          </p:spPr>
          <p:txBody>
            <a:bodyPr wrap="none" lIns="19050" tIns="26988" rIns="19050" bIns="26988"/>
            <a:lstStyle/>
            <a:p>
              <a:pPr algn="ctr">
                <a:lnSpc>
                  <a:spcPts val="16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Fan</a:t>
              </a:r>
            </a:p>
          </p:txBody>
        </p:sp>
        <p:sp>
          <p:nvSpPr>
            <p:cNvPr id="556070" name="Rectangle 38"/>
            <p:cNvSpPr>
              <a:spLocks noChangeArrowheads="1"/>
            </p:cNvSpPr>
            <p:nvPr/>
          </p:nvSpPr>
          <p:spPr bwMode="auto">
            <a:xfrm>
              <a:off x="1260" y="2669"/>
              <a:ext cx="1047" cy="374"/>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Low-Pressure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Steam</a:t>
              </a:r>
            </a:p>
          </p:txBody>
        </p:sp>
        <p:sp>
          <p:nvSpPr>
            <p:cNvPr id="556071" name="Rectangle 39"/>
            <p:cNvSpPr>
              <a:spLocks noChangeArrowheads="1"/>
            </p:cNvSpPr>
            <p:nvPr/>
          </p:nvSpPr>
          <p:spPr bwMode="auto">
            <a:xfrm>
              <a:off x="3605" y="2747"/>
              <a:ext cx="913" cy="231"/>
            </a:xfrm>
            <a:prstGeom prst="rect">
              <a:avLst/>
            </a:prstGeom>
            <a:noFill/>
            <a:ln w="12700">
              <a:noFill/>
              <a:miter lim="800000"/>
              <a:headEnd/>
              <a:tailEnd/>
            </a:ln>
            <a:effectLst/>
          </p:spPr>
          <p:txBody>
            <a:bodyPr wrap="none" lIns="19050" tIns="26988" rIns="19050" bIns="26988"/>
            <a:lstStyle/>
            <a:p>
              <a:pPr algn="ctr">
                <a:lnSpc>
                  <a:spcPts val="16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Adsorber 2</a:t>
              </a:r>
            </a:p>
          </p:txBody>
        </p:sp>
        <p:sp>
          <p:nvSpPr>
            <p:cNvPr id="556072" name="Rectangle 40"/>
            <p:cNvSpPr>
              <a:spLocks noChangeArrowheads="1"/>
            </p:cNvSpPr>
            <p:nvPr/>
          </p:nvSpPr>
          <p:spPr bwMode="auto">
            <a:xfrm>
              <a:off x="3551" y="320"/>
              <a:ext cx="914" cy="231"/>
            </a:xfrm>
            <a:prstGeom prst="rect">
              <a:avLst/>
            </a:prstGeom>
            <a:noFill/>
            <a:ln w="12700">
              <a:noFill/>
              <a:miter lim="800000"/>
              <a:headEnd/>
              <a:tailEnd/>
            </a:ln>
            <a:effectLst/>
          </p:spPr>
          <p:txBody>
            <a:bodyPr wrap="none" lIns="19050" tIns="26988" rIns="19050" bIns="26988"/>
            <a:lstStyle/>
            <a:p>
              <a:pPr algn="ctr">
                <a:lnSpc>
                  <a:spcPts val="16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Adsorber 1</a:t>
              </a:r>
            </a:p>
          </p:txBody>
        </p:sp>
        <p:sp>
          <p:nvSpPr>
            <p:cNvPr id="556073" name="Rectangle 41"/>
            <p:cNvSpPr>
              <a:spLocks noChangeArrowheads="1"/>
            </p:cNvSpPr>
            <p:nvPr/>
          </p:nvSpPr>
          <p:spPr bwMode="auto">
            <a:xfrm>
              <a:off x="4962" y="1049"/>
              <a:ext cx="914" cy="373"/>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Control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Device</a:t>
              </a:r>
            </a:p>
          </p:txBody>
        </p:sp>
        <p:sp>
          <p:nvSpPr>
            <p:cNvPr id="556074" name="Rectangle 42"/>
            <p:cNvSpPr>
              <a:spLocks noChangeArrowheads="1"/>
            </p:cNvSpPr>
            <p:nvPr/>
          </p:nvSpPr>
          <p:spPr bwMode="auto">
            <a:xfrm>
              <a:off x="5610" y="284"/>
              <a:ext cx="666" cy="374"/>
            </a:xfrm>
            <a:prstGeom prst="rect">
              <a:avLst/>
            </a:prstGeom>
            <a:noFill/>
            <a:ln w="12700">
              <a:noFill/>
              <a:miter lim="800000"/>
              <a:headEnd/>
              <a:tailEnd/>
            </a:ln>
            <a:effectLst/>
          </p:spPr>
          <p:txBody>
            <a:bodyPr wrap="none" lIns="19050" tIns="26988" rIns="19050" bIns="26988"/>
            <a:lstStyle/>
            <a:p>
              <a:pPr algn="ctr">
                <a:lnSpc>
                  <a:spcPts val="2000"/>
                </a:lnSpc>
                <a:buClr>
                  <a:srgbClr val="000000"/>
                </a:buClr>
                <a:buFont typeface="Arial" charset="0"/>
                <a:buNone/>
                <a:tabLst>
                  <a:tab pos="457200" algn="l"/>
                  <a:tab pos="914400" algn="l"/>
                  <a:tab pos="1371600" algn="l"/>
                </a:tabLst>
                <a:defRPr/>
              </a:pPr>
              <a:r>
                <a:rPr lang="en-US" sz="2000" b="1">
                  <a:solidFill>
                    <a:srgbClr val="FFFF00"/>
                  </a:solidFill>
                  <a:effectLst>
                    <a:outerShdw blurRad="38100" dist="38100" dir="2700000" algn="tl">
                      <a:srgbClr val="000000"/>
                    </a:outerShdw>
                  </a:effectLst>
                  <a:latin typeface="Arial" charset="0"/>
                </a:rPr>
                <a:t>Air </a:t>
              </a:r>
              <a:br>
                <a:rPr lang="en-US" sz="2000" b="1">
                  <a:solidFill>
                    <a:srgbClr val="FFFF00"/>
                  </a:solidFill>
                  <a:effectLst>
                    <a:outerShdw blurRad="38100" dist="38100" dir="2700000" algn="tl">
                      <a:srgbClr val="000000"/>
                    </a:outerShdw>
                  </a:effectLst>
                  <a:latin typeface="Arial" charset="0"/>
                </a:rPr>
              </a:br>
              <a:r>
                <a:rPr lang="en-US" sz="2000" b="1">
                  <a:solidFill>
                    <a:srgbClr val="FFFF00"/>
                  </a:solidFill>
                  <a:effectLst>
                    <a:outerShdw blurRad="38100" dist="38100" dir="2700000" algn="tl">
                      <a:srgbClr val="000000"/>
                    </a:outerShdw>
                  </a:effectLst>
                  <a:latin typeface="Arial" charset="0"/>
                </a:rPr>
                <a:t>Stripped</a:t>
              </a:r>
            </a:p>
          </p:txBody>
        </p:sp>
        <p:sp>
          <p:nvSpPr>
            <p:cNvPr id="203814" name="Freeform 43"/>
            <p:cNvSpPr>
              <a:spLocks/>
            </p:cNvSpPr>
            <p:nvPr/>
          </p:nvSpPr>
          <p:spPr bwMode="auto">
            <a:xfrm>
              <a:off x="1225" y="1467"/>
              <a:ext cx="374" cy="134"/>
            </a:xfrm>
            <a:custGeom>
              <a:avLst/>
              <a:gdLst>
                <a:gd name="T0" fmla="*/ 0 w 374"/>
                <a:gd name="T1" fmla="*/ 0 h 134"/>
                <a:gd name="T2" fmla="*/ 98 w 374"/>
                <a:gd name="T3" fmla="*/ 133 h 134"/>
                <a:gd name="T4" fmla="*/ 195 w 374"/>
                <a:gd name="T5" fmla="*/ 9 h 134"/>
                <a:gd name="T6" fmla="*/ 284 w 374"/>
                <a:gd name="T7" fmla="*/ 133 h 134"/>
                <a:gd name="T8" fmla="*/ 373 w 374"/>
                <a:gd name="T9" fmla="*/ 9 h 134"/>
                <a:gd name="T10" fmla="*/ 0 60000 65536"/>
                <a:gd name="T11" fmla="*/ 0 60000 65536"/>
                <a:gd name="T12" fmla="*/ 0 60000 65536"/>
                <a:gd name="T13" fmla="*/ 0 60000 65536"/>
                <a:gd name="T14" fmla="*/ 0 60000 65536"/>
                <a:gd name="T15" fmla="*/ 0 w 374"/>
                <a:gd name="T16" fmla="*/ 0 h 134"/>
                <a:gd name="T17" fmla="*/ 374 w 374"/>
                <a:gd name="T18" fmla="*/ 134 h 134"/>
              </a:gdLst>
              <a:ahLst/>
              <a:cxnLst>
                <a:cxn ang="T10">
                  <a:pos x="T0" y="T1"/>
                </a:cxn>
                <a:cxn ang="T11">
                  <a:pos x="T2" y="T3"/>
                </a:cxn>
                <a:cxn ang="T12">
                  <a:pos x="T4" y="T5"/>
                </a:cxn>
                <a:cxn ang="T13">
                  <a:pos x="T6" y="T7"/>
                </a:cxn>
                <a:cxn ang="T14">
                  <a:pos x="T8" y="T9"/>
                </a:cxn>
              </a:cxnLst>
              <a:rect l="T15" t="T16" r="T17" b="T18"/>
              <a:pathLst>
                <a:path w="374" h="134">
                  <a:moveTo>
                    <a:pt x="0" y="0"/>
                  </a:moveTo>
                  <a:lnTo>
                    <a:pt x="98" y="133"/>
                  </a:lnTo>
                  <a:lnTo>
                    <a:pt x="195" y="9"/>
                  </a:lnTo>
                  <a:lnTo>
                    <a:pt x="284" y="133"/>
                  </a:lnTo>
                  <a:lnTo>
                    <a:pt x="373" y="9"/>
                  </a:lnTo>
                </a:path>
              </a:pathLst>
            </a:custGeom>
            <a:noFill/>
            <a:ln w="50800" cap="rnd">
              <a:solidFill>
                <a:srgbClr val="000000"/>
              </a:solidFill>
              <a:round/>
              <a:headEnd/>
              <a:tailEnd/>
            </a:ln>
          </p:spPr>
          <p:txBody>
            <a:bodyPr/>
            <a:lstStyle/>
            <a:p>
              <a:endParaRPr lang="en-US"/>
            </a:p>
          </p:txBody>
        </p:sp>
      </p:gr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DP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50211" name="Rectangle 3"/>
          <p:cNvSpPr>
            <a:spLocks noChangeArrowheads="1"/>
          </p:cNvSpPr>
          <p:nvPr/>
        </p:nvSpPr>
        <p:spPr bwMode="auto">
          <a:xfrm>
            <a:off x="533400" y="533400"/>
            <a:ext cx="30607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High Density</a:t>
            </a:r>
          </a:p>
          <a:p>
            <a:pPr algn="ctr">
              <a:defRPr/>
            </a:pPr>
            <a:r>
              <a:rPr lang="en-US" sz="3600" b="1">
                <a:solidFill>
                  <a:srgbClr val="CC0000"/>
                </a:solidFill>
                <a:effectLst>
                  <a:outerShdw blurRad="38100" dist="38100" dir="2700000" algn="tl">
                    <a:srgbClr val="000000"/>
                  </a:outerShdw>
                </a:effectLst>
                <a:latin typeface="Arial" charset="0"/>
              </a:rPr>
              <a:t>Polyethylene</a:t>
            </a: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a:xfrm>
            <a:off x="381000" y="1981200"/>
            <a:ext cx="3429000" cy="25146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sz="4000">
                <a:solidFill>
                  <a:srgbClr val="CC0000"/>
                </a:solidFill>
              </a:rPr>
              <a:t>Remediation System with Carbon Adsorbers</a:t>
            </a:r>
            <a:endParaRPr lang="en-US"/>
          </a:p>
        </p:txBody>
      </p:sp>
      <p:pic>
        <p:nvPicPr>
          <p:cNvPr id="204803" name="Picture 3" descr="122"/>
          <p:cNvPicPr>
            <a:picLocks noChangeAspect="1" noChangeArrowheads="1"/>
          </p:cNvPicPr>
          <p:nvPr/>
        </p:nvPicPr>
        <p:blipFill>
          <a:blip r:embed="rId3" cstate="print"/>
          <a:srcRect/>
          <a:stretch>
            <a:fillRect/>
          </a:stretch>
        </p:blipFill>
        <p:spPr bwMode="auto">
          <a:xfrm>
            <a:off x="4327525" y="0"/>
            <a:ext cx="4835525" cy="6934200"/>
          </a:xfrm>
          <a:prstGeom prst="rect">
            <a:avLst/>
          </a:prstGeom>
          <a:noFill/>
          <a:ln w="9525">
            <a:noFill/>
            <a:miter lim="800000"/>
            <a:headEnd/>
            <a:tailEnd/>
          </a:ln>
        </p:spPr>
      </p:pic>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effectLst>
            <a:outerShdw dist="53882" dir="2700000" algn="ctr" rotWithShape="0">
              <a:schemeClr val="bg2"/>
            </a:outerShdw>
          </a:effectLst>
        </p:spPr>
      </p:pic>
      <p:sp>
        <p:nvSpPr>
          <p:cNvPr id="318467" name="Rectangle 3"/>
          <p:cNvSpPr>
            <a:spLocks noChangeArrowheads="1"/>
          </p:cNvSpPr>
          <p:nvPr/>
        </p:nvSpPr>
        <p:spPr bwMode="auto">
          <a:xfrm>
            <a:off x="3810000" y="304800"/>
            <a:ext cx="5334000" cy="1190625"/>
          </a:xfrm>
          <a:prstGeom prst="rect">
            <a:avLst/>
          </a:prstGeom>
          <a:noFill/>
          <a:ln w="9525">
            <a:noFill/>
            <a:miter lim="800000"/>
            <a:headEnd/>
            <a:tailEnd/>
          </a:ln>
          <a:effectLst>
            <a:outerShdw dist="53882" dir="2700000" algn="ctr" rotWithShape="0">
              <a:schemeClr val="bg2"/>
            </a:outerShdw>
          </a:effectLst>
        </p:spPr>
        <p:txBody>
          <a:bodyPr>
            <a:spAutoFit/>
          </a:bodyPr>
          <a:lstStyle/>
          <a:p>
            <a:pPr algn="ctr">
              <a:defRPr/>
            </a:pPr>
            <a:r>
              <a:rPr lang="en-US" sz="3600" b="1">
                <a:solidFill>
                  <a:srgbClr val="008000"/>
                </a:solidFill>
                <a:effectLst>
                  <a:outerShdw blurRad="38100" dist="38100" dir="2700000" algn="tl">
                    <a:srgbClr val="000000"/>
                  </a:outerShdw>
                </a:effectLst>
                <a:latin typeface="Arial" charset="0"/>
              </a:rPr>
              <a:t>Regulatory Requirements</a:t>
            </a:r>
            <a:endParaRPr lang="en-US" sz="3600" b="1">
              <a:solidFill>
                <a:srgbClr val="990000"/>
              </a:solidFill>
              <a:effectLst>
                <a:outerShdw blurRad="38100" dist="38100" dir="2700000" algn="tl">
                  <a:srgbClr val="000000"/>
                </a:outerShdw>
              </a:effectLst>
              <a:latin typeface="Arial" charset="0"/>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a:xfrm>
            <a:off x="990600" y="533400"/>
            <a:ext cx="7315200" cy="9144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Regulatory Requirements</a:t>
            </a:r>
            <a:endParaRPr lang="en-US"/>
          </a:p>
        </p:txBody>
      </p:sp>
      <p:sp>
        <p:nvSpPr>
          <p:cNvPr id="551939" name="Rectangle 3"/>
          <p:cNvSpPr>
            <a:spLocks noGrp="1" noChangeArrowheads="1"/>
          </p:cNvSpPr>
          <p:nvPr>
            <p:ph type="body" idx="1"/>
          </p:nvPr>
        </p:nvSpPr>
        <p:spPr>
          <a:xfrm>
            <a:off x="541338" y="1828800"/>
            <a:ext cx="7248525" cy="4648200"/>
          </a:xfrm>
          <a:effectLst>
            <a:outerShdw dist="53882" dir="2700000" algn="ctr" rotWithShape="0">
              <a:schemeClr val="bg2"/>
            </a:outerShdw>
          </a:effectLst>
        </p:spPr>
        <p:txBody>
          <a:bodyPr lIns="90488" tIns="44450" rIns="90488" bIns="44450"/>
          <a:lstStyle/>
          <a:p>
            <a:pPr>
              <a:defRPr/>
            </a:pPr>
            <a:r>
              <a:rPr lang="en-US"/>
              <a:t>Federal, state, and local requirements</a:t>
            </a:r>
          </a:p>
          <a:p>
            <a:pPr>
              <a:defRPr/>
            </a:pPr>
            <a:r>
              <a:rPr lang="en-US"/>
              <a:t>Resin specific limits</a:t>
            </a:r>
          </a:p>
          <a:p>
            <a:pPr>
              <a:defRPr/>
            </a:pPr>
            <a:r>
              <a:rPr lang="en-US"/>
              <a:t>Permit requirements</a:t>
            </a:r>
          </a:p>
          <a:p>
            <a:pPr>
              <a:defRPr/>
            </a:pPr>
            <a:r>
              <a:rPr lang="en-US"/>
              <a:t>Monitoring requirements</a:t>
            </a:r>
          </a:p>
          <a:p>
            <a:pPr>
              <a:defRPr/>
            </a:pPr>
            <a:r>
              <a:rPr lang="en-US"/>
              <a:t>Visible emission limits</a:t>
            </a:r>
          </a:p>
          <a:p>
            <a:pPr>
              <a:defRPr/>
            </a:pPr>
            <a:r>
              <a:rPr lang="en-US"/>
              <a:t>Nuisance regulations</a:t>
            </a:r>
          </a:p>
          <a:p>
            <a:pPr>
              <a:defRPr/>
            </a:pPr>
            <a:r>
              <a:rPr lang="en-US"/>
              <a:t>Breakdowns &amp; variances.</a:t>
            </a:r>
          </a:p>
        </p:txBody>
      </p:sp>
      <p:graphicFrame>
        <p:nvGraphicFramePr>
          <p:cNvPr id="9218" name="Object 4">
            <a:hlinkClick r:id="" action="ppaction://ole?verb=0"/>
          </p:cNvPr>
          <p:cNvGraphicFramePr>
            <a:graphicFrameLocks/>
          </p:cNvGraphicFramePr>
          <p:nvPr/>
        </p:nvGraphicFramePr>
        <p:xfrm>
          <a:off x="6172200" y="2286000"/>
          <a:ext cx="2514600" cy="3886200"/>
        </p:xfrm>
        <a:graphic>
          <a:graphicData uri="http://schemas.openxmlformats.org/presentationml/2006/ole">
            <mc:AlternateContent xmlns:mc="http://schemas.openxmlformats.org/markup-compatibility/2006">
              <mc:Choice xmlns:v="urn:schemas-microsoft-com:vml" Requires="v">
                <p:oleObj name="Clip" r:id="rId3" imgW="2095500" imgH="3168650" progId="">
                  <p:embed/>
                </p:oleObj>
              </mc:Choice>
              <mc:Fallback>
                <p:oleObj name="Clip" r:id="rId3" imgW="2095500" imgH="3168650" progId="">
                  <p:embed/>
                  <p:pic>
                    <p:nvPicPr>
                      <p:cNvPr id="0"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2286000"/>
                        <a:ext cx="2514600" cy="3886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1371600" y="457200"/>
            <a:ext cx="6019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Federal Regulations</a:t>
            </a:r>
            <a:endParaRPr lang="en-US"/>
          </a:p>
        </p:txBody>
      </p:sp>
      <p:sp>
        <p:nvSpPr>
          <p:cNvPr id="256003" name="Rectangle 3"/>
          <p:cNvSpPr>
            <a:spLocks noGrp="1" noChangeArrowheads="1"/>
          </p:cNvSpPr>
          <p:nvPr>
            <p:ph type="body" idx="1"/>
          </p:nvPr>
        </p:nvSpPr>
        <p:spPr>
          <a:xfrm>
            <a:off x="685800" y="1828800"/>
            <a:ext cx="7772400" cy="4572000"/>
          </a:xfrm>
          <a:effectLst>
            <a:outerShdw dist="63500" dir="2212194" algn="ctr" rotWithShape="0">
              <a:schemeClr val="bg2"/>
            </a:outerShdw>
          </a:effectLst>
        </p:spPr>
        <p:txBody>
          <a:bodyPr/>
          <a:lstStyle/>
          <a:p>
            <a:pPr>
              <a:defRPr/>
            </a:pPr>
            <a:r>
              <a:rPr lang="en-US" sz="3600"/>
              <a:t>1990 Clean Air Act</a:t>
            </a:r>
          </a:p>
          <a:p>
            <a:pPr lvl="1">
              <a:defRPr/>
            </a:pPr>
            <a:r>
              <a:rPr lang="en-US" sz="3200"/>
              <a:t>NESHAPS : National Emissions Standards for Hazardous Air Pollutants</a:t>
            </a:r>
          </a:p>
          <a:p>
            <a:pPr lvl="1">
              <a:defRPr/>
            </a:pPr>
            <a:r>
              <a:rPr lang="en-US" sz="3200"/>
              <a:t>HAPS : Hazardous Air Pollutants</a:t>
            </a:r>
          </a:p>
          <a:p>
            <a:pPr lvl="1">
              <a:defRPr/>
            </a:pPr>
            <a:r>
              <a:rPr lang="en-US" sz="3200"/>
              <a:t>MACT : Maximum Achievable Control Technology</a:t>
            </a:r>
          </a:p>
          <a:p>
            <a:pPr lvl="1">
              <a:defRPr/>
            </a:pPr>
            <a:r>
              <a:rPr lang="en-US" sz="3200"/>
              <a:t>New &amp; Existing Major Sources</a:t>
            </a:r>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1435100" y="533400"/>
            <a:ext cx="6032500" cy="8382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Federal Regulations</a:t>
            </a:r>
            <a:endParaRPr lang="en-US"/>
          </a:p>
        </p:txBody>
      </p:sp>
      <p:sp>
        <p:nvSpPr>
          <p:cNvPr id="553987" name="Rectangle 3"/>
          <p:cNvSpPr>
            <a:spLocks noGrp="1" noChangeArrowheads="1"/>
          </p:cNvSpPr>
          <p:nvPr>
            <p:ph type="body" idx="1"/>
          </p:nvPr>
        </p:nvSpPr>
        <p:spPr>
          <a:xfrm>
            <a:off x="457200" y="1831975"/>
            <a:ext cx="8548688" cy="4264025"/>
          </a:xfrm>
          <a:effectLst>
            <a:outerShdw dist="71842" dir="2700000" algn="ctr" rotWithShape="0">
              <a:schemeClr val="bg2"/>
            </a:outerShdw>
          </a:effectLst>
        </p:spPr>
        <p:txBody>
          <a:bodyPr lIns="90488" tIns="44450" rIns="90488" bIns="44450"/>
          <a:lstStyle/>
          <a:p>
            <a:pPr>
              <a:defRPr/>
            </a:pPr>
            <a:r>
              <a:rPr lang="en-US" sz="2800"/>
              <a:t>40 CFR Part 63 Subpart VVVV -- NESHAP for Boat Manufacturing</a:t>
            </a:r>
          </a:p>
          <a:p>
            <a:pPr>
              <a:defRPr/>
            </a:pPr>
            <a:r>
              <a:rPr lang="en-US" sz="2800"/>
              <a:t>40 CFR Part 63 Subpart MMMMM -- NESHAP for Flexible Polyurethane Foam Fabrication </a:t>
            </a:r>
          </a:p>
          <a:p>
            <a:pPr>
              <a:defRPr/>
            </a:pPr>
            <a:endParaRPr lang="en-US" sz="2800"/>
          </a:p>
          <a:p>
            <a:pPr>
              <a:defRPr/>
            </a:pPr>
            <a:r>
              <a:rPr lang="en-US" sz="2800"/>
              <a:t>40 CFR Part 63 Subpart U -- NESHAP for </a:t>
            </a:r>
          </a:p>
          <a:p>
            <a:pPr>
              <a:buFontTx/>
              <a:buNone/>
              <a:defRPr/>
            </a:pPr>
            <a:r>
              <a:rPr lang="en-US" sz="2800"/>
              <a:t>	Group I Polymers &amp; Resins</a:t>
            </a:r>
          </a:p>
          <a:p>
            <a:pPr>
              <a:defRPr/>
            </a:pPr>
            <a:r>
              <a:rPr lang="en-US" sz="2800"/>
              <a:t>40 CFR Part 63 Subpart JJJ -- NESHAP for </a:t>
            </a:r>
          </a:p>
          <a:p>
            <a:pPr>
              <a:buFontTx/>
              <a:buNone/>
              <a:defRPr/>
            </a:pPr>
            <a:r>
              <a:rPr lang="en-US" sz="2800"/>
              <a:t>	Group IV Polymers &amp; Resins </a:t>
            </a: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a:xfrm>
            <a:off x="1435100" y="533400"/>
            <a:ext cx="6032500" cy="8382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Federal Regulations</a:t>
            </a:r>
            <a:endParaRPr lang="en-US"/>
          </a:p>
        </p:txBody>
      </p:sp>
      <p:sp>
        <p:nvSpPr>
          <p:cNvPr id="553987" name="Rectangle 3"/>
          <p:cNvSpPr>
            <a:spLocks noGrp="1" noChangeArrowheads="1"/>
          </p:cNvSpPr>
          <p:nvPr>
            <p:ph type="body" idx="1"/>
          </p:nvPr>
        </p:nvSpPr>
        <p:spPr>
          <a:xfrm>
            <a:off x="457200" y="1831975"/>
            <a:ext cx="8548688" cy="4765377"/>
          </a:xfrm>
          <a:effectLst>
            <a:outerShdw dist="71842" dir="2700000" algn="ctr" rotWithShape="0">
              <a:schemeClr val="bg2"/>
            </a:outerShdw>
          </a:effectLst>
        </p:spPr>
        <p:txBody>
          <a:bodyPr lIns="90488" tIns="44450" rIns="90488" bIns="44450"/>
          <a:lstStyle/>
          <a:p>
            <a:pPr>
              <a:defRPr/>
            </a:pPr>
            <a:r>
              <a:rPr lang="en-US" sz="2000" dirty="0"/>
              <a:t>63 WWWW – Reinforced Plastics Composites Production</a:t>
            </a:r>
          </a:p>
          <a:p>
            <a:pPr>
              <a:defRPr/>
            </a:pPr>
            <a:r>
              <a:rPr lang="en-US" sz="2000" dirty="0"/>
              <a:t>63 III – Flexible Polyurethane Foam Production</a:t>
            </a:r>
          </a:p>
          <a:p>
            <a:pPr>
              <a:defRPr/>
            </a:pPr>
            <a:r>
              <a:rPr lang="en-US" sz="2000" dirty="0"/>
              <a:t>63 6O – Area Source Flexible Polyurethane Foam </a:t>
            </a:r>
          </a:p>
          <a:p>
            <a:pPr>
              <a:defRPr/>
            </a:pPr>
            <a:r>
              <a:rPr lang="en-US" sz="2000" dirty="0"/>
              <a:t>63 YY – Generic MACT </a:t>
            </a:r>
            <a:r>
              <a:rPr lang="en-US" sz="2000" dirty="0" err="1"/>
              <a:t>Acetal</a:t>
            </a:r>
            <a:r>
              <a:rPr lang="en-US" sz="2000" dirty="0"/>
              <a:t> Resins, Polycarbonate, etc. </a:t>
            </a:r>
          </a:p>
          <a:p>
            <a:pPr>
              <a:defRPr/>
            </a:pPr>
            <a:r>
              <a:rPr lang="en-US" sz="2000" dirty="0"/>
              <a:t>63  W – Group II Polymers and Resins</a:t>
            </a:r>
          </a:p>
          <a:p>
            <a:pPr>
              <a:defRPr/>
            </a:pPr>
            <a:r>
              <a:rPr lang="en-US" sz="2000" dirty="0"/>
              <a:t>63 OOO – Group III Polymers and Resins</a:t>
            </a:r>
          </a:p>
          <a:p>
            <a:pPr>
              <a:defRPr/>
            </a:pPr>
            <a:r>
              <a:rPr lang="en-US" sz="2000" dirty="0"/>
              <a:t>63 6L – Area Source Acrylic and </a:t>
            </a:r>
            <a:r>
              <a:rPr lang="en-US" sz="2000" dirty="0" err="1"/>
              <a:t>Modacrylic</a:t>
            </a:r>
            <a:r>
              <a:rPr lang="en-US" sz="2000" dirty="0"/>
              <a:t> Fiber Production</a:t>
            </a:r>
          </a:p>
          <a:p>
            <a:pPr>
              <a:defRPr/>
            </a:pPr>
            <a:r>
              <a:rPr lang="en-US" sz="2000" dirty="0"/>
              <a:t>63 7H – Polyvinyl Chloride and Copolymers Production</a:t>
            </a:r>
          </a:p>
          <a:p>
            <a:pPr>
              <a:defRPr/>
            </a:pPr>
            <a:r>
              <a:rPr lang="en-US" sz="2000" dirty="0"/>
              <a:t>63 6D – Area Source Polyvinyl Chloride and Copolymers </a:t>
            </a:r>
          </a:p>
          <a:p>
            <a:pPr>
              <a:defRPr/>
            </a:pPr>
            <a:r>
              <a:rPr lang="en-US" sz="2000" dirty="0"/>
              <a:t>63 4H – Wet Formed Fiberglass Mat</a:t>
            </a:r>
          </a:p>
          <a:p>
            <a:pPr>
              <a:defRPr/>
            </a:pPr>
            <a:r>
              <a:rPr lang="en-US" sz="2000" dirty="0"/>
              <a:t>60 HHH – NSPS for Synthetic Fiber Production</a:t>
            </a:r>
          </a:p>
          <a:p>
            <a:pPr>
              <a:defRPr/>
            </a:pPr>
            <a:r>
              <a:rPr lang="en-US" sz="2000" dirty="0"/>
              <a:t>60 VVV – NSPS for Polymeric Coating for Supporting Substrates</a:t>
            </a:r>
          </a:p>
          <a:p>
            <a:pPr>
              <a:defRPr/>
            </a:pPr>
            <a:endParaRPr lang="en-US" sz="2000" dirty="0"/>
          </a:p>
          <a:p>
            <a:pPr>
              <a:buFontTx/>
              <a:buNone/>
              <a:defRPr/>
            </a:pPr>
            <a:endParaRPr lang="en-US" sz="2000" dirty="0"/>
          </a:p>
        </p:txBody>
      </p:sp>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2" name="Object 2"/>
          <p:cNvGraphicFramePr>
            <a:graphicFrameLocks noChangeAspect="1"/>
          </p:cNvGraphicFramePr>
          <p:nvPr/>
        </p:nvGraphicFramePr>
        <p:xfrm>
          <a:off x="1446213" y="458788"/>
          <a:ext cx="6878637" cy="7813675"/>
        </p:xfrm>
        <a:graphic>
          <a:graphicData uri="http://schemas.openxmlformats.org/presentationml/2006/ole">
            <mc:AlternateContent xmlns:mc="http://schemas.openxmlformats.org/markup-compatibility/2006">
              <mc:Choice xmlns:v="urn:schemas-microsoft-com:vml" Requires="v">
                <p:oleObj name="Document" r:id="rId3" imgW="6902594" imgH="7856993" progId="Word.Document.8">
                  <p:embed/>
                </p:oleObj>
              </mc:Choice>
              <mc:Fallback>
                <p:oleObj name="Document" r:id="rId3" imgW="6902594" imgH="7856993" progId="Word.Document.8">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6213" y="458788"/>
                        <a:ext cx="6878637" cy="7813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66" name="Object 2"/>
          <p:cNvGraphicFramePr>
            <a:graphicFrameLocks noChangeAspect="1"/>
          </p:cNvGraphicFramePr>
          <p:nvPr/>
        </p:nvGraphicFramePr>
        <p:xfrm>
          <a:off x="1435100" y="1490663"/>
          <a:ext cx="7937500" cy="9101137"/>
        </p:xfrm>
        <a:graphic>
          <a:graphicData uri="http://schemas.openxmlformats.org/presentationml/2006/ole">
            <mc:AlternateContent xmlns:mc="http://schemas.openxmlformats.org/markup-compatibility/2006">
              <mc:Choice xmlns:v="urn:schemas-microsoft-com:vml" Requires="v">
                <p:oleObj name="Document" r:id="rId3" imgW="7953756" imgH="9115044" progId="Word.Document.8">
                  <p:embed/>
                </p:oleObj>
              </mc:Choice>
              <mc:Fallback>
                <p:oleObj name="Document" r:id="rId3" imgW="7953756" imgH="9115044" progId="Word.Document.8">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5100" y="1490663"/>
                        <a:ext cx="7937500" cy="9101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3619" name="Rectangle 3"/>
          <p:cNvSpPr>
            <a:spLocks noChangeArrowheads="1"/>
          </p:cNvSpPr>
          <p:nvPr/>
        </p:nvSpPr>
        <p:spPr bwMode="auto">
          <a:xfrm>
            <a:off x="1600200" y="400050"/>
            <a:ext cx="5867400" cy="8191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a:spAutoFit/>
          </a:bodyPr>
          <a:lstStyle/>
          <a:p>
            <a:pPr algn="ctr">
              <a:defRPr/>
            </a:pPr>
            <a:r>
              <a:rPr lang="en-US" sz="4400" b="1">
                <a:solidFill>
                  <a:srgbClr val="CC0000"/>
                </a:solidFill>
                <a:effectLst>
                  <a:outerShdw blurRad="38100" dist="38100" dir="2700000" algn="tl">
                    <a:srgbClr val="000000"/>
                  </a:outerShdw>
                </a:effectLst>
                <a:latin typeface="Arial" charset="0"/>
              </a:rPr>
              <a:t>BACT and BARCT</a:t>
            </a:r>
            <a:endParaRPr lang="en-US">
              <a:solidFill>
                <a:srgbClr val="CC0000"/>
              </a:solidFill>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p:cNvSpPr>
            <a:spLocks noGrp="1" noChangeArrowheads="1"/>
          </p:cNvSpPr>
          <p:nvPr>
            <p:ph type="title"/>
          </p:nvPr>
        </p:nvSpPr>
        <p:spPr>
          <a:xfrm>
            <a:off x="762000" y="533400"/>
            <a:ext cx="7391400" cy="9144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Typical Permit Conditions</a:t>
            </a:r>
            <a:endParaRPr lang="en-US"/>
          </a:p>
        </p:txBody>
      </p:sp>
      <p:sp>
        <p:nvSpPr>
          <p:cNvPr id="625667" name="Rectangle 3"/>
          <p:cNvSpPr>
            <a:spLocks noGrp="1" noChangeArrowheads="1"/>
          </p:cNvSpPr>
          <p:nvPr>
            <p:ph type="body" idx="1"/>
          </p:nvPr>
        </p:nvSpPr>
        <p:spPr>
          <a:xfrm>
            <a:off x="609600" y="1854200"/>
            <a:ext cx="6908800" cy="4552950"/>
          </a:xfrm>
          <a:effectLst>
            <a:outerShdw dist="53882" dir="2700000" algn="ctr" rotWithShape="0">
              <a:schemeClr val="bg2"/>
            </a:outerShdw>
          </a:effectLst>
        </p:spPr>
        <p:txBody>
          <a:bodyPr lIns="90488" tIns="44450" rIns="90488" bIns="44450"/>
          <a:lstStyle/>
          <a:p>
            <a:pPr>
              <a:lnSpc>
                <a:spcPct val="90000"/>
              </a:lnSpc>
              <a:defRPr/>
            </a:pPr>
            <a:r>
              <a:rPr lang="en-US"/>
              <a:t>Daily Emissions Limits</a:t>
            </a:r>
          </a:p>
          <a:p>
            <a:pPr>
              <a:lnSpc>
                <a:spcPct val="90000"/>
              </a:lnSpc>
              <a:defRPr/>
            </a:pPr>
            <a:r>
              <a:rPr lang="en-US"/>
              <a:t>Gel Coat Monomer Content</a:t>
            </a:r>
          </a:p>
          <a:p>
            <a:pPr>
              <a:lnSpc>
                <a:spcPct val="90000"/>
              </a:lnSpc>
              <a:buFontTx/>
              <a:buNone/>
              <a:defRPr/>
            </a:pPr>
            <a:r>
              <a:rPr lang="en-US"/>
              <a:t>	(weight %)</a:t>
            </a:r>
          </a:p>
          <a:p>
            <a:pPr>
              <a:lnSpc>
                <a:spcPct val="90000"/>
              </a:lnSpc>
              <a:defRPr/>
            </a:pPr>
            <a:r>
              <a:rPr lang="en-US"/>
              <a:t>Resin Monomer Content</a:t>
            </a:r>
          </a:p>
          <a:p>
            <a:pPr>
              <a:lnSpc>
                <a:spcPct val="90000"/>
              </a:lnSpc>
              <a:buFontTx/>
              <a:buNone/>
              <a:defRPr/>
            </a:pPr>
            <a:r>
              <a:rPr lang="en-US"/>
              <a:t>	 (weight %)</a:t>
            </a:r>
          </a:p>
          <a:p>
            <a:pPr>
              <a:lnSpc>
                <a:spcPct val="90000"/>
              </a:lnSpc>
              <a:defRPr/>
            </a:pPr>
            <a:r>
              <a:rPr lang="en-US"/>
              <a:t>Amount of Material Used</a:t>
            </a:r>
          </a:p>
          <a:p>
            <a:pPr>
              <a:lnSpc>
                <a:spcPct val="90000"/>
              </a:lnSpc>
              <a:defRPr/>
            </a:pPr>
            <a:r>
              <a:rPr lang="en-US"/>
              <a:t>Cleaning Material</a:t>
            </a:r>
          </a:p>
          <a:p>
            <a:pPr>
              <a:lnSpc>
                <a:spcPct val="90000"/>
              </a:lnSpc>
              <a:defRPr/>
            </a:pPr>
            <a:r>
              <a:rPr lang="en-US"/>
              <a:t>Logs</a:t>
            </a:r>
          </a:p>
          <a:p>
            <a:pPr>
              <a:lnSpc>
                <a:spcPct val="90000"/>
              </a:lnSpc>
              <a:defRPr/>
            </a:pPr>
            <a:endParaRPr lang="en-US"/>
          </a:p>
        </p:txBody>
      </p:sp>
      <p:graphicFrame>
        <p:nvGraphicFramePr>
          <p:cNvPr id="12290" name="Object 4"/>
          <p:cNvGraphicFramePr>
            <a:graphicFrameLocks noChangeAspect="1"/>
          </p:cNvGraphicFramePr>
          <p:nvPr/>
        </p:nvGraphicFramePr>
        <p:xfrm>
          <a:off x="6172200" y="4156075"/>
          <a:ext cx="2855913" cy="2359025"/>
        </p:xfrm>
        <a:graphic>
          <a:graphicData uri="http://schemas.openxmlformats.org/presentationml/2006/ole">
            <mc:AlternateContent xmlns:mc="http://schemas.openxmlformats.org/markup-compatibility/2006">
              <mc:Choice xmlns:v="urn:schemas-microsoft-com:vml" Requires="v">
                <p:oleObj name="Clip" r:id="rId3" imgW="2720340" imgH="2248535" progId="">
                  <p:embed/>
                </p:oleObj>
              </mc:Choice>
              <mc:Fallback>
                <p:oleObj name="Clip" r:id="rId3" imgW="2720340" imgH="2248535"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156075"/>
                        <a:ext cx="2855913" cy="2359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3" name="Text Box 5"/>
          <p:cNvSpPr txBox="1">
            <a:spLocks noChangeArrowheads="1"/>
          </p:cNvSpPr>
          <p:nvPr/>
        </p:nvSpPr>
        <p:spPr bwMode="auto">
          <a:xfrm rot="461279">
            <a:off x="7553325" y="5029200"/>
            <a:ext cx="1160463" cy="915988"/>
          </a:xfrm>
          <a:prstGeom prst="rect">
            <a:avLst/>
          </a:prstGeom>
          <a:noFill/>
          <a:ln w="12700">
            <a:noFill/>
            <a:miter lim="800000"/>
            <a:headEnd/>
            <a:tailEnd/>
          </a:ln>
        </p:spPr>
        <p:txBody>
          <a:bodyPr>
            <a:spAutoFit/>
          </a:bodyPr>
          <a:lstStyle/>
          <a:p>
            <a:pPr algn="ctr"/>
            <a:r>
              <a:rPr lang="en-US" sz="1800">
                <a:solidFill>
                  <a:schemeClr val="bg2"/>
                </a:solidFill>
                <a:latin typeface="Comic Sans MS" pitchFamily="66" charset="0"/>
              </a:rPr>
              <a:t>Permit to Operate</a:t>
            </a:r>
            <a:endParaRPr lang="en-US" sz="1600" b="1">
              <a:solidFill>
                <a:schemeClr val="bg2"/>
              </a:solidFill>
              <a:latin typeface="Arial" pitchFamily="34" charset="0"/>
            </a:endParaRPr>
          </a:p>
        </p:txBody>
      </p:sp>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08898" name="Picture 2" descr="DSCN3787"/>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815107" name="Rectangle 3"/>
          <p:cNvSpPr>
            <a:spLocks noChangeArrowheads="1"/>
          </p:cNvSpPr>
          <p:nvPr/>
        </p:nvSpPr>
        <p:spPr bwMode="auto">
          <a:xfrm>
            <a:off x="381000" y="5791200"/>
            <a:ext cx="4614863"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Inspection Procedures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Boat 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00035" name="Rectangle 3"/>
          <p:cNvSpPr>
            <a:spLocks noChangeArrowheads="1"/>
          </p:cNvSpPr>
          <p:nvPr/>
        </p:nvSpPr>
        <p:spPr bwMode="auto">
          <a:xfrm>
            <a:off x="533400" y="228600"/>
            <a:ext cx="8382000" cy="5386090"/>
          </a:xfrm>
          <a:prstGeom prst="rect">
            <a:avLst/>
          </a:prstGeom>
          <a:noFill/>
          <a:ln w="9525">
            <a:noFill/>
            <a:miter lim="800000"/>
            <a:headEnd/>
            <a:tailEnd/>
          </a:ln>
          <a:effectLst>
            <a:outerShdw dist="53882" dir="2700000" algn="ctr" rotWithShape="0">
              <a:schemeClr val="bg2"/>
            </a:outerShdw>
          </a:effectLst>
        </p:spPr>
        <p:txBody>
          <a:bodyPr>
            <a:spAutoFit/>
          </a:bodyPr>
          <a:lstStyle/>
          <a:p>
            <a:pPr algn="ctr">
              <a:defRPr/>
            </a:pPr>
            <a:r>
              <a:rPr lang="en-US" sz="4400" b="1" dirty="0">
                <a:latin typeface="Arial" charset="0"/>
              </a:rPr>
              <a:t>PLASTIC RESINS AND  FIBERGLASS OPERATIONS</a:t>
            </a:r>
            <a:endParaRPr lang="en-US" b="1" dirty="0">
              <a:latin typeface="Arial" charset="0"/>
            </a:endParaRPr>
          </a:p>
          <a:p>
            <a:pPr algn="ctr">
              <a:defRPr/>
            </a:pPr>
            <a:endParaRPr lang="en-US" sz="3200" b="1" dirty="0">
              <a:latin typeface="Arial" charset="0"/>
            </a:endParaRPr>
          </a:p>
          <a:p>
            <a:pPr algn="ctr">
              <a:defRPr/>
            </a:pPr>
            <a:endParaRPr lang="en-US" sz="3200" b="1" dirty="0">
              <a:latin typeface="Arial" charset="0"/>
            </a:endParaRPr>
          </a:p>
          <a:p>
            <a:pPr algn="ctr">
              <a:defRPr/>
            </a:pPr>
            <a:endParaRPr lang="en-US" sz="3200" b="1" dirty="0">
              <a:latin typeface="Arial" charset="0"/>
            </a:endParaRPr>
          </a:p>
          <a:p>
            <a:pPr algn="ctr">
              <a:defRPr/>
            </a:pPr>
            <a:endParaRPr lang="en-US" sz="3200" b="1" dirty="0">
              <a:latin typeface="Arial" charset="0"/>
            </a:endParaRPr>
          </a:p>
          <a:p>
            <a:pPr algn="ctr">
              <a:defRPr/>
            </a:pPr>
            <a:endParaRPr lang="en-US" sz="3200" b="1" dirty="0">
              <a:latin typeface="Arial" charset="0"/>
            </a:endParaRPr>
          </a:p>
          <a:p>
            <a:pPr algn="ctr">
              <a:defRPr/>
            </a:pPr>
            <a:endParaRPr lang="en-US" sz="3200" b="1" dirty="0">
              <a:latin typeface="Arial" charset="0"/>
            </a:endParaRPr>
          </a:p>
          <a:p>
            <a:pPr algn="ctr">
              <a:defRPr/>
            </a:pPr>
            <a:endParaRPr lang="en-US" sz="3200" b="1" dirty="0">
              <a:latin typeface="Arial" charset="0"/>
            </a:endParaRPr>
          </a:p>
          <a:p>
            <a:pPr algn="ctr">
              <a:defRPr/>
            </a:pPr>
            <a:endParaRPr lang="en-US" sz="3200" b="1" dirty="0">
              <a:latin typeface="Arial"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838200" y="304800"/>
            <a:ext cx="7848600" cy="1143000"/>
          </a:xfrm>
          <a:solidFill>
            <a:srgbClr val="FF9900"/>
          </a:solidFill>
          <a:ln w="57150">
            <a:solidFill>
              <a:srgbClr val="CC0000"/>
            </a:solidFill>
          </a:ln>
          <a:effectLst>
            <a:outerShdw dist="45791" dir="2021404" algn="ctr" rotWithShape="0">
              <a:schemeClr val="bg2"/>
            </a:outerShdw>
          </a:effectLst>
        </p:spPr>
        <p:txBody>
          <a:bodyPr/>
          <a:lstStyle/>
          <a:p>
            <a:pPr>
              <a:defRPr/>
            </a:pPr>
            <a:r>
              <a:rPr lang="en-US">
                <a:solidFill>
                  <a:srgbClr val="CC0000"/>
                </a:solidFill>
              </a:rPr>
              <a:t>Low Density Polyethylene</a:t>
            </a:r>
            <a:r>
              <a:rPr lang="en-US"/>
              <a:t> </a:t>
            </a:r>
          </a:p>
        </p:txBody>
      </p:sp>
      <p:sp>
        <p:nvSpPr>
          <p:cNvPr id="338947" name="Rectangle 3"/>
          <p:cNvSpPr>
            <a:spLocks noGrp="1" noChangeArrowheads="1"/>
          </p:cNvSpPr>
          <p:nvPr>
            <p:ph type="body" idx="1"/>
          </p:nvPr>
        </p:nvSpPr>
        <p:spPr>
          <a:xfrm>
            <a:off x="1143000" y="1905000"/>
            <a:ext cx="6629400" cy="4419600"/>
          </a:xfrm>
          <a:effectLst>
            <a:outerShdw dist="63500" dir="2212194" algn="ctr" rotWithShape="0">
              <a:schemeClr val="bg2"/>
            </a:outerShdw>
          </a:effectLst>
        </p:spPr>
        <p:txBody>
          <a:bodyPr/>
          <a:lstStyle/>
          <a:p>
            <a:pPr>
              <a:defRPr/>
            </a:pPr>
            <a:r>
              <a:rPr lang="en-US" sz="3600"/>
              <a:t>Low density version of PE</a:t>
            </a:r>
          </a:p>
          <a:p>
            <a:pPr>
              <a:defRPr/>
            </a:pPr>
            <a:r>
              <a:rPr lang="en-US" sz="3600"/>
              <a:t>Offers clarity &amp; flexibility</a:t>
            </a:r>
          </a:p>
          <a:p>
            <a:pPr>
              <a:defRPr/>
            </a:pPr>
            <a:r>
              <a:rPr lang="en-US" sz="3600"/>
              <a:t>Provides ductility </a:t>
            </a:r>
          </a:p>
          <a:p>
            <a:pPr>
              <a:buFontTx/>
              <a:buNone/>
              <a:defRPr/>
            </a:pPr>
            <a:endParaRPr lang="en-US" sz="3600"/>
          </a:p>
          <a:p>
            <a:pPr>
              <a:defRPr/>
            </a:pPr>
            <a:r>
              <a:rPr lang="en-US" sz="3600"/>
              <a:t>Grocery &amp; garbage bags</a:t>
            </a:r>
          </a:p>
          <a:p>
            <a:pPr>
              <a:defRPr/>
            </a:pPr>
            <a:r>
              <a:rPr lang="en-US" sz="3600"/>
              <a:t>Shrink &amp; stretch films</a:t>
            </a: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1026"/>
          <p:cNvSpPr>
            <a:spLocks noGrp="1" noChangeArrowheads="1"/>
          </p:cNvSpPr>
          <p:nvPr>
            <p:ph type="title"/>
          </p:nvPr>
        </p:nvSpPr>
        <p:spPr>
          <a:xfrm>
            <a:off x="990600" y="609600"/>
            <a:ext cx="7162800" cy="9144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Reasons for Inspections</a:t>
            </a:r>
            <a:endParaRPr lang="en-US"/>
          </a:p>
        </p:txBody>
      </p:sp>
      <p:sp>
        <p:nvSpPr>
          <p:cNvPr id="543747" name="Rectangle 1027"/>
          <p:cNvSpPr>
            <a:spLocks noGrp="1" noChangeArrowheads="1"/>
          </p:cNvSpPr>
          <p:nvPr>
            <p:ph type="body" idx="1"/>
          </p:nvPr>
        </p:nvSpPr>
        <p:spPr>
          <a:xfrm>
            <a:off x="3251200" y="2133600"/>
            <a:ext cx="5621338" cy="4114800"/>
          </a:xfrm>
          <a:effectLst>
            <a:outerShdw dist="63500" dir="2212194" algn="ctr" rotWithShape="0">
              <a:schemeClr val="bg2"/>
            </a:outerShdw>
          </a:effectLst>
        </p:spPr>
        <p:txBody>
          <a:bodyPr lIns="90488" tIns="44450" rIns="90488" bIns="44450"/>
          <a:lstStyle/>
          <a:p>
            <a:pPr>
              <a:defRPr/>
            </a:pPr>
            <a:r>
              <a:rPr lang="en-US"/>
              <a:t>Compliance determination</a:t>
            </a:r>
          </a:p>
          <a:p>
            <a:pPr>
              <a:defRPr/>
            </a:pPr>
            <a:r>
              <a:rPr lang="en-US"/>
              <a:t>Complaint investigation</a:t>
            </a:r>
          </a:p>
          <a:p>
            <a:pPr>
              <a:defRPr/>
            </a:pPr>
            <a:r>
              <a:rPr lang="en-US"/>
              <a:t>Source plan approval</a:t>
            </a:r>
          </a:p>
          <a:p>
            <a:pPr>
              <a:defRPr/>
            </a:pPr>
            <a:r>
              <a:rPr lang="en-US"/>
              <a:t>Review or renewal of permits</a:t>
            </a:r>
          </a:p>
          <a:p>
            <a:pPr>
              <a:defRPr/>
            </a:pPr>
            <a:r>
              <a:rPr lang="en-US"/>
              <a:t>Special studies.</a:t>
            </a:r>
          </a:p>
        </p:txBody>
      </p:sp>
      <p:graphicFrame>
        <p:nvGraphicFramePr>
          <p:cNvPr id="13314" name="Object 1028">
            <a:hlinkClick r:id="" action="ppaction://ole?verb=0"/>
          </p:cNvPr>
          <p:cNvGraphicFramePr>
            <a:graphicFrameLocks/>
          </p:cNvGraphicFramePr>
          <p:nvPr/>
        </p:nvGraphicFramePr>
        <p:xfrm>
          <a:off x="373063" y="2362200"/>
          <a:ext cx="3111500" cy="3344863"/>
        </p:xfrm>
        <a:graphic>
          <a:graphicData uri="http://schemas.openxmlformats.org/presentationml/2006/ole">
            <mc:AlternateContent xmlns:mc="http://schemas.openxmlformats.org/markup-compatibility/2006">
              <mc:Choice xmlns:v="urn:schemas-microsoft-com:vml" Requires="v">
                <p:oleObj name="Clip" r:id="rId3" imgW="24198840" imgH="26016120" progId="">
                  <p:embed/>
                </p:oleObj>
              </mc:Choice>
              <mc:Fallback>
                <p:oleObj name="Clip" r:id="rId3" imgW="24198840" imgH="26016120" progId="">
                  <p:embed/>
                  <p:pic>
                    <p:nvPicPr>
                      <p:cNvPr id="0"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063" y="2362200"/>
                        <a:ext cx="3111500" cy="33448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ChangeArrowheads="1"/>
          </p:cNvSpPr>
          <p:nvPr>
            <p:ph type="title"/>
          </p:nvPr>
        </p:nvSpPr>
        <p:spPr>
          <a:xfrm>
            <a:off x="1981200" y="609600"/>
            <a:ext cx="5105400" cy="9144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Pre-Inspection</a:t>
            </a:r>
            <a:endParaRPr lang="en-US"/>
          </a:p>
        </p:txBody>
      </p:sp>
      <p:sp>
        <p:nvSpPr>
          <p:cNvPr id="545795" name="Rectangle 3"/>
          <p:cNvSpPr>
            <a:spLocks noGrp="1" noChangeArrowheads="1"/>
          </p:cNvSpPr>
          <p:nvPr>
            <p:ph type="body" idx="1"/>
          </p:nvPr>
        </p:nvSpPr>
        <p:spPr>
          <a:xfrm>
            <a:off x="998538" y="1976438"/>
            <a:ext cx="6908800" cy="4114800"/>
          </a:xfrm>
          <a:effectLst>
            <a:outerShdw dist="53882" dir="2700000" algn="ctr" rotWithShape="0">
              <a:schemeClr val="bg2"/>
            </a:outerShdw>
          </a:effectLst>
        </p:spPr>
        <p:txBody>
          <a:bodyPr lIns="90488" tIns="44450" rIns="90488" bIns="44450"/>
          <a:lstStyle/>
          <a:p>
            <a:pPr>
              <a:defRPr/>
            </a:pPr>
            <a:r>
              <a:rPr lang="en-US"/>
              <a:t>Prepare inspection report form</a:t>
            </a:r>
          </a:p>
          <a:p>
            <a:pPr>
              <a:defRPr/>
            </a:pPr>
            <a:r>
              <a:rPr lang="en-US"/>
              <a:t>File review</a:t>
            </a:r>
          </a:p>
          <a:p>
            <a:pPr>
              <a:defRPr/>
            </a:pPr>
            <a:r>
              <a:rPr lang="en-US"/>
              <a:t>Regulation review</a:t>
            </a:r>
          </a:p>
          <a:p>
            <a:pPr>
              <a:defRPr/>
            </a:pPr>
            <a:r>
              <a:rPr lang="en-US"/>
              <a:t>Equipment check</a:t>
            </a:r>
          </a:p>
          <a:p>
            <a:pPr>
              <a:defRPr/>
            </a:pPr>
            <a:r>
              <a:rPr lang="en-US"/>
              <a:t>Pre-entry &amp; entry</a:t>
            </a:r>
          </a:p>
          <a:p>
            <a:pPr>
              <a:defRPr/>
            </a:pPr>
            <a:r>
              <a:rPr lang="en-US"/>
              <a:t>Pre-inspection meeting</a:t>
            </a:r>
          </a:p>
          <a:p>
            <a:pPr>
              <a:defRPr/>
            </a:pPr>
            <a:r>
              <a:rPr lang="en-US"/>
              <a:t>Permit check.</a:t>
            </a:r>
          </a:p>
        </p:txBody>
      </p:sp>
      <p:graphicFrame>
        <p:nvGraphicFramePr>
          <p:cNvPr id="14338" name="Object 4">
            <a:hlinkClick r:id="" action="ppaction://ole?verb=0"/>
          </p:cNvPr>
          <p:cNvGraphicFramePr>
            <a:graphicFrameLocks/>
          </p:cNvGraphicFramePr>
          <p:nvPr/>
        </p:nvGraphicFramePr>
        <p:xfrm>
          <a:off x="5880100" y="2786063"/>
          <a:ext cx="3035300" cy="3379787"/>
        </p:xfrm>
        <a:graphic>
          <a:graphicData uri="http://schemas.openxmlformats.org/presentationml/2006/ole">
            <mc:AlternateContent xmlns:mc="http://schemas.openxmlformats.org/markup-compatibility/2006">
              <mc:Choice xmlns:v="urn:schemas-microsoft-com:vml" Requires="v">
                <p:oleObj name="Clip" r:id="rId3" imgW="2445385" imgH="2722880" progId="">
                  <p:embed/>
                </p:oleObj>
              </mc:Choice>
              <mc:Fallback>
                <p:oleObj name="Clip" r:id="rId3" imgW="2445385" imgH="2722880" progId="">
                  <p:embed/>
                  <p:pic>
                    <p:nvPicPr>
                      <p:cNvPr id="0"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0100" y="2786063"/>
                        <a:ext cx="3035300" cy="337978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ChangeArrowheads="1"/>
          </p:cNvSpPr>
          <p:nvPr>
            <p:ph type="title"/>
          </p:nvPr>
        </p:nvSpPr>
        <p:spPr>
          <a:xfrm>
            <a:off x="2057400" y="609600"/>
            <a:ext cx="4267200" cy="8382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Inspection</a:t>
            </a:r>
            <a:endParaRPr lang="en-US"/>
          </a:p>
        </p:txBody>
      </p:sp>
      <p:sp>
        <p:nvSpPr>
          <p:cNvPr id="547843" name="Rectangle 3"/>
          <p:cNvSpPr>
            <a:spLocks noGrp="1" noChangeArrowheads="1"/>
          </p:cNvSpPr>
          <p:nvPr>
            <p:ph type="body" idx="1"/>
          </p:nvPr>
        </p:nvSpPr>
        <p:spPr>
          <a:xfrm>
            <a:off x="1117600" y="1965325"/>
            <a:ext cx="6908800" cy="4114800"/>
          </a:xfrm>
          <a:effectLst>
            <a:outerShdw dist="53882" dir="2700000" algn="ctr" rotWithShape="0">
              <a:schemeClr val="bg2"/>
            </a:outerShdw>
          </a:effectLst>
        </p:spPr>
        <p:txBody>
          <a:bodyPr lIns="90488" tIns="44450" rIns="90488" bIns="44450"/>
          <a:lstStyle/>
          <a:p>
            <a:pPr>
              <a:defRPr/>
            </a:pPr>
            <a:r>
              <a:rPr lang="en-US"/>
              <a:t>Visible emission evaluation</a:t>
            </a:r>
          </a:p>
          <a:p>
            <a:pPr>
              <a:defRPr/>
            </a:pPr>
            <a:r>
              <a:rPr lang="en-US"/>
              <a:t>General upkeep &amp; maintenance</a:t>
            </a:r>
          </a:p>
          <a:p>
            <a:pPr>
              <a:defRPr/>
            </a:pPr>
            <a:r>
              <a:rPr lang="en-US"/>
              <a:t>Maintenance records</a:t>
            </a:r>
          </a:p>
          <a:p>
            <a:pPr>
              <a:defRPr/>
            </a:pPr>
            <a:r>
              <a:rPr lang="en-US"/>
              <a:t>Operational records</a:t>
            </a:r>
          </a:p>
          <a:p>
            <a:pPr>
              <a:defRPr/>
            </a:pPr>
            <a:r>
              <a:rPr lang="en-US"/>
              <a:t>Any open containers?</a:t>
            </a:r>
          </a:p>
          <a:p>
            <a:pPr>
              <a:defRPr/>
            </a:pPr>
            <a:r>
              <a:rPr lang="en-US"/>
              <a:t>Self-closing containers</a:t>
            </a:r>
          </a:p>
          <a:p>
            <a:pPr>
              <a:defRPr/>
            </a:pPr>
            <a:r>
              <a:rPr lang="en-US"/>
              <a:t>Rags and waste in closed containers </a:t>
            </a:r>
            <a:endParaRPr lang="en-US" sz="3600"/>
          </a:p>
        </p:txBody>
      </p:sp>
      <p:graphicFrame>
        <p:nvGraphicFramePr>
          <p:cNvPr id="15362" name="Object 0"/>
          <p:cNvGraphicFramePr>
            <a:graphicFrameLocks noChangeAspect="1"/>
          </p:cNvGraphicFramePr>
          <p:nvPr/>
        </p:nvGraphicFramePr>
        <p:xfrm>
          <a:off x="6253163" y="3276600"/>
          <a:ext cx="2486025" cy="2514600"/>
        </p:xfrm>
        <a:graphic>
          <a:graphicData uri="http://schemas.openxmlformats.org/presentationml/2006/ole">
            <mc:AlternateContent xmlns:mc="http://schemas.openxmlformats.org/markup-compatibility/2006">
              <mc:Choice xmlns:v="urn:schemas-microsoft-com:vml" Requires="v">
                <p:oleObj name="Clip" r:id="rId3" imgW="2692400" imgH="2723515" progId="">
                  <p:embed/>
                </p:oleObj>
              </mc:Choice>
              <mc:Fallback>
                <p:oleObj name="Clip" r:id="rId3" imgW="2692400" imgH="2723515"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3163" y="3276600"/>
                        <a:ext cx="2486025" cy="2514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922" name="Picture 2" descr="DSCN0133"/>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699395" name="Rectangle 3"/>
          <p:cNvSpPr>
            <a:spLocks noChangeArrowheads="1"/>
          </p:cNvSpPr>
          <p:nvPr/>
        </p:nvSpPr>
        <p:spPr bwMode="auto">
          <a:xfrm>
            <a:off x="2743200" y="5486400"/>
            <a:ext cx="3825875"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Closed Containers</a:t>
            </a:r>
          </a:p>
        </p:txBody>
      </p:sp>
      <p:sp>
        <p:nvSpPr>
          <p:cNvPr id="699396" name="Line 4"/>
          <p:cNvSpPr>
            <a:spLocks noChangeShapeType="1"/>
          </p:cNvSpPr>
          <p:nvPr/>
        </p:nvSpPr>
        <p:spPr bwMode="auto">
          <a:xfrm flipH="1" flipV="1">
            <a:off x="2971800" y="914400"/>
            <a:ext cx="1524000" cy="4419600"/>
          </a:xfrm>
          <a:prstGeom prst="line">
            <a:avLst/>
          </a:prstGeom>
          <a:noFill/>
          <a:ln w="57150">
            <a:solidFill>
              <a:srgbClr val="CC0000"/>
            </a:solidFill>
            <a:round/>
            <a:headEnd/>
            <a:tailEnd type="triangle" w="med" len="med"/>
          </a:ln>
          <a:effectLst>
            <a:outerShdw dist="45791" dir="2021404" algn="ctr" rotWithShape="0">
              <a:schemeClr val="bg2"/>
            </a:outerShdw>
          </a:effectLst>
        </p:spPr>
        <p:txBody>
          <a:bodyPr wrap="none" anchor="ctr"/>
          <a:lstStyle/>
          <a:p>
            <a:pPr>
              <a:defRPr/>
            </a:pPr>
            <a:endParaRPr lang="en-US"/>
          </a:p>
        </p:txBody>
      </p:sp>
      <p:sp>
        <p:nvSpPr>
          <p:cNvPr id="699397" name="Line 5"/>
          <p:cNvSpPr>
            <a:spLocks noChangeShapeType="1"/>
          </p:cNvSpPr>
          <p:nvPr/>
        </p:nvSpPr>
        <p:spPr bwMode="auto">
          <a:xfrm flipV="1">
            <a:off x="4495800" y="762000"/>
            <a:ext cx="1752600" cy="4572000"/>
          </a:xfrm>
          <a:prstGeom prst="line">
            <a:avLst/>
          </a:prstGeom>
          <a:noFill/>
          <a:ln w="57150">
            <a:solidFill>
              <a:srgbClr val="CC0000"/>
            </a:solidFill>
            <a:round/>
            <a:headEnd/>
            <a:tailEnd type="triangle" w="med" len="med"/>
          </a:ln>
          <a:effectLst>
            <a:outerShdw dist="45791" dir="2021404"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99396"/>
                                        </p:tgtEl>
                                        <p:attrNameLst>
                                          <p:attrName>style.visibility</p:attrName>
                                        </p:attrNameLst>
                                      </p:cBhvr>
                                      <p:to>
                                        <p:strVal val="visible"/>
                                      </p:to>
                                    </p:set>
                                    <p:anim calcmode="lin" valueType="num">
                                      <p:cBhvr additive="base">
                                        <p:cTn id="7" dur="500" fill="hold"/>
                                        <p:tgtEl>
                                          <p:spTgt spid="699396"/>
                                        </p:tgtEl>
                                        <p:attrNameLst>
                                          <p:attrName>ppt_x</p:attrName>
                                        </p:attrNameLst>
                                      </p:cBhvr>
                                      <p:tavLst>
                                        <p:tav tm="0">
                                          <p:val>
                                            <p:strVal val="#ppt_x"/>
                                          </p:val>
                                        </p:tav>
                                        <p:tav tm="100000">
                                          <p:val>
                                            <p:strVal val="#ppt_x"/>
                                          </p:val>
                                        </p:tav>
                                      </p:tavLst>
                                    </p:anim>
                                    <p:anim calcmode="lin" valueType="num">
                                      <p:cBhvr additive="base">
                                        <p:cTn id="8" dur="500" fill="hold"/>
                                        <p:tgtEl>
                                          <p:spTgt spid="69939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99397"/>
                                        </p:tgtEl>
                                        <p:attrNameLst>
                                          <p:attrName>style.visibility</p:attrName>
                                        </p:attrNameLst>
                                      </p:cBhvr>
                                      <p:to>
                                        <p:strVal val="visible"/>
                                      </p:to>
                                    </p:set>
                                    <p:anim calcmode="lin" valueType="num">
                                      <p:cBhvr additive="base">
                                        <p:cTn id="12" dur="500" fill="hold"/>
                                        <p:tgtEl>
                                          <p:spTgt spid="699397"/>
                                        </p:tgtEl>
                                        <p:attrNameLst>
                                          <p:attrName>ppt_x</p:attrName>
                                        </p:attrNameLst>
                                      </p:cBhvr>
                                      <p:tavLst>
                                        <p:tav tm="0">
                                          <p:val>
                                            <p:strVal val="#ppt_x"/>
                                          </p:val>
                                        </p:tav>
                                        <p:tav tm="100000">
                                          <p:val>
                                            <p:strVal val="#ppt_x"/>
                                          </p:val>
                                        </p:tav>
                                      </p:tavLst>
                                    </p:anim>
                                    <p:anim calcmode="lin" valueType="num">
                                      <p:cBhvr additive="base">
                                        <p:cTn id="13" dur="500" fill="hold"/>
                                        <p:tgtEl>
                                          <p:spTgt spid="6993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6" name="Picture 1026" descr="DSCN0174"/>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698371" name="Rectangle 1027"/>
          <p:cNvSpPr>
            <a:spLocks noChangeArrowheads="1"/>
          </p:cNvSpPr>
          <p:nvPr/>
        </p:nvSpPr>
        <p:spPr bwMode="auto">
          <a:xfrm>
            <a:off x="608013" y="4724400"/>
            <a:ext cx="2135187"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Open</a:t>
            </a:r>
          </a:p>
          <a:p>
            <a:pPr algn="ctr">
              <a:defRPr/>
            </a:pPr>
            <a:r>
              <a:rPr lang="en-US" sz="3200" b="1">
                <a:solidFill>
                  <a:srgbClr val="CC0000"/>
                </a:solidFill>
                <a:effectLst>
                  <a:outerShdw blurRad="38100" dist="38100" dir="2700000" algn="tl">
                    <a:srgbClr val="000000"/>
                  </a:outerShdw>
                </a:effectLst>
                <a:latin typeface="Arial" charset="0"/>
              </a:rPr>
              <a:t>Container</a:t>
            </a:r>
          </a:p>
        </p:txBody>
      </p:sp>
      <p:sp>
        <p:nvSpPr>
          <p:cNvPr id="698372" name="Line 1028"/>
          <p:cNvSpPr>
            <a:spLocks noChangeShapeType="1"/>
          </p:cNvSpPr>
          <p:nvPr/>
        </p:nvSpPr>
        <p:spPr bwMode="auto">
          <a:xfrm flipV="1">
            <a:off x="1524000" y="1981200"/>
            <a:ext cx="762000" cy="2590800"/>
          </a:xfrm>
          <a:prstGeom prst="line">
            <a:avLst/>
          </a:prstGeom>
          <a:noFill/>
          <a:ln w="57150">
            <a:solidFill>
              <a:srgbClr val="CC0000"/>
            </a:solidFill>
            <a:round/>
            <a:headEnd/>
            <a:tailEnd type="triangle" w="med" len="med"/>
          </a:ln>
          <a:effectLst>
            <a:outerShdw dist="45791" dir="2021404"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98372"/>
                                        </p:tgtEl>
                                        <p:attrNameLst>
                                          <p:attrName>style.visibility</p:attrName>
                                        </p:attrNameLst>
                                      </p:cBhvr>
                                      <p:to>
                                        <p:strVal val="visible"/>
                                      </p:to>
                                    </p:set>
                                    <p:anim calcmode="lin" valueType="num">
                                      <p:cBhvr additive="base">
                                        <p:cTn id="7" dur="500" fill="hold"/>
                                        <p:tgtEl>
                                          <p:spTgt spid="698372"/>
                                        </p:tgtEl>
                                        <p:attrNameLst>
                                          <p:attrName>ppt_x</p:attrName>
                                        </p:attrNameLst>
                                      </p:cBhvr>
                                      <p:tavLst>
                                        <p:tav tm="0">
                                          <p:val>
                                            <p:strVal val="0-#ppt_w/2"/>
                                          </p:val>
                                        </p:tav>
                                        <p:tav tm="100000">
                                          <p:val>
                                            <p:strVal val="#ppt_x"/>
                                          </p:val>
                                        </p:tav>
                                      </p:tavLst>
                                    </p:anim>
                                    <p:anim calcmode="lin" valueType="num">
                                      <p:cBhvr additive="base">
                                        <p:cTn id="8" dur="500" fill="hold"/>
                                        <p:tgtEl>
                                          <p:spTgt spid="6983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1026" descr="DSCN0135"/>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00419" name="Rectangle 1027"/>
          <p:cNvSpPr>
            <a:spLocks noChangeArrowheads="1"/>
          </p:cNvSpPr>
          <p:nvPr/>
        </p:nvSpPr>
        <p:spPr bwMode="auto">
          <a:xfrm>
            <a:off x="5638800" y="704850"/>
            <a:ext cx="28797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Potential</a:t>
            </a:r>
          </a:p>
          <a:p>
            <a:pPr algn="ctr">
              <a:defRPr/>
            </a:pPr>
            <a:r>
              <a:rPr lang="en-US" sz="3200" b="1">
                <a:solidFill>
                  <a:srgbClr val="CC0000"/>
                </a:solidFill>
                <a:effectLst>
                  <a:outerShdw blurRad="38100" dist="38100" dir="2700000" algn="tl">
                    <a:srgbClr val="000000"/>
                  </a:outerShdw>
                </a:effectLst>
                <a:latin typeface="Arial" charset="0"/>
              </a:rPr>
              <a:t>Emissions ??</a:t>
            </a: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DSCN0129"/>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02467" name="Rectangle 3"/>
          <p:cNvSpPr>
            <a:spLocks noChangeArrowheads="1"/>
          </p:cNvSpPr>
          <p:nvPr/>
        </p:nvSpPr>
        <p:spPr bwMode="auto">
          <a:xfrm>
            <a:off x="4724400" y="657225"/>
            <a:ext cx="37719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Catalyst (MEKP)</a:t>
            </a:r>
          </a:p>
          <a:p>
            <a:pPr algn="ctr">
              <a:defRPr/>
            </a:pPr>
            <a:r>
              <a:rPr lang="en-US" sz="3600" b="1">
                <a:solidFill>
                  <a:srgbClr val="CC0000"/>
                </a:solidFill>
                <a:effectLst>
                  <a:outerShdw blurRad="38100" dist="38100" dir="2700000" algn="tl">
                    <a:srgbClr val="000000"/>
                  </a:outerShdw>
                </a:effectLst>
                <a:latin typeface="Arial" charset="0"/>
              </a:rPr>
              <a:t>Emissions</a:t>
            </a: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descr="DSCN0134"/>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01443" name="Rectangle 3"/>
          <p:cNvSpPr>
            <a:spLocks noChangeArrowheads="1"/>
          </p:cNvSpPr>
          <p:nvPr/>
        </p:nvSpPr>
        <p:spPr bwMode="auto">
          <a:xfrm>
            <a:off x="2286000" y="506413"/>
            <a:ext cx="4840288" cy="636587"/>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Self - Closing Container</a:t>
            </a: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showMasterSp="0" show="0">
  <p:cSld>
    <p:bg>
      <p:bgPr>
        <a:solidFill>
          <a:srgbClr val="000000"/>
        </a:solidFill>
        <a:effectLst/>
      </p:bgPr>
    </p:bg>
    <p:spTree>
      <p:nvGrpSpPr>
        <p:cNvPr id="1" name=""/>
        <p:cNvGrpSpPr/>
        <p:nvPr/>
      </p:nvGrpSpPr>
      <p:grpSpPr>
        <a:xfrm>
          <a:off x="0" y="0"/>
          <a:ext cx="0" cy="0"/>
          <a:chOff x="0" y="0"/>
          <a:chExt cx="0" cy="0"/>
        </a:xfrm>
      </p:grpSpPr>
      <p:pic>
        <p:nvPicPr>
          <p:cNvPr id="215042" name="Picture 2" descr="KESTREL 31"/>
          <p:cNvPicPr>
            <a:picLocks noChangeAspect="1" noChangeArrowheads="1"/>
          </p:cNvPicPr>
          <p:nvPr/>
        </p:nvPicPr>
        <p:blipFill>
          <a:blip r:embed="rId3" cstate="print"/>
          <a:srcRect/>
          <a:stretch>
            <a:fillRect/>
          </a:stretch>
        </p:blipFill>
        <p:spPr bwMode="auto">
          <a:xfrm>
            <a:off x="76200" y="76200"/>
            <a:ext cx="9144000" cy="6858000"/>
          </a:xfrm>
          <a:prstGeom prst="rect">
            <a:avLst/>
          </a:prstGeom>
          <a:noFill/>
          <a:ln w="9525">
            <a:noFill/>
            <a:miter lim="800000"/>
            <a:headEnd/>
            <a:tailEnd/>
          </a:ln>
        </p:spPr>
      </p:pic>
      <p:sp>
        <p:nvSpPr>
          <p:cNvPr id="755715" name="Rectangle 3"/>
          <p:cNvSpPr>
            <a:spLocks noChangeArrowheads="1"/>
          </p:cNvSpPr>
          <p:nvPr/>
        </p:nvSpPr>
        <p:spPr bwMode="auto">
          <a:xfrm>
            <a:off x="617538" y="5181600"/>
            <a:ext cx="2811462"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Closed Paint </a:t>
            </a:r>
          </a:p>
          <a:p>
            <a:pPr algn="ctr">
              <a:defRPr/>
            </a:pPr>
            <a:r>
              <a:rPr lang="en-US" sz="3200" b="1">
                <a:solidFill>
                  <a:srgbClr val="CC0000"/>
                </a:solidFill>
                <a:effectLst>
                  <a:outerShdw blurRad="38100" dist="38100" dir="2700000" algn="tl">
                    <a:srgbClr val="000000"/>
                  </a:outerShdw>
                </a:effectLst>
                <a:latin typeface="Arial" charset="0"/>
              </a:rPr>
              <a:t>Containers</a:t>
            </a:r>
          </a:p>
        </p:txBody>
      </p:sp>
      <p:sp>
        <p:nvSpPr>
          <p:cNvPr id="755716" name="Line 4"/>
          <p:cNvSpPr>
            <a:spLocks noChangeShapeType="1"/>
          </p:cNvSpPr>
          <p:nvPr/>
        </p:nvSpPr>
        <p:spPr bwMode="auto">
          <a:xfrm flipV="1">
            <a:off x="1828800" y="533400"/>
            <a:ext cx="1752600" cy="4495800"/>
          </a:xfrm>
          <a:prstGeom prst="line">
            <a:avLst/>
          </a:prstGeom>
          <a:noFill/>
          <a:ln w="76200">
            <a:solidFill>
              <a:srgbClr val="CC0000"/>
            </a:solidFill>
            <a:round/>
            <a:headEnd/>
            <a:tailEnd type="triangle" w="med" len="med"/>
          </a:ln>
          <a:effectLst>
            <a:outerShdw dist="45791" dir="3378596" algn="ctr" rotWithShape="0">
              <a:schemeClr val="bg2"/>
            </a:outerShdw>
          </a:effectLst>
        </p:spPr>
        <p:txBody>
          <a:bodyPr wrap="none" anchor="ctr"/>
          <a:lstStyle/>
          <a:p>
            <a:pPr>
              <a:defRPr/>
            </a:pPr>
            <a:endParaRPr lang="en-US"/>
          </a:p>
        </p:txBody>
      </p:sp>
      <p:sp>
        <p:nvSpPr>
          <p:cNvPr id="755717" name="Line 5"/>
          <p:cNvSpPr>
            <a:spLocks noChangeShapeType="1"/>
          </p:cNvSpPr>
          <p:nvPr/>
        </p:nvSpPr>
        <p:spPr bwMode="auto">
          <a:xfrm flipV="1">
            <a:off x="1828800" y="1295400"/>
            <a:ext cx="4267200" cy="3733800"/>
          </a:xfrm>
          <a:prstGeom prst="line">
            <a:avLst/>
          </a:prstGeom>
          <a:noFill/>
          <a:ln w="76200">
            <a:solidFill>
              <a:srgbClr val="CC0000"/>
            </a:solidFill>
            <a:round/>
            <a:headEnd/>
            <a:tailEnd type="triangle" w="med" len="med"/>
          </a:ln>
          <a:effectLst>
            <a:outerShdw dist="45791" dir="3378596" algn="ctr" rotWithShape="0">
              <a:schemeClr val="bg2"/>
            </a:outerShdw>
          </a:effectLst>
        </p:spPr>
        <p:txBody>
          <a:bodyPr wrap="none" anchor="ctr"/>
          <a:lstStyle/>
          <a:p>
            <a:pPr>
              <a:defRPr/>
            </a:pP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55715"/>
                                        </p:tgtEl>
                                        <p:attrNameLst>
                                          <p:attrName>style.visibility</p:attrName>
                                        </p:attrNameLst>
                                      </p:cBhvr>
                                      <p:to>
                                        <p:strVal val="visible"/>
                                      </p:to>
                                    </p:set>
                                    <p:anim calcmode="lin" valueType="num">
                                      <p:cBhvr additive="base">
                                        <p:cTn id="7" dur="500" fill="hold"/>
                                        <p:tgtEl>
                                          <p:spTgt spid="755715"/>
                                        </p:tgtEl>
                                        <p:attrNameLst>
                                          <p:attrName>ppt_x</p:attrName>
                                        </p:attrNameLst>
                                      </p:cBhvr>
                                      <p:tavLst>
                                        <p:tav tm="0">
                                          <p:val>
                                            <p:strVal val="0-#ppt_w/2"/>
                                          </p:val>
                                        </p:tav>
                                        <p:tav tm="100000">
                                          <p:val>
                                            <p:strVal val="#ppt_x"/>
                                          </p:val>
                                        </p:tav>
                                      </p:tavLst>
                                    </p:anim>
                                    <p:anim calcmode="lin" valueType="num">
                                      <p:cBhvr additive="base">
                                        <p:cTn id="8" dur="500" fill="hold"/>
                                        <p:tgtEl>
                                          <p:spTgt spid="7557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755716"/>
                                        </p:tgtEl>
                                        <p:attrNameLst>
                                          <p:attrName>style.visibility</p:attrName>
                                        </p:attrNameLst>
                                      </p:cBhvr>
                                      <p:to>
                                        <p:strVal val="visible"/>
                                      </p:to>
                                    </p:set>
                                    <p:anim calcmode="lin" valueType="num">
                                      <p:cBhvr additive="base">
                                        <p:cTn id="12" dur="500" fill="hold"/>
                                        <p:tgtEl>
                                          <p:spTgt spid="755716"/>
                                        </p:tgtEl>
                                        <p:attrNameLst>
                                          <p:attrName>ppt_x</p:attrName>
                                        </p:attrNameLst>
                                      </p:cBhvr>
                                      <p:tavLst>
                                        <p:tav tm="0">
                                          <p:val>
                                            <p:strVal val="0-#ppt_w/2"/>
                                          </p:val>
                                        </p:tav>
                                        <p:tav tm="100000">
                                          <p:val>
                                            <p:strVal val="#ppt_x"/>
                                          </p:val>
                                        </p:tav>
                                      </p:tavLst>
                                    </p:anim>
                                    <p:anim calcmode="lin" valueType="num">
                                      <p:cBhvr additive="base">
                                        <p:cTn id="13" dur="500" fill="hold"/>
                                        <p:tgtEl>
                                          <p:spTgt spid="75571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755717"/>
                                        </p:tgtEl>
                                        <p:attrNameLst>
                                          <p:attrName>style.visibility</p:attrName>
                                        </p:attrNameLst>
                                      </p:cBhvr>
                                      <p:to>
                                        <p:strVal val="visible"/>
                                      </p:to>
                                    </p:set>
                                    <p:anim calcmode="lin" valueType="num">
                                      <p:cBhvr additive="base">
                                        <p:cTn id="17" dur="500" fill="hold"/>
                                        <p:tgtEl>
                                          <p:spTgt spid="755717"/>
                                        </p:tgtEl>
                                        <p:attrNameLst>
                                          <p:attrName>ppt_x</p:attrName>
                                        </p:attrNameLst>
                                      </p:cBhvr>
                                      <p:tavLst>
                                        <p:tav tm="0">
                                          <p:val>
                                            <p:strVal val="0-#ppt_w/2"/>
                                          </p:val>
                                        </p:tav>
                                        <p:tav tm="100000">
                                          <p:val>
                                            <p:strVal val="#ppt_x"/>
                                          </p:val>
                                        </p:tav>
                                      </p:tavLst>
                                    </p:anim>
                                    <p:anim calcmode="lin" valueType="num">
                                      <p:cBhvr additive="base">
                                        <p:cTn id="18" dur="500" fill="hold"/>
                                        <p:tgtEl>
                                          <p:spTgt spid="7557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5715" grpId="0" animBg="1" autoUpdateAnimBg="0"/>
    </p:bldLst>
  </p:timing>
</p:sld>
</file>

<file path=ppt/slides/slide20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16066" name="Picture 2" descr="KESTREL 32"/>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56739" name="Rectangle 3"/>
          <p:cNvSpPr>
            <a:spLocks noChangeArrowheads="1"/>
          </p:cNvSpPr>
          <p:nvPr/>
        </p:nvSpPr>
        <p:spPr bwMode="auto">
          <a:xfrm>
            <a:off x="1981200" y="5791200"/>
            <a:ext cx="4930775"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Closed Paint Containers</a:t>
            </a:r>
          </a:p>
        </p:txBody>
      </p:sp>
      <p:sp>
        <p:nvSpPr>
          <p:cNvPr id="756740" name="Line 4"/>
          <p:cNvSpPr>
            <a:spLocks noChangeShapeType="1"/>
          </p:cNvSpPr>
          <p:nvPr/>
        </p:nvSpPr>
        <p:spPr bwMode="auto">
          <a:xfrm flipH="1" flipV="1">
            <a:off x="1981200" y="609600"/>
            <a:ext cx="2362200" cy="4953000"/>
          </a:xfrm>
          <a:prstGeom prst="line">
            <a:avLst/>
          </a:prstGeom>
          <a:noFill/>
          <a:ln w="76200">
            <a:solidFill>
              <a:srgbClr val="CC0000"/>
            </a:solidFill>
            <a:round/>
            <a:headEnd/>
            <a:tailEnd type="triangle" w="med" len="med"/>
          </a:ln>
          <a:effectLst>
            <a:outerShdw dist="45791" dir="3378596" algn="ctr" rotWithShape="0">
              <a:schemeClr val="bg2"/>
            </a:outerShdw>
          </a:effectLst>
        </p:spPr>
        <p:txBody>
          <a:bodyPr wrap="none" anchor="ctr"/>
          <a:lstStyle/>
          <a:p>
            <a:pPr>
              <a:defRPr/>
            </a:pPr>
            <a:endParaRPr lang="en-US"/>
          </a:p>
        </p:txBody>
      </p:sp>
      <p:sp>
        <p:nvSpPr>
          <p:cNvPr id="756741" name="Line 5"/>
          <p:cNvSpPr>
            <a:spLocks noChangeShapeType="1"/>
          </p:cNvSpPr>
          <p:nvPr/>
        </p:nvSpPr>
        <p:spPr bwMode="auto">
          <a:xfrm flipV="1">
            <a:off x="4267200" y="838200"/>
            <a:ext cx="3505200" cy="4648200"/>
          </a:xfrm>
          <a:prstGeom prst="line">
            <a:avLst/>
          </a:prstGeom>
          <a:noFill/>
          <a:ln w="76200">
            <a:solidFill>
              <a:srgbClr val="CC0000"/>
            </a:solidFill>
            <a:round/>
            <a:headEnd/>
            <a:tailEnd type="triangle" w="med" len="med"/>
          </a:ln>
          <a:effectLst>
            <a:outerShdw dist="45791" dir="3378596"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75674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7567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Choice Deck I"/>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401411" name="fast dripping water.wav">
            <a:hlinkClick r:id="" action="ppaction://media"/>
          </p:cNvPr>
          <p:cNvPicPr>
            <a:picLocks noRot="1" noChangeAspect="1" noChangeArrowheads="1"/>
          </p:cNvPicPr>
          <p:nvPr>
            <a:audioFile r:link="rId1"/>
          </p:nvPr>
        </p:nvPicPr>
        <p:blipFill>
          <a:blip r:embed="rId5" cstate="print"/>
          <a:srcRect/>
          <a:stretch>
            <a:fillRect/>
          </a:stretch>
        </p:blipFill>
        <p:spPr bwMode="auto">
          <a:xfrm>
            <a:off x="9525000" y="2971800"/>
            <a:ext cx="534988" cy="534988"/>
          </a:xfrm>
          <a:prstGeom prst="rect">
            <a:avLst/>
          </a:prstGeom>
          <a:noFill/>
          <a:ln w="9525">
            <a:noFill/>
            <a:miter lim="800000"/>
            <a:headEnd/>
            <a:tailEnd/>
          </a:ln>
        </p:spPr>
      </p:pic>
      <p:sp>
        <p:nvSpPr>
          <p:cNvPr id="401412" name="Rectangle 4"/>
          <p:cNvSpPr>
            <a:spLocks noChangeArrowheads="1"/>
          </p:cNvSpPr>
          <p:nvPr/>
        </p:nvSpPr>
        <p:spPr bwMode="auto">
          <a:xfrm>
            <a:off x="3810000" y="457200"/>
            <a:ext cx="4981575" cy="758825"/>
          </a:xfrm>
          <a:prstGeom prst="rect">
            <a:avLst/>
          </a:prstGeom>
          <a:solidFill>
            <a:srgbClr val="FF9900"/>
          </a:solidFill>
          <a:ln w="57150">
            <a:solidFill>
              <a:srgbClr val="CC0000"/>
            </a:solidFill>
            <a:miter lim="800000"/>
            <a:headEnd/>
            <a:tailEnd/>
          </a:ln>
          <a:effectLst>
            <a:outerShdw dist="63500" dir="3187806" algn="ctr" rotWithShape="0">
              <a:schemeClr val="bg2"/>
            </a:outerShdw>
          </a:effectLst>
        </p:spPr>
        <p:txBody>
          <a:bodyPr wrap="none">
            <a:spAutoFit/>
          </a:bodyPr>
          <a:lstStyle/>
          <a:p>
            <a:pPr>
              <a:defRPr/>
            </a:pPr>
            <a:r>
              <a:rPr lang="en-US" sz="4000" b="1">
                <a:solidFill>
                  <a:srgbClr val="CC0000"/>
                </a:solidFill>
                <a:effectLst>
                  <a:outerShdw blurRad="38100" dist="38100" dir="2700000" algn="tl">
                    <a:srgbClr val="000000"/>
                  </a:outerShdw>
                </a:effectLst>
                <a:latin typeface="Arial" charset="0"/>
              </a:rPr>
              <a:t>Composite Decking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01411"/>
                                        </p:tgtEl>
                                      </p:cBhvr>
                                    </p:cmd>
                                  </p:childTnLst>
                                </p:cTn>
                              </p:par>
                            </p:childTnLst>
                          </p:cTn>
                        </p:par>
                        <p:par>
                          <p:cTn id="7" fill="hold">
                            <p:stCondLst>
                              <p:cond delay="1"/>
                            </p:stCondLst>
                            <p:childTnLst>
                              <p:par>
                                <p:cTn id="8" presetID="2" presetClass="entr" presetSubtype="1" fill="hold" grpId="0" nodeType="afterEffect">
                                  <p:stCondLst>
                                    <p:cond delay="0"/>
                                  </p:stCondLst>
                                  <p:childTnLst>
                                    <p:set>
                                      <p:cBhvr>
                                        <p:cTn id="9" dur="1" fill="hold">
                                          <p:stCondLst>
                                            <p:cond delay="0"/>
                                          </p:stCondLst>
                                        </p:cTn>
                                        <p:tgtEl>
                                          <p:spTgt spid="401412"/>
                                        </p:tgtEl>
                                        <p:attrNameLst>
                                          <p:attrName>style.visibility</p:attrName>
                                        </p:attrNameLst>
                                      </p:cBhvr>
                                      <p:to>
                                        <p:strVal val="visible"/>
                                      </p:to>
                                    </p:set>
                                    <p:anim calcmode="lin" valueType="num">
                                      <p:cBhvr additive="base">
                                        <p:cTn id="10" dur="500" fill="hold"/>
                                        <p:tgtEl>
                                          <p:spTgt spid="401412"/>
                                        </p:tgtEl>
                                        <p:attrNameLst>
                                          <p:attrName>ppt_x</p:attrName>
                                        </p:attrNameLst>
                                      </p:cBhvr>
                                      <p:tavLst>
                                        <p:tav tm="0">
                                          <p:val>
                                            <p:strVal val="#ppt_x"/>
                                          </p:val>
                                        </p:tav>
                                        <p:tav tm="100000">
                                          <p:val>
                                            <p:strVal val="#ppt_x"/>
                                          </p:val>
                                        </p:tav>
                                      </p:tavLst>
                                    </p:anim>
                                    <p:anim calcmode="lin" valueType="num">
                                      <p:cBhvr additive="base">
                                        <p:cTn id="11" dur="500" fill="hold"/>
                                        <p:tgtEl>
                                          <p:spTgt spid="4014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401411"/>
                </p:tgtEl>
              </p:cMediaNode>
            </p:audio>
          </p:childTnLst>
        </p:cTn>
      </p:par>
    </p:tnLst>
    <p:bldLst>
      <p:bldP spid="401412" grpId="0" animBg="1" autoUpdateAnimBg="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a:xfrm>
            <a:off x="2286000" y="533400"/>
            <a:ext cx="4267200" cy="9144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Inspection</a:t>
            </a:r>
            <a:endParaRPr lang="en-US"/>
          </a:p>
        </p:txBody>
      </p:sp>
      <p:sp>
        <p:nvSpPr>
          <p:cNvPr id="549891" name="Rectangle 3"/>
          <p:cNvSpPr>
            <a:spLocks noGrp="1" noChangeArrowheads="1"/>
          </p:cNvSpPr>
          <p:nvPr>
            <p:ph type="body" idx="1"/>
          </p:nvPr>
        </p:nvSpPr>
        <p:spPr>
          <a:xfrm>
            <a:off x="1117600" y="1965325"/>
            <a:ext cx="6908800" cy="4114800"/>
          </a:xfrm>
          <a:effectLst>
            <a:outerShdw dist="53882" dir="2700000" algn="ctr" rotWithShape="0">
              <a:schemeClr val="bg2"/>
            </a:outerShdw>
          </a:effectLst>
        </p:spPr>
        <p:txBody>
          <a:bodyPr lIns="90488" tIns="44450" rIns="90488" bIns="44450"/>
          <a:lstStyle/>
          <a:p>
            <a:pPr>
              <a:defRPr/>
            </a:pPr>
            <a:r>
              <a:rPr lang="en-US"/>
              <a:t>Coating Application Equipment</a:t>
            </a:r>
          </a:p>
          <a:p>
            <a:pPr>
              <a:defRPr/>
            </a:pPr>
            <a:r>
              <a:rPr lang="en-US"/>
              <a:t>VOC content of solvents and other chemicals</a:t>
            </a:r>
          </a:p>
          <a:p>
            <a:pPr>
              <a:defRPr/>
            </a:pPr>
            <a:r>
              <a:rPr lang="en-US"/>
              <a:t>MSDS</a:t>
            </a:r>
          </a:p>
          <a:p>
            <a:pPr>
              <a:defRPr/>
            </a:pPr>
            <a:r>
              <a:rPr lang="en-US"/>
              <a:t>Spray Booths</a:t>
            </a:r>
          </a:p>
          <a:p>
            <a:pPr>
              <a:defRPr/>
            </a:pPr>
            <a:r>
              <a:rPr lang="en-US"/>
              <a:t>Dust control equipment</a:t>
            </a:r>
          </a:p>
          <a:p>
            <a:pPr lvl="1">
              <a:defRPr/>
            </a:pPr>
            <a:r>
              <a:rPr lang="en-US"/>
              <a:t>Filters and screens</a:t>
            </a:r>
          </a:p>
          <a:p>
            <a:pPr lvl="1">
              <a:defRPr/>
            </a:pPr>
            <a:r>
              <a:rPr lang="en-US"/>
              <a:t>Cleaned as often as necessary</a:t>
            </a:r>
          </a:p>
          <a:p>
            <a:pPr>
              <a:defRPr/>
            </a:pPr>
            <a:endParaRPr lang="en-US"/>
          </a:p>
        </p:txBody>
      </p:sp>
      <p:graphicFrame>
        <p:nvGraphicFramePr>
          <p:cNvPr id="16386" name="Object 4"/>
          <p:cNvGraphicFramePr>
            <a:graphicFrameLocks noChangeAspect="1"/>
          </p:cNvGraphicFramePr>
          <p:nvPr/>
        </p:nvGraphicFramePr>
        <p:xfrm>
          <a:off x="6400800" y="3276600"/>
          <a:ext cx="2338388" cy="2149475"/>
        </p:xfrm>
        <a:graphic>
          <a:graphicData uri="http://schemas.openxmlformats.org/presentationml/2006/ole">
            <mc:AlternateContent xmlns:mc="http://schemas.openxmlformats.org/markup-compatibility/2006">
              <mc:Choice xmlns:v="urn:schemas-microsoft-com:vml" Requires="v">
                <p:oleObj name="Clip" r:id="rId3" imgW="2692400" imgH="2723515" progId="">
                  <p:embed/>
                </p:oleObj>
              </mc:Choice>
              <mc:Fallback>
                <p:oleObj name="Clip" r:id="rId3" imgW="2692400" imgH="2723515"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3276600"/>
                        <a:ext cx="2338388" cy="2149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1026" descr="DSCN0130"/>
          <p:cNvPicPr>
            <a:picLocks noChangeAspect="1" noChangeArrowheads="1"/>
          </p:cNvPicPr>
          <p:nvPr/>
        </p:nvPicPr>
        <p:blipFill>
          <a:blip r:embed="rId3" cstate="print"/>
          <a:srcRect/>
          <a:stretch>
            <a:fillRect/>
          </a:stretch>
        </p:blipFill>
        <p:spPr bwMode="auto">
          <a:xfrm>
            <a:off x="0" y="0"/>
            <a:ext cx="9220200" cy="6915150"/>
          </a:xfrm>
          <a:prstGeom prst="rect">
            <a:avLst/>
          </a:prstGeom>
          <a:noFill/>
          <a:ln w="9525">
            <a:noFill/>
            <a:miter lim="800000"/>
            <a:headEnd/>
            <a:tailEnd/>
          </a:ln>
        </p:spPr>
      </p:pic>
      <p:sp>
        <p:nvSpPr>
          <p:cNvPr id="706563" name="Rectangle 1027"/>
          <p:cNvSpPr>
            <a:spLocks noChangeArrowheads="1"/>
          </p:cNvSpPr>
          <p:nvPr/>
        </p:nvSpPr>
        <p:spPr bwMode="auto">
          <a:xfrm>
            <a:off x="6096000" y="3200400"/>
            <a:ext cx="25527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Compliant</a:t>
            </a:r>
          </a:p>
          <a:p>
            <a:pPr algn="ctr">
              <a:defRPr/>
            </a:pPr>
            <a:r>
              <a:rPr lang="en-US" sz="3600" b="1">
                <a:solidFill>
                  <a:srgbClr val="CC0000"/>
                </a:solidFill>
                <a:effectLst>
                  <a:outerShdw blurRad="38100" dist="38100" dir="2700000" algn="tl">
                    <a:srgbClr val="000000"/>
                  </a:outerShdw>
                </a:effectLst>
                <a:latin typeface="Arial" charset="0"/>
              </a:rPr>
              <a:t>Spray Gun</a:t>
            </a: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1026" descr="DSCN0119"/>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03491" name="Rectangle 1027"/>
          <p:cNvSpPr>
            <a:spLocks noChangeArrowheads="1"/>
          </p:cNvSpPr>
          <p:nvPr/>
        </p:nvSpPr>
        <p:spPr bwMode="auto">
          <a:xfrm>
            <a:off x="876300" y="4876800"/>
            <a:ext cx="15621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Spray</a:t>
            </a:r>
          </a:p>
          <a:p>
            <a:pPr algn="ctr">
              <a:defRPr/>
            </a:pPr>
            <a:r>
              <a:rPr lang="en-US" sz="3600" b="1">
                <a:solidFill>
                  <a:srgbClr val="CC0000"/>
                </a:solidFill>
                <a:effectLst>
                  <a:outerShdw blurRad="38100" dist="38100" dir="2700000" algn="tl">
                    <a:srgbClr val="000000"/>
                  </a:outerShdw>
                </a:effectLst>
                <a:latin typeface="Arial" charset="0"/>
              </a:rPr>
              <a:t>Booth</a:t>
            </a: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9138" name="Picture 2" descr="DSCN0121"/>
          <p:cNvPicPr>
            <a:picLocks noChangeAspect="1" noChangeArrowheads="1"/>
          </p:cNvPicPr>
          <p:nvPr/>
        </p:nvPicPr>
        <p:blipFill>
          <a:blip r:embed="rId3" cstate="print"/>
          <a:srcRect/>
          <a:stretch>
            <a:fillRect/>
          </a:stretch>
        </p:blipFill>
        <p:spPr bwMode="auto">
          <a:xfrm>
            <a:off x="0" y="19050"/>
            <a:ext cx="9296400" cy="6972300"/>
          </a:xfrm>
          <a:prstGeom prst="rect">
            <a:avLst/>
          </a:prstGeom>
          <a:noFill/>
          <a:ln w="9525">
            <a:noFill/>
            <a:miter lim="800000"/>
            <a:headEnd/>
            <a:tailEnd/>
          </a:ln>
        </p:spPr>
      </p:pic>
      <p:sp>
        <p:nvSpPr>
          <p:cNvPr id="704515" name="Rectangle 3"/>
          <p:cNvSpPr>
            <a:spLocks noChangeArrowheads="1"/>
          </p:cNvSpPr>
          <p:nvPr/>
        </p:nvSpPr>
        <p:spPr bwMode="auto">
          <a:xfrm>
            <a:off x="4038600" y="673100"/>
            <a:ext cx="44577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Spray Booth Filters</a:t>
            </a: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20162" name="Picture 3" descr="KESTREL 35"/>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60836" name="Rectangle 4"/>
          <p:cNvSpPr>
            <a:spLocks noChangeArrowheads="1"/>
          </p:cNvSpPr>
          <p:nvPr/>
        </p:nvSpPr>
        <p:spPr bwMode="auto">
          <a:xfrm>
            <a:off x="2514600" y="596900"/>
            <a:ext cx="55753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Spray Booth Application</a:t>
            </a: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6" name="Picture 2" descr="DSCN0125"/>
          <p:cNvPicPr>
            <a:picLocks noChangeAspect="1" noChangeArrowheads="1"/>
          </p:cNvPicPr>
          <p:nvPr/>
        </p:nvPicPr>
        <p:blipFill>
          <a:blip r:embed="rId3" cstate="print"/>
          <a:srcRect/>
          <a:stretch>
            <a:fillRect/>
          </a:stretch>
        </p:blipFill>
        <p:spPr bwMode="auto">
          <a:xfrm>
            <a:off x="0" y="-76200"/>
            <a:ext cx="9296400" cy="7143750"/>
          </a:xfrm>
          <a:prstGeom prst="rect">
            <a:avLst/>
          </a:prstGeom>
          <a:noFill/>
          <a:ln w="9525">
            <a:noFill/>
            <a:miter lim="800000"/>
            <a:headEnd/>
            <a:tailEnd/>
          </a:ln>
        </p:spPr>
      </p:pic>
      <p:sp>
        <p:nvSpPr>
          <p:cNvPr id="705539" name="Rectangle 3"/>
          <p:cNvSpPr>
            <a:spLocks noChangeArrowheads="1"/>
          </p:cNvSpPr>
          <p:nvPr/>
        </p:nvSpPr>
        <p:spPr bwMode="auto">
          <a:xfrm>
            <a:off x="495300" y="520700"/>
            <a:ext cx="37719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Filter Inspection</a:t>
            </a: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17445" name="Rectangle 5"/>
          <p:cNvSpPr>
            <a:spLocks noChangeArrowheads="1"/>
          </p:cNvSpPr>
          <p:nvPr/>
        </p:nvSpPr>
        <p:spPr bwMode="auto">
          <a:xfrm>
            <a:off x="762000" y="609600"/>
            <a:ext cx="3797300" cy="698500"/>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Inspector Safety</a:t>
            </a:r>
          </a:p>
        </p:txBody>
      </p:sp>
      <p:sp>
        <p:nvSpPr>
          <p:cNvPr id="317446" name="Rectangle 6"/>
          <p:cNvSpPr>
            <a:spLocks noChangeArrowheads="1"/>
          </p:cNvSpPr>
          <p:nvPr/>
        </p:nvSpPr>
        <p:spPr bwMode="auto">
          <a:xfrm>
            <a:off x="387350" y="3890963"/>
            <a:ext cx="5022850" cy="2586037"/>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Proper equipment</a:t>
            </a:r>
          </a:p>
          <a:p>
            <a:pPr>
              <a:defRPr/>
            </a:pPr>
            <a:r>
              <a:rPr lang="en-US" sz="3200" b="1">
                <a:solidFill>
                  <a:srgbClr val="CC0000"/>
                </a:solidFill>
                <a:effectLst>
                  <a:outerShdw blurRad="38100" dist="38100" dir="2700000" algn="tl">
                    <a:srgbClr val="000000"/>
                  </a:outerShdw>
                </a:effectLst>
                <a:latin typeface="Arial" charset="0"/>
              </a:rPr>
              <a:t>Plant evacuation </a:t>
            </a:r>
          </a:p>
          <a:p>
            <a:pPr>
              <a:defRPr/>
            </a:pPr>
            <a:r>
              <a:rPr lang="en-US" sz="3200" b="1">
                <a:solidFill>
                  <a:srgbClr val="CC0000"/>
                </a:solidFill>
                <a:effectLst>
                  <a:outerShdw blurRad="38100" dist="38100" dir="2700000" algn="tl">
                    <a:srgbClr val="000000"/>
                  </a:outerShdw>
                </a:effectLst>
                <a:latin typeface="Arial" charset="0"/>
              </a:rPr>
              <a:t>Inhalation hazards</a:t>
            </a:r>
          </a:p>
          <a:p>
            <a:pPr>
              <a:defRPr/>
            </a:pPr>
            <a:r>
              <a:rPr lang="en-US" sz="3200" b="1">
                <a:solidFill>
                  <a:srgbClr val="CC0000"/>
                </a:solidFill>
                <a:effectLst>
                  <a:outerShdw blurRad="38100" dist="38100" dir="2700000" algn="tl">
                    <a:srgbClr val="000000"/>
                  </a:outerShdw>
                </a:effectLst>
                <a:latin typeface="Arial" charset="0"/>
              </a:rPr>
              <a:t>Hazardous materials</a:t>
            </a:r>
          </a:p>
          <a:p>
            <a:pPr>
              <a:defRPr/>
            </a:pPr>
            <a:r>
              <a:rPr lang="en-US" sz="3200" b="1">
                <a:solidFill>
                  <a:srgbClr val="CC0000"/>
                </a:solidFill>
                <a:effectLst>
                  <a:outerShdw blurRad="38100" dist="38100" dir="2700000" algn="tl">
                    <a:srgbClr val="000000"/>
                  </a:outerShdw>
                </a:effectLst>
                <a:latin typeface="Arial" charset="0"/>
              </a:rPr>
              <a:t>Chemicals  &amp;  Machinery</a:t>
            </a: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223234" name="Picture 2" descr="DSCN3793"/>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814083" name="Rectangle 3"/>
          <p:cNvSpPr>
            <a:spLocks noChangeArrowheads="1"/>
          </p:cNvSpPr>
          <p:nvPr/>
        </p:nvSpPr>
        <p:spPr bwMode="auto">
          <a:xfrm>
            <a:off x="6400800" y="5486400"/>
            <a:ext cx="1981200" cy="9144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The End</a:t>
            </a:r>
            <a:endParaRPr lang="en-US" sz="3600" b="1">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afterEffect">
                                  <p:stCondLst>
                                    <p:cond delay="0"/>
                                  </p:stCondLst>
                                  <p:childTnLst>
                                    <p:set>
                                      <p:cBhvr>
                                        <p:cTn id="6" dur="1" fill="hold">
                                          <p:stCondLst>
                                            <p:cond delay="0"/>
                                          </p:stCondLst>
                                        </p:cTn>
                                        <p:tgtEl>
                                          <p:spTgt spid="814083"/>
                                        </p:tgtEl>
                                        <p:attrNameLst>
                                          <p:attrName>style.visibility</p:attrName>
                                        </p:attrNameLst>
                                      </p:cBhvr>
                                      <p:to>
                                        <p:strVal val="visible"/>
                                      </p:to>
                                    </p:set>
                                    <p:anim calcmode="lin" valueType="num">
                                      <p:cBhvr additive="base">
                                        <p:cTn id="7" dur="5000" fill="hold"/>
                                        <p:tgtEl>
                                          <p:spTgt spid="814083"/>
                                        </p:tgtEl>
                                        <p:attrNameLst>
                                          <p:attrName>ppt_x</p:attrName>
                                        </p:attrNameLst>
                                      </p:cBhvr>
                                      <p:tavLst>
                                        <p:tav tm="0">
                                          <p:val>
                                            <p:strVal val="#ppt_x"/>
                                          </p:val>
                                        </p:tav>
                                        <p:tav tm="100000">
                                          <p:val>
                                            <p:strVal val="#ppt_x"/>
                                          </p:val>
                                        </p:tav>
                                      </p:tavLst>
                                    </p:anim>
                                    <p:anim calcmode="lin" valueType="num">
                                      <p:cBhvr additive="base">
                                        <p:cTn id="8" dur="5000" fill="hold"/>
                                        <p:tgtEl>
                                          <p:spTgt spid="81408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4083"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1752600" y="457200"/>
            <a:ext cx="5638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Polypropylene</a:t>
            </a:r>
            <a:endParaRPr lang="en-US"/>
          </a:p>
        </p:txBody>
      </p:sp>
      <p:sp>
        <p:nvSpPr>
          <p:cNvPr id="343043" name="Rectangle 3"/>
          <p:cNvSpPr>
            <a:spLocks noGrp="1" noChangeArrowheads="1"/>
          </p:cNvSpPr>
          <p:nvPr>
            <p:ph type="body" idx="1"/>
          </p:nvPr>
        </p:nvSpPr>
        <p:spPr>
          <a:xfrm>
            <a:off x="1143000" y="1828800"/>
            <a:ext cx="6629400" cy="4419600"/>
          </a:xfrm>
          <a:effectLst>
            <a:outerShdw dist="63500" dir="2212194" algn="ctr" rotWithShape="0">
              <a:schemeClr val="bg2"/>
            </a:outerShdw>
          </a:effectLst>
        </p:spPr>
        <p:txBody>
          <a:bodyPr/>
          <a:lstStyle/>
          <a:p>
            <a:pPr>
              <a:defRPr/>
            </a:pPr>
            <a:r>
              <a:rPr lang="en-US" sz="3600"/>
              <a:t>“Workhorse” of plastics</a:t>
            </a:r>
          </a:p>
          <a:p>
            <a:pPr>
              <a:defRPr/>
            </a:pPr>
            <a:r>
              <a:rPr lang="en-US" sz="3600"/>
              <a:t>High tensile strength</a:t>
            </a:r>
          </a:p>
          <a:p>
            <a:pPr>
              <a:defRPr/>
            </a:pPr>
            <a:r>
              <a:rPr lang="en-US" sz="3600"/>
              <a:t>High melting point</a:t>
            </a:r>
          </a:p>
          <a:p>
            <a:pPr>
              <a:defRPr/>
            </a:pPr>
            <a:r>
              <a:rPr lang="en-US" sz="3600"/>
              <a:t>Good chemical resistance</a:t>
            </a:r>
          </a:p>
          <a:p>
            <a:pPr>
              <a:buFontTx/>
              <a:buNone/>
              <a:defRPr/>
            </a:pPr>
            <a:endParaRPr lang="en-US" sz="3600"/>
          </a:p>
          <a:p>
            <a:pPr>
              <a:defRPr/>
            </a:pPr>
            <a:r>
              <a:rPr lang="en-US" sz="3600"/>
              <a:t>Packaging  &amp;  carpeting</a:t>
            </a:r>
          </a:p>
          <a:p>
            <a:pPr>
              <a:defRPr/>
            </a:pPr>
            <a:r>
              <a:rPr lang="en-US" sz="3600"/>
              <a:t>Automotive  &amp;  appliances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3010" name="Picture 2" descr="Polypropylen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a:xfrm>
            <a:off x="1981200" y="381000"/>
            <a:ext cx="4800600" cy="914400"/>
          </a:xfrm>
          <a:solidFill>
            <a:srgbClr val="FF9900"/>
          </a:solidFill>
          <a:ln w="57150">
            <a:solidFill>
              <a:srgbClr val="CC0000"/>
            </a:solidFill>
          </a:ln>
          <a:effectLst>
            <a:outerShdw dist="53882" dir="2700000" algn="ctr" rotWithShape="0">
              <a:schemeClr val="bg2"/>
            </a:outerShdw>
          </a:effectLst>
        </p:spPr>
        <p:txBody>
          <a:bodyPr/>
          <a:lstStyle/>
          <a:p>
            <a:pPr>
              <a:defRPr/>
            </a:pPr>
            <a:r>
              <a:rPr lang="en-US">
                <a:solidFill>
                  <a:srgbClr val="CC0000"/>
                </a:solidFill>
              </a:rPr>
              <a:t>Polystyrene</a:t>
            </a:r>
            <a:endParaRPr lang="en-US"/>
          </a:p>
        </p:txBody>
      </p:sp>
      <p:sp>
        <p:nvSpPr>
          <p:cNvPr id="346115" name="Rectangle 3"/>
          <p:cNvSpPr>
            <a:spLocks noGrp="1" noChangeArrowheads="1"/>
          </p:cNvSpPr>
          <p:nvPr>
            <p:ph type="body" idx="1"/>
          </p:nvPr>
        </p:nvSpPr>
        <p:spPr>
          <a:xfrm>
            <a:off x="1143000" y="1524000"/>
            <a:ext cx="6629400" cy="4572000"/>
          </a:xfrm>
          <a:effectLst>
            <a:outerShdw dist="63500" dir="2212194" algn="ctr" rotWithShape="0">
              <a:schemeClr val="bg2"/>
            </a:outerShdw>
          </a:effectLst>
        </p:spPr>
        <p:txBody>
          <a:bodyPr/>
          <a:lstStyle/>
          <a:p>
            <a:pPr>
              <a:defRPr/>
            </a:pPr>
            <a:r>
              <a:rPr lang="en-US" sz="3600"/>
              <a:t>Foamed or Expanded Polystyrene  :  EPS</a:t>
            </a:r>
          </a:p>
          <a:p>
            <a:pPr>
              <a:defRPr/>
            </a:pPr>
            <a:r>
              <a:rPr lang="en-US" sz="3600"/>
              <a:t>Exceptional insulation properties</a:t>
            </a:r>
          </a:p>
          <a:p>
            <a:pPr>
              <a:buFontTx/>
              <a:buNone/>
              <a:defRPr/>
            </a:pPr>
            <a:endParaRPr lang="en-US" sz="3600"/>
          </a:p>
          <a:p>
            <a:pPr>
              <a:defRPr/>
            </a:pPr>
            <a:r>
              <a:rPr lang="en-US" sz="3600"/>
              <a:t>Foam cups &amp; containers</a:t>
            </a:r>
          </a:p>
          <a:p>
            <a:pPr>
              <a:defRPr/>
            </a:pPr>
            <a:r>
              <a:rPr lang="en-US" sz="3600"/>
              <a:t>Foodservice products</a:t>
            </a:r>
          </a:p>
          <a:p>
            <a:pPr>
              <a:defRPr/>
            </a:pPr>
            <a:r>
              <a:rPr lang="en-US" sz="3600"/>
              <a:t>Packaging  &amp;  protecting</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5058" name="Picture 1026" descr="Polystryene"/>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DCP02665"/>
          <p:cNvPicPr>
            <a:picLocks noChangeAspect="1" noChangeArrowheads="1"/>
          </p:cNvPicPr>
          <p:nvPr/>
        </p:nvPicPr>
        <p:blipFill>
          <a:blip r:embed="rId3" cstate="print"/>
          <a:srcRect/>
          <a:stretch>
            <a:fillRect/>
          </a:stretch>
        </p:blipFill>
        <p:spPr bwMode="auto">
          <a:xfrm>
            <a:off x="0" y="0"/>
            <a:ext cx="9525000" cy="6858000"/>
          </a:xfrm>
          <a:prstGeom prst="rect">
            <a:avLst/>
          </a:prstGeom>
          <a:noFill/>
          <a:ln w="9525">
            <a:noFill/>
            <a:miter lim="800000"/>
            <a:headEnd/>
            <a:tailEnd/>
          </a:ln>
        </p:spPr>
      </p:pic>
      <p:sp>
        <p:nvSpPr>
          <p:cNvPr id="365571" name="Rectangle 3"/>
          <p:cNvSpPr>
            <a:spLocks noChangeArrowheads="1"/>
          </p:cNvSpPr>
          <p:nvPr/>
        </p:nvSpPr>
        <p:spPr bwMode="auto">
          <a:xfrm>
            <a:off x="533400" y="5257800"/>
            <a:ext cx="5181600" cy="1143000"/>
          </a:xfrm>
          <a:prstGeom prst="rect">
            <a:avLst/>
          </a:prstGeom>
          <a:solidFill>
            <a:srgbClr val="FF9900"/>
          </a:solidFill>
          <a:ln w="57150">
            <a:solidFill>
              <a:srgbClr val="CC0000"/>
            </a:solidFill>
            <a:miter lim="800000"/>
            <a:headEnd/>
            <a:tailEnd/>
          </a:ln>
          <a:effectLst>
            <a:outerShdw dist="89803"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Expanded Polystyrene </a:t>
            </a:r>
          </a:p>
          <a:p>
            <a:pPr algn="ctr">
              <a:defRPr/>
            </a:pPr>
            <a:r>
              <a:rPr lang="en-US" sz="3600" b="1">
                <a:solidFill>
                  <a:srgbClr val="CC0000"/>
                </a:solidFill>
                <a:effectLst>
                  <a:outerShdw blurRad="38100" dist="38100" dir="2700000" algn="tl">
                    <a:srgbClr val="000000"/>
                  </a:outerShdw>
                </a:effectLst>
                <a:latin typeface="Arial" charset="0"/>
              </a:rPr>
              <a:t>Foam</a:t>
            </a:r>
            <a:endParaRPr lang="en-US" sz="3600" b="1">
              <a:solidFill>
                <a:srgbClr val="CC0000"/>
              </a:solidFill>
              <a:latin typeface="Arial" charset="0"/>
            </a:endParaRPr>
          </a:p>
        </p:txBody>
      </p:sp>
      <p:sp>
        <p:nvSpPr>
          <p:cNvPr id="365573" name="Line 5"/>
          <p:cNvSpPr>
            <a:spLocks noChangeShapeType="1"/>
          </p:cNvSpPr>
          <p:nvPr/>
        </p:nvSpPr>
        <p:spPr bwMode="auto">
          <a:xfrm flipV="1">
            <a:off x="2819400" y="3276600"/>
            <a:ext cx="3733800" cy="1905000"/>
          </a:xfrm>
          <a:prstGeom prst="line">
            <a:avLst/>
          </a:prstGeom>
          <a:noFill/>
          <a:ln w="76200">
            <a:solidFill>
              <a:srgbClr val="CC0000"/>
            </a:solidFill>
            <a:round/>
            <a:headEnd/>
            <a:tailEnd type="triangle" w="med" len="med"/>
          </a:ln>
          <a:effectLst>
            <a:outerShdw dist="45791" dir="3378596"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1000"/>
                                  </p:stCondLst>
                                  <p:childTnLst>
                                    <p:set>
                                      <p:cBhvr>
                                        <p:cTn id="6" dur="1" fill="hold">
                                          <p:stCondLst>
                                            <p:cond delay="0"/>
                                          </p:stCondLst>
                                        </p:cTn>
                                        <p:tgtEl>
                                          <p:spTgt spid="365573"/>
                                        </p:tgtEl>
                                        <p:attrNameLst>
                                          <p:attrName>style.visibility</p:attrName>
                                        </p:attrNameLst>
                                      </p:cBhvr>
                                      <p:to>
                                        <p:strVal val="visible"/>
                                      </p:to>
                                    </p:set>
                                    <p:anim calcmode="lin" valueType="num">
                                      <p:cBhvr additive="base">
                                        <p:cTn id="7" dur="500" fill="hold"/>
                                        <p:tgtEl>
                                          <p:spTgt spid="365573"/>
                                        </p:tgtEl>
                                        <p:attrNameLst>
                                          <p:attrName>ppt_x</p:attrName>
                                        </p:attrNameLst>
                                      </p:cBhvr>
                                      <p:tavLst>
                                        <p:tav tm="0">
                                          <p:val>
                                            <p:strVal val="0-#ppt_w/2"/>
                                          </p:val>
                                        </p:tav>
                                        <p:tav tm="100000">
                                          <p:val>
                                            <p:strVal val="#ppt_x"/>
                                          </p:val>
                                        </p:tav>
                                      </p:tavLst>
                                    </p:anim>
                                    <p:anim calcmode="lin" valueType="num">
                                      <p:cBhvr additive="base">
                                        <p:cTn id="8" dur="500" fill="hold"/>
                                        <p:tgtEl>
                                          <p:spTgt spid="3655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DCP02654"/>
          <p:cNvPicPr>
            <a:picLocks noChangeAspect="1" noChangeArrowheads="1"/>
          </p:cNvPicPr>
          <p:nvPr/>
        </p:nvPicPr>
        <p:blipFill>
          <a:blip r:embed="rId3" cstate="print"/>
          <a:srcRect/>
          <a:stretch>
            <a:fillRect/>
          </a:stretch>
        </p:blipFill>
        <p:spPr bwMode="auto">
          <a:xfrm>
            <a:off x="-228600" y="0"/>
            <a:ext cx="9601200" cy="7086600"/>
          </a:xfrm>
          <a:prstGeom prst="rect">
            <a:avLst/>
          </a:prstGeom>
          <a:noFill/>
          <a:ln w="9525">
            <a:noFill/>
            <a:miter lim="800000"/>
            <a:headEnd/>
            <a:tailEnd/>
          </a:ln>
        </p:spPr>
      </p:pic>
      <p:sp>
        <p:nvSpPr>
          <p:cNvPr id="369668" name="Oval 4"/>
          <p:cNvSpPr>
            <a:spLocks noChangeArrowheads="1"/>
          </p:cNvSpPr>
          <p:nvPr/>
        </p:nvSpPr>
        <p:spPr bwMode="auto">
          <a:xfrm>
            <a:off x="6400800" y="609600"/>
            <a:ext cx="2362200" cy="1371600"/>
          </a:xfrm>
          <a:prstGeom prst="ellipse">
            <a:avLst/>
          </a:prstGeom>
          <a:solidFill>
            <a:srgbClr val="FF9900"/>
          </a:solidFill>
          <a:ln w="57150">
            <a:solidFill>
              <a:srgbClr val="CC0000"/>
            </a:solidFill>
            <a:round/>
            <a:headEnd/>
            <a:tailEnd/>
          </a:ln>
          <a:effectLst>
            <a:outerShdw dist="35921" dir="2700000" algn="ctr" rotWithShape="0">
              <a:schemeClr val="bg2"/>
            </a:outerShdw>
          </a:effectLst>
        </p:spPr>
        <p:txBody>
          <a:bodyPr wrap="none" anchor="ctr"/>
          <a:lstStyle/>
          <a:p>
            <a:pPr algn="ctr">
              <a:defRPr/>
            </a:pPr>
            <a:r>
              <a:rPr lang="en-US" sz="2800" b="1">
                <a:solidFill>
                  <a:srgbClr val="CC0000"/>
                </a:solidFill>
                <a:effectLst>
                  <a:outerShdw blurRad="38100" dist="38100" dir="2700000" algn="tl">
                    <a:srgbClr val="000000"/>
                  </a:outerShdw>
                </a:effectLst>
                <a:latin typeface="Arial" charset="0"/>
              </a:rPr>
              <a:t>Recycled</a:t>
            </a:r>
          </a:p>
          <a:p>
            <a:pPr algn="ctr">
              <a:defRPr/>
            </a:pPr>
            <a:r>
              <a:rPr lang="en-US" sz="2800" b="1">
                <a:solidFill>
                  <a:srgbClr val="CC0000"/>
                </a:solidFill>
                <a:effectLst>
                  <a:outerShdw blurRad="38100" dist="38100" dir="2700000" algn="tl">
                    <a:srgbClr val="000000"/>
                  </a:outerShdw>
                </a:effectLst>
                <a:latin typeface="Arial" charset="0"/>
              </a:rPr>
              <a:t>Polystyrene</a:t>
            </a:r>
            <a:endParaRPr lang="en-US"/>
          </a:p>
        </p:txBody>
      </p:sp>
      <p:sp>
        <p:nvSpPr>
          <p:cNvPr id="369670" name="Line 6"/>
          <p:cNvSpPr>
            <a:spLocks noChangeShapeType="1"/>
          </p:cNvSpPr>
          <p:nvPr/>
        </p:nvSpPr>
        <p:spPr bwMode="auto">
          <a:xfrm flipH="1">
            <a:off x="4724400" y="1828800"/>
            <a:ext cx="1828800" cy="1143000"/>
          </a:xfrm>
          <a:prstGeom prst="line">
            <a:avLst/>
          </a:prstGeom>
          <a:noFill/>
          <a:ln w="76200">
            <a:solidFill>
              <a:srgbClr val="CC0000"/>
            </a:solidFill>
            <a:round/>
            <a:headEnd/>
            <a:tailEnd type="triangle" w="med" len="med"/>
          </a:ln>
          <a:effectLst>
            <a:outerShdw dist="45791" dir="3378596" algn="ctr" rotWithShape="0">
              <a:schemeClr val="bg2"/>
            </a:outerShdw>
          </a:effectLst>
        </p:spPr>
        <p:txBody>
          <a:bodyPr wrap="none" anchor="ctr"/>
          <a:lstStyle/>
          <a:p>
            <a:pP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1000"/>
                                  </p:stCondLst>
                                  <p:childTnLst>
                                    <p:set>
                                      <p:cBhvr>
                                        <p:cTn id="6" dur="1" fill="hold">
                                          <p:stCondLst>
                                            <p:cond delay="0"/>
                                          </p:stCondLst>
                                        </p:cTn>
                                        <p:tgtEl>
                                          <p:spTgt spid="369670"/>
                                        </p:tgtEl>
                                        <p:attrNameLst>
                                          <p:attrName>style.visibility</p:attrName>
                                        </p:attrNameLst>
                                      </p:cBhvr>
                                      <p:to>
                                        <p:strVal val="visible"/>
                                      </p:to>
                                    </p:set>
                                    <p:anim calcmode="lin" valueType="num">
                                      <p:cBhvr additive="base">
                                        <p:cTn id="7" dur="500" fill="hold"/>
                                        <p:tgtEl>
                                          <p:spTgt spid="369670"/>
                                        </p:tgtEl>
                                        <p:attrNameLst>
                                          <p:attrName>ppt_x</p:attrName>
                                        </p:attrNameLst>
                                      </p:cBhvr>
                                      <p:tavLst>
                                        <p:tav tm="0">
                                          <p:val>
                                            <p:strVal val="#ppt_x"/>
                                          </p:val>
                                        </p:tav>
                                        <p:tav tm="100000">
                                          <p:val>
                                            <p:strVal val="#ppt_x"/>
                                          </p:val>
                                        </p:tav>
                                      </p:tavLst>
                                    </p:anim>
                                    <p:anim calcmode="lin" valueType="num">
                                      <p:cBhvr additive="base">
                                        <p:cTn id="8" dur="500" fill="hold"/>
                                        <p:tgtEl>
                                          <p:spTgt spid="36967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DCP02663"/>
          <p:cNvPicPr>
            <a:picLocks noChangeAspect="1" noChangeArrowheads="1"/>
          </p:cNvPicPr>
          <p:nvPr/>
        </p:nvPicPr>
        <p:blipFill>
          <a:blip r:embed="rId3" cstate="print"/>
          <a:srcRect/>
          <a:stretch>
            <a:fillRect/>
          </a:stretch>
        </p:blipFill>
        <p:spPr bwMode="auto">
          <a:xfrm>
            <a:off x="0" y="0"/>
            <a:ext cx="9372600" cy="6858000"/>
          </a:xfrm>
          <a:prstGeom prst="rect">
            <a:avLst/>
          </a:prstGeom>
          <a:noFill/>
          <a:ln w="9525">
            <a:noFill/>
            <a:miter lim="800000"/>
            <a:headEnd/>
            <a:tailEnd/>
          </a:ln>
        </p:spPr>
      </p:pic>
      <p:sp>
        <p:nvSpPr>
          <p:cNvPr id="366595" name="Text Box 3"/>
          <p:cNvSpPr txBox="1">
            <a:spLocks noChangeArrowheads="1"/>
          </p:cNvSpPr>
          <p:nvPr/>
        </p:nvSpPr>
        <p:spPr bwMode="auto">
          <a:xfrm>
            <a:off x="4648200" y="444500"/>
            <a:ext cx="4095750" cy="1003300"/>
          </a:xfrm>
          <a:prstGeom prst="rect">
            <a:avLst/>
          </a:prstGeom>
          <a:solidFill>
            <a:srgbClr val="FF9900"/>
          </a:solidFill>
          <a:ln w="57150">
            <a:solidFill>
              <a:srgbClr val="CC0000"/>
            </a:solidFill>
            <a:miter lim="800000"/>
            <a:headEnd/>
            <a:tailEnd/>
          </a:ln>
          <a:effectLst>
            <a:outerShdw dist="63500" dir="3187806" algn="ctr" rotWithShape="0">
              <a:schemeClr val="bg2"/>
            </a:outerShdw>
          </a:effectLst>
        </p:spPr>
        <p:txBody>
          <a:bodyPr>
            <a:spAutoFit/>
          </a:bodyPr>
          <a:lstStyle/>
          <a:p>
            <a:pPr algn="ctr">
              <a:defRPr/>
            </a:pPr>
            <a:r>
              <a:rPr lang="en-US" sz="2800" b="1">
                <a:solidFill>
                  <a:srgbClr val="CC0000"/>
                </a:solidFill>
                <a:effectLst>
                  <a:outerShdw blurRad="38100" dist="38100" dir="2700000" algn="tl">
                    <a:srgbClr val="000000"/>
                  </a:outerShdw>
                </a:effectLst>
                <a:latin typeface="Arial" charset="0"/>
              </a:rPr>
              <a:t>Recycled Polystyrene</a:t>
            </a:r>
          </a:p>
          <a:p>
            <a:pPr algn="ctr">
              <a:defRPr/>
            </a:pPr>
            <a:r>
              <a:rPr lang="en-US" sz="2800" b="1">
                <a:solidFill>
                  <a:srgbClr val="CC0000"/>
                </a:solidFill>
                <a:effectLst>
                  <a:outerShdw blurRad="38100" dist="38100" dir="2700000" algn="tl">
                    <a:srgbClr val="000000"/>
                  </a:outerShdw>
                </a:effectLst>
                <a:latin typeface="Arial" charset="0"/>
              </a:rPr>
              <a:t>Baseboard Molding</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a:xfrm>
            <a:off x="1981200" y="304800"/>
            <a:ext cx="5562600" cy="990600"/>
          </a:xfrm>
          <a:solidFill>
            <a:srgbClr val="FF9900"/>
          </a:solidFill>
          <a:ln w="57150">
            <a:solidFill>
              <a:srgbClr val="CC0000"/>
            </a:solidFill>
          </a:ln>
          <a:effectLst>
            <a:outerShdw dist="45791" dir="2021404" algn="ctr" rotWithShape="0">
              <a:schemeClr val="bg2"/>
            </a:outerShdw>
          </a:effectLst>
        </p:spPr>
        <p:txBody>
          <a:bodyPr/>
          <a:lstStyle/>
          <a:p>
            <a:pPr>
              <a:defRPr/>
            </a:pPr>
            <a:r>
              <a:rPr lang="en-US">
                <a:solidFill>
                  <a:srgbClr val="CC0000"/>
                </a:solidFill>
              </a:rPr>
              <a:t>Polyurethanes</a:t>
            </a:r>
            <a:endParaRPr lang="en-US"/>
          </a:p>
        </p:txBody>
      </p:sp>
      <p:sp>
        <p:nvSpPr>
          <p:cNvPr id="351235" name="Rectangle 3"/>
          <p:cNvSpPr>
            <a:spLocks noGrp="1" noChangeArrowheads="1"/>
          </p:cNvSpPr>
          <p:nvPr>
            <p:ph type="body" idx="1"/>
          </p:nvPr>
        </p:nvSpPr>
        <p:spPr>
          <a:xfrm>
            <a:off x="1143000" y="1600200"/>
            <a:ext cx="6629400" cy="4724400"/>
          </a:xfrm>
          <a:effectLst>
            <a:outerShdw dist="63500" dir="2212194" algn="ctr" rotWithShape="0">
              <a:schemeClr val="bg2"/>
            </a:outerShdw>
          </a:effectLst>
        </p:spPr>
        <p:txBody>
          <a:bodyPr/>
          <a:lstStyle/>
          <a:p>
            <a:pPr>
              <a:defRPr/>
            </a:pPr>
            <a:r>
              <a:rPr lang="en-US" sz="3600"/>
              <a:t>Foam : bedding, auto seats, cushioning, carpet underlay</a:t>
            </a:r>
          </a:p>
          <a:p>
            <a:pPr>
              <a:buFontTx/>
              <a:buNone/>
              <a:defRPr/>
            </a:pPr>
            <a:endParaRPr lang="en-US" sz="3600"/>
          </a:p>
          <a:p>
            <a:pPr>
              <a:defRPr/>
            </a:pPr>
            <a:r>
              <a:rPr lang="en-US" sz="3600"/>
              <a:t>Insulation  &amp;  flotation</a:t>
            </a:r>
          </a:p>
          <a:p>
            <a:pPr>
              <a:defRPr/>
            </a:pPr>
            <a:r>
              <a:rPr lang="en-US" sz="3600"/>
              <a:t>Polyurethane coatings</a:t>
            </a:r>
          </a:p>
          <a:p>
            <a:pPr>
              <a:defRPr/>
            </a:pPr>
            <a:r>
              <a:rPr lang="en-US" sz="3600"/>
              <a:t>Abrasion resistant : printing rolls, conveyor belts, gaskets &amp; seals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943600" y="3179763"/>
            <a:ext cx="3043238" cy="2611437"/>
            <a:chOff x="3965" y="1632"/>
            <a:chExt cx="2515" cy="1920"/>
          </a:xfrm>
        </p:grpSpPr>
        <p:sp>
          <p:nvSpPr>
            <p:cNvPr id="22533" name="Rectangle 3"/>
            <p:cNvSpPr>
              <a:spLocks noChangeArrowheads="1"/>
            </p:cNvSpPr>
            <p:nvPr/>
          </p:nvSpPr>
          <p:spPr bwMode="auto">
            <a:xfrm>
              <a:off x="4560" y="1680"/>
              <a:ext cx="1296" cy="986"/>
            </a:xfrm>
            <a:prstGeom prst="rect">
              <a:avLst/>
            </a:prstGeom>
            <a:solidFill>
              <a:srgbClr val="C0C0C0"/>
            </a:solidFill>
            <a:ln w="9525">
              <a:noFill/>
              <a:miter lim="800000"/>
              <a:headEnd/>
              <a:tailEnd/>
            </a:ln>
          </p:spPr>
          <p:txBody>
            <a:bodyPr/>
            <a:lstStyle/>
            <a:p>
              <a:endParaRPr lang="en-US"/>
            </a:p>
          </p:txBody>
        </p:sp>
        <p:grpSp>
          <p:nvGrpSpPr>
            <p:cNvPr id="22534" name="Group 4"/>
            <p:cNvGrpSpPr>
              <a:grpSpLocks/>
            </p:cNvGrpSpPr>
            <p:nvPr/>
          </p:nvGrpSpPr>
          <p:grpSpPr bwMode="auto">
            <a:xfrm>
              <a:off x="4895" y="1879"/>
              <a:ext cx="851" cy="916"/>
              <a:chOff x="4806" y="1735"/>
              <a:chExt cx="851" cy="916"/>
            </a:xfrm>
          </p:grpSpPr>
          <p:grpSp>
            <p:nvGrpSpPr>
              <p:cNvPr id="22566" name="Group 5"/>
              <p:cNvGrpSpPr>
                <a:grpSpLocks/>
              </p:cNvGrpSpPr>
              <p:nvPr/>
            </p:nvGrpSpPr>
            <p:grpSpPr bwMode="auto">
              <a:xfrm>
                <a:off x="4806" y="1735"/>
                <a:ext cx="851" cy="916"/>
                <a:chOff x="4806" y="1735"/>
                <a:chExt cx="851" cy="916"/>
              </a:xfrm>
            </p:grpSpPr>
            <p:sp>
              <p:nvSpPr>
                <p:cNvPr id="22568" name="Line 6"/>
                <p:cNvSpPr>
                  <a:spLocks noChangeShapeType="1"/>
                </p:cNvSpPr>
                <p:nvPr/>
              </p:nvSpPr>
              <p:spPr bwMode="auto">
                <a:xfrm flipH="1" flipV="1">
                  <a:off x="4806" y="1735"/>
                  <a:ext cx="232" cy="320"/>
                </a:xfrm>
                <a:prstGeom prst="line">
                  <a:avLst/>
                </a:prstGeom>
                <a:noFill/>
                <a:ln w="25400">
                  <a:solidFill>
                    <a:srgbClr val="000000"/>
                  </a:solidFill>
                  <a:round/>
                  <a:headEnd/>
                  <a:tailEnd/>
                </a:ln>
              </p:spPr>
              <p:txBody>
                <a:bodyPr/>
                <a:lstStyle/>
                <a:p>
                  <a:endParaRPr lang="en-US"/>
                </a:p>
              </p:txBody>
            </p:sp>
            <p:grpSp>
              <p:nvGrpSpPr>
                <p:cNvPr id="22569" name="Group 7"/>
                <p:cNvGrpSpPr>
                  <a:grpSpLocks/>
                </p:cNvGrpSpPr>
                <p:nvPr/>
              </p:nvGrpSpPr>
              <p:grpSpPr bwMode="auto">
                <a:xfrm>
                  <a:off x="4956" y="1779"/>
                  <a:ext cx="701" cy="872"/>
                  <a:chOff x="4956" y="1779"/>
                  <a:chExt cx="701" cy="872"/>
                </a:xfrm>
              </p:grpSpPr>
              <p:sp>
                <p:nvSpPr>
                  <p:cNvPr id="22570" name="Oval 8"/>
                  <p:cNvSpPr>
                    <a:spLocks noChangeArrowheads="1"/>
                  </p:cNvSpPr>
                  <p:nvPr/>
                </p:nvSpPr>
                <p:spPr bwMode="auto">
                  <a:xfrm>
                    <a:off x="5090" y="2166"/>
                    <a:ext cx="87" cy="72"/>
                  </a:xfrm>
                  <a:prstGeom prst="ellipse">
                    <a:avLst/>
                  </a:prstGeom>
                  <a:solidFill>
                    <a:srgbClr val="FF0000"/>
                  </a:solidFill>
                  <a:ln w="9525">
                    <a:noFill/>
                    <a:round/>
                    <a:headEnd/>
                    <a:tailEnd/>
                  </a:ln>
                </p:spPr>
                <p:txBody>
                  <a:bodyPr/>
                  <a:lstStyle/>
                  <a:p>
                    <a:endParaRPr lang="en-US"/>
                  </a:p>
                </p:txBody>
              </p:sp>
              <p:sp>
                <p:nvSpPr>
                  <p:cNvPr id="22571" name="Oval 9"/>
                  <p:cNvSpPr>
                    <a:spLocks noChangeArrowheads="1"/>
                  </p:cNvSpPr>
                  <p:nvPr/>
                </p:nvSpPr>
                <p:spPr bwMode="auto">
                  <a:xfrm>
                    <a:off x="5272" y="1779"/>
                    <a:ext cx="204" cy="198"/>
                  </a:xfrm>
                  <a:prstGeom prst="ellipse">
                    <a:avLst/>
                  </a:prstGeom>
                  <a:solidFill>
                    <a:srgbClr val="FF0000"/>
                  </a:solidFill>
                  <a:ln w="9525">
                    <a:noFill/>
                    <a:round/>
                    <a:headEnd/>
                    <a:tailEnd/>
                  </a:ln>
                </p:spPr>
                <p:txBody>
                  <a:bodyPr/>
                  <a:lstStyle/>
                  <a:p>
                    <a:endParaRPr lang="en-US"/>
                  </a:p>
                </p:txBody>
              </p:sp>
              <p:sp>
                <p:nvSpPr>
                  <p:cNvPr id="22572" name="Freeform 10"/>
                  <p:cNvSpPr>
                    <a:spLocks/>
                  </p:cNvSpPr>
                  <p:nvPr/>
                </p:nvSpPr>
                <p:spPr bwMode="auto">
                  <a:xfrm>
                    <a:off x="4956" y="1970"/>
                    <a:ext cx="686" cy="681"/>
                  </a:xfrm>
                  <a:custGeom>
                    <a:avLst/>
                    <a:gdLst>
                      <a:gd name="T0" fmla="*/ 966 w 1371"/>
                      <a:gd name="T1" fmla="*/ 50 h 1364"/>
                      <a:gd name="T2" fmla="*/ 1046 w 1371"/>
                      <a:gd name="T3" fmla="*/ 50 h 1364"/>
                      <a:gd name="T4" fmla="*/ 1151 w 1371"/>
                      <a:gd name="T5" fmla="*/ 107 h 1364"/>
                      <a:gd name="T6" fmla="*/ 1371 w 1371"/>
                      <a:gd name="T7" fmla="*/ 424 h 1364"/>
                      <a:gd name="T8" fmla="*/ 1363 w 1371"/>
                      <a:gd name="T9" fmla="*/ 565 h 1364"/>
                      <a:gd name="T10" fmla="*/ 1214 w 1371"/>
                      <a:gd name="T11" fmla="*/ 674 h 1364"/>
                      <a:gd name="T12" fmla="*/ 1091 w 1371"/>
                      <a:gd name="T13" fmla="*/ 756 h 1364"/>
                      <a:gd name="T14" fmla="*/ 937 w 1371"/>
                      <a:gd name="T15" fmla="*/ 575 h 1364"/>
                      <a:gd name="T16" fmla="*/ 998 w 1371"/>
                      <a:gd name="T17" fmla="*/ 525 h 1364"/>
                      <a:gd name="T18" fmla="*/ 1046 w 1371"/>
                      <a:gd name="T19" fmla="*/ 487 h 1364"/>
                      <a:gd name="T20" fmla="*/ 943 w 1371"/>
                      <a:gd name="T21" fmla="*/ 329 h 1364"/>
                      <a:gd name="T22" fmla="*/ 647 w 1371"/>
                      <a:gd name="T23" fmla="*/ 525 h 1364"/>
                      <a:gd name="T24" fmla="*/ 935 w 1371"/>
                      <a:gd name="T25" fmla="*/ 911 h 1364"/>
                      <a:gd name="T26" fmla="*/ 1179 w 1371"/>
                      <a:gd name="T27" fmla="*/ 733 h 1364"/>
                      <a:gd name="T28" fmla="*/ 1177 w 1371"/>
                      <a:gd name="T29" fmla="*/ 1364 h 1364"/>
                      <a:gd name="T30" fmla="*/ 558 w 1371"/>
                      <a:gd name="T31" fmla="*/ 1364 h 1364"/>
                      <a:gd name="T32" fmla="*/ 556 w 1371"/>
                      <a:gd name="T33" fmla="*/ 418 h 1364"/>
                      <a:gd name="T34" fmla="*/ 414 w 1371"/>
                      <a:gd name="T35" fmla="*/ 508 h 1364"/>
                      <a:gd name="T36" fmla="*/ 288 w 1371"/>
                      <a:gd name="T37" fmla="*/ 508 h 1364"/>
                      <a:gd name="T38" fmla="*/ 274 w 1371"/>
                      <a:gd name="T39" fmla="*/ 491 h 1364"/>
                      <a:gd name="T40" fmla="*/ 181 w 1371"/>
                      <a:gd name="T41" fmla="*/ 363 h 1364"/>
                      <a:gd name="T42" fmla="*/ 0 w 1371"/>
                      <a:gd name="T43" fmla="*/ 136 h 1364"/>
                      <a:gd name="T44" fmla="*/ 204 w 1371"/>
                      <a:gd name="T45" fmla="*/ 0 h 1364"/>
                      <a:gd name="T46" fmla="*/ 332 w 1371"/>
                      <a:gd name="T47" fmla="*/ 168 h 1364"/>
                      <a:gd name="T48" fmla="*/ 367 w 1371"/>
                      <a:gd name="T49" fmla="*/ 204 h 1364"/>
                      <a:gd name="T50" fmla="*/ 626 w 1371"/>
                      <a:gd name="T51" fmla="*/ 50 h 1364"/>
                      <a:gd name="T52" fmla="*/ 733 w 1371"/>
                      <a:gd name="T53" fmla="*/ 50 h 1364"/>
                      <a:gd name="T54" fmla="*/ 966 w 1371"/>
                      <a:gd name="T55" fmla="*/ 50 h 13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71"/>
                      <a:gd name="T85" fmla="*/ 0 h 1364"/>
                      <a:gd name="T86" fmla="*/ 1371 w 1371"/>
                      <a:gd name="T87" fmla="*/ 1364 h 136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71" h="1364">
                        <a:moveTo>
                          <a:pt x="966" y="50"/>
                        </a:moveTo>
                        <a:lnTo>
                          <a:pt x="1046" y="50"/>
                        </a:lnTo>
                        <a:lnTo>
                          <a:pt x="1151" y="107"/>
                        </a:lnTo>
                        <a:lnTo>
                          <a:pt x="1371" y="424"/>
                        </a:lnTo>
                        <a:lnTo>
                          <a:pt x="1363" y="565"/>
                        </a:lnTo>
                        <a:lnTo>
                          <a:pt x="1214" y="674"/>
                        </a:lnTo>
                        <a:lnTo>
                          <a:pt x="1091" y="756"/>
                        </a:lnTo>
                        <a:lnTo>
                          <a:pt x="937" y="575"/>
                        </a:lnTo>
                        <a:lnTo>
                          <a:pt x="998" y="525"/>
                        </a:lnTo>
                        <a:lnTo>
                          <a:pt x="1046" y="487"/>
                        </a:lnTo>
                        <a:lnTo>
                          <a:pt x="943" y="329"/>
                        </a:lnTo>
                        <a:lnTo>
                          <a:pt x="647" y="525"/>
                        </a:lnTo>
                        <a:lnTo>
                          <a:pt x="935" y="911"/>
                        </a:lnTo>
                        <a:lnTo>
                          <a:pt x="1179" y="733"/>
                        </a:lnTo>
                        <a:lnTo>
                          <a:pt x="1177" y="1364"/>
                        </a:lnTo>
                        <a:lnTo>
                          <a:pt x="558" y="1364"/>
                        </a:lnTo>
                        <a:lnTo>
                          <a:pt x="556" y="418"/>
                        </a:lnTo>
                        <a:lnTo>
                          <a:pt x="414" y="508"/>
                        </a:lnTo>
                        <a:lnTo>
                          <a:pt x="288" y="508"/>
                        </a:lnTo>
                        <a:lnTo>
                          <a:pt x="274" y="491"/>
                        </a:lnTo>
                        <a:lnTo>
                          <a:pt x="181" y="363"/>
                        </a:lnTo>
                        <a:lnTo>
                          <a:pt x="0" y="136"/>
                        </a:lnTo>
                        <a:lnTo>
                          <a:pt x="204" y="0"/>
                        </a:lnTo>
                        <a:lnTo>
                          <a:pt x="332" y="168"/>
                        </a:lnTo>
                        <a:lnTo>
                          <a:pt x="367" y="204"/>
                        </a:lnTo>
                        <a:lnTo>
                          <a:pt x="626" y="50"/>
                        </a:lnTo>
                        <a:lnTo>
                          <a:pt x="733" y="50"/>
                        </a:lnTo>
                        <a:lnTo>
                          <a:pt x="966" y="50"/>
                        </a:lnTo>
                        <a:close/>
                      </a:path>
                    </a:pathLst>
                  </a:custGeom>
                  <a:solidFill>
                    <a:srgbClr val="FF0000"/>
                  </a:solidFill>
                  <a:ln w="9525">
                    <a:noFill/>
                    <a:round/>
                    <a:headEnd/>
                    <a:tailEnd/>
                  </a:ln>
                </p:spPr>
                <p:txBody>
                  <a:bodyPr/>
                  <a:lstStyle/>
                  <a:p>
                    <a:endParaRPr lang="en-US"/>
                  </a:p>
                </p:txBody>
              </p:sp>
              <p:sp>
                <p:nvSpPr>
                  <p:cNvPr id="22573" name="Oval 11"/>
                  <p:cNvSpPr>
                    <a:spLocks noChangeArrowheads="1"/>
                  </p:cNvSpPr>
                  <p:nvPr/>
                </p:nvSpPr>
                <p:spPr bwMode="auto">
                  <a:xfrm>
                    <a:off x="5573" y="2168"/>
                    <a:ext cx="84" cy="95"/>
                  </a:xfrm>
                  <a:prstGeom prst="ellipse">
                    <a:avLst/>
                  </a:prstGeom>
                  <a:solidFill>
                    <a:srgbClr val="FF0000"/>
                  </a:solidFill>
                  <a:ln w="9525">
                    <a:noFill/>
                    <a:round/>
                    <a:headEnd/>
                    <a:tailEnd/>
                  </a:ln>
                </p:spPr>
                <p:txBody>
                  <a:bodyPr/>
                  <a:lstStyle/>
                  <a:p>
                    <a:endParaRPr lang="en-US"/>
                  </a:p>
                </p:txBody>
              </p:sp>
              <p:sp>
                <p:nvSpPr>
                  <p:cNvPr id="22574" name="Arc 12"/>
                  <p:cNvSpPr>
                    <a:spLocks/>
                  </p:cNvSpPr>
                  <p:nvPr/>
                </p:nvSpPr>
                <p:spPr bwMode="auto">
                  <a:xfrm>
                    <a:off x="5325" y="1994"/>
                    <a:ext cx="118" cy="47"/>
                  </a:xfrm>
                  <a:custGeom>
                    <a:avLst/>
                    <a:gdLst>
                      <a:gd name="T0" fmla="*/ 118 w 43200"/>
                      <a:gd name="T1" fmla="*/ 0 h 22083"/>
                      <a:gd name="T2" fmla="*/ 0 w 43200"/>
                      <a:gd name="T3" fmla="*/ 0 h 22083"/>
                      <a:gd name="T4" fmla="*/ 59 w 43200"/>
                      <a:gd name="T5" fmla="*/ 1 h 22083"/>
                      <a:gd name="T6" fmla="*/ 0 60000 65536"/>
                      <a:gd name="T7" fmla="*/ 0 60000 65536"/>
                      <a:gd name="T8" fmla="*/ 0 60000 65536"/>
                      <a:gd name="T9" fmla="*/ 0 w 43200"/>
                      <a:gd name="T10" fmla="*/ 0 h 22083"/>
                      <a:gd name="T11" fmla="*/ 43200 w 43200"/>
                      <a:gd name="T12" fmla="*/ 22083 h 22083"/>
                    </a:gdLst>
                    <a:ahLst/>
                    <a:cxnLst>
                      <a:cxn ang="T6">
                        <a:pos x="T0" y="T1"/>
                      </a:cxn>
                      <a:cxn ang="T7">
                        <a:pos x="T2" y="T3"/>
                      </a:cxn>
                      <a:cxn ang="T8">
                        <a:pos x="T4" y="T5"/>
                      </a:cxn>
                    </a:cxnLst>
                    <a:rect l="T9" t="T10" r="T11" b="T12"/>
                    <a:pathLst>
                      <a:path w="43200" h="22083" fill="none" extrusionOk="0">
                        <a:moveTo>
                          <a:pt x="43194" y="0"/>
                        </a:moveTo>
                        <a:cubicBezTo>
                          <a:pt x="43198" y="160"/>
                          <a:pt x="43200" y="321"/>
                          <a:pt x="43200" y="483"/>
                        </a:cubicBezTo>
                        <a:cubicBezTo>
                          <a:pt x="43200" y="12412"/>
                          <a:pt x="33529" y="22083"/>
                          <a:pt x="21600" y="22083"/>
                        </a:cubicBezTo>
                        <a:cubicBezTo>
                          <a:pt x="9670" y="22083"/>
                          <a:pt x="0" y="12412"/>
                          <a:pt x="0" y="483"/>
                        </a:cubicBezTo>
                        <a:cubicBezTo>
                          <a:pt x="-1" y="324"/>
                          <a:pt x="1" y="166"/>
                          <a:pt x="5" y="8"/>
                        </a:cubicBezTo>
                      </a:path>
                      <a:path w="43200" h="22083" stroke="0" extrusionOk="0">
                        <a:moveTo>
                          <a:pt x="43194" y="0"/>
                        </a:moveTo>
                        <a:cubicBezTo>
                          <a:pt x="43198" y="160"/>
                          <a:pt x="43200" y="321"/>
                          <a:pt x="43200" y="483"/>
                        </a:cubicBezTo>
                        <a:cubicBezTo>
                          <a:pt x="43200" y="12412"/>
                          <a:pt x="33529" y="22083"/>
                          <a:pt x="21600" y="22083"/>
                        </a:cubicBezTo>
                        <a:cubicBezTo>
                          <a:pt x="9670" y="22083"/>
                          <a:pt x="0" y="12412"/>
                          <a:pt x="0" y="483"/>
                        </a:cubicBezTo>
                        <a:cubicBezTo>
                          <a:pt x="-1" y="324"/>
                          <a:pt x="1" y="166"/>
                          <a:pt x="5" y="8"/>
                        </a:cubicBezTo>
                        <a:lnTo>
                          <a:pt x="21600" y="483"/>
                        </a:lnTo>
                        <a:close/>
                      </a:path>
                    </a:pathLst>
                  </a:custGeom>
                  <a:solidFill>
                    <a:srgbClr val="C0C0C0"/>
                  </a:solidFill>
                  <a:ln w="9525">
                    <a:noFill/>
                    <a:round/>
                    <a:headEnd/>
                    <a:tailEnd/>
                  </a:ln>
                </p:spPr>
                <p:txBody>
                  <a:bodyPr/>
                  <a:lstStyle/>
                  <a:p>
                    <a:endParaRPr lang="en-US"/>
                  </a:p>
                </p:txBody>
              </p:sp>
            </p:grpSp>
          </p:grpSp>
          <p:sp>
            <p:nvSpPr>
              <p:cNvPr id="22567" name="Arc 13"/>
              <p:cNvSpPr>
                <a:spLocks/>
              </p:cNvSpPr>
              <p:nvPr/>
            </p:nvSpPr>
            <p:spPr bwMode="auto">
              <a:xfrm>
                <a:off x="5438" y="1994"/>
                <a:ext cx="101" cy="76"/>
              </a:xfrm>
              <a:custGeom>
                <a:avLst/>
                <a:gdLst>
                  <a:gd name="T0" fmla="*/ 0 w 37186"/>
                  <a:gd name="T1" fmla="*/ 14 h 36415"/>
                  <a:gd name="T2" fmla="*/ 85 w 37186"/>
                  <a:gd name="T3" fmla="*/ 76 h 36415"/>
                  <a:gd name="T4" fmla="*/ 42 w 37186"/>
                  <a:gd name="T5" fmla="*/ 45 h 36415"/>
                  <a:gd name="T6" fmla="*/ 0 60000 65536"/>
                  <a:gd name="T7" fmla="*/ 0 60000 65536"/>
                  <a:gd name="T8" fmla="*/ 0 60000 65536"/>
                  <a:gd name="T9" fmla="*/ 0 w 37186"/>
                  <a:gd name="T10" fmla="*/ 0 h 36415"/>
                  <a:gd name="T11" fmla="*/ 37186 w 37186"/>
                  <a:gd name="T12" fmla="*/ 36415 h 36415"/>
                </a:gdLst>
                <a:ahLst/>
                <a:cxnLst>
                  <a:cxn ang="T6">
                    <a:pos x="T0" y="T1"/>
                  </a:cxn>
                  <a:cxn ang="T7">
                    <a:pos x="T2" y="T3"/>
                  </a:cxn>
                  <a:cxn ang="T8">
                    <a:pos x="T4" y="T5"/>
                  </a:cxn>
                </a:cxnLst>
                <a:rect l="T9" t="T10" r="T11" b="T12"/>
                <a:pathLst>
                  <a:path w="37186" h="36415" fill="none" extrusionOk="0">
                    <a:moveTo>
                      <a:pt x="0" y="6645"/>
                    </a:moveTo>
                    <a:cubicBezTo>
                      <a:pt x="4073" y="2399"/>
                      <a:pt x="9702" y="-1"/>
                      <a:pt x="15586" y="0"/>
                    </a:cubicBezTo>
                    <a:cubicBezTo>
                      <a:pt x="27515" y="0"/>
                      <a:pt x="37186" y="9670"/>
                      <a:pt x="37186" y="21600"/>
                    </a:cubicBezTo>
                    <a:cubicBezTo>
                      <a:pt x="37186" y="27107"/>
                      <a:pt x="35082" y="32406"/>
                      <a:pt x="31304" y="36414"/>
                    </a:cubicBezTo>
                  </a:path>
                  <a:path w="37186" h="36415" stroke="0" extrusionOk="0">
                    <a:moveTo>
                      <a:pt x="0" y="6645"/>
                    </a:moveTo>
                    <a:cubicBezTo>
                      <a:pt x="4073" y="2399"/>
                      <a:pt x="9702" y="-1"/>
                      <a:pt x="15586" y="0"/>
                    </a:cubicBezTo>
                    <a:cubicBezTo>
                      <a:pt x="27515" y="0"/>
                      <a:pt x="37186" y="9670"/>
                      <a:pt x="37186" y="21600"/>
                    </a:cubicBezTo>
                    <a:cubicBezTo>
                      <a:pt x="37186" y="27107"/>
                      <a:pt x="35082" y="32406"/>
                      <a:pt x="31304" y="36414"/>
                    </a:cubicBezTo>
                    <a:lnTo>
                      <a:pt x="15586" y="21600"/>
                    </a:lnTo>
                    <a:close/>
                  </a:path>
                </a:pathLst>
              </a:custGeom>
              <a:solidFill>
                <a:srgbClr val="FF0000"/>
              </a:solidFill>
              <a:ln w="9525">
                <a:noFill/>
                <a:round/>
                <a:headEnd/>
                <a:tailEnd/>
              </a:ln>
            </p:spPr>
            <p:txBody>
              <a:bodyPr/>
              <a:lstStyle/>
              <a:p>
                <a:endParaRPr lang="en-US"/>
              </a:p>
            </p:txBody>
          </p:sp>
        </p:grpSp>
        <p:grpSp>
          <p:nvGrpSpPr>
            <p:cNvPr id="22535" name="Group 14"/>
            <p:cNvGrpSpPr>
              <a:grpSpLocks/>
            </p:cNvGrpSpPr>
            <p:nvPr/>
          </p:nvGrpSpPr>
          <p:grpSpPr bwMode="auto">
            <a:xfrm>
              <a:off x="6068" y="2702"/>
              <a:ext cx="396" cy="719"/>
              <a:chOff x="5979" y="2558"/>
              <a:chExt cx="396" cy="719"/>
            </a:xfrm>
          </p:grpSpPr>
          <p:grpSp>
            <p:nvGrpSpPr>
              <p:cNvPr id="22560" name="Group 15"/>
              <p:cNvGrpSpPr>
                <a:grpSpLocks/>
              </p:cNvGrpSpPr>
              <p:nvPr/>
            </p:nvGrpSpPr>
            <p:grpSpPr bwMode="auto">
              <a:xfrm>
                <a:off x="5979" y="2781"/>
                <a:ext cx="396" cy="496"/>
                <a:chOff x="5979" y="2781"/>
                <a:chExt cx="396" cy="496"/>
              </a:xfrm>
            </p:grpSpPr>
            <p:sp>
              <p:nvSpPr>
                <p:cNvPr id="22562" name="Rectangle 16"/>
                <p:cNvSpPr>
                  <a:spLocks noChangeArrowheads="1"/>
                </p:cNvSpPr>
                <p:nvPr/>
              </p:nvSpPr>
              <p:spPr bwMode="auto">
                <a:xfrm>
                  <a:off x="6046" y="2781"/>
                  <a:ext cx="266" cy="105"/>
                </a:xfrm>
                <a:prstGeom prst="rect">
                  <a:avLst/>
                </a:prstGeom>
                <a:solidFill>
                  <a:srgbClr val="008080"/>
                </a:solidFill>
                <a:ln w="9525">
                  <a:noFill/>
                  <a:miter lim="800000"/>
                  <a:headEnd/>
                  <a:tailEnd/>
                </a:ln>
              </p:spPr>
              <p:txBody>
                <a:bodyPr/>
                <a:lstStyle/>
                <a:p>
                  <a:endParaRPr lang="en-US"/>
                </a:p>
              </p:txBody>
            </p:sp>
            <p:sp>
              <p:nvSpPr>
                <p:cNvPr id="22563" name="Rectangle 17"/>
                <p:cNvSpPr>
                  <a:spLocks noChangeArrowheads="1"/>
                </p:cNvSpPr>
                <p:nvPr/>
              </p:nvSpPr>
              <p:spPr bwMode="auto">
                <a:xfrm>
                  <a:off x="5979" y="2850"/>
                  <a:ext cx="396" cy="427"/>
                </a:xfrm>
                <a:prstGeom prst="rect">
                  <a:avLst/>
                </a:prstGeom>
                <a:solidFill>
                  <a:srgbClr val="008080"/>
                </a:solidFill>
                <a:ln w="9525">
                  <a:noFill/>
                  <a:miter lim="800000"/>
                  <a:headEnd/>
                  <a:tailEnd/>
                </a:ln>
              </p:spPr>
              <p:txBody>
                <a:bodyPr/>
                <a:lstStyle/>
                <a:p>
                  <a:endParaRPr lang="en-US"/>
                </a:p>
              </p:txBody>
            </p:sp>
            <p:sp>
              <p:nvSpPr>
                <p:cNvPr id="22564" name="Arc 18"/>
                <p:cNvSpPr>
                  <a:spLocks/>
                </p:cNvSpPr>
                <p:nvPr/>
              </p:nvSpPr>
              <p:spPr bwMode="auto">
                <a:xfrm>
                  <a:off x="5980" y="2781"/>
                  <a:ext cx="72" cy="86"/>
                </a:xfrm>
                <a:custGeom>
                  <a:avLst/>
                  <a:gdLst>
                    <a:gd name="T0" fmla="*/ 0 w 21594"/>
                    <a:gd name="T1" fmla="*/ 84 h 21592"/>
                    <a:gd name="T2" fmla="*/ 70 w 21594"/>
                    <a:gd name="T3" fmla="*/ 0 h 21592"/>
                    <a:gd name="T4" fmla="*/ 72 w 21594"/>
                    <a:gd name="T5" fmla="*/ 86 h 21592"/>
                    <a:gd name="T6" fmla="*/ 0 60000 65536"/>
                    <a:gd name="T7" fmla="*/ 0 60000 65536"/>
                    <a:gd name="T8" fmla="*/ 0 60000 65536"/>
                    <a:gd name="T9" fmla="*/ 0 w 21594"/>
                    <a:gd name="T10" fmla="*/ 0 h 21592"/>
                    <a:gd name="T11" fmla="*/ 21594 w 21594"/>
                    <a:gd name="T12" fmla="*/ 21592 h 21592"/>
                  </a:gdLst>
                  <a:ahLst/>
                  <a:cxnLst>
                    <a:cxn ang="T6">
                      <a:pos x="T0" y="T1"/>
                    </a:cxn>
                    <a:cxn ang="T7">
                      <a:pos x="T2" y="T3"/>
                    </a:cxn>
                    <a:cxn ang="T8">
                      <a:pos x="T4" y="T5"/>
                    </a:cxn>
                  </a:cxnLst>
                  <a:rect l="T9" t="T10" r="T11" b="T12"/>
                  <a:pathLst>
                    <a:path w="21594" h="21592" fill="none" extrusionOk="0">
                      <a:moveTo>
                        <a:pt x="-1" y="21092"/>
                      </a:moveTo>
                      <a:cubicBezTo>
                        <a:pt x="265" y="9592"/>
                        <a:pt x="9498" y="317"/>
                        <a:pt x="20998" y="0"/>
                      </a:cubicBezTo>
                    </a:path>
                    <a:path w="21594" h="21592" stroke="0" extrusionOk="0">
                      <a:moveTo>
                        <a:pt x="-1" y="21092"/>
                      </a:moveTo>
                      <a:cubicBezTo>
                        <a:pt x="265" y="9592"/>
                        <a:pt x="9498" y="317"/>
                        <a:pt x="20998" y="0"/>
                      </a:cubicBezTo>
                      <a:lnTo>
                        <a:pt x="21594" y="21592"/>
                      </a:lnTo>
                      <a:close/>
                    </a:path>
                  </a:pathLst>
                </a:custGeom>
                <a:solidFill>
                  <a:srgbClr val="008080"/>
                </a:solidFill>
                <a:ln w="9525">
                  <a:noFill/>
                  <a:round/>
                  <a:headEnd/>
                  <a:tailEnd/>
                </a:ln>
              </p:spPr>
              <p:txBody>
                <a:bodyPr/>
                <a:lstStyle/>
                <a:p>
                  <a:endParaRPr lang="en-US"/>
                </a:p>
              </p:txBody>
            </p:sp>
            <p:sp>
              <p:nvSpPr>
                <p:cNvPr id="22565" name="Arc 19"/>
                <p:cNvSpPr>
                  <a:spLocks/>
                </p:cNvSpPr>
                <p:nvPr/>
              </p:nvSpPr>
              <p:spPr bwMode="auto">
                <a:xfrm>
                  <a:off x="6301" y="2782"/>
                  <a:ext cx="73" cy="87"/>
                </a:xfrm>
                <a:custGeom>
                  <a:avLst/>
                  <a:gdLst>
                    <a:gd name="T0" fmla="*/ 0 w 21594"/>
                    <a:gd name="T1" fmla="*/ 0 h 21600"/>
                    <a:gd name="T2" fmla="*/ 73 w 21594"/>
                    <a:gd name="T3" fmla="*/ 85 h 21600"/>
                    <a:gd name="T4" fmla="*/ 0 w 21594"/>
                    <a:gd name="T5" fmla="*/ 87 h 21600"/>
                    <a:gd name="T6" fmla="*/ 0 60000 65536"/>
                    <a:gd name="T7" fmla="*/ 0 60000 65536"/>
                    <a:gd name="T8" fmla="*/ 0 60000 65536"/>
                    <a:gd name="T9" fmla="*/ 0 w 21594"/>
                    <a:gd name="T10" fmla="*/ 0 h 21600"/>
                    <a:gd name="T11" fmla="*/ 21594 w 21594"/>
                    <a:gd name="T12" fmla="*/ 21600 h 21600"/>
                  </a:gdLst>
                  <a:ahLst/>
                  <a:cxnLst>
                    <a:cxn ang="T6">
                      <a:pos x="T0" y="T1"/>
                    </a:cxn>
                    <a:cxn ang="T7">
                      <a:pos x="T2" y="T3"/>
                    </a:cxn>
                    <a:cxn ang="T8">
                      <a:pos x="T4" y="T5"/>
                    </a:cxn>
                  </a:cxnLst>
                  <a:rect l="T9" t="T10" r="T11" b="T12"/>
                  <a:pathLst>
                    <a:path w="21594" h="21600" fill="none" extrusionOk="0">
                      <a:moveTo>
                        <a:pt x="-1" y="0"/>
                      </a:moveTo>
                      <a:cubicBezTo>
                        <a:pt x="11730" y="0"/>
                        <a:pt x="21317" y="9362"/>
                        <a:pt x="21593" y="21090"/>
                      </a:cubicBezTo>
                    </a:path>
                    <a:path w="21594" h="21600" stroke="0" extrusionOk="0">
                      <a:moveTo>
                        <a:pt x="-1" y="0"/>
                      </a:moveTo>
                      <a:cubicBezTo>
                        <a:pt x="11730" y="0"/>
                        <a:pt x="21317" y="9362"/>
                        <a:pt x="21593" y="21090"/>
                      </a:cubicBezTo>
                      <a:lnTo>
                        <a:pt x="0" y="21600"/>
                      </a:lnTo>
                      <a:close/>
                    </a:path>
                  </a:pathLst>
                </a:custGeom>
                <a:solidFill>
                  <a:srgbClr val="008080"/>
                </a:solidFill>
                <a:ln w="9525">
                  <a:noFill/>
                  <a:round/>
                  <a:headEnd/>
                  <a:tailEnd/>
                </a:ln>
              </p:spPr>
              <p:txBody>
                <a:bodyPr/>
                <a:lstStyle/>
                <a:p>
                  <a:endParaRPr lang="en-US"/>
                </a:p>
              </p:txBody>
            </p:sp>
          </p:grpSp>
          <p:sp>
            <p:nvSpPr>
              <p:cNvPr id="22561" name="Oval 20"/>
              <p:cNvSpPr>
                <a:spLocks noChangeArrowheads="1"/>
              </p:cNvSpPr>
              <p:nvPr/>
            </p:nvSpPr>
            <p:spPr bwMode="auto">
              <a:xfrm>
                <a:off x="6068" y="2558"/>
                <a:ext cx="215" cy="206"/>
              </a:xfrm>
              <a:prstGeom prst="ellipse">
                <a:avLst/>
              </a:prstGeom>
              <a:solidFill>
                <a:srgbClr val="008080"/>
              </a:solidFill>
              <a:ln w="9525">
                <a:noFill/>
                <a:round/>
                <a:headEnd/>
                <a:tailEnd/>
              </a:ln>
            </p:spPr>
            <p:txBody>
              <a:bodyPr/>
              <a:lstStyle/>
              <a:p>
                <a:endParaRPr lang="en-US"/>
              </a:p>
            </p:txBody>
          </p:sp>
        </p:grpSp>
        <p:grpSp>
          <p:nvGrpSpPr>
            <p:cNvPr id="22536" name="Group 21"/>
            <p:cNvGrpSpPr>
              <a:grpSpLocks/>
            </p:cNvGrpSpPr>
            <p:nvPr/>
          </p:nvGrpSpPr>
          <p:grpSpPr bwMode="auto">
            <a:xfrm>
              <a:off x="3965" y="2702"/>
              <a:ext cx="397" cy="719"/>
              <a:chOff x="3965" y="2558"/>
              <a:chExt cx="397" cy="719"/>
            </a:xfrm>
          </p:grpSpPr>
          <p:sp>
            <p:nvSpPr>
              <p:cNvPr id="22554" name="Oval 22"/>
              <p:cNvSpPr>
                <a:spLocks noChangeArrowheads="1"/>
              </p:cNvSpPr>
              <p:nvPr/>
            </p:nvSpPr>
            <p:spPr bwMode="auto">
              <a:xfrm>
                <a:off x="4056" y="2558"/>
                <a:ext cx="215" cy="206"/>
              </a:xfrm>
              <a:prstGeom prst="ellipse">
                <a:avLst/>
              </a:prstGeom>
              <a:solidFill>
                <a:srgbClr val="008000"/>
              </a:solidFill>
              <a:ln w="9525">
                <a:noFill/>
                <a:round/>
                <a:headEnd/>
                <a:tailEnd/>
              </a:ln>
            </p:spPr>
            <p:txBody>
              <a:bodyPr/>
              <a:lstStyle/>
              <a:p>
                <a:endParaRPr lang="en-US"/>
              </a:p>
            </p:txBody>
          </p:sp>
          <p:grpSp>
            <p:nvGrpSpPr>
              <p:cNvPr id="22555" name="Group 23"/>
              <p:cNvGrpSpPr>
                <a:grpSpLocks/>
              </p:cNvGrpSpPr>
              <p:nvPr/>
            </p:nvGrpSpPr>
            <p:grpSpPr bwMode="auto">
              <a:xfrm>
                <a:off x="3965" y="2781"/>
                <a:ext cx="397" cy="496"/>
                <a:chOff x="3965" y="2781"/>
                <a:chExt cx="397" cy="496"/>
              </a:xfrm>
            </p:grpSpPr>
            <p:sp>
              <p:nvSpPr>
                <p:cNvPr id="22556" name="Rectangle 24"/>
                <p:cNvSpPr>
                  <a:spLocks noChangeArrowheads="1"/>
                </p:cNvSpPr>
                <p:nvPr/>
              </p:nvSpPr>
              <p:spPr bwMode="auto">
                <a:xfrm>
                  <a:off x="4033" y="2781"/>
                  <a:ext cx="266" cy="105"/>
                </a:xfrm>
                <a:prstGeom prst="rect">
                  <a:avLst/>
                </a:prstGeom>
                <a:solidFill>
                  <a:srgbClr val="008000"/>
                </a:solidFill>
                <a:ln w="9525">
                  <a:noFill/>
                  <a:miter lim="800000"/>
                  <a:headEnd/>
                  <a:tailEnd/>
                </a:ln>
              </p:spPr>
              <p:txBody>
                <a:bodyPr/>
                <a:lstStyle/>
                <a:p>
                  <a:endParaRPr lang="en-US"/>
                </a:p>
              </p:txBody>
            </p:sp>
            <p:sp>
              <p:nvSpPr>
                <p:cNvPr id="22557" name="Rectangle 25"/>
                <p:cNvSpPr>
                  <a:spLocks noChangeArrowheads="1"/>
                </p:cNvSpPr>
                <p:nvPr/>
              </p:nvSpPr>
              <p:spPr bwMode="auto">
                <a:xfrm>
                  <a:off x="3965" y="2850"/>
                  <a:ext cx="397" cy="427"/>
                </a:xfrm>
                <a:prstGeom prst="rect">
                  <a:avLst/>
                </a:prstGeom>
                <a:solidFill>
                  <a:srgbClr val="008000"/>
                </a:solidFill>
                <a:ln w="9525">
                  <a:noFill/>
                  <a:miter lim="800000"/>
                  <a:headEnd/>
                  <a:tailEnd/>
                </a:ln>
              </p:spPr>
              <p:txBody>
                <a:bodyPr/>
                <a:lstStyle/>
                <a:p>
                  <a:endParaRPr lang="en-US"/>
                </a:p>
              </p:txBody>
            </p:sp>
            <p:sp>
              <p:nvSpPr>
                <p:cNvPr id="22558" name="Arc 26"/>
                <p:cNvSpPr>
                  <a:spLocks/>
                </p:cNvSpPr>
                <p:nvPr/>
              </p:nvSpPr>
              <p:spPr bwMode="auto">
                <a:xfrm>
                  <a:off x="3966" y="2781"/>
                  <a:ext cx="73" cy="86"/>
                </a:xfrm>
                <a:custGeom>
                  <a:avLst/>
                  <a:gdLst>
                    <a:gd name="T0" fmla="*/ 0 w 21594"/>
                    <a:gd name="T1" fmla="*/ 84 h 21592"/>
                    <a:gd name="T2" fmla="*/ 71 w 21594"/>
                    <a:gd name="T3" fmla="*/ 0 h 21592"/>
                    <a:gd name="T4" fmla="*/ 73 w 21594"/>
                    <a:gd name="T5" fmla="*/ 86 h 21592"/>
                    <a:gd name="T6" fmla="*/ 0 60000 65536"/>
                    <a:gd name="T7" fmla="*/ 0 60000 65536"/>
                    <a:gd name="T8" fmla="*/ 0 60000 65536"/>
                    <a:gd name="T9" fmla="*/ 0 w 21594"/>
                    <a:gd name="T10" fmla="*/ 0 h 21592"/>
                    <a:gd name="T11" fmla="*/ 21594 w 21594"/>
                    <a:gd name="T12" fmla="*/ 21592 h 21592"/>
                  </a:gdLst>
                  <a:ahLst/>
                  <a:cxnLst>
                    <a:cxn ang="T6">
                      <a:pos x="T0" y="T1"/>
                    </a:cxn>
                    <a:cxn ang="T7">
                      <a:pos x="T2" y="T3"/>
                    </a:cxn>
                    <a:cxn ang="T8">
                      <a:pos x="T4" y="T5"/>
                    </a:cxn>
                  </a:cxnLst>
                  <a:rect l="T9" t="T10" r="T11" b="T12"/>
                  <a:pathLst>
                    <a:path w="21594" h="21592" fill="none" extrusionOk="0">
                      <a:moveTo>
                        <a:pt x="-1" y="21092"/>
                      </a:moveTo>
                      <a:cubicBezTo>
                        <a:pt x="265" y="9589"/>
                        <a:pt x="9503" y="313"/>
                        <a:pt x="21006" y="0"/>
                      </a:cubicBezTo>
                    </a:path>
                    <a:path w="21594" h="21592" stroke="0" extrusionOk="0">
                      <a:moveTo>
                        <a:pt x="-1" y="21092"/>
                      </a:moveTo>
                      <a:cubicBezTo>
                        <a:pt x="265" y="9589"/>
                        <a:pt x="9503" y="313"/>
                        <a:pt x="21006" y="0"/>
                      </a:cubicBezTo>
                      <a:lnTo>
                        <a:pt x="21594" y="21592"/>
                      </a:lnTo>
                      <a:close/>
                    </a:path>
                  </a:pathLst>
                </a:custGeom>
                <a:solidFill>
                  <a:srgbClr val="008000"/>
                </a:solidFill>
                <a:ln w="9525">
                  <a:noFill/>
                  <a:round/>
                  <a:headEnd/>
                  <a:tailEnd/>
                </a:ln>
              </p:spPr>
              <p:txBody>
                <a:bodyPr/>
                <a:lstStyle/>
                <a:p>
                  <a:endParaRPr lang="en-US"/>
                </a:p>
              </p:txBody>
            </p:sp>
            <p:sp>
              <p:nvSpPr>
                <p:cNvPr id="22559" name="Arc 27"/>
                <p:cNvSpPr>
                  <a:spLocks/>
                </p:cNvSpPr>
                <p:nvPr/>
              </p:nvSpPr>
              <p:spPr bwMode="auto">
                <a:xfrm>
                  <a:off x="4288" y="2782"/>
                  <a:ext cx="73" cy="87"/>
                </a:xfrm>
                <a:custGeom>
                  <a:avLst/>
                  <a:gdLst>
                    <a:gd name="T0" fmla="*/ 0 w 21594"/>
                    <a:gd name="T1" fmla="*/ 0 h 21600"/>
                    <a:gd name="T2" fmla="*/ 73 w 21594"/>
                    <a:gd name="T3" fmla="*/ 85 h 21600"/>
                    <a:gd name="T4" fmla="*/ 0 w 21594"/>
                    <a:gd name="T5" fmla="*/ 87 h 21600"/>
                    <a:gd name="T6" fmla="*/ 0 60000 65536"/>
                    <a:gd name="T7" fmla="*/ 0 60000 65536"/>
                    <a:gd name="T8" fmla="*/ 0 60000 65536"/>
                    <a:gd name="T9" fmla="*/ 0 w 21594"/>
                    <a:gd name="T10" fmla="*/ 0 h 21600"/>
                    <a:gd name="T11" fmla="*/ 21594 w 21594"/>
                    <a:gd name="T12" fmla="*/ 21600 h 21600"/>
                  </a:gdLst>
                  <a:ahLst/>
                  <a:cxnLst>
                    <a:cxn ang="T6">
                      <a:pos x="T0" y="T1"/>
                    </a:cxn>
                    <a:cxn ang="T7">
                      <a:pos x="T2" y="T3"/>
                    </a:cxn>
                    <a:cxn ang="T8">
                      <a:pos x="T4" y="T5"/>
                    </a:cxn>
                  </a:cxnLst>
                  <a:rect l="T9" t="T10" r="T11" b="T12"/>
                  <a:pathLst>
                    <a:path w="21594" h="21600" fill="none" extrusionOk="0">
                      <a:moveTo>
                        <a:pt x="-1" y="0"/>
                      </a:moveTo>
                      <a:cubicBezTo>
                        <a:pt x="11730" y="0"/>
                        <a:pt x="21317" y="9362"/>
                        <a:pt x="21593" y="21090"/>
                      </a:cubicBezTo>
                    </a:path>
                    <a:path w="21594" h="21600" stroke="0" extrusionOk="0">
                      <a:moveTo>
                        <a:pt x="-1" y="0"/>
                      </a:moveTo>
                      <a:cubicBezTo>
                        <a:pt x="11730" y="0"/>
                        <a:pt x="21317" y="9362"/>
                        <a:pt x="21593" y="21090"/>
                      </a:cubicBezTo>
                      <a:lnTo>
                        <a:pt x="0" y="21600"/>
                      </a:lnTo>
                      <a:close/>
                    </a:path>
                  </a:pathLst>
                </a:custGeom>
                <a:solidFill>
                  <a:srgbClr val="008000"/>
                </a:solidFill>
                <a:ln w="9525">
                  <a:noFill/>
                  <a:round/>
                  <a:headEnd/>
                  <a:tailEnd/>
                </a:ln>
              </p:spPr>
              <p:txBody>
                <a:bodyPr/>
                <a:lstStyle/>
                <a:p>
                  <a:endParaRPr lang="en-US"/>
                </a:p>
              </p:txBody>
            </p:sp>
          </p:grpSp>
        </p:grpSp>
        <p:sp>
          <p:nvSpPr>
            <p:cNvPr id="22537" name="Freeform 28"/>
            <p:cNvSpPr>
              <a:spLocks/>
            </p:cNvSpPr>
            <p:nvPr/>
          </p:nvSpPr>
          <p:spPr bwMode="auto">
            <a:xfrm>
              <a:off x="4025" y="2736"/>
              <a:ext cx="2455" cy="707"/>
            </a:xfrm>
            <a:custGeom>
              <a:avLst/>
              <a:gdLst>
                <a:gd name="T0" fmla="*/ 0 w 4910"/>
                <a:gd name="T1" fmla="*/ 1413 h 1413"/>
                <a:gd name="T2" fmla="*/ 1751 w 4910"/>
                <a:gd name="T3" fmla="*/ 0 h 1413"/>
                <a:gd name="T4" fmla="*/ 3087 w 4910"/>
                <a:gd name="T5" fmla="*/ 0 h 1413"/>
                <a:gd name="T6" fmla="*/ 4910 w 4910"/>
                <a:gd name="T7" fmla="*/ 1413 h 1413"/>
                <a:gd name="T8" fmla="*/ 0 w 4910"/>
                <a:gd name="T9" fmla="*/ 1413 h 1413"/>
                <a:gd name="T10" fmla="*/ 0 60000 65536"/>
                <a:gd name="T11" fmla="*/ 0 60000 65536"/>
                <a:gd name="T12" fmla="*/ 0 60000 65536"/>
                <a:gd name="T13" fmla="*/ 0 60000 65536"/>
                <a:gd name="T14" fmla="*/ 0 60000 65536"/>
                <a:gd name="T15" fmla="*/ 0 w 4910"/>
                <a:gd name="T16" fmla="*/ 0 h 1413"/>
                <a:gd name="T17" fmla="*/ 4910 w 4910"/>
                <a:gd name="T18" fmla="*/ 1413 h 1413"/>
              </a:gdLst>
              <a:ahLst/>
              <a:cxnLst>
                <a:cxn ang="T10">
                  <a:pos x="T0" y="T1"/>
                </a:cxn>
                <a:cxn ang="T11">
                  <a:pos x="T2" y="T3"/>
                </a:cxn>
                <a:cxn ang="T12">
                  <a:pos x="T4" y="T5"/>
                </a:cxn>
                <a:cxn ang="T13">
                  <a:pos x="T6" y="T7"/>
                </a:cxn>
                <a:cxn ang="T14">
                  <a:pos x="T8" y="T9"/>
                </a:cxn>
              </a:cxnLst>
              <a:rect l="T15" t="T16" r="T17" b="T18"/>
              <a:pathLst>
                <a:path w="4910" h="1413">
                  <a:moveTo>
                    <a:pt x="0" y="1413"/>
                  </a:moveTo>
                  <a:lnTo>
                    <a:pt x="1751" y="0"/>
                  </a:lnTo>
                  <a:lnTo>
                    <a:pt x="3087" y="0"/>
                  </a:lnTo>
                  <a:lnTo>
                    <a:pt x="4910" y="1413"/>
                  </a:lnTo>
                  <a:lnTo>
                    <a:pt x="0" y="1413"/>
                  </a:lnTo>
                  <a:close/>
                </a:path>
              </a:pathLst>
            </a:custGeom>
            <a:solidFill>
              <a:srgbClr val="808080"/>
            </a:solidFill>
            <a:ln w="9525">
              <a:noFill/>
              <a:round/>
              <a:headEnd/>
              <a:tailEnd/>
            </a:ln>
          </p:spPr>
          <p:txBody>
            <a:bodyPr/>
            <a:lstStyle/>
            <a:p>
              <a:endParaRPr lang="en-US"/>
            </a:p>
          </p:txBody>
        </p:sp>
        <p:grpSp>
          <p:nvGrpSpPr>
            <p:cNvPr id="22538" name="Group 29"/>
            <p:cNvGrpSpPr>
              <a:grpSpLocks/>
            </p:cNvGrpSpPr>
            <p:nvPr/>
          </p:nvGrpSpPr>
          <p:grpSpPr bwMode="auto">
            <a:xfrm>
              <a:off x="4637" y="2812"/>
              <a:ext cx="1003" cy="740"/>
              <a:chOff x="4637" y="2620"/>
              <a:chExt cx="1003" cy="740"/>
            </a:xfrm>
          </p:grpSpPr>
          <p:grpSp>
            <p:nvGrpSpPr>
              <p:cNvPr id="22540" name="Group 30"/>
              <p:cNvGrpSpPr>
                <a:grpSpLocks/>
              </p:cNvGrpSpPr>
              <p:nvPr/>
            </p:nvGrpSpPr>
            <p:grpSpPr bwMode="auto">
              <a:xfrm>
                <a:off x="5149" y="2627"/>
                <a:ext cx="491" cy="733"/>
                <a:chOff x="5149" y="2627"/>
                <a:chExt cx="491" cy="733"/>
              </a:xfrm>
            </p:grpSpPr>
            <p:sp>
              <p:nvSpPr>
                <p:cNvPr id="22548" name="Oval 31"/>
                <p:cNvSpPr>
                  <a:spLocks noChangeArrowheads="1"/>
                </p:cNvSpPr>
                <p:nvPr/>
              </p:nvSpPr>
              <p:spPr bwMode="auto">
                <a:xfrm>
                  <a:off x="5262" y="2627"/>
                  <a:ext cx="262" cy="249"/>
                </a:xfrm>
                <a:prstGeom prst="ellipse">
                  <a:avLst/>
                </a:prstGeom>
                <a:solidFill>
                  <a:srgbClr val="008000"/>
                </a:solidFill>
                <a:ln w="9525">
                  <a:noFill/>
                  <a:round/>
                  <a:headEnd/>
                  <a:tailEnd/>
                </a:ln>
              </p:spPr>
              <p:txBody>
                <a:bodyPr/>
                <a:lstStyle/>
                <a:p>
                  <a:endParaRPr lang="en-US"/>
                </a:p>
              </p:txBody>
            </p:sp>
            <p:grpSp>
              <p:nvGrpSpPr>
                <p:cNvPr id="22549" name="Group 32"/>
                <p:cNvGrpSpPr>
                  <a:grpSpLocks/>
                </p:cNvGrpSpPr>
                <p:nvPr/>
              </p:nvGrpSpPr>
              <p:grpSpPr bwMode="auto">
                <a:xfrm>
                  <a:off x="5149" y="2898"/>
                  <a:ext cx="491" cy="462"/>
                  <a:chOff x="5149" y="2898"/>
                  <a:chExt cx="491" cy="462"/>
                </a:xfrm>
              </p:grpSpPr>
              <p:sp>
                <p:nvSpPr>
                  <p:cNvPr id="22550" name="Rectangle 33"/>
                  <p:cNvSpPr>
                    <a:spLocks noChangeArrowheads="1"/>
                  </p:cNvSpPr>
                  <p:nvPr/>
                </p:nvSpPr>
                <p:spPr bwMode="auto">
                  <a:xfrm>
                    <a:off x="5232" y="2898"/>
                    <a:ext cx="324" cy="128"/>
                  </a:xfrm>
                  <a:prstGeom prst="rect">
                    <a:avLst/>
                  </a:prstGeom>
                  <a:solidFill>
                    <a:srgbClr val="008000"/>
                  </a:solidFill>
                  <a:ln w="9525">
                    <a:noFill/>
                    <a:miter lim="800000"/>
                    <a:headEnd/>
                    <a:tailEnd/>
                  </a:ln>
                </p:spPr>
                <p:txBody>
                  <a:bodyPr/>
                  <a:lstStyle/>
                  <a:p>
                    <a:endParaRPr lang="en-US"/>
                  </a:p>
                </p:txBody>
              </p:sp>
              <p:sp>
                <p:nvSpPr>
                  <p:cNvPr id="22551" name="Rectangle 34"/>
                  <p:cNvSpPr>
                    <a:spLocks noChangeArrowheads="1"/>
                  </p:cNvSpPr>
                  <p:nvPr/>
                </p:nvSpPr>
                <p:spPr bwMode="auto">
                  <a:xfrm>
                    <a:off x="5150" y="2984"/>
                    <a:ext cx="490" cy="376"/>
                  </a:xfrm>
                  <a:prstGeom prst="rect">
                    <a:avLst/>
                  </a:prstGeom>
                  <a:solidFill>
                    <a:srgbClr val="008000"/>
                  </a:solidFill>
                  <a:ln w="9525">
                    <a:noFill/>
                    <a:miter lim="800000"/>
                    <a:headEnd/>
                    <a:tailEnd/>
                  </a:ln>
                </p:spPr>
                <p:txBody>
                  <a:bodyPr/>
                  <a:lstStyle/>
                  <a:p>
                    <a:endParaRPr lang="en-US"/>
                  </a:p>
                </p:txBody>
              </p:sp>
              <p:sp>
                <p:nvSpPr>
                  <p:cNvPr id="22552" name="Arc 35"/>
                  <p:cNvSpPr>
                    <a:spLocks/>
                  </p:cNvSpPr>
                  <p:nvPr/>
                </p:nvSpPr>
                <p:spPr bwMode="auto">
                  <a:xfrm>
                    <a:off x="5149" y="2899"/>
                    <a:ext cx="90" cy="102"/>
                  </a:xfrm>
                  <a:custGeom>
                    <a:avLst/>
                    <a:gdLst>
                      <a:gd name="T0" fmla="*/ 0 w 21600"/>
                      <a:gd name="T1" fmla="*/ 102 h 21595"/>
                      <a:gd name="T2" fmla="*/ 88 w 21600"/>
                      <a:gd name="T3" fmla="*/ 0 h 21595"/>
                      <a:gd name="T4" fmla="*/ 90 w 21600"/>
                      <a:gd name="T5" fmla="*/ 102 h 21595"/>
                      <a:gd name="T6" fmla="*/ 0 60000 65536"/>
                      <a:gd name="T7" fmla="*/ 0 60000 65536"/>
                      <a:gd name="T8" fmla="*/ 0 60000 65536"/>
                      <a:gd name="T9" fmla="*/ 0 w 21600"/>
                      <a:gd name="T10" fmla="*/ 0 h 21595"/>
                      <a:gd name="T11" fmla="*/ 21600 w 21600"/>
                      <a:gd name="T12" fmla="*/ 21595 h 21595"/>
                    </a:gdLst>
                    <a:ahLst/>
                    <a:cxnLst>
                      <a:cxn ang="T6">
                        <a:pos x="T0" y="T1"/>
                      </a:cxn>
                      <a:cxn ang="T7">
                        <a:pos x="T2" y="T3"/>
                      </a:cxn>
                      <a:cxn ang="T8">
                        <a:pos x="T4" y="T5"/>
                      </a:cxn>
                    </a:cxnLst>
                    <a:rect l="T9" t="T10" r="T11" b="T12"/>
                    <a:pathLst>
                      <a:path w="21600" h="21595" fill="none" extrusionOk="0">
                        <a:moveTo>
                          <a:pt x="0" y="21595"/>
                        </a:moveTo>
                        <a:cubicBezTo>
                          <a:pt x="0" y="9851"/>
                          <a:pt x="9381" y="260"/>
                          <a:pt x="21122" y="0"/>
                        </a:cubicBezTo>
                      </a:path>
                      <a:path w="21600" h="21595" stroke="0" extrusionOk="0">
                        <a:moveTo>
                          <a:pt x="0" y="21595"/>
                        </a:moveTo>
                        <a:cubicBezTo>
                          <a:pt x="0" y="9851"/>
                          <a:pt x="9381" y="260"/>
                          <a:pt x="21122" y="0"/>
                        </a:cubicBezTo>
                        <a:lnTo>
                          <a:pt x="21600" y="21595"/>
                        </a:lnTo>
                        <a:close/>
                      </a:path>
                    </a:pathLst>
                  </a:custGeom>
                  <a:solidFill>
                    <a:srgbClr val="008000"/>
                  </a:solidFill>
                  <a:ln w="9525">
                    <a:noFill/>
                    <a:round/>
                    <a:headEnd/>
                    <a:tailEnd/>
                  </a:ln>
                </p:spPr>
                <p:txBody>
                  <a:bodyPr/>
                  <a:lstStyle/>
                  <a:p>
                    <a:endParaRPr lang="en-US"/>
                  </a:p>
                </p:txBody>
              </p:sp>
              <p:sp>
                <p:nvSpPr>
                  <p:cNvPr id="22553" name="Arc 36"/>
                  <p:cNvSpPr>
                    <a:spLocks/>
                  </p:cNvSpPr>
                  <p:nvPr/>
                </p:nvSpPr>
                <p:spPr bwMode="auto">
                  <a:xfrm>
                    <a:off x="5547" y="2900"/>
                    <a:ext cx="90" cy="104"/>
                  </a:xfrm>
                  <a:custGeom>
                    <a:avLst/>
                    <a:gdLst>
                      <a:gd name="T0" fmla="*/ 1 w 21600"/>
                      <a:gd name="T1" fmla="*/ 0 h 21811"/>
                      <a:gd name="T2" fmla="*/ 90 w 21600"/>
                      <a:gd name="T3" fmla="*/ 104 h 21811"/>
                      <a:gd name="T4" fmla="*/ 0 w 21600"/>
                      <a:gd name="T5" fmla="*/ 103 h 21811"/>
                      <a:gd name="T6" fmla="*/ 0 60000 65536"/>
                      <a:gd name="T7" fmla="*/ 0 60000 65536"/>
                      <a:gd name="T8" fmla="*/ 0 60000 65536"/>
                      <a:gd name="T9" fmla="*/ 0 w 21600"/>
                      <a:gd name="T10" fmla="*/ 0 h 21811"/>
                      <a:gd name="T11" fmla="*/ 21600 w 21600"/>
                      <a:gd name="T12" fmla="*/ 21811 h 21811"/>
                    </a:gdLst>
                    <a:ahLst/>
                    <a:cxnLst>
                      <a:cxn ang="T6">
                        <a:pos x="T0" y="T1"/>
                      </a:cxn>
                      <a:cxn ang="T7">
                        <a:pos x="T2" y="T3"/>
                      </a:cxn>
                      <a:cxn ang="T8">
                        <a:pos x="T4" y="T5"/>
                      </a:cxn>
                    </a:cxnLst>
                    <a:rect l="T9" t="T10" r="T11" b="T12"/>
                    <a:pathLst>
                      <a:path w="21600" h="21811" fill="none" extrusionOk="0">
                        <a:moveTo>
                          <a:pt x="239" y="0"/>
                        </a:moveTo>
                        <a:cubicBezTo>
                          <a:pt x="12074" y="131"/>
                          <a:pt x="21600" y="9763"/>
                          <a:pt x="21600" y="21599"/>
                        </a:cubicBezTo>
                        <a:cubicBezTo>
                          <a:pt x="21600" y="21669"/>
                          <a:pt x="21599" y="21740"/>
                          <a:pt x="21598" y="21810"/>
                        </a:cubicBezTo>
                      </a:path>
                      <a:path w="21600" h="21811" stroke="0" extrusionOk="0">
                        <a:moveTo>
                          <a:pt x="239" y="0"/>
                        </a:moveTo>
                        <a:cubicBezTo>
                          <a:pt x="12074" y="131"/>
                          <a:pt x="21600" y="9763"/>
                          <a:pt x="21600" y="21599"/>
                        </a:cubicBezTo>
                        <a:cubicBezTo>
                          <a:pt x="21600" y="21669"/>
                          <a:pt x="21599" y="21740"/>
                          <a:pt x="21598" y="21810"/>
                        </a:cubicBezTo>
                        <a:lnTo>
                          <a:pt x="0" y="21599"/>
                        </a:lnTo>
                        <a:close/>
                      </a:path>
                    </a:pathLst>
                  </a:custGeom>
                  <a:solidFill>
                    <a:srgbClr val="008000"/>
                  </a:solidFill>
                  <a:ln w="9525">
                    <a:noFill/>
                    <a:round/>
                    <a:headEnd/>
                    <a:tailEnd/>
                  </a:ln>
                </p:spPr>
                <p:txBody>
                  <a:bodyPr/>
                  <a:lstStyle/>
                  <a:p>
                    <a:endParaRPr lang="en-US"/>
                  </a:p>
                </p:txBody>
              </p:sp>
            </p:grpSp>
          </p:grpSp>
          <p:grpSp>
            <p:nvGrpSpPr>
              <p:cNvPr id="22541" name="Group 37"/>
              <p:cNvGrpSpPr>
                <a:grpSpLocks/>
              </p:cNvGrpSpPr>
              <p:nvPr/>
            </p:nvGrpSpPr>
            <p:grpSpPr bwMode="auto">
              <a:xfrm>
                <a:off x="4637" y="2620"/>
                <a:ext cx="492" cy="733"/>
                <a:chOff x="4637" y="2620"/>
                <a:chExt cx="492" cy="733"/>
              </a:xfrm>
            </p:grpSpPr>
            <p:sp>
              <p:nvSpPr>
                <p:cNvPr id="22542" name="Oval 38"/>
                <p:cNvSpPr>
                  <a:spLocks noChangeArrowheads="1"/>
                </p:cNvSpPr>
                <p:nvPr/>
              </p:nvSpPr>
              <p:spPr bwMode="auto">
                <a:xfrm>
                  <a:off x="4751" y="2620"/>
                  <a:ext cx="262" cy="249"/>
                </a:xfrm>
                <a:prstGeom prst="ellipse">
                  <a:avLst/>
                </a:prstGeom>
                <a:solidFill>
                  <a:srgbClr val="008080"/>
                </a:solidFill>
                <a:ln w="9525">
                  <a:noFill/>
                  <a:round/>
                  <a:headEnd/>
                  <a:tailEnd/>
                </a:ln>
              </p:spPr>
              <p:txBody>
                <a:bodyPr/>
                <a:lstStyle/>
                <a:p>
                  <a:endParaRPr lang="en-US"/>
                </a:p>
              </p:txBody>
            </p:sp>
            <p:grpSp>
              <p:nvGrpSpPr>
                <p:cNvPr id="22543" name="Group 39"/>
                <p:cNvGrpSpPr>
                  <a:grpSpLocks/>
                </p:cNvGrpSpPr>
                <p:nvPr/>
              </p:nvGrpSpPr>
              <p:grpSpPr bwMode="auto">
                <a:xfrm>
                  <a:off x="4637" y="2891"/>
                  <a:ext cx="492" cy="462"/>
                  <a:chOff x="4637" y="2891"/>
                  <a:chExt cx="492" cy="462"/>
                </a:xfrm>
              </p:grpSpPr>
              <p:sp>
                <p:nvSpPr>
                  <p:cNvPr id="22544" name="Rectangle 40"/>
                  <p:cNvSpPr>
                    <a:spLocks noChangeArrowheads="1"/>
                  </p:cNvSpPr>
                  <p:nvPr/>
                </p:nvSpPr>
                <p:spPr bwMode="auto">
                  <a:xfrm>
                    <a:off x="4721" y="2891"/>
                    <a:ext cx="324" cy="128"/>
                  </a:xfrm>
                  <a:prstGeom prst="rect">
                    <a:avLst/>
                  </a:prstGeom>
                  <a:solidFill>
                    <a:srgbClr val="008080"/>
                  </a:solidFill>
                  <a:ln w="9525">
                    <a:noFill/>
                    <a:miter lim="800000"/>
                    <a:headEnd/>
                    <a:tailEnd/>
                  </a:ln>
                </p:spPr>
                <p:txBody>
                  <a:bodyPr/>
                  <a:lstStyle/>
                  <a:p>
                    <a:endParaRPr lang="en-US"/>
                  </a:p>
                </p:txBody>
              </p:sp>
              <p:sp>
                <p:nvSpPr>
                  <p:cNvPr id="22545" name="Rectangle 41"/>
                  <p:cNvSpPr>
                    <a:spLocks noChangeArrowheads="1"/>
                  </p:cNvSpPr>
                  <p:nvPr/>
                </p:nvSpPr>
                <p:spPr bwMode="auto">
                  <a:xfrm>
                    <a:off x="4638" y="2977"/>
                    <a:ext cx="491" cy="376"/>
                  </a:xfrm>
                  <a:prstGeom prst="rect">
                    <a:avLst/>
                  </a:prstGeom>
                  <a:solidFill>
                    <a:srgbClr val="008080"/>
                  </a:solidFill>
                  <a:ln w="9525">
                    <a:noFill/>
                    <a:miter lim="800000"/>
                    <a:headEnd/>
                    <a:tailEnd/>
                  </a:ln>
                </p:spPr>
                <p:txBody>
                  <a:bodyPr/>
                  <a:lstStyle/>
                  <a:p>
                    <a:endParaRPr lang="en-US"/>
                  </a:p>
                </p:txBody>
              </p:sp>
              <p:sp>
                <p:nvSpPr>
                  <p:cNvPr id="22546" name="Arc 42"/>
                  <p:cNvSpPr>
                    <a:spLocks/>
                  </p:cNvSpPr>
                  <p:nvPr/>
                </p:nvSpPr>
                <p:spPr bwMode="auto">
                  <a:xfrm>
                    <a:off x="4637" y="2891"/>
                    <a:ext cx="90" cy="103"/>
                  </a:xfrm>
                  <a:custGeom>
                    <a:avLst/>
                    <a:gdLst>
                      <a:gd name="T0" fmla="*/ 0 w 21600"/>
                      <a:gd name="T1" fmla="*/ 103 h 21600"/>
                      <a:gd name="T2" fmla="*/ 90 w 21600"/>
                      <a:gd name="T3" fmla="*/ 0 h 21600"/>
                      <a:gd name="T4" fmla="*/ 90 w 21600"/>
                      <a:gd name="T5" fmla="*/ 10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21600"/>
                        </a:moveTo>
                        <a:cubicBezTo>
                          <a:pt x="0" y="9670"/>
                          <a:pt x="9670" y="0"/>
                          <a:pt x="21599" y="0"/>
                        </a:cubicBezTo>
                      </a:path>
                      <a:path w="21600" h="21600" stroke="0" extrusionOk="0">
                        <a:moveTo>
                          <a:pt x="0" y="21600"/>
                        </a:moveTo>
                        <a:cubicBezTo>
                          <a:pt x="0" y="9670"/>
                          <a:pt x="9670" y="0"/>
                          <a:pt x="21599" y="0"/>
                        </a:cubicBezTo>
                        <a:lnTo>
                          <a:pt x="21600" y="21600"/>
                        </a:lnTo>
                        <a:close/>
                      </a:path>
                    </a:pathLst>
                  </a:custGeom>
                  <a:solidFill>
                    <a:srgbClr val="008080"/>
                  </a:solidFill>
                  <a:ln w="9525">
                    <a:noFill/>
                    <a:round/>
                    <a:headEnd/>
                    <a:tailEnd/>
                  </a:ln>
                </p:spPr>
                <p:txBody>
                  <a:bodyPr/>
                  <a:lstStyle/>
                  <a:p>
                    <a:endParaRPr lang="en-US"/>
                  </a:p>
                </p:txBody>
              </p:sp>
              <p:sp>
                <p:nvSpPr>
                  <p:cNvPr id="22547" name="Arc 43"/>
                  <p:cNvSpPr>
                    <a:spLocks/>
                  </p:cNvSpPr>
                  <p:nvPr/>
                </p:nvSpPr>
                <p:spPr bwMode="auto">
                  <a:xfrm>
                    <a:off x="5039" y="2891"/>
                    <a:ext cx="90" cy="103"/>
                  </a:xfrm>
                  <a:custGeom>
                    <a:avLst/>
                    <a:gdLst>
                      <a:gd name="T0" fmla="*/ 0 w 21600"/>
                      <a:gd name="T1" fmla="*/ 0 h 21600"/>
                      <a:gd name="T2" fmla="*/ 90 w 21600"/>
                      <a:gd name="T3" fmla="*/ 103 h 21600"/>
                      <a:gd name="T4" fmla="*/ 0 w 21600"/>
                      <a:gd name="T5" fmla="*/ 10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008080"/>
                  </a:solidFill>
                  <a:ln w="9525">
                    <a:noFill/>
                    <a:round/>
                    <a:headEnd/>
                    <a:tailEnd/>
                  </a:ln>
                </p:spPr>
                <p:txBody>
                  <a:bodyPr/>
                  <a:lstStyle/>
                  <a:p>
                    <a:endParaRPr lang="en-US"/>
                  </a:p>
                </p:txBody>
              </p:sp>
            </p:grpSp>
          </p:grpSp>
        </p:grpSp>
        <p:sp>
          <p:nvSpPr>
            <p:cNvPr id="22539" name="Text Box 44"/>
            <p:cNvSpPr txBox="1">
              <a:spLocks noChangeArrowheads="1"/>
            </p:cNvSpPr>
            <p:nvPr/>
          </p:nvSpPr>
          <p:spPr bwMode="auto">
            <a:xfrm>
              <a:off x="4744" y="1632"/>
              <a:ext cx="979" cy="336"/>
            </a:xfrm>
            <a:prstGeom prst="rect">
              <a:avLst/>
            </a:prstGeom>
            <a:noFill/>
            <a:ln w="12700">
              <a:noFill/>
              <a:miter lim="800000"/>
              <a:headEnd/>
              <a:tailEnd/>
            </a:ln>
          </p:spPr>
          <p:txBody>
            <a:bodyPr wrap="none">
              <a:spAutoFit/>
            </a:bodyPr>
            <a:lstStyle/>
            <a:p>
              <a:r>
                <a:rPr lang="en-US" b="1">
                  <a:solidFill>
                    <a:schemeClr val="bg2"/>
                  </a:solidFill>
                  <a:latin typeface="Arial" pitchFamily="34" charset="0"/>
                </a:rPr>
                <a:t>Resins</a:t>
              </a:r>
            </a:p>
          </p:txBody>
        </p:sp>
      </p:grpSp>
      <p:sp>
        <p:nvSpPr>
          <p:cNvPr id="828461" name="Rectangle 45"/>
          <p:cNvSpPr>
            <a:spLocks noGrp="1" noChangeArrowheads="1"/>
          </p:cNvSpPr>
          <p:nvPr>
            <p:ph type="title"/>
          </p:nvPr>
        </p:nvSpPr>
        <p:spPr>
          <a:xfrm>
            <a:off x="1828800" y="685800"/>
            <a:ext cx="5340350" cy="9906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Course Overview</a:t>
            </a:r>
            <a:endParaRPr lang="en-US"/>
          </a:p>
        </p:txBody>
      </p:sp>
      <p:sp>
        <p:nvSpPr>
          <p:cNvPr id="828462" name="Rectangle 46"/>
          <p:cNvSpPr>
            <a:spLocks noGrp="1" noChangeArrowheads="1"/>
          </p:cNvSpPr>
          <p:nvPr>
            <p:ph type="body" idx="1"/>
          </p:nvPr>
        </p:nvSpPr>
        <p:spPr>
          <a:xfrm>
            <a:off x="625475" y="2076450"/>
            <a:ext cx="6705600" cy="4629150"/>
          </a:xfrm>
          <a:effectLst>
            <a:outerShdw dist="71842" dir="2700000" algn="ctr" rotWithShape="0">
              <a:schemeClr val="bg2"/>
            </a:outerShdw>
          </a:effectLst>
        </p:spPr>
        <p:txBody>
          <a:bodyPr lIns="90488" tIns="44450" rIns="90488" bIns="44450"/>
          <a:lstStyle/>
          <a:p>
            <a:pPr>
              <a:defRPr/>
            </a:pPr>
            <a:r>
              <a:rPr lang="en-US" sz="3000"/>
              <a:t>Plastic resin uses</a:t>
            </a:r>
          </a:p>
          <a:p>
            <a:pPr>
              <a:defRPr/>
            </a:pPr>
            <a:r>
              <a:rPr lang="en-US" sz="3000"/>
              <a:t>Plastic resin theory / operation</a:t>
            </a:r>
          </a:p>
          <a:p>
            <a:pPr>
              <a:defRPr/>
            </a:pPr>
            <a:r>
              <a:rPr lang="en-US" sz="3000"/>
              <a:t>Air pollution control devices</a:t>
            </a:r>
          </a:p>
          <a:p>
            <a:pPr>
              <a:defRPr/>
            </a:pPr>
            <a:r>
              <a:rPr lang="en-US" sz="3000"/>
              <a:t>Implementing regulations</a:t>
            </a:r>
          </a:p>
          <a:p>
            <a:pPr>
              <a:defRPr/>
            </a:pPr>
            <a:r>
              <a:rPr lang="en-US" sz="3000"/>
              <a:t>Typical permit conditions</a:t>
            </a:r>
          </a:p>
          <a:p>
            <a:pPr>
              <a:defRPr/>
            </a:pPr>
            <a:r>
              <a:rPr lang="en-US" sz="3000"/>
              <a:t>Inspection procedures</a:t>
            </a:r>
          </a:p>
          <a:p>
            <a:pPr>
              <a:defRPr/>
            </a:pPr>
            <a:r>
              <a:rPr lang="en-US" sz="3000"/>
              <a:t>Federal regulations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Polyurathane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79907" name="Rectangle 3"/>
          <p:cNvSpPr>
            <a:spLocks noChangeArrowheads="1"/>
          </p:cNvSpPr>
          <p:nvPr/>
        </p:nvSpPr>
        <p:spPr bwMode="auto">
          <a:xfrm>
            <a:off x="5638800" y="4648200"/>
            <a:ext cx="2811463"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Polyurethane</a:t>
            </a:r>
          </a:p>
          <a:p>
            <a:pPr algn="ctr">
              <a:defRPr/>
            </a:pPr>
            <a:r>
              <a:rPr lang="en-US" sz="3200" b="1">
                <a:solidFill>
                  <a:srgbClr val="CC0000"/>
                </a:solidFill>
                <a:effectLst>
                  <a:outerShdw blurRad="38100" dist="38100" dir="2700000" algn="tl">
                    <a:srgbClr val="000000"/>
                  </a:outerShdw>
                </a:effectLst>
                <a:latin typeface="Arial" charset="0"/>
              </a:rPr>
              <a:t>Foam</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ChangeArrowheads="1"/>
          </p:cNvSpPr>
          <p:nvPr>
            <p:ph type="title"/>
          </p:nvPr>
        </p:nvSpPr>
        <p:spPr>
          <a:xfrm>
            <a:off x="914400" y="609600"/>
            <a:ext cx="73914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Polyvinyl Chloride  (PVC)</a:t>
            </a:r>
            <a:endParaRPr lang="en-US"/>
          </a:p>
        </p:txBody>
      </p:sp>
      <p:sp>
        <p:nvSpPr>
          <p:cNvPr id="353283" name="Rectangle 3"/>
          <p:cNvSpPr>
            <a:spLocks noGrp="1" noChangeArrowheads="1"/>
          </p:cNvSpPr>
          <p:nvPr>
            <p:ph type="body" idx="1"/>
          </p:nvPr>
        </p:nvSpPr>
        <p:spPr>
          <a:xfrm>
            <a:off x="1143000" y="2057400"/>
            <a:ext cx="6629400" cy="4419600"/>
          </a:xfrm>
          <a:effectLst>
            <a:outerShdw dist="63500" dir="2212194" algn="ctr" rotWithShape="0">
              <a:schemeClr val="bg2"/>
            </a:outerShdw>
          </a:effectLst>
        </p:spPr>
        <p:txBody>
          <a:bodyPr/>
          <a:lstStyle/>
          <a:p>
            <a:pPr>
              <a:defRPr/>
            </a:pPr>
            <a:r>
              <a:rPr lang="en-US" sz="3600"/>
              <a:t>Chemical, abrasion  &amp; weather resistance</a:t>
            </a:r>
          </a:p>
          <a:p>
            <a:pPr>
              <a:defRPr/>
            </a:pPr>
            <a:endParaRPr lang="en-US" sz="3600"/>
          </a:p>
          <a:p>
            <a:pPr>
              <a:defRPr/>
            </a:pPr>
            <a:r>
              <a:rPr lang="en-US" sz="3600"/>
              <a:t>Pipes  &amp;  sidings</a:t>
            </a:r>
          </a:p>
          <a:p>
            <a:pPr>
              <a:defRPr/>
            </a:pPr>
            <a:r>
              <a:rPr lang="en-US" sz="3600"/>
              <a:t>Leather-like upholstery</a:t>
            </a:r>
          </a:p>
          <a:p>
            <a:pPr>
              <a:defRPr/>
            </a:pPr>
            <a:r>
              <a:rPr lang="en-US" sz="3600"/>
              <a:t>Gloves, boots &amp; apparel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52226" name="Picture 2050" descr="Eastern Sierra"/>
          <p:cNvPicPr>
            <a:picLocks noChangeAspect="1" noChangeArrowheads="1"/>
          </p:cNvPicPr>
          <p:nvPr/>
        </p:nvPicPr>
        <p:blipFill>
          <a:blip r:embed="rId3" cstate="print"/>
          <a:srcRect/>
          <a:stretch>
            <a:fillRect/>
          </a:stretch>
        </p:blipFill>
        <p:spPr bwMode="auto">
          <a:xfrm>
            <a:off x="-304800" y="-76200"/>
            <a:ext cx="10058400" cy="6934200"/>
          </a:xfrm>
          <a:prstGeom prst="rect">
            <a:avLst/>
          </a:prstGeom>
          <a:noFill/>
          <a:ln w="9525">
            <a:noFill/>
            <a:miter lim="800000"/>
            <a:headEnd/>
            <a:tailEnd/>
          </a:ln>
        </p:spPr>
      </p:pic>
      <p:sp>
        <p:nvSpPr>
          <p:cNvPr id="723971" name="Rectangle 2051"/>
          <p:cNvSpPr>
            <a:spLocks noChangeArrowheads="1"/>
          </p:cNvSpPr>
          <p:nvPr/>
        </p:nvSpPr>
        <p:spPr bwMode="auto">
          <a:xfrm>
            <a:off x="2133600" y="5638800"/>
            <a:ext cx="5886450" cy="75882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4000" b="1">
                <a:solidFill>
                  <a:srgbClr val="CC0000"/>
                </a:solidFill>
                <a:effectLst>
                  <a:outerShdw blurRad="38100" dist="38100" dir="2700000" algn="tl">
                    <a:srgbClr val="000000"/>
                  </a:outerShdw>
                </a:effectLst>
                <a:latin typeface="Arial" charset="0"/>
              </a:rPr>
              <a:t>What are Composites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a:xfrm>
            <a:off x="685800" y="381000"/>
            <a:ext cx="7772400" cy="11430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Introduction to Composites</a:t>
            </a:r>
            <a:endParaRPr lang="en-US"/>
          </a:p>
        </p:txBody>
      </p:sp>
      <p:sp>
        <p:nvSpPr>
          <p:cNvPr id="419843" name="Rectangle 3"/>
          <p:cNvSpPr>
            <a:spLocks noGrp="1" noChangeArrowheads="1"/>
          </p:cNvSpPr>
          <p:nvPr>
            <p:ph type="body" idx="1"/>
          </p:nvPr>
        </p:nvSpPr>
        <p:spPr>
          <a:xfrm>
            <a:off x="685800" y="1828800"/>
            <a:ext cx="7772400" cy="4419600"/>
          </a:xfrm>
        </p:spPr>
        <p:txBody>
          <a:bodyPr/>
          <a:lstStyle/>
          <a:p>
            <a:pPr>
              <a:defRPr/>
            </a:pPr>
            <a:r>
              <a:rPr lang="en-US" sz="3400"/>
              <a:t>Made up of 2 or more components</a:t>
            </a:r>
            <a:endParaRPr lang="en-US" sz="3600"/>
          </a:p>
          <a:p>
            <a:pPr lvl="1">
              <a:defRPr/>
            </a:pPr>
            <a:r>
              <a:rPr lang="en-US">
                <a:solidFill>
                  <a:schemeClr val="tx1"/>
                </a:solidFill>
              </a:rPr>
              <a:t>Fibrous reinforcing network embedded in the cured resin matrix</a:t>
            </a:r>
          </a:p>
          <a:p>
            <a:pPr lvl="1">
              <a:defRPr/>
            </a:pPr>
            <a:r>
              <a:rPr lang="en-US" sz="3000"/>
              <a:t>Types of reinforcements  </a:t>
            </a:r>
            <a:r>
              <a:rPr lang="en-US" sz="3000">
                <a:sym typeface="Symbol" pitchFamily="18" charset="2"/>
              </a:rPr>
              <a:t></a:t>
            </a:r>
            <a:r>
              <a:rPr lang="en-US" sz="3000"/>
              <a:t> </a:t>
            </a:r>
            <a:r>
              <a:rPr lang="en-US"/>
              <a:t>Fiberglass,  Carbon fiber &amp; Kevlar</a:t>
            </a:r>
            <a:r>
              <a:rPr lang="en-US">
                <a:sym typeface="Symbol" pitchFamily="18" charset="2"/>
              </a:rPr>
              <a:t></a:t>
            </a:r>
            <a:endParaRPr lang="en-US">
              <a:solidFill>
                <a:schemeClr val="tx1"/>
              </a:solidFill>
            </a:endParaRPr>
          </a:p>
          <a:p>
            <a:pPr lvl="1">
              <a:defRPr/>
            </a:pPr>
            <a:endParaRPr lang="en-US"/>
          </a:p>
          <a:p>
            <a:pPr lvl="1">
              <a:defRPr/>
            </a:pPr>
            <a:r>
              <a:rPr lang="en-US">
                <a:solidFill>
                  <a:schemeClr val="tx1"/>
                </a:solidFill>
              </a:rPr>
              <a:t>Thermosetting type resin is a plastic that cures from a liquid to a solid state</a:t>
            </a:r>
          </a:p>
          <a:p>
            <a:pPr lvl="1">
              <a:buFontTx/>
              <a:buNone/>
              <a:defRPr/>
            </a:pPr>
            <a:r>
              <a:rPr lang="en-US">
                <a:solidFill>
                  <a:schemeClr val="tx1"/>
                </a:solidFill>
              </a:rPr>
              <a:t>	</a:t>
            </a:r>
            <a:r>
              <a:rPr lang="en-US" sz="3000">
                <a:sym typeface="Symbol" pitchFamily="18" charset="2"/>
              </a:rPr>
              <a:t></a:t>
            </a:r>
            <a:r>
              <a:rPr lang="en-US">
                <a:solidFill>
                  <a:schemeClr val="tx1"/>
                </a:solidFill>
              </a:rPr>
              <a:t>  Polyester, Vinyl, Epoxy &amp; Urethane</a:t>
            </a:r>
            <a:r>
              <a:rPr lang="en-US">
                <a:solidFill>
                  <a:schemeClr val="tx1"/>
                </a:solidFill>
                <a:effectLst/>
              </a:rPr>
              <a:t>  </a:t>
            </a:r>
            <a:endParaRPr lang="en-US">
              <a:effectLst/>
              <a:sym typeface="Symbol" pitchFamily="18" charset="2"/>
            </a:endParaRPr>
          </a:p>
          <a:p>
            <a:pPr lvl="1">
              <a:buFontTx/>
              <a:buNone/>
              <a:defRPr/>
            </a:pPr>
            <a:endParaRPr lang="en-US" sz="3200"/>
          </a:p>
          <a:p>
            <a:pPr lvl="1">
              <a:defRPr/>
            </a:pPr>
            <a:endParaRPr lang="en-US" sz="32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050" descr="Boat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22915" name="Rectangle 2051"/>
          <p:cNvSpPr>
            <a:spLocks noChangeArrowheads="1"/>
          </p:cNvSpPr>
          <p:nvPr/>
        </p:nvSpPr>
        <p:spPr bwMode="auto">
          <a:xfrm>
            <a:off x="5715000" y="533400"/>
            <a:ext cx="3006725" cy="136842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4000" b="1">
                <a:solidFill>
                  <a:srgbClr val="CC0000"/>
                </a:solidFill>
                <a:effectLst>
                  <a:outerShdw blurRad="38100" dist="38100" dir="2700000" algn="tl">
                    <a:srgbClr val="000000"/>
                  </a:outerShdw>
                </a:effectLst>
                <a:latin typeface="Arial" charset="0"/>
              </a:rPr>
              <a:t>Composite </a:t>
            </a:r>
          </a:p>
          <a:p>
            <a:pPr algn="ctr">
              <a:defRPr/>
            </a:pPr>
            <a:r>
              <a:rPr lang="en-US" sz="4000" b="1">
                <a:solidFill>
                  <a:srgbClr val="CC0000"/>
                </a:solidFill>
                <a:effectLst>
                  <a:outerShdw blurRad="38100" dist="38100" dir="2700000" algn="tl">
                    <a:srgbClr val="000000"/>
                  </a:outerShdw>
                </a:effectLst>
                <a:latin typeface="Arial" charset="0"/>
              </a:rPr>
              <a:t>Material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rgbClr val="080808"/>
        </a:solidFill>
        <a:effectLst/>
      </p:bgPr>
    </p:bg>
    <p:spTree>
      <p:nvGrpSpPr>
        <p:cNvPr id="1" name=""/>
        <p:cNvGrpSpPr/>
        <p:nvPr/>
      </p:nvGrpSpPr>
      <p:grpSpPr>
        <a:xfrm>
          <a:off x="0" y="0"/>
          <a:ext cx="0" cy="0"/>
          <a:chOff x="0" y="0"/>
          <a:chExt cx="0" cy="0"/>
        </a:xfrm>
      </p:grpSpPr>
      <p:pic>
        <p:nvPicPr>
          <p:cNvPr id="55298" name="Picture 2051" descr="BlackBear"/>
          <p:cNvPicPr>
            <a:picLocks noChangeAspect="1" noChangeArrowheads="1"/>
          </p:cNvPicPr>
          <p:nvPr/>
        </p:nvPicPr>
        <p:blipFill>
          <a:blip r:embed="rId3" cstate="print"/>
          <a:srcRect/>
          <a:stretch>
            <a:fillRect/>
          </a:stretch>
        </p:blipFill>
        <p:spPr bwMode="auto">
          <a:xfrm>
            <a:off x="4365625" y="0"/>
            <a:ext cx="5083175" cy="6934200"/>
          </a:xfrm>
          <a:prstGeom prst="rect">
            <a:avLst/>
          </a:prstGeom>
          <a:noFill/>
          <a:ln w="9525">
            <a:noFill/>
            <a:miter lim="800000"/>
            <a:headEnd/>
            <a:tailEnd/>
          </a:ln>
        </p:spPr>
      </p:pic>
      <p:sp>
        <p:nvSpPr>
          <p:cNvPr id="724996" name="Rectangle 2052"/>
          <p:cNvSpPr>
            <a:spLocks noChangeArrowheads="1"/>
          </p:cNvSpPr>
          <p:nvPr/>
        </p:nvSpPr>
        <p:spPr bwMode="auto">
          <a:xfrm>
            <a:off x="330200" y="1600200"/>
            <a:ext cx="3695700" cy="3444875"/>
          </a:xfrm>
          <a:prstGeom prst="rect">
            <a:avLst/>
          </a:prstGeom>
          <a:solidFill>
            <a:srgbClr val="FF9900"/>
          </a:solidFill>
          <a:ln w="57150">
            <a:solidFill>
              <a:srgbClr val="CC0000"/>
            </a:solidFill>
            <a:miter lim="800000"/>
            <a:headEnd/>
            <a:tailEnd/>
          </a:ln>
          <a:effectLst>
            <a:outerShdw dist="35921" dir="2700000" algn="ctr" rotWithShape="0">
              <a:schemeClr val="bg2"/>
            </a:outerShdw>
          </a:effectLst>
        </p:spPr>
        <p:txBody>
          <a:bodyPr wrap="none">
            <a:spAutoFit/>
          </a:bodyPr>
          <a:lstStyle/>
          <a:p>
            <a:pPr>
              <a:defRPr/>
            </a:pPr>
            <a:r>
              <a:rPr lang="en-US" sz="3600" b="1">
                <a:solidFill>
                  <a:srgbClr val="CC0000"/>
                </a:solidFill>
                <a:effectLst>
                  <a:outerShdw blurRad="38100" dist="38100" dir="2700000" algn="tl">
                    <a:srgbClr val="000000"/>
                  </a:outerShdw>
                </a:effectLst>
                <a:latin typeface="Arial" charset="0"/>
              </a:rPr>
              <a:t>     Types of </a:t>
            </a:r>
          </a:p>
          <a:p>
            <a:pPr>
              <a:defRPr/>
            </a:pPr>
            <a:r>
              <a:rPr lang="en-US" sz="3600" b="1">
                <a:solidFill>
                  <a:srgbClr val="CC0000"/>
                </a:solidFill>
                <a:effectLst>
                  <a:outerShdw blurRad="38100" dist="38100" dir="2700000" algn="tl">
                    <a:srgbClr val="000000"/>
                  </a:outerShdw>
                </a:effectLst>
                <a:latin typeface="Arial" charset="0"/>
              </a:rPr>
              <a:t>Reinforcements</a:t>
            </a:r>
          </a:p>
          <a:p>
            <a:pPr>
              <a:defRPr/>
            </a:pPr>
            <a:endParaRPr lang="en-US" sz="3600" b="1">
              <a:solidFill>
                <a:srgbClr val="CC0000"/>
              </a:solidFill>
              <a:effectLst>
                <a:outerShdw blurRad="38100" dist="38100" dir="2700000" algn="tl">
                  <a:srgbClr val="000000"/>
                </a:outerShdw>
              </a:effectLst>
              <a:latin typeface="Arial" charset="0"/>
            </a:endParaRPr>
          </a:p>
          <a:p>
            <a:pPr>
              <a:defRPr/>
            </a:pPr>
            <a:r>
              <a:rPr lang="en-US" sz="3600" b="1">
                <a:solidFill>
                  <a:srgbClr val="CC0000"/>
                </a:solidFill>
                <a:effectLst>
                  <a:outerShdw blurRad="38100" dist="38100" dir="2700000" algn="tl">
                    <a:srgbClr val="000000"/>
                  </a:outerShdw>
                </a:effectLst>
                <a:latin typeface="Arial" charset="0"/>
              </a:rPr>
              <a:t>•  Fiberglass</a:t>
            </a:r>
          </a:p>
          <a:p>
            <a:pPr>
              <a:defRPr/>
            </a:pPr>
            <a:r>
              <a:rPr lang="en-US" sz="3600" b="1">
                <a:solidFill>
                  <a:srgbClr val="CC0000"/>
                </a:solidFill>
                <a:effectLst>
                  <a:outerShdw blurRad="38100" dist="38100" dir="2700000" algn="tl">
                    <a:srgbClr val="000000"/>
                  </a:outerShdw>
                </a:effectLst>
                <a:latin typeface="Arial" charset="0"/>
              </a:rPr>
              <a:t>•  Carbon Fiber</a:t>
            </a:r>
          </a:p>
          <a:p>
            <a:pPr>
              <a:defRPr/>
            </a:pPr>
            <a:r>
              <a:rPr lang="en-US" sz="3600" b="1">
                <a:solidFill>
                  <a:srgbClr val="CC0000"/>
                </a:solidFill>
                <a:effectLst>
                  <a:outerShdw blurRad="38100" dist="38100" dir="2700000" algn="tl">
                    <a:srgbClr val="000000"/>
                  </a:outerShdw>
                </a:effectLst>
                <a:latin typeface="Arial" charset="0"/>
              </a:rPr>
              <a:t>•  Kevlar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a:xfrm>
            <a:off x="1981200" y="304800"/>
            <a:ext cx="5181600" cy="990600"/>
          </a:xfrm>
          <a:solidFill>
            <a:srgbClr val="FF9900"/>
          </a:solidFill>
          <a:ln w="57150">
            <a:solidFill>
              <a:srgbClr val="CC0000"/>
            </a:solidFill>
          </a:ln>
        </p:spPr>
        <p:txBody>
          <a:bodyPr/>
          <a:lstStyle/>
          <a:p>
            <a:pPr>
              <a:defRPr/>
            </a:pPr>
            <a:r>
              <a:rPr lang="en-US">
                <a:solidFill>
                  <a:srgbClr val="CC0000"/>
                </a:solidFill>
              </a:rPr>
              <a:t>Carbon Fiber</a:t>
            </a:r>
            <a:endParaRPr lang="en-US"/>
          </a:p>
        </p:txBody>
      </p:sp>
      <p:sp>
        <p:nvSpPr>
          <p:cNvPr id="355331" name="Rectangle 3"/>
          <p:cNvSpPr>
            <a:spLocks noGrp="1" noChangeArrowheads="1"/>
          </p:cNvSpPr>
          <p:nvPr>
            <p:ph type="body" idx="1"/>
          </p:nvPr>
        </p:nvSpPr>
        <p:spPr>
          <a:xfrm>
            <a:off x="1143000" y="1524000"/>
            <a:ext cx="6629400" cy="4648200"/>
          </a:xfrm>
          <a:effectLst>
            <a:outerShdw dist="63500" dir="2212194" algn="ctr" rotWithShape="0">
              <a:schemeClr val="bg2"/>
            </a:outerShdw>
          </a:effectLst>
        </p:spPr>
        <p:txBody>
          <a:bodyPr/>
          <a:lstStyle/>
          <a:p>
            <a:pPr>
              <a:defRPr/>
            </a:pPr>
            <a:r>
              <a:rPr lang="en-US" sz="3600"/>
              <a:t>Stiffest &amp; strongest reinforcing fibers for polymer composites</a:t>
            </a:r>
          </a:p>
          <a:p>
            <a:pPr>
              <a:defRPr/>
            </a:pPr>
            <a:r>
              <a:rPr lang="en-US" sz="3600"/>
              <a:t>Used together with epoxy</a:t>
            </a:r>
          </a:p>
          <a:p>
            <a:pPr>
              <a:defRPr/>
            </a:pPr>
            <a:endParaRPr lang="en-US" sz="3600"/>
          </a:p>
          <a:p>
            <a:pPr>
              <a:defRPr/>
            </a:pPr>
            <a:r>
              <a:rPr lang="en-US" sz="3600"/>
              <a:t>Race cars</a:t>
            </a:r>
          </a:p>
          <a:p>
            <a:pPr>
              <a:defRPr/>
            </a:pPr>
            <a:r>
              <a:rPr lang="en-US" sz="3600"/>
              <a:t>Space applications </a:t>
            </a:r>
          </a:p>
          <a:p>
            <a:pPr>
              <a:defRPr/>
            </a:pPr>
            <a:r>
              <a:rPr lang="en-US" sz="3600"/>
              <a:t>Sporting  equipment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1026" descr="Carbon Fib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18820" name="Rectangle 1028"/>
          <p:cNvSpPr>
            <a:spLocks noChangeArrowheads="1"/>
          </p:cNvSpPr>
          <p:nvPr/>
        </p:nvSpPr>
        <p:spPr bwMode="auto">
          <a:xfrm>
            <a:off x="6400800" y="4953000"/>
            <a:ext cx="2017713" cy="136842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4000" b="1">
                <a:solidFill>
                  <a:srgbClr val="CC0000"/>
                </a:solidFill>
                <a:effectLst>
                  <a:outerShdw blurRad="38100" dist="38100" dir="2700000" algn="tl">
                    <a:srgbClr val="000000"/>
                  </a:outerShdw>
                </a:effectLst>
                <a:latin typeface="Arial" charset="0"/>
              </a:rPr>
              <a:t>Carbon</a:t>
            </a:r>
          </a:p>
          <a:p>
            <a:pPr algn="ctr">
              <a:defRPr/>
            </a:pPr>
            <a:r>
              <a:rPr lang="en-US" sz="4000" b="1">
                <a:solidFill>
                  <a:srgbClr val="CC0000"/>
                </a:solidFill>
                <a:effectLst>
                  <a:outerShdw blurRad="38100" dist="38100" dir="2700000" algn="tl">
                    <a:srgbClr val="000000"/>
                  </a:outerShdw>
                </a:effectLst>
                <a:latin typeface="Arial" charset="0"/>
              </a:rPr>
              <a:t>Fiber</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58370" name="Picture 2" descr="KESTREL 18"/>
          <p:cNvPicPr>
            <a:picLocks noChangeAspect="1" noChangeArrowheads="1"/>
          </p:cNvPicPr>
          <p:nvPr/>
        </p:nvPicPr>
        <p:blipFill>
          <a:blip r:embed="rId3" cstate="print"/>
          <a:srcRect/>
          <a:stretch>
            <a:fillRect/>
          </a:stretch>
        </p:blipFill>
        <p:spPr bwMode="auto">
          <a:xfrm>
            <a:off x="0" y="-76200"/>
            <a:ext cx="9448800" cy="7086600"/>
          </a:xfrm>
          <a:prstGeom prst="rect">
            <a:avLst/>
          </a:prstGeom>
          <a:noFill/>
          <a:ln w="9525">
            <a:noFill/>
            <a:miter lim="800000"/>
            <a:headEnd/>
            <a:tailEnd/>
          </a:ln>
        </p:spPr>
      </p:pic>
      <p:sp>
        <p:nvSpPr>
          <p:cNvPr id="758787" name="Rectangle 3"/>
          <p:cNvSpPr>
            <a:spLocks noChangeArrowheads="1"/>
          </p:cNvSpPr>
          <p:nvPr/>
        </p:nvSpPr>
        <p:spPr bwMode="auto">
          <a:xfrm>
            <a:off x="609600" y="5715000"/>
            <a:ext cx="3400425" cy="75882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4000" b="1">
                <a:solidFill>
                  <a:srgbClr val="CC0000"/>
                </a:solidFill>
                <a:effectLst>
                  <a:outerShdw blurRad="38100" dist="38100" dir="2700000" algn="tl">
                    <a:srgbClr val="000000"/>
                  </a:outerShdw>
                </a:effectLst>
                <a:latin typeface="Arial" charset="0"/>
              </a:rPr>
              <a:t>Carbon Fiber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59394" name="Picture 2" descr="KESTREL 33"/>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pic>
        <p:nvPicPr>
          <p:cNvPr id="59395" name="Picture 3" descr="KESTREL 22"/>
          <p:cNvPicPr>
            <a:picLocks noChangeAspect="1" noChangeArrowheads="1"/>
          </p:cNvPicPr>
          <p:nvPr/>
        </p:nvPicPr>
        <p:blipFill>
          <a:blip r:embed="rId4" cstate="print"/>
          <a:srcRect/>
          <a:stretch>
            <a:fillRect/>
          </a:stretch>
        </p:blipFill>
        <p:spPr bwMode="auto">
          <a:xfrm>
            <a:off x="228600" y="1409700"/>
            <a:ext cx="3505200" cy="2628900"/>
          </a:xfrm>
          <a:prstGeom prst="rect">
            <a:avLst/>
          </a:prstGeom>
          <a:noFill/>
          <a:ln w="9525">
            <a:noFill/>
            <a:miter lim="800000"/>
            <a:headEnd/>
            <a:tailEnd/>
          </a:ln>
        </p:spPr>
      </p:pic>
      <p:sp>
        <p:nvSpPr>
          <p:cNvPr id="759812" name="Rectangle 4"/>
          <p:cNvSpPr>
            <a:spLocks noChangeArrowheads="1"/>
          </p:cNvSpPr>
          <p:nvPr/>
        </p:nvSpPr>
        <p:spPr bwMode="auto">
          <a:xfrm>
            <a:off x="6227763" y="444500"/>
            <a:ext cx="2455862" cy="10033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2800" b="1">
                <a:solidFill>
                  <a:srgbClr val="CC0000"/>
                </a:solidFill>
                <a:effectLst>
                  <a:outerShdw blurRad="38100" dist="38100" dir="2700000" algn="tl">
                    <a:srgbClr val="000000"/>
                  </a:outerShdw>
                </a:effectLst>
                <a:latin typeface="Arial" charset="0"/>
              </a:rPr>
              <a:t>Carbon Fiber</a:t>
            </a:r>
          </a:p>
          <a:p>
            <a:pPr algn="ctr">
              <a:defRPr/>
            </a:pPr>
            <a:r>
              <a:rPr lang="en-US" sz="2800" b="1">
                <a:solidFill>
                  <a:srgbClr val="CC0000"/>
                </a:solidFill>
                <a:effectLst>
                  <a:outerShdw blurRad="38100" dist="38100" dir="2700000" algn="tl">
                    <a:srgbClr val="000000"/>
                  </a:outerShdw>
                </a:effectLst>
                <a:latin typeface="Arial" charset="0"/>
              </a:rPr>
              <a:t>Product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1026"/>
          <p:cNvSpPr>
            <a:spLocks noGrp="1" noChangeArrowheads="1"/>
          </p:cNvSpPr>
          <p:nvPr>
            <p:ph type="title"/>
          </p:nvPr>
        </p:nvSpPr>
        <p:spPr>
          <a:xfrm>
            <a:off x="1193800" y="457200"/>
            <a:ext cx="6502400" cy="8382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sz="4000">
                <a:solidFill>
                  <a:srgbClr val="CC0000"/>
                </a:solidFill>
              </a:rPr>
              <a:t>Uses of Polyester Resins</a:t>
            </a:r>
            <a:endParaRPr lang="en-US" sz="4000"/>
          </a:p>
        </p:txBody>
      </p:sp>
      <p:sp>
        <p:nvSpPr>
          <p:cNvPr id="304131" name="Rectangle 1027"/>
          <p:cNvSpPr>
            <a:spLocks noGrp="1" noChangeArrowheads="1"/>
          </p:cNvSpPr>
          <p:nvPr>
            <p:ph type="body" idx="1"/>
          </p:nvPr>
        </p:nvSpPr>
        <p:spPr>
          <a:xfrm>
            <a:off x="844550" y="1619250"/>
            <a:ext cx="7788275" cy="5086350"/>
          </a:xfrm>
          <a:effectLst>
            <a:outerShdw dist="71842" dir="2700000" algn="ctr" rotWithShape="0">
              <a:schemeClr val="bg2"/>
            </a:outerShdw>
          </a:effectLst>
        </p:spPr>
        <p:txBody>
          <a:bodyPr lIns="90488" tIns="44450" rIns="90488" bIns="44450"/>
          <a:lstStyle/>
          <a:p>
            <a:pPr>
              <a:defRPr/>
            </a:pPr>
            <a:r>
              <a:rPr lang="en-US" sz="3000"/>
              <a:t>Aircraft / Aerospace / Automotive</a:t>
            </a:r>
          </a:p>
          <a:p>
            <a:pPr>
              <a:defRPr/>
            </a:pPr>
            <a:r>
              <a:rPr lang="en-US" sz="3000"/>
              <a:t>Marine / Railroad applications</a:t>
            </a:r>
          </a:p>
          <a:p>
            <a:pPr>
              <a:defRPr/>
            </a:pPr>
            <a:r>
              <a:rPr lang="en-US" sz="3000"/>
              <a:t>Electrical / Electronic components</a:t>
            </a:r>
          </a:p>
          <a:p>
            <a:pPr>
              <a:defRPr/>
            </a:pPr>
            <a:r>
              <a:rPr lang="en-US" sz="3000"/>
              <a:t>Construction / Building materials</a:t>
            </a:r>
          </a:p>
          <a:p>
            <a:pPr>
              <a:defRPr/>
            </a:pPr>
            <a:r>
              <a:rPr lang="en-US" sz="3000"/>
              <a:t>Packaging materials</a:t>
            </a:r>
          </a:p>
          <a:p>
            <a:pPr>
              <a:defRPr/>
            </a:pPr>
            <a:r>
              <a:rPr lang="en-US" sz="3000"/>
              <a:t>Consumer / Institutional products</a:t>
            </a:r>
          </a:p>
          <a:p>
            <a:pPr>
              <a:defRPr/>
            </a:pPr>
            <a:r>
              <a:rPr lang="en-US" sz="3000"/>
              <a:t>Corrosion resistant products</a:t>
            </a:r>
          </a:p>
          <a:p>
            <a:pPr>
              <a:defRPr/>
            </a:pPr>
            <a:r>
              <a:rPr lang="en-US" sz="3000"/>
              <a:t>Business equipment</a:t>
            </a:r>
          </a:p>
          <a:p>
            <a:pPr>
              <a:defRPr/>
            </a:pPr>
            <a:r>
              <a:rPr lang="en-US" sz="3000"/>
              <a:t>Furniture / Furnishings</a:t>
            </a:r>
          </a:p>
          <a:p>
            <a:pPr>
              <a:defRPr/>
            </a:pPr>
            <a:endParaRPr lang="en-US" sz="3000"/>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Grp="1" noChangeArrowheads="1"/>
          </p:cNvSpPr>
          <p:nvPr>
            <p:ph type="title"/>
          </p:nvPr>
        </p:nvSpPr>
        <p:spPr>
          <a:xfrm>
            <a:off x="2438400" y="228600"/>
            <a:ext cx="4038600" cy="914400"/>
          </a:xfrm>
          <a:solidFill>
            <a:srgbClr val="FF9900"/>
          </a:solidFill>
          <a:ln w="57150">
            <a:solidFill>
              <a:srgbClr val="CC0000"/>
            </a:solidFill>
          </a:ln>
        </p:spPr>
        <p:txBody>
          <a:bodyPr/>
          <a:lstStyle/>
          <a:p>
            <a:pPr>
              <a:defRPr/>
            </a:pPr>
            <a:r>
              <a:rPr lang="en-US">
                <a:solidFill>
                  <a:srgbClr val="CC0000"/>
                </a:solidFill>
              </a:rPr>
              <a:t>Fiberglass</a:t>
            </a:r>
            <a:endParaRPr lang="en-US"/>
          </a:p>
        </p:txBody>
      </p:sp>
      <p:sp>
        <p:nvSpPr>
          <p:cNvPr id="402435" name="Rectangle 3"/>
          <p:cNvSpPr>
            <a:spLocks noGrp="1" noChangeArrowheads="1"/>
          </p:cNvSpPr>
          <p:nvPr>
            <p:ph type="body" idx="1"/>
          </p:nvPr>
        </p:nvSpPr>
        <p:spPr>
          <a:xfrm>
            <a:off x="1143000" y="1219200"/>
            <a:ext cx="7461250" cy="5018088"/>
          </a:xfrm>
          <a:effectLst>
            <a:outerShdw dist="63500" dir="2212194" algn="ctr" rotWithShape="0">
              <a:schemeClr val="bg2"/>
            </a:outerShdw>
          </a:effectLst>
        </p:spPr>
        <p:txBody>
          <a:bodyPr/>
          <a:lstStyle/>
          <a:p>
            <a:pPr>
              <a:defRPr/>
            </a:pPr>
            <a:r>
              <a:rPr lang="en-US" sz="3600"/>
              <a:t>Made of silicon oxide</a:t>
            </a:r>
          </a:p>
          <a:p>
            <a:pPr>
              <a:defRPr/>
            </a:pPr>
            <a:r>
              <a:rPr lang="en-US" sz="3600"/>
              <a:t>Produced by a spinning                 process</a:t>
            </a:r>
          </a:p>
          <a:p>
            <a:pPr>
              <a:defRPr/>
            </a:pPr>
            <a:r>
              <a:rPr lang="en-US" sz="3600"/>
              <a:t>Pulled through a nozzle from molten glass</a:t>
            </a:r>
          </a:p>
          <a:p>
            <a:pPr>
              <a:defRPr/>
            </a:pPr>
            <a:endParaRPr lang="en-US" sz="3600"/>
          </a:p>
          <a:p>
            <a:pPr>
              <a:defRPr/>
            </a:pPr>
            <a:r>
              <a:rPr lang="en-US" sz="3600"/>
              <a:t>Reinforcing materials </a:t>
            </a:r>
          </a:p>
          <a:p>
            <a:pPr>
              <a:defRPr/>
            </a:pPr>
            <a:r>
              <a:rPr lang="en-US" sz="3600"/>
              <a:t>Automotive and naval               industries, sporting equipment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1026" descr="Glass Fiber"/>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04483" name="Text Box 1027"/>
          <p:cNvSpPr txBox="1">
            <a:spLocks noChangeArrowheads="1"/>
          </p:cNvSpPr>
          <p:nvPr/>
        </p:nvSpPr>
        <p:spPr bwMode="auto">
          <a:xfrm>
            <a:off x="368300" y="520700"/>
            <a:ext cx="40513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Fiberglass Forms</a:t>
            </a:r>
            <a:endParaRPr lang="en-US" sz="2800" b="1">
              <a:solidFill>
                <a:srgbClr val="CC0000"/>
              </a:solidFill>
              <a:effectLst>
                <a:outerShdw blurRad="38100" dist="38100" dir="2700000" algn="tl">
                  <a:srgbClr val="000000"/>
                </a:outerShdw>
              </a:effectLst>
              <a:latin typeface="Arial"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050"/>
          <p:cNvSpPr>
            <a:spLocks noGrp="1" noChangeArrowheads="1"/>
          </p:cNvSpPr>
          <p:nvPr>
            <p:ph type="title"/>
          </p:nvPr>
        </p:nvSpPr>
        <p:spPr>
          <a:xfrm>
            <a:off x="1676400" y="457200"/>
            <a:ext cx="5638800" cy="10668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Fiberglass Forms</a:t>
            </a:r>
            <a:endParaRPr lang="en-US"/>
          </a:p>
        </p:txBody>
      </p:sp>
      <p:sp>
        <p:nvSpPr>
          <p:cNvPr id="412675" name="Rectangle 2051"/>
          <p:cNvSpPr>
            <a:spLocks noGrp="1" noChangeArrowheads="1"/>
          </p:cNvSpPr>
          <p:nvPr>
            <p:ph type="body" idx="1"/>
          </p:nvPr>
        </p:nvSpPr>
        <p:spPr>
          <a:xfrm>
            <a:off x="1143000" y="2362200"/>
            <a:ext cx="6629400" cy="4191000"/>
          </a:xfrm>
          <a:effectLst>
            <a:outerShdw dist="63500" dir="2212194" algn="ctr" rotWithShape="0">
              <a:schemeClr val="bg2"/>
            </a:outerShdw>
          </a:effectLst>
        </p:spPr>
        <p:txBody>
          <a:bodyPr/>
          <a:lstStyle/>
          <a:p>
            <a:pPr>
              <a:defRPr/>
            </a:pPr>
            <a:r>
              <a:rPr lang="en-US" sz="3600"/>
              <a:t>Surfacing Mat  (Veil)</a:t>
            </a:r>
          </a:p>
          <a:p>
            <a:pPr>
              <a:defRPr/>
            </a:pPr>
            <a:r>
              <a:rPr lang="en-US" sz="3600"/>
              <a:t>Chopped Strand Mat </a:t>
            </a:r>
          </a:p>
          <a:p>
            <a:pPr>
              <a:defRPr/>
            </a:pPr>
            <a:r>
              <a:rPr lang="en-US" sz="3600"/>
              <a:t>Roving  (Spool)</a:t>
            </a:r>
          </a:p>
          <a:p>
            <a:pPr>
              <a:defRPr/>
            </a:pPr>
            <a:r>
              <a:rPr lang="en-US" sz="3600"/>
              <a:t>Woven Roving </a:t>
            </a:r>
          </a:p>
          <a:p>
            <a:pPr>
              <a:defRPr/>
            </a:pPr>
            <a:r>
              <a:rPr lang="en-US" sz="3600"/>
              <a:t>Cloth (Hand Lay-up)</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026" descr="FIBERGLASS ROLL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11651" name="Rectangle 1027"/>
          <p:cNvSpPr>
            <a:spLocks noChangeArrowheads="1"/>
          </p:cNvSpPr>
          <p:nvPr/>
        </p:nvSpPr>
        <p:spPr bwMode="auto">
          <a:xfrm>
            <a:off x="6477000" y="476250"/>
            <a:ext cx="22701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Fiberglass</a:t>
            </a:r>
          </a:p>
          <a:p>
            <a:pPr algn="ctr">
              <a:defRPr/>
            </a:pPr>
            <a:r>
              <a:rPr lang="en-US" sz="3200" b="1">
                <a:solidFill>
                  <a:srgbClr val="CC0000"/>
                </a:solidFill>
                <a:effectLst>
                  <a:outerShdw blurRad="38100" dist="38100" dir="2700000" algn="tl">
                    <a:srgbClr val="000000"/>
                  </a:outerShdw>
                </a:effectLst>
                <a:latin typeface="Arial" charset="0"/>
              </a:rPr>
              <a:t>Forms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050" descr="DSCN0137"/>
          <p:cNvPicPr>
            <a:picLocks noChangeAspect="1" noChangeArrowheads="1"/>
          </p:cNvPicPr>
          <p:nvPr/>
        </p:nvPicPr>
        <p:blipFill>
          <a:blip r:embed="rId3" cstate="print"/>
          <a:srcRect/>
          <a:stretch>
            <a:fillRect/>
          </a:stretch>
        </p:blipFill>
        <p:spPr bwMode="auto">
          <a:xfrm>
            <a:off x="0" y="0"/>
            <a:ext cx="9296400" cy="6972300"/>
          </a:xfrm>
          <a:prstGeom prst="rect">
            <a:avLst/>
          </a:prstGeom>
          <a:noFill/>
          <a:ln w="9525">
            <a:noFill/>
            <a:miter lim="800000"/>
            <a:headEnd/>
            <a:tailEnd/>
          </a:ln>
        </p:spPr>
      </p:pic>
      <p:sp>
        <p:nvSpPr>
          <p:cNvPr id="710659" name="Rectangle 2051"/>
          <p:cNvSpPr>
            <a:spLocks noChangeArrowheads="1"/>
          </p:cNvSpPr>
          <p:nvPr/>
        </p:nvSpPr>
        <p:spPr bwMode="auto">
          <a:xfrm>
            <a:off x="6400800" y="4800600"/>
            <a:ext cx="2270125"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Fiberglass</a:t>
            </a:r>
          </a:p>
          <a:p>
            <a:pPr algn="ctr">
              <a:defRPr/>
            </a:pPr>
            <a:r>
              <a:rPr lang="en-US" sz="3200" b="1">
                <a:solidFill>
                  <a:srgbClr val="CC0000"/>
                </a:solidFill>
                <a:effectLst>
                  <a:outerShdw blurRad="38100" dist="38100" dir="2700000" algn="tl">
                    <a:srgbClr val="000000"/>
                  </a:outerShdw>
                </a:effectLst>
                <a:latin typeface="Arial" charset="0"/>
              </a:rPr>
              <a:t>Forms</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a:xfrm>
            <a:off x="1219200" y="381000"/>
            <a:ext cx="64008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Fiberglass Advantages</a:t>
            </a:r>
            <a:endParaRPr lang="en-US"/>
          </a:p>
        </p:txBody>
      </p:sp>
      <p:sp>
        <p:nvSpPr>
          <p:cNvPr id="409603" name="Rectangle 3"/>
          <p:cNvSpPr>
            <a:spLocks noGrp="1" noChangeArrowheads="1"/>
          </p:cNvSpPr>
          <p:nvPr>
            <p:ph type="body" idx="1"/>
          </p:nvPr>
        </p:nvSpPr>
        <p:spPr>
          <a:xfrm>
            <a:off x="1143000" y="1524000"/>
            <a:ext cx="6629400" cy="4724400"/>
          </a:xfrm>
          <a:effectLst>
            <a:outerShdw dist="63500" dir="2212194" algn="ctr" rotWithShape="0">
              <a:schemeClr val="bg2"/>
            </a:outerShdw>
          </a:effectLst>
        </p:spPr>
        <p:txBody>
          <a:bodyPr/>
          <a:lstStyle/>
          <a:p>
            <a:pPr>
              <a:defRPr/>
            </a:pPr>
            <a:r>
              <a:rPr lang="en-US" sz="3600"/>
              <a:t>High strength  </a:t>
            </a:r>
          </a:p>
          <a:p>
            <a:pPr>
              <a:defRPr/>
            </a:pPr>
            <a:r>
              <a:rPr lang="en-US" sz="3600"/>
              <a:t>Low price</a:t>
            </a:r>
            <a:r>
              <a:rPr lang="en-US"/>
              <a:t> </a:t>
            </a:r>
          </a:p>
          <a:p>
            <a:pPr>
              <a:defRPr/>
            </a:pPr>
            <a:r>
              <a:rPr lang="en-US" sz="3600"/>
              <a:t>Dimensional stability</a:t>
            </a:r>
          </a:p>
          <a:p>
            <a:pPr>
              <a:defRPr/>
            </a:pPr>
            <a:r>
              <a:rPr lang="en-US" sz="3600"/>
              <a:t>Temperature resistance </a:t>
            </a:r>
          </a:p>
          <a:p>
            <a:pPr>
              <a:defRPr/>
            </a:pPr>
            <a:r>
              <a:rPr lang="en-US" sz="3600"/>
              <a:t>Corrosion resistance</a:t>
            </a:r>
          </a:p>
          <a:p>
            <a:pPr>
              <a:defRPr/>
            </a:pPr>
            <a:r>
              <a:rPr lang="en-US" sz="3600"/>
              <a:t>Low weight</a:t>
            </a:r>
          </a:p>
          <a:p>
            <a:pPr>
              <a:defRPr/>
            </a:pPr>
            <a:r>
              <a:rPr lang="en-US" sz="3600"/>
              <a:t>Excellent dielectric properties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Boat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64548" name="Rectangle 4"/>
          <p:cNvSpPr>
            <a:spLocks noChangeArrowheads="1"/>
          </p:cNvSpPr>
          <p:nvPr/>
        </p:nvSpPr>
        <p:spPr bwMode="auto">
          <a:xfrm>
            <a:off x="723900" y="5486400"/>
            <a:ext cx="43815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Fiberglass Product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67586" name="Picture 1026" descr="DSCN2918"/>
          <p:cNvPicPr>
            <a:picLocks noChangeAspect="1" noChangeArrowheads="1"/>
          </p:cNvPicPr>
          <p:nvPr/>
        </p:nvPicPr>
        <p:blipFill>
          <a:blip r:embed="rId3" cstate="print"/>
          <a:srcRect/>
          <a:stretch>
            <a:fillRect/>
          </a:stretch>
        </p:blipFill>
        <p:spPr bwMode="auto">
          <a:xfrm>
            <a:off x="0" y="-38100"/>
            <a:ext cx="9296400" cy="6972300"/>
          </a:xfrm>
          <a:prstGeom prst="rect">
            <a:avLst/>
          </a:prstGeom>
          <a:noFill/>
          <a:ln w="9525">
            <a:noFill/>
            <a:miter lim="800000"/>
            <a:headEnd/>
            <a:tailEnd/>
          </a:ln>
        </p:spPr>
      </p:pic>
      <p:sp>
        <p:nvSpPr>
          <p:cNvPr id="789507" name="Rectangle 1027"/>
          <p:cNvSpPr>
            <a:spLocks noChangeArrowheads="1"/>
          </p:cNvSpPr>
          <p:nvPr/>
        </p:nvSpPr>
        <p:spPr bwMode="auto">
          <a:xfrm>
            <a:off x="596900" y="5076825"/>
            <a:ext cx="25273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Fiberglass</a:t>
            </a:r>
          </a:p>
          <a:p>
            <a:pPr algn="ctr">
              <a:defRPr/>
            </a:pPr>
            <a:r>
              <a:rPr lang="en-US" sz="3600" b="1">
                <a:solidFill>
                  <a:srgbClr val="CC0000"/>
                </a:solidFill>
                <a:effectLst>
                  <a:outerShdw blurRad="38100" dist="38100" dir="2700000" algn="tl">
                    <a:srgbClr val="000000"/>
                  </a:outerShdw>
                </a:effectLst>
                <a:latin typeface="Arial" charset="0"/>
              </a:rPr>
              <a:t>Spa</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ChangeArrowheads="1"/>
          </p:cNvSpPr>
          <p:nvPr>
            <p:ph type="title"/>
          </p:nvPr>
        </p:nvSpPr>
        <p:spPr>
          <a:xfrm>
            <a:off x="1066800" y="457200"/>
            <a:ext cx="6858000" cy="838200"/>
          </a:xfrm>
          <a:solidFill>
            <a:srgbClr val="FF9900"/>
          </a:solidFill>
          <a:ln w="57150">
            <a:solidFill>
              <a:srgbClr val="CC0000"/>
            </a:solidFill>
          </a:ln>
          <a:effectLst>
            <a:outerShdw dist="81320" dir="2319588" algn="ctr" rotWithShape="0">
              <a:schemeClr val="bg2"/>
            </a:outerShdw>
          </a:effectLst>
        </p:spPr>
        <p:txBody>
          <a:bodyPr/>
          <a:lstStyle/>
          <a:p>
            <a:pPr>
              <a:defRPr/>
            </a:pPr>
            <a:r>
              <a:rPr lang="en-US">
                <a:solidFill>
                  <a:srgbClr val="CC0000"/>
                </a:solidFill>
              </a:rPr>
              <a:t>Types of Fiberglass</a:t>
            </a:r>
            <a:endParaRPr lang="en-US"/>
          </a:p>
        </p:txBody>
      </p:sp>
      <p:sp>
        <p:nvSpPr>
          <p:cNvPr id="406531" name="Rectangle 3"/>
          <p:cNvSpPr>
            <a:spLocks noGrp="1" noChangeArrowheads="1"/>
          </p:cNvSpPr>
          <p:nvPr>
            <p:ph type="body" idx="1"/>
          </p:nvPr>
        </p:nvSpPr>
        <p:spPr>
          <a:xfrm>
            <a:off x="1143000" y="1524000"/>
            <a:ext cx="6629400" cy="4572000"/>
          </a:xfrm>
          <a:effectLst>
            <a:outerShdw dist="63500" dir="2212194" algn="ctr" rotWithShape="0">
              <a:schemeClr val="bg2"/>
            </a:outerShdw>
          </a:effectLst>
        </p:spPr>
        <p:txBody>
          <a:bodyPr/>
          <a:lstStyle/>
          <a:p>
            <a:pPr>
              <a:defRPr/>
            </a:pPr>
            <a:r>
              <a:rPr lang="en-US" sz="3600"/>
              <a:t>E-glass  and  S-glass</a:t>
            </a:r>
          </a:p>
          <a:p>
            <a:pPr>
              <a:defRPr/>
            </a:pPr>
            <a:endParaRPr lang="en-US" sz="3600"/>
          </a:p>
          <a:p>
            <a:pPr>
              <a:defRPr/>
            </a:pPr>
            <a:r>
              <a:rPr lang="en-US" sz="3600"/>
              <a:t>E-glass  </a:t>
            </a:r>
            <a:r>
              <a:rPr lang="en-US" sz="3600">
                <a:sym typeface="Symbol" pitchFamily="18" charset="2"/>
              </a:rPr>
              <a:t>  G</a:t>
            </a:r>
            <a:r>
              <a:rPr lang="en-US" sz="3600"/>
              <a:t>ood electrical properties</a:t>
            </a:r>
          </a:p>
          <a:p>
            <a:pPr>
              <a:defRPr/>
            </a:pPr>
            <a:endParaRPr lang="en-US" sz="3600"/>
          </a:p>
          <a:p>
            <a:pPr>
              <a:defRPr/>
            </a:pPr>
            <a:r>
              <a:rPr lang="en-US" sz="3600"/>
              <a:t>S-glass  </a:t>
            </a:r>
            <a:r>
              <a:rPr lang="en-US" sz="3600">
                <a:sym typeface="Symbol" pitchFamily="18" charset="2"/>
              </a:rPr>
              <a:t>  V</a:t>
            </a:r>
            <a:r>
              <a:rPr lang="en-US" sz="3600"/>
              <a:t>ery strong, stiff, and temperature resistant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ChangeArrowheads="1"/>
          </p:cNvSpPr>
          <p:nvPr>
            <p:ph type="title"/>
          </p:nvPr>
        </p:nvSpPr>
        <p:spPr>
          <a:xfrm>
            <a:off x="762000" y="304800"/>
            <a:ext cx="7696200" cy="990600"/>
          </a:xfrm>
          <a:solidFill>
            <a:srgbClr val="FF9900"/>
          </a:solidFill>
          <a:ln w="57150">
            <a:solidFill>
              <a:srgbClr val="CC0000"/>
            </a:solidFill>
          </a:ln>
          <a:effectLst>
            <a:outerShdw dist="81320" dir="2319588" algn="ctr" rotWithShape="0">
              <a:schemeClr val="bg2"/>
            </a:outerShdw>
          </a:effectLst>
        </p:spPr>
        <p:txBody>
          <a:bodyPr/>
          <a:lstStyle/>
          <a:p>
            <a:pPr>
              <a:defRPr/>
            </a:pPr>
            <a:r>
              <a:rPr lang="en-US" sz="4200">
                <a:solidFill>
                  <a:srgbClr val="CC0000"/>
                </a:solidFill>
              </a:rPr>
              <a:t>Glass Fiber Reinforced Resin</a:t>
            </a:r>
            <a:endParaRPr lang="en-US"/>
          </a:p>
        </p:txBody>
      </p:sp>
      <p:sp>
        <p:nvSpPr>
          <p:cNvPr id="361475" name="Rectangle 3"/>
          <p:cNvSpPr>
            <a:spLocks noGrp="1" noChangeArrowheads="1"/>
          </p:cNvSpPr>
          <p:nvPr>
            <p:ph type="body" idx="1"/>
          </p:nvPr>
        </p:nvSpPr>
        <p:spPr>
          <a:xfrm>
            <a:off x="1143000" y="1447800"/>
            <a:ext cx="6629400" cy="4648200"/>
          </a:xfrm>
          <a:effectLst>
            <a:outerShdw dist="63500" dir="2212194" algn="ctr" rotWithShape="0">
              <a:schemeClr val="bg2"/>
            </a:outerShdw>
          </a:effectLst>
        </p:spPr>
        <p:txBody>
          <a:bodyPr/>
          <a:lstStyle/>
          <a:p>
            <a:pPr>
              <a:defRPr/>
            </a:pPr>
            <a:r>
              <a:rPr lang="en-US" sz="3600"/>
              <a:t>Most used composites</a:t>
            </a:r>
          </a:p>
          <a:p>
            <a:pPr>
              <a:defRPr/>
            </a:pPr>
            <a:r>
              <a:rPr lang="en-US" sz="3600"/>
              <a:t>Temp resistance &amp; strength</a:t>
            </a:r>
          </a:p>
          <a:p>
            <a:pPr>
              <a:defRPr/>
            </a:pPr>
            <a:r>
              <a:rPr lang="en-US" sz="3600"/>
              <a:t>Impregnating fibers with liquid epoxy resins</a:t>
            </a:r>
          </a:p>
          <a:p>
            <a:pPr>
              <a:defRPr/>
            </a:pPr>
            <a:endParaRPr lang="en-US" sz="3600"/>
          </a:p>
          <a:p>
            <a:pPr>
              <a:defRPr/>
            </a:pPr>
            <a:r>
              <a:rPr lang="en-US" sz="3600"/>
              <a:t>Aircraft components </a:t>
            </a:r>
          </a:p>
          <a:p>
            <a:pPr>
              <a:defRPr/>
            </a:pPr>
            <a:r>
              <a:rPr lang="en-US" sz="3600"/>
              <a:t>Casings for missiles, pipes, tanks, pressure vessels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hoice Deck II"/>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399363" name="Rectangle 3"/>
          <p:cNvSpPr>
            <a:spLocks noChangeArrowheads="1"/>
          </p:cNvSpPr>
          <p:nvPr/>
        </p:nvSpPr>
        <p:spPr bwMode="auto">
          <a:xfrm>
            <a:off x="3886200" y="5715000"/>
            <a:ext cx="4981575" cy="75882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4000" b="1">
                <a:solidFill>
                  <a:srgbClr val="CC0000"/>
                </a:solidFill>
                <a:effectLst>
                  <a:outerShdw blurRad="38100" dist="38100" dir="2700000" algn="tl">
                    <a:srgbClr val="000000"/>
                  </a:outerShdw>
                </a:effectLst>
                <a:latin typeface="Arial" charset="0"/>
              </a:rPr>
              <a:t>Composite Decking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99363"/>
                                        </p:tgtEl>
                                        <p:attrNameLst>
                                          <p:attrName>style.visibility</p:attrName>
                                        </p:attrNameLst>
                                      </p:cBhvr>
                                      <p:to>
                                        <p:strVal val="visible"/>
                                      </p:to>
                                    </p:set>
                                    <p:anim calcmode="lin" valueType="num">
                                      <p:cBhvr additive="base">
                                        <p:cTn id="7" dur="500" fill="hold"/>
                                        <p:tgtEl>
                                          <p:spTgt spid="399363"/>
                                        </p:tgtEl>
                                        <p:attrNameLst>
                                          <p:attrName>ppt_x</p:attrName>
                                        </p:attrNameLst>
                                      </p:cBhvr>
                                      <p:tavLst>
                                        <p:tav tm="0">
                                          <p:val>
                                            <p:strVal val="#ppt_x"/>
                                          </p:val>
                                        </p:tav>
                                        <p:tav tm="100000">
                                          <p:val>
                                            <p:strVal val="#ppt_x"/>
                                          </p:val>
                                        </p:tav>
                                      </p:tavLst>
                                    </p:anim>
                                    <p:anim calcmode="lin" valueType="num">
                                      <p:cBhvr additive="base">
                                        <p:cTn id="8" dur="500" fill="hold"/>
                                        <p:tgtEl>
                                          <p:spTgt spid="399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63"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a:xfrm>
            <a:off x="2286000" y="381000"/>
            <a:ext cx="43434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Kevlar</a:t>
            </a:r>
            <a:r>
              <a:rPr lang="en-US">
                <a:solidFill>
                  <a:srgbClr val="CC0000"/>
                </a:solidFill>
                <a:sym typeface="Symbol" pitchFamily="18" charset="2"/>
              </a:rPr>
              <a:t></a:t>
            </a:r>
            <a:endParaRPr lang="en-US"/>
          </a:p>
        </p:txBody>
      </p:sp>
      <p:sp>
        <p:nvSpPr>
          <p:cNvPr id="423939" name="Rectangle 3"/>
          <p:cNvSpPr>
            <a:spLocks noGrp="1" noChangeArrowheads="1"/>
          </p:cNvSpPr>
          <p:nvPr>
            <p:ph type="body" idx="1"/>
          </p:nvPr>
        </p:nvSpPr>
        <p:spPr>
          <a:xfrm>
            <a:off x="990600" y="1752600"/>
            <a:ext cx="7315200" cy="4648200"/>
          </a:xfrm>
          <a:effectLst>
            <a:outerShdw dist="63500" dir="2212194" algn="ctr" rotWithShape="0">
              <a:schemeClr val="bg2"/>
            </a:outerShdw>
          </a:effectLst>
        </p:spPr>
        <p:txBody>
          <a:bodyPr/>
          <a:lstStyle/>
          <a:p>
            <a:pPr>
              <a:defRPr/>
            </a:pPr>
            <a:r>
              <a:rPr lang="en-US" sz="3600"/>
              <a:t>Lightweight      Flexible Comfortable</a:t>
            </a:r>
          </a:p>
          <a:p>
            <a:pPr>
              <a:defRPr/>
            </a:pPr>
            <a:r>
              <a:rPr lang="en-US" sz="3600"/>
              <a:t>High Tensile Strength </a:t>
            </a:r>
          </a:p>
          <a:p>
            <a:pPr>
              <a:defRPr/>
            </a:pPr>
            <a:r>
              <a:rPr lang="en-US" sz="3600"/>
              <a:t>Excellent Dimensional Stability</a:t>
            </a:r>
          </a:p>
          <a:p>
            <a:pPr>
              <a:defRPr/>
            </a:pPr>
            <a:r>
              <a:rPr lang="en-US" sz="3600"/>
              <a:t>High Flame Resistant</a:t>
            </a:r>
          </a:p>
          <a:p>
            <a:pPr>
              <a:defRPr/>
            </a:pPr>
            <a:r>
              <a:rPr lang="en-US" sz="3600"/>
              <a:t>High Chemical Resistant</a:t>
            </a:r>
          </a:p>
          <a:p>
            <a:pPr>
              <a:defRPr/>
            </a:pPr>
            <a:r>
              <a:rPr lang="en-US" sz="3600"/>
              <a:t>Used with epoxy or vinyl resin</a:t>
            </a:r>
          </a:p>
          <a:p>
            <a:pPr>
              <a:defRPr/>
            </a:pPr>
            <a:endParaRPr lang="en-US" sz="36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B2_stealth bomber"/>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pic>
        <p:nvPicPr>
          <p:cNvPr id="472067" name="Picture 3">
            <a:hlinkClick r:id="" action="ppaction://media"/>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cstate="print"/>
          <a:srcRect/>
          <a:stretch>
            <a:fillRect/>
          </a:stretch>
        </p:blipFill>
        <p:spPr bwMode="auto">
          <a:xfrm>
            <a:off x="10058400" y="3352800"/>
            <a:ext cx="304800" cy="304800"/>
          </a:xfrm>
          <a:prstGeom prst="rect">
            <a:avLst/>
          </a:prstGeom>
          <a:noFill/>
          <a:ln w="9525">
            <a:noFill/>
            <a:miter lim="800000"/>
            <a:headEnd/>
            <a:tailEnd/>
          </a:ln>
        </p:spPr>
      </p:pic>
      <p:sp>
        <p:nvSpPr>
          <p:cNvPr id="472068" name="Rectangle 4"/>
          <p:cNvSpPr>
            <a:spLocks noChangeArrowheads="1"/>
          </p:cNvSpPr>
          <p:nvPr/>
        </p:nvSpPr>
        <p:spPr bwMode="auto">
          <a:xfrm>
            <a:off x="5181600" y="596900"/>
            <a:ext cx="34925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Kevlar Product</a:t>
            </a:r>
            <a:endParaRPr lang="en-US" sz="3200" b="1">
              <a:solidFill>
                <a:srgbClr val="CC0000"/>
              </a:solidFill>
              <a:effectLst>
                <a:outerShdw blurRad="38100" dist="38100" dir="2700000" algn="tl">
                  <a:srgbClr val="000000"/>
                </a:outerShdw>
              </a:effectLst>
              <a:latin typeface="Arial" charset="0"/>
              <a:sym typeface="Symbol"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206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72067"/>
                </p:tgtEl>
              </p:cMediaNode>
            </p:audio>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1026"/>
          <p:cNvSpPr>
            <a:spLocks noGrp="1" noChangeArrowheads="1"/>
          </p:cNvSpPr>
          <p:nvPr>
            <p:ph type="title"/>
          </p:nvPr>
        </p:nvSpPr>
        <p:spPr>
          <a:xfrm>
            <a:off x="2514600" y="457200"/>
            <a:ext cx="38100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Kevlar</a:t>
            </a:r>
            <a:r>
              <a:rPr lang="en-US">
                <a:solidFill>
                  <a:srgbClr val="CC0000"/>
                </a:solidFill>
                <a:sym typeface="Symbol" pitchFamily="18" charset="2"/>
              </a:rPr>
              <a:t></a:t>
            </a:r>
            <a:endParaRPr lang="en-US"/>
          </a:p>
        </p:txBody>
      </p:sp>
      <p:sp>
        <p:nvSpPr>
          <p:cNvPr id="425987" name="Rectangle 1027"/>
          <p:cNvSpPr>
            <a:spLocks noGrp="1" noChangeArrowheads="1"/>
          </p:cNvSpPr>
          <p:nvPr>
            <p:ph type="body" idx="1"/>
          </p:nvPr>
        </p:nvSpPr>
        <p:spPr>
          <a:xfrm>
            <a:off x="533400" y="1676400"/>
            <a:ext cx="8001000" cy="4648200"/>
          </a:xfrm>
          <a:effectLst>
            <a:outerShdw dist="63500" dir="2212194" algn="ctr" rotWithShape="0">
              <a:schemeClr val="bg2"/>
            </a:outerShdw>
          </a:effectLst>
        </p:spPr>
        <p:txBody>
          <a:bodyPr/>
          <a:lstStyle/>
          <a:p>
            <a:pPr>
              <a:defRPr/>
            </a:pPr>
            <a:r>
              <a:rPr lang="en-US" sz="3600"/>
              <a:t>Protective &amp; Performance Apparel</a:t>
            </a:r>
          </a:p>
          <a:p>
            <a:pPr>
              <a:defRPr/>
            </a:pPr>
            <a:r>
              <a:rPr lang="en-US" sz="3600"/>
              <a:t>Composites : aircraft parts/boats </a:t>
            </a:r>
          </a:p>
          <a:p>
            <a:pPr>
              <a:defRPr/>
            </a:pPr>
            <a:r>
              <a:rPr lang="en-US" sz="3600"/>
              <a:t>Fiber-Optic Cables</a:t>
            </a:r>
          </a:p>
          <a:p>
            <a:pPr>
              <a:defRPr/>
            </a:pPr>
            <a:r>
              <a:rPr lang="en-US" sz="3600"/>
              <a:t>Tires</a:t>
            </a:r>
          </a:p>
          <a:p>
            <a:pPr>
              <a:defRPr/>
            </a:pPr>
            <a:r>
              <a:rPr lang="en-US" sz="3600"/>
              <a:t>Ropes &amp; Cables</a:t>
            </a:r>
          </a:p>
          <a:p>
            <a:pPr>
              <a:defRPr/>
            </a:pPr>
            <a:r>
              <a:rPr lang="en-US" sz="3600"/>
              <a:t>Brake Pads &amp; Clutch Linings</a:t>
            </a:r>
          </a:p>
          <a:p>
            <a:pPr>
              <a:defRPr/>
            </a:pPr>
            <a:r>
              <a:rPr lang="en-US" sz="3600"/>
              <a:t>Power Transmission Belts / Hoses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1026" descr="blackhawk"/>
          <p:cNvPicPr>
            <a:picLocks noChangeAspect="1" noChangeArrowheads="1"/>
          </p:cNvPicPr>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pic>
        <p:nvPicPr>
          <p:cNvPr id="466947" name="hcopter2.wav">
            <a:hlinkClick r:id="" action="ppaction://media"/>
          </p:cNvPr>
          <p:cNvPicPr>
            <a:picLocks noRot="1" noChangeAspect="1" noChangeArrowheads="1"/>
          </p:cNvPicPr>
          <p:nvPr>
            <a:audioFile r:link="rId1"/>
          </p:nvPr>
        </p:nvPicPr>
        <p:blipFill>
          <a:blip r:embed="rId5" cstate="print"/>
          <a:srcRect/>
          <a:stretch>
            <a:fillRect/>
          </a:stretch>
        </p:blipFill>
        <p:spPr bwMode="auto">
          <a:xfrm>
            <a:off x="9601200" y="3505200"/>
            <a:ext cx="304800" cy="304800"/>
          </a:xfrm>
          <a:prstGeom prst="rect">
            <a:avLst/>
          </a:prstGeom>
          <a:noFill/>
          <a:ln w="9525">
            <a:noFill/>
            <a:miter lim="800000"/>
            <a:headEnd/>
            <a:tailEnd/>
          </a:ln>
        </p:spPr>
      </p:pic>
      <p:sp>
        <p:nvSpPr>
          <p:cNvPr id="466948" name="Rectangle 1028"/>
          <p:cNvSpPr>
            <a:spLocks noChangeArrowheads="1"/>
          </p:cNvSpPr>
          <p:nvPr/>
        </p:nvSpPr>
        <p:spPr bwMode="auto">
          <a:xfrm>
            <a:off x="914400" y="914400"/>
            <a:ext cx="1968500" cy="1247775"/>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Kevlar</a:t>
            </a:r>
          </a:p>
          <a:p>
            <a:pPr algn="ctr">
              <a:defRPr/>
            </a:pPr>
            <a:r>
              <a:rPr lang="en-US" sz="3600" b="1">
                <a:solidFill>
                  <a:srgbClr val="CC0000"/>
                </a:solidFill>
                <a:effectLst>
                  <a:outerShdw blurRad="38100" dist="38100" dir="2700000" algn="tl">
                    <a:srgbClr val="000000"/>
                  </a:outerShdw>
                </a:effectLst>
                <a:latin typeface="Arial" charset="0"/>
              </a:rPr>
              <a:t>Product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694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66947"/>
                </p:tgtEl>
              </p:cMediaNode>
            </p:audio>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BryceCanyon3"/>
          <p:cNvPicPr>
            <a:picLocks noChangeAspect="1" noChangeArrowheads="1"/>
          </p:cNvPicPr>
          <p:nvPr/>
        </p:nvPicPr>
        <p:blipFill>
          <a:blip r:embed="rId3" cstate="print"/>
          <a:srcRect/>
          <a:stretch>
            <a:fillRect/>
          </a:stretch>
        </p:blipFill>
        <p:spPr bwMode="auto">
          <a:xfrm>
            <a:off x="-228600" y="0"/>
            <a:ext cx="9753600" cy="6934200"/>
          </a:xfrm>
          <a:prstGeom prst="rect">
            <a:avLst/>
          </a:prstGeom>
          <a:noFill/>
          <a:ln w="9525">
            <a:noFill/>
            <a:miter lim="800000"/>
            <a:headEnd/>
            <a:tailEnd/>
          </a:ln>
        </p:spPr>
      </p:pic>
      <p:sp>
        <p:nvSpPr>
          <p:cNvPr id="727043" name="Rectangle 3"/>
          <p:cNvSpPr>
            <a:spLocks noChangeArrowheads="1"/>
          </p:cNvSpPr>
          <p:nvPr/>
        </p:nvSpPr>
        <p:spPr bwMode="auto">
          <a:xfrm>
            <a:off x="152400" y="5840413"/>
            <a:ext cx="7927975" cy="636587"/>
          </a:xfrm>
          <a:prstGeom prst="rect">
            <a:avLst/>
          </a:prstGeom>
          <a:solidFill>
            <a:srgbClr val="FF9900"/>
          </a:solidFill>
          <a:ln w="57150">
            <a:solidFill>
              <a:srgbClr val="CC0000"/>
            </a:solidFill>
            <a:miter lim="800000"/>
            <a:headEnd/>
            <a:tailEnd/>
          </a:ln>
          <a:effectLst>
            <a:outerShdw dist="81320" dir="3080412"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Let’s Discuss Types of Plastic Materials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ChangeArrowheads="1"/>
          </p:cNvSpPr>
          <p:nvPr>
            <p:ph type="title"/>
          </p:nvPr>
        </p:nvSpPr>
        <p:spPr>
          <a:xfrm>
            <a:off x="762000" y="457200"/>
            <a:ext cx="76200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Types of Plastic Materials</a:t>
            </a:r>
            <a:endParaRPr lang="en-US"/>
          </a:p>
        </p:txBody>
      </p:sp>
      <p:sp>
        <p:nvSpPr>
          <p:cNvPr id="322563" name="Rectangle 3"/>
          <p:cNvSpPr>
            <a:spLocks noGrp="1" noChangeArrowheads="1"/>
          </p:cNvSpPr>
          <p:nvPr>
            <p:ph type="body" idx="1"/>
          </p:nvPr>
        </p:nvSpPr>
        <p:spPr>
          <a:xfrm>
            <a:off x="685800" y="1676400"/>
            <a:ext cx="8077200" cy="4572000"/>
          </a:xfrm>
        </p:spPr>
        <p:txBody>
          <a:bodyPr/>
          <a:lstStyle/>
          <a:p>
            <a:pPr>
              <a:defRPr/>
            </a:pPr>
            <a:r>
              <a:rPr lang="en-US" sz="3600">
                <a:solidFill>
                  <a:srgbClr val="FF3300"/>
                </a:solidFill>
              </a:rPr>
              <a:t>Thermoplastic Resins</a:t>
            </a:r>
            <a:endParaRPr lang="en-US" sz="3600"/>
          </a:p>
          <a:p>
            <a:pPr lvl="1">
              <a:defRPr/>
            </a:pPr>
            <a:r>
              <a:rPr lang="en-US"/>
              <a:t>become fluid upon heating</a:t>
            </a:r>
          </a:p>
          <a:p>
            <a:pPr lvl="1">
              <a:defRPr/>
            </a:pPr>
            <a:r>
              <a:rPr lang="en-US"/>
              <a:t>repeatable &amp; </a:t>
            </a:r>
            <a:r>
              <a:rPr lang="en-US">
                <a:solidFill>
                  <a:srgbClr val="FF9900"/>
                </a:solidFill>
              </a:rPr>
              <a:t> reversible</a:t>
            </a:r>
            <a:r>
              <a:rPr lang="en-US"/>
              <a:t> process</a:t>
            </a:r>
          </a:p>
          <a:p>
            <a:pPr lvl="1">
              <a:defRPr/>
            </a:pPr>
            <a:r>
              <a:rPr lang="en-US"/>
              <a:t>no chemical change</a:t>
            </a:r>
          </a:p>
          <a:p>
            <a:pPr lvl="1">
              <a:defRPr/>
            </a:pPr>
            <a:r>
              <a:rPr lang="en-US"/>
              <a:t>no permanent change in physical prop.</a:t>
            </a:r>
          </a:p>
          <a:p>
            <a:pPr lvl="1">
              <a:defRPr/>
            </a:pPr>
            <a:r>
              <a:rPr lang="en-US"/>
              <a:t>readily extruded or molded</a:t>
            </a:r>
          </a:p>
          <a:p>
            <a:pPr lvl="1">
              <a:buFontTx/>
              <a:buNone/>
              <a:defRPr/>
            </a:pPr>
            <a:r>
              <a:rPr lang="en-US"/>
              <a:t>e.g..  film, fibers, bottles etc.</a:t>
            </a:r>
          </a:p>
          <a:p>
            <a:pPr lvl="1">
              <a:buFontTx/>
              <a:buNone/>
              <a:defRPr/>
            </a:pPr>
            <a:endParaRPr lang="en-US"/>
          </a:p>
          <a:p>
            <a:pPr lvl="1">
              <a:buFontTx/>
              <a:buNone/>
              <a:defRPr/>
            </a:pPr>
            <a:r>
              <a:rPr lang="en-US"/>
              <a:t>Polyethylene, Polystyrene &amp; Polypropylene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762000" y="457200"/>
            <a:ext cx="75438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Types of Plastic Materials</a:t>
            </a:r>
            <a:endParaRPr lang="en-US"/>
          </a:p>
        </p:txBody>
      </p:sp>
      <p:sp>
        <p:nvSpPr>
          <p:cNvPr id="324611" name="Rectangle 3"/>
          <p:cNvSpPr>
            <a:spLocks noGrp="1" noChangeArrowheads="1"/>
          </p:cNvSpPr>
          <p:nvPr>
            <p:ph type="body" idx="1"/>
          </p:nvPr>
        </p:nvSpPr>
        <p:spPr>
          <a:xfrm>
            <a:off x="685800" y="1828800"/>
            <a:ext cx="7772400" cy="4495800"/>
          </a:xfrm>
        </p:spPr>
        <p:txBody>
          <a:bodyPr/>
          <a:lstStyle/>
          <a:p>
            <a:pPr>
              <a:defRPr/>
            </a:pPr>
            <a:r>
              <a:rPr lang="en-US" sz="3600">
                <a:solidFill>
                  <a:srgbClr val="FF3300"/>
                </a:solidFill>
              </a:rPr>
              <a:t>Thermosetting Resins</a:t>
            </a:r>
            <a:endParaRPr lang="en-US" sz="4000"/>
          </a:p>
          <a:p>
            <a:pPr lvl="1">
              <a:defRPr/>
            </a:pPr>
            <a:r>
              <a:rPr lang="en-US"/>
              <a:t>irreversibly polymerizes and solidifies </a:t>
            </a:r>
          </a:p>
          <a:p>
            <a:pPr lvl="1">
              <a:defRPr/>
            </a:pPr>
            <a:r>
              <a:rPr lang="en-US"/>
              <a:t>chemical structure permanently altered</a:t>
            </a:r>
          </a:p>
          <a:p>
            <a:pPr lvl="1">
              <a:defRPr/>
            </a:pPr>
            <a:r>
              <a:rPr lang="en-US"/>
              <a:t>cannot be resoftened</a:t>
            </a:r>
          </a:p>
          <a:p>
            <a:pPr lvl="1">
              <a:defRPr/>
            </a:pPr>
            <a:r>
              <a:rPr lang="en-US"/>
              <a:t>process called curing or hardening</a:t>
            </a:r>
          </a:p>
          <a:p>
            <a:pPr lvl="1">
              <a:buFontTx/>
              <a:buNone/>
              <a:defRPr/>
            </a:pPr>
            <a:r>
              <a:rPr lang="en-US"/>
              <a:t>e.g..  Molding, casting, powder coating</a:t>
            </a:r>
          </a:p>
          <a:p>
            <a:pPr lvl="1">
              <a:buFontTx/>
              <a:buNone/>
              <a:defRPr/>
            </a:pPr>
            <a:endParaRPr lang="en-US"/>
          </a:p>
          <a:p>
            <a:pPr lvl="1">
              <a:buFontTx/>
              <a:buNone/>
              <a:defRPr/>
            </a:pPr>
            <a:r>
              <a:rPr lang="en-US"/>
              <a:t>Polyurethanes, Polyester &amp; Epoxy resins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a:xfrm>
            <a:off x="685800" y="228600"/>
            <a:ext cx="7924800" cy="1295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Thermoplastic vs. Thermosetting</a:t>
            </a:r>
            <a:endParaRPr lang="en-US"/>
          </a:p>
        </p:txBody>
      </p:sp>
      <p:sp>
        <p:nvSpPr>
          <p:cNvPr id="77827" name="Rectangle 3"/>
          <p:cNvSpPr>
            <a:spLocks noChangeArrowheads="1"/>
          </p:cNvSpPr>
          <p:nvPr/>
        </p:nvSpPr>
        <p:spPr bwMode="auto">
          <a:xfrm>
            <a:off x="457200" y="1981200"/>
            <a:ext cx="8305800" cy="4495800"/>
          </a:xfrm>
          <a:prstGeom prst="rect">
            <a:avLst/>
          </a:prstGeom>
          <a:noFill/>
          <a:ln w="57150">
            <a:solidFill>
              <a:srgbClr val="FFFF00"/>
            </a:solidFill>
            <a:miter lim="800000"/>
            <a:headEnd/>
            <a:tailEnd/>
          </a:ln>
        </p:spPr>
        <p:txBody>
          <a:bodyPr wrap="none" anchor="ctr"/>
          <a:lstStyle/>
          <a:p>
            <a:endParaRPr lang="en-US"/>
          </a:p>
        </p:txBody>
      </p:sp>
      <p:sp>
        <p:nvSpPr>
          <p:cNvPr id="77828" name="Line 4"/>
          <p:cNvSpPr>
            <a:spLocks noChangeShapeType="1"/>
          </p:cNvSpPr>
          <p:nvPr/>
        </p:nvSpPr>
        <p:spPr bwMode="auto">
          <a:xfrm>
            <a:off x="3962400" y="1981200"/>
            <a:ext cx="0" cy="4495800"/>
          </a:xfrm>
          <a:prstGeom prst="line">
            <a:avLst/>
          </a:prstGeom>
          <a:noFill/>
          <a:ln w="57150">
            <a:solidFill>
              <a:srgbClr val="FFFF00"/>
            </a:solidFill>
            <a:round/>
            <a:headEnd/>
            <a:tailEnd/>
          </a:ln>
        </p:spPr>
        <p:txBody>
          <a:bodyPr wrap="none" anchor="ctr"/>
          <a:lstStyle/>
          <a:p>
            <a:endParaRPr lang="en-US"/>
          </a:p>
        </p:txBody>
      </p:sp>
      <p:sp>
        <p:nvSpPr>
          <p:cNvPr id="77829" name="Line 5"/>
          <p:cNvSpPr>
            <a:spLocks noChangeShapeType="1"/>
          </p:cNvSpPr>
          <p:nvPr/>
        </p:nvSpPr>
        <p:spPr bwMode="auto">
          <a:xfrm>
            <a:off x="457200" y="2590800"/>
            <a:ext cx="8305800" cy="0"/>
          </a:xfrm>
          <a:prstGeom prst="line">
            <a:avLst/>
          </a:prstGeom>
          <a:noFill/>
          <a:ln w="57150">
            <a:solidFill>
              <a:srgbClr val="FFFF00"/>
            </a:solidFill>
            <a:round/>
            <a:headEnd/>
            <a:tailEnd/>
          </a:ln>
        </p:spPr>
        <p:txBody>
          <a:bodyPr wrap="none" anchor="ctr"/>
          <a:lstStyle/>
          <a:p>
            <a:endParaRPr lang="en-US"/>
          </a:p>
        </p:txBody>
      </p:sp>
      <p:sp>
        <p:nvSpPr>
          <p:cNvPr id="326662" name="Text Box 6"/>
          <p:cNvSpPr txBox="1">
            <a:spLocks noChangeArrowheads="1"/>
          </p:cNvSpPr>
          <p:nvPr/>
        </p:nvSpPr>
        <p:spPr bwMode="auto">
          <a:xfrm>
            <a:off x="685800" y="1995488"/>
            <a:ext cx="8001000" cy="3262312"/>
          </a:xfrm>
          <a:prstGeom prst="rect">
            <a:avLst/>
          </a:prstGeom>
          <a:noFill/>
          <a:ln w="9525">
            <a:noFill/>
            <a:miter lim="800000"/>
            <a:headEnd/>
            <a:tailEnd/>
          </a:ln>
          <a:effectLst>
            <a:outerShdw dist="53882" dir="2700000" algn="ctr" rotWithShape="0">
              <a:schemeClr val="bg2"/>
            </a:outerShdw>
          </a:effectLst>
        </p:spPr>
        <p:txBody>
          <a:bodyPr>
            <a:spAutoFit/>
          </a:bodyPr>
          <a:lstStyle/>
          <a:p>
            <a:pPr>
              <a:defRPr/>
            </a:pPr>
            <a:r>
              <a:rPr lang="en-US" sz="3200">
                <a:solidFill>
                  <a:srgbClr val="FF3300"/>
                </a:solidFill>
                <a:effectLst>
                  <a:outerShdw blurRad="38100" dist="38100" dir="2700000" algn="tl">
                    <a:srgbClr val="000000"/>
                  </a:outerShdw>
                </a:effectLst>
                <a:latin typeface="Arial" charset="0"/>
              </a:rPr>
              <a:t>Thermoplastic                Thermosetting</a:t>
            </a:r>
            <a:endParaRPr lang="en-US" sz="3200">
              <a:solidFill>
                <a:srgbClr val="FFFF00"/>
              </a:solidFill>
              <a:effectLst>
                <a:outerShdw blurRad="38100" dist="38100" dir="2700000" algn="tl">
                  <a:srgbClr val="000000"/>
                </a:outerShdw>
              </a:effectLst>
            </a:endParaRPr>
          </a:p>
          <a:p>
            <a:pPr>
              <a:defRPr/>
            </a:pPr>
            <a:endParaRPr lang="en-US" sz="3200">
              <a:solidFill>
                <a:srgbClr val="FFFF00"/>
              </a:solidFill>
              <a:effectLst>
                <a:outerShdw blurRad="38100" dist="38100" dir="2700000" algn="tl">
                  <a:srgbClr val="000000"/>
                </a:outerShdw>
              </a:effectLst>
            </a:endParaRPr>
          </a:p>
          <a:p>
            <a:pPr>
              <a:defRPr/>
            </a:pPr>
            <a:r>
              <a:rPr lang="en-US" sz="2800">
                <a:solidFill>
                  <a:srgbClr val="FFFF00"/>
                </a:solidFill>
                <a:effectLst>
                  <a:outerShdw blurRad="38100" dist="38100" dir="2700000" algn="tl">
                    <a:srgbClr val="000000"/>
                  </a:outerShdw>
                </a:effectLst>
                <a:latin typeface="Arial" charset="0"/>
              </a:rPr>
              <a:t>Faster molding           Design constraints</a:t>
            </a:r>
          </a:p>
          <a:p>
            <a:pPr>
              <a:defRPr/>
            </a:pPr>
            <a:r>
              <a:rPr lang="en-US" sz="2800">
                <a:solidFill>
                  <a:srgbClr val="FFFF00"/>
                </a:solidFill>
                <a:effectLst>
                  <a:outerShdw blurRad="38100" dist="38100" dir="2700000" algn="tl">
                    <a:srgbClr val="000000"/>
                  </a:outerShdw>
                </a:effectLst>
                <a:latin typeface="Arial" charset="0"/>
              </a:rPr>
              <a:t>Lower emissions        Limited unit production</a:t>
            </a:r>
          </a:p>
          <a:p>
            <a:pPr>
              <a:defRPr/>
            </a:pPr>
            <a:r>
              <a:rPr lang="en-US" sz="2800">
                <a:solidFill>
                  <a:srgbClr val="FFFF00"/>
                </a:solidFill>
                <a:effectLst>
                  <a:outerShdw blurRad="38100" dist="38100" dir="2700000" algn="tl">
                    <a:srgbClr val="000000"/>
                  </a:outerShdw>
                </a:effectLst>
                <a:latin typeface="Arial" charset="0"/>
              </a:rPr>
              <a:t>Lower costs                Performance requirements                           Easy recycling            Market demands</a:t>
            </a:r>
          </a:p>
          <a:p>
            <a:pPr>
              <a:defRPr/>
            </a:pPr>
            <a:r>
              <a:rPr lang="en-US" sz="2800">
                <a:solidFill>
                  <a:srgbClr val="FFFF00"/>
                </a:solidFill>
                <a:effectLst>
                  <a:outerShdw blurRad="38100" dist="38100" dir="2700000" algn="tl">
                    <a:srgbClr val="000000"/>
                  </a:outerShdw>
                </a:effectLst>
                <a:latin typeface="Arial" charset="0"/>
              </a:rPr>
              <a:t>Low labor intensity</a:t>
            </a:r>
            <a:r>
              <a:rPr lang="en-US" sz="3200">
                <a:solidFill>
                  <a:srgbClr val="FFFF00"/>
                </a:solidFill>
                <a:effectLst>
                  <a:outerShdw blurRad="38100" dist="38100" dir="2700000" algn="tl">
                    <a:srgbClr val="000000"/>
                  </a:outerShdw>
                </a:effectLst>
              </a:rPr>
              <a:t>					</a:t>
            </a:r>
            <a:endParaRPr lang="en-US" sz="3200">
              <a:solidFill>
                <a:srgbClr val="FFFF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rgbClr val="080808"/>
        </a:solidFill>
        <a:effectLst/>
      </p:bgPr>
    </p:bg>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a:xfrm>
            <a:off x="1371600" y="381000"/>
            <a:ext cx="6477000" cy="7620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sz="4800">
                <a:solidFill>
                  <a:srgbClr val="CC0000"/>
                </a:solidFill>
              </a:rPr>
              <a:t>Raw Materials</a:t>
            </a:r>
            <a:endParaRPr lang="en-US" sz="4800"/>
          </a:p>
        </p:txBody>
      </p:sp>
      <p:pic>
        <p:nvPicPr>
          <p:cNvPr id="78851" name="Picture 3" descr="Boat 1"/>
          <p:cNvPicPr>
            <a:picLocks noChangeAspect="1" noChangeArrowheads="1"/>
          </p:cNvPicPr>
          <p:nvPr/>
        </p:nvPicPr>
        <p:blipFill>
          <a:blip r:embed="rId3" cstate="print"/>
          <a:srcRect/>
          <a:stretch>
            <a:fillRect/>
          </a:stretch>
        </p:blipFill>
        <p:spPr bwMode="auto">
          <a:xfrm>
            <a:off x="0" y="1566863"/>
            <a:ext cx="9144000" cy="5291137"/>
          </a:xfrm>
          <a:prstGeom prst="rect">
            <a:avLst/>
          </a:prstGeom>
          <a:noFill/>
          <a:ln w="9525">
            <a:noFill/>
            <a:miter lim="800000"/>
            <a:headEnd/>
            <a:tailEnd/>
          </a:ln>
        </p:spPr>
      </p:pic>
      <p:sp>
        <p:nvSpPr>
          <p:cNvPr id="428037" name="Rectangle 5"/>
          <p:cNvSpPr>
            <a:spLocks noChangeArrowheads="1"/>
          </p:cNvSpPr>
          <p:nvPr/>
        </p:nvSpPr>
        <p:spPr bwMode="auto">
          <a:xfrm>
            <a:off x="0" y="1676400"/>
            <a:ext cx="9144000" cy="5035550"/>
          </a:xfrm>
          <a:prstGeom prst="rect">
            <a:avLst/>
          </a:prstGeom>
          <a:noFill/>
          <a:ln w="9525">
            <a:noFill/>
            <a:miter lim="800000"/>
            <a:headEnd/>
            <a:tailEnd/>
          </a:ln>
          <a:effectLst>
            <a:outerShdw dist="53882" dir="2700000" algn="ctr" rotWithShape="0">
              <a:schemeClr val="bg2"/>
            </a:outerShdw>
          </a:effectLst>
        </p:spPr>
        <p:txBody>
          <a:bodyPr>
            <a:spAutoFit/>
          </a:bodyPr>
          <a:lstStyle/>
          <a:p>
            <a:pPr>
              <a:defRPr/>
            </a:pPr>
            <a:r>
              <a:rPr lang="en-US" sz="3600" b="1">
                <a:effectLst>
                  <a:outerShdw blurRad="38100" dist="38100" dir="2700000" algn="tl">
                    <a:srgbClr val="FFFFFF"/>
                  </a:outerShdw>
                </a:effectLst>
                <a:latin typeface="Arial" charset="0"/>
              </a:rPr>
              <a:t>  Resins						Fiberglass</a:t>
            </a:r>
          </a:p>
          <a:p>
            <a:pPr>
              <a:defRPr/>
            </a:pPr>
            <a:r>
              <a:rPr lang="en-US" sz="3600" b="1">
                <a:effectLst>
                  <a:outerShdw blurRad="38100" dist="38100" dir="2700000" algn="tl">
                    <a:srgbClr val="FFFFFF"/>
                  </a:outerShdw>
                </a:effectLst>
                <a:latin typeface="Arial" charset="0"/>
              </a:rPr>
              <a:t>  Fiber substrate			         Catalysts</a:t>
            </a:r>
          </a:p>
          <a:p>
            <a:pPr>
              <a:defRPr/>
            </a:pPr>
            <a:endParaRPr lang="en-US" sz="3600" b="1">
              <a:effectLst>
                <a:outerShdw blurRad="38100" dist="38100" dir="2700000" algn="tl">
                  <a:srgbClr val="FFFFFF"/>
                </a:outerShdw>
              </a:effectLst>
              <a:latin typeface="Arial" charset="0"/>
            </a:endParaRPr>
          </a:p>
          <a:p>
            <a:pPr>
              <a:defRPr/>
            </a:pPr>
            <a:endParaRPr lang="en-US" sz="3600" b="1">
              <a:effectLst>
                <a:outerShdw blurRad="38100" dist="38100" dir="2700000" algn="tl">
                  <a:srgbClr val="FFFFFF"/>
                </a:outerShdw>
              </a:effectLst>
              <a:latin typeface="Arial" charset="0"/>
            </a:endParaRPr>
          </a:p>
          <a:p>
            <a:pPr>
              <a:defRPr/>
            </a:pPr>
            <a:endParaRPr lang="en-US" sz="3600" b="1">
              <a:effectLst>
                <a:outerShdw blurRad="38100" dist="38100" dir="2700000" algn="tl">
                  <a:srgbClr val="FFFFFF"/>
                </a:outerShdw>
              </a:effectLst>
              <a:latin typeface="Arial" charset="0"/>
            </a:endParaRPr>
          </a:p>
          <a:p>
            <a:pPr>
              <a:defRPr/>
            </a:pPr>
            <a:endParaRPr lang="en-US" sz="3600" b="1">
              <a:effectLst>
                <a:outerShdw blurRad="38100" dist="38100" dir="2700000" algn="tl">
                  <a:srgbClr val="FFFFFF"/>
                </a:outerShdw>
              </a:effectLst>
              <a:latin typeface="Arial" charset="0"/>
            </a:endParaRPr>
          </a:p>
          <a:p>
            <a:pPr>
              <a:defRPr/>
            </a:pPr>
            <a:endParaRPr lang="en-US" sz="3600" b="1">
              <a:effectLst>
                <a:outerShdw blurRad="38100" dist="38100" dir="2700000" algn="tl">
                  <a:srgbClr val="FFFFFF"/>
                </a:outerShdw>
              </a:effectLst>
              <a:latin typeface="Arial" charset="0"/>
            </a:endParaRPr>
          </a:p>
          <a:p>
            <a:pPr>
              <a:defRPr/>
            </a:pPr>
            <a:r>
              <a:rPr lang="en-US" sz="3600" b="1">
                <a:effectLst>
                  <a:outerShdw blurRad="38100" dist="38100" dir="2700000" algn="tl">
                    <a:srgbClr val="FFFFFF"/>
                  </a:outerShdw>
                </a:effectLst>
                <a:latin typeface="Arial" charset="0"/>
              </a:rPr>
              <a:t>  Additives				          Solvents</a:t>
            </a:r>
          </a:p>
          <a:p>
            <a:pPr>
              <a:defRPr/>
            </a:pPr>
            <a:r>
              <a:rPr lang="en-US" sz="3600" b="1">
                <a:effectLst>
                  <a:outerShdw blurRad="38100" dist="38100" dir="2700000" algn="tl">
                    <a:srgbClr val="FFFFFF"/>
                  </a:outerShdw>
                </a:effectLst>
                <a:latin typeface="Arial" charset="0"/>
              </a:rPr>
              <a:t>  Initiators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1026" descr="DSCN0136"/>
          <p:cNvPicPr>
            <a:picLocks noChangeAspect="1" noChangeArrowheads="1"/>
          </p:cNvPicPr>
          <p:nvPr/>
        </p:nvPicPr>
        <p:blipFill>
          <a:blip r:embed="rId2" cstate="print"/>
          <a:srcRect/>
          <a:stretch>
            <a:fillRect/>
          </a:stretch>
        </p:blipFill>
        <p:spPr bwMode="auto">
          <a:xfrm>
            <a:off x="0" y="0"/>
            <a:ext cx="9296400" cy="6972300"/>
          </a:xfrm>
          <a:prstGeom prst="rect">
            <a:avLst/>
          </a:prstGeom>
          <a:noFill/>
          <a:ln w="9525">
            <a:noFill/>
            <a:miter lim="800000"/>
            <a:headEnd/>
            <a:tailEnd/>
          </a:ln>
        </p:spPr>
      </p:pic>
      <p:sp>
        <p:nvSpPr>
          <p:cNvPr id="711683" name="Rectangle 1027"/>
          <p:cNvSpPr>
            <a:spLocks noChangeArrowheads="1"/>
          </p:cNvSpPr>
          <p:nvPr/>
        </p:nvSpPr>
        <p:spPr bwMode="auto">
          <a:xfrm>
            <a:off x="2514600" y="5638800"/>
            <a:ext cx="49911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Typical Raw Materials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a:xfrm>
            <a:off x="2514600" y="533400"/>
            <a:ext cx="4140200" cy="9906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sz="4000">
                <a:solidFill>
                  <a:srgbClr val="CC0000"/>
                </a:solidFill>
              </a:rPr>
              <a:t>Advantages</a:t>
            </a:r>
            <a:endParaRPr lang="en-US" sz="4000"/>
          </a:p>
        </p:txBody>
      </p:sp>
      <p:sp>
        <p:nvSpPr>
          <p:cNvPr id="306179" name="Rectangle 3"/>
          <p:cNvSpPr>
            <a:spLocks noGrp="1" noChangeArrowheads="1"/>
          </p:cNvSpPr>
          <p:nvPr>
            <p:ph type="body" idx="1"/>
          </p:nvPr>
        </p:nvSpPr>
        <p:spPr>
          <a:xfrm>
            <a:off x="685800" y="1771650"/>
            <a:ext cx="7185025" cy="5238750"/>
          </a:xfrm>
          <a:effectLst>
            <a:outerShdw dist="71842" dir="2700000" algn="ctr" rotWithShape="0">
              <a:schemeClr val="bg2"/>
            </a:outerShdw>
          </a:effectLst>
        </p:spPr>
        <p:txBody>
          <a:bodyPr lIns="90488" tIns="44450" rIns="90488" bIns="44450"/>
          <a:lstStyle/>
          <a:p>
            <a:pPr>
              <a:lnSpc>
                <a:spcPct val="90000"/>
              </a:lnSpc>
              <a:defRPr/>
            </a:pPr>
            <a:r>
              <a:rPr lang="en-US" sz="2800"/>
              <a:t>Structural strength &amp; rigidity </a:t>
            </a:r>
          </a:p>
          <a:p>
            <a:pPr>
              <a:lnSpc>
                <a:spcPct val="90000"/>
              </a:lnSpc>
              <a:defRPr/>
            </a:pPr>
            <a:r>
              <a:rPr lang="en-US" sz="2800"/>
              <a:t>Heat resistance</a:t>
            </a:r>
          </a:p>
          <a:p>
            <a:pPr>
              <a:lnSpc>
                <a:spcPct val="90000"/>
              </a:lnSpc>
              <a:defRPr/>
            </a:pPr>
            <a:r>
              <a:rPr lang="en-US" sz="2800"/>
              <a:t>Corrosion resistance</a:t>
            </a:r>
          </a:p>
          <a:p>
            <a:pPr>
              <a:lnSpc>
                <a:spcPct val="90000"/>
              </a:lnSpc>
              <a:defRPr/>
            </a:pPr>
            <a:r>
              <a:rPr lang="en-US" sz="2800"/>
              <a:t>Dielectric strength</a:t>
            </a:r>
          </a:p>
          <a:p>
            <a:pPr>
              <a:lnSpc>
                <a:spcPct val="90000"/>
              </a:lnSpc>
              <a:defRPr/>
            </a:pPr>
            <a:r>
              <a:rPr lang="en-US" sz="2800"/>
              <a:t>Design flexibility</a:t>
            </a:r>
          </a:p>
          <a:p>
            <a:pPr>
              <a:lnSpc>
                <a:spcPct val="90000"/>
              </a:lnSpc>
              <a:defRPr/>
            </a:pPr>
            <a:r>
              <a:rPr lang="en-US" sz="2800"/>
              <a:t>Low finish cost</a:t>
            </a:r>
          </a:p>
          <a:p>
            <a:pPr>
              <a:lnSpc>
                <a:spcPct val="90000"/>
              </a:lnSpc>
              <a:defRPr/>
            </a:pPr>
            <a:r>
              <a:rPr lang="en-US" sz="2800"/>
              <a:t>Moisture resistance</a:t>
            </a:r>
          </a:p>
          <a:p>
            <a:pPr>
              <a:lnSpc>
                <a:spcPct val="90000"/>
              </a:lnSpc>
              <a:defRPr/>
            </a:pPr>
            <a:r>
              <a:rPr lang="en-US" sz="2800"/>
              <a:t>Reuse &amp; recycle</a:t>
            </a:r>
          </a:p>
          <a:p>
            <a:pPr>
              <a:lnSpc>
                <a:spcPct val="90000"/>
              </a:lnSpc>
              <a:defRPr/>
            </a:pPr>
            <a:r>
              <a:rPr lang="en-US" sz="2800"/>
              <a:t>Light weight</a:t>
            </a:r>
          </a:p>
          <a:p>
            <a:pPr>
              <a:lnSpc>
                <a:spcPct val="90000"/>
              </a:lnSpc>
              <a:defRPr/>
            </a:pPr>
            <a:r>
              <a:rPr lang="en-US" sz="2800"/>
              <a:t>Durable</a:t>
            </a:r>
          </a:p>
        </p:txBody>
      </p:sp>
      <p:grpSp>
        <p:nvGrpSpPr>
          <p:cNvPr id="25604" name="Group 4"/>
          <p:cNvGrpSpPr>
            <a:grpSpLocks/>
          </p:cNvGrpSpPr>
          <p:nvPr/>
        </p:nvGrpSpPr>
        <p:grpSpPr bwMode="auto">
          <a:xfrm rot="10457624">
            <a:off x="5222875" y="3814763"/>
            <a:ext cx="3298825" cy="2484437"/>
            <a:chOff x="3947" y="1926"/>
            <a:chExt cx="2101" cy="1406"/>
          </a:xfrm>
        </p:grpSpPr>
        <p:grpSp>
          <p:nvGrpSpPr>
            <p:cNvPr id="25605" name="Group 5"/>
            <p:cNvGrpSpPr>
              <a:grpSpLocks/>
            </p:cNvGrpSpPr>
            <p:nvPr/>
          </p:nvGrpSpPr>
          <p:grpSpPr bwMode="auto">
            <a:xfrm>
              <a:off x="5249" y="2297"/>
              <a:ext cx="799" cy="1035"/>
              <a:chOff x="5383" y="3109"/>
              <a:chExt cx="799" cy="1035"/>
            </a:xfrm>
          </p:grpSpPr>
          <p:sp>
            <p:nvSpPr>
              <p:cNvPr id="25613" name="Freeform 6"/>
              <p:cNvSpPr>
                <a:spLocks/>
              </p:cNvSpPr>
              <p:nvPr/>
            </p:nvSpPr>
            <p:spPr bwMode="auto">
              <a:xfrm>
                <a:off x="5383" y="3109"/>
                <a:ext cx="799" cy="1035"/>
              </a:xfrm>
              <a:custGeom>
                <a:avLst/>
                <a:gdLst>
                  <a:gd name="T0" fmla="*/ 185 w 799"/>
                  <a:gd name="T1" fmla="*/ 7 h 1035"/>
                  <a:gd name="T2" fmla="*/ 251 w 799"/>
                  <a:gd name="T3" fmla="*/ 7 h 1035"/>
                  <a:gd name="T4" fmla="*/ 347 w 799"/>
                  <a:gd name="T5" fmla="*/ 22 h 1035"/>
                  <a:gd name="T6" fmla="*/ 474 w 799"/>
                  <a:gd name="T7" fmla="*/ 66 h 1035"/>
                  <a:gd name="T8" fmla="*/ 651 w 799"/>
                  <a:gd name="T9" fmla="*/ 140 h 1035"/>
                  <a:gd name="T10" fmla="*/ 696 w 799"/>
                  <a:gd name="T11" fmla="*/ 177 h 1035"/>
                  <a:gd name="T12" fmla="*/ 762 w 799"/>
                  <a:gd name="T13" fmla="*/ 295 h 1035"/>
                  <a:gd name="T14" fmla="*/ 799 w 799"/>
                  <a:gd name="T15" fmla="*/ 369 h 1035"/>
                  <a:gd name="T16" fmla="*/ 762 w 799"/>
                  <a:gd name="T17" fmla="*/ 421 h 1035"/>
                  <a:gd name="T18" fmla="*/ 762 w 799"/>
                  <a:gd name="T19" fmla="*/ 458 h 1035"/>
                  <a:gd name="T20" fmla="*/ 792 w 799"/>
                  <a:gd name="T21" fmla="*/ 517 h 1035"/>
                  <a:gd name="T22" fmla="*/ 784 w 799"/>
                  <a:gd name="T23" fmla="*/ 569 h 1035"/>
                  <a:gd name="T24" fmla="*/ 733 w 799"/>
                  <a:gd name="T25" fmla="*/ 606 h 1035"/>
                  <a:gd name="T26" fmla="*/ 747 w 799"/>
                  <a:gd name="T27" fmla="*/ 650 h 1035"/>
                  <a:gd name="T28" fmla="*/ 725 w 799"/>
                  <a:gd name="T29" fmla="*/ 710 h 1035"/>
                  <a:gd name="T30" fmla="*/ 651 w 799"/>
                  <a:gd name="T31" fmla="*/ 732 h 1035"/>
                  <a:gd name="T32" fmla="*/ 622 w 799"/>
                  <a:gd name="T33" fmla="*/ 777 h 1035"/>
                  <a:gd name="T34" fmla="*/ 563 w 799"/>
                  <a:gd name="T35" fmla="*/ 799 h 1035"/>
                  <a:gd name="T36" fmla="*/ 443 w 799"/>
                  <a:gd name="T37" fmla="*/ 806 h 1035"/>
                  <a:gd name="T38" fmla="*/ 370 w 799"/>
                  <a:gd name="T39" fmla="*/ 784 h 1035"/>
                  <a:gd name="T40" fmla="*/ 318 w 799"/>
                  <a:gd name="T41" fmla="*/ 725 h 1035"/>
                  <a:gd name="T42" fmla="*/ 274 w 799"/>
                  <a:gd name="T43" fmla="*/ 650 h 1035"/>
                  <a:gd name="T44" fmla="*/ 296 w 799"/>
                  <a:gd name="T45" fmla="*/ 620 h 1035"/>
                  <a:gd name="T46" fmla="*/ 340 w 799"/>
                  <a:gd name="T47" fmla="*/ 613 h 1035"/>
                  <a:gd name="T48" fmla="*/ 377 w 799"/>
                  <a:gd name="T49" fmla="*/ 642 h 1035"/>
                  <a:gd name="T50" fmla="*/ 347 w 799"/>
                  <a:gd name="T51" fmla="*/ 613 h 1035"/>
                  <a:gd name="T52" fmla="*/ 333 w 799"/>
                  <a:gd name="T53" fmla="*/ 606 h 1035"/>
                  <a:gd name="T54" fmla="*/ 303 w 799"/>
                  <a:gd name="T55" fmla="*/ 583 h 1035"/>
                  <a:gd name="T56" fmla="*/ 251 w 799"/>
                  <a:gd name="T57" fmla="*/ 598 h 1035"/>
                  <a:gd name="T58" fmla="*/ 244 w 799"/>
                  <a:gd name="T59" fmla="*/ 635 h 1035"/>
                  <a:gd name="T60" fmla="*/ 251 w 799"/>
                  <a:gd name="T61" fmla="*/ 747 h 1035"/>
                  <a:gd name="T62" fmla="*/ 281 w 799"/>
                  <a:gd name="T63" fmla="*/ 865 h 1035"/>
                  <a:gd name="T64" fmla="*/ 281 w 799"/>
                  <a:gd name="T65" fmla="*/ 976 h 1035"/>
                  <a:gd name="T66" fmla="*/ 251 w 799"/>
                  <a:gd name="T67" fmla="*/ 1020 h 1035"/>
                  <a:gd name="T68" fmla="*/ 185 w 799"/>
                  <a:gd name="T69" fmla="*/ 1028 h 1035"/>
                  <a:gd name="T70" fmla="*/ 163 w 799"/>
                  <a:gd name="T71" fmla="*/ 954 h 1035"/>
                  <a:gd name="T72" fmla="*/ 133 w 799"/>
                  <a:gd name="T73" fmla="*/ 873 h 1035"/>
                  <a:gd name="T74" fmla="*/ 119 w 799"/>
                  <a:gd name="T75" fmla="*/ 843 h 1035"/>
                  <a:gd name="T76" fmla="*/ 104 w 799"/>
                  <a:gd name="T77" fmla="*/ 806 h 1035"/>
                  <a:gd name="T78" fmla="*/ 59 w 799"/>
                  <a:gd name="T79" fmla="*/ 642 h 1035"/>
                  <a:gd name="T80" fmla="*/ 23 w 799"/>
                  <a:gd name="T81" fmla="*/ 450 h 1035"/>
                  <a:gd name="T82" fmla="*/ 0 w 799"/>
                  <a:gd name="T83" fmla="*/ 332 h 10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9"/>
                  <a:gd name="T127" fmla="*/ 0 h 1035"/>
                  <a:gd name="T128" fmla="*/ 799 w 799"/>
                  <a:gd name="T129" fmla="*/ 1035 h 103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9" h="1035">
                    <a:moveTo>
                      <a:pt x="133" y="0"/>
                    </a:moveTo>
                    <a:lnTo>
                      <a:pt x="163" y="7"/>
                    </a:lnTo>
                    <a:lnTo>
                      <a:pt x="185" y="7"/>
                    </a:lnTo>
                    <a:lnTo>
                      <a:pt x="207" y="15"/>
                    </a:lnTo>
                    <a:lnTo>
                      <a:pt x="222" y="15"/>
                    </a:lnTo>
                    <a:lnTo>
                      <a:pt x="251" y="7"/>
                    </a:lnTo>
                    <a:lnTo>
                      <a:pt x="281" y="7"/>
                    </a:lnTo>
                    <a:lnTo>
                      <a:pt x="311" y="15"/>
                    </a:lnTo>
                    <a:lnTo>
                      <a:pt x="347" y="22"/>
                    </a:lnTo>
                    <a:lnTo>
                      <a:pt x="384" y="30"/>
                    </a:lnTo>
                    <a:lnTo>
                      <a:pt x="421" y="44"/>
                    </a:lnTo>
                    <a:lnTo>
                      <a:pt x="474" y="66"/>
                    </a:lnTo>
                    <a:lnTo>
                      <a:pt x="526" y="89"/>
                    </a:lnTo>
                    <a:lnTo>
                      <a:pt x="592" y="118"/>
                    </a:lnTo>
                    <a:lnTo>
                      <a:pt x="651" y="140"/>
                    </a:lnTo>
                    <a:lnTo>
                      <a:pt x="674" y="148"/>
                    </a:lnTo>
                    <a:lnTo>
                      <a:pt x="688" y="162"/>
                    </a:lnTo>
                    <a:lnTo>
                      <a:pt x="696" y="177"/>
                    </a:lnTo>
                    <a:lnTo>
                      <a:pt x="711" y="199"/>
                    </a:lnTo>
                    <a:lnTo>
                      <a:pt x="733" y="236"/>
                    </a:lnTo>
                    <a:lnTo>
                      <a:pt x="762" y="295"/>
                    </a:lnTo>
                    <a:lnTo>
                      <a:pt x="784" y="325"/>
                    </a:lnTo>
                    <a:lnTo>
                      <a:pt x="792" y="354"/>
                    </a:lnTo>
                    <a:lnTo>
                      <a:pt x="799" y="369"/>
                    </a:lnTo>
                    <a:lnTo>
                      <a:pt x="792" y="391"/>
                    </a:lnTo>
                    <a:lnTo>
                      <a:pt x="777" y="414"/>
                    </a:lnTo>
                    <a:lnTo>
                      <a:pt x="762" y="421"/>
                    </a:lnTo>
                    <a:lnTo>
                      <a:pt x="755" y="428"/>
                    </a:lnTo>
                    <a:lnTo>
                      <a:pt x="755" y="443"/>
                    </a:lnTo>
                    <a:lnTo>
                      <a:pt x="762" y="458"/>
                    </a:lnTo>
                    <a:lnTo>
                      <a:pt x="770" y="473"/>
                    </a:lnTo>
                    <a:lnTo>
                      <a:pt x="784" y="495"/>
                    </a:lnTo>
                    <a:lnTo>
                      <a:pt x="792" y="517"/>
                    </a:lnTo>
                    <a:lnTo>
                      <a:pt x="792" y="532"/>
                    </a:lnTo>
                    <a:lnTo>
                      <a:pt x="792" y="554"/>
                    </a:lnTo>
                    <a:lnTo>
                      <a:pt x="784" y="569"/>
                    </a:lnTo>
                    <a:lnTo>
                      <a:pt x="770" y="583"/>
                    </a:lnTo>
                    <a:lnTo>
                      <a:pt x="747" y="598"/>
                    </a:lnTo>
                    <a:lnTo>
                      <a:pt x="733" y="606"/>
                    </a:lnTo>
                    <a:lnTo>
                      <a:pt x="733" y="620"/>
                    </a:lnTo>
                    <a:lnTo>
                      <a:pt x="740" y="635"/>
                    </a:lnTo>
                    <a:lnTo>
                      <a:pt x="747" y="650"/>
                    </a:lnTo>
                    <a:lnTo>
                      <a:pt x="740" y="672"/>
                    </a:lnTo>
                    <a:lnTo>
                      <a:pt x="740" y="695"/>
                    </a:lnTo>
                    <a:lnTo>
                      <a:pt x="725" y="710"/>
                    </a:lnTo>
                    <a:lnTo>
                      <a:pt x="711" y="718"/>
                    </a:lnTo>
                    <a:lnTo>
                      <a:pt x="681" y="725"/>
                    </a:lnTo>
                    <a:lnTo>
                      <a:pt x="651" y="732"/>
                    </a:lnTo>
                    <a:lnTo>
                      <a:pt x="637" y="732"/>
                    </a:lnTo>
                    <a:lnTo>
                      <a:pt x="629" y="762"/>
                    </a:lnTo>
                    <a:lnTo>
                      <a:pt x="622" y="777"/>
                    </a:lnTo>
                    <a:lnTo>
                      <a:pt x="607" y="791"/>
                    </a:lnTo>
                    <a:lnTo>
                      <a:pt x="585" y="799"/>
                    </a:lnTo>
                    <a:lnTo>
                      <a:pt x="563" y="799"/>
                    </a:lnTo>
                    <a:lnTo>
                      <a:pt x="533" y="799"/>
                    </a:lnTo>
                    <a:lnTo>
                      <a:pt x="496" y="806"/>
                    </a:lnTo>
                    <a:lnTo>
                      <a:pt x="443" y="806"/>
                    </a:lnTo>
                    <a:lnTo>
                      <a:pt x="421" y="806"/>
                    </a:lnTo>
                    <a:lnTo>
                      <a:pt x="399" y="799"/>
                    </a:lnTo>
                    <a:lnTo>
                      <a:pt x="370" y="784"/>
                    </a:lnTo>
                    <a:lnTo>
                      <a:pt x="347" y="769"/>
                    </a:lnTo>
                    <a:lnTo>
                      <a:pt x="333" y="747"/>
                    </a:lnTo>
                    <a:lnTo>
                      <a:pt x="318" y="725"/>
                    </a:lnTo>
                    <a:lnTo>
                      <a:pt x="296" y="695"/>
                    </a:lnTo>
                    <a:lnTo>
                      <a:pt x="281" y="665"/>
                    </a:lnTo>
                    <a:lnTo>
                      <a:pt x="274" y="650"/>
                    </a:lnTo>
                    <a:lnTo>
                      <a:pt x="281" y="642"/>
                    </a:lnTo>
                    <a:lnTo>
                      <a:pt x="288" y="628"/>
                    </a:lnTo>
                    <a:lnTo>
                      <a:pt x="296" y="620"/>
                    </a:lnTo>
                    <a:lnTo>
                      <a:pt x="311" y="613"/>
                    </a:lnTo>
                    <a:lnTo>
                      <a:pt x="325" y="613"/>
                    </a:lnTo>
                    <a:lnTo>
                      <a:pt x="340" y="613"/>
                    </a:lnTo>
                    <a:lnTo>
                      <a:pt x="355" y="628"/>
                    </a:lnTo>
                    <a:lnTo>
                      <a:pt x="370" y="635"/>
                    </a:lnTo>
                    <a:lnTo>
                      <a:pt x="377" y="642"/>
                    </a:lnTo>
                    <a:lnTo>
                      <a:pt x="392" y="650"/>
                    </a:lnTo>
                    <a:lnTo>
                      <a:pt x="377" y="635"/>
                    </a:lnTo>
                    <a:lnTo>
                      <a:pt x="347" y="613"/>
                    </a:lnTo>
                    <a:lnTo>
                      <a:pt x="355" y="606"/>
                    </a:lnTo>
                    <a:lnTo>
                      <a:pt x="347" y="606"/>
                    </a:lnTo>
                    <a:lnTo>
                      <a:pt x="333" y="606"/>
                    </a:lnTo>
                    <a:lnTo>
                      <a:pt x="325" y="598"/>
                    </a:lnTo>
                    <a:lnTo>
                      <a:pt x="311" y="591"/>
                    </a:lnTo>
                    <a:lnTo>
                      <a:pt x="303" y="583"/>
                    </a:lnTo>
                    <a:lnTo>
                      <a:pt x="281" y="583"/>
                    </a:lnTo>
                    <a:lnTo>
                      <a:pt x="266" y="583"/>
                    </a:lnTo>
                    <a:lnTo>
                      <a:pt x="251" y="598"/>
                    </a:lnTo>
                    <a:lnTo>
                      <a:pt x="244" y="606"/>
                    </a:lnTo>
                    <a:lnTo>
                      <a:pt x="244" y="620"/>
                    </a:lnTo>
                    <a:lnTo>
                      <a:pt x="244" y="635"/>
                    </a:lnTo>
                    <a:lnTo>
                      <a:pt x="244" y="672"/>
                    </a:lnTo>
                    <a:lnTo>
                      <a:pt x="244" y="710"/>
                    </a:lnTo>
                    <a:lnTo>
                      <a:pt x="251" y="747"/>
                    </a:lnTo>
                    <a:lnTo>
                      <a:pt x="251" y="784"/>
                    </a:lnTo>
                    <a:lnTo>
                      <a:pt x="266" y="836"/>
                    </a:lnTo>
                    <a:lnTo>
                      <a:pt x="281" y="865"/>
                    </a:lnTo>
                    <a:lnTo>
                      <a:pt x="288" y="887"/>
                    </a:lnTo>
                    <a:lnTo>
                      <a:pt x="288" y="939"/>
                    </a:lnTo>
                    <a:lnTo>
                      <a:pt x="281" y="976"/>
                    </a:lnTo>
                    <a:lnTo>
                      <a:pt x="274" y="998"/>
                    </a:lnTo>
                    <a:lnTo>
                      <a:pt x="266" y="1013"/>
                    </a:lnTo>
                    <a:lnTo>
                      <a:pt x="251" y="1020"/>
                    </a:lnTo>
                    <a:lnTo>
                      <a:pt x="229" y="1028"/>
                    </a:lnTo>
                    <a:lnTo>
                      <a:pt x="207" y="1035"/>
                    </a:lnTo>
                    <a:lnTo>
                      <a:pt x="185" y="1028"/>
                    </a:lnTo>
                    <a:lnTo>
                      <a:pt x="178" y="1020"/>
                    </a:lnTo>
                    <a:lnTo>
                      <a:pt x="170" y="969"/>
                    </a:lnTo>
                    <a:lnTo>
                      <a:pt x="163" y="954"/>
                    </a:lnTo>
                    <a:lnTo>
                      <a:pt x="163" y="947"/>
                    </a:lnTo>
                    <a:lnTo>
                      <a:pt x="155" y="917"/>
                    </a:lnTo>
                    <a:lnTo>
                      <a:pt x="133" y="873"/>
                    </a:lnTo>
                    <a:lnTo>
                      <a:pt x="126" y="858"/>
                    </a:lnTo>
                    <a:lnTo>
                      <a:pt x="126" y="843"/>
                    </a:lnTo>
                    <a:lnTo>
                      <a:pt x="119" y="843"/>
                    </a:lnTo>
                    <a:lnTo>
                      <a:pt x="119" y="836"/>
                    </a:lnTo>
                    <a:lnTo>
                      <a:pt x="119" y="828"/>
                    </a:lnTo>
                    <a:lnTo>
                      <a:pt x="104" y="806"/>
                    </a:lnTo>
                    <a:lnTo>
                      <a:pt x="96" y="755"/>
                    </a:lnTo>
                    <a:lnTo>
                      <a:pt x="74" y="703"/>
                    </a:lnTo>
                    <a:lnTo>
                      <a:pt x="59" y="642"/>
                    </a:lnTo>
                    <a:lnTo>
                      <a:pt x="37" y="576"/>
                    </a:lnTo>
                    <a:lnTo>
                      <a:pt x="30" y="524"/>
                    </a:lnTo>
                    <a:lnTo>
                      <a:pt x="23" y="450"/>
                    </a:lnTo>
                    <a:lnTo>
                      <a:pt x="23" y="377"/>
                    </a:lnTo>
                    <a:lnTo>
                      <a:pt x="23" y="369"/>
                    </a:lnTo>
                    <a:lnTo>
                      <a:pt x="0" y="332"/>
                    </a:lnTo>
                    <a:lnTo>
                      <a:pt x="89" y="251"/>
                    </a:lnTo>
                    <a:lnTo>
                      <a:pt x="133" y="0"/>
                    </a:lnTo>
                    <a:close/>
                  </a:path>
                </a:pathLst>
              </a:custGeom>
              <a:solidFill>
                <a:srgbClr val="FFBD7B"/>
              </a:solidFill>
              <a:ln w="9525">
                <a:noFill/>
                <a:round/>
                <a:headEnd/>
                <a:tailEnd/>
              </a:ln>
            </p:spPr>
            <p:txBody>
              <a:bodyPr/>
              <a:lstStyle/>
              <a:p>
                <a:endParaRPr lang="en-US"/>
              </a:p>
            </p:txBody>
          </p:sp>
          <p:sp>
            <p:nvSpPr>
              <p:cNvPr id="25614" name="Freeform 7"/>
              <p:cNvSpPr>
                <a:spLocks/>
              </p:cNvSpPr>
              <p:nvPr/>
            </p:nvSpPr>
            <p:spPr bwMode="auto">
              <a:xfrm>
                <a:off x="5509" y="3109"/>
                <a:ext cx="548" cy="162"/>
              </a:xfrm>
              <a:custGeom>
                <a:avLst/>
                <a:gdLst>
                  <a:gd name="T0" fmla="*/ 29 w 548"/>
                  <a:gd name="T1" fmla="*/ 0 h 162"/>
                  <a:gd name="T2" fmla="*/ 52 w 548"/>
                  <a:gd name="T3" fmla="*/ 7 h 162"/>
                  <a:gd name="T4" fmla="*/ 74 w 548"/>
                  <a:gd name="T5" fmla="*/ 7 h 162"/>
                  <a:gd name="T6" fmla="*/ 89 w 548"/>
                  <a:gd name="T7" fmla="*/ 15 h 162"/>
                  <a:gd name="T8" fmla="*/ 111 w 548"/>
                  <a:gd name="T9" fmla="*/ 7 h 162"/>
                  <a:gd name="T10" fmla="*/ 125 w 548"/>
                  <a:gd name="T11" fmla="*/ 7 h 162"/>
                  <a:gd name="T12" fmla="*/ 148 w 548"/>
                  <a:gd name="T13" fmla="*/ 7 h 162"/>
                  <a:gd name="T14" fmla="*/ 177 w 548"/>
                  <a:gd name="T15" fmla="*/ 7 h 162"/>
                  <a:gd name="T16" fmla="*/ 214 w 548"/>
                  <a:gd name="T17" fmla="*/ 22 h 162"/>
                  <a:gd name="T18" fmla="*/ 258 w 548"/>
                  <a:gd name="T19" fmla="*/ 30 h 162"/>
                  <a:gd name="T20" fmla="*/ 303 w 548"/>
                  <a:gd name="T21" fmla="*/ 44 h 162"/>
                  <a:gd name="T22" fmla="*/ 356 w 548"/>
                  <a:gd name="T23" fmla="*/ 66 h 162"/>
                  <a:gd name="T24" fmla="*/ 415 w 548"/>
                  <a:gd name="T25" fmla="*/ 89 h 162"/>
                  <a:gd name="T26" fmla="*/ 466 w 548"/>
                  <a:gd name="T27" fmla="*/ 118 h 162"/>
                  <a:gd name="T28" fmla="*/ 503 w 548"/>
                  <a:gd name="T29" fmla="*/ 133 h 162"/>
                  <a:gd name="T30" fmla="*/ 525 w 548"/>
                  <a:gd name="T31" fmla="*/ 140 h 162"/>
                  <a:gd name="T32" fmla="*/ 548 w 548"/>
                  <a:gd name="T33" fmla="*/ 155 h 162"/>
                  <a:gd name="T34" fmla="*/ 533 w 548"/>
                  <a:gd name="T35" fmla="*/ 148 h 162"/>
                  <a:gd name="T36" fmla="*/ 518 w 548"/>
                  <a:gd name="T37" fmla="*/ 148 h 162"/>
                  <a:gd name="T38" fmla="*/ 503 w 548"/>
                  <a:gd name="T39" fmla="*/ 155 h 162"/>
                  <a:gd name="T40" fmla="*/ 496 w 548"/>
                  <a:gd name="T41" fmla="*/ 155 h 162"/>
                  <a:gd name="T42" fmla="*/ 474 w 548"/>
                  <a:gd name="T43" fmla="*/ 148 h 162"/>
                  <a:gd name="T44" fmla="*/ 452 w 548"/>
                  <a:gd name="T45" fmla="*/ 133 h 162"/>
                  <a:gd name="T46" fmla="*/ 429 w 548"/>
                  <a:gd name="T47" fmla="*/ 118 h 162"/>
                  <a:gd name="T48" fmla="*/ 400 w 548"/>
                  <a:gd name="T49" fmla="*/ 103 h 162"/>
                  <a:gd name="T50" fmla="*/ 370 w 548"/>
                  <a:gd name="T51" fmla="*/ 89 h 162"/>
                  <a:gd name="T52" fmla="*/ 333 w 548"/>
                  <a:gd name="T53" fmla="*/ 74 h 162"/>
                  <a:gd name="T54" fmla="*/ 303 w 548"/>
                  <a:gd name="T55" fmla="*/ 66 h 162"/>
                  <a:gd name="T56" fmla="*/ 273 w 548"/>
                  <a:gd name="T57" fmla="*/ 52 h 162"/>
                  <a:gd name="T58" fmla="*/ 251 w 548"/>
                  <a:gd name="T59" fmla="*/ 44 h 162"/>
                  <a:gd name="T60" fmla="*/ 229 w 548"/>
                  <a:gd name="T61" fmla="*/ 44 h 162"/>
                  <a:gd name="T62" fmla="*/ 214 w 548"/>
                  <a:gd name="T63" fmla="*/ 37 h 162"/>
                  <a:gd name="T64" fmla="*/ 185 w 548"/>
                  <a:gd name="T65" fmla="*/ 37 h 162"/>
                  <a:gd name="T66" fmla="*/ 155 w 548"/>
                  <a:gd name="T67" fmla="*/ 37 h 162"/>
                  <a:gd name="T68" fmla="*/ 125 w 548"/>
                  <a:gd name="T69" fmla="*/ 37 h 162"/>
                  <a:gd name="T70" fmla="*/ 103 w 548"/>
                  <a:gd name="T71" fmla="*/ 44 h 162"/>
                  <a:gd name="T72" fmla="*/ 81 w 548"/>
                  <a:gd name="T73" fmla="*/ 52 h 162"/>
                  <a:gd name="T74" fmla="*/ 66 w 548"/>
                  <a:gd name="T75" fmla="*/ 74 h 162"/>
                  <a:gd name="T76" fmla="*/ 52 w 548"/>
                  <a:gd name="T77" fmla="*/ 89 h 162"/>
                  <a:gd name="T78" fmla="*/ 37 w 548"/>
                  <a:gd name="T79" fmla="*/ 111 h 162"/>
                  <a:gd name="T80" fmla="*/ 22 w 548"/>
                  <a:gd name="T81" fmla="*/ 133 h 162"/>
                  <a:gd name="T82" fmla="*/ 15 w 548"/>
                  <a:gd name="T83" fmla="*/ 148 h 162"/>
                  <a:gd name="T84" fmla="*/ 0 w 548"/>
                  <a:gd name="T85" fmla="*/ 162 h 162"/>
                  <a:gd name="T86" fmla="*/ 29 w 548"/>
                  <a:gd name="T87" fmla="*/ 0 h 1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8"/>
                  <a:gd name="T133" fmla="*/ 0 h 162"/>
                  <a:gd name="T134" fmla="*/ 548 w 548"/>
                  <a:gd name="T135" fmla="*/ 162 h 1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8" h="162">
                    <a:moveTo>
                      <a:pt x="29" y="0"/>
                    </a:moveTo>
                    <a:lnTo>
                      <a:pt x="52" y="7"/>
                    </a:lnTo>
                    <a:lnTo>
                      <a:pt x="74" y="7"/>
                    </a:lnTo>
                    <a:lnTo>
                      <a:pt x="89" y="15"/>
                    </a:lnTo>
                    <a:lnTo>
                      <a:pt x="111" y="7"/>
                    </a:lnTo>
                    <a:lnTo>
                      <a:pt x="125" y="7"/>
                    </a:lnTo>
                    <a:lnTo>
                      <a:pt x="148" y="7"/>
                    </a:lnTo>
                    <a:lnTo>
                      <a:pt x="177" y="7"/>
                    </a:lnTo>
                    <a:lnTo>
                      <a:pt x="214" y="22"/>
                    </a:lnTo>
                    <a:lnTo>
                      <a:pt x="258" y="30"/>
                    </a:lnTo>
                    <a:lnTo>
                      <a:pt x="303" y="44"/>
                    </a:lnTo>
                    <a:lnTo>
                      <a:pt x="356" y="66"/>
                    </a:lnTo>
                    <a:lnTo>
                      <a:pt x="415" y="89"/>
                    </a:lnTo>
                    <a:lnTo>
                      <a:pt x="466" y="118"/>
                    </a:lnTo>
                    <a:lnTo>
                      <a:pt x="503" y="133"/>
                    </a:lnTo>
                    <a:lnTo>
                      <a:pt x="525" y="140"/>
                    </a:lnTo>
                    <a:lnTo>
                      <a:pt x="548" y="155"/>
                    </a:lnTo>
                    <a:lnTo>
                      <a:pt x="533" y="148"/>
                    </a:lnTo>
                    <a:lnTo>
                      <a:pt x="518" y="148"/>
                    </a:lnTo>
                    <a:lnTo>
                      <a:pt x="503" y="155"/>
                    </a:lnTo>
                    <a:lnTo>
                      <a:pt x="496" y="155"/>
                    </a:lnTo>
                    <a:lnTo>
                      <a:pt x="474" y="148"/>
                    </a:lnTo>
                    <a:lnTo>
                      <a:pt x="452" y="133"/>
                    </a:lnTo>
                    <a:lnTo>
                      <a:pt x="429" y="118"/>
                    </a:lnTo>
                    <a:lnTo>
                      <a:pt x="400" y="103"/>
                    </a:lnTo>
                    <a:lnTo>
                      <a:pt x="370" y="89"/>
                    </a:lnTo>
                    <a:lnTo>
                      <a:pt x="333" y="74"/>
                    </a:lnTo>
                    <a:lnTo>
                      <a:pt x="303" y="66"/>
                    </a:lnTo>
                    <a:lnTo>
                      <a:pt x="273" y="52"/>
                    </a:lnTo>
                    <a:lnTo>
                      <a:pt x="251" y="44"/>
                    </a:lnTo>
                    <a:lnTo>
                      <a:pt x="229" y="44"/>
                    </a:lnTo>
                    <a:lnTo>
                      <a:pt x="214" y="37"/>
                    </a:lnTo>
                    <a:lnTo>
                      <a:pt x="185" y="37"/>
                    </a:lnTo>
                    <a:lnTo>
                      <a:pt x="155" y="37"/>
                    </a:lnTo>
                    <a:lnTo>
                      <a:pt x="125" y="37"/>
                    </a:lnTo>
                    <a:lnTo>
                      <a:pt x="103" y="44"/>
                    </a:lnTo>
                    <a:lnTo>
                      <a:pt x="81" y="52"/>
                    </a:lnTo>
                    <a:lnTo>
                      <a:pt x="66" y="74"/>
                    </a:lnTo>
                    <a:lnTo>
                      <a:pt x="52" y="89"/>
                    </a:lnTo>
                    <a:lnTo>
                      <a:pt x="37" y="111"/>
                    </a:lnTo>
                    <a:lnTo>
                      <a:pt x="22" y="133"/>
                    </a:lnTo>
                    <a:lnTo>
                      <a:pt x="15" y="148"/>
                    </a:lnTo>
                    <a:lnTo>
                      <a:pt x="0" y="162"/>
                    </a:lnTo>
                    <a:lnTo>
                      <a:pt x="29" y="0"/>
                    </a:lnTo>
                    <a:close/>
                  </a:path>
                </a:pathLst>
              </a:custGeom>
              <a:solidFill>
                <a:srgbClr val="FCA43A"/>
              </a:solidFill>
              <a:ln w="9525">
                <a:noFill/>
                <a:round/>
                <a:headEnd/>
                <a:tailEnd/>
              </a:ln>
            </p:spPr>
            <p:txBody>
              <a:bodyPr/>
              <a:lstStyle/>
              <a:p>
                <a:endParaRPr lang="en-US"/>
              </a:p>
            </p:txBody>
          </p:sp>
          <p:sp>
            <p:nvSpPr>
              <p:cNvPr id="25615" name="Freeform 8"/>
              <p:cNvSpPr>
                <a:spLocks/>
              </p:cNvSpPr>
              <p:nvPr/>
            </p:nvSpPr>
            <p:spPr bwMode="auto">
              <a:xfrm>
                <a:off x="6034" y="3397"/>
                <a:ext cx="119" cy="140"/>
              </a:xfrm>
              <a:custGeom>
                <a:avLst/>
                <a:gdLst>
                  <a:gd name="T0" fmla="*/ 111 w 119"/>
                  <a:gd name="T1" fmla="*/ 133 h 140"/>
                  <a:gd name="T2" fmla="*/ 119 w 119"/>
                  <a:gd name="T3" fmla="*/ 118 h 140"/>
                  <a:gd name="T4" fmla="*/ 119 w 119"/>
                  <a:gd name="T5" fmla="*/ 103 h 140"/>
                  <a:gd name="T6" fmla="*/ 111 w 119"/>
                  <a:gd name="T7" fmla="*/ 81 h 140"/>
                  <a:gd name="T8" fmla="*/ 96 w 119"/>
                  <a:gd name="T9" fmla="*/ 66 h 140"/>
                  <a:gd name="T10" fmla="*/ 82 w 119"/>
                  <a:gd name="T11" fmla="*/ 44 h 140"/>
                  <a:gd name="T12" fmla="*/ 52 w 119"/>
                  <a:gd name="T13" fmla="*/ 30 h 140"/>
                  <a:gd name="T14" fmla="*/ 30 w 119"/>
                  <a:gd name="T15" fmla="*/ 15 h 140"/>
                  <a:gd name="T16" fmla="*/ 0 w 119"/>
                  <a:gd name="T17" fmla="*/ 0 h 140"/>
                  <a:gd name="T18" fmla="*/ 30 w 119"/>
                  <a:gd name="T19" fmla="*/ 22 h 140"/>
                  <a:gd name="T20" fmla="*/ 37 w 119"/>
                  <a:gd name="T21" fmla="*/ 30 h 140"/>
                  <a:gd name="T22" fmla="*/ 52 w 119"/>
                  <a:gd name="T23" fmla="*/ 37 h 140"/>
                  <a:gd name="T24" fmla="*/ 67 w 119"/>
                  <a:gd name="T25" fmla="*/ 52 h 140"/>
                  <a:gd name="T26" fmla="*/ 74 w 119"/>
                  <a:gd name="T27" fmla="*/ 59 h 140"/>
                  <a:gd name="T28" fmla="*/ 89 w 119"/>
                  <a:gd name="T29" fmla="*/ 74 h 140"/>
                  <a:gd name="T30" fmla="*/ 96 w 119"/>
                  <a:gd name="T31" fmla="*/ 89 h 140"/>
                  <a:gd name="T32" fmla="*/ 104 w 119"/>
                  <a:gd name="T33" fmla="*/ 111 h 140"/>
                  <a:gd name="T34" fmla="*/ 104 w 119"/>
                  <a:gd name="T35" fmla="*/ 126 h 140"/>
                  <a:gd name="T36" fmla="*/ 104 w 119"/>
                  <a:gd name="T37" fmla="*/ 140 h 140"/>
                  <a:gd name="T38" fmla="*/ 111 w 119"/>
                  <a:gd name="T39" fmla="*/ 133 h 1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
                  <a:gd name="T61" fmla="*/ 0 h 140"/>
                  <a:gd name="T62" fmla="*/ 119 w 119"/>
                  <a:gd name="T63" fmla="*/ 140 h 1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 h="140">
                    <a:moveTo>
                      <a:pt x="111" y="133"/>
                    </a:moveTo>
                    <a:lnTo>
                      <a:pt x="119" y="118"/>
                    </a:lnTo>
                    <a:lnTo>
                      <a:pt x="119" y="103"/>
                    </a:lnTo>
                    <a:lnTo>
                      <a:pt x="111" y="81"/>
                    </a:lnTo>
                    <a:lnTo>
                      <a:pt x="96" y="66"/>
                    </a:lnTo>
                    <a:lnTo>
                      <a:pt x="82" y="44"/>
                    </a:lnTo>
                    <a:lnTo>
                      <a:pt x="52" y="30"/>
                    </a:lnTo>
                    <a:lnTo>
                      <a:pt x="30" y="15"/>
                    </a:lnTo>
                    <a:lnTo>
                      <a:pt x="0" y="0"/>
                    </a:lnTo>
                    <a:lnTo>
                      <a:pt x="30" y="22"/>
                    </a:lnTo>
                    <a:lnTo>
                      <a:pt x="37" y="30"/>
                    </a:lnTo>
                    <a:lnTo>
                      <a:pt x="52" y="37"/>
                    </a:lnTo>
                    <a:lnTo>
                      <a:pt x="67" y="52"/>
                    </a:lnTo>
                    <a:lnTo>
                      <a:pt x="74" y="59"/>
                    </a:lnTo>
                    <a:lnTo>
                      <a:pt x="89" y="74"/>
                    </a:lnTo>
                    <a:lnTo>
                      <a:pt x="96" y="89"/>
                    </a:lnTo>
                    <a:lnTo>
                      <a:pt x="104" y="111"/>
                    </a:lnTo>
                    <a:lnTo>
                      <a:pt x="104" y="126"/>
                    </a:lnTo>
                    <a:lnTo>
                      <a:pt x="104" y="140"/>
                    </a:lnTo>
                    <a:lnTo>
                      <a:pt x="111" y="133"/>
                    </a:lnTo>
                    <a:close/>
                  </a:path>
                </a:pathLst>
              </a:custGeom>
              <a:solidFill>
                <a:srgbClr val="FCA435"/>
              </a:solidFill>
              <a:ln w="9525">
                <a:noFill/>
                <a:round/>
                <a:headEnd/>
                <a:tailEnd/>
              </a:ln>
            </p:spPr>
            <p:txBody>
              <a:bodyPr/>
              <a:lstStyle/>
              <a:p>
                <a:endParaRPr lang="en-US"/>
              </a:p>
            </p:txBody>
          </p:sp>
          <p:sp>
            <p:nvSpPr>
              <p:cNvPr id="25616" name="Freeform 9"/>
              <p:cNvSpPr>
                <a:spLocks/>
              </p:cNvSpPr>
              <p:nvPr/>
            </p:nvSpPr>
            <p:spPr bwMode="auto">
              <a:xfrm>
                <a:off x="5990" y="3545"/>
                <a:ext cx="140" cy="170"/>
              </a:xfrm>
              <a:custGeom>
                <a:avLst/>
                <a:gdLst>
                  <a:gd name="T0" fmla="*/ 133 w 140"/>
                  <a:gd name="T1" fmla="*/ 162 h 170"/>
                  <a:gd name="T2" fmla="*/ 140 w 140"/>
                  <a:gd name="T3" fmla="*/ 140 h 170"/>
                  <a:gd name="T4" fmla="*/ 133 w 140"/>
                  <a:gd name="T5" fmla="*/ 118 h 170"/>
                  <a:gd name="T6" fmla="*/ 133 w 140"/>
                  <a:gd name="T7" fmla="*/ 103 h 170"/>
                  <a:gd name="T8" fmla="*/ 118 w 140"/>
                  <a:gd name="T9" fmla="*/ 81 h 170"/>
                  <a:gd name="T10" fmla="*/ 111 w 140"/>
                  <a:gd name="T11" fmla="*/ 66 h 170"/>
                  <a:gd name="T12" fmla="*/ 89 w 140"/>
                  <a:gd name="T13" fmla="*/ 51 h 170"/>
                  <a:gd name="T14" fmla="*/ 67 w 140"/>
                  <a:gd name="T15" fmla="*/ 37 h 170"/>
                  <a:gd name="T16" fmla="*/ 37 w 140"/>
                  <a:gd name="T17" fmla="*/ 22 h 170"/>
                  <a:gd name="T18" fmla="*/ 0 w 140"/>
                  <a:gd name="T19" fmla="*/ 0 h 170"/>
                  <a:gd name="T20" fmla="*/ 22 w 140"/>
                  <a:gd name="T21" fmla="*/ 14 h 170"/>
                  <a:gd name="T22" fmla="*/ 37 w 140"/>
                  <a:gd name="T23" fmla="*/ 29 h 170"/>
                  <a:gd name="T24" fmla="*/ 59 w 140"/>
                  <a:gd name="T25" fmla="*/ 44 h 170"/>
                  <a:gd name="T26" fmla="*/ 74 w 140"/>
                  <a:gd name="T27" fmla="*/ 59 h 170"/>
                  <a:gd name="T28" fmla="*/ 89 w 140"/>
                  <a:gd name="T29" fmla="*/ 74 h 170"/>
                  <a:gd name="T30" fmla="*/ 104 w 140"/>
                  <a:gd name="T31" fmla="*/ 96 h 170"/>
                  <a:gd name="T32" fmla="*/ 111 w 140"/>
                  <a:gd name="T33" fmla="*/ 118 h 170"/>
                  <a:gd name="T34" fmla="*/ 118 w 140"/>
                  <a:gd name="T35" fmla="*/ 147 h 170"/>
                  <a:gd name="T36" fmla="*/ 126 w 140"/>
                  <a:gd name="T37" fmla="*/ 170 h 170"/>
                  <a:gd name="T38" fmla="*/ 133 w 140"/>
                  <a:gd name="T39" fmla="*/ 162 h 1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0"/>
                  <a:gd name="T61" fmla="*/ 0 h 170"/>
                  <a:gd name="T62" fmla="*/ 140 w 140"/>
                  <a:gd name="T63" fmla="*/ 170 h 1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0" h="170">
                    <a:moveTo>
                      <a:pt x="133" y="162"/>
                    </a:moveTo>
                    <a:lnTo>
                      <a:pt x="140" y="140"/>
                    </a:lnTo>
                    <a:lnTo>
                      <a:pt x="133" y="118"/>
                    </a:lnTo>
                    <a:lnTo>
                      <a:pt x="133" y="103"/>
                    </a:lnTo>
                    <a:lnTo>
                      <a:pt x="118" y="81"/>
                    </a:lnTo>
                    <a:lnTo>
                      <a:pt x="111" y="66"/>
                    </a:lnTo>
                    <a:lnTo>
                      <a:pt x="89" y="51"/>
                    </a:lnTo>
                    <a:lnTo>
                      <a:pt x="67" y="37"/>
                    </a:lnTo>
                    <a:lnTo>
                      <a:pt x="37" y="22"/>
                    </a:lnTo>
                    <a:lnTo>
                      <a:pt x="0" y="0"/>
                    </a:lnTo>
                    <a:lnTo>
                      <a:pt x="22" y="14"/>
                    </a:lnTo>
                    <a:lnTo>
                      <a:pt x="37" y="29"/>
                    </a:lnTo>
                    <a:lnTo>
                      <a:pt x="59" y="44"/>
                    </a:lnTo>
                    <a:lnTo>
                      <a:pt x="74" y="59"/>
                    </a:lnTo>
                    <a:lnTo>
                      <a:pt x="89" y="74"/>
                    </a:lnTo>
                    <a:lnTo>
                      <a:pt x="104" y="96"/>
                    </a:lnTo>
                    <a:lnTo>
                      <a:pt x="111" y="118"/>
                    </a:lnTo>
                    <a:lnTo>
                      <a:pt x="118" y="147"/>
                    </a:lnTo>
                    <a:lnTo>
                      <a:pt x="126" y="170"/>
                    </a:lnTo>
                    <a:lnTo>
                      <a:pt x="133" y="162"/>
                    </a:lnTo>
                    <a:close/>
                  </a:path>
                </a:pathLst>
              </a:custGeom>
              <a:solidFill>
                <a:srgbClr val="FCA437"/>
              </a:solidFill>
              <a:ln w="9525">
                <a:noFill/>
                <a:round/>
                <a:headEnd/>
                <a:tailEnd/>
              </a:ln>
            </p:spPr>
            <p:txBody>
              <a:bodyPr/>
              <a:lstStyle/>
              <a:p>
                <a:endParaRPr lang="en-US"/>
              </a:p>
            </p:txBody>
          </p:sp>
          <p:sp>
            <p:nvSpPr>
              <p:cNvPr id="25617" name="Freeform 10"/>
              <p:cNvSpPr>
                <a:spLocks/>
              </p:cNvSpPr>
              <p:nvPr/>
            </p:nvSpPr>
            <p:spPr bwMode="auto">
              <a:xfrm>
                <a:off x="5924" y="3715"/>
                <a:ext cx="110" cy="126"/>
              </a:xfrm>
              <a:custGeom>
                <a:avLst/>
                <a:gdLst>
                  <a:gd name="T0" fmla="*/ 0 w 110"/>
                  <a:gd name="T1" fmla="*/ 0 h 126"/>
                  <a:gd name="T2" fmla="*/ 29 w 110"/>
                  <a:gd name="T3" fmla="*/ 14 h 126"/>
                  <a:gd name="T4" fmla="*/ 59 w 110"/>
                  <a:gd name="T5" fmla="*/ 29 h 126"/>
                  <a:gd name="T6" fmla="*/ 81 w 110"/>
                  <a:gd name="T7" fmla="*/ 44 h 126"/>
                  <a:gd name="T8" fmla="*/ 96 w 110"/>
                  <a:gd name="T9" fmla="*/ 59 h 126"/>
                  <a:gd name="T10" fmla="*/ 103 w 110"/>
                  <a:gd name="T11" fmla="*/ 82 h 126"/>
                  <a:gd name="T12" fmla="*/ 110 w 110"/>
                  <a:gd name="T13" fmla="*/ 104 h 126"/>
                  <a:gd name="T14" fmla="*/ 110 w 110"/>
                  <a:gd name="T15" fmla="*/ 126 h 126"/>
                  <a:gd name="T16" fmla="*/ 103 w 110"/>
                  <a:gd name="T17" fmla="*/ 126 h 126"/>
                  <a:gd name="T18" fmla="*/ 88 w 110"/>
                  <a:gd name="T19" fmla="*/ 126 h 126"/>
                  <a:gd name="T20" fmla="*/ 88 w 110"/>
                  <a:gd name="T21" fmla="*/ 112 h 126"/>
                  <a:gd name="T22" fmla="*/ 81 w 110"/>
                  <a:gd name="T23" fmla="*/ 89 h 126"/>
                  <a:gd name="T24" fmla="*/ 74 w 110"/>
                  <a:gd name="T25" fmla="*/ 66 h 126"/>
                  <a:gd name="T26" fmla="*/ 59 w 110"/>
                  <a:gd name="T27" fmla="*/ 44 h 126"/>
                  <a:gd name="T28" fmla="*/ 37 w 110"/>
                  <a:gd name="T29" fmla="*/ 29 h 126"/>
                  <a:gd name="T30" fmla="*/ 22 w 110"/>
                  <a:gd name="T31" fmla="*/ 14 h 126"/>
                  <a:gd name="T32" fmla="*/ 0 w 110"/>
                  <a:gd name="T33" fmla="*/ 0 h 1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126"/>
                  <a:gd name="T53" fmla="*/ 110 w 110"/>
                  <a:gd name="T54" fmla="*/ 126 h 1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126">
                    <a:moveTo>
                      <a:pt x="0" y="0"/>
                    </a:moveTo>
                    <a:lnTo>
                      <a:pt x="29" y="14"/>
                    </a:lnTo>
                    <a:lnTo>
                      <a:pt x="59" y="29"/>
                    </a:lnTo>
                    <a:lnTo>
                      <a:pt x="81" y="44"/>
                    </a:lnTo>
                    <a:lnTo>
                      <a:pt x="96" y="59"/>
                    </a:lnTo>
                    <a:lnTo>
                      <a:pt x="103" y="82"/>
                    </a:lnTo>
                    <a:lnTo>
                      <a:pt x="110" y="104"/>
                    </a:lnTo>
                    <a:lnTo>
                      <a:pt x="110" y="126"/>
                    </a:lnTo>
                    <a:lnTo>
                      <a:pt x="103" y="126"/>
                    </a:lnTo>
                    <a:lnTo>
                      <a:pt x="88" y="126"/>
                    </a:lnTo>
                    <a:lnTo>
                      <a:pt x="88" y="112"/>
                    </a:lnTo>
                    <a:lnTo>
                      <a:pt x="81" y="89"/>
                    </a:lnTo>
                    <a:lnTo>
                      <a:pt x="74" y="66"/>
                    </a:lnTo>
                    <a:lnTo>
                      <a:pt x="59" y="44"/>
                    </a:lnTo>
                    <a:lnTo>
                      <a:pt x="37" y="29"/>
                    </a:lnTo>
                    <a:lnTo>
                      <a:pt x="22" y="14"/>
                    </a:lnTo>
                    <a:lnTo>
                      <a:pt x="0" y="0"/>
                    </a:lnTo>
                    <a:close/>
                  </a:path>
                </a:pathLst>
              </a:custGeom>
              <a:solidFill>
                <a:srgbClr val="FCA436"/>
              </a:solidFill>
              <a:ln w="9525">
                <a:noFill/>
                <a:round/>
                <a:headEnd/>
                <a:tailEnd/>
              </a:ln>
            </p:spPr>
            <p:txBody>
              <a:bodyPr/>
              <a:lstStyle/>
              <a:p>
                <a:endParaRPr lang="en-US"/>
              </a:p>
            </p:txBody>
          </p:sp>
          <p:sp>
            <p:nvSpPr>
              <p:cNvPr id="25618" name="Freeform 11"/>
              <p:cNvSpPr>
                <a:spLocks/>
              </p:cNvSpPr>
              <p:nvPr/>
            </p:nvSpPr>
            <p:spPr bwMode="auto">
              <a:xfrm>
                <a:off x="5657" y="3722"/>
                <a:ext cx="289" cy="186"/>
              </a:xfrm>
              <a:custGeom>
                <a:avLst/>
                <a:gdLst>
                  <a:gd name="T0" fmla="*/ 103 w 289"/>
                  <a:gd name="T1" fmla="*/ 29 h 186"/>
                  <a:gd name="T2" fmla="*/ 147 w 289"/>
                  <a:gd name="T3" fmla="*/ 37 h 186"/>
                  <a:gd name="T4" fmla="*/ 193 w 289"/>
                  <a:gd name="T5" fmla="*/ 52 h 186"/>
                  <a:gd name="T6" fmla="*/ 215 w 289"/>
                  <a:gd name="T7" fmla="*/ 66 h 186"/>
                  <a:gd name="T8" fmla="*/ 245 w 289"/>
                  <a:gd name="T9" fmla="*/ 90 h 186"/>
                  <a:gd name="T10" fmla="*/ 267 w 289"/>
                  <a:gd name="T11" fmla="*/ 112 h 186"/>
                  <a:gd name="T12" fmla="*/ 289 w 289"/>
                  <a:gd name="T13" fmla="*/ 134 h 186"/>
                  <a:gd name="T14" fmla="*/ 252 w 289"/>
                  <a:gd name="T15" fmla="*/ 105 h 186"/>
                  <a:gd name="T16" fmla="*/ 215 w 289"/>
                  <a:gd name="T17" fmla="*/ 82 h 186"/>
                  <a:gd name="T18" fmla="*/ 193 w 289"/>
                  <a:gd name="T19" fmla="*/ 59 h 186"/>
                  <a:gd name="T20" fmla="*/ 162 w 289"/>
                  <a:gd name="T21" fmla="*/ 59 h 186"/>
                  <a:gd name="T22" fmla="*/ 140 w 289"/>
                  <a:gd name="T23" fmla="*/ 52 h 186"/>
                  <a:gd name="T24" fmla="*/ 125 w 289"/>
                  <a:gd name="T25" fmla="*/ 44 h 186"/>
                  <a:gd name="T26" fmla="*/ 133 w 289"/>
                  <a:gd name="T27" fmla="*/ 66 h 186"/>
                  <a:gd name="T28" fmla="*/ 133 w 289"/>
                  <a:gd name="T29" fmla="*/ 90 h 186"/>
                  <a:gd name="T30" fmla="*/ 140 w 289"/>
                  <a:gd name="T31" fmla="*/ 112 h 186"/>
                  <a:gd name="T32" fmla="*/ 147 w 289"/>
                  <a:gd name="T33" fmla="*/ 134 h 186"/>
                  <a:gd name="T34" fmla="*/ 155 w 289"/>
                  <a:gd name="T35" fmla="*/ 156 h 186"/>
                  <a:gd name="T36" fmla="*/ 162 w 289"/>
                  <a:gd name="T37" fmla="*/ 164 h 186"/>
                  <a:gd name="T38" fmla="*/ 169 w 289"/>
                  <a:gd name="T39" fmla="*/ 186 h 186"/>
                  <a:gd name="T40" fmla="*/ 155 w 289"/>
                  <a:gd name="T41" fmla="*/ 164 h 186"/>
                  <a:gd name="T42" fmla="*/ 147 w 289"/>
                  <a:gd name="T43" fmla="*/ 142 h 186"/>
                  <a:gd name="T44" fmla="*/ 133 w 289"/>
                  <a:gd name="T45" fmla="*/ 119 h 186"/>
                  <a:gd name="T46" fmla="*/ 125 w 289"/>
                  <a:gd name="T47" fmla="*/ 105 h 186"/>
                  <a:gd name="T48" fmla="*/ 118 w 289"/>
                  <a:gd name="T49" fmla="*/ 82 h 186"/>
                  <a:gd name="T50" fmla="*/ 118 w 289"/>
                  <a:gd name="T51" fmla="*/ 66 h 186"/>
                  <a:gd name="T52" fmla="*/ 103 w 289"/>
                  <a:gd name="T53" fmla="*/ 52 h 186"/>
                  <a:gd name="T54" fmla="*/ 96 w 289"/>
                  <a:gd name="T55" fmla="*/ 37 h 186"/>
                  <a:gd name="T56" fmla="*/ 81 w 289"/>
                  <a:gd name="T57" fmla="*/ 22 h 186"/>
                  <a:gd name="T58" fmla="*/ 66 w 289"/>
                  <a:gd name="T59" fmla="*/ 15 h 186"/>
                  <a:gd name="T60" fmla="*/ 44 w 289"/>
                  <a:gd name="T61" fmla="*/ 15 h 186"/>
                  <a:gd name="T62" fmla="*/ 22 w 289"/>
                  <a:gd name="T63" fmla="*/ 22 h 186"/>
                  <a:gd name="T64" fmla="*/ 14 w 289"/>
                  <a:gd name="T65" fmla="*/ 37 h 186"/>
                  <a:gd name="T66" fmla="*/ 37 w 289"/>
                  <a:gd name="T67" fmla="*/ 52 h 186"/>
                  <a:gd name="T68" fmla="*/ 44 w 289"/>
                  <a:gd name="T69" fmla="*/ 66 h 186"/>
                  <a:gd name="T70" fmla="*/ 51 w 289"/>
                  <a:gd name="T71" fmla="*/ 97 h 186"/>
                  <a:gd name="T72" fmla="*/ 51 w 289"/>
                  <a:gd name="T73" fmla="*/ 112 h 186"/>
                  <a:gd name="T74" fmla="*/ 51 w 289"/>
                  <a:gd name="T75" fmla="*/ 97 h 186"/>
                  <a:gd name="T76" fmla="*/ 44 w 289"/>
                  <a:gd name="T77" fmla="*/ 82 h 186"/>
                  <a:gd name="T78" fmla="*/ 37 w 289"/>
                  <a:gd name="T79" fmla="*/ 66 h 186"/>
                  <a:gd name="T80" fmla="*/ 29 w 289"/>
                  <a:gd name="T81" fmla="*/ 52 h 186"/>
                  <a:gd name="T82" fmla="*/ 14 w 289"/>
                  <a:gd name="T83" fmla="*/ 44 h 186"/>
                  <a:gd name="T84" fmla="*/ 0 w 289"/>
                  <a:gd name="T85" fmla="*/ 44 h 186"/>
                  <a:gd name="T86" fmla="*/ 7 w 289"/>
                  <a:gd name="T87" fmla="*/ 29 h 186"/>
                  <a:gd name="T88" fmla="*/ 7 w 289"/>
                  <a:gd name="T89" fmla="*/ 22 h 186"/>
                  <a:gd name="T90" fmla="*/ 14 w 289"/>
                  <a:gd name="T91" fmla="*/ 7 h 186"/>
                  <a:gd name="T92" fmla="*/ 29 w 289"/>
                  <a:gd name="T93" fmla="*/ 7 h 186"/>
                  <a:gd name="T94" fmla="*/ 44 w 289"/>
                  <a:gd name="T95" fmla="*/ 0 h 186"/>
                  <a:gd name="T96" fmla="*/ 66 w 289"/>
                  <a:gd name="T97" fmla="*/ 0 h 186"/>
                  <a:gd name="T98" fmla="*/ 88 w 289"/>
                  <a:gd name="T99" fmla="*/ 15 h 186"/>
                  <a:gd name="T100" fmla="*/ 103 w 289"/>
                  <a:gd name="T101" fmla="*/ 29 h 1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9"/>
                  <a:gd name="T154" fmla="*/ 0 h 186"/>
                  <a:gd name="T155" fmla="*/ 289 w 289"/>
                  <a:gd name="T156" fmla="*/ 186 h 1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9" h="186">
                    <a:moveTo>
                      <a:pt x="103" y="29"/>
                    </a:moveTo>
                    <a:lnTo>
                      <a:pt x="147" y="37"/>
                    </a:lnTo>
                    <a:lnTo>
                      <a:pt x="193" y="52"/>
                    </a:lnTo>
                    <a:lnTo>
                      <a:pt x="215" y="66"/>
                    </a:lnTo>
                    <a:lnTo>
                      <a:pt x="245" y="90"/>
                    </a:lnTo>
                    <a:lnTo>
                      <a:pt x="267" y="112"/>
                    </a:lnTo>
                    <a:lnTo>
                      <a:pt x="289" y="134"/>
                    </a:lnTo>
                    <a:lnTo>
                      <a:pt x="252" y="105"/>
                    </a:lnTo>
                    <a:lnTo>
                      <a:pt x="215" y="82"/>
                    </a:lnTo>
                    <a:lnTo>
                      <a:pt x="193" y="59"/>
                    </a:lnTo>
                    <a:lnTo>
                      <a:pt x="162" y="59"/>
                    </a:lnTo>
                    <a:lnTo>
                      <a:pt x="140" y="52"/>
                    </a:lnTo>
                    <a:lnTo>
                      <a:pt x="125" y="44"/>
                    </a:lnTo>
                    <a:lnTo>
                      <a:pt x="133" y="66"/>
                    </a:lnTo>
                    <a:lnTo>
                      <a:pt x="133" y="90"/>
                    </a:lnTo>
                    <a:lnTo>
                      <a:pt x="140" y="112"/>
                    </a:lnTo>
                    <a:lnTo>
                      <a:pt x="147" y="134"/>
                    </a:lnTo>
                    <a:lnTo>
                      <a:pt x="155" y="156"/>
                    </a:lnTo>
                    <a:lnTo>
                      <a:pt x="162" y="164"/>
                    </a:lnTo>
                    <a:lnTo>
                      <a:pt x="169" y="186"/>
                    </a:lnTo>
                    <a:lnTo>
                      <a:pt x="155" y="164"/>
                    </a:lnTo>
                    <a:lnTo>
                      <a:pt x="147" y="142"/>
                    </a:lnTo>
                    <a:lnTo>
                      <a:pt x="133" y="119"/>
                    </a:lnTo>
                    <a:lnTo>
                      <a:pt x="125" y="105"/>
                    </a:lnTo>
                    <a:lnTo>
                      <a:pt x="118" y="82"/>
                    </a:lnTo>
                    <a:lnTo>
                      <a:pt x="118" y="66"/>
                    </a:lnTo>
                    <a:lnTo>
                      <a:pt x="103" y="52"/>
                    </a:lnTo>
                    <a:lnTo>
                      <a:pt x="96" y="37"/>
                    </a:lnTo>
                    <a:lnTo>
                      <a:pt x="81" y="22"/>
                    </a:lnTo>
                    <a:lnTo>
                      <a:pt x="66" y="15"/>
                    </a:lnTo>
                    <a:lnTo>
                      <a:pt x="44" y="15"/>
                    </a:lnTo>
                    <a:lnTo>
                      <a:pt x="22" y="22"/>
                    </a:lnTo>
                    <a:lnTo>
                      <a:pt x="14" y="37"/>
                    </a:lnTo>
                    <a:lnTo>
                      <a:pt x="37" y="52"/>
                    </a:lnTo>
                    <a:lnTo>
                      <a:pt x="44" y="66"/>
                    </a:lnTo>
                    <a:lnTo>
                      <a:pt x="51" y="97"/>
                    </a:lnTo>
                    <a:lnTo>
                      <a:pt x="51" y="112"/>
                    </a:lnTo>
                    <a:lnTo>
                      <a:pt x="51" y="97"/>
                    </a:lnTo>
                    <a:lnTo>
                      <a:pt x="44" y="82"/>
                    </a:lnTo>
                    <a:lnTo>
                      <a:pt x="37" y="66"/>
                    </a:lnTo>
                    <a:lnTo>
                      <a:pt x="29" y="52"/>
                    </a:lnTo>
                    <a:lnTo>
                      <a:pt x="14" y="44"/>
                    </a:lnTo>
                    <a:lnTo>
                      <a:pt x="0" y="44"/>
                    </a:lnTo>
                    <a:lnTo>
                      <a:pt x="7" y="29"/>
                    </a:lnTo>
                    <a:lnTo>
                      <a:pt x="7" y="22"/>
                    </a:lnTo>
                    <a:lnTo>
                      <a:pt x="14" y="7"/>
                    </a:lnTo>
                    <a:lnTo>
                      <a:pt x="29" y="7"/>
                    </a:lnTo>
                    <a:lnTo>
                      <a:pt x="44" y="0"/>
                    </a:lnTo>
                    <a:lnTo>
                      <a:pt x="66" y="0"/>
                    </a:lnTo>
                    <a:lnTo>
                      <a:pt x="88" y="15"/>
                    </a:lnTo>
                    <a:lnTo>
                      <a:pt x="103" y="29"/>
                    </a:lnTo>
                    <a:close/>
                  </a:path>
                </a:pathLst>
              </a:custGeom>
              <a:solidFill>
                <a:srgbClr val="FCA43A"/>
              </a:solidFill>
              <a:ln w="9525">
                <a:noFill/>
                <a:round/>
                <a:headEnd/>
                <a:tailEnd/>
              </a:ln>
            </p:spPr>
            <p:txBody>
              <a:bodyPr/>
              <a:lstStyle/>
              <a:p>
                <a:endParaRPr lang="en-US"/>
              </a:p>
            </p:txBody>
          </p:sp>
          <p:sp>
            <p:nvSpPr>
              <p:cNvPr id="25619" name="Freeform 12"/>
              <p:cNvSpPr>
                <a:spLocks/>
              </p:cNvSpPr>
              <p:nvPr/>
            </p:nvSpPr>
            <p:spPr bwMode="auto">
              <a:xfrm>
                <a:off x="5738" y="3685"/>
                <a:ext cx="59" cy="52"/>
              </a:xfrm>
              <a:custGeom>
                <a:avLst/>
                <a:gdLst>
                  <a:gd name="T0" fmla="*/ 7 w 59"/>
                  <a:gd name="T1" fmla="*/ 52 h 52"/>
                  <a:gd name="T2" fmla="*/ 15 w 59"/>
                  <a:gd name="T3" fmla="*/ 37 h 52"/>
                  <a:gd name="T4" fmla="*/ 15 w 59"/>
                  <a:gd name="T5" fmla="*/ 22 h 52"/>
                  <a:gd name="T6" fmla="*/ 29 w 59"/>
                  <a:gd name="T7" fmla="*/ 15 h 52"/>
                  <a:gd name="T8" fmla="*/ 37 w 59"/>
                  <a:gd name="T9" fmla="*/ 7 h 52"/>
                  <a:gd name="T10" fmla="*/ 59 w 59"/>
                  <a:gd name="T11" fmla="*/ 0 h 52"/>
                  <a:gd name="T12" fmla="*/ 44 w 59"/>
                  <a:gd name="T13" fmla="*/ 0 h 52"/>
                  <a:gd name="T14" fmla="*/ 22 w 59"/>
                  <a:gd name="T15" fmla="*/ 7 h 52"/>
                  <a:gd name="T16" fmla="*/ 7 w 59"/>
                  <a:gd name="T17" fmla="*/ 22 h 52"/>
                  <a:gd name="T18" fmla="*/ 0 w 59"/>
                  <a:gd name="T19" fmla="*/ 37 h 52"/>
                  <a:gd name="T20" fmla="*/ 7 w 59"/>
                  <a:gd name="T21" fmla="*/ 52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52"/>
                  <a:gd name="T35" fmla="*/ 59 w 59"/>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52">
                    <a:moveTo>
                      <a:pt x="7" y="52"/>
                    </a:moveTo>
                    <a:lnTo>
                      <a:pt x="15" y="37"/>
                    </a:lnTo>
                    <a:lnTo>
                      <a:pt x="15" y="22"/>
                    </a:lnTo>
                    <a:lnTo>
                      <a:pt x="29" y="15"/>
                    </a:lnTo>
                    <a:lnTo>
                      <a:pt x="37" y="7"/>
                    </a:lnTo>
                    <a:lnTo>
                      <a:pt x="59" y="0"/>
                    </a:lnTo>
                    <a:lnTo>
                      <a:pt x="44" y="0"/>
                    </a:lnTo>
                    <a:lnTo>
                      <a:pt x="22" y="7"/>
                    </a:lnTo>
                    <a:lnTo>
                      <a:pt x="7" y="22"/>
                    </a:lnTo>
                    <a:lnTo>
                      <a:pt x="0" y="37"/>
                    </a:lnTo>
                    <a:lnTo>
                      <a:pt x="7" y="52"/>
                    </a:lnTo>
                    <a:close/>
                  </a:path>
                </a:pathLst>
              </a:custGeom>
              <a:solidFill>
                <a:srgbClr val="FCA43A"/>
              </a:solidFill>
              <a:ln w="9525">
                <a:noFill/>
                <a:round/>
                <a:headEnd/>
                <a:tailEnd/>
              </a:ln>
            </p:spPr>
            <p:txBody>
              <a:bodyPr/>
              <a:lstStyle/>
              <a:p>
                <a:endParaRPr lang="en-US"/>
              </a:p>
            </p:txBody>
          </p:sp>
          <p:sp>
            <p:nvSpPr>
              <p:cNvPr id="25620" name="Freeform 13"/>
              <p:cNvSpPr>
                <a:spLocks/>
              </p:cNvSpPr>
              <p:nvPr/>
            </p:nvSpPr>
            <p:spPr bwMode="auto">
              <a:xfrm>
                <a:off x="5708" y="3648"/>
                <a:ext cx="22" cy="59"/>
              </a:xfrm>
              <a:custGeom>
                <a:avLst/>
                <a:gdLst>
                  <a:gd name="T0" fmla="*/ 0 w 22"/>
                  <a:gd name="T1" fmla="*/ 59 h 59"/>
                  <a:gd name="T2" fmla="*/ 0 w 22"/>
                  <a:gd name="T3" fmla="*/ 44 h 59"/>
                  <a:gd name="T4" fmla="*/ 0 w 22"/>
                  <a:gd name="T5" fmla="*/ 30 h 59"/>
                  <a:gd name="T6" fmla="*/ 15 w 22"/>
                  <a:gd name="T7" fmla="*/ 22 h 59"/>
                  <a:gd name="T8" fmla="*/ 22 w 22"/>
                  <a:gd name="T9" fmla="*/ 7 h 59"/>
                  <a:gd name="T10" fmla="*/ 15 w 22"/>
                  <a:gd name="T11" fmla="*/ 0 h 59"/>
                  <a:gd name="T12" fmla="*/ 0 w 22"/>
                  <a:gd name="T13" fmla="*/ 59 h 59"/>
                  <a:gd name="T14" fmla="*/ 0 60000 65536"/>
                  <a:gd name="T15" fmla="*/ 0 60000 65536"/>
                  <a:gd name="T16" fmla="*/ 0 60000 65536"/>
                  <a:gd name="T17" fmla="*/ 0 60000 65536"/>
                  <a:gd name="T18" fmla="*/ 0 60000 65536"/>
                  <a:gd name="T19" fmla="*/ 0 60000 65536"/>
                  <a:gd name="T20" fmla="*/ 0 60000 65536"/>
                  <a:gd name="T21" fmla="*/ 0 w 22"/>
                  <a:gd name="T22" fmla="*/ 0 h 59"/>
                  <a:gd name="T23" fmla="*/ 22 w 2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59">
                    <a:moveTo>
                      <a:pt x="0" y="59"/>
                    </a:moveTo>
                    <a:lnTo>
                      <a:pt x="0" y="44"/>
                    </a:lnTo>
                    <a:lnTo>
                      <a:pt x="0" y="30"/>
                    </a:lnTo>
                    <a:lnTo>
                      <a:pt x="15" y="22"/>
                    </a:lnTo>
                    <a:lnTo>
                      <a:pt x="22" y="7"/>
                    </a:lnTo>
                    <a:lnTo>
                      <a:pt x="15" y="0"/>
                    </a:lnTo>
                    <a:lnTo>
                      <a:pt x="0" y="59"/>
                    </a:lnTo>
                    <a:close/>
                  </a:path>
                </a:pathLst>
              </a:custGeom>
              <a:solidFill>
                <a:srgbClr val="FCA43A"/>
              </a:solidFill>
              <a:ln w="9525">
                <a:noFill/>
                <a:round/>
                <a:headEnd/>
                <a:tailEnd/>
              </a:ln>
            </p:spPr>
            <p:txBody>
              <a:bodyPr/>
              <a:lstStyle/>
              <a:p>
                <a:endParaRPr lang="en-US"/>
              </a:p>
            </p:txBody>
          </p:sp>
          <p:sp>
            <p:nvSpPr>
              <p:cNvPr id="25621" name="Freeform 14"/>
              <p:cNvSpPr>
                <a:spLocks/>
              </p:cNvSpPr>
              <p:nvPr/>
            </p:nvSpPr>
            <p:spPr bwMode="auto">
              <a:xfrm>
                <a:off x="5590" y="3655"/>
                <a:ext cx="89" cy="238"/>
              </a:xfrm>
              <a:custGeom>
                <a:avLst/>
                <a:gdLst>
                  <a:gd name="T0" fmla="*/ 37 w 89"/>
                  <a:gd name="T1" fmla="*/ 238 h 238"/>
                  <a:gd name="T2" fmla="*/ 44 w 89"/>
                  <a:gd name="T3" fmla="*/ 209 h 238"/>
                  <a:gd name="T4" fmla="*/ 37 w 89"/>
                  <a:gd name="T5" fmla="*/ 172 h 238"/>
                  <a:gd name="T6" fmla="*/ 37 w 89"/>
                  <a:gd name="T7" fmla="*/ 126 h 238"/>
                  <a:gd name="T8" fmla="*/ 37 w 89"/>
                  <a:gd name="T9" fmla="*/ 82 h 238"/>
                  <a:gd name="T10" fmla="*/ 37 w 89"/>
                  <a:gd name="T11" fmla="*/ 67 h 238"/>
                  <a:gd name="T12" fmla="*/ 44 w 89"/>
                  <a:gd name="T13" fmla="*/ 52 h 238"/>
                  <a:gd name="T14" fmla="*/ 59 w 89"/>
                  <a:gd name="T15" fmla="*/ 45 h 238"/>
                  <a:gd name="T16" fmla="*/ 74 w 89"/>
                  <a:gd name="T17" fmla="*/ 37 h 238"/>
                  <a:gd name="T18" fmla="*/ 81 w 89"/>
                  <a:gd name="T19" fmla="*/ 30 h 238"/>
                  <a:gd name="T20" fmla="*/ 81 w 89"/>
                  <a:gd name="T21" fmla="*/ 15 h 238"/>
                  <a:gd name="T22" fmla="*/ 89 w 89"/>
                  <a:gd name="T23" fmla="*/ 0 h 238"/>
                  <a:gd name="T24" fmla="*/ 74 w 89"/>
                  <a:gd name="T25" fmla="*/ 15 h 238"/>
                  <a:gd name="T26" fmla="*/ 74 w 89"/>
                  <a:gd name="T27" fmla="*/ 30 h 238"/>
                  <a:gd name="T28" fmla="*/ 59 w 89"/>
                  <a:gd name="T29" fmla="*/ 30 h 238"/>
                  <a:gd name="T30" fmla="*/ 44 w 89"/>
                  <a:gd name="T31" fmla="*/ 37 h 238"/>
                  <a:gd name="T32" fmla="*/ 37 w 89"/>
                  <a:gd name="T33" fmla="*/ 45 h 238"/>
                  <a:gd name="T34" fmla="*/ 30 w 89"/>
                  <a:gd name="T35" fmla="*/ 52 h 238"/>
                  <a:gd name="T36" fmla="*/ 15 w 89"/>
                  <a:gd name="T37" fmla="*/ 45 h 238"/>
                  <a:gd name="T38" fmla="*/ 8 w 89"/>
                  <a:gd name="T39" fmla="*/ 30 h 238"/>
                  <a:gd name="T40" fmla="*/ 8 w 89"/>
                  <a:gd name="T41" fmla="*/ 15 h 238"/>
                  <a:gd name="T42" fmla="*/ 0 w 89"/>
                  <a:gd name="T43" fmla="*/ 8 h 238"/>
                  <a:gd name="T44" fmla="*/ 0 w 89"/>
                  <a:gd name="T45" fmla="*/ 23 h 238"/>
                  <a:gd name="T46" fmla="*/ 0 w 89"/>
                  <a:gd name="T47" fmla="*/ 45 h 238"/>
                  <a:gd name="T48" fmla="*/ 0 w 89"/>
                  <a:gd name="T49" fmla="*/ 60 h 238"/>
                  <a:gd name="T50" fmla="*/ 8 w 89"/>
                  <a:gd name="T51" fmla="*/ 74 h 238"/>
                  <a:gd name="T52" fmla="*/ 0 w 89"/>
                  <a:gd name="T53" fmla="*/ 89 h 238"/>
                  <a:gd name="T54" fmla="*/ 8 w 89"/>
                  <a:gd name="T55" fmla="*/ 111 h 238"/>
                  <a:gd name="T56" fmla="*/ 15 w 89"/>
                  <a:gd name="T57" fmla="*/ 126 h 238"/>
                  <a:gd name="T58" fmla="*/ 15 w 89"/>
                  <a:gd name="T59" fmla="*/ 142 h 238"/>
                  <a:gd name="T60" fmla="*/ 22 w 89"/>
                  <a:gd name="T61" fmla="*/ 157 h 238"/>
                  <a:gd name="T62" fmla="*/ 22 w 89"/>
                  <a:gd name="T63" fmla="*/ 172 h 238"/>
                  <a:gd name="T64" fmla="*/ 15 w 89"/>
                  <a:gd name="T65" fmla="*/ 179 h 238"/>
                  <a:gd name="T66" fmla="*/ 0 w 89"/>
                  <a:gd name="T67" fmla="*/ 172 h 238"/>
                  <a:gd name="T68" fmla="*/ 8 w 89"/>
                  <a:gd name="T69" fmla="*/ 186 h 238"/>
                  <a:gd name="T70" fmla="*/ 15 w 89"/>
                  <a:gd name="T71" fmla="*/ 201 h 238"/>
                  <a:gd name="T72" fmla="*/ 15 w 89"/>
                  <a:gd name="T73" fmla="*/ 216 h 238"/>
                  <a:gd name="T74" fmla="*/ 22 w 89"/>
                  <a:gd name="T75" fmla="*/ 231 h 238"/>
                  <a:gd name="T76" fmla="*/ 37 w 89"/>
                  <a:gd name="T77" fmla="*/ 238 h 2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9"/>
                  <a:gd name="T118" fmla="*/ 0 h 238"/>
                  <a:gd name="T119" fmla="*/ 89 w 89"/>
                  <a:gd name="T120" fmla="*/ 238 h 2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9" h="238">
                    <a:moveTo>
                      <a:pt x="37" y="238"/>
                    </a:moveTo>
                    <a:lnTo>
                      <a:pt x="44" y="209"/>
                    </a:lnTo>
                    <a:lnTo>
                      <a:pt x="37" y="172"/>
                    </a:lnTo>
                    <a:lnTo>
                      <a:pt x="37" y="126"/>
                    </a:lnTo>
                    <a:lnTo>
                      <a:pt x="37" y="82"/>
                    </a:lnTo>
                    <a:lnTo>
                      <a:pt x="37" y="67"/>
                    </a:lnTo>
                    <a:lnTo>
                      <a:pt x="44" y="52"/>
                    </a:lnTo>
                    <a:lnTo>
                      <a:pt x="59" y="45"/>
                    </a:lnTo>
                    <a:lnTo>
                      <a:pt x="74" y="37"/>
                    </a:lnTo>
                    <a:lnTo>
                      <a:pt x="81" y="30"/>
                    </a:lnTo>
                    <a:lnTo>
                      <a:pt x="81" y="15"/>
                    </a:lnTo>
                    <a:lnTo>
                      <a:pt x="89" y="0"/>
                    </a:lnTo>
                    <a:lnTo>
                      <a:pt x="74" y="15"/>
                    </a:lnTo>
                    <a:lnTo>
                      <a:pt x="74" y="30"/>
                    </a:lnTo>
                    <a:lnTo>
                      <a:pt x="59" y="30"/>
                    </a:lnTo>
                    <a:lnTo>
                      <a:pt x="44" y="37"/>
                    </a:lnTo>
                    <a:lnTo>
                      <a:pt x="37" y="45"/>
                    </a:lnTo>
                    <a:lnTo>
                      <a:pt x="30" y="52"/>
                    </a:lnTo>
                    <a:lnTo>
                      <a:pt x="15" y="45"/>
                    </a:lnTo>
                    <a:lnTo>
                      <a:pt x="8" y="30"/>
                    </a:lnTo>
                    <a:lnTo>
                      <a:pt x="8" y="15"/>
                    </a:lnTo>
                    <a:lnTo>
                      <a:pt x="0" y="8"/>
                    </a:lnTo>
                    <a:lnTo>
                      <a:pt x="0" y="23"/>
                    </a:lnTo>
                    <a:lnTo>
                      <a:pt x="0" y="45"/>
                    </a:lnTo>
                    <a:lnTo>
                      <a:pt x="0" y="60"/>
                    </a:lnTo>
                    <a:lnTo>
                      <a:pt x="8" y="74"/>
                    </a:lnTo>
                    <a:lnTo>
                      <a:pt x="0" y="89"/>
                    </a:lnTo>
                    <a:lnTo>
                      <a:pt x="8" y="111"/>
                    </a:lnTo>
                    <a:lnTo>
                      <a:pt x="15" y="126"/>
                    </a:lnTo>
                    <a:lnTo>
                      <a:pt x="15" y="142"/>
                    </a:lnTo>
                    <a:lnTo>
                      <a:pt x="22" y="157"/>
                    </a:lnTo>
                    <a:lnTo>
                      <a:pt x="22" y="172"/>
                    </a:lnTo>
                    <a:lnTo>
                      <a:pt x="15" y="179"/>
                    </a:lnTo>
                    <a:lnTo>
                      <a:pt x="0" y="172"/>
                    </a:lnTo>
                    <a:lnTo>
                      <a:pt x="8" y="186"/>
                    </a:lnTo>
                    <a:lnTo>
                      <a:pt x="15" y="201"/>
                    </a:lnTo>
                    <a:lnTo>
                      <a:pt x="15" y="216"/>
                    </a:lnTo>
                    <a:lnTo>
                      <a:pt x="22" y="231"/>
                    </a:lnTo>
                    <a:lnTo>
                      <a:pt x="37" y="238"/>
                    </a:lnTo>
                    <a:close/>
                  </a:path>
                </a:pathLst>
              </a:custGeom>
              <a:solidFill>
                <a:srgbClr val="FCA438"/>
              </a:solidFill>
              <a:ln w="9525">
                <a:noFill/>
                <a:round/>
                <a:headEnd/>
                <a:tailEnd/>
              </a:ln>
            </p:spPr>
            <p:txBody>
              <a:bodyPr/>
              <a:lstStyle/>
              <a:p>
                <a:endParaRPr lang="en-US"/>
              </a:p>
            </p:txBody>
          </p:sp>
          <p:sp>
            <p:nvSpPr>
              <p:cNvPr id="25622" name="Freeform 15"/>
              <p:cNvSpPr>
                <a:spLocks/>
              </p:cNvSpPr>
              <p:nvPr/>
            </p:nvSpPr>
            <p:spPr bwMode="auto">
              <a:xfrm>
                <a:off x="5465" y="3841"/>
                <a:ext cx="44" cy="45"/>
              </a:xfrm>
              <a:custGeom>
                <a:avLst/>
                <a:gdLst>
                  <a:gd name="T0" fmla="*/ 7 w 44"/>
                  <a:gd name="T1" fmla="*/ 15 h 45"/>
                  <a:gd name="T2" fmla="*/ 14 w 44"/>
                  <a:gd name="T3" fmla="*/ 15 h 45"/>
                  <a:gd name="T4" fmla="*/ 29 w 44"/>
                  <a:gd name="T5" fmla="*/ 15 h 45"/>
                  <a:gd name="T6" fmla="*/ 37 w 44"/>
                  <a:gd name="T7" fmla="*/ 23 h 45"/>
                  <a:gd name="T8" fmla="*/ 44 w 44"/>
                  <a:gd name="T9" fmla="*/ 45 h 45"/>
                  <a:gd name="T10" fmla="*/ 44 w 44"/>
                  <a:gd name="T11" fmla="*/ 30 h 45"/>
                  <a:gd name="T12" fmla="*/ 37 w 44"/>
                  <a:gd name="T13" fmla="*/ 15 h 45"/>
                  <a:gd name="T14" fmla="*/ 29 w 44"/>
                  <a:gd name="T15" fmla="*/ 8 h 45"/>
                  <a:gd name="T16" fmla="*/ 14 w 44"/>
                  <a:gd name="T17" fmla="*/ 0 h 45"/>
                  <a:gd name="T18" fmla="*/ 0 w 44"/>
                  <a:gd name="T19" fmla="*/ 0 h 45"/>
                  <a:gd name="T20" fmla="*/ 7 w 44"/>
                  <a:gd name="T21" fmla="*/ 15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45"/>
                  <a:gd name="T35" fmla="*/ 44 w 44"/>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45">
                    <a:moveTo>
                      <a:pt x="7" y="15"/>
                    </a:moveTo>
                    <a:lnTo>
                      <a:pt x="14" y="15"/>
                    </a:lnTo>
                    <a:lnTo>
                      <a:pt x="29" y="15"/>
                    </a:lnTo>
                    <a:lnTo>
                      <a:pt x="37" y="23"/>
                    </a:lnTo>
                    <a:lnTo>
                      <a:pt x="44" y="45"/>
                    </a:lnTo>
                    <a:lnTo>
                      <a:pt x="44" y="30"/>
                    </a:lnTo>
                    <a:lnTo>
                      <a:pt x="37" y="15"/>
                    </a:lnTo>
                    <a:lnTo>
                      <a:pt x="29" y="8"/>
                    </a:lnTo>
                    <a:lnTo>
                      <a:pt x="14" y="0"/>
                    </a:lnTo>
                    <a:lnTo>
                      <a:pt x="0" y="0"/>
                    </a:lnTo>
                    <a:lnTo>
                      <a:pt x="7" y="15"/>
                    </a:lnTo>
                    <a:close/>
                  </a:path>
                </a:pathLst>
              </a:custGeom>
              <a:solidFill>
                <a:srgbClr val="FCA43A"/>
              </a:solidFill>
              <a:ln w="9525">
                <a:noFill/>
                <a:round/>
                <a:headEnd/>
                <a:tailEnd/>
              </a:ln>
            </p:spPr>
            <p:txBody>
              <a:bodyPr/>
              <a:lstStyle/>
              <a:p>
                <a:endParaRPr lang="en-US"/>
              </a:p>
            </p:txBody>
          </p:sp>
          <p:sp>
            <p:nvSpPr>
              <p:cNvPr id="25623" name="Freeform 16"/>
              <p:cNvSpPr>
                <a:spLocks/>
              </p:cNvSpPr>
              <p:nvPr/>
            </p:nvSpPr>
            <p:spPr bwMode="auto">
              <a:xfrm>
                <a:off x="5383" y="3382"/>
                <a:ext cx="74" cy="133"/>
              </a:xfrm>
              <a:custGeom>
                <a:avLst/>
                <a:gdLst>
                  <a:gd name="T0" fmla="*/ 0 w 74"/>
                  <a:gd name="T1" fmla="*/ 52 h 133"/>
                  <a:gd name="T2" fmla="*/ 8 w 74"/>
                  <a:gd name="T3" fmla="*/ 67 h 133"/>
                  <a:gd name="T4" fmla="*/ 15 w 74"/>
                  <a:gd name="T5" fmla="*/ 81 h 133"/>
                  <a:gd name="T6" fmla="*/ 23 w 74"/>
                  <a:gd name="T7" fmla="*/ 89 h 133"/>
                  <a:gd name="T8" fmla="*/ 30 w 74"/>
                  <a:gd name="T9" fmla="*/ 96 h 133"/>
                  <a:gd name="T10" fmla="*/ 37 w 74"/>
                  <a:gd name="T11" fmla="*/ 118 h 133"/>
                  <a:gd name="T12" fmla="*/ 45 w 74"/>
                  <a:gd name="T13" fmla="*/ 133 h 133"/>
                  <a:gd name="T14" fmla="*/ 45 w 74"/>
                  <a:gd name="T15" fmla="*/ 111 h 133"/>
                  <a:gd name="T16" fmla="*/ 37 w 74"/>
                  <a:gd name="T17" fmla="*/ 96 h 133"/>
                  <a:gd name="T18" fmla="*/ 30 w 74"/>
                  <a:gd name="T19" fmla="*/ 81 h 133"/>
                  <a:gd name="T20" fmla="*/ 23 w 74"/>
                  <a:gd name="T21" fmla="*/ 67 h 133"/>
                  <a:gd name="T22" fmla="*/ 37 w 74"/>
                  <a:gd name="T23" fmla="*/ 59 h 133"/>
                  <a:gd name="T24" fmla="*/ 45 w 74"/>
                  <a:gd name="T25" fmla="*/ 52 h 133"/>
                  <a:gd name="T26" fmla="*/ 52 w 74"/>
                  <a:gd name="T27" fmla="*/ 45 h 133"/>
                  <a:gd name="T28" fmla="*/ 67 w 74"/>
                  <a:gd name="T29" fmla="*/ 22 h 133"/>
                  <a:gd name="T30" fmla="*/ 74 w 74"/>
                  <a:gd name="T31" fmla="*/ 0 h 133"/>
                  <a:gd name="T32" fmla="*/ 0 w 74"/>
                  <a:gd name="T33" fmla="*/ 52 h 1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
                  <a:gd name="T52" fmla="*/ 0 h 133"/>
                  <a:gd name="T53" fmla="*/ 74 w 74"/>
                  <a:gd name="T54" fmla="*/ 133 h 1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 h="133">
                    <a:moveTo>
                      <a:pt x="0" y="52"/>
                    </a:moveTo>
                    <a:lnTo>
                      <a:pt x="8" y="67"/>
                    </a:lnTo>
                    <a:lnTo>
                      <a:pt x="15" y="81"/>
                    </a:lnTo>
                    <a:lnTo>
                      <a:pt x="23" y="89"/>
                    </a:lnTo>
                    <a:lnTo>
                      <a:pt x="30" y="96"/>
                    </a:lnTo>
                    <a:lnTo>
                      <a:pt x="37" y="118"/>
                    </a:lnTo>
                    <a:lnTo>
                      <a:pt x="45" y="133"/>
                    </a:lnTo>
                    <a:lnTo>
                      <a:pt x="45" y="111"/>
                    </a:lnTo>
                    <a:lnTo>
                      <a:pt x="37" y="96"/>
                    </a:lnTo>
                    <a:lnTo>
                      <a:pt x="30" y="81"/>
                    </a:lnTo>
                    <a:lnTo>
                      <a:pt x="23" y="67"/>
                    </a:lnTo>
                    <a:lnTo>
                      <a:pt x="37" y="59"/>
                    </a:lnTo>
                    <a:lnTo>
                      <a:pt x="45" y="52"/>
                    </a:lnTo>
                    <a:lnTo>
                      <a:pt x="52" y="45"/>
                    </a:lnTo>
                    <a:lnTo>
                      <a:pt x="67" y="22"/>
                    </a:lnTo>
                    <a:lnTo>
                      <a:pt x="74" y="0"/>
                    </a:lnTo>
                    <a:lnTo>
                      <a:pt x="0" y="52"/>
                    </a:lnTo>
                    <a:close/>
                  </a:path>
                </a:pathLst>
              </a:custGeom>
              <a:solidFill>
                <a:srgbClr val="FCA43A"/>
              </a:solidFill>
              <a:ln w="9525">
                <a:noFill/>
                <a:round/>
                <a:headEnd/>
                <a:tailEnd/>
              </a:ln>
            </p:spPr>
            <p:txBody>
              <a:bodyPr/>
              <a:lstStyle/>
              <a:p>
                <a:endParaRPr lang="en-US"/>
              </a:p>
            </p:txBody>
          </p:sp>
          <p:sp>
            <p:nvSpPr>
              <p:cNvPr id="25624" name="Freeform 17"/>
              <p:cNvSpPr>
                <a:spLocks/>
              </p:cNvSpPr>
              <p:nvPr/>
            </p:nvSpPr>
            <p:spPr bwMode="auto">
              <a:xfrm>
                <a:off x="5546" y="4056"/>
                <a:ext cx="52" cy="88"/>
              </a:xfrm>
              <a:custGeom>
                <a:avLst/>
                <a:gdLst>
                  <a:gd name="T0" fmla="*/ 0 w 52"/>
                  <a:gd name="T1" fmla="*/ 7 h 88"/>
                  <a:gd name="T2" fmla="*/ 15 w 52"/>
                  <a:gd name="T3" fmla="*/ 0 h 88"/>
                  <a:gd name="T4" fmla="*/ 22 w 52"/>
                  <a:gd name="T5" fmla="*/ 0 h 88"/>
                  <a:gd name="T6" fmla="*/ 37 w 52"/>
                  <a:gd name="T7" fmla="*/ 0 h 88"/>
                  <a:gd name="T8" fmla="*/ 44 w 52"/>
                  <a:gd name="T9" fmla="*/ 7 h 88"/>
                  <a:gd name="T10" fmla="*/ 52 w 52"/>
                  <a:gd name="T11" fmla="*/ 14 h 88"/>
                  <a:gd name="T12" fmla="*/ 52 w 52"/>
                  <a:gd name="T13" fmla="*/ 29 h 88"/>
                  <a:gd name="T14" fmla="*/ 52 w 52"/>
                  <a:gd name="T15" fmla="*/ 51 h 88"/>
                  <a:gd name="T16" fmla="*/ 52 w 52"/>
                  <a:gd name="T17" fmla="*/ 66 h 88"/>
                  <a:gd name="T18" fmla="*/ 52 w 52"/>
                  <a:gd name="T19" fmla="*/ 73 h 88"/>
                  <a:gd name="T20" fmla="*/ 44 w 52"/>
                  <a:gd name="T21" fmla="*/ 88 h 88"/>
                  <a:gd name="T22" fmla="*/ 37 w 52"/>
                  <a:gd name="T23" fmla="*/ 88 h 88"/>
                  <a:gd name="T24" fmla="*/ 22 w 52"/>
                  <a:gd name="T25" fmla="*/ 88 h 88"/>
                  <a:gd name="T26" fmla="*/ 15 w 52"/>
                  <a:gd name="T27" fmla="*/ 81 h 88"/>
                  <a:gd name="T28" fmla="*/ 15 w 52"/>
                  <a:gd name="T29" fmla="*/ 73 h 88"/>
                  <a:gd name="T30" fmla="*/ 7 w 52"/>
                  <a:gd name="T31" fmla="*/ 51 h 88"/>
                  <a:gd name="T32" fmla="*/ 7 w 52"/>
                  <a:gd name="T33" fmla="*/ 44 h 88"/>
                  <a:gd name="T34" fmla="*/ 7 w 52"/>
                  <a:gd name="T35" fmla="*/ 22 h 88"/>
                  <a:gd name="T36" fmla="*/ 0 w 52"/>
                  <a:gd name="T37" fmla="*/ 7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2"/>
                  <a:gd name="T58" fmla="*/ 0 h 88"/>
                  <a:gd name="T59" fmla="*/ 52 w 52"/>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2" h="88">
                    <a:moveTo>
                      <a:pt x="0" y="7"/>
                    </a:moveTo>
                    <a:lnTo>
                      <a:pt x="15" y="0"/>
                    </a:lnTo>
                    <a:lnTo>
                      <a:pt x="22" y="0"/>
                    </a:lnTo>
                    <a:lnTo>
                      <a:pt x="37" y="0"/>
                    </a:lnTo>
                    <a:lnTo>
                      <a:pt x="44" y="7"/>
                    </a:lnTo>
                    <a:lnTo>
                      <a:pt x="52" y="14"/>
                    </a:lnTo>
                    <a:lnTo>
                      <a:pt x="52" y="29"/>
                    </a:lnTo>
                    <a:lnTo>
                      <a:pt x="52" y="51"/>
                    </a:lnTo>
                    <a:lnTo>
                      <a:pt x="52" y="66"/>
                    </a:lnTo>
                    <a:lnTo>
                      <a:pt x="52" y="73"/>
                    </a:lnTo>
                    <a:lnTo>
                      <a:pt x="44" y="88"/>
                    </a:lnTo>
                    <a:lnTo>
                      <a:pt x="37" y="88"/>
                    </a:lnTo>
                    <a:lnTo>
                      <a:pt x="22" y="88"/>
                    </a:lnTo>
                    <a:lnTo>
                      <a:pt x="15" y="81"/>
                    </a:lnTo>
                    <a:lnTo>
                      <a:pt x="15" y="73"/>
                    </a:lnTo>
                    <a:lnTo>
                      <a:pt x="7" y="51"/>
                    </a:lnTo>
                    <a:lnTo>
                      <a:pt x="7" y="44"/>
                    </a:lnTo>
                    <a:lnTo>
                      <a:pt x="7" y="22"/>
                    </a:lnTo>
                    <a:lnTo>
                      <a:pt x="0" y="7"/>
                    </a:lnTo>
                    <a:close/>
                  </a:path>
                </a:pathLst>
              </a:custGeom>
              <a:solidFill>
                <a:srgbClr val="FCA439"/>
              </a:solidFill>
              <a:ln w="9525">
                <a:noFill/>
                <a:round/>
                <a:headEnd/>
                <a:tailEnd/>
              </a:ln>
            </p:spPr>
            <p:txBody>
              <a:bodyPr/>
              <a:lstStyle/>
              <a:p>
                <a:endParaRPr lang="en-US"/>
              </a:p>
            </p:txBody>
          </p:sp>
          <p:sp>
            <p:nvSpPr>
              <p:cNvPr id="25625" name="Freeform 18"/>
              <p:cNvSpPr>
                <a:spLocks/>
              </p:cNvSpPr>
              <p:nvPr/>
            </p:nvSpPr>
            <p:spPr bwMode="auto">
              <a:xfrm>
                <a:off x="5487" y="3908"/>
                <a:ext cx="103" cy="74"/>
              </a:xfrm>
              <a:custGeom>
                <a:avLst/>
                <a:gdLst>
                  <a:gd name="T0" fmla="*/ 0 w 103"/>
                  <a:gd name="T1" fmla="*/ 0 h 74"/>
                  <a:gd name="T2" fmla="*/ 0 w 103"/>
                  <a:gd name="T3" fmla="*/ 15 h 74"/>
                  <a:gd name="T4" fmla="*/ 7 w 103"/>
                  <a:gd name="T5" fmla="*/ 22 h 74"/>
                  <a:gd name="T6" fmla="*/ 7 w 103"/>
                  <a:gd name="T7" fmla="*/ 29 h 74"/>
                  <a:gd name="T8" fmla="*/ 15 w 103"/>
                  <a:gd name="T9" fmla="*/ 29 h 74"/>
                  <a:gd name="T10" fmla="*/ 22 w 103"/>
                  <a:gd name="T11" fmla="*/ 37 h 74"/>
                  <a:gd name="T12" fmla="*/ 15 w 103"/>
                  <a:gd name="T13" fmla="*/ 37 h 74"/>
                  <a:gd name="T14" fmla="*/ 15 w 103"/>
                  <a:gd name="T15" fmla="*/ 44 h 74"/>
                  <a:gd name="T16" fmla="*/ 22 w 103"/>
                  <a:gd name="T17" fmla="*/ 52 h 74"/>
                  <a:gd name="T18" fmla="*/ 22 w 103"/>
                  <a:gd name="T19" fmla="*/ 59 h 74"/>
                  <a:gd name="T20" fmla="*/ 22 w 103"/>
                  <a:gd name="T21" fmla="*/ 66 h 74"/>
                  <a:gd name="T22" fmla="*/ 29 w 103"/>
                  <a:gd name="T23" fmla="*/ 74 h 74"/>
                  <a:gd name="T24" fmla="*/ 37 w 103"/>
                  <a:gd name="T25" fmla="*/ 66 h 74"/>
                  <a:gd name="T26" fmla="*/ 44 w 103"/>
                  <a:gd name="T27" fmla="*/ 59 h 74"/>
                  <a:gd name="T28" fmla="*/ 51 w 103"/>
                  <a:gd name="T29" fmla="*/ 52 h 74"/>
                  <a:gd name="T30" fmla="*/ 66 w 103"/>
                  <a:gd name="T31" fmla="*/ 52 h 74"/>
                  <a:gd name="T32" fmla="*/ 74 w 103"/>
                  <a:gd name="T33" fmla="*/ 52 h 74"/>
                  <a:gd name="T34" fmla="*/ 88 w 103"/>
                  <a:gd name="T35" fmla="*/ 59 h 74"/>
                  <a:gd name="T36" fmla="*/ 74 w 103"/>
                  <a:gd name="T37" fmla="*/ 52 h 74"/>
                  <a:gd name="T38" fmla="*/ 59 w 103"/>
                  <a:gd name="T39" fmla="*/ 44 h 74"/>
                  <a:gd name="T40" fmla="*/ 44 w 103"/>
                  <a:gd name="T41" fmla="*/ 44 h 74"/>
                  <a:gd name="T42" fmla="*/ 37 w 103"/>
                  <a:gd name="T43" fmla="*/ 52 h 74"/>
                  <a:gd name="T44" fmla="*/ 29 w 103"/>
                  <a:gd name="T45" fmla="*/ 59 h 74"/>
                  <a:gd name="T46" fmla="*/ 22 w 103"/>
                  <a:gd name="T47" fmla="*/ 52 h 74"/>
                  <a:gd name="T48" fmla="*/ 29 w 103"/>
                  <a:gd name="T49" fmla="*/ 44 h 74"/>
                  <a:gd name="T50" fmla="*/ 37 w 103"/>
                  <a:gd name="T51" fmla="*/ 37 h 74"/>
                  <a:gd name="T52" fmla="*/ 44 w 103"/>
                  <a:gd name="T53" fmla="*/ 37 h 74"/>
                  <a:gd name="T54" fmla="*/ 51 w 103"/>
                  <a:gd name="T55" fmla="*/ 37 h 74"/>
                  <a:gd name="T56" fmla="*/ 44 w 103"/>
                  <a:gd name="T57" fmla="*/ 29 h 74"/>
                  <a:gd name="T58" fmla="*/ 29 w 103"/>
                  <a:gd name="T59" fmla="*/ 29 h 74"/>
                  <a:gd name="T60" fmla="*/ 22 w 103"/>
                  <a:gd name="T61" fmla="*/ 37 h 74"/>
                  <a:gd name="T62" fmla="*/ 22 w 103"/>
                  <a:gd name="T63" fmla="*/ 29 h 74"/>
                  <a:gd name="T64" fmla="*/ 37 w 103"/>
                  <a:gd name="T65" fmla="*/ 22 h 74"/>
                  <a:gd name="T66" fmla="*/ 51 w 103"/>
                  <a:gd name="T67" fmla="*/ 22 h 74"/>
                  <a:gd name="T68" fmla="*/ 66 w 103"/>
                  <a:gd name="T69" fmla="*/ 22 h 74"/>
                  <a:gd name="T70" fmla="*/ 88 w 103"/>
                  <a:gd name="T71" fmla="*/ 22 h 74"/>
                  <a:gd name="T72" fmla="*/ 103 w 103"/>
                  <a:gd name="T73" fmla="*/ 29 h 74"/>
                  <a:gd name="T74" fmla="*/ 88 w 103"/>
                  <a:gd name="T75" fmla="*/ 22 h 74"/>
                  <a:gd name="T76" fmla="*/ 66 w 103"/>
                  <a:gd name="T77" fmla="*/ 15 h 74"/>
                  <a:gd name="T78" fmla="*/ 59 w 103"/>
                  <a:gd name="T79" fmla="*/ 15 h 74"/>
                  <a:gd name="T80" fmla="*/ 44 w 103"/>
                  <a:gd name="T81" fmla="*/ 15 h 74"/>
                  <a:gd name="T82" fmla="*/ 29 w 103"/>
                  <a:gd name="T83" fmla="*/ 15 h 74"/>
                  <a:gd name="T84" fmla="*/ 15 w 103"/>
                  <a:gd name="T85" fmla="*/ 15 h 74"/>
                  <a:gd name="T86" fmla="*/ 7 w 103"/>
                  <a:gd name="T87" fmla="*/ 7 h 74"/>
                  <a:gd name="T88" fmla="*/ 0 w 103"/>
                  <a:gd name="T89" fmla="*/ 0 h 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3"/>
                  <a:gd name="T136" fmla="*/ 0 h 74"/>
                  <a:gd name="T137" fmla="*/ 103 w 103"/>
                  <a:gd name="T138" fmla="*/ 74 h 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3" h="74">
                    <a:moveTo>
                      <a:pt x="0" y="0"/>
                    </a:moveTo>
                    <a:lnTo>
                      <a:pt x="0" y="15"/>
                    </a:lnTo>
                    <a:lnTo>
                      <a:pt x="7" y="22"/>
                    </a:lnTo>
                    <a:lnTo>
                      <a:pt x="7" y="29"/>
                    </a:lnTo>
                    <a:lnTo>
                      <a:pt x="15" y="29"/>
                    </a:lnTo>
                    <a:lnTo>
                      <a:pt x="22" y="37"/>
                    </a:lnTo>
                    <a:lnTo>
                      <a:pt x="15" y="37"/>
                    </a:lnTo>
                    <a:lnTo>
                      <a:pt x="15" y="44"/>
                    </a:lnTo>
                    <a:lnTo>
                      <a:pt x="22" y="52"/>
                    </a:lnTo>
                    <a:lnTo>
                      <a:pt x="22" y="59"/>
                    </a:lnTo>
                    <a:lnTo>
                      <a:pt x="22" y="66"/>
                    </a:lnTo>
                    <a:lnTo>
                      <a:pt x="29" y="74"/>
                    </a:lnTo>
                    <a:lnTo>
                      <a:pt x="37" y="66"/>
                    </a:lnTo>
                    <a:lnTo>
                      <a:pt x="44" y="59"/>
                    </a:lnTo>
                    <a:lnTo>
                      <a:pt x="51" y="52"/>
                    </a:lnTo>
                    <a:lnTo>
                      <a:pt x="66" y="52"/>
                    </a:lnTo>
                    <a:lnTo>
                      <a:pt x="74" y="52"/>
                    </a:lnTo>
                    <a:lnTo>
                      <a:pt x="88" y="59"/>
                    </a:lnTo>
                    <a:lnTo>
                      <a:pt x="74" y="52"/>
                    </a:lnTo>
                    <a:lnTo>
                      <a:pt x="59" y="44"/>
                    </a:lnTo>
                    <a:lnTo>
                      <a:pt x="44" y="44"/>
                    </a:lnTo>
                    <a:lnTo>
                      <a:pt x="37" y="52"/>
                    </a:lnTo>
                    <a:lnTo>
                      <a:pt x="29" y="59"/>
                    </a:lnTo>
                    <a:lnTo>
                      <a:pt x="22" y="52"/>
                    </a:lnTo>
                    <a:lnTo>
                      <a:pt x="29" y="44"/>
                    </a:lnTo>
                    <a:lnTo>
                      <a:pt x="37" y="37"/>
                    </a:lnTo>
                    <a:lnTo>
                      <a:pt x="44" y="37"/>
                    </a:lnTo>
                    <a:lnTo>
                      <a:pt x="51" y="37"/>
                    </a:lnTo>
                    <a:lnTo>
                      <a:pt x="44" y="29"/>
                    </a:lnTo>
                    <a:lnTo>
                      <a:pt x="29" y="29"/>
                    </a:lnTo>
                    <a:lnTo>
                      <a:pt x="22" y="37"/>
                    </a:lnTo>
                    <a:lnTo>
                      <a:pt x="22" y="29"/>
                    </a:lnTo>
                    <a:lnTo>
                      <a:pt x="37" y="22"/>
                    </a:lnTo>
                    <a:lnTo>
                      <a:pt x="51" y="22"/>
                    </a:lnTo>
                    <a:lnTo>
                      <a:pt x="66" y="22"/>
                    </a:lnTo>
                    <a:lnTo>
                      <a:pt x="88" y="22"/>
                    </a:lnTo>
                    <a:lnTo>
                      <a:pt x="103" y="29"/>
                    </a:lnTo>
                    <a:lnTo>
                      <a:pt x="88" y="22"/>
                    </a:lnTo>
                    <a:lnTo>
                      <a:pt x="66" y="15"/>
                    </a:lnTo>
                    <a:lnTo>
                      <a:pt x="59" y="15"/>
                    </a:lnTo>
                    <a:lnTo>
                      <a:pt x="44" y="15"/>
                    </a:lnTo>
                    <a:lnTo>
                      <a:pt x="29" y="15"/>
                    </a:lnTo>
                    <a:lnTo>
                      <a:pt x="15" y="15"/>
                    </a:lnTo>
                    <a:lnTo>
                      <a:pt x="7" y="7"/>
                    </a:lnTo>
                    <a:lnTo>
                      <a:pt x="0" y="0"/>
                    </a:lnTo>
                    <a:close/>
                  </a:path>
                </a:pathLst>
              </a:custGeom>
              <a:solidFill>
                <a:srgbClr val="FCA43A"/>
              </a:solidFill>
              <a:ln w="9525">
                <a:noFill/>
                <a:round/>
                <a:headEnd/>
                <a:tailEnd/>
              </a:ln>
            </p:spPr>
            <p:txBody>
              <a:bodyPr/>
              <a:lstStyle/>
              <a:p>
                <a:endParaRPr lang="en-US"/>
              </a:p>
            </p:txBody>
          </p:sp>
          <p:sp>
            <p:nvSpPr>
              <p:cNvPr id="25626" name="Freeform 19"/>
              <p:cNvSpPr>
                <a:spLocks/>
              </p:cNvSpPr>
              <p:nvPr/>
            </p:nvSpPr>
            <p:spPr bwMode="auto">
              <a:xfrm>
                <a:off x="5531" y="4011"/>
                <a:ext cx="30" cy="22"/>
              </a:xfrm>
              <a:custGeom>
                <a:avLst/>
                <a:gdLst>
                  <a:gd name="T0" fmla="*/ 0 w 30"/>
                  <a:gd name="T1" fmla="*/ 0 h 22"/>
                  <a:gd name="T2" fmla="*/ 0 w 30"/>
                  <a:gd name="T3" fmla="*/ 8 h 22"/>
                  <a:gd name="T4" fmla="*/ 7 w 30"/>
                  <a:gd name="T5" fmla="*/ 15 h 22"/>
                  <a:gd name="T6" fmla="*/ 7 w 30"/>
                  <a:gd name="T7" fmla="*/ 22 h 22"/>
                  <a:gd name="T8" fmla="*/ 15 w 30"/>
                  <a:gd name="T9" fmla="*/ 22 h 22"/>
                  <a:gd name="T10" fmla="*/ 22 w 30"/>
                  <a:gd name="T11" fmla="*/ 15 h 22"/>
                  <a:gd name="T12" fmla="*/ 30 w 30"/>
                  <a:gd name="T13" fmla="*/ 15 h 22"/>
                  <a:gd name="T14" fmla="*/ 22 w 30"/>
                  <a:gd name="T15" fmla="*/ 15 h 22"/>
                  <a:gd name="T16" fmla="*/ 15 w 30"/>
                  <a:gd name="T17" fmla="*/ 15 h 22"/>
                  <a:gd name="T18" fmla="*/ 0 w 30"/>
                  <a:gd name="T19" fmla="*/ 0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2"/>
                  <a:gd name="T32" fmla="*/ 30 w 30"/>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2">
                    <a:moveTo>
                      <a:pt x="0" y="0"/>
                    </a:moveTo>
                    <a:lnTo>
                      <a:pt x="0" y="8"/>
                    </a:lnTo>
                    <a:lnTo>
                      <a:pt x="7" y="15"/>
                    </a:lnTo>
                    <a:lnTo>
                      <a:pt x="7" y="22"/>
                    </a:lnTo>
                    <a:lnTo>
                      <a:pt x="15" y="22"/>
                    </a:lnTo>
                    <a:lnTo>
                      <a:pt x="22" y="15"/>
                    </a:lnTo>
                    <a:lnTo>
                      <a:pt x="30" y="15"/>
                    </a:lnTo>
                    <a:lnTo>
                      <a:pt x="22" y="15"/>
                    </a:lnTo>
                    <a:lnTo>
                      <a:pt x="15" y="15"/>
                    </a:lnTo>
                    <a:lnTo>
                      <a:pt x="0" y="0"/>
                    </a:lnTo>
                    <a:close/>
                  </a:path>
                </a:pathLst>
              </a:custGeom>
              <a:solidFill>
                <a:srgbClr val="FCA43A"/>
              </a:solidFill>
              <a:ln w="9525">
                <a:noFill/>
                <a:round/>
                <a:headEnd/>
                <a:tailEnd/>
              </a:ln>
            </p:spPr>
            <p:txBody>
              <a:bodyPr/>
              <a:lstStyle/>
              <a:p>
                <a:endParaRPr lang="en-US"/>
              </a:p>
            </p:txBody>
          </p:sp>
        </p:grpSp>
        <p:grpSp>
          <p:nvGrpSpPr>
            <p:cNvPr id="25606" name="Group 20"/>
            <p:cNvGrpSpPr>
              <a:grpSpLocks/>
            </p:cNvGrpSpPr>
            <p:nvPr/>
          </p:nvGrpSpPr>
          <p:grpSpPr bwMode="auto">
            <a:xfrm>
              <a:off x="3947" y="1926"/>
              <a:ext cx="1457" cy="755"/>
              <a:chOff x="4081" y="2738"/>
              <a:chExt cx="1457" cy="755"/>
            </a:xfrm>
          </p:grpSpPr>
          <p:sp>
            <p:nvSpPr>
              <p:cNvPr id="25607" name="Freeform 21"/>
              <p:cNvSpPr>
                <a:spLocks/>
              </p:cNvSpPr>
              <p:nvPr/>
            </p:nvSpPr>
            <p:spPr bwMode="auto">
              <a:xfrm>
                <a:off x="4081" y="2738"/>
                <a:ext cx="1450" cy="755"/>
              </a:xfrm>
              <a:custGeom>
                <a:avLst/>
                <a:gdLst>
                  <a:gd name="T0" fmla="*/ 378 w 1450"/>
                  <a:gd name="T1" fmla="*/ 82 h 755"/>
                  <a:gd name="T2" fmla="*/ 408 w 1450"/>
                  <a:gd name="T3" fmla="*/ 67 h 755"/>
                  <a:gd name="T4" fmla="*/ 437 w 1450"/>
                  <a:gd name="T5" fmla="*/ 60 h 755"/>
                  <a:gd name="T6" fmla="*/ 474 w 1450"/>
                  <a:gd name="T7" fmla="*/ 67 h 755"/>
                  <a:gd name="T8" fmla="*/ 511 w 1450"/>
                  <a:gd name="T9" fmla="*/ 74 h 755"/>
                  <a:gd name="T10" fmla="*/ 548 w 1450"/>
                  <a:gd name="T11" fmla="*/ 74 h 755"/>
                  <a:gd name="T12" fmla="*/ 592 w 1450"/>
                  <a:gd name="T13" fmla="*/ 67 h 755"/>
                  <a:gd name="T14" fmla="*/ 629 w 1450"/>
                  <a:gd name="T15" fmla="*/ 74 h 755"/>
                  <a:gd name="T16" fmla="*/ 659 w 1450"/>
                  <a:gd name="T17" fmla="*/ 89 h 755"/>
                  <a:gd name="T18" fmla="*/ 710 w 1450"/>
                  <a:gd name="T19" fmla="*/ 104 h 755"/>
                  <a:gd name="T20" fmla="*/ 777 w 1450"/>
                  <a:gd name="T21" fmla="*/ 133 h 755"/>
                  <a:gd name="T22" fmla="*/ 836 w 1450"/>
                  <a:gd name="T23" fmla="*/ 156 h 755"/>
                  <a:gd name="T24" fmla="*/ 880 w 1450"/>
                  <a:gd name="T25" fmla="*/ 178 h 755"/>
                  <a:gd name="T26" fmla="*/ 895 w 1450"/>
                  <a:gd name="T27" fmla="*/ 156 h 755"/>
                  <a:gd name="T28" fmla="*/ 917 w 1450"/>
                  <a:gd name="T29" fmla="*/ 148 h 755"/>
                  <a:gd name="T30" fmla="*/ 984 w 1450"/>
                  <a:gd name="T31" fmla="*/ 163 h 755"/>
                  <a:gd name="T32" fmla="*/ 1059 w 1450"/>
                  <a:gd name="T33" fmla="*/ 185 h 755"/>
                  <a:gd name="T34" fmla="*/ 1140 w 1450"/>
                  <a:gd name="T35" fmla="*/ 222 h 755"/>
                  <a:gd name="T36" fmla="*/ 1214 w 1450"/>
                  <a:gd name="T37" fmla="*/ 252 h 755"/>
                  <a:gd name="T38" fmla="*/ 1302 w 1450"/>
                  <a:gd name="T39" fmla="*/ 266 h 755"/>
                  <a:gd name="T40" fmla="*/ 1369 w 1450"/>
                  <a:gd name="T41" fmla="*/ 288 h 755"/>
                  <a:gd name="T42" fmla="*/ 1428 w 1450"/>
                  <a:gd name="T43" fmla="*/ 311 h 755"/>
                  <a:gd name="T44" fmla="*/ 1443 w 1450"/>
                  <a:gd name="T45" fmla="*/ 325 h 755"/>
                  <a:gd name="T46" fmla="*/ 1450 w 1450"/>
                  <a:gd name="T47" fmla="*/ 371 h 755"/>
                  <a:gd name="T48" fmla="*/ 1450 w 1450"/>
                  <a:gd name="T49" fmla="*/ 423 h 755"/>
                  <a:gd name="T50" fmla="*/ 1435 w 1450"/>
                  <a:gd name="T51" fmla="*/ 497 h 755"/>
                  <a:gd name="T52" fmla="*/ 1413 w 1450"/>
                  <a:gd name="T53" fmla="*/ 578 h 755"/>
                  <a:gd name="T54" fmla="*/ 1384 w 1450"/>
                  <a:gd name="T55" fmla="*/ 666 h 755"/>
                  <a:gd name="T56" fmla="*/ 1361 w 1450"/>
                  <a:gd name="T57" fmla="*/ 681 h 755"/>
                  <a:gd name="T58" fmla="*/ 1332 w 1450"/>
                  <a:gd name="T59" fmla="*/ 703 h 755"/>
                  <a:gd name="T60" fmla="*/ 1317 w 1450"/>
                  <a:gd name="T61" fmla="*/ 725 h 755"/>
                  <a:gd name="T62" fmla="*/ 1302 w 1450"/>
                  <a:gd name="T63" fmla="*/ 740 h 755"/>
                  <a:gd name="T64" fmla="*/ 1280 w 1450"/>
                  <a:gd name="T65" fmla="*/ 740 h 755"/>
                  <a:gd name="T66" fmla="*/ 1265 w 1450"/>
                  <a:gd name="T67" fmla="*/ 755 h 755"/>
                  <a:gd name="T68" fmla="*/ 1229 w 1450"/>
                  <a:gd name="T69" fmla="*/ 740 h 755"/>
                  <a:gd name="T70" fmla="*/ 1192 w 1450"/>
                  <a:gd name="T71" fmla="*/ 740 h 755"/>
                  <a:gd name="T72" fmla="*/ 1162 w 1450"/>
                  <a:gd name="T73" fmla="*/ 733 h 755"/>
                  <a:gd name="T74" fmla="*/ 1096 w 1450"/>
                  <a:gd name="T75" fmla="*/ 711 h 755"/>
                  <a:gd name="T76" fmla="*/ 1035 w 1450"/>
                  <a:gd name="T77" fmla="*/ 696 h 755"/>
                  <a:gd name="T78" fmla="*/ 961 w 1450"/>
                  <a:gd name="T79" fmla="*/ 696 h 755"/>
                  <a:gd name="T80" fmla="*/ 843 w 1450"/>
                  <a:gd name="T81" fmla="*/ 689 h 755"/>
                  <a:gd name="T82" fmla="*/ 696 w 1450"/>
                  <a:gd name="T83" fmla="*/ 689 h 755"/>
                  <a:gd name="T84" fmla="*/ 585 w 1450"/>
                  <a:gd name="T85" fmla="*/ 696 h 755"/>
                  <a:gd name="T86" fmla="*/ 445 w 1450"/>
                  <a:gd name="T87" fmla="*/ 703 h 755"/>
                  <a:gd name="T88" fmla="*/ 318 w 1450"/>
                  <a:gd name="T89" fmla="*/ 718 h 755"/>
                  <a:gd name="T90" fmla="*/ 163 w 1450"/>
                  <a:gd name="T91" fmla="*/ 718 h 755"/>
                  <a:gd name="T92" fmla="*/ 30 w 1450"/>
                  <a:gd name="T93" fmla="*/ 718 h 755"/>
                  <a:gd name="T94" fmla="*/ 0 w 1450"/>
                  <a:gd name="T95" fmla="*/ 0 h 755"/>
                  <a:gd name="T96" fmla="*/ 81 w 1450"/>
                  <a:gd name="T97" fmla="*/ 15 h 755"/>
                  <a:gd name="T98" fmla="*/ 200 w 1450"/>
                  <a:gd name="T99" fmla="*/ 37 h 755"/>
                  <a:gd name="T100" fmla="*/ 296 w 1450"/>
                  <a:gd name="T101" fmla="*/ 60 h 755"/>
                  <a:gd name="T102" fmla="*/ 378 w 1450"/>
                  <a:gd name="T103" fmla="*/ 82 h 7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50"/>
                  <a:gd name="T157" fmla="*/ 0 h 755"/>
                  <a:gd name="T158" fmla="*/ 1450 w 1450"/>
                  <a:gd name="T159" fmla="*/ 755 h 7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50" h="755">
                    <a:moveTo>
                      <a:pt x="378" y="82"/>
                    </a:moveTo>
                    <a:lnTo>
                      <a:pt x="408" y="67"/>
                    </a:lnTo>
                    <a:lnTo>
                      <a:pt x="437" y="60"/>
                    </a:lnTo>
                    <a:lnTo>
                      <a:pt x="474" y="67"/>
                    </a:lnTo>
                    <a:lnTo>
                      <a:pt x="511" y="74"/>
                    </a:lnTo>
                    <a:lnTo>
                      <a:pt x="548" y="74"/>
                    </a:lnTo>
                    <a:lnTo>
                      <a:pt x="592" y="67"/>
                    </a:lnTo>
                    <a:lnTo>
                      <a:pt x="629" y="74"/>
                    </a:lnTo>
                    <a:lnTo>
                      <a:pt x="659" y="89"/>
                    </a:lnTo>
                    <a:lnTo>
                      <a:pt x="710" y="104"/>
                    </a:lnTo>
                    <a:lnTo>
                      <a:pt x="777" y="133"/>
                    </a:lnTo>
                    <a:lnTo>
                      <a:pt x="836" y="156"/>
                    </a:lnTo>
                    <a:lnTo>
                      <a:pt x="880" y="178"/>
                    </a:lnTo>
                    <a:lnTo>
                      <a:pt x="895" y="156"/>
                    </a:lnTo>
                    <a:lnTo>
                      <a:pt x="917" y="148"/>
                    </a:lnTo>
                    <a:lnTo>
                      <a:pt x="984" y="163"/>
                    </a:lnTo>
                    <a:lnTo>
                      <a:pt x="1059" y="185"/>
                    </a:lnTo>
                    <a:lnTo>
                      <a:pt x="1140" y="222"/>
                    </a:lnTo>
                    <a:lnTo>
                      <a:pt x="1214" y="252"/>
                    </a:lnTo>
                    <a:lnTo>
                      <a:pt x="1302" y="266"/>
                    </a:lnTo>
                    <a:lnTo>
                      <a:pt x="1369" y="288"/>
                    </a:lnTo>
                    <a:lnTo>
                      <a:pt x="1428" y="311"/>
                    </a:lnTo>
                    <a:lnTo>
                      <a:pt x="1443" y="325"/>
                    </a:lnTo>
                    <a:lnTo>
                      <a:pt x="1450" y="371"/>
                    </a:lnTo>
                    <a:lnTo>
                      <a:pt x="1450" y="423"/>
                    </a:lnTo>
                    <a:lnTo>
                      <a:pt x="1435" y="497"/>
                    </a:lnTo>
                    <a:lnTo>
                      <a:pt x="1413" y="578"/>
                    </a:lnTo>
                    <a:lnTo>
                      <a:pt x="1384" y="666"/>
                    </a:lnTo>
                    <a:lnTo>
                      <a:pt x="1361" y="681"/>
                    </a:lnTo>
                    <a:lnTo>
                      <a:pt x="1332" y="703"/>
                    </a:lnTo>
                    <a:lnTo>
                      <a:pt x="1317" y="725"/>
                    </a:lnTo>
                    <a:lnTo>
                      <a:pt x="1302" y="740"/>
                    </a:lnTo>
                    <a:lnTo>
                      <a:pt x="1280" y="740"/>
                    </a:lnTo>
                    <a:lnTo>
                      <a:pt x="1265" y="755"/>
                    </a:lnTo>
                    <a:lnTo>
                      <a:pt x="1229" y="740"/>
                    </a:lnTo>
                    <a:lnTo>
                      <a:pt x="1192" y="740"/>
                    </a:lnTo>
                    <a:lnTo>
                      <a:pt x="1162" y="733"/>
                    </a:lnTo>
                    <a:lnTo>
                      <a:pt x="1096" y="711"/>
                    </a:lnTo>
                    <a:lnTo>
                      <a:pt x="1035" y="696"/>
                    </a:lnTo>
                    <a:lnTo>
                      <a:pt x="961" y="696"/>
                    </a:lnTo>
                    <a:lnTo>
                      <a:pt x="843" y="689"/>
                    </a:lnTo>
                    <a:lnTo>
                      <a:pt x="696" y="689"/>
                    </a:lnTo>
                    <a:lnTo>
                      <a:pt x="585" y="696"/>
                    </a:lnTo>
                    <a:lnTo>
                      <a:pt x="445" y="703"/>
                    </a:lnTo>
                    <a:lnTo>
                      <a:pt x="318" y="718"/>
                    </a:lnTo>
                    <a:lnTo>
                      <a:pt x="163" y="718"/>
                    </a:lnTo>
                    <a:lnTo>
                      <a:pt x="30" y="718"/>
                    </a:lnTo>
                    <a:lnTo>
                      <a:pt x="0" y="0"/>
                    </a:lnTo>
                    <a:lnTo>
                      <a:pt x="81" y="15"/>
                    </a:lnTo>
                    <a:lnTo>
                      <a:pt x="200" y="37"/>
                    </a:lnTo>
                    <a:lnTo>
                      <a:pt x="296" y="60"/>
                    </a:lnTo>
                    <a:lnTo>
                      <a:pt x="378" y="82"/>
                    </a:lnTo>
                    <a:close/>
                  </a:path>
                </a:pathLst>
              </a:custGeom>
              <a:solidFill>
                <a:srgbClr val="66FF33"/>
              </a:solidFill>
              <a:ln w="9525">
                <a:noFill/>
                <a:round/>
                <a:headEnd/>
                <a:tailEnd/>
              </a:ln>
            </p:spPr>
            <p:txBody>
              <a:bodyPr/>
              <a:lstStyle/>
              <a:p>
                <a:endParaRPr lang="en-US"/>
              </a:p>
            </p:txBody>
          </p:sp>
          <p:sp>
            <p:nvSpPr>
              <p:cNvPr id="25608" name="Freeform 22"/>
              <p:cNvSpPr>
                <a:spLocks/>
              </p:cNvSpPr>
              <p:nvPr/>
            </p:nvSpPr>
            <p:spPr bwMode="auto">
              <a:xfrm>
                <a:off x="4281" y="3345"/>
                <a:ext cx="1058" cy="133"/>
              </a:xfrm>
              <a:custGeom>
                <a:avLst/>
                <a:gdLst>
                  <a:gd name="T0" fmla="*/ 0 w 1058"/>
                  <a:gd name="T1" fmla="*/ 111 h 133"/>
                  <a:gd name="T2" fmla="*/ 103 w 1058"/>
                  <a:gd name="T3" fmla="*/ 111 h 133"/>
                  <a:gd name="T4" fmla="*/ 178 w 1058"/>
                  <a:gd name="T5" fmla="*/ 104 h 133"/>
                  <a:gd name="T6" fmla="*/ 259 w 1058"/>
                  <a:gd name="T7" fmla="*/ 96 h 133"/>
                  <a:gd name="T8" fmla="*/ 385 w 1058"/>
                  <a:gd name="T9" fmla="*/ 89 h 133"/>
                  <a:gd name="T10" fmla="*/ 503 w 1058"/>
                  <a:gd name="T11" fmla="*/ 82 h 133"/>
                  <a:gd name="T12" fmla="*/ 621 w 1058"/>
                  <a:gd name="T13" fmla="*/ 89 h 133"/>
                  <a:gd name="T14" fmla="*/ 754 w 1058"/>
                  <a:gd name="T15" fmla="*/ 89 h 133"/>
                  <a:gd name="T16" fmla="*/ 835 w 1058"/>
                  <a:gd name="T17" fmla="*/ 89 h 133"/>
                  <a:gd name="T18" fmla="*/ 925 w 1058"/>
                  <a:gd name="T19" fmla="*/ 118 h 133"/>
                  <a:gd name="T20" fmla="*/ 992 w 1058"/>
                  <a:gd name="T21" fmla="*/ 133 h 133"/>
                  <a:gd name="T22" fmla="*/ 1029 w 1058"/>
                  <a:gd name="T23" fmla="*/ 133 h 133"/>
                  <a:gd name="T24" fmla="*/ 1058 w 1058"/>
                  <a:gd name="T25" fmla="*/ 126 h 133"/>
                  <a:gd name="T26" fmla="*/ 1014 w 1058"/>
                  <a:gd name="T27" fmla="*/ 118 h 133"/>
                  <a:gd name="T28" fmla="*/ 992 w 1058"/>
                  <a:gd name="T29" fmla="*/ 111 h 133"/>
                  <a:gd name="T30" fmla="*/ 962 w 1058"/>
                  <a:gd name="T31" fmla="*/ 104 h 133"/>
                  <a:gd name="T32" fmla="*/ 940 w 1058"/>
                  <a:gd name="T33" fmla="*/ 89 h 133"/>
                  <a:gd name="T34" fmla="*/ 918 w 1058"/>
                  <a:gd name="T35" fmla="*/ 74 h 133"/>
                  <a:gd name="T36" fmla="*/ 881 w 1058"/>
                  <a:gd name="T37" fmla="*/ 59 h 133"/>
                  <a:gd name="T38" fmla="*/ 859 w 1058"/>
                  <a:gd name="T39" fmla="*/ 59 h 133"/>
                  <a:gd name="T40" fmla="*/ 866 w 1058"/>
                  <a:gd name="T41" fmla="*/ 37 h 133"/>
                  <a:gd name="T42" fmla="*/ 888 w 1058"/>
                  <a:gd name="T43" fmla="*/ 22 h 133"/>
                  <a:gd name="T44" fmla="*/ 925 w 1058"/>
                  <a:gd name="T45" fmla="*/ 8 h 133"/>
                  <a:gd name="T46" fmla="*/ 896 w 1058"/>
                  <a:gd name="T47" fmla="*/ 8 h 133"/>
                  <a:gd name="T48" fmla="*/ 851 w 1058"/>
                  <a:gd name="T49" fmla="*/ 15 h 133"/>
                  <a:gd name="T50" fmla="*/ 821 w 1058"/>
                  <a:gd name="T51" fmla="*/ 30 h 133"/>
                  <a:gd name="T52" fmla="*/ 798 w 1058"/>
                  <a:gd name="T53" fmla="*/ 37 h 133"/>
                  <a:gd name="T54" fmla="*/ 761 w 1058"/>
                  <a:gd name="T55" fmla="*/ 22 h 133"/>
                  <a:gd name="T56" fmla="*/ 710 w 1058"/>
                  <a:gd name="T57" fmla="*/ 15 h 133"/>
                  <a:gd name="T58" fmla="*/ 665 w 1058"/>
                  <a:gd name="T59" fmla="*/ 22 h 133"/>
                  <a:gd name="T60" fmla="*/ 636 w 1058"/>
                  <a:gd name="T61" fmla="*/ 37 h 133"/>
                  <a:gd name="T62" fmla="*/ 599 w 1058"/>
                  <a:gd name="T63" fmla="*/ 45 h 133"/>
                  <a:gd name="T64" fmla="*/ 547 w 1058"/>
                  <a:gd name="T65" fmla="*/ 52 h 133"/>
                  <a:gd name="T66" fmla="*/ 503 w 1058"/>
                  <a:gd name="T67" fmla="*/ 52 h 133"/>
                  <a:gd name="T68" fmla="*/ 444 w 1058"/>
                  <a:gd name="T69" fmla="*/ 37 h 133"/>
                  <a:gd name="T70" fmla="*/ 407 w 1058"/>
                  <a:gd name="T71" fmla="*/ 22 h 133"/>
                  <a:gd name="T72" fmla="*/ 348 w 1058"/>
                  <a:gd name="T73" fmla="*/ 30 h 133"/>
                  <a:gd name="T74" fmla="*/ 289 w 1058"/>
                  <a:gd name="T75" fmla="*/ 45 h 133"/>
                  <a:gd name="T76" fmla="*/ 304 w 1058"/>
                  <a:gd name="T77" fmla="*/ 22 h 133"/>
                  <a:gd name="T78" fmla="*/ 326 w 1058"/>
                  <a:gd name="T79" fmla="*/ 0 h 133"/>
                  <a:gd name="T80" fmla="*/ 281 w 1058"/>
                  <a:gd name="T81" fmla="*/ 15 h 133"/>
                  <a:gd name="T82" fmla="*/ 259 w 1058"/>
                  <a:gd name="T83" fmla="*/ 30 h 133"/>
                  <a:gd name="T84" fmla="*/ 245 w 1058"/>
                  <a:gd name="T85" fmla="*/ 45 h 133"/>
                  <a:gd name="T86" fmla="*/ 222 w 1058"/>
                  <a:gd name="T87" fmla="*/ 45 h 133"/>
                  <a:gd name="T88" fmla="*/ 208 w 1058"/>
                  <a:gd name="T89" fmla="*/ 30 h 133"/>
                  <a:gd name="T90" fmla="*/ 200 w 1058"/>
                  <a:gd name="T91" fmla="*/ 37 h 133"/>
                  <a:gd name="T92" fmla="*/ 171 w 1058"/>
                  <a:gd name="T93" fmla="*/ 52 h 133"/>
                  <a:gd name="T94" fmla="*/ 125 w 1058"/>
                  <a:gd name="T95" fmla="*/ 59 h 133"/>
                  <a:gd name="T96" fmla="*/ 103 w 1058"/>
                  <a:gd name="T97" fmla="*/ 82 h 133"/>
                  <a:gd name="T98" fmla="*/ 59 w 1058"/>
                  <a:gd name="T99" fmla="*/ 89 h 133"/>
                  <a:gd name="T100" fmla="*/ 29 w 1058"/>
                  <a:gd name="T101" fmla="*/ 96 h 133"/>
                  <a:gd name="T102" fmla="*/ 0 w 1058"/>
                  <a:gd name="T103" fmla="*/ 111 h 13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58"/>
                  <a:gd name="T157" fmla="*/ 0 h 133"/>
                  <a:gd name="T158" fmla="*/ 1058 w 1058"/>
                  <a:gd name="T159" fmla="*/ 133 h 13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58" h="133">
                    <a:moveTo>
                      <a:pt x="0" y="111"/>
                    </a:moveTo>
                    <a:lnTo>
                      <a:pt x="103" y="111"/>
                    </a:lnTo>
                    <a:lnTo>
                      <a:pt x="178" y="104"/>
                    </a:lnTo>
                    <a:lnTo>
                      <a:pt x="259" y="96"/>
                    </a:lnTo>
                    <a:lnTo>
                      <a:pt x="385" y="89"/>
                    </a:lnTo>
                    <a:lnTo>
                      <a:pt x="503" y="82"/>
                    </a:lnTo>
                    <a:lnTo>
                      <a:pt x="621" y="89"/>
                    </a:lnTo>
                    <a:lnTo>
                      <a:pt x="754" y="89"/>
                    </a:lnTo>
                    <a:lnTo>
                      <a:pt x="835" y="89"/>
                    </a:lnTo>
                    <a:lnTo>
                      <a:pt x="925" y="118"/>
                    </a:lnTo>
                    <a:lnTo>
                      <a:pt x="992" y="133"/>
                    </a:lnTo>
                    <a:lnTo>
                      <a:pt x="1029" y="133"/>
                    </a:lnTo>
                    <a:lnTo>
                      <a:pt x="1058" y="126"/>
                    </a:lnTo>
                    <a:lnTo>
                      <a:pt x="1014" y="118"/>
                    </a:lnTo>
                    <a:lnTo>
                      <a:pt x="992" y="111"/>
                    </a:lnTo>
                    <a:lnTo>
                      <a:pt x="962" y="104"/>
                    </a:lnTo>
                    <a:lnTo>
                      <a:pt x="940" y="89"/>
                    </a:lnTo>
                    <a:lnTo>
                      <a:pt x="918" y="74"/>
                    </a:lnTo>
                    <a:lnTo>
                      <a:pt x="881" y="59"/>
                    </a:lnTo>
                    <a:lnTo>
                      <a:pt x="859" y="59"/>
                    </a:lnTo>
                    <a:lnTo>
                      <a:pt x="866" y="37"/>
                    </a:lnTo>
                    <a:lnTo>
                      <a:pt x="888" y="22"/>
                    </a:lnTo>
                    <a:lnTo>
                      <a:pt x="925" y="8"/>
                    </a:lnTo>
                    <a:lnTo>
                      <a:pt x="896" y="8"/>
                    </a:lnTo>
                    <a:lnTo>
                      <a:pt x="851" y="15"/>
                    </a:lnTo>
                    <a:lnTo>
                      <a:pt x="821" y="30"/>
                    </a:lnTo>
                    <a:lnTo>
                      <a:pt x="798" y="37"/>
                    </a:lnTo>
                    <a:lnTo>
                      <a:pt x="761" y="22"/>
                    </a:lnTo>
                    <a:lnTo>
                      <a:pt x="710" y="15"/>
                    </a:lnTo>
                    <a:lnTo>
                      <a:pt x="665" y="22"/>
                    </a:lnTo>
                    <a:lnTo>
                      <a:pt x="636" y="37"/>
                    </a:lnTo>
                    <a:lnTo>
                      <a:pt x="599" y="45"/>
                    </a:lnTo>
                    <a:lnTo>
                      <a:pt x="547" y="52"/>
                    </a:lnTo>
                    <a:lnTo>
                      <a:pt x="503" y="52"/>
                    </a:lnTo>
                    <a:lnTo>
                      <a:pt x="444" y="37"/>
                    </a:lnTo>
                    <a:lnTo>
                      <a:pt x="407" y="22"/>
                    </a:lnTo>
                    <a:lnTo>
                      <a:pt x="348" y="30"/>
                    </a:lnTo>
                    <a:lnTo>
                      <a:pt x="289" y="45"/>
                    </a:lnTo>
                    <a:lnTo>
                      <a:pt x="304" y="22"/>
                    </a:lnTo>
                    <a:lnTo>
                      <a:pt x="326" y="0"/>
                    </a:lnTo>
                    <a:lnTo>
                      <a:pt x="281" y="15"/>
                    </a:lnTo>
                    <a:lnTo>
                      <a:pt x="259" y="30"/>
                    </a:lnTo>
                    <a:lnTo>
                      <a:pt x="245" y="45"/>
                    </a:lnTo>
                    <a:lnTo>
                      <a:pt x="222" y="45"/>
                    </a:lnTo>
                    <a:lnTo>
                      <a:pt x="208" y="30"/>
                    </a:lnTo>
                    <a:lnTo>
                      <a:pt x="200" y="37"/>
                    </a:lnTo>
                    <a:lnTo>
                      <a:pt x="171" y="52"/>
                    </a:lnTo>
                    <a:lnTo>
                      <a:pt x="125" y="59"/>
                    </a:lnTo>
                    <a:lnTo>
                      <a:pt x="103" y="82"/>
                    </a:lnTo>
                    <a:lnTo>
                      <a:pt x="59" y="89"/>
                    </a:lnTo>
                    <a:lnTo>
                      <a:pt x="29" y="96"/>
                    </a:lnTo>
                    <a:lnTo>
                      <a:pt x="0" y="111"/>
                    </a:lnTo>
                    <a:close/>
                  </a:path>
                </a:pathLst>
              </a:custGeom>
              <a:solidFill>
                <a:srgbClr val="339933"/>
              </a:solidFill>
              <a:ln w="9525">
                <a:noFill/>
                <a:round/>
                <a:headEnd/>
                <a:tailEnd/>
              </a:ln>
            </p:spPr>
            <p:txBody>
              <a:bodyPr/>
              <a:lstStyle/>
              <a:p>
                <a:endParaRPr lang="en-US"/>
              </a:p>
            </p:txBody>
          </p:sp>
          <p:sp>
            <p:nvSpPr>
              <p:cNvPr id="25609" name="Freeform 23"/>
              <p:cNvSpPr>
                <a:spLocks/>
              </p:cNvSpPr>
              <p:nvPr/>
            </p:nvSpPr>
            <p:spPr bwMode="auto">
              <a:xfrm>
                <a:off x="4850" y="2871"/>
                <a:ext cx="215" cy="185"/>
              </a:xfrm>
              <a:custGeom>
                <a:avLst/>
                <a:gdLst>
                  <a:gd name="T0" fmla="*/ 156 w 215"/>
                  <a:gd name="T1" fmla="*/ 15 h 185"/>
                  <a:gd name="T2" fmla="*/ 126 w 215"/>
                  <a:gd name="T3" fmla="*/ 23 h 185"/>
                  <a:gd name="T4" fmla="*/ 111 w 215"/>
                  <a:gd name="T5" fmla="*/ 45 h 185"/>
                  <a:gd name="T6" fmla="*/ 60 w 215"/>
                  <a:gd name="T7" fmla="*/ 15 h 185"/>
                  <a:gd name="T8" fmla="*/ 0 w 215"/>
                  <a:gd name="T9" fmla="*/ 0 h 185"/>
                  <a:gd name="T10" fmla="*/ 52 w 215"/>
                  <a:gd name="T11" fmla="*/ 23 h 185"/>
                  <a:gd name="T12" fmla="*/ 82 w 215"/>
                  <a:gd name="T13" fmla="*/ 45 h 185"/>
                  <a:gd name="T14" fmla="*/ 89 w 215"/>
                  <a:gd name="T15" fmla="*/ 74 h 185"/>
                  <a:gd name="T16" fmla="*/ 104 w 215"/>
                  <a:gd name="T17" fmla="*/ 111 h 185"/>
                  <a:gd name="T18" fmla="*/ 111 w 215"/>
                  <a:gd name="T19" fmla="*/ 148 h 185"/>
                  <a:gd name="T20" fmla="*/ 133 w 215"/>
                  <a:gd name="T21" fmla="*/ 185 h 185"/>
                  <a:gd name="T22" fmla="*/ 126 w 215"/>
                  <a:gd name="T23" fmla="*/ 141 h 185"/>
                  <a:gd name="T24" fmla="*/ 126 w 215"/>
                  <a:gd name="T25" fmla="*/ 111 h 185"/>
                  <a:gd name="T26" fmla="*/ 133 w 215"/>
                  <a:gd name="T27" fmla="*/ 74 h 185"/>
                  <a:gd name="T28" fmla="*/ 141 w 215"/>
                  <a:gd name="T29" fmla="*/ 96 h 185"/>
                  <a:gd name="T30" fmla="*/ 163 w 215"/>
                  <a:gd name="T31" fmla="*/ 111 h 185"/>
                  <a:gd name="T32" fmla="*/ 148 w 215"/>
                  <a:gd name="T33" fmla="*/ 74 h 185"/>
                  <a:gd name="T34" fmla="*/ 141 w 215"/>
                  <a:gd name="T35" fmla="*/ 45 h 185"/>
                  <a:gd name="T36" fmla="*/ 163 w 215"/>
                  <a:gd name="T37" fmla="*/ 30 h 185"/>
                  <a:gd name="T38" fmla="*/ 215 w 215"/>
                  <a:gd name="T39" fmla="*/ 30 h 185"/>
                  <a:gd name="T40" fmla="*/ 178 w 215"/>
                  <a:gd name="T41" fmla="*/ 23 h 185"/>
                  <a:gd name="T42" fmla="*/ 156 w 215"/>
                  <a:gd name="T43" fmla="*/ 15 h 1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5"/>
                  <a:gd name="T67" fmla="*/ 0 h 185"/>
                  <a:gd name="T68" fmla="*/ 215 w 215"/>
                  <a:gd name="T69" fmla="*/ 185 h 1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5" h="185">
                    <a:moveTo>
                      <a:pt x="156" y="15"/>
                    </a:moveTo>
                    <a:lnTo>
                      <a:pt x="126" y="23"/>
                    </a:lnTo>
                    <a:lnTo>
                      <a:pt x="111" y="45"/>
                    </a:lnTo>
                    <a:lnTo>
                      <a:pt x="60" y="15"/>
                    </a:lnTo>
                    <a:lnTo>
                      <a:pt x="0" y="0"/>
                    </a:lnTo>
                    <a:lnTo>
                      <a:pt x="52" y="23"/>
                    </a:lnTo>
                    <a:lnTo>
                      <a:pt x="82" y="45"/>
                    </a:lnTo>
                    <a:lnTo>
                      <a:pt x="89" y="74"/>
                    </a:lnTo>
                    <a:lnTo>
                      <a:pt x="104" y="111"/>
                    </a:lnTo>
                    <a:lnTo>
                      <a:pt x="111" y="148"/>
                    </a:lnTo>
                    <a:lnTo>
                      <a:pt x="133" y="185"/>
                    </a:lnTo>
                    <a:lnTo>
                      <a:pt x="126" y="141"/>
                    </a:lnTo>
                    <a:lnTo>
                      <a:pt x="126" y="111"/>
                    </a:lnTo>
                    <a:lnTo>
                      <a:pt x="133" y="74"/>
                    </a:lnTo>
                    <a:lnTo>
                      <a:pt x="141" y="96"/>
                    </a:lnTo>
                    <a:lnTo>
                      <a:pt x="163" y="111"/>
                    </a:lnTo>
                    <a:lnTo>
                      <a:pt x="148" y="74"/>
                    </a:lnTo>
                    <a:lnTo>
                      <a:pt x="141" y="45"/>
                    </a:lnTo>
                    <a:lnTo>
                      <a:pt x="163" y="30"/>
                    </a:lnTo>
                    <a:lnTo>
                      <a:pt x="215" y="30"/>
                    </a:lnTo>
                    <a:lnTo>
                      <a:pt x="178" y="23"/>
                    </a:lnTo>
                    <a:lnTo>
                      <a:pt x="156" y="15"/>
                    </a:lnTo>
                    <a:close/>
                  </a:path>
                </a:pathLst>
              </a:custGeom>
              <a:solidFill>
                <a:srgbClr val="339933"/>
              </a:solidFill>
              <a:ln w="9525">
                <a:noFill/>
                <a:round/>
                <a:headEnd/>
                <a:tailEnd/>
              </a:ln>
            </p:spPr>
            <p:txBody>
              <a:bodyPr/>
              <a:lstStyle/>
              <a:p>
                <a:endParaRPr lang="en-US"/>
              </a:p>
            </p:txBody>
          </p:sp>
          <p:sp>
            <p:nvSpPr>
              <p:cNvPr id="25610" name="Freeform 24"/>
              <p:cNvSpPr>
                <a:spLocks/>
              </p:cNvSpPr>
              <p:nvPr/>
            </p:nvSpPr>
            <p:spPr bwMode="auto">
              <a:xfrm>
                <a:off x="4332" y="2798"/>
                <a:ext cx="297" cy="251"/>
              </a:xfrm>
              <a:custGeom>
                <a:avLst/>
                <a:gdLst>
                  <a:gd name="T0" fmla="*/ 238 w 297"/>
                  <a:gd name="T1" fmla="*/ 7 h 251"/>
                  <a:gd name="T2" fmla="*/ 208 w 297"/>
                  <a:gd name="T3" fmla="*/ 7 h 251"/>
                  <a:gd name="T4" fmla="*/ 179 w 297"/>
                  <a:gd name="T5" fmla="*/ 0 h 251"/>
                  <a:gd name="T6" fmla="*/ 149 w 297"/>
                  <a:gd name="T7" fmla="*/ 7 h 251"/>
                  <a:gd name="T8" fmla="*/ 127 w 297"/>
                  <a:gd name="T9" fmla="*/ 22 h 251"/>
                  <a:gd name="T10" fmla="*/ 82 w 297"/>
                  <a:gd name="T11" fmla="*/ 7 h 251"/>
                  <a:gd name="T12" fmla="*/ 74 w 297"/>
                  <a:gd name="T13" fmla="*/ 66 h 251"/>
                  <a:gd name="T14" fmla="*/ 45 w 297"/>
                  <a:gd name="T15" fmla="*/ 110 h 251"/>
                  <a:gd name="T16" fmla="*/ 22 w 297"/>
                  <a:gd name="T17" fmla="*/ 169 h 251"/>
                  <a:gd name="T18" fmla="*/ 0 w 297"/>
                  <a:gd name="T19" fmla="*/ 251 h 251"/>
                  <a:gd name="T20" fmla="*/ 37 w 297"/>
                  <a:gd name="T21" fmla="*/ 169 h 251"/>
                  <a:gd name="T22" fmla="*/ 82 w 297"/>
                  <a:gd name="T23" fmla="*/ 96 h 251"/>
                  <a:gd name="T24" fmla="*/ 112 w 297"/>
                  <a:gd name="T25" fmla="*/ 66 h 251"/>
                  <a:gd name="T26" fmla="*/ 164 w 297"/>
                  <a:gd name="T27" fmla="*/ 22 h 251"/>
                  <a:gd name="T28" fmla="*/ 120 w 297"/>
                  <a:gd name="T29" fmla="*/ 81 h 251"/>
                  <a:gd name="T30" fmla="*/ 98 w 297"/>
                  <a:gd name="T31" fmla="*/ 118 h 251"/>
                  <a:gd name="T32" fmla="*/ 74 w 297"/>
                  <a:gd name="T33" fmla="*/ 162 h 251"/>
                  <a:gd name="T34" fmla="*/ 74 w 297"/>
                  <a:gd name="T35" fmla="*/ 206 h 251"/>
                  <a:gd name="T36" fmla="*/ 89 w 297"/>
                  <a:gd name="T37" fmla="*/ 147 h 251"/>
                  <a:gd name="T38" fmla="*/ 105 w 297"/>
                  <a:gd name="T39" fmla="*/ 125 h 251"/>
                  <a:gd name="T40" fmla="*/ 120 w 297"/>
                  <a:gd name="T41" fmla="*/ 103 h 251"/>
                  <a:gd name="T42" fmla="*/ 142 w 297"/>
                  <a:gd name="T43" fmla="*/ 73 h 251"/>
                  <a:gd name="T44" fmla="*/ 171 w 297"/>
                  <a:gd name="T45" fmla="*/ 51 h 251"/>
                  <a:gd name="T46" fmla="*/ 186 w 297"/>
                  <a:gd name="T47" fmla="*/ 73 h 251"/>
                  <a:gd name="T48" fmla="*/ 194 w 297"/>
                  <a:gd name="T49" fmla="*/ 110 h 251"/>
                  <a:gd name="T50" fmla="*/ 201 w 297"/>
                  <a:gd name="T51" fmla="*/ 140 h 251"/>
                  <a:gd name="T52" fmla="*/ 201 w 297"/>
                  <a:gd name="T53" fmla="*/ 81 h 251"/>
                  <a:gd name="T54" fmla="*/ 186 w 297"/>
                  <a:gd name="T55" fmla="*/ 44 h 251"/>
                  <a:gd name="T56" fmla="*/ 208 w 297"/>
                  <a:gd name="T57" fmla="*/ 44 h 251"/>
                  <a:gd name="T58" fmla="*/ 230 w 297"/>
                  <a:gd name="T59" fmla="*/ 59 h 251"/>
                  <a:gd name="T60" fmla="*/ 253 w 297"/>
                  <a:gd name="T61" fmla="*/ 51 h 251"/>
                  <a:gd name="T62" fmla="*/ 260 w 297"/>
                  <a:gd name="T63" fmla="*/ 36 h 251"/>
                  <a:gd name="T64" fmla="*/ 282 w 297"/>
                  <a:gd name="T65" fmla="*/ 22 h 251"/>
                  <a:gd name="T66" fmla="*/ 297 w 297"/>
                  <a:gd name="T67" fmla="*/ 14 h 251"/>
                  <a:gd name="T68" fmla="*/ 267 w 297"/>
                  <a:gd name="T69" fmla="*/ 7 h 251"/>
                  <a:gd name="T70" fmla="*/ 238 w 297"/>
                  <a:gd name="T71" fmla="*/ 7 h 25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7"/>
                  <a:gd name="T109" fmla="*/ 0 h 251"/>
                  <a:gd name="T110" fmla="*/ 297 w 297"/>
                  <a:gd name="T111" fmla="*/ 251 h 25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7" h="251">
                    <a:moveTo>
                      <a:pt x="238" y="7"/>
                    </a:moveTo>
                    <a:lnTo>
                      <a:pt x="208" y="7"/>
                    </a:lnTo>
                    <a:lnTo>
                      <a:pt x="179" y="0"/>
                    </a:lnTo>
                    <a:lnTo>
                      <a:pt x="149" y="7"/>
                    </a:lnTo>
                    <a:lnTo>
                      <a:pt x="127" y="22"/>
                    </a:lnTo>
                    <a:lnTo>
                      <a:pt x="82" y="7"/>
                    </a:lnTo>
                    <a:lnTo>
                      <a:pt x="74" y="66"/>
                    </a:lnTo>
                    <a:lnTo>
                      <a:pt x="45" y="110"/>
                    </a:lnTo>
                    <a:lnTo>
                      <a:pt x="22" y="169"/>
                    </a:lnTo>
                    <a:lnTo>
                      <a:pt x="0" y="251"/>
                    </a:lnTo>
                    <a:lnTo>
                      <a:pt x="37" y="169"/>
                    </a:lnTo>
                    <a:lnTo>
                      <a:pt x="82" y="96"/>
                    </a:lnTo>
                    <a:lnTo>
                      <a:pt x="112" y="66"/>
                    </a:lnTo>
                    <a:lnTo>
                      <a:pt x="164" y="22"/>
                    </a:lnTo>
                    <a:lnTo>
                      <a:pt x="120" y="81"/>
                    </a:lnTo>
                    <a:lnTo>
                      <a:pt x="98" y="118"/>
                    </a:lnTo>
                    <a:lnTo>
                      <a:pt x="74" y="162"/>
                    </a:lnTo>
                    <a:lnTo>
                      <a:pt x="74" y="206"/>
                    </a:lnTo>
                    <a:lnTo>
                      <a:pt x="89" y="147"/>
                    </a:lnTo>
                    <a:lnTo>
                      <a:pt x="105" y="125"/>
                    </a:lnTo>
                    <a:lnTo>
                      <a:pt x="120" y="103"/>
                    </a:lnTo>
                    <a:lnTo>
                      <a:pt x="142" y="73"/>
                    </a:lnTo>
                    <a:lnTo>
                      <a:pt x="171" y="51"/>
                    </a:lnTo>
                    <a:lnTo>
                      <a:pt x="186" y="73"/>
                    </a:lnTo>
                    <a:lnTo>
                      <a:pt x="194" y="110"/>
                    </a:lnTo>
                    <a:lnTo>
                      <a:pt x="201" y="140"/>
                    </a:lnTo>
                    <a:lnTo>
                      <a:pt x="201" y="81"/>
                    </a:lnTo>
                    <a:lnTo>
                      <a:pt x="186" y="44"/>
                    </a:lnTo>
                    <a:lnTo>
                      <a:pt x="208" y="44"/>
                    </a:lnTo>
                    <a:lnTo>
                      <a:pt x="230" y="59"/>
                    </a:lnTo>
                    <a:lnTo>
                      <a:pt x="253" y="51"/>
                    </a:lnTo>
                    <a:lnTo>
                      <a:pt x="260" y="36"/>
                    </a:lnTo>
                    <a:lnTo>
                      <a:pt x="282" y="22"/>
                    </a:lnTo>
                    <a:lnTo>
                      <a:pt x="297" y="14"/>
                    </a:lnTo>
                    <a:lnTo>
                      <a:pt x="267" y="7"/>
                    </a:lnTo>
                    <a:lnTo>
                      <a:pt x="238" y="7"/>
                    </a:lnTo>
                    <a:close/>
                  </a:path>
                </a:pathLst>
              </a:custGeom>
              <a:solidFill>
                <a:srgbClr val="339933"/>
              </a:solidFill>
              <a:ln w="9525">
                <a:noFill/>
                <a:round/>
                <a:headEnd/>
                <a:tailEnd/>
              </a:ln>
            </p:spPr>
            <p:txBody>
              <a:bodyPr/>
              <a:lstStyle/>
              <a:p>
                <a:endParaRPr lang="en-US"/>
              </a:p>
            </p:txBody>
          </p:sp>
          <p:sp>
            <p:nvSpPr>
              <p:cNvPr id="25611" name="Freeform 25"/>
              <p:cNvSpPr>
                <a:spLocks/>
              </p:cNvSpPr>
              <p:nvPr/>
            </p:nvSpPr>
            <p:spPr bwMode="auto">
              <a:xfrm>
                <a:off x="5435" y="3049"/>
                <a:ext cx="103" cy="333"/>
              </a:xfrm>
              <a:custGeom>
                <a:avLst/>
                <a:gdLst>
                  <a:gd name="T0" fmla="*/ 89 w 103"/>
                  <a:gd name="T1" fmla="*/ 14 h 333"/>
                  <a:gd name="T2" fmla="*/ 103 w 103"/>
                  <a:gd name="T3" fmla="*/ 45 h 333"/>
                  <a:gd name="T4" fmla="*/ 103 w 103"/>
                  <a:gd name="T5" fmla="*/ 75 h 333"/>
                  <a:gd name="T6" fmla="*/ 96 w 103"/>
                  <a:gd name="T7" fmla="*/ 104 h 333"/>
                  <a:gd name="T8" fmla="*/ 74 w 103"/>
                  <a:gd name="T9" fmla="*/ 97 h 333"/>
                  <a:gd name="T10" fmla="*/ 67 w 103"/>
                  <a:gd name="T11" fmla="*/ 119 h 333"/>
                  <a:gd name="T12" fmla="*/ 59 w 103"/>
                  <a:gd name="T13" fmla="*/ 149 h 333"/>
                  <a:gd name="T14" fmla="*/ 52 w 103"/>
                  <a:gd name="T15" fmla="*/ 186 h 333"/>
                  <a:gd name="T16" fmla="*/ 44 w 103"/>
                  <a:gd name="T17" fmla="*/ 237 h 333"/>
                  <a:gd name="T18" fmla="*/ 37 w 103"/>
                  <a:gd name="T19" fmla="*/ 296 h 333"/>
                  <a:gd name="T20" fmla="*/ 22 w 103"/>
                  <a:gd name="T21" fmla="*/ 318 h 333"/>
                  <a:gd name="T22" fmla="*/ 0 w 103"/>
                  <a:gd name="T23" fmla="*/ 333 h 333"/>
                  <a:gd name="T24" fmla="*/ 22 w 103"/>
                  <a:gd name="T25" fmla="*/ 304 h 333"/>
                  <a:gd name="T26" fmla="*/ 22 w 103"/>
                  <a:gd name="T27" fmla="*/ 274 h 333"/>
                  <a:gd name="T28" fmla="*/ 30 w 103"/>
                  <a:gd name="T29" fmla="*/ 245 h 333"/>
                  <a:gd name="T30" fmla="*/ 30 w 103"/>
                  <a:gd name="T31" fmla="*/ 208 h 333"/>
                  <a:gd name="T32" fmla="*/ 37 w 103"/>
                  <a:gd name="T33" fmla="*/ 171 h 333"/>
                  <a:gd name="T34" fmla="*/ 44 w 103"/>
                  <a:gd name="T35" fmla="*/ 141 h 333"/>
                  <a:gd name="T36" fmla="*/ 52 w 103"/>
                  <a:gd name="T37" fmla="*/ 112 h 333"/>
                  <a:gd name="T38" fmla="*/ 30 w 103"/>
                  <a:gd name="T39" fmla="*/ 97 h 333"/>
                  <a:gd name="T40" fmla="*/ 52 w 103"/>
                  <a:gd name="T41" fmla="*/ 97 h 333"/>
                  <a:gd name="T42" fmla="*/ 74 w 103"/>
                  <a:gd name="T43" fmla="*/ 90 h 333"/>
                  <a:gd name="T44" fmla="*/ 81 w 103"/>
                  <a:gd name="T45" fmla="*/ 75 h 333"/>
                  <a:gd name="T46" fmla="*/ 89 w 103"/>
                  <a:gd name="T47" fmla="*/ 53 h 333"/>
                  <a:gd name="T48" fmla="*/ 81 w 103"/>
                  <a:gd name="T49" fmla="*/ 22 h 333"/>
                  <a:gd name="T50" fmla="*/ 52 w 103"/>
                  <a:gd name="T51" fmla="*/ 0 h 333"/>
                  <a:gd name="T52" fmla="*/ 89 w 103"/>
                  <a:gd name="T53" fmla="*/ 14 h 3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3"/>
                  <a:gd name="T82" fmla="*/ 0 h 333"/>
                  <a:gd name="T83" fmla="*/ 103 w 103"/>
                  <a:gd name="T84" fmla="*/ 333 h 3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3" h="333">
                    <a:moveTo>
                      <a:pt x="89" y="14"/>
                    </a:moveTo>
                    <a:lnTo>
                      <a:pt x="103" y="45"/>
                    </a:lnTo>
                    <a:lnTo>
                      <a:pt x="103" y="75"/>
                    </a:lnTo>
                    <a:lnTo>
                      <a:pt x="96" y="104"/>
                    </a:lnTo>
                    <a:lnTo>
                      <a:pt x="74" y="97"/>
                    </a:lnTo>
                    <a:lnTo>
                      <a:pt x="67" y="119"/>
                    </a:lnTo>
                    <a:lnTo>
                      <a:pt x="59" y="149"/>
                    </a:lnTo>
                    <a:lnTo>
                      <a:pt x="52" y="186"/>
                    </a:lnTo>
                    <a:lnTo>
                      <a:pt x="44" y="237"/>
                    </a:lnTo>
                    <a:lnTo>
                      <a:pt x="37" y="296"/>
                    </a:lnTo>
                    <a:lnTo>
                      <a:pt x="22" y="318"/>
                    </a:lnTo>
                    <a:lnTo>
                      <a:pt x="0" y="333"/>
                    </a:lnTo>
                    <a:lnTo>
                      <a:pt x="22" y="304"/>
                    </a:lnTo>
                    <a:lnTo>
                      <a:pt x="22" y="274"/>
                    </a:lnTo>
                    <a:lnTo>
                      <a:pt x="30" y="245"/>
                    </a:lnTo>
                    <a:lnTo>
                      <a:pt x="30" y="208"/>
                    </a:lnTo>
                    <a:lnTo>
                      <a:pt x="37" y="171"/>
                    </a:lnTo>
                    <a:lnTo>
                      <a:pt x="44" y="141"/>
                    </a:lnTo>
                    <a:lnTo>
                      <a:pt x="52" y="112"/>
                    </a:lnTo>
                    <a:lnTo>
                      <a:pt x="30" y="97"/>
                    </a:lnTo>
                    <a:lnTo>
                      <a:pt x="52" y="97"/>
                    </a:lnTo>
                    <a:lnTo>
                      <a:pt x="74" y="90"/>
                    </a:lnTo>
                    <a:lnTo>
                      <a:pt x="81" y="75"/>
                    </a:lnTo>
                    <a:lnTo>
                      <a:pt x="89" y="53"/>
                    </a:lnTo>
                    <a:lnTo>
                      <a:pt x="81" y="22"/>
                    </a:lnTo>
                    <a:lnTo>
                      <a:pt x="52" y="0"/>
                    </a:lnTo>
                    <a:lnTo>
                      <a:pt x="89" y="14"/>
                    </a:lnTo>
                    <a:close/>
                  </a:path>
                </a:pathLst>
              </a:custGeom>
              <a:solidFill>
                <a:srgbClr val="339933"/>
              </a:solidFill>
              <a:ln w="9525">
                <a:noFill/>
                <a:round/>
                <a:headEnd/>
                <a:tailEnd/>
              </a:ln>
            </p:spPr>
            <p:txBody>
              <a:bodyPr/>
              <a:lstStyle/>
              <a:p>
                <a:endParaRPr lang="en-US"/>
              </a:p>
            </p:txBody>
          </p:sp>
          <p:sp>
            <p:nvSpPr>
              <p:cNvPr id="25612" name="Freeform 26"/>
              <p:cNvSpPr>
                <a:spLocks/>
              </p:cNvSpPr>
              <p:nvPr/>
            </p:nvSpPr>
            <p:spPr bwMode="auto">
              <a:xfrm>
                <a:off x="5361" y="3404"/>
                <a:ext cx="81" cy="82"/>
              </a:xfrm>
              <a:custGeom>
                <a:avLst/>
                <a:gdLst>
                  <a:gd name="T0" fmla="*/ 0 w 81"/>
                  <a:gd name="T1" fmla="*/ 67 h 82"/>
                  <a:gd name="T2" fmla="*/ 15 w 81"/>
                  <a:gd name="T3" fmla="*/ 82 h 82"/>
                  <a:gd name="T4" fmla="*/ 15 w 81"/>
                  <a:gd name="T5" fmla="*/ 67 h 82"/>
                  <a:gd name="T6" fmla="*/ 30 w 81"/>
                  <a:gd name="T7" fmla="*/ 52 h 82"/>
                  <a:gd name="T8" fmla="*/ 45 w 81"/>
                  <a:gd name="T9" fmla="*/ 37 h 82"/>
                  <a:gd name="T10" fmla="*/ 59 w 81"/>
                  <a:gd name="T11" fmla="*/ 30 h 82"/>
                  <a:gd name="T12" fmla="*/ 81 w 81"/>
                  <a:gd name="T13" fmla="*/ 0 h 82"/>
                  <a:gd name="T14" fmla="*/ 59 w 81"/>
                  <a:gd name="T15" fmla="*/ 23 h 82"/>
                  <a:gd name="T16" fmla="*/ 45 w 81"/>
                  <a:gd name="T17" fmla="*/ 30 h 82"/>
                  <a:gd name="T18" fmla="*/ 22 w 81"/>
                  <a:gd name="T19" fmla="*/ 37 h 82"/>
                  <a:gd name="T20" fmla="*/ 8 w 81"/>
                  <a:gd name="T21" fmla="*/ 52 h 82"/>
                  <a:gd name="T22" fmla="*/ 0 w 81"/>
                  <a:gd name="T23" fmla="*/ 67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1"/>
                  <a:gd name="T37" fmla="*/ 0 h 82"/>
                  <a:gd name="T38" fmla="*/ 81 w 81"/>
                  <a:gd name="T39" fmla="*/ 82 h 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1" h="82">
                    <a:moveTo>
                      <a:pt x="0" y="67"/>
                    </a:moveTo>
                    <a:lnTo>
                      <a:pt x="15" y="82"/>
                    </a:lnTo>
                    <a:lnTo>
                      <a:pt x="15" y="67"/>
                    </a:lnTo>
                    <a:lnTo>
                      <a:pt x="30" y="52"/>
                    </a:lnTo>
                    <a:lnTo>
                      <a:pt x="45" y="37"/>
                    </a:lnTo>
                    <a:lnTo>
                      <a:pt x="59" y="30"/>
                    </a:lnTo>
                    <a:lnTo>
                      <a:pt x="81" y="0"/>
                    </a:lnTo>
                    <a:lnTo>
                      <a:pt x="59" y="23"/>
                    </a:lnTo>
                    <a:lnTo>
                      <a:pt x="45" y="30"/>
                    </a:lnTo>
                    <a:lnTo>
                      <a:pt x="22" y="37"/>
                    </a:lnTo>
                    <a:lnTo>
                      <a:pt x="8" y="52"/>
                    </a:lnTo>
                    <a:lnTo>
                      <a:pt x="0" y="67"/>
                    </a:lnTo>
                    <a:close/>
                  </a:path>
                </a:pathLst>
              </a:custGeom>
              <a:solidFill>
                <a:srgbClr val="4362B1"/>
              </a:solidFill>
              <a:ln w="9525">
                <a:noFill/>
                <a:round/>
                <a:headEnd/>
                <a:tailEnd/>
              </a:ln>
            </p:spPr>
            <p:txBody>
              <a:bodyPr/>
              <a:lstStyle/>
              <a:p>
                <a:endParaRPr lang="en-US"/>
              </a:p>
            </p:txBody>
          </p:sp>
        </p:grpSp>
      </p:gr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050" descr="Boat 9"/>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70021" name="Rectangle 2053"/>
          <p:cNvSpPr>
            <a:spLocks noChangeArrowheads="1"/>
          </p:cNvSpPr>
          <p:nvPr/>
        </p:nvSpPr>
        <p:spPr bwMode="auto">
          <a:xfrm>
            <a:off x="762000" y="304800"/>
            <a:ext cx="7391400" cy="762000"/>
          </a:xfrm>
          <a:prstGeom prst="rect">
            <a:avLst/>
          </a:prstGeom>
          <a:noFill/>
          <a:ln w="9525">
            <a:noFill/>
            <a:miter lim="800000"/>
            <a:headEnd/>
            <a:tailEnd/>
          </a:ln>
          <a:effectLst>
            <a:outerShdw dist="71842" dir="2700000" algn="ctr" rotWithShape="0">
              <a:schemeClr val="bg2"/>
            </a:outerShdw>
          </a:effectLst>
        </p:spPr>
        <p:txBody>
          <a:bodyPr>
            <a:spAutoFit/>
          </a:bodyPr>
          <a:lstStyle/>
          <a:p>
            <a:pPr algn="ctr">
              <a:defRPr/>
            </a:pPr>
            <a:r>
              <a:rPr lang="en-US" sz="4400" b="1">
                <a:effectLst>
                  <a:outerShdw blurRad="38100" dist="38100" dir="2700000" algn="tl">
                    <a:srgbClr val="000000"/>
                  </a:outerShdw>
                </a:effectLst>
                <a:latin typeface="Arial" charset="0"/>
              </a:rPr>
              <a:t>What is a Resin?</a:t>
            </a:r>
            <a:endParaRPr lang="en-US" sz="28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a:xfrm>
            <a:off x="1600200" y="381000"/>
            <a:ext cx="5943600" cy="9906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Thermoset Resins</a:t>
            </a:r>
            <a:endParaRPr lang="en-US"/>
          </a:p>
        </p:txBody>
      </p:sp>
      <p:sp>
        <p:nvSpPr>
          <p:cNvPr id="384003" name="Rectangle 3"/>
          <p:cNvSpPr>
            <a:spLocks noGrp="1" noChangeArrowheads="1"/>
          </p:cNvSpPr>
          <p:nvPr>
            <p:ph type="body" idx="1"/>
          </p:nvPr>
        </p:nvSpPr>
        <p:spPr>
          <a:xfrm>
            <a:off x="685800" y="1676400"/>
            <a:ext cx="8077200" cy="4572000"/>
          </a:xfrm>
          <a:effectLst>
            <a:outerShdw dist="53882" dir="2700000" algn="ctr" rotWithShape="0">
              <a:schemeClr val="bg2"/>
            </a:outerShdw>
          </a:effectLst>
        </p:spPr>
        <p:txBody>
          <a:bodyPr/>
          <a:lstStyle/>
          <a:p>
            <a:pPr>
              <a:defRPr/>
            </a:pPr>
            <a:r>
              <a:rPr lang="en-US" sz="3600"/>
              <a:t>Two Common Types</a:t>
            </a:r>
            <a:endParaRPr lang="en-US"/>
          </a:p>
          <a:p>
            <a:pPr>
              <a:buFontTx/>
              <a:buNone/>
              <a:defRPr/>
            </a:pPr>
            <a:r>
              <a:rPr lang="en-US"/>
              <a:t>	</a:t>
            </a:r>
            <a:r>
              <a:rPr lang="en-US">
                <a:sym typeface="Symbol" pitchFamily="18" charset="2"/>
              </a:rPr>
              <a:t>   </a:t>
            </a:r>
            <a:r>
              <a:rPr lang="en-US">
                <a:solidFill>
                  <a:srgbClr val="FF3300"/>
                </a:solidFill>
                <a:sym typeface="Symbol" pitchFamily="18" charset="2"/>
              </a:rPr>
              <a:t>Epoxy   &amp;   Polyester</a:t>
            </a:r>
            <a:endParaRPr lang="en-US">
              <a:sym typeface="Symbol" pitchFamily="18" charset="2"/>
            </a:endParaRPr>
          </a:p>
          <a:p>
            <a:pPr>
              <a:buFontTx/>
              <a:buNone/>
              <a:defRPr/>
            </a:pPr>
            <a:r>
              <a:rPr lang="en-US">
                <a:sym typeface="Symbol" pitchFamily="18" charset="2"/>
              </a:rPr>
              <a:t>	   Molding, Laminating, Casting ….</a:t>
            </a:r>
          </a:p>
          <a:p>
            <a:pPr>
              <a:buFontTx/>
              <a:buNone/>
              <a:defRPr/>
            </a:pPr>
            <a:endParaRPr lang="en-US">
              <a:sym typeface="Symbol" pitchFamily="18" charset="2"/>
            </a:endParaRPr>
          </a:p>
          <a:p>
            <a:pPr lvl="1">
              <a:defRPr/>
            </a:pPr>
            <a:r>
              <a:rPr lang="en-US" sz="3600">
                <a:solidFill>
                  <a:srgbClr val="FF3300"/>
                </a:solidFill>
              </a:rPr>
              <a:t>   Epoxy  </a:t>
            </a:r>
            <a:endParaRPr lang="en-US" sz="3600"/>
          </a:p>
          <a:p>
            <a:pPr lvl="1">
              <a:buFontTx/>
              <a:buNone/>
              <a:defRPr/>
            </a:pPr>
            <a:r>
              <a:rPr lang="en-US" sz="3000">
                <a:sym typeface="Symbol" pitchFamily="18" charset="2"/>
              </a:rPr>
              <a:t>   Higher Performance &amp; Higher Price</a:t>
            </a:r>
          </a:p>
          <a:p>
            <a:pPr lvl="1">
              <a:buFontTx/>
              <a:buNone/>
              <a:defRPr/>
            </a:pPr>
            <a:r>
              <a:rPr lang="en-US" sz="3000">
                <a:sym typeface="Symbol" pitchFamily="18" charset="2"/>
              </a:rPr>
              <a:t>   High Strength, Weight Critical </a:t>
            </a:r>
          </a:p>
          <a:p>
            <a:pPr lvl="1">
              <a:buFontTx/>
              <a:buNone/>
              <a:defRPr/>
            </a:pPr>
            <a:r>
              <a:rPr lang="en-US" sz="3000">
                <a:sym typeface="Symbol" pitchFamily="18" charset="2"/>
              </a:rPr>
              <a:t>   Dimensionally Accurate Applications</a:t>
            </a:r>
            <a:endParaRPr lang="en-US" sz="3000"/>
          </a:p>
          <a:p>
            <a:pPr lvl="1">
              <a:defRPr/>
            </a:pPr>
            <a:endParaRPr lang="en-US" sz="32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Thunderbirds"/>
          <p:cNvPicPr>
            <a:picLocks noChangeAspect="1" noChangeArrowheads="1"/>
          </p:cNvPicPr>
          <p:nvPr/>
        </p:nvPicPr>
        <p:blipFill>
          <a:blip r:embed="rId5" cstate="print"/>
          <a:srcRect/>
          <a:stretch>
            <a:fillRect/>
          </a:stretch>
        </p:blipFill>
        <p:spPr bwMode="auto">
          <a:xfrm>
            <a:off x="0" y="0"/>
            <a:ext cx="9144000" cy="6858000"/>
          </a:xfrm>
          <a:prstGeom prst="rect">
            <a:avLst/>
          </a:prstGeom>
          <a:noFill/>
          <a:ln w="9525">
            <a:noFill/>
            <a:miter lim="800000"/>
            <a:headEnd/>
            <a:tailEnd/>
          </a:ln>
        </p:spPr>
      </p:pic>
      <p:pic>
        <p:nvPicPr>
          <p:cNvPr id="468995" name="Picture 3">
            <a:hlinkClick r:id="" action="ppaction://media"/>
          </p:cNvPr>
          <p:cNvPicPr>
            <a:picLocks noChangeAspect="1" noChangeArrowheads="1"/>
          </p:cNvPicPr>
          <p:nvPr>
            <a:audioFile r:link="rId2"/>
            <p:extLst>
              <p:ext uri="{DAA4B4D4-6D71-4841-9C94-3DE7FCFB9230}">
                <p14:media xmlns:p14="http://schemas.microsoft.com/office/powerpoint/2010/main" r:embed="rId1"/>
              </p:ext>
            </p:extLst>
          </p:nvPr>
        </p:nvPicPr>
        <p:blipFill>
          <a:blip r:embed="rId6" cstate="print"/>
          <a:srcRect/>
          <a:stretch>
            <a:fillRect/>
          </a:stretch>
        </p:blipFill>
        <p:spPr bwMode="auto">
          <a:xfrm>
            <a:off x="9372600" y="3276600"/>
            <a:ext cx="304800" cy="304800"/>
          </a:xfrm>
          <a:prstGeom prst="rect">
            <a:avLst/>
          </a:prstGeom>
          <a:noFill/>
          <a:ln w="9525">
            <a:noFill/>
            <a:miter lim="800000"/>
            <a:headEnd/>
            <a:tailEnd/>
          </a:ln>
        </p:spPr>
      </p:pic>
      <p:sp>
        <p:nvSpPr>
          <p:cNvPr id="468996" name="Rectangle 4"/>
          <p:cNvSpPr>
            <a:spLocks noChangeArrowheads="1"/>
          </p:cNvSpPr>
          <p:nvPr/>
        </p:nvSpPr>
        <p:spPr bwMode="auto">
          <a:xfrm>
            <a:off x="546100" y="3200400"/>
            <a:ext cx="1968500" cy="17970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Epoxy</a:t>
            </a:r>
          </a:p>
          <a:p>
            <a:pPr algn="ctr">
              <a:defRPr/>
            </a:pPr>
            <a:r>
              <a:rPr lang="en-US" sz="3600" b="1">
                <a:solidFill>
                  <a:srgbClr val="CC0000"/>
                </a:solidFill>
                <a:effectLst>
                  <a:outerShdw blurRad="38100" dist="38100" dir="2700000" algn="tl">
                    <a:srgbClr val="000000"/>
                  </a:outerShdw>
                </a:effectLst>
                <a:latin typeface="Arial" charset="0"/>
              </a:rPr>
              <a:t>Resin</a:t>
            </a:r>
          </a:p>
          <a:p>
            <a:pPr algn="ctr">
              <a:defRPr/>
            </a:pPr>
            <a:r>
              <a:rPr lang="en-US" sz="3600" b="1">
                <a:solidFill>
                  <a:srgbClr val="CC0000"/>
                </a:solidFill>
                <a:effectLst>
                  <a:outerShdw blurRad="38100" dist="38100" dir="2700000" algn="tl">
                    <a:srgbClr val="000000"/>
                  </a:outerShdw>
                </a:effectLst>
                <a:latin typeface="Arial" charset="0"/>
              </a:rPr>
              <a:t>Product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6899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468995"/>
                </p:tgtEl>
              </p:cMediaNode>
            </p:audio>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ChangeArrowheads="1"/>
          </p:cNvSpPr>
          <p:nvPr>
            <p:ph type="title"/>
          </p:nvPr>
        </p:nvSpPr>
        <p:spPr>
          <a:xfrm>
            <a:off x="1676400" y="533400"/>
            <a:ext cx="55626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t> </a:t>
            </a:r>
            <a:r>
              <a:rPr lang="en-US">
                <a:solidFill>
                  <a:srgbClr val="CC0000"/>
                </a:solidFill>
              </a:rPr>
              <a:t>Polyester Resins</a:t>
            </a:r>
            <a:endParaRPr lang="en-US"/>
          </a:p>
        </p:txBody>
      </p:sp>
      <p:sp>
        <p:nvSpPr>
          <p:cNvPr id="430083" name="Rectangle 3"/>
          <p:cNvSpPr>
            <a:spLocks noGrp="1" noChangeArrowheads="1"/>
          </p:cNvSpPr>
          <p:nvPr>
            <p:ph type="body" idx="1"/>
          </p:nvPr>
        </p:nvSpPr>
        <p:spPr>
          <a:xfrm>
            <a:off x="685800" y="1676400"/>
            <a:ext cx="8077200" cy="4572000"/>
          </a:xfrm>
          <a:effectLst>
            <a:outerShdw dist="63500" dir="2212194" algn="ctr" rotWithShape="0">
              <a:schemeClr val="bg2"/>
            </a:outerShdw>
          </a:effectLst>
        </p:spPr>
        <p:txBody>
          <a:bodyPr/>
          <a:lstStyle/>
          <a:p>
            <a:pPr>
              <a:defRPr/>
            </a:pPr>
            <a:r>
              <a:rPr lang="en-US" sz="3000">
                <a:solidFill>
                  <a:srgbClr val="FF3300"/>
                </a:solidFill>
              </a:rPr>
              <a:t>Building Blocks for Polyester Resins</a:t>
            </a:r>
          </a:p>
          <a:p>
            <a:pPr>
              <a:buFontTx/>
              <a:buNone/>
              <a:defRPr/>
            </a:pPr>
            <a:r>
              <a:rPr lang="en-US" sz="3000"/>
              <a:t>	</a:t>
            </a:r>
            <a:r>
              <a:rPr lang="en-US" sz="3000">
                <a:sym typeface="Symbol" pitchFamily="18" charset="2"/>
              </a:rPr>
              <a:t>   Acids &amp; Glycols  Cooked Together </a:t>
            </a:r>
          </a:p>
          <a:p>
            <a:pPr>
              <a:buFontTx/>
              <a:buNone/>
              <a:defRPr/>
            </a:pPr>
            <a:r>
              <a:rPr lang="en-US" sz="3000">
                <a:sym typeface="Symbol" pitchFamily="18" charset="2"/>
              </a:rPr>
              <a:t>	   Dissolved in Styrene Monomer</a:t>
            </a:r>
          </a:p>
          <a:p>
            <a:pPr>
              <a:buFontTx/>
              <a:buNone/>
              <a:defRPr/>
            </a:pPr>
            <a:r>
              <a:rPr lang="en-US" sz="3000">
                <a:sym typeface="Symbol" pitchFamily="18" charset="2"/>
              </a:rPr>
              <a:t>	   Inhibitors Added to Delay Reaction </a:t>
            </a:r>
          </a:p>
          <a:p>
            <a:pPr>
              <a:buFontTx/>
              <a:buNone/>
              <a:defRPr/>
            </a:pPr>
            <a:endParaRPr lang="en-US" sz="3000">
              <a:sym typeface="Symbol" pitchFamily="18" charset="2"/>
            </a:endParaRPr>
          </a:p>
          <a:p>
            <a:pPr>
              <a:defRPr/>
            </a:pPr>
            <a:r>
              <a:rPr lang="en-US" sz="3000">
                <a:solidFill>
                  <a:srgbClr val="FF3300"/>
                </a:solidFill>
              </a:rPr>
              <a:t>Product Added to a Peroxide Catalyst</a:t>
            </a:r>
          </a:p>
          <a:p>
            <a:pPr>
              <a:buFontTx/>
              <a:buNone/>
              <a:defRPr/>
            </a:pPr>
            <a:r>
              <a:rPr lang="en-US" sz="3000"/>
              <a:t>	 </a:t>
            </a:r>
            <a:r>
              <a:rPr lang="en-US" sz="3000">
                <a:sym typeface="Symbol" pitchFamily="18" charset="2"/>
              </a:rPr>
              <a:t>   Unsaturated Portions of Monomer 	   and Polyester React Together </a:t>
            </a:r>
          </a:p>
          <a:p>
            <a:pPr>
              <a:buFontTx/>
              <a:buNone/>
              <a:defRPr/>
            </a:pPr>
            <a:r>
              <a:rPr lang="en-US" sz="3000"/>
              <a:t>	 </a:t>
            </a:r>
            <a:r>
              <a:rPr lang="en-US" sz="3000">
                <a:sym typeface="Symbol" pitchFamily="18" charset="2"/>
              </a:rPr>
              <a:t>   Hard Solid Mass</a:t>
            </a:r>
            <a:endParaRPr lang="en-US" sz="3600"/>
          </a:p>
          <a:p>
            <a:pPr lvl="1">
              <a:defRPr/>
            </a:pPr>
            <a:endParaRPr lang="en-US" sz="32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84994" name="Picture 2" descr="DSCN2907"/>
          <p:cNvPicPr>
            <a:picLocks noChangeAspect="1" noChangeArrowheads="1"/>
          </p:cNvPicPr>
          <p:nvPr/>
        </p:nvPicPr>
        <p:blipFill>
          <a:blip r:embed="rId2" cstate="print"/>
          <a:srcRect/>
          <a:stretch>
            <a:fillRect/>
          </a:stretch>
        </p:blipFill>
        <p:spPr bwMode="auto">
          <a:xfrm>
            <a:off x="-76200" y="38100"/>
            <a:ext cx="9296400" cy="6972300"/>
          </a:xfrm>
          <a:prstGeom prst="rect">
            <a:avLst/>
          </a:prstGeom>
          <a:noFill/>
          <a:ln w="9525">
            <a:noFill/>
            <a:miter lim="800000"/>
            <a:headEnd/>
            <a:tailEnd/>
          </a:ln>
        </p:spPr>
      </p:pic>
      <p:sp>
        <p:nvSpPr>
          <p:cNvPr id="790531" name="Rectangle 3"/>
          <p:cNvSpPr>
            <a:spLocks noChangeArrowheads="1"/>
          </p:cNvSpPr>
          <p:nvPr/>
        </p:nvSpPr>
        <p:spPr bwMode="auto">
          <a:xfrm>
            <a:off x="1905000" y="685800"/>
            <a:ext cx="5562600" cy="838200"/>
          </a:xfrm>
          <a:prstGeom prst="rect">
            <a:avLst/>
          </a:prstGeom>
          <a:solidFill>
            <a:srgbClr val="FF9900"/>
          </a:solidFill>
          <a:ln w="57150">
            <a:solidFill>
              <a:srgbClr val="CC0000"/>
            </a:solidFill>
            <a:miter lim="800000"/>
            <a:headEnd/>
            <a:tailEnd/>
          </a:ln>
          <a:effectLst>
            <a:outerShdw dist="63500" dir="2212194" algn="ctr" rotWithShape="0">
              <a:schemeClr val="bg2"/>
            </a:outerShdw>
          </a:effectLst>
        </p:spPr>
        <p:txBody>
          <a:bodyPr anchor="ctr"/>
          <a:lstStyle/>
          <a:p>
            <a:pPr algn="ctr">
              <a:defRPr/>
            </a:pPr>
            <a:r>
              <a:rPr lang="en-US" sz="4400" b="1">
                <a:solidFill>
                  <a:srgbClr val="FFFF00"/>
                </a:solidFill>
                <a:effectLst>
                  <a:outerShdw blurRad="38100" dist="38100" dir="2700000" algn="tl">
                    <a:srgbClr val="000000"/>
                  </a:outerShdw>
                </a:effectLst>
                <a:latin typeface="Arial" charset="0"/>
              </a:rPr>
              <a:t> </a:t>
            </a:r>
            <a:r>
              <a:rPr lang="en-US" sz="4400" b="1">
                <a:solidFill>
                  <a:srgbClr val="CC0000"/>
                </a:solidFill>
                <a:effectLst>
                  <a:outerShdw blurRad="38100" dist="38100" dir="2700000" algn="tl">
                    <a:srgbClr val="000000"/>
                  </a:outerShdw>
                </a:effectLst>
                <a:latin typeface="Arial" charset="0"/>
              </a:rPr>
              <a:t>Polyester Resins</a:t>
            </a:r>
            <a:endParaRPr lang="en-US" sz="4400" b="1">
              <a:solidFill>
                <a:srgbClr val="FFFF00"/>
              </a:solidFill>
              <a:effectLst>
                <a:outerShdw blurRad="38100" dist="38100" dir="2700000" algn="tl">
                  <a:srgbClr val="000000"/>
                </a:outerShdw>
              </a:effectLst>
              <a:latin typeface="Arial"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4" name="Rectangle 2"/>
          <p:cNvSpPr>
            <a:spLocks noGrp="1" noChangeArrowheads="1"/>
          </p:cNvSpPr>
          <p:nvPr>
            <p:ph type="title"/>
          </p:nvPr>
        </p:nvSpPr>
        <p:spPr>
          <a:xfrm>
            <a:off x="685800" y="304800"/>
            <a:ext cx="7772400" cy="11430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t> </a:t>
            </a:r>
            <a:r>
              <a:rPr lang="en-US">
                <a:solidFill>
                  <a:srgbClr val="CC0000"/>
                </a:solidFill>
              </a:rPr>
              <a:t>Fabrication With Polyesters</a:t>
            </a:r>
            <a:endParaRPr lang="en-US"/>
          </a:p>
        </p:txBody>
      </p:sp>
      <p:sp>
        <p:nvSpPr>
          <p:cNvPr id="433155" name="Rectangle 3"/>
          <p:cNvSpPr>
            <a:spLocks noGrp="1" noChangeArrowheads="1"/>
          </p:cNvSpPr>
          <p:nvPr>
            <p:ph type="body" idx="1"/>
          </p:nvPr>
        </p:nvSpPr>
        <p:spPr>
          <a:xfrm>
            <a:off x="685800" y="1676400"/>
            <a:ext cx="8077200" cy="4572000"/>
          </a:xfrm>
          <a:effectLst>
            <a:outerShdw dist="63500" dir="2212194" algn="ctr" rotWithShape="0">
              <a:schemeClr val="bg2"/>
            </a:outerShdw>
          </a:effectLst>
        </p:spPr>
        <p:txBody>
          <a:bodyPr/>
          <a:lstStyle/>
          <a:p>
            <a:pPr>
              <a:buFontTx/>
              <a:buNone/>
              <a:defRPr/>
            </a:pPr>
            <a:r>
              <a:rPr lang="en-US" sz="3000">
                <a:sym typeface="Symbol" pitchFamily="18" charset="2"/>
              </a:rPr>
              <a:t>	   Reinforcements such as a Glass                                                                                              	 Fiber in a Mold </a:t>
            </a:r>
          </a:p>
          <a:p>
            <a:pPr>
              <a:buFontTx/>
              <a:buNone/>
              <a:defRPr/>
            </a:pPr>
            <a:r>
              <a:rPr lang="en-US" sz="3000">
                <a:sym typeface="Symbol" pitchFamily="18" charset="2"/>
              </a:rPr>
              <a:t>	   Saturated with Polyester Resin 	</a:t>
            </a:r>
          </a:p>
          <a:p>
            <a:pPr>
              <a:buFontTx/>
              <a:buNone/>
              <a:defRPr/>
            </a:pPr>
            <a:r>
              <a:rPr lang="en-US" sz="3000">
                <a:sym typeface="Symbol" pitchFamily="18" charset="2"/>
              </a:rPr>
              <a:t>	   Resin Mixed with Catalyst Causing  	 Crosslinking Reaction</a:t>
            </a:r>
          </a:p>
          <a:p>
            <a:pPr>
              <a:buFontTx/>
              <a:buNone/>
              <a:defRPr/>
            </a:pPr>
            <a:r>
              <a:rPr lang="en-US" sz="3000">
                <a:sym typeface="Symbol" pitchFamily="18" charset="2"/>
              </a:rPr>
              <a:t>	   This Causes Resin to Harden from 	  Liquid to Solid</a:t>
            </a:r>
          </a:p>
          <a:p>
            <a:pPr>
              <a:buFontTx/>
              <a:buNone/>
              <a:defRPr/>
            </a:pPr>
            <a:endParaRPr lang="en-US" sz="3000">
              <a:sym typeface="Symbol" pitchFamily="18" charset="2"/>
            </a:endParaRPr>
          </a:p>
          <a:p>
            <a:pPr>
              <a:buFontTx/>
              <a:buNone/>
              <a:defRPr/>
            </a:pPr>
            <a:r>
              <a:rPr lang="en-US" sz="3000">
                <a:sym typeface="Symbol" pitchFamily="18" charset="2"/>
              </a:rPr>
              <a:t>	</a:t>
            </a:r>
            <a:r>
              <a:rPr lang="en-US" sz="2800">
                <a:sym typeface="Symbol" pitchFamily="18" charset="2"/>
              </a:rPr>
              <a:t>   Polyester Resin in Fiberglass Boat</a:t>
            </a:r>
            <a:r>
              <a:rPr lang="en-US" sz="3000">
                <a:sym typeface="Symbol" pitchFamily="18" charset="2"/>
              </a:rPr>
              <a:t> Mfg.</a:t>
            </a:r>
          </a:p>
          <a:p>
            <a:pPr>
              <a:buFontTx/>
              <a:buNone/>
              <a:defRPr/>
            </a:pPr>
            <a:endParaRPr lang="en-US" sz="3000">
              <a:sym typeface="Symbol" pitchFamily="18" charset="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7042" name="Picture 2" descr="DSCN0127"/>
          <p:cNvPicPr>
            <a:picLocks noChangeAspect="1" noChangeArrowheads="1"/>
          </p:cNvPicPr>
          <p:nvPr/>
        </p:nvPicPr>
        <p:blipFill>
          <a:blip r:embed="rId2" cstate="print"/>
          <a:srcRect/>
          <a:stretch>
            <a:fillRect/>
          </a:stretch>
        </p:blipFill>
        <p:spPr bwMode="auto">
          <a:xfrm>
            <a:off x="0" y="19050"/>
            <a:ext cx="9220200" cy="6915150"/>
          </a:xfrm>
          <a:prstGeom prst="rect">
            <a:avLst/>
          </a:prstGeom>
          <a:noFill/>
          <a:ln w="9525">
            <a:noFill/>
            <a:miter lim="800000"/>
            <a:headEnd/>
            <a:tailEnd/>
          </a:ln>
        </p:spPr>
      </p:pic>
      <p:sp>
        <p:nvSpPr>
          <p:cNvPr id="709635" name="Rectangle 3"/>
          <p:cNvSpPr>
            <a:spLocks noChangeArrowheads="1"/>
          </p:cNvSpPr>
          <p:nvPr/>
        </p:nvSpPr>
        <p:spPr bwMode="auto">
          <a:xfrm>
            <a:off x="1524000" y="444500"/>
            <a:ext cx="62865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Polyester Resin Application</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88066" name="Picture 2" descr="DSCN1423"/>
          <p:cNvPicPr>
            <a:picLocks noChangeAspect="1" noChangeArrowheads="1"/>
          </p:cNvPicPr>
          <p:nvPr/>
        </p:nvPicPr>
        <p:blipFill>
          <a:blip r:embed="rId2" cstate="print"/>
          <a:srcRect/>
          <a:stretch>
            <a:fillRect/>
          </a:stretch>
        </p:blipFill>
        <p:spPr bwMode="auto">
          <a:xfrm>
            <a:off x="0" y="0"/>
            <a:ext cx="9296400" cy="6972300"/>
          </a:xfrm>
          <a:prstGeom prst="rect">
            <a:avLst/>
          </a:prstGeom>
          <a:noFill/>
          <a:ln w="9525">
            <a:noFill/>
            <a:miter lim="800000"/>
            <a:headEnd/>
            <a:tailEnd/>
          </a:ln>
        </p:spPr>
      </p:pic>
      <p:sp>
        <p:nvSpPr>
          <p:cNvPr id="786435" name="Rectangle 3"/>
          <p:cNvSpPr>
            <a:spLocks noChangeArrowheads="1"/>
          </p:cNvSpPr>
          <p:nvPr/>
        </p:nvSpPr>
        <p:spPr bwMode="auto">
          <a:xfrm>
            <a:off x="685800" y="5562600"/>
            <a:ext cx="79375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Let’s Discuss Fabrication With FRP</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ChangeArrowheads="1"/>
          </p:cNvSpPr>
          <p:nvPr>
            <p:ph type="title"/>
          </p:nvPr>
        </p:nvSpPr>
        <p:spPr>
          <a:xfrm>
            <a:off x="914400" y="304800"/>
            <a:ext cx="73914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t> </a:t>
            </a:r>
            <a:r>
              <a:rPr lang="en-US">
                <a:solidFill>
                  <a:srgbClr val="CC0000"/>
                </a:solidFill>
              </a:rPr>
              <a:t>Fabrication With FRP</a:t>
            </a:r>
            <a:endParaRPr lang="en-US"/>
          </a:p>
        </p:txBody>
      </p:sp>
      <p:sp>
        <p:nvSpPr>
          <p:cNvPr id="447491" name="Rectangle 3"/>
          <p:cNvSpPr>
            <a:spLocks noGrp="1" noChangeArrowheads="1"/>
          </p:cNvSpPr>
          <p:nvPr>
            <p:ph type="body" idx="1"/>
          </p:nvPr>
        </p:nvSpPr>
        <p:spPr>
          <a:xfrm>
            <a:off x="685800" y="1447800"/>
            <a:ext cx="8077200" cy="4800600"/>
          </a:xfrm>
        </p:spPr>
        <p:txBody>
          <a:bodyPr/>
          <a:lstStyle/>
          <a:p>
            <a:pPr>
              <a:buFontTx/>
              <a:buNone/>
              <a:defRPr/>
            </a:pPr>
            <a:r>
              <a:rPr lang="en-US" sz="3000">
                <a:sym typeface="Symbol" pitchFamily="18" charset="2"/>
              </a:rPr>
              <a:t>	   Fabricating with Metals : Structure is 	 Produced &amp; External Paint is Applied </a:t>
            </a:r>
          </a:p>
          <a:p>
            <a:pPr>
              <a:buFontTx/>
              <a:buNone/>
              <a:defRPr/>
            </a:pPr>
            <a:endParaRPr lang="en-US" sz="3000">
              <a:sym typeface="Symbol" pitchFamily="18" charset="2"/>
            </a:endParaRPr>
          </a:p>
          <a:p>
            <a:pPr>
              <a:buFontTx/>
              <a:buNone/>
              <a:defRPr/>
            </a:pPr>
            <a:r>
              <a:rPr lang="en-US" sz="3000">
                <a:sym typeface="Symbol" pitchFamily="18" charset="2"/>
              </a:rPr>
              <a:t>	   Fabrication with FRP : Reverse 	</a:t>
            </a:r>
          </a:p>
          <a:p>
            <a:pPr>
              <a:buFontTx/>
              <a:buNone/>
              <a:defRPr/>
            </a:pPr>
            <a:r>
              <a:rPr lang="en-US" sz="3000">
                <a:sym typeface="Symbol" pitchFamily="18" charset="2"/>
              </a:rPr>
              <a:t>	   Start with Mold </a:t>
            </a:r>
          </a:p>
          <a:p>
            <a:pPr>
              <a:buFontTx/>
              <a:buNone/>
              <a:defRPr/>
            </a:pPr>
            <a:r>
              <a:rPr lang="en-US" sz="3000">
                <a:sym typeface="Symbol" pitchFamily="18" charset="2"/>
              </a:rPr>
              <a:t>	   Pigmented Polyester Coating (Gel 		 Coat) is Applied to the Mold</a:t>
            </a:r>
          </a:p>
          <a:p>
            <a:pPr>
              <a:buFontTx/>
              <a:buNone/>
              <a:defRPr/>
            </a:pPr>
            <a:r>
              <a:rPr lang="en-US" sz="3000">
                <a:sym typeface="Symbol" pitchFamily="18" charset="2"/>
              </a:rPr>
              <a:t>	   Structural Reinforcement is Built 		 Using Fiber Glass &amp; Polymer Resin</a:t>
            </a:r>
          </a:p>
          <a:p>
            <a:pPr>
              <a:buFontTx/>
              <a:buNone/>
              <a:defRPr/>
            </a:pPr>
            <a:r>
              <a:rPr lang="en-US" sz="3000">
                <a:sym typeface="Symbol" pitchFamily="18" charset="2"/>
              </a:rPr>
              <a:t>	   Finished Part is Removed from Mold</a:t>
            </a:r>
          </a:p>
          <a:p>
            <a:pPr>
              <a:buFontTx/>
              <a:buNone/>
              <a:defRPr/>
            </a:pPr>
            <a:endParaRPr lang="en-US" sz="3000">
              <a:sym typeface="Symbol" pitchFamily="18" charset="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DCP02677"/>
          <p:cNvPicPr>
            <a:picLocks noChangeAspect="1" noChangeArrowheads="1"/>
          </p:cNvPicPr>
          <p:nvPr/>
        </p:nvPicPr>
        <p:blipFill>
          <a:blip r:embed="rId3" cstate="print"/>
          <a:srcRect/>
          <a:stretch>
            <a:fillRect/>
          </a:stretch>
        </p:blipFill>
        <p:spPr bwMode="auto">
          <a:xfrm>
            <a:off x="0" y="0"/>
            <a:ext cx="9525000" cy="7086600"/>
          </a:xfrm>
          <a:prstGeom prst="rect">
            <a:avLst/>
          </a:prstGeom>
          <a:noFill/>
          <a:ln w="9525">
            <a:noFill/>
            <a:miter lim="800000"/>
            <a:headEnd/>
            <a:tailEnd/>
          </a:ln>
        </p:spPr>
      </p:pic>
      <p:sp>
        <p:nvSpPr>
          <p:cNvPr id="449539" name="Rectangle 3"/>
          <p:cNvSpPr>
            <a:spLocks noChangeArrowheads="1"/>
          </p:cNvSpPr>
          <p:nvPr/>
        </p:nvSpPr>
        <p:spPr bwMode="auto">
          <a:xfrm>
            <a:off x="533400" y="5410200"/>
            <a:ext cx="3581400" cy="9906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200" b="1">
                <a:solidFill>
                  <a:srgbClr val="CC0000"/>
                </a:solidFill>
                <a:effectLst>
                  <a:outerShdw blurRad="38100" dist="38100" dir="2700000" algn="tl">
                    <a:srgbClr val="000000"/>
                  </a:outerShdw>
                </a:effectLst>
                <a:latin typeface="Arial" charset="0"/>
              </a:rPr>
              <a:t>First Step : Mold</a:t>
            </a:r>
            <a:endParaRPr lang="en-US" b="1">
              <a:solidFill>
                <a:srgbClr val="CC0000"/>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49539"/>
                                        </p:tgtEl>
                                        <p:attrNameLst>
                                          <p:attrName>style.visibility</p:attrName>
                                        </p:attrNameLst>
                                      </p:cBhvr>
                                      <p:to>
                                        <p:strVal val="visible"/>
                                      </p:to>
                                    </p:set>
                                    <p:animEffect transition="in" filter="slide(fromLeft)">
                                      <p:cBhvr>
                                        <p:cTn id="7" dur="500"/>
                                        <p:tgtEl>
                                          <p:spTgt spid="449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9"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2"/>
          <p:cNvSpPr>
            <a:spLocks noGrp="1" noChangeArrowheads="1"/>
          </p:cNvSpPr>
          <p:nvPr>
            <p:ph type="title"/>
          </p:nvPr>
        </p:nvSpPr>
        <p:spPr>
          <a:xfrm>
            <a:off x="2209800" y="762000"/>
            <a:ext cx="4902200" cy="9906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a:solidFill>
                  <a:srgbClr val="CC0000"/>
                </a:solidFill>
              </a:rPr>
              <a:t>Disadvantages</a:t>
            </a:r>
            <a:endParaRPr lang="en-US"/>
          </a:p>
        </p:txBody>
      </p:sp>
      <p:sp>
        <p:nvSpPr>
          <p:cNvPr id="308227" name="Rectangle 3"/>
          <p:cNvSpPr>
            <a:spLocks noGrp="1" noChangeArrowheads="1"/>
          </p:cNvSpPr>
          <p:nvPr>
            <p:ph type="body" idx="1"/>
          </p:nvPr>
        </p:nvSpPr>
        <p:spPr>
          <a:xfrm>
            <a:off x="685800" y="2438400"/>
            <a:ext cx="7221538" cy="4114800"/>
          </a:xfrm>
          <a:effectLst>
            <a:outerShdw dist="71842" dir="2700000" algn="ctr" rotWithShape="0">
              <a:schemeClr val="bg2"/>
            </a:outerShdw>
          </a:effectLst>
        </p:spPr>
        <p:txBody>
          <a:bodyPr lIns="90488" tIns="44450" rIns="90488" bIns="44450"/>
          <a:lstStyle/>
          <a:p>
            <a:pPr>
              <a:defRPr/>
            </a:pPr>
            <a:r>
              <a:rPr lang="en-US" sz="3600"/>
              <a:t>VOC emissions</a:t>
            </a:r>
          </a:p>
          <a:p>
            <a:pPr>
              <a:defRPr/>
            </a:pPr>
            <a:r>
              <a:rPr lang="en-US" sz="3600"/>
              <a:t>Toxicity issues</a:t>
            </a:r>
          </a:p>
          <a:p>
            <a:pPr>
              <a:defRPr/>
            </a:pPr>
            <a:r>
              <a:rPr lang="en-US" sz="3600"/>
              <a:t>Flammability </a:t>
            </a:r>
          </a:p>
          <a:p>
            <a:pPr>
              <a:defRPr/>
            </a:pPr>
            <a:r>
              <a:rPr lang="en-US" sz="3600"/>
              <a:t>Storage </a:t>
            </a:r>
          </a:p>
          <a:p>
            <a:pPr>
              <a:defRPr/>
            </a:pPr>
            <a:r>
              <a:rPr lang="en-US" sz="3600"/>
              <a:t>Disposal</a:t>
            </a:r>
          </a:p>
          <a:p>
            <a:pPr>
              <a:defRPr/>
            </a:pPr>
            <a:endParaRPr lang="en-US"/>
          </a:p>
        </p:txBody>
      </p:sp>
      <p:grpSp>
        <p:nvGrpSpPr>
          <p:cNvPr id="26628" name="Group 4"/>
          <p:cNvGrpSpPr>
            <a:grpSpLocks/>
          </p:cNvGrpSpPr>
          <p:nvPr/>
        </p:nvGrpSpPr>
        <p:grpSpPr bwMode="auto">
          <a:xfrm>
            <a:off x="5486400" y="4114800"/>
            <a:ext cx="2963863" cy="2232025"/>
            <a:chOff x="4081" y="2738"/>
            <a:chExt cx="2101" cy="1406"/>
          </a:xfrm>
        </p:grpSpPr>
        <p:grpSp>
          <p:nvGrpSpPr>
            <p:cNvPr id="26629" name="Group 5"/>
            <p:cNvGrpSpPr>
              <a:grpSpLocks/>
            </p:cNvGrpSpPr>
            <p:nvPr/>
          </p:nvGrpSpPr>
          <p:grpSpPr bwMode="auto">
            <a:xfrm>
              <a:off x="5383" y="3109"/>
              <a:ext cx="799" cy="1035"/>
              <a:chOff x="5383" y="3109"/>
              <a:chExt cx="799" cy="1035"/>
            </a:xfrm>
          </p:grpSpPr>
          <p:sp>
            <p:nvSpPr>
              <p:cNvPr id="26637" name="Freeform 6"/>
              <p:cNvSpPr>
                <a:spLocks/>
              </p:cNvSpPr>
              <p:nvPr/>
            </p:nvSpPr>
            <p:spPr bwMode="auto">
              <a:xfrm>
                <a:off x="5383" y="3109"/>
                <a:ext cx="799" cy="1035"/>
              </a:xfrm>
              <a:custGeom>
                <a:avLst/>
                <a:gdLst>
                  <a:gd name="T0" fmla="*/ 185 w 799"/>
                  <a:gd name="T1" fmla="*/ 7 h 1035"/>
                  <a:gd name="T2" fmla="*/ 251 w 799"/>
                  <a:gd name="T3" fmla="*/ 7 h 1035"/>
                  <a:gd name="T4" fmla="*/ 347 w 799"/>
                  <a:gd name="T5" fmla="*/ 22 h 1035"/>
                  <a:gd name="T6" fmla="*/ 474 w 799"/>
                  <a:gd name="T7" fmla="*/ 66 h 1035"/>
                  <a:gd name="T8" fmla="*/ 651 w 799"/>
                  <a:gd name="T9" fmla="*/ 140 h 1035"/>
                  <a:gd name="T10" fmla="*/ 696 w 799"/>
                  <a:gd name="T11" fmla="*/ 177 h 1035"/>
                  <a:gd name="T12" fmla="*/ 762 w 799"/>
                  <a:gd name="T13" fmla="*/ 295 h 1035"/>
                  <a:gd name="T14" fmla="*/ 799 w 799"/>
                  <a:gd name="T15" fmla="*/ 369 h 1035"/>
                  <a:gd name="T16" fmla="*/ 762 w 799"/>
                  <a:gd name="T17" fmla="*/ 421 h 1035"/>
                  <a:gd name="T18" fmla="*/ 762 w 799"/>
                  <a:gd name="T19" fmla="*/ 458 h 1035"/>
                  <a:gd name="T20" fmla="*/ 792 w 799"/>
                  <a:gd name="T21" fmla="*/ 517 h 1035"/>
                  <a:gd name="T22" fmla="*/ 784 w 799"/>
                  <a:gd name="T23" fmla="*/ 569 h 1035"/>
                  <a:gd name="T24" fmla="*/ 733 w 799"/>
                  <a:gd name="T25" fmla="*/ 606 h 1035"/>
                  <a:gd name="T26" fmla="*/ 747 w 799"/>
                  <a:gd name="T27" fmla="*/ 650 h 1035"/>
                  <a:gd name="T28" fmla="*/ 725 w 799"/>
                  <a:gd name="T29" fmla="*/ 710 h 1035"/>
                  <a:gd name="T30" fmla="*/ 651 w 799"/>
                  <a:gd name="T31" fmla="*/ 732 h 1035"/>
                  <a:gd name="T32" fmla="*/ 622 w 799"/>
                  <a:gd name="T33" fmla="*/ 777 h 1035"/>
                  <a:gd name="T34" fmla="*/ 563 w 799"/>
                  <a:gd name="T35" fmla="*/ 799 h 1035"/>
                  <a:gd name="T36" fmla="*/ 443 w 799"/>
                  <a:gd name="T37" fmla="*/ 806 h 1035"/>
                  <a:gd name="T38" fmla="*/ 370 w 799"/>
                  <a:gd name="T39" fmla="*/ 784 h 1035"/>
                  <a:gd name="T40" fmla="*/ 318 w 799"/>
                  <a:gd name="T41" fmla="*/ 725 h 1035"/>
                  <a:gd name="T42" fmla="*/ 274 w 799"/>
                  <a:gd name="T43" fmla="*/ 650 h 1035"/>
                  <a:gd name="T44" fmla="*/ 296 w 799"/>
                  <a:gd name="T45" fmla="*/ 620 h 1035"/>
                  <a:gd name="T46" fmla="*/ 340 w 799"/>
                  <a:gd name="T47" fmla="*/ 613 h 1035"/>
                  <a:gd name="T48" fmla="*/ 377 w 799"/>
                  <a:gd name="T49" fmla="*/ 642 h 1035"/>
                  <a:gd name="T50" fmla="*/ 347 w 799"/>
                  <a:gd name="T51" fmla="*/ 613 h 1035"/>
                  <a:gd name="T52" fmla="*/ 333 w 799"/>
                  <a:gd name="T53" fmla="*/ 606 h 1035"/>
                  <a:gd name="T54" fmla="*/ 303 w 799"/>
                  <a:gd name="T55" fmla="*/ 583 h 1035"/>
                  <a:gd name="T56" fmla="*/ 251 w 799"/>
                  <a:gd name="T57" fmla="*/ 598 h 1035"/>
                  <a:gd name="T58" fmla="*/ 244 w 799"/>
                  <a:gd name="T59" fmla="*/ 635 h 1035"/>
                  <a:gd name="T60" fmla="*/ 251 w 799"/>
                  <a:gd name="T61" fmla="*/ 747 h 1035"/>
                  <a:gd name="T62" fmla="*/ 281 w 799"/>
                  <a:gd name="T63" fmla="*/ 865 h 1035"/>
                  <a:gd name="T64" fmla="*/ 281 w 799"/>
                  <a:gd name="T65" fmla="*/ 976 h 1035"/>
                  <a:gd name="T66" fmla="*/ 251 w 799"/>
                  <a:gd name="T67" fmla="*/ 1020 h 1035"/>
                  <a:gd name="T68" fmla="*/ 185 w 799"/>
                  <a:gd name="T69" fmla="*/ 1028 h 1035"/>
                  <a:gd name="T70" fmla="*/ 163 w 799"/>
                  <a:gd name="T71" fmla="*/ 954 h 1035"/>
                  <a:gd name="T72" fmla="*/ 133 w 799"/>
                  <a:gd name="T73" fmla="*/ 873 h 1035"/>
                  <a:gd name="T74" fmla="*/ 119 w 799"/>
                  <a:gd name="T75" fmla="*/ 843 h 1035"/>
                  <a:gd name="T76" fmla="*/ 104 w 799"/>
                  <a:gd name="T77" fmla="*/ 806 h 1035"/>
                  <a:gd name="T78" fmla="*/ 59 w 799"/>
                  <a:gd name="T79" fmla="*/ 642 h 1035"/>
                  <a:gd name="T80" fmla="*/ 23 w 799"/>
                  <a:gd name="T81" fmla="*/ 450 h 1035"/>
                  <a:gd name="T82" fmla="*/ 0 w 799"/>
                  <a:gd name="T83" fmla="*/ 332 h 103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9"/>
                  <a:gd name="T127" fmla="*/ 0 h 1035"/>
                  <a:gd name="T128" fmla="*/ 799 w 799"/>
                  <a:gd name="T129" fmla="*/ 1035 h 103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9" h="1035">
                    <a:moveTo>
                      <a:pt x="133" y="0"/>
                    </a:moveTo>
                    <a:lnTo>
                      <a:pt x="163" y="7"/>
                    </a:lnTo>
                    <a:lnTo>
                      <a:pt x="185" y="7"/>
                    </a:lnTo>
                    <a:lnTo>
                      <a:pt x="207" y="15"/>
                    </a:lnTo>
                    <a:lnTo>
                      <a:pt x="222" y="15"/>
                    </a:lnTo>
                    <a:lnTo>
                      <a:pt x="251" y="7"/>
                    </a:lnTo>
                    <a:lnTo>
                      <a:pt x="281" y="7"/>
                    </a:lnTo>
                    <a:lnTo>
                      <a:pt x="311" y="15"/>
                    </a:lnTo>
                    <a:lnTo>
                      <a:pt x="347" y="22"/>
                    </a:lnTo>
                    <a:lnTo>
                      <a:pt x="384" y="30"/>
                    </a:lnTo>
                    <a:lnTo>
                      <a:pt x="421" y="44"/>
                    </a:lnTo>
                    <a:lnTo>
                      <a:pt x="474" y="66"/>
                    </a:lnTo>
                    <a:lnTo>
                      <a:pt x="526" y="89"/>
                    </a:lnTo>
                    <a:lnTo>
                      <a:pt x="592" y="118"/>
                    </a:lnTo>
                    <a:lnTo>
                      <a:pt x="651" y="140"/>
                    </a:lnTo>
                    <a:lnTo>
                      <a:pt x="674" y="148"/>
                    </a:lnTo>
                    <a:lnTo>
                      <a:pt x="688" y="162"/>
                    </a:lnTo>
                    <a:lnTo>
                      <a:pt x="696" y="177"/>
                    </a:lnTo>
                    <a:lnTo>
                      <a:pt x="711" y="199"/>
                    </a:lnTo>
                    <a:lnTo>
                      <a:pt x="733" y="236"/>
                    </a:lnTo>
                    <a:lnTo>
                      <a:pt x="762" y="295"/>
                    </a:lnTo>
                    <a:lnTo>
                      <a:pt x="784" y="325"/>
                    </a:lnTo>
                    <a:lnTo>
                      <a:pt x="792" y="354"/>
                    </a:lnTo>
                    <a:lnTo>
                      <a:pt x="799" y="369"/>
                    </a:lnTo>
                    <a:lnTo>
                      <a:pt x="792" y="391"/>
                    </a:lnTo>
                    <a:lnTo>
                      <a:pt x="777" y="414"/>
                    </a:lnTo>
                    <a:lnTo>
                      <a:pt x="762" y="421"/>
                    </a:lnTo>
                    <a:lnTo>
                      <a:pt x="755" y="428"/>
                    </a:lnTo>
                    <a:lnTo>
                      <a:pt x="755" y="443"/>
                    </a:lnTo>
                    <a:lnTo>
                      <a:pt x="762" y="458"/>
                    </a:lnTo>
                    <a:lnTo>
                      <a:pt x="770" y="473"/>
                    </a:lnTo>
                    <a:lnTo>
                      <a:pt x="784" y="495"/>
                    </a:lnTo>
                    <a:lnTo>
                      <a:pt x="792" y="517"/>
                    </a:lnTo>
                    <a:lnTo>
                      <a:pt x="792" y="532"/>
                    </a:lnTo>
                    <a:lnTo>
                      <a:pt x="792" y="554"/>
                    </a:lnTo>
                    <a:lnTo>
                      <a:pt x="784" y="569"/>
                    </a:lnTo>
                    <a:lnTo>
                      <a:pt x="770" y="583"/>
                    </a:lnTo>
                    <a:lnTo>
                      <a:pt x="747" y="598"/>
                    </a:lnTo>
                    <a:lnTo>
                      <a:pt x="733" y="606"/>
                    </a:lnTo>
                    <a:lnTo>
                      <a:pt x="733" y="620"/>
                    </a:lnTo>
                    <a:lnTo>
                      <a:pt x="740" y="635"/>
                    </a:lnTo>
                    <a:lnTo>
                      <a:pt x="747" y="650"/>
                    </a:lnTo>
                    <a:lnTo>
                      <a:pt x="740" y="672"/>
                    </a:lnTo>
                    <a:lnTo>
                      <a:pt x="740" y="695"/>
                    </a:lnTo>
                    <a:lnTo>
                      <a:pt x="725" y="710"/>
                    </a:lnTo>
                    <a:lnTo>
                      <a:pt x="711" y="718"/>
                    </a:lnTo>
                    <a:lnTo>
                      <a:pt x="681" y="725"/>
                    </a:lnTo>
                    <a:lnTo>
                      <a:pt x="651" y="732"/>
                    </a:lnTo>
                    <a:lnTo>
                      <a:pt x="637" y="732"/>
                    </a:lnTo>
                    <a:lnTo>
                      <a:pt x="629" y="762"/>
                    </a:lnTo>
                    <a:lnTo>
                      <a:pt x="622" y="777"/>
                    </a:lnTo>
                    <a:lnTo>
                      <a:pt x="607" y="791"/>
                    </a:lnTo>
                    <a:lnTo>
                      <a:pt x="585" y="799"/>
                    </a:lnTo>
                    <a:lnTo>
                      <a:pt x="563" y="799"/>
                    </a:lnTo>
                    <a:lnTo>
                      <a:pt x="533" y="799"/>
                    </a:lnTo>
                    <a:lnTo>
                      <a:pt x="496" y="806"/>
                    </a:lnTo>
                    <a:lnTo>
                      <a:pt x="443" y="806"/>
                    </a:lnTo>
                    <a:lnTo>
                      <a:pt x="421" y="806"/>
                    </a:lnTo>
                    <a:lnTo>
                      <a:pt x="399" y="799"/>
                    </a:lnTo>
                    <a:lnTo>
                      <a:pt x="370" y="784"/>
                    </a:lnTo>
                    <a:lnTo>
                      <a:pt x="347" y="769"/>
                    </a:lnTo>
                    <a:lnTo>
                      <a:pt x="333" y="747"/>
                    </a:lnTo>
                    <a:lnTo>
                      <a:pt x="318" y="725"/>
                    </a:lnTo>
                    <a:lnTo>
                      <a:pt x="296" y="695"/>
                    </a:lnTo>
                    <a:lnTo>
                      <a:pt x="281" y="665"/>
                    </a:lnTo>
                    <a:lnTo>
                      <a:pt x="274" y="650"/>
                    </a:lnTo>
                    <a:lnTo>
                      <a:pt x="281" y="642"/>
                    </a:lnTo>
                    <a:lnTo>
                      <a:pt x="288" y="628"/>
                    </a:lnTo>
                    <a:lnTo>
                      <a:pt x="296" y="620"/>
                    </a:lnTo>
                    <a:lnTo>
                      <a:pt x="311" y="613"/>
                    </a:lnTo>
                    <a:lnTo>
                      <a:pt x="325" y="613"/>
                    </a:lnTo>
                    <a:lnTo>
                      <a:pt x="340" y="613"/>
                    </a:lnTo>
                    <a:lnTo>
                      <a:pt x="355" y="628"/>
                    </a:lnTo>
                    <a:lnTo>
                      <a:pt x="370" y="635"/>
                    </a:lnTo>
                    <a:lnTo>
                      <a:pt x="377" y="642"/>
                    </a:lnTo>
                    <a:lnTo>
                      <a:pt x="392" y="650"/>
                    </a:lnTo>
                    <a:lnTo>
                      <a:pt x="377" y="635"/>
                    </a:lnTo>
                    <a:lnTo>
                      <a:pt x="347" y="613"/>
                    </a:lnTo>
                    <a:lnTo>
                      <a:pt x="355" y="606"/>
                    </a:lnTo>
                    <a:lnTo>
                      <a:pt x="347" y="606"/>
                    </a:lnTo>
                    <a:lnTo>
                      <a:pt x="333" y="606"/>
                    </a:lnTo>
                    <a:lnTo>
                      <a:pt x="325" y="598"/>
                    </a:lnTo>
                    <a:lnTo>
                      <a:pt x="311" y="591"/>
                    </a:lnTo>
                    <a:lnTo>
                      <a:pt x="303" y="583"/>
                    </a:lnTo>
                    <a:lnTo>
                      <a:pt x="281" y="583"/>
                    </a:lnTo>
                    <a:lnTo>
                      <a:pt x="266" y="583"/>
                    </a:lnTo>
                    <a:lnTo>
                      <a:pt x="251" y="598"/>
                    </a:lnTo>
                    <a:lnTo>
                      <a:pt x="244" y="606"/>
                    </a:lnTo>
                    <a:lnTo>
                      <a:pt x="244" y="620"/>
                    </a:lnTo>
                    <a:lnTo>
                      <a:pt x="244" y="635"/>
                    </a:lnTo>
                    <a:lnTo>
                      <a:pt x="244" y="672"/>
                    </a:lnTo>
                    <a:lnTo>
                      <a:pt x="244" y="710"/>
                    </a:lnTo>
                    <a:lnTo>
                      <a:pt x="251" y="747"/>
                    </a:lnTo>
                    <a:lnTo>
                      <a:pt x="251" y="784"/>
                    </a:lnTo>
                    <a:lnTo>
                      <a:pt x="266" y="836"/>
                    </a:lnTo>
                    <a:lnTo>
                      <a:pt x="281" y="865"/>
                    </a:lnTo>
                    <a:lnTo>
                      <a:pt x="288" y="887"/>
                    </a:lnTo>
                    <a:lnTo>
                      <a:pt x="288" y="939"/>
                    </a:lnTo>
                    <a:lnTo>
                      <a:pt x="281" y="976"/>
                    </a:lnTo>
                    <a:lnTo>
                      <a:pt x="274" y="998"/>
                    </a:lnTo>
                    <a:lnTo>
                      <a:pt x="266" y="1013"/>
                    </a:lnTo>
                    <a:lnTo>
                      <a:pt x="251" y="1020"/>
                    </a:lnTo>
                    <a:lnTo>
                      <a:pt x="229" y="1028"/>
                    </a:lnTo>
                    <a:lnTo>
                      <a:pt x="207" y="1035"/>
                    </a:lnTo>
                    <a:lnTo>
                      <a:pt x="185" y="1028"/>
                    </a:lnTo>
                    <a:lnTo>
                      <a:pt x="178" y="1020"/>
                    </a:lnTo>
                    <a:lnTo>
                      <a:pt x="170" y="969"/>
                    </a:lnTo>
                    <a:lnTo>
                      <a:pt x="163" y="954"/>
                    </a:lnTo>
                    <a:lnTo>
                      <a:pt x="163" y="947"/>
                    </a:lnTo>
                    <a:lnTo>
                      <a:pt x="155" y="917"/>
                    </a:lnTo>
                    <a:lnTo>
                      <a:pt x="133" y="873"/>
                    </a:lnTo>
                    <a:lnTo>
                      <a:pt x="126" y="858"/>
                    </a:lnTo>
                    <a:lnTo>
                      <a:pt x="126" y="843"/>
                    </a:lnTo>
                    <a:lnTo>
                      <a:pt x="119" y="843"/>
                    </a:lnTo>
                    <a:lnTo>
                      <a:pt x="119" y="836"/>
                    </a:lnTo>
                    <a:lnTo>
                      <a:pt x="119" y="828"/>
                    </a:lnTo>
                    <a:lnTo>
                      <a:pt x="104" y="806"/>
                    </a:lnTo>
                    <a:lnTo>
                      <a:pt x="96" y="755"/>
                    </a:lnTo>
                    <a:lnTo>
                      <a:pt x="74" y="703"/>
                    </a:lnTo>
                    <a:lnTo>
                      <a:pt x="59" y="642"/>
                    </a:lnTo>
                    <a:lnTo>
                      <a:pt x="37" y="576"/>
                    </a:lnTo>
                    <a:lnTo>
                      <a:pt x="30" y="524"/>
                    </a:lnTo>
                    <a:lnTo>
                      <a:pt x="23" y="450"/>
                    </a:lnTo>
                    <a:lnTo>
                      <a:pt x="23" y="377"/>
                    </a:lnTo>
                    <a:lnTo>
                      <a:pt x="23" y="369"/>
                    </a:lnTo>
                    <a:lnTo>
                      <a:pt x="0" y="332"/>
                    </a:lnTo>
                    <a:lnTo>
                      <a:pt x="89" y="251"/>
                    </a:lnTo>
                    <a:lnTo>
                      <a:pt x="133" y="0"/>
                    </a:lnTo>
                    <a:close/>
                  </a:path>
                </a:pathLst>
              </a:custGeom>
              <a:solidFill>
                <a:srgbClr val="FFBD7B"/>
              </a:solidFill>
              <a:ln w="9525">
                <a:noFill/>
                <a:round/>
                <a:headEnd/>
                <a:tailEnd/>
              </a:ln>
            </p:spPr>
            <p:txBody>
              <a:bodyPr/>
              <a:lstStyle/>
              <a:p>
                <a:endParaRPr lang="en-US"/>
              </a:p>
            </p:txBody>
          </p:sp>
          <p:sp>
            <p:nvSpPr>
              <p:cNvPr id="26638" name="Freeform 7"/>
              <p:cNvSpPr>
                <a:spLocks/>
              </p:cNvSpPr>
              <p:nvPr/>
            </p:nvSpPr>
            <p:spPr bwMode="auto">
              <a:xfrm>
                <a:off x="5509" y="3109"/>
                <a:ext cx="548" cy="162"/>
              </a:xfrm>
              <a:custGeom>
                <a:avLst/>
                <a:gdLst>
                  <a:gd name="T0" fmla="*/ 29 w 548"/>
                  <a:gd name="T1" fmla="*/ 0 h 162"/>
                  <a:gd name="T2" fmla="*/ 52 w 548"/>
                  <a:gd name="T3" fmla="*/ 7 h 162"/>
                  <a:gd name="T4" fmla="*/ 74 w 548"/>
                  <a:gd name="T5" fmla="*/ 7 h 162"/>
                  <a:gd name="T6" fmla="*/ 89 w 548"/>
                  <a:gd name="T7" fmla="*/ 15 h 162"/>
                  <a:gd name="T8" fmla="*/ 111 w 548"/>
                  <a:gd name="T9" fmla="*/ 7 h 162"/>
                  <a:gd name="T10" fmla="*/ 125 w 548"/>
                  <a:gd name="T11" fmla="*/ 7 h 162"/>
                  <a:gd name="T12" fmla="*/ 148 w 548"/>
                  <a:gd name="T13" fmla="*/ 7 h 162"/>
                  <a:gd name="T14" fmla="*/ 177 w 548"/>
                  <a:gd name="T15" fmla="*/ 7 h 162"/>
                  <a:gd name="T16" fmla="*/ 214 w 548"/>
                  <a:gd name="T17" fmla="*/ 22 h 162"/>
                  <a:gd name="T18" fmla="*/ 258 w 548"/>
                  <a:gd name="T19" fmla="*/ 30 h 162"/>
                  <a:gd name="T20" fmla="*/ 303 w 548"/>
                  <a:gd name="T21" fmla="*/ 44 h 162"/>
                  <a:gd name="T22" fmla="*/ 356 w 548"/>
                  <a:gd name="T23" fmla="*/ 66 h 162"/>
                  <a:gd name="T24" fmla="*/ 415 w 548"/>
                  <a:gd name="T25" fmla="*/ 89 h 162"/>
                  <a:gd name="T26" fmla="*/ 466 w 548"/>
                  <a:gd name="T27" fmla="*/ 118 h 162"/>
                  <a:gd name="T28" fmla="*/ 503 w 548"/>
                  <a:gd name="T29" fmla="*/ 133 h 162"/>
                  <a:gd name="T30" fmla="*/ 525 w 548"/>
                  <a:gd name="T31" fmla="*/ 140 h 162"/>
                  <a:gd name="T32" fmla="*/ 548 w 548"/>
                  <a:gd name="T33" fmla="*/ 155 h 162"/>
                  <a:gd name="T34" fmla="*/ 533 w 548"/>
                  <a:gd name="T35" fmla="*/ 148 h 162"/>
                  <a:gd name="T36" fmla="*/ 518 w 548"/>
                  <a:gd name="T37" fmla="*/ 148 h 162"/>
                  <a:gd name="T38" fmla="*/ 503 w 548"/>
                  <a:gd name="T39" fmla="*/ 155 h 162"/>
                  <a:gd name="T40" fmla="*/ 496 w 548"/>
                  <a:gd name="T41" fmla="*/ 155 h 162"/>
                  <a:gd name="T42" fmla="*/ 474 w 548"/>
                  <a:gd name="T43" fmla="*/ 148 h 162"/>
                  <a:gd name="T44" fmla="*/ 452 w 548"/>
                  <a:gd name="T45" fmla="*/ 133 h 162"/>
                  <a:gd name="T46" fmla="*/ 429 w 548"/>
                  <a:gd name="T47" fmla="*/ 118 h 162"/>
                  <a:gd name="T48" fmla="*/ 400 w 548"/>
                  <a:gd name="T49" fmla="*/ 103 h 162"/>
                  <a:gd name="T50" fmla="*/ 370 w 548"/>
                  <a:gd name="T51" fmla="*/ 89 h 162"/>
                  <a:gd name="T52" fmla="*/ 333 w 548"/>
                  <a:gd name="T53" fmla="*/ 74 h 162"/>
                  <a:gd name="T54" fmla="*/ 303 w 548"/>
                  <a:gd name="T55" fmla="*/ 66 h 162"/>
                  <a:gd name="T56" fmla="*/ 273 w 548"/>
                  <a:gd name="T57" fmla="*/ 52 h 162"/>
                  <a:gd name="T58" fmla="*/ 251 w 548"/>
                  <a:gd name="T59" fmla="*/ 44 h 162"/>
                  <a:gd name="T60" fmla="*/ 229 w 548"/>
                  <a:gd name="T61" fmla="*/ 44 h 162"/>
                  <a:gd name="T62" fmla="*/ 214 w 548"/>
                  <a:gd name="T63" fmla="*/ 37 h 162"/>
                  <a:gd name="T64" fmla="*/ 185 w 548"/>
                  <a:gd name="T65" fmla="*/ 37 h 162"/>
                  <a:gd name="T66" fmla="*/ 155 w 548"/>
                  <a:gd name="T67" fmla="*/ 37 h 162"/>
                  <a:gd name="T68" fmla="*/ 125 w 548"/>
                  <a:gd name="T69" fmla="*/ 37 h 162"/>
                  <a:gd name="T70" fmla="*/ 103 w 548"/>
                  <a:gd name="T71" fmla="*/ 44 h 162"/>
                  <a:gd name="T72" fmla="*/ 81 w 548"/>
                  <a:gd name="T73" fmla="*/ 52 h 162"/>
                  <a:gd name="T74" fmla="*/ 66 w 548"/>
                  <a:gd name="T75" fmla="*/ 74 h 162"/>
                  <a:gd name="T76" fmla="*/ 52 w 548"/>
                  <a:gd name="T77" fmla="*/ 89 h 162"/>
                  <a:gd name="T78" fmla="*/ 37 w 548"/>
                  <a:gd name="T79" fmla="*/ 111 h 162"/>
                  <a:gd name="T80" fmla="*/ 22 w 548"/>
                  <a:gd name="T81" fmla="*/ 133 h 162"/>
                  <a:gd name="T82" fmla="*/ 15 w 548"/>
                  <a:gd name="T83" fmla="*/ 148 h 162"/>
                  <a:gd name="T84" fmla="*/ 0 w 548"/>
                  <a:gd name="T85" fmla="*/ 162 h 162"/>
                  <a:gd name="T86" fmla="*/ 29 w 548"/>
                  <a:gd name="T87" fmla="*/ 0 h 1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48"/>
                  <a:gd name="T133" fmla="*/ 0 h 162"/>
                  <a:gd name="T134" fmla="*/ 548 w 548"/>
                  <a:gd name="T135" fmla="*/ 162 h 1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48" h="162">
                    <a:moveTo>
                      <a:pt x="29" y="0"/>
                    </a:moveTo>
                    <a:lnTo>
                      <a:pt x="52" y="7"/>
                    </a:lnTo>
                    <a:lnTo>
                      <a:pt x="74" y="7"/>
                    </a:lnTo>
                    <a:lnTo>
                      <a:pt x="89" y="15"/>
                    </a:lnTo>
                    <a:lnTo>
                      <a:pt x="111" y="7"/>
                    </a:lnTo>
                    <a:lnTo>
                      <a:pt x="125" y="7"/>
                    </a:lnTo>
                    <a:lnTo>
                      <a:pt x="148" y="7"/>
                    </a:lnTo>
                    <a:lnTo>
                      <a:pt x="177" y="7"/>
                    </a:lnTo>
                    <a:lnTo>
                      <a:pt x="214" y="22"/>
                    </a:lnTo>
                    <a:lnTo>
                      <a:pt x="258" y="30"/>
                    </a:lnTo>
                    <a:lnTo>
                      <a:pt x="303" y="44"/>
                    </a:lnTo>
                    <a:lnTo>
                      <a:pt x="356" y="66"/>
                    </a:lnTo>
                    <a:lnTo>
                      <a:pt x="415" y="89"/>
                    </a:lnTo>
                    <a:lnTo>
                      <a:pt x="466" y="118"/>
                    </a:lnTo>
                    <a:lnTo>
                      <a:pt x="503" y="133"/>
                    </a:lnTo>
                    <a:lnTo>
                      <a:pt x="525" y="140"/>
                    </a:lnTo>
                    <a:lnTo>
                      <a:pt x="548" y="155"/>
                    </a:lnTo>
                    <a:lnTo>
                      <a:pt x="533" y="148"/>
                    </a:lnTo>
                    <a:lnTo>
                      <a:pt x="518" y="148"/>
                    </a:lnTo>
                    <a:lnTo>
                      <a:pt x="503" y="155"/>
                    </a:lnTo>
                    <a:lnTo>
                      <a:pt x="496" y="155"/>
                    </a:lnTo>
                    <a:lnTo>
                      <a:pt x="474" y="148"/>
                    </a:lnTo>
                    <a:lnTo>
                      <a:pt x="452" y="133"/>
                    </a:lnTo>
                    <a:lnTo>
                      <a:pt x="429" y="118"/>
                    </a:lnTo>
                    <a:lnTo>
                      <a:pt x="400" y="103"/>
                    </a:lnTo>
                    <a:lnTo>
                      <a:pt x="370" y="89"/>
                    </a:lnTo>
                    <a:lnTo>
                      <a:pt x="333" y="74"/>
                    </a:lnTo>
                    <a:lnTo>
                      <a:pt x="303" y="66"/>
                    </a:lnTo>
                    <a:lnTo>
                      <a:pt x="273" y="52"/>
                    </a:lnTo>
                    <a:lnTo>
                      <a:pt x="251" y="44"/>
                    </a:lnTo>
                    <a:lnTo>
                      <a:pt x="229" y="44"/>
                    </a:lnTo>
                    <a:lnTo>
                      <a:pt x="214" y="37"/>
                    </a:lnTo>
                    <a:lnTo>
                      <a:pt x="185" y="37"/>
                    </a:lnTo>
                    <a:lnTo>
                      <a:pt x="155" y="37"/>
                    </a:lnTo>
                    <a:lnTo>
                      <a:pt x="125" y="37"/>
                    </a:lnTo>
                    <a:lnTo>
                      <a:pt x="103" y="44"/>
                    </a:lnTo>
                    <a:lnTo>
                      <a:pt x="81" y="52"/>
                    </a:lnTo>
                    <a:lnTo>
                      <a:pt x="66" y="74"/>
                    </a:lnTo>
                    <a:lnTo>
                      <a:pt x="52" y="89"/>
                    </a:lnTo>
                    <a:lnTo>
                      <a:pt x="37" y="111"/>
                    </a:lnTo>
                    <a:lnTo>
                      <a:pt x="22" y="133"/>
                    </a:lnTo>
                    <a:lnTo>
                      <a:pt x="15" y="148"/>
                    </a:lnTo>
                    <a:lnTo>
                      <a:pt x="0" y="162"/>
                    </a:lnTo>
                    <a:lnTo>
                      <a:pt x="29" y="0"/>
                    </a:lnTo>
                    <a:close/>
                  </a:path>
                </a:pathLst>
              </a:custGeom>
              <a:solidFill>
                <a:srgbClr val="FCA43A"/>
              </a:solidFill>
              <a:ln w="9525">
                <a:noFill/>
                <a:round/>
                <a:headEnd/>
                <a:tailEnd/>
              </a:ln>
            </p:spPr>
            <p:txBody>
              <a:bodyPr/>
              <a:lstStyle/>
              <a:p>
                <a:endParaRPr lang="en-US"/>
              </a:p>
            </p:txBody>
          </p:sp>
          <p:sp>
            <p:nvSpPr>
              <p:cNvPr id="26639" name="Freeform 8"/>
              <p:cNvSpPr>
                <a:spLocks/>
              </p:cNvSpPr>
              <p:nvPr/>
            </p:nvSpPr>
            <p:spPr bwMode="auto">
              <a:xfrm>
                <a:off x="6034" y="3397"/>
                <a:ext cx="119" cy="140"/>
              </a:xfrm>
              <a:custGeom>
                <a:avLst/>
                <a:gdLst>
                  <a:gd name="T0" fmla="*/ 111 w 119"/>
                  <a:gd name="T1" fmla="*/ 133 h 140"/>
                  <a:gd name="T2" fmla="*/ 119 w 119"/>
                  <a:gd name="T3" fmla="*/ 118 h 140"/>
                  <a:gd name="T4" fmla="*/ 119 w 119"/>
                  <a:gd name="T5" fmla="*/ 103 h 140"/>
                  <a:gd name="T6" fmla="*/ 111 w 119"/>
                  <a:gd name="T7" fmla="*/ 81 h 140"/>
                  <a:gd name="T8" fmla="*/ 96 w 119"/>
                  <a:gd name="T9" fmla="*/ 66 h 140"/>
                  <a:gd name="T10" fmla="*/ 82 w 119"/>
                  <a:gd name="T11" fmla="*/ 44 h 140"/>
                  <a:gd name="T12" fmla="*/ 52 w 119"/>
                  <a:gd name="T13" fmla="*/ 30 h 140"/>
                  <a:gd name="T14" fmla="*/ 30 w 119"/>
                  <a:gd name="T15" fmla="*/ 15 h 140"/>
                  <a:gd name="T16" fmla="*/ 0 w 119"/>
                  <a:gd name="T17" fmla="*/ 0 h 140"/>
                  <a:gd name="T18" fmla="*/ 30 w 119"/>
                  <a:gd name="T19" fmla="*/ 22 h 140"/>
                  <a:gd name="T20" fmla="*/ 37 w 119"/>
                  <a:gd name="T21" fmla="*/ 30 h 140"/>
                  <a:gd name="T22" fmla="*/ 52 w 119"/>
                  <a:gd name="T23" fmla="*/ 37 h 140"/>
                  <a:gd name="T24" fmla="*/ 67 w 119"/>
                  <a:gd name="T25" fmla="*/ 52 h 140"/>
                  <a:gd name="T26" fmla="*/ 74 w 119"/>
                  <a:gd name="T27" fmla="*/ 59 h 140"/>
                  <a:gd name="T28" fmla="*/ 89 w 119"/>
                  <a:gd name="T29" fmla="*/ 74 h 140"/>
                  <a:gd name="T30" fmla="*/ 96 w 119"/>
                  <a:gd name="T31" fmla="*/ 89 h 140"/>
                  <a:gd name="T32" fmla="*/ 104 w 119"/>
                  <a:gd name="T33" fmla="*/ 111 h 140"/>
                  <a:gd name="T34" fmla="*/ 104 w 119"/>
                  <a:gd name="T35" fmla="*/ 126 h 140"/>
                  <a:gd name="T36" fmla="*/ 104 w 119"/>
                  <a:gd name="T37" fmla="*/ 140 h 140"/>
                  <a:gd name="T38" fmla="*/ 111 w 119"/>
                  <a:gd name="T39" fmla="*/ 133 h 14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
                  <a:gd name="T61" fmla="*/ 0 h 140"/>
                  <a:gd name="T62" fmla="*/ 119 w 119"/>
                  <a:gd name="T63" fmla="*/ 140 h 14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 h="140">
                    <a:moveTo>
                      <a:pt x="111" y="133"/>
                    </a:moveTo>
                    <a:lnTo>
                      <a:pt x="119" y="118"/>
                    </a:lnTo>
                    <a:lnTo>
                      <a:pt x="119" y="103"/>
                    </a:lnTo>
                    <a:lnTo>
                      <a:pt x="111" y="81"/>
                    </a:lnTo>
                    <a:lnTo>
                      <a:pt x="96" y="66"/>
                    </a:lnTo>
                    <a:lnTo>
                      <a:pt x="82" y="44"/>
                    </a:lnTo>
                    <a:lnTo>
                      <a:pt x="52" y="30"/>
                    </a:lnTo>
                    <a:lnTo>
                      <a:pt x="30" y="15"/>
                    </a:lnTo>
                    <a:lnTo>
                      <a:pt x="0" y="0"/>
                    </a:lnTo>
                    <a:lnTo>
                      <a:pt x="30" y="22"/>
                    </a:lnTo>
                    <a:lnTo>
                      <a:pt x="37" y="30"/>
                    </a:lnTo>
                    <a:lnTo>
                      <a:pt x="52" y="37"/>
                    </a:lnTo>
                    <a:lnTo>
                      <a:pt x="67" y="52"/>
                    </a:lnTo>
                    <a:lnTo>
                      <a:pt x="74" y="59"/>
                    </a:lnTo>
                    <a:lnTo>
                      <a:pt x="89" y="74"/>
                    </a:lnTo>
                    <a:lnTo>
                      <a:pt x="96" y="89"/>
                    </a:lnTo>
                    <a:lnTo>
                      <a:pt x="104" y="111"/>
                    </a:lnTo>
                    <a:lnTo>
                      <a:pt x="104" y="126"/>
                    </a:lnTo>
                    <a:lnTo>
                      <a:pt x="104" y="140"/>
                    </a:lnTo>
                    <a:lnTo>
                      <a:pt x="111" y="133"/>
                    </a:lnTo>
                    <a:close/>
                  </a:path>
                </a:pathLst>
              </a:custGeom>
              <a:solidFill>
                <a:srgbClr val="FCA435"/>
              </a:solidFill>
              <a:ln w="9525">
                <a:noFill/>
                <a:round/>
                <a:headEnd/>
                <a:tailEnd/>
              </a:ln>
            </p:spPr>
            <p:txBody>
              <a:bodyPr/>
              <a:lstStyle/>
              <a:p>
                <a:endParaRPr lang="en-US"/>
              </a:p>
            </p:txBody>
          </p:sp>
          <p:sp>
            <p:nvSpPr>
              <p:cNvPr id="26640" name="Freeform 9"/>
              <p:cNvSpPr>
                <a:spLocks/>
              </p:cNvSpPr>
              <p:nvPr/>
            </p:nvSpPr>
            <p:spPr bwMode="auto">
              <a:xfrm>
                <a:off x="5990" y="3545"/>
                <a:ext cx="140" cy="170"/>
              </a:xfrm>
              <a:custGeom>
                <a:avLst/>
                <a:gdLst>
                  <a:gd name="T0" fmla="*/ 133 w 140"/>
                  <a:gd name="T1" fmla="*/ 162 h 170"/>
                  <a:gd name="T2" fmla="*/ 140 w 140"/>
                  <a:gd name="T3" fmla="*/ 140 h 170"/>
                  <a:gd name="T4" fmla="*/ 133 w 140"/>
                  <a:gd name="T5" fmla="*/ 118 h 170"/>
                  <a:gd name="T6" fmla="*/ 133 w 140"/>
                  <a:gd name="T7" fmla="*/ 103 h 170"/>
                  <a:gd name="T8" fmla="*/ 118 w 140"/>
                  <a:gd name="T9" fmla="*/ 81 h 170"/>
                  <a:gd name="T10" fmla="*/ 111 w 140"/>
                  <a:gd name="T11" fmla="*/ 66 h 170"/>
                  <a:gd name="T12" fmla="*/ 89 w 140"/>
                  <a:gd name="T13" fmla="*/ 51 h 170"/>
                  <a:gd name="T14" fmla="*/ 67 w 140"/>
                  <a:gd name="T15" fmla="*/ 37 h 170"/>
                  <a:gd name="T16" fmla="*/ 37 w 140"/>
                  <a:gd name="T17" fmla="*/ 22 h 170"/>
                  <a:gd name="T18" fmla="*/ 0 w 140"/>
                  <a:gd name="T19" fmla="*/ 0 h 170"/>
                  <a:gd name="T20" fmla="*/ 22 w 140"/>
                  <a:gd name="T21" fmla="*/ 14 h 170"/>
                  <a:gd name="T22" fmla="*/ 37 w 140"/>
                  <a:gd name="T23" fmla="*/ 29 h 170"/>
                  <a:gd name="T24" fmla="*/ 59 w 140"/>
                  <a:gd name="T25" fmla="*/ 44 h 170"/>
                  <a:gd name="T26" fmla="*/ 74 w 140"/>
                  <a:gd name="T27" fmla="*/ 59 h 170"/>
                  <a:gd name="T28" fmla="*/ 89 w 140"/>
                  <a:gd name="T29" fmla="*/ 74 h 170"/>
                  <a:gd name="T30" fmla="*/ 104 w 140"/>
                  <a:gd name="T31" fmla="*/ 96 h 170"/>
                  <a:gd name="T32" fmla="*/ 111 w 140"/>
                  <a:gd name="T33" fmla="*/ 118 h 170"/>
                  <a:gd name="T34" fmla="*/ 118 w 140"/>
                  <a:gd name="T35" fmla="*/ 147 h 170"/>
                  <a:gd name="T36" fmla="*/ 126 w 140"/>
                  <a:gd name="T37" fmla="*/ 170 h 170"/>
                  <a:gd name="T38" fmla="*/ 133 w 140"/>
                  <a:gd name="T39" fmla="*/ 162 h 1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0"/>
                  <a:gd name="T61" fmla="*/ 0 h 170"/>
                  <a:gd name="T62" fmla="*/ 140 w 140"/>
                  <a:gd name="T63" fmla="*/ 170 h 1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0" h="170">
                    <a:moveTo>
                      <a:pt x="133" y="162"/>
                    </a:moveTo>
                    <a:lnTo>
                      <a:pt x="140" y="140"/>
                    </a:lnTo>
                    <a:lnTo>
                      <a:pt x="133" y="118"/>
                    </a:lnTo>
                    <a:lnTo>
                      <a:pt x="133" y="103"/>
                    </a:lnTo>
                    <a:lnTo>
                      <a:pt x="118" y="81"/>
                    </a:lnTo>
                    <a:lnTo>
                      <a:pt x="111" y="66"/>
                    </a:lnTo>
                    <a:lnTo>
                      <a:pt x="89" y="51"/>
                    </a:lnTo>
                    <a:lnTo>
                      <a:pt x="67" y="37"/>
                    </a:lnTo>
                    <a:lnTo>
                      <a:pt x="37" y="22"/>
                    </a:lnTo>
                    <a:lnTo>
                      <a:pt x="0" y="0"/>
                    </a:lnTo>
                    <a:lnTo>
                      <a:pt x="22" y="14"/>
                    </a:lnTo>
                    <a:lnTo>
                      <a:pt x="37" y="29"/>
                    </a:lnTo>
                    <a:lnTo>
                      <a:pt x="59" y="44"/>
                    </a:lnTo>
                    <a:lnTo>
                      <a:pt x="74" y="59"/>
                    </a:lnTo>
                    <a:lnTo>
                      <a:pt x="89" y="74"/>
                    </a:lnTo>
                    <a:lnTo>
                      <a:pt x="104" y="96"/>
                    </a:lnTo>
                    <a:lnTo>
                      <a:pt x="111" y="118"/>
                    </a:lnTo>
                    <a:lnTo>
                      <a:pt x="118" y="147"/>
                    </a:lnTo>
                    <a:lnTo>
                      <a:pt x="126" y="170"/>
                    </a:lnTo>
                    <a:lnTo>
                      <a:pt x="133" y="162"/>
                    </a:lnTo>
                    <a:close/>
                  </a:path>
                </a:pathLst>
              </a:custGeom>
              <a:solidFill>
                <a:srgbClr val="FCA437"/>
              </a:solidFill>
              <a:ln w="9525">
                <a:noFill/>
                <a:round/>
                <a:headEnd/>
                <a:tailEnd/>
              </a:ln>
            </p:spPr>
            <p:txBody>
              <a:bodyPr/>
              <a:lstStyle/>
              <a:p>
                <a:endParaRPr lang="en-US"/>
              </a:p>
            </p:txBody>
          </p:sp>
          <p:sp>
            <p:nvSpPr>
              <p:cNvPr id="26641" name="Freeform 10"/>
              <p:cNvSpPr>
                <a:spLocks/>
              </p:cNvSpPr>
              <p:nvPr/>
            </p:nvSpPr>
            <p:spPr bwMode="auto">
              <a:xfrm>
                <a:off x="5924" y="3715"/>
                <a:ext cx="110" cy="126"/>
              </a:xfrm>
              <a:custGeom>
                <a:avLst/>
                <a:gdLst>
                  <a:gd name="T0" fmla="*/ 0 w 110"/>
                  <a:gd name="T1" fmla="*/ 0 h 126"/>
                  <a:gd name="T2" fmla="*/ 29 w 110"/>
                  <a:gd name="T3" fmla="*/ 14 h 126"/>
                  <a:gd name="T4" fmla="*/ 59 w 110"/>
                  <a:gd name="T5" fmla="*/ 29 h 126"/>
                  <a:gd name="T6" fmla="*/ 81 w 110"/>
                  <a:gd name="T7" fmla="*/ 44 h 126"/>
                  <a:gd name="T8" fmla="*/ 96 w 110"/>
                  <a:gd name="T9" fmla="*/ 59 h 126"/>
                  <a:gd name="T10" fmla="*/ 103 w 110"/>
                  <a:gd name="T11" fmla="*/ 82 h 126"/>
                  <a:gd name="T12" fmla="*/ 110 w 110"/>
                  <a:gd name="T13" fmla="*/ 104 h 126"/>
                  <a:gd name="T14" fmla="*/ 110 w 110"/>
                  <a:gd name="T15" fmla="*/ 126 h 126"/>
                  <a:gd name="T16" fmla="*/ 103 w 110"/>
                  <a:gd name="T17" fmla="*/ 126 h 126"/>
                  <a:gd name="T18" fmla="*/ 88 w 110"/>
                  <a:gd name="T19" fmla="*/ 126 h 126"/>
                  <a:gd name="T20" fmla="*/ 88 w 110"/>
                  <a:gd name="T21" fmla="*/ 112 h 126"/>
                  <a:gd name="T22" fmla="*/ 81 w 110"/>
                  <a:gd name="T23" fmla="*/ 89 h 126"/>
                  <a:gd name="T24" fmla="*/ 74 w 110"/>
                  <a:gd name="T25" fmla="*/ 66 h 126"/>
                  <a:gd name="T26" fmla="*/ 59 w 110"/>
                  <a:gd name="T27" fmla="*/ 44 h 126"/>
                  <a:gd name="T28" fmla="*/ 37 w 110"/>
                  <a:gd name="T29" fmla="*/ 29 h 126"/>
                  <a:gd name="T30" fmla="*/ 22 w 110"/>
                  <a:gd name="T31" fmla="*/ 14 h 126"/>
                  <a:gd name="T32" fmla="*/ 0 w 110"/>
                  <a:gd name="T33" fmla="*/ 0 h 1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126"/>
                  <a:gd name="T53" fmla="*/ 110 w 110"/>
                  <a:gd name="T54" fmla="*/ 126 h 1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126">
                    <a:moveTo>
                      <a:pt x="0" y="0"/>
                    </a:moveTo>
                    <a:lnTo>
                      <a:pt x="29" y="14"/>
                    </a:lnTo>
                    <a:lnTo>
                      <a:pt x="59" y="29"/>
                    </a:lnTo>
                    <a:lnTo>
                      <a:pt x="81" y="44"/>
                    </a:lnTo>
                    <a:lnTo>
                      <a:pt x="96" y="59"/>
                    </a:lnTo>
                    <a:lnTo>
                      <a:pt x="103" y="82"/>
                    </a:lnTo>
                    <a:lnTo>
                      <a:pt x="110" y="104"/>
                    </a:lnTo>
                    <a:lnTo>
                      <a:pt x="110" y="126"/>
                    </a:lnTo>
                    <a:lnTo>
                      <a:pt x="103" y="126"/>
                    </a:lnTo>
                    <a:lnTo>
                      <a:pt x="88" y="126"/>
                    </a:lnTo>
                    <a:lnTo>
                      <a:pt x="88" y="112"/>
                    </a:lnTo>
                    <a:lnTo>
                      <a:pt x="81" y="89"/>
                    </a:lnTo>
                    <a:lnTo>
                      <a:pt x="74" y="66"/>
                    </a:lnTo>
                    <a:lnTo>
                      <a:pt x="59" y="44"/>
                    </a:lnTo>
                    <a:lnTo>
                      <a:pt x="37" y="29"/>
                    </a:lnTo>
                    <a:lnTo>
                      <a:pt x="22" y="14"/>
                    </a:lnTo>
                    <a:lnTo>
                      <a:pt x="0" y="0"/>
                    </a:lnTo>
                    <a:close/>
                  </a:path>
                </a:pathLst>
              </a:custGeom>
              <a:solidFill>
                <a:srgbClr val="FCA436"/>
              </a:solidFill>
              <a:ln w="9525">
                <a:noFill/>
                <a:round/>
                <a:headEnd/>
                <a:tailEnd/>
              </a:ln>
            </p:spPr>
            <p:txBody>
              <a:bodyPr/>
              <a:lstStyle/>
              <a:p>
                <a:endParaRPr lang="en-US"/>
              </a:p>
            </p:txBody>
          </p:sp>
          <p:sp>
            <p:nvSpPr>
              <p:cNvPr id="26642" name="Freeform 11"/>
              <p:cNvSpPr>
                <a:spLocks/>
              </p:cNvSpPr>
              <p:nvPr/>
            </p:nvSpPr>
            <p:spPr bwMode="auto">
              <a:xfrm>
                <a:off x="5657" y="3722"/>
                <a:ext cx="289" cy="186"/>
              </a:xfrm>
              <a:custGeom>
                <a:avLst/>
                <a:gdLst>
                  <a:gd name="T0" fmla="*/ 103 w 289"/>
                  <a:gd name="T1" fmla="*/ 29 h 186"/>
                  <a:gd name="T2" fmla="*/ 147 w 289"/>
                  <a:gd name="T3" fmla="*/ 37 h 186"/>
                  <a:gd name="T4" fmla="*/ 193 w 289"/>
                  <a:gd name="T5" fmla="*/ 52 h 186"/>
                  <a:gd name="T6" fmla="*/ 215 w 289"/>
                  <a:gd name="T7" fmla="*/ 66 h 186"/>
                  <a:gd name="T8" fmla="*/ 245 w 289"/>
                  <a:gd name="T9" fmla="*/ 90 h 186"/>
                  <a:gd name="T10" fmla="*/ 267 w 289"/>
                  <a:gd name="T11" fmla="*/ 112 h 186"/>
                  <a:gd name="T12" fmla="*/ 289 w 289"/>
                  <a:gd name="T13" fmla="*/ 134 h 186"/>
                  <a:gd name="T14" fmla="*/ 252 w 289"/>
                  <a:gd name="T15" fmla="*/ 105 h 186"/>
                  <a:gd name="T16" fmla="*/ 215 w 289"/>
                  <a:gd name="T17" fmla="*/ 82 h 186"/>
                  <a:gd name="T18" fmla="*/ 193 w 289"/>
                  <a:gd name="T19" fmla="*/ 59 h 186"/>
                  <a:gd name="T20" fmla="*/ 162 w 289"/>
                  <a:gd name="T21" fmla="*/ 59 h 186"/>
                  <a:gd name="T22" fmla="*/ 140 w 289"/>
                  <a:gd name="T23" fmla="*/ 52 h 186"/>
                  <a:gd name="T24" fmla="*/ 125 w 289"/>
                  <a:gd name="T25" fmla="*/ 44 h 186"/>
                  <a:gd name="T26" fmla="*/ 133 w 289"/>
                  <a:gd name="T27" fmla="*/ 66 h 186"/>
                  <a:gd name="T28" fmla="*/ 133 w 289"/>
                  <a:gd name="T29" fmla="*/ 90 h 186"/>
                  <a:gd name="T30" fmla="*/ 140 w 289"/>
                  <a:gd name="T31" fmla="*/ 112 h 186"/>
                  <a:gd name="T32" fmla="*/ 147 w 289"/>
                  <a:gd name="T33" fmla="*/ 134 h 186"/>
                  <a:gd name="T34" fmla="*/ 155 w 289"/>
                  <a:gd name="T35" fmla="*/ 156 h 186"/>
                  <a:gd name="T36" fmla="*/ 162 w 289"/>
                  <a:gd name="T37" fmla="*/ 164 h 186"/>
                  <a:gd name="T38" fmla="*/ 169 w 289"/>
                  <a:gd name="T39" fmla="*/ 186 h 186"/>
                  <a:gd name="T40" fmla="*/ 155 w 289"/>
                  <a:gd name="T41" fmla="*/ 164 h 186"/>
                  <a:gd name="T42" fmla="*/ 147 w 289"/>
                  <a:gd name="T43" fmla="*/ 142 h 186"/>
                  <a:gd name="T44" fmla="*/ 133 w 289"/>
                  <a:gd name="T45" fmla="*/ 119 h 186"/>
                  <a:gd name="T46" fmla="*/ 125 w 289"/>
                  <a:gd name="T47" fmla="*/ 105 h 186"/>
                  <a:gd name="T48" fmla="*/ 118 w 289"/>
                  <a:gd name="T49" fmla="*/ 82 h 186"/>
                  <a:gd name="T50" fmla="*/ 118 w 289"/>
                  <a:gd name="T51" fmla="*/ 66 h 186"/>
                  <a:gd name="T52" fmla="*/ 103 w 289"/>
                  <a:gd name="T53" fmla="*/ 52 h 186"/>
                  <a:gd name="T54" fmla="*/ 96 w 289"/>
                  <a:gd name="T55" fmla="*/ 37 h 186"/>
                  <a:gd name="T56" fmla="*/ 81 w 289"/>
                  <a:gd name="T57" fmla="*/ 22 h 186"/>
                  <a:gd name="T58" fmla="*/ 66 w 289"/>
                  <a:gd name="T59" fmla="*/ 15 h 186"/>
                  <a:gd name="T60" fmla="*/ 44 w 289"/>
                  <a:gd name="T61" fmla="*/ 15 h 186"/>
                  <a:gd name="T62" fmla="*/ 22 w 289"/>
                  <a:gd name="T63" fmla="*/ 22 h 186"/>
                  <a:gd name="T64" fmla="*/ 14 w 289"/>
                  <a:gd name="T65" fmla="*/ 37 h 186"/>
                  <a:gd name="T66" fmla="*/ 37 w 289"/>
                  <a:gd name="T67" fmla="*/ 52 h 186"/>
                  <a:gd name="T68" fmla="*/ 44 w 289"/>
                  <a:gd name="T69" fmla="*/ 66 h 186"/>
                  <a:gd name="T70" fmla="*/ 51 w 289"/>
                  <a:gd name="T71" fmla="*/ 97 h 186"/>
                  <a:gd name="T72" fmla="*/ 51 w 289"/>
                  <a:gd name="T73" fmla="*/ 112 h 186"/>
                  <a:gd name="T74" fmla="*/ 51 w 289"/>
                  <a:gd name="T75" fmla="*/ 97 h 186"/>
                  <a:gd name="T76" fmla="*/ 44 w 289"/>
                  <a:gd name="T77" fmla="*/ 82 h 186"/>
                  <a:gd name="T78" fmla="*/ 37 w 289"/>
                  <a:gd name="T79" fmla="*/ 66 h 186"/>
                  <a:gd name="T80" fmla="*/ 29 w 289"/>
                  <a:gd name="T81" fmla="*/ 52 h 186"/>
                  <a:gd name="T82" fmla="*/ 14 w 289"/>
                  <a:gd name="T83" fmla="*/ 44 h 186"/>
                  <a:gd name="T84" fmla="*/ 0 w 289"/>
                  <a:gd name="T85" fmla="*/ 44 h 186"/>
                  <a:gd name="T86" fmla="*/ 7 w 289"/>
                  <a:gd name="T87" fmla="*/ 29 h 186"/>
                  <a:gd name="T88" fmla="*/ 7 w 289"/>
                  <a:gd name="T89" fmla="*/ 22 h 186"/>
                  <a:gd name="T90" fmla="*/ 14 w 289"/>
                  <a:gd name="T91" fmla="*/ 7 h 186"/>
                  <a:gd name="T92" fmla="*/ 29 w 289"/>
                  <a:gd name="T93" fmla="*/ 7 h 186"/>
                  <a:gd name="T94" fmla="*/ 44 w 289"/>
                  <a:gd name="T95" fmla="*/ 0 h 186"/>
                  <a:gd name="T96" fmla="*/ 66 w 289"/>
                  <a:gd name="T97" fmla="*/ 0 h 186"/>
                  <a:gd name="T98" fmla="*/ 88 w 289"/>
                  <a:gd name="T99" fmla="*/ 15 h 186"/>
                  <a:gd name="T100" fmla="*/ 103 w 289"/>
                  <a:gd name="T101" fmla="*/ 29 h 18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89"/>
                  <a:gd name="T154" fmla="*/ 0 h 186"/>
                  <a:gd name="T155" fmla="*/ 289 w 289"/>
                  <a:gd name="T156" fmla="*/ 186 h 18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89" h="186">
                    <a:moveTo>
                      <a:pt x="103" y="29"/>
                    </a:moveTo>
                    <a:lnTo>
                      <a:pt x="147" y="37"/>
                    </a:lnTo>
                    <a:lnTo>
                      <a:pt x="193" y="52"/>
                    </a:lnTo>
                    <a:lnTo>
                      <a:pt x="215" y="66"/>
                    </a:lnTo>
                    <a:lnTo>
                      <a:pt x="245" y="90"/>
                    </a:lnTo>
                    <a:lnTo>
                      <a:pt x="267" y="112"/>
                    </a:lnTo>
                    <a:lnTo>
                      <a:pt x="289" y="134"/>
                    </a:lnTo>
                    <a:lnTo>
                      <a:pt x="252" y="105"/>
                    </a:lnTo>
                    <a:lnTo>
                      <a:pt x="215" y="82"/>
                    </a:lnTo>
                    <a:lnTo>
                      <a:pt x="193" y="59"/>
                    </a:lnTo>
                    <a:lnTo>
                      <a:pt x="162" y="59"/>
                    </a:lnTo>
                    <a:lnTo>
                      <a:pt x="140" y="52"/>
                    </a:lnTo>
                    <a:lnTo>
                      <a:pt x="125" y="44"/>
                    </a:lnTo>
                    <a:lnTo>
                      <a:pt x="133" y="66"/>
                    </a:lnTo>
                    <a:lnTo>
                      <a:pt x="133" y="90"/>
                    </a:lnTo>
                    <a:lnTo>
                      <a:pt x="140" y="112"/>
                    </a:lnTo>
                    <a:lnTo>
                      <a:pt x="147" y="134"/>
                    </a:lnTo>
                    <a:lnTo>
                      <a:pt x="155" y="156"/>
                    </a:lnTo>
                    <a:lnTo>
                      <a:pt x="162" y="164"/>
                    </a:lnTo>
                    <a:lnTo>
                      <a:pt x="169" y="186"/>
                    </a:lnTo>
                    <a:lnTo>
                      <a:pt x="155" y="164"/>
                    </a:lnTo>
                    <a:lnTo>
                      <a:pt x="147" y="142"/>
                    </a:lnTo>
                    <a:lnTo>
                      <a:pt x="133" y="119"/>
                    </a:lnTo>
                    <a:lnTo>
                      <a:pt x="125" y="105"/>
                    </a:lnTo>
                    <a:lnTo>
                      <a:pt x="118" y="82"/>
                    </a:lnTo>
                    <a:lnTo>
                      <a:pt x="118" y="66"/>
                    </a:lnTo>
                    <a:lnTo>
                      <a:pt x="103" y="52"/>
                    </a:lnTo>
                    <a:lnTo>
                      <a:pt x="96" y="37"/>
                    </a:lnTo>
                    <a:lnTo>
                      <a:pt x="81" y="22"/>
                    </a:lnTo>
                    <a:lnTo>
                      <a:pt x="66" y="15"/>
                    </a:lnTo>
                    <a:lnTo>
                      <a:pt x="44" y="15"/>
                    </a:lnTo>
                    <a:lnTo>
                      <a:pt x="22" y="22"/>
                    </a:lnTo>
                    <a:lnTo>
                      <a:pt x="14" y="37"/>
                    </a:lnTo>
                    <a:lnTo>
                      <a:pt x="37" y="52"/>
                    </a:lnTo>
                    <a:lnTo>
                      <a:pt x="44" y="66"/>
                    </a:lnTo>
                    <a:lnTo>
                      <a:pt x="51" y="97"/>
                    </a:lnTo>
                    <a:lnTo>
                      <a:pt x="51" y="112"/>
                    </a:lnTo>
                    <a:lnTo>
                      <a:pt x="51" y="97"/>
                    </a:lnTo>
                    <a:lnTo>
                      <a:pt x="44" y="82"/>
                    </a:lnTo>
                    <a:lnTo>
                      <a:pt x="37" y="66"/>
                    </a:lnTo>
                    <a:lnTo>
                      <a:pt x="29" y="52"/>
                    </a:lnTo>
                    <a:lnTo>
                      <a:pt x="14" y="44"/>
                    </a:lnTo>
                    <a:lnTo>
                      <a:pt x="0" y="44"/>
                    </a:lnTo>
                    <a:lnTo>
                      <a:pt x="7" y="29"/>
                    </a:lnTo>
                    <a:lnTo>
                      <a:pt x="7" y="22"/>
                    </a:lnTo>
                    <a:lnTo>
                      <a:pt x="14" y="7"/>
                    </a:lnTo>
                    <a:lnTo>
                      <a:pt x="29" y="7"/>
                    </a:lnTo>
                    <a:lnTo>
                      <a:pt x="44" y="0"/>
                    </a:lnTo>
                    <a:lnTo>
                      <a:pt x="66" y="0"/>
                    </a:lnTo>
                    <a:lnTo>
                      <a:pt x="88" y="15"/>
                    </a:lnTo>
                    <a:lnTo>
                      <a:pt x="103" y="29"/>
                    </a:lnTo>
                    <a:close/>
                  </a:path>
                </a:pathLst>
              </a:custGeom>
              <a:solidFill>
                <a:srgbClr val="FCA43A"/>
              </a:solidFill>
              <a:ln w="9525">
                <a:noFill/>
                <a:round/>
                <a:headEnd/>
                <a:tailEnd/>
              </a:ln>
            </p:spPr>
            <p:txBody>
              <a:bodyPr/>
              <a:lstStyle/>
              <a:p>
                <a:endParaRPr lang="en-US"/>
              </a:p>
            </p:txBody>
          </p:sp>
          <p:sp>
            <p:nvSpPr>
              <p:cNvPr id="26643" name="Freeform 12"/>
              <p:cNvSpPr>
                <a:spLocks/>
              </p:cNvSpPr>
              <p:nvPr/>
            </p:nvSpPr>
            <p:spPr bwMode="auto">
              <a:xfrm>
                <a:off x="5738" y="3685"/>
                <a:ext cx="59" cy="52"/>
              </a:xfrm>
              <a:custGeom>
                <a:avLst/>
                <a:gdLst>
                  <a:gd name="T0" fmla="*/ 7 w 59"/>
                  <a:gd name="T1" fmla="*/ 52 h 52"/>
                  <a:gd name="T2" fmla="*/ 15 w 59"/>
                  <a:gd name="T3" fmla="*/ 37 h 52"/>
                  <a:gd name="T4" fmla="*/ 15 w 59"/>
                  <a:gd name="T5" fmla="*/ 22 h 52"/>
                  <a:gd name="T6" fmla="*/ 29 w 59"/>
                  <a:gd name="T7" fmla="*/ 15 h 52"/>
                  <a:gd name="T8" fmla="*/ 37 w 59"/>
                  <a:gd name="T9" fmla="*/ 7 h 52"/>
                  <a:gd name="T10" fmla="*/ 59 w 59"/>
                  <a:gd name="T11" fmla="*/ 0 h 52"/>
                  <a:gd name="T12" fmla="*/ 44 w 59"/>
                  <a:gd name="T13" fmla="*/ 0 h 52"/>
                  <a:gd name="T14" fmla="*/ 22 w 59"/>
                  <a:gd name="T15" fmla="*/ 7 h 52"/>
                  <a:gd name="T16" fmla="*/ 7 w 59"/>
                  <a:gd name="T17" fmla="*/ 22 h 52"/>
                  <a:gd name="T18" fmla="*/ 0 w 59"/>
                  <a:gd name="T19" fmla="*/ 37 h 52"/>
                  <a:gd name="T20" fmla="*/ 7 w 59"/>
                  <a:gd name="T21" fmla="*/ 52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52"/>
                  <a:gd name="T35" fmla="*/ 59 w 59"/>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52">
                    <a:moveTo>
                      <a:pt x="7" y="52"/>
                    </a:moveTo>
                    <a:lnTo>
                      <a:pt x="15" y="37"/>
                    </a:lnTo>
                    <a:lnTo>
                      <a:pt x="15" y="22"/>
                    </a:lnTo>
                    <a:lnTo>
                      <a:pt x="29" y="15"/>
                    </a:lnTo>
                    <a:lnTo>
                      <a:pt x="37" y="7"/>
                    </a:lnTo>
                    <a:lnTo>
                      <a:pt x="59" y="0"/>
                    </a:lnTo>
                    <a:lnTo>
                      <a:pt x="44" y="0"/>
                    </a:lnTo>
                    <a:lnTo>
                      <a:pt x="22" y="7"/>
                    </a:lnTo>
                    <a:lnTo>
                      <a:pt x="7" y="22"/>
                    </a:lnTo>
                    <a:lnTo>
                      <a:pt x="0" y="37"/>
                    </a:lnTo>
                    <a:lnTo>
                      <a:pt x="7" y="52"/>
                    </a:lnTo>
                    <a:close/>
                  </a:path>
                </a:pathLst>
              </a:custGeom>
              <a:solidFill>
                <a:srgbClr val="FCA43A"/>
              </a:solidFill>
              <a:ln w="9525">
                <a:noFill/>
                <a:round/>
                <a:headEnd/>
                <a:tailEnd/>
              </a:ln>
            </p:spPr>
            <p:txBody>
              <a:bodyPr/>
              <a:lstStyle/>
              <a:p>
                <a:endParaRPr lang="en-US"/>
              </a:p>
            </p:txBody>
          </p:sp>
          <p:sp>
            <p:nvSpPr>
              <p:cNvPr id="26644" name="Freeform 13"/>
              <p:cNvSpPr>
                <a:spLocks/>
              </p:cNvSpPr>
              <p:nvPr/>
            </p:nvSpPr>
            <p:spPr bwMode="auto">
              <a:xfrm>
                <a:off x="5708" y="3648"/>
                <a:ext cx="22" cy="59"/>
              </a:xfrm>
              <a:custGeom>
                <a:avLst/>
                <a:gdLst>
                  <a:gd name="T0" fmla="*/ 0 w 22"/>
                  <a:gd name="T1" fmla="*/ 59 h 59"/>
                  <a:gd name="T2" fmla="*/ 0 w 22"/>
                  <a:gd name="T3" fmla="*/ 44 h 59"/>
                  <a:gd name="T4" fmla="*/ 0 w 22"/>
                  <a:gd name="T5" fmla="*/ 30 h 59"/>
                  <a:gd name="T6" fmla="*/ 15 w 22"/>
                  <a:gd name="T7" fmla="*/ 22 h 59"/>
                  <a:gd name="T8" fmla="*/ 22 w 22"/>
                  <a:gd name="T9" fmla="*/ 7 h 59"/>
                  <a:gd name="T10" fmla="*/ 15 w 22"/>
                  <a:gd name="T11" fmla="*/ 0 h 59"/>
                  <a:gd name="T12" fmla="*/ 0 w 22"/>
                  <a:gd name="T13" fmla="*/ 59 h 59"/>
                  <a:gd name="T14" fmla="*/ 0 60000 65536"/>
                  <a:gd name="T15" fmla="*/ 0 60000 65536"/>
                  <a:gd name="T16" fmla="*/ 0 60000 65536"/>
                  <a:gd name="T17" fmla="*/ 0 60000 65536"/>
                  <a:gd name="T18" fmla="*/ 0 60000 65536"/>
                  <a:gd name="T19" fmla="*/ 0 60000 65536"/>
                  <a:gd name="T20" fmla="*/ 0 60000 65536"/>
                  <a:gd name="T21" fmla="*/ 0 w 22"/>
                  <a:gd name="T22" fmla="*/ 0 h 59"/>
                  <a:gd name="T23" fmla="*/ 22 w 2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59">
                    <a:moveTo>
                      <a:pt x="0" y="59"/>
                    </a:moveTo>
                    <a:lnTo>
                      <a:pt x="0" y="44"/>
                    </a:lnTo>
                    <a:lnTo>
                      <a:pt x="0" y="30"/>
                    </a:lnTo>
                    <a:lnTo>
                      <a:pt x="15" y="22"/>
                    </a:lnTo>
                    <a:lnTo>
                      <a:pt x="22" y="7"/>
                    </a:lnTo>
                    <a:lnTo>
                      <a:pt x="15" y="0"/>
                    </a:lnTo>
                    <a:lnTo>
                      <a:pt x="0" y="59"/>
                    </a:lnTo>
                    <a:close/>
                  </a:path>
                </a:pathLst>
              </a:custGeom>
              <a:solidFill>
                <a:srgbClr val="FCA43A"/>
              </a:solidFill>
              <a:ln w="9525">
                <a:noFill/>
                <a:round/>
                <a:headEnd/>
                <a:tailEnd/>
              </a:ln>
            </p:spPr>
            <p:txBody>
              <a:bodyPr/>
              <a:lstStyle/>
              <a:p>
                <a:endParaRPr lang="en-US"/>
              </a:p>
            </p:txBody>
          </p:sp>
          <p:sp>
            <p:nvSpPr>
              <p:cNvPr id="26645" name="Freeform 14"/>
              <p:cNvSpPr>
                <a:spLocks/>
              </p:cNvSpPr>
              <p:nvPr/>
            </p:nvSpPr>
            <p:spPr bwMode="auto">
              <a:xfrm>
                <a:off x="5590" y="3655"/>
                <a:ext cx="89" cy="238"/>
              </a:xfrm>
              <a:custGeom>
                <a:avLst/>
                <a:gdLst>
                  <a:gd name="T0" fmla="*/ 37 w 89"/>
                  <a:gd name="T1" fmla="*/ 238 h 238"/>
                  <a:gd name="T2" fmla="*/ 44 w 89"/>
                  <a:gd name="T3" fmla="*/ 209 h 238"/>
                  <a:gd name="T4" fmla="*/ 37 w 89"/>
                  <a:gd name="T5" fmla="*/ 172 h 238"/>
                  <a:gd name="T6" fmla="*/ 37 w 89"/>
                  <a:gd name="T7" fmla="*/ 126 h 238"/>
                  <a:gd name="T8" fmla="*/ 37 w 89"/>
                  <a:gd name="T9" fmla="*/ 82 h 238"/>
                  <a:gd name="T10" fmla="*/ 37 w 89"/>
                  <a:gd name="T11" fmla="*/ 67 h 238"/>
                  <a:gd name="T12" fmla="*/ 44 w 89"/>
                  <a:gd name="T13" fmla="*/ 52 h 238"/>
                  <a:gd name="T14" fmla="*/ 59 w 89"/>
                  <a:gd name="T15" fmla="*/ 45 h 238"/>
                  <a:gd name="T16" fmla="*/ 74 w 89"/>
                  <a:gd name="T17" fmla="*/ 37 h 238"/>
                  <a:gd name="T18" fmla="*/ 81 w 89"/>
                  <a:gd name="T19" fmla="*/ 30 h 238"/>
                  <a:gd name="T20" fmla="*/ 81 w 89"/>
                  <a:gd name="T21" fmla="*/ 15 h 238"/>
                  <a:gd name="T22" fmla="*/ 89 w 89"/>
                  <a:gd name="T23" fmla="*/ 0 h 238"/>
                  <a:gd name="T24" fmla="*/ 74 w 89"/>
                  <a:gd name="T25" fmla="*/ 15 h 238"/>
                  <a:gd name="T26" fmla="*/ 74 w 89"/>
                  <a:gd name="T27" fmla="*/ 30 h 238"/>
                  <a:gd name="T28" fmla="*/ 59 w 89"/>
                  <a:gd name="T29" fmla="*/ 30 h 238"/>
                  <a:gd name="T30" fmla="*/ 44 w 89"/>
                  <a:gd name="T31" fmla="*/ 37 h 238"/>
                  <a:gd name="T32" fmla="*/ 37 w 89"/>
                  <a:gd name="T33" fmla="*/ 45 h 238"/>
                  <a:gd name="T34" fmla="*/ 30 w 89"/>
                  <a:gd name="T35" fmla="*/ 52 h 238"/>
                  <a:gd name="T36" fmla="*/ 15 w 89"/>
                  <a:gd name="T37" fmla="*/ 45 h 238"/>
                  <a:gd name="T38" fmla="*/ 8 w 89"/>
                  <a:gd name="T39" fmla="*/ 30 h 238"/>
                  <a:gd name="T40" fmla="*/ 8 w 89"/>
                  <a:gd name="T41" fmla="*/ 15 h 238"/>
                  <a:gd name="T42" fmla="*/ 0 w 89"/>
                  <a:gd name="T43" fmla="*/ 8 h 238"/>
                  <a:gd name="T44" fmla="*/ 0 w 89"/>
                  <a:gd name="T45" fmla="*/ 23 h 238"/>
                  <a:gd name="T46" fmla="*/ 0 w 89"/>
                  <a:gd name="T47" fmla="*/ 45 h 238"/>
                  <a:gd name="T48" fmla="*/ 0 w 89"/>
                  <a:gd name="T49" fmla="*/ 60 h 238"/>
                  <a:gd name="T50" fmla="*/ 8 w 89"/>
                  <a:gd name="T51" fmla="*/ 74 h 238"/>
                  <a:gd name="T52" fmla="*/ 0 w 89"/>
                  <a:gd name="T53" fmla="*/ 89 h 238"/>
                  <a:gd name="T54" fmla="*/ 8 w 89"/>
                  <a:gd name="T55" fmla="*/ 111 h 238"/>
                  <a:gd name="T56" fmla="*/ 15 w 89"/>
                  <a:gd name="T57" fmla="*/ 126 h 238"/>
                  <a:gd name="T58" fmla="*/ 15 w 89"/>
                  <a:gd name="T59" fmla="*/ 142 h 238"/>
                  <a:gd name="T60" fmla="*/ 22 w 89"/>
                  <a:gd name="T61" fmla="*/ 157 h 238"/>
                  <a:gd name="T62" fmla="*/ 22 w 89"/>
                  <a:gd name="T63" fmla="*/ 172 h 238"/>
                  <a:gd name="T64" fmla="*/ 15 w 89"/>
                  <a:gd name="T65" fmla="*/ 179 h 238"/>
                  <a:gd name="T66" fmla="*/ 0 w 89"/>
                  <a:gd name="T67" fmla="*/ 172 h 238"/>
                  <a:gd name="T68" fmla="*/ 8 w 89"/>
                  <a:gd name="T69" fmla="*/ 186 h 238"/>
                  <a:gd name="T70" fmla="*/ 15 w 89"/>
                  <a:gd name="T71" fmla="*/ 201 h 238"/>
                  <a:gd name="T72" fmla="*/ 15 w 89"/>
                  <a:gd name="T73" fmla="*/ 216 h 238"/>
                  <a:gd name="T74" fmla="*/ 22 w 89"/>
                  <a:gd name="T75" fmla="*/ 231 h 238"/>
                  <a:gd name="T76" fmla="*/ 37 w 89"/>
                  <a:gd name="T77" fmla="*/ 238 h 2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9"/>
                  <a:gd name="T118" fmla="*/ 0 h 238"/>
                  <a:gd name="T119" fmla="*/ 89 w 89"/>
                  <a:gd name="T120" fmla="*/ 238 h 2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9" h="238">
                    <a:moveTo>
                      <a:pt x="37" y="238"/>
                    </a:moveTo>
                    <a:lnTo>
                      <a:pt x="44" y="209"/>
                    </a:lnTo>
                    <a:lnTo>
                      <a:pt x="37" y="172"/>
                    </a:lnTo>
                    <a:lnTo>
                      <a:pt x="37" y="126"/>
                    </a:lnTo>
                    <a:lnTo>
                      <a:pt x="37" y="82"/>
                    </a:lnTo>
                    <a:lnTo>
                      <a:pt x="37" y="67"/>
                    </a:lnTo>
                    <a:lnTo>
                      <a:pt x="44" y="52"/>
                    </a:lnTo>
                    <a:lnTo>
                      <a:pt x="59" y="45"/>
                    </a:lnTo>
                    <a:lnTo>
                      <a:pt x="74" y="37"/>
                    </a:lnTo>
                    <a:lnTo>
                      <a:pt x="81" y="30"/>
                    </a:lnTo>
                    <a:lnTo>
                      <a:pt x="81" y="15"/>
                    </a:lnTo>
                    <a:lnTo>
                      <a:pt x="89" y="0"/>
                    </a:lnTo>
                    <a:lnTo>
                      <a:pt x="74" y="15"/>
                    </a:lnTo>
                    <a:lnTo>
                      <a:pt x="74" y="30"/>
                    </a:lnTo>
                    <a:lnTo>
                      <a:pt x="59" y="30"/>
                    </a:lnTo>
                    <a:lnTo>
                      <a:pt x="44" y="37"/>
                    </a:lnTo>
                    <a:lnTo>
                      <a:pt x="37" y="45"/>
                    </a:lnTo>
                    <a:lnTo>
                      <a:pt x="30" y="52"/>
                    </a:lnTo>
                    <a:lnTo>
                      <a:pt x="15" y="45"/>
                    </a:lnTo>
                    <a:lnTo>
                      <a:pt x="8" y="30"/>
                    </a:lnTo>
                    <a:lnTo>
                      <a:pt x="8" y="15"/>
                    </a:lnTo>
                    <a:lnTo>
                      <a:pt x="0" y="8"/>
                    </a:lnTo>
                    <a:lnTo>
                      <a:pt x="0" y="23"/>
                    </a:lnTo>
                    <a:lnTo>
                      <a:pt x="0" y="45"/>
                    </a:lnTo>
                    <a:lnTo>
                      <a:pt x="0" y="60"/>
                    </a:lnTo>
                    <a:lnTo>
                      <a:pt x="8" y="74"/>
                    </a:lnTo>
                    <a:lnTo>
                      <a:pt x="0" y="89"/>
                    </a:lnTo>
                    <a:lnTo>
                      <a:pt x="8" y="111"/>
                    </a:lnTo>
                    <a:lnTo>
                      <a:pt x="15" y="126"/>
                    </a:lnTo>
                    <a:lnTo>
                      <a:pt x="15" y="142"/>
                    </a:lnTo>
                    <a:lnTo>
                      <a:pt x="22" y="157"/>
                    </a:lnTo>
                    <a:lnTo>
                      <a:pt x="22" y="172"/>
                    </a:lnTo>
                    <a:lnTo>
                      <a:pt x="15" y="179"/>
                    </a:lnTo>
                    <a:lnTo>
                      <a:pt x="0" y="172"/>
                    </a:lnTo>
                    <a:lnTo>
                      <a:pt x="8" y="186"/>
                    </a:lnTo>
                    <a:lnTo>
                      <a:pt x="15" y="201"/>
                    </a:lnTo>
                    <a:lnTo>
                      <a:pt x="15" y="216"/>
                    </a:lnTo>
                    <a:lnTo>
                      <a:pt x="22" y="231"/>
                    </a:lnTo>
                    <a:lnTo>
                      <a:pt x="37" y="238"/>
                    </a:lnTo>
                    <a:close/>
                  </a:path>
                </a:pathLst>
              </a:custGeom>
              <a:solidFill>
                <a:srgbClr val="FCA438"/>
              </a:solidFill>
              <a:ln w="9525">
                <a:noFill/>
                <a:round/>
                <a:headEnd/>
                <a:tailEnd/>
              </a:ln>
            </p:spPr>
            <p:txBody>
              <a:bodyPr/>
              <a:lstStyle/>
              <a:p>
                <a:endParaRPr lang="en-US"/>
              </a:p>
            </p:txBody>
          </p:sp>
          <p:sp>
            <p:nvSpPr>
              <p:cNvPr id="26646" name="Freeform 15"/>
              <p:cNvSpPr>
                <a:spLocks/>
              </p:cNvSpPr>
              <p:nvPr/>
            </p:nvSpPr>
            <p:spPr bwMode="auto">
              <a:xfrm>
                <a:off x="5465" y="3841"/>
                <a:ext cx="44" cy="45"/>
              </a:xfrm>
              <a:custGeom>
                <a:avLst/>
                <a:gdLst>
                  <a:gd name="T0" fmla="*/ 7 w 44"/>
                  <a:gd name="T1" fmla="*/ 15 h 45"/>
                  <a:gd name="T2" fmla="*/ 14 w 44"/>
                  <a:gd name="T3" fmla="*/ 15 h 45"/>
                  <a:gd name="T4" fmla="*/ 29 w 44"/>
                  <a:gd name="T5" fmla="*/ 15 h 45"/>
                  <a:gd name="T6" fmla="*/ 37 w 44"/>
                  <a:gd name="T7" fmla="*/ 23 h 45"/>
                  <a:gd name="T8" fmla="*/ 44 w 44"/>
                  <a:gd name="T9" fmla="*/ 45 h 45"/>
                  <a:gd name="T10" fmla="*/ 44 w 44"/>
                  <a:gd name="T11" fmla="*/ 30 h 45"/>
                  <a:gd name="T12" fmla="*/ 37 w 44"/>
                  <a:gd name="T13" fmla="*/ 15 h 45"/>
                  <a:gd name="T14" fmla="*/ 29 w 44"/>
                  <a:gd name="T15" fmla="*/ 8 h 45"/>
                  <a:gd name="T16" fmla="*/ 14 w 44"/>
                  <a:gd name="T17" fmla="*/ 0 h 45"/>
                  <a:gd name="T18" fmla="*/ 0 w 44"/>
                  <a:gd name="T19" fmla="*/ 0 h 45"/>
                  <a:gd name="T20" fmla="*/ 7 w 44"/>
                  <a:gd name="T21" fmla="*/ 15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45"/>
                  <a:gd name="T35" fmla="*/ 44 w 44"/>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45">
                    <a:moveTo>
                      <a:pt x="7" y="15"/>
                    </a:moveTo>
                    <a:lnTo>
                      <a:pt x="14" y="15"/>
                    </a:lnTo>
                    <a:lnTo>
                      <a:pt x="29" y="15"/>
                    </a:lnTo>
                    <a:lnTo>
                      <a:pt x="37" y="23"/>
                    </a:lnTo>
                    <a:lnTo>
                      <a:pt x="44" y="45"/>
                    </a:lnTo>
                    <a:lnTo>
                      <a:pt x="44" y="30"/>
                    </a:lnTo>
                    <a:lnTo>
                      <a:pt x="37" y="15"/>
                    </a:lnTo>
                    <a:lnTo>
                      <a:pt x="29" y="8"/>
                    </a:lnTo>
                    <a:lnTo>
                      <a:pt x="14" y="0"/>
                    </a:lnTo>
                    <a:lnTo>
                      <a:pt x="0" y="0"/>
                    </a:lnTo>
                    <a:lnTo>
                      <a:pt x="7" y="15"/>
                    </a:lnTo>
                    <a:close/>
                  </a:path>
                </a:pathLst>
              </a:custGeom>
              <a:solidFill>
                <a:srgbClr val="FCA43A"/>
              </a:solidFill>
              <a:ln w="9525">
                <a:noFill/>
                <a:round/>
                <a:headEnd/>
                <a:tailEnd/>
              </a:ln>
            </p:spPr>
            <p:txBody>
              <a:bodyPr/>
              <a:lstStyle/>
              <a:p>
                <a:endParaRPr lang="en-US"/>
              </a:p>
            </p:txBody>
          </p:sp>
          <p:sp>
            <p:nvSpPr>
              <p:cNvPr id="26647" name="Freeform 16"/>
              <p:cNvSpPr>
                <a:spLocks/>
              </p:cNvSpPr>
              <p:nvPr/>
            </p:nvSpPr>
            <p:spPr bwMode="auto">
              <a:xfrm>
                <a:off x="5383" y="3382"/>
                <a:ext cx="74" cy="133"/>
              </a:xfrm>
              <a:custGeom>
                <a:avLst/>
                <a:gdLst>
                  <a:gd name="T0" fmla="*/ 0 w 74"/>
                  <a:gd name="T1" fmla="*/ 52 h 133"/>
                  <a:gd name="T2" fmla="*/ 8 w 74"/>
                  <a:gd name="T3" fmla="*/ 67 h 133"/>
                  <a:gd name="T4" fmla="*/ 15 w 74"/>
                  <a:gd name="T5" fmla="*/ 81 h 133"/>
                  <a:gd name="T6" fmla="*/ 23 w 74"/>
                  <a:gd name="T7" fmla="*/ 89 h 133"/>
                  <a:gd name="T8" fmla="*/ 30 w 74"/>
                  <a:gd name="T9" fmla="*/ 96 h 133"/>
                  <a:gd name="T10" fmla="*/ 37 w 74"/>
                  <a:gd name="T11" fmla="*/ 118 h 133"/>
                  <a:gd name="T12" fmla="*/ 45 w 74"/>
                  <a:gd name="T13" fmla="*/ 133 h 133"/>
                  <a:gd name="T14" fmla="*/ 45 w 74"/>
                  <a:gd name="T15" fmla="*/ 111 h 133"/>
                  <a:gd name="T16" fmla="*/ 37 w 74"/>
                  <a:gd name="T17" fmla="*/ 96 h 133"/>
                  <a:gd name="T18" fmla="*/ 30 w 74"/>
                  <a:gd name="T19" fmla="*/ 81 h 133"/>
                  <a:gd name="T20" fmla="*/ 23 w 74"/>
                  <a:gd name="T21" fmla="*/ 67 h 133"/>
                  <a:gd name="T22" fmla="*/ 37 w 74"/>
                  <a:gd name="T23" fmla="*/ 59 h 133"/>
                  <a:gd name="T24" fmla="*/ 45 w 74"/>
                  <a:gd name="T25" fmla="*/ 52 h 133"/>
                  <a:gd name="T26" fmla="*/ 52 w 74"/>
                  <a:gd name="T27" fmla="*/ 45 h 133"/>
                  <a:gd name="T28" fmla="*/ 67 w 74"/>
                  <a:gd name="T29" fmla="*/ 22 h 133"/>
                  <a:gd name="T30" fmla="*/ 74 w 74"/>
                  <a:gd name="T31" fmla="*/ 0 h 133"/>
                  <a:gd name="T32" fmla="*/ 0 w 74"/>
                  <a:gd name="T33" fmla="*/ 52 h 1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
                  <a:gd name="T52" fmla="*/ 0 h 133"/>
                  <a:gd name="T53" fmla="*/ 74 w 74"/>
                  <a:gd name="T54" fmla="*/ 133 h 1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 h="133">
                    <a:moveTo>
                      <a:pt x="0" y="52"/>
                    </a:moveTo>
                    <a:lnTo>
                      <a:pt x="8" y="67"/>
                    </a:lnTo>
                    <a:lnTo>
                      <a:pt x="15" y="81"/>
                    </a:lnTo>
                    <a:lnTo>
                      <a:pt x="23" y="89"/>
                    </a:lnTo>
                    <a:lnTo>
                      <a:pt x="30" y="96"/>
                    </a:lnTo>
                    <a:lnTo>
                      <a:pt x="37" y="118"/>
                    </a:lnTo>
                    <a:lnTo>
                      <a:pt x="45" y="133"/>
                    </a:lnTo>
                    <a:lnTo>
                      <a:pt x="45" y="111"/>
                    </a:lnTo>
                    <a:lnTo>
                      <a:pt x="37" y="96"/>
                    </a:lnTo>
                    <a:lnTo>
                      <a:pt x="30" y="81"/>
                    </a:lnTo>
                    <a:lnTo>
                      <a:pt x="23" y="67"/>
                    </a:lnTo>
                    <a:lnTo>
                      <a:pt x="37" y="59"/>
                    </a:lnTo>
                    <a:lnTo>
                      <a:pt x="45" y="52"/>
                    </a:lnTo>
                    <a:lnTo>
                      <a:pt x="52" y="45"/>
                    </a:lnTo>
                    <a:lnTo>
                      <a:pt x="67" y="22"/>
                    </a:lnTo>
                    <a:lnTo>
                      <a:pt x="74" y="0"/>
                    </a:lnTo>
                    <a:lnTo>
                      <a:pt x="0" y="52"/>
                    </a:lnTo>
                    <a:close/>
                  </a:path>
                </a:pathLst>
              </a:custGeom>
              <a:solidFill>
                <a:srgbClr val="FCA43A"/>
              </a:solidFill>
              <a:ln w="9525">
                <a:noFill/>
                <a:round/>
                <a:headEnd/>
                <a:tailEnd/>
              </a:ln>
            </p:spPr>
            <p:txBody>
              <a:bodyPr/>
              <a:lstStyle/>
              <a:p>
                <a:endParaRPr lang="en-US"/>
              </a:p>
            </p:txBody>
          </p:sp>
          <p:sp>
            <p:nvSpPr>
              <p:cNvPr id="26648" name="Freeform 17"/>
              <p:cNvSpPr>
                <a:spLocks/>
              </p:cNvSpPr>
              <p:nvPr/>
            </p:nvSpPr>
            <p:spPr bwMode="auto">
              <a:xfrm>
                <a:off x="5546" y="4056"/>
                <a:ext cx="52" cy="88"/>
              </a:xfrm>
              <a:custGeom>
                <a:avLst/>
                <a:gdLst>
                  <a:gd name="T0" fmla="*/ 0 w 52"/>
                  <a:gd name="T1" fmla="*/ 7 h 88"/>
                  <a:gd name="T2" fmla="*/ 15 w 52"/>
                  <a:gd name="T3" fmla="*/ 0 h 88"/>
                  <a:gd name="T4" fmla="*/ 22 w 52"/>
                  <a:gd name="T5" fmla="*/ 0 h 88"/>
                  <a:gd name="T6" fmla="*/ 37 w 52"/>
                  <a:gd name="T7" fmla="*/ 0 h 88"/>
                  <a:gd name="T8" fmla="*/ 44 w 52"/>
                  <a:gd name="T9" fmla="*/ 7 h 88"/>
                  <a:gd name="T10" fmla="*/ 52 w 52"/>
                  <a:gd name="T11" fmla="*/ 14 h 88"/>
                  <a:gd name="T12" fmla="*/ 52 w 52"/>
                  <a:gd name="T13" fmla="*/ 29 h 88"/>
                  <a:gd name="T14" fmla="*/ 52 w 52"/>
                  <a:gd name="T15" fmla="*/ 51 h 88"/>
                  <a:gd name="T16" fmla="*/ 52 w 52"/>
                  <a:gd name="T17" fmla="*/ 66 h 88"/>
                  <a:gd name="T18" fmla="*/ 52 w 52"/>
                  <a:gd name="T19" fmla="*/ 73 h 88"/>
                  <a:gd name="T20" fmla="*/ 44 w 52"/>
                  <a:gd name="T21" fmla="*/ 88 h 88"/>
                  <a:gd name="T22" fmla="*/ 37 w 52"/>
                  <a:gd name="T23" fmla="*/ 88 h 88"/>
                  <a:gd name="T24" fmla="*/ 22 w 52"/>
                  <a:gd name="T25" fmla="*/ 88 h 88"/>
                  <a:gd name="T26" fmla="*/ 15 w 52"/>
                  <a:gd name="T27" fmla="*/ 81 h 88"/>
                  <a:gd name="T28" fmla="*/ 15 w 52"/>
                  <a:gd name="T29" fmla="*/ 73 h 88"/>
                  <a:gd name="T30" fmla="*/ 7 w 52"/>
                  <a:gd name="T31" fmla="*/ 51 h 88"/>
                  <a:gd name="T32" fmla="*/ 7 w 52"/>
                  <a:gd name="T33" fmla="*/ 44 h 88"/>
                  <a:gd name="T34" fmla="*/ 7 w 52"/>
                  <a:gd name="T35" fmla="*/ 22 h 88"/>
                  <a:gd name="T36" fmla="*/ 0 w 52"/>
                  <a:gd name="T37" fmla="*/ 7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2"/>
                  <a:gd name="T58" fmla="*/ 0 h 88"/>
                  <a:gd name="T59" fmla="*/ 52 w 52"/>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2" h="88">
                    <a:moveTo>
                      <a:pt x="0" y="7"/>
                    </a:moveTo>
                    <a:lnTo>
                      <a:pt x="15" y="0"/>
                    </a:lnTo>
                    <a:lnTo>
                      <a:pt x="22" y="0"/>
                    </a:lnTo>
                    <a:lnTo>
                      <a:pt x="37" y="0"/>
                    </a:lnTo>
                    <a:lnTo>
                      <a:pt x="44" y="7"/>
                    </a:lnTo>
                    <a:lnTo>
                      <a:pt x="52" y="14"/>
                    </a:lnTo>
                    <a:lnTo>
                      <a:pt x="52" y="29"/>
                    </a:lnTo>
                    <a:lnTo>
                      <a:pt x="52" y="51"/>
                    </a:lnTo>
                    <a:lnTo>
                      <a:pt x="52" y="66"/>
                    </a:lnTo>
                    <a:lnTo>
                      <a:pt x="52" y="73"/>
                    </a:lnTo>
                    <a:lnTo>
                      <a:pt x="44" y="88"/>
                    </a:lnTo>
                    <a:lnTo>
                      <a:pt x="37" y="88"/>
                    </a:lnTo>
                    <a:lnTo>
                      <a:pt x="22" y="88"/>
                    </a:lnTo>
                    <a:lnTo>
                      <a:pt x="15" y="81"/>
                    </a:lnTo>
                    <a:lnTo>
                      <a:pt x="15" y="73"/>
                    </a:lnTo>
                    <a:lnTo>
                      <a:pt x="7" y="51"/>
                    </a:lnTo>
                    <a:lnTo>
                      <a:pt x="7" y="44"/>
                    </a:lnTo>
                    <a:lnTo>
                      <a:pt x="7" y="22"/>
                    </a:lnTo>
                    <a:lnTo>
                      <a:pt x="0" y="7"/>
                    </a:lnTo>
                    <a:close/>
                  </a:path>
                </a:pathLst>
              </a:custGeom>
              <a:solidFill>
                <a:srgbClr val="FCA439"/>
              </a:solidFill>
              <a:ln w="9525">
                <a:noFill/>
                <a:round/>
                <a:headEnd/>
                <a:tailEnd/>
              </a:ln>
            </p:spPr>
            <p:txBody>
              <a:bodyPr/>
              <a:lstStyle/>
              <a:p>
                <a:endParaRPr lang="en-US"/>
              </a:p>
            </p:txBody>
          </p:sp>
          <p:sp>
            <p:nvSpPr>
              <p:cNvPr id="26649" name="Freeform 18"/>
              <p:cNvSpPr>
                <a:spLocks/>
              </p:cNvSpPr>
              <p:nvPr/>
            </p:nvSpPr>
            <p:spPr bwMode="auto">
              <a:xfrm>
                <a:off x="5487" y="3908"/>
                <a:ext cx="103" cy="74"/>
              </a:xfrm>
              <a:custGeom>
                <a:avLst/>
                <a:gdLst>
                  <a:gd name="T0" fmla="*/ 0 w 103"/>
                  <a:gd name="T1" fmla="*/ 0 h 74"/>
                  <a:gd name="T2" fmla="*/ 0 w 103"/>
                  <a:gd name="T3" fmla="*/ 15 h 74"/>
                  <a:gd name="T4" fmla="*/ 7 w 103"/>
                  <a:gd name="T5" fmla="*/ 22 h 74"/>
                  <a:gd name="T6" fmla="*/ 7 w 103"/>
                  <a:gd name="T7" fmla="*/ 29 h 74"/>
                  <a:gd name="T8" fmla="*/ 15 w 103"/>
                  <a:gd name="T9" fmla="*/ 29 h 74"/>
                  <a:gd name="T10" fmla="*/ 22 w 103"/>
                  <a:gd name="T11" fmla="*/ 37 h 74"/>
                  <a:gd name="T12" fmla="*/ 15 w 103"/>
                  <a:gd name="T13" fmla="*/ 37 h 74"/>
                  <a:gd name="T14" fmla="*/ 15 w 103"/>
                  <a:gd name="T15" fmla="*/ 44 h 74"/>
                  <a:gd name="T16" fmla="*/ 22 w 103"/>
                  <a:gd name="T17" fmla="*/ 52 h 74"/>
                  <a:gd name="T18" fmla="*/ 22 w 103"/>
                  <a:gd name="T19" fmla="*/ 59 h 74"/>
                  <a:gd name="T20" fmla="*/ 22 w 103"/>
                  <a:gd name="T21" fmla="*/ 66 h 74"/>
                  <a:gd name="T22" fmla="*/ 29 w 103"/>
                  <a:gd name="T23" fmla="*/ 74 h 74"/>
                  <a:gd name="T24" fmla="*/ 37 w 103"/>
                  <a:gd name="T25" fmla="*/ 66 h 74"/>
                  <a:gd name="T26" fmla="*/ 44 w 103"/>
                  <a:gd name="T27" fmla="*/ 59 h 74"/>
                  <a:gd name="T28" fmla="*/ 51 w 103"/>
                  <a:gd name="T29" fmla="*/ 52 h 74"/>
                  <a:gd name="T30" fmla="*/ 66 w 103"/>
                  <a:gd name="T31" fmla="*/ 52 h 74"/>
                  <a:gd name="T32" fmla="*/ 74 w 103"/>
                  <a:gd name="T33" fmla="*/ 52 h 74"/>
                  <a:gd name="T34" fmla="*/ 88 w 103"/>
                  <a:gd name="T35" fmla="*/ 59 h 74"/>
                  <a:gd name="T36" fmla="*/ 74 w 103"/>
                  <a:gd name="T37" fmla="*/ 52 h 74"/>
                  <a:gd name="T38" fmla="*/ 59 w 103"/>
                  <a:gd name="T39" fmla="*/ 44 h 74"/>
                  <a:gd name="T40" fmla="*/ 44 w 103"/>
                  <a:gd name="T41" fmla="*/ 44 h 74"/>
                  <a:gd name="T42" fmla="*/ 37 w 103"/>
                  <a:gd name="T43" fmla="*/ 52 h 74"/>
                  <a:gd name="T44" fmla="*/ 29 w 103"/>
                  <a:gd name="T45" fmla="*/ 59 h 74"/>
                  <a:gd name="T46" fmla="*/ 22 w 103"/>
                  <a:gd name="T47" fmla="*/ 52 h 74"/>
                  <a:gd name="T48" fmla="*/ 29 w 103"/>
                  <a:gd name="T49" fmla="*/ 44 h 74"/>
                  <a:gd name="T50" fmla="*/ 37 w 103"/>
                  <a:gd name="T51" fmla="*/ 37 h 74"/>
                  <a:gd name="T52" fmla="*/ 44 w 103"/>
                  <a:gd name="T53" fmla="*/ 37 h 74"/>
                  <a:gd name="T54" fmla="*/ 51 w 103"/>
                  <a:gd name="T55" fmla="*/ 37 h 74"/>
                  <a:gd name="T56" fmla="*/ 44 w 103"/>
                  <a:gd name="T57" fmla="*/ 29 h 74"/>
                  <a:gd name="T58" fmla="*/ 29 w 103"/>
                  <a:gd name="T59" fmla="*/ 29 h 74"/>
                  <a:gd name="T60" fmla="*/ 22 w 103"/>
                  <a:gd name="T61" fmla="*/ 37 h 74"/>
                  <a:gd name="T62" fmla="*/ 22 w 103"/>
                  <a:gd name="T63" fmla="*/ 29 h 74"/>
                  <a:gd name="T64" fmla="*/ 37 w 103"/>
                  <a:gd name="T65" fmla="*/ 22 h 74"/>
                  <a:gd name="T66" fmla="*/ 51 w 103"/>
                  <a:gd name="T67" fmla="*/ 22 h 74"/>
                  <a:gd name="T68" fmla="*/ 66 w 103"/>
                  <a:gd name="T69" fmla="*/ 22 h 74"/>
                  <a:gd name="T70" fmla="*/ 88 w 103"/>
                  <a:gd name="T71" fmla="*/ 22 h 74"/>
                  <a:gd name="T72" fmla="*/ 103 w 103"/>
                  <a:gd name="T73" fmla="*/ 29 h 74"/>
                  <a:gd name="T74" fmla="*/ 88 w 103"/>
                  <a:gd name="T75" fmla="*/ 22 h 74"/>
                  <a:gd name="T76" fmla="*/ 66 w 103"/>
                  <a:gd name="T77" fmla="*/ 15 h 74"/>
                  <a:gd name="T78" fmla="*/ 59 w 103"/>
                  <a:gd name="T79" fmla="*/ 15 h 74"/>
                  <a:gd name="T80" fmla="*/ 44 w 103"/>
                  <a:gd name="T81" fmla="*/ 15 h 74"/>
                  <a:gd name="T82" fmla="*/ 29 w 103"/>
                  <a:gd name="T83" fmla="*/ 15 h 74"/>
                  <a:gd name="T84" fmla="*/ 15 w 103"/>
                  <a:gd name="T85" fmla="*/ 15 h 74"/>
                  <a:gd name="T86" fmla="*/ 7 w 103"/>
                  <a:gd name="T87" fmla="*/ 7 h 74"/>
                  <a:gd name="T88" fmla="*/ 0 w 103"/>
                  <a:gd name="T89" fmla="*/ 0 h 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3"/>
                  <a:gd name="T136" fmla="*/ 0 h 74"/>
                  <a:gd name="T137" fmla="*/ 103 w 103"/>
                  <a:gd name="T138" fmla="*/ 74 h 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3" h="74">
                    <a:moveTo>
                      <a:pt x="0" y="0"/>
                    </a:moveTo>
                    <a:lnTo>
                      <a:pt x="0" y="15"/>
                    </a:lnTo>
                    <a:lnTo>
                      <a:pt x="7" y="22"/>
                    </a:lnTo>
                    <a:lnTo>
                      <a:pt x="7" y="29"/>
                    </a:lnTo>
                    <a:lnTo>
                      <a:pt x="15" y="29"/>
                    </a:lnTo>
                    <a:lnTo>
                      <a:pt x="22" y="37"/>
                    </a:lnTo>
                    <a:lnTo>
                      <a:pt x="15" y="37"/>
                    </a:lnTo>
                    <a:lnTo>
                      <a:pt x="15" y="44"/>
                    </a:lnTo>
                    <a:lnTo>
                      <a:pt x="22" y="52"/>
                    </a:lnTo>
                    <a:lnTo>
                      <a:pt x="22" y="59"/>
                    </a:lnTo>
                    <a:lnTo>
                      <a:pt x="22" y="66"/>
                    </a:lnTo>
                    <a:lnTo>
                      <a:pt x="29" y="74"/>
                    </a:lnTo>
                    <a:lnTo>
                      <a:pt x="37" y="66"/>
                    </a:lnTo>
                    <a:lnTo>
                      <a:pt x="44" y="59"/>
                    </a:lnTo>
                    <a:lnTo>
                      <a:pt x="51" y="52"/>
                    </a:lnTo>
                    <a:lnTo>
                      <a:pt x="66" y="52"/>
                    </a:lnTo>
                    <a:lnTo>
                      <a:pt x="74" y="52"/>
                    </a:lnTo>
                    <a:lnTo>
                      <a:pt x="88" y="59"/>
                    </a:lnTo>
                    <a:lnTo>
                      <a:pt x="74" y="52"/>
                    </a:lnTo>
                    <a:lnTo>
                      <a:pt x="59" y="44"/>
                    </a:lnTo>
                    <a:lnTo>
                      <a:pt x="44" y="44"/>
                    </a:lnTo>
                    <a:lnTo>
                      <a:pt x="37" y="52"/>
                    </a:lnTo>
                    <a:lnTo>
                      <a:pt x="29" y="59"/>
                    </a:lnTo>
                    <a:lnTo>
                      <a:pt x="22" y="52"/>
                    </a:lnTo>
                    <a:lnTo>
                      <a:pt x="29" y="44"/>
                    </a:lnTo>
                    <a:lnTo>
                      <a:pt x="37" y="37"/>
                    </a:lnTo>
                    <a:lnTo>
                      <a:pt x="44" y="37"/>
                    </a:lnTo>
                    <a:lnTo>
                      <a:pt x="51" y="37"/>
                    </a:lnTo>
                    <a:lnTo>
                      <a:pt x="44" y="29"/>
                    </a:lnTo>
                    <a:lnTo>
                      <a:pt x="29" y="29"/>
                    </a:lnTo>
                    <a:lnTo>
                      <a:pt x="22" y="37"/>
                    </a:lnTo>
                    <a:lnTo>
                      <a:pt x="22" y="29"/>
                    </a:lnTo>
                    <a:lnTo>
                      <a:pt x="37" y="22"/>
                    </a:lnTo>
                    <a:lnTo>
                      <a:pt x="51" y="22"/>
                    </a:lnTo>
                    <a:lnTo>
                      <a:pt x="66" y="22"/>
                    </a:lnTo>
                    <a:lnTo>
                      <a:pt x="88" y="22"/>
                    </a:lnTo>
                    <a:lnTo>
                      <a:pt x="103" y="29"/>
                    </a:lnTo>
                    <a:lnTo>
                      <a:pt x="88" y="22"/>
                    </a:lnTo>
                    <a:lnTo>
                      <a:pt x="66" y="15"/>
                    </a:lnTo>
                    <a:lnTo>
                      <a:pt x="59" y="15"/>
                    </a:lnTo>
                    <a:lnTo>
                      <a:pt x="44" y="15"/>
                    </a:lnTo>
                    <a:lnTo>
                      <a:pt x="29" y="15"/>
                    </a:lnTo>
                    <a:lnTo>
                      <a:pt x="15" y="15"/>
                    </a:lnTo>
                    <a:lnTo>
                      <a:pt x="7" y="7"/>
                    </a:lnTo>
                    <a:lnTo>
                      <a:pt x="0" y="0"/>
                    </a:lnTo>
                    <a:close/>
                  </a:path>
                </a:pathLst>
              </a:custGeom>
              <a:solidFill>
                <a:srgbClr val="FCA43A"/>
              </a:solidFill>
              <a:ln w="9525">
                <a:noFill/>
                <a:round/>
                <a:headEnd/>
                <a:tailEnd/>
              </a:ln>
            </p:spPr>
            <p:txBody>
              <a:bodyPr/>
              <a:lstStyle/>
              <a:p>
                <a:endParaRPr lang="en-US"/>
              </a:p>
            </p:txBody>
          </p:sp>
          <p:sp>
            <p:nvSpPr>
              <p:cNvPr id="26650" name="Freeform 19"/>
              <p:cNvSpPr>
                <a:spLocks/>
              </p:cNvSpPr>
              <p:nvPr/>
            </p:nvSpPr>
            <p:spPr bwMode="auto">
              <a:xfrm>
                <a:off x="5531" y="4011"/>
                <a:ext cx="30" cy="22"/>
              </a:xfrm>
              <a:custGeom>
                <a:avLst/>
                <a:gdLst>
                  <a:gd name="T0" fmla="*/ 0 w 30"/>
                  <a:gd name="T1" fmla="*/ 0 h 22"/>
                  <a:gd name="T2" fmla="*/ 0 w 30"/>
                  <a:gd name="T3" fmla="*/ 8 h 22"/>
                  <a:gd name="T4" fmla="*/ 7 w 30"/>
                  <a:gd name="T5" fmla="*/ 15 h 22"/>
                  <a:gd name="T6" fmla="*/ 7 w 30"/>
                  <a:gd name="T7" fmla="*/ 22 h 22"/>
                  <a:gd name="T8" fmla="*/ 15 w 30"/>
                  <a:gd name="T9" fmla="*/ 22 h 22"/>
                  <a:gd name="T10" fmla="*/ 22 w 30"/>
                  <a:gd name="T11" fmla="*/ 15 h 22"/>
                  <a:gd name="T12" fmla="*/ 30 w 30"/>
                  <a:gd name="T13" fmla="*/ 15 h 22"/>
                  <a:gd name="T14" fmla="*/ 22 w 30"/>
                  <a:gd name="T15" fmla="*/ 15 h 22"/>
                  <a:gd name="T16" fmla="*/ 15 w 30"/>
                  <a:gd name="T17" fmla="*/ 15 h 22"/>
                  <a:gd name="T18" fmla="*/ 0 w 30"/>
                  <a:gd name="T19" fmla="*/ 0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2"/>
                  <a:gd name="T32" fmla="*/ 30 w 30"/>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2">
                    <a:moveTo>
                      <a:pt x="0" y="0"/>
                    </a:moveTo>
                    <a:lnTo>
                      <a:pt x="0" y="8"/>
                    </a:lnTo>
                    <a:lnTo>
                      <a:pt x="7" y="15"/>
                    </a:lnTo>
                    <a:lnTo>
                      <a:pt x="7" y="22"/>
                    </a:lnTo>
                    <a:lnTo>
                      <a:pt x="15" y="22"/>
                    </a:lnTo>
                    <a:lnTo>
                      <a:pt x="22" y="15"/>
                    </a:lnTo>
                    <a:lnTo>
                      <a:pt x="30" y="15"/>
                    </a:lnTo>
                    <a:lnTo>
                      <a:pt x="22" y="15"/>
                    </a:lnTo>
                    <a:lnTo>
                      <a:pt x="15" y="15"/>
                    </a:lnTo>
                    <a:lnTo>
                      <a:pt x="0" y="0"/>
                    </a:lnTo>
                    <a:close/>
                  </a:path>
                </a:pathLst>
              </a:custGeom>
              <a:solidFill>
                <a:srgbClr val="FCA43A"/>
              </a:solidFill>
              <a:ln w="9525">
                <a:noFill/>
                <a:round/>
                <a:headEnd/>
                <a:tailEnd/>
              </a:ln>
            </p:spPr>
            <p:txBody>
              <a:bodyPr/>
              <a:lstStyle/>
              <a:p>
                <a:endParaRPr lang="en-US"/>
              </a:p>
            </p:txBody>
          </p:sp>
        </p:grpSp>
        <p:grpSp>
          <p:nvGrpSpPr>
            <p:cNvPr id="26630" name="Group 20"/>
            <p:cNvGrpSpPr>
              <a:grpSpLocks/>
            </p:cNvGrpSpPr>
            <p:nvPr/>
          </p:nvGrpSpPr>
          <p:grpSpPr bwMode="auto">
            <a:xfrm>
              <a:off x="4081" y="2738"/>
              <a:ext cx="1457" cy="755"/>
              <a:chOff x="4081" y="2738"/>
              <a:chExt cx="1457" cy="755"/>
            </a:xfrm>
          </p:grpSpPr>
          <p:sp>
            <p:nvSpPr>
              <p:cNvPr id="26631" name="Freeform 21"/>
              <p:cNvSpPr>
                <a:spLocks/>
              </p:cNvSpPr>
              <p:nvPr/>
            </p:nvSpPr>
            <p:spPr bwMode="auto">
              <a:xfrm>
                <a:off x="4081" y="2738"/>
                <a:ext cx="1450" cy="755"/>
              </a:xfrm>
              <a:custGeom>
                <a:avLst/>
                <a:gdLst>
                  <a:gd name="T0" fmla="*/ 378 w 1450"/>
                  <a:gd name="T1" fmla="*/ 82 h 755"/>
                  <a:gd name="T2" fmla="*/ 408 w 1450"/>
                  <a:gd name="T3" fmla="*/ 67 h 755"/>
                  <a:gd name="T4" fmla="*/ 437 w 1450"/>
                  <a:gd name="T5" fmla="*/ 60 h 755"/>
                  <a:gd name="T6" fmla="*/ 474 w 1450"/>
                  <a:gd name="T7" fmla="*/ 67 h 755"/>
                  <a:gd name="T8" fmla="*/ 511 w 1450"/>
                  <a:gd name="T9" fmla="*/ 74 h 755"/>
                  <a:gd name="T10" fmla="*/ 548 w 1450"/>
                  <a:gd name="T11" fmla="*/ 74 h 755"/>
                  <a:gd name="T12" fmla="*/ 592 w 1450"/>
                  <a:gd name="T13" fmla="*/ 67 h 755"/>
                  <a:gd name="T14" fmla="*/ 629 w 1450"/>
                  <a:gd name="T15" fmla="*/ 74 h 755"/>
                  <a:gd name="T16" fmla="*/ 659 w 1450"/>
                  <a:gd name="T17" fmla="*/ 89 h 755"/>
                  <a:gd name="T18" fmla="*/ 710 w 1450"/>
                  <a:gd name="T19" fmla="*/ 104 h 755"/>
                  <a:gd name="T20" fmla="*/ 777 w 1450"/>
                  <a:gd name="T21" fmla="*/ 133 h 755"/>
                  <a:gd name="T22" fmla="*/ 836 w 1450"/>
                  <a:gd name="T23" fmla="*/ 156 h 755"/>
                  <a:gd name="T24" fmla="*/ 880 w 1450"/>
                  <a:gd name="T25" fmla="*/ 178 h 755"/>
                  <a:gd name="T26" fmla="*/ 895 w 1450"/>
                  <a:gd name="T27" fmla="*/ 156 h 755"/>
                  <a:gd name="T28" fmla="*/ 917 w 1450"/>
                  <a:gd name="T29" fmla="*/ 148 h 755"/>
                  <a:gd name="T30" fmla="*/ 984 w 1450"/>
                  <a:gd name="T31" fmla="*/ 163 h 755"/>
                  <a:gd name="T32" fmla="*/ 1059 w 1450"/>
                  <a:gd name="T33" fmla="*/ 185 h 755"/>
                  <a:gd name="T34" fmla="*/ 1140 w 1450"/>
                  <a:gd name="T35" fmla="*/ 222 h 755"/>
                  <a:gd name="T36" fmla="*/ 1214 w 1450"/>
                  <a:gd name="T37" fmla="*/ 252 h 755"/>
                  <a:gd name="T38" fmla="*/ 1302 w 1450"/>
                  <a:gd name="T39" fmla="*/ 266 h 755"/>
                  <a:gd name="T40" fmla="*/ 1369 w 1450"/>
                  <a:gd name="T41" fmla="*/ 288 h 755"/>
                  <a:gd name="T42" fmla="*/ 1428 w 1450"/>
                  <a:gd name="T43" fmla="*/ 311 h 755"/>
                  <a:gd name="T44" fmla="*/ 1443 w 1450"/>
                  <a:gd name="T45" fmla="*/ 325 h 755"/>
                  <a:gd name="T46" fmla="*/ 1450 w 1450"/>
                  <a:gd name="T47" fmla="*/ 371 h 755"/>
                  <a:gd name="T48" fmla="*/ 1450 w 1450"/>
                  <a:gd name="T49" fmla="*/ 423 h 755"/>
                  <a:gd name="T50" fmla="*/ 1435 w 1450"/>
                  <a:gd name="T51" fmla="*/ 497 h 755"/>
                  <a:gd name="T52" fmla="*/ 1413 w 1450"/>
                  <a:gd name="T53" fmla="*/ 578 h 755"/>
                  <a:gd name="T54" fmla="*/ 1384 w 1450"/>
                  <a:gd name="T55" fmla="*/ 666 h 755"/>
                  <a:gd name="T56" fmla="*/ 1361 w 1450"/>
                  <a:gd name="T57" fmla="*/ 681 h 755"/>
                  <a:gd name="T58" fmla="*/ 1332 w 1450"/>
                  <a:gd name="T59" fmla="*/ 703 h 755"/>
                  <a:gd name="T60" fmla="*/ 1317 w 1450"/>
                  <a:gd name="T61" fmla="*/ 725 h 755"/>
                  <a:gd name="T62" fmla="*/ 1302 w 1450"/>
                  <a:gd name="T63" fmla="*/ 740 h 755"/>
                  <a:gd name="T64" fmla="*/ 1280 w 1450"/>
                  <a:gd name="T65" fmla="*/ 740 h 755"/>
                  <a:gd name="T66" fmla="*/ 1265 w 1450"/>
                  <a:gd name="T67" fmla="*/ 755 h 755"/>
                  <a:gd name="T68" fmla="*/ 1229 w 1450"/>
                  <a:gd name="T69" fmla="*/ 740 h 755"/>
                  <a:gd name="T70" fmla="*/ 1192 w 1450"/>
                  <a:gd name="T71" fmla="*/ 740 h 755"/>
                  <a:gd name="T72" fmla="*/ 1162 w 1450"/>
                  <a:gd name="T73" fmla="*/ 733 h 755"/>
                  <a:gd name="T74" fmla="*/ 1096 w 1450"/>
                  <a:gd name="T75" fmla="*/ 711 h 755"/>
                  <a:gd name="T76" fmla="*/ 1035 w 1450"/>
                  <a:gd name="T77" fmla="*/ 696 h 755"/>
                  <a:gd name="T78" fmla="*/ 961 w 1450"/>
                  <a:gd name="T79" fmla="*/ 696 h 755"/>
                  <a:gd name="T80" fmla="*/ 843 w 1450"/>
                  <a:gd name="T81" fmla="*/ 689 h 755"/>
                  <a:gd name="T82" fmla="*/ 696 w 1450"/>
                  <a:gd name="T83" fmla="*/ 689 h 755"/>
                  <a:gd name="T84" fmla="*/ 585 w 1450"/>
                  <a:gd name="T85" fmla="*/ 696 h 755"/>
                  <a:gd name="T86" fmla="*/ 445 w 1450"/>
                  <a:gd name="T87" fmla="*/ 703 h 755"/>
                  <a:gd name="T88" fmla="*/ 318 w 1450"/>
                  <a:gd name="T89" fmla="*/ 718 h 755"/>
                  <a:gd name="T90" fmla="*/ 163 w 1450"/>
                  <a:gd name="T91" fmla="*/ 718 h 755"/>
                  <a:gd name="T92" fmla="*/ 30 w 1450"/>
                  <a:gd name="T93" fmla="*/ 718 h 755"/>
                  <a:gd name="T94" fmla="*/ 0 w 1450"/>
                  <a:gd name="T95" fmla="*/ 0 h 755"/>
                  <a:gd name="T96" fmla="*/ 81 w 1450"/>
                  <a:gd name="T97" fmla="*/ 15 h 755"/>
                  <a:gd name="T98" fmla="*/ 200 w 1450"/>
                  <a:gd name="T99" fmla="*/ 37 h 755"/>
                  <a:gd name="T100" fmla="*/ 296 w 1450"/>
                  <a:gd name="T101" fmla="*/ 60 h 755"/>
                  <a:gd name="T102" fmla="*/ 378 w 1450"/>
                  <a:gd name="T103" fmla="*/ 82 h 7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50"/>
                  <a:gd name="T157" fmla="*/ 0 h 755"/>
                  <a:gd name="T158" fmla="*/ 1450 w 1450"/>
                  <a:gd name="T159" fmla="*/ 755 h 7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50" h="755">
                    <a:moveTo>
                      <a:pt x="378" y="82"/>
                    </a:moveTo>
                    <a:lnTo>
                      <a:pt x="408" y="67"/>
                    </a:lnTo>
                    <a:lnTo>
                      <a:pt x="437" y="60"/>
                    </a:lnTo>
                    <a:lnTo>
                      <a:pt x="474" y="67"/>
                    </a:lnTo>
                    <a:lnTo>
                      <a:pt x="511" y="74"/>
                    </a:lnTo>
                    <a:lnTo>
                      <a:pt x="548" y="74"/>
                    </a:lnTo>
                    <a:lnTo>
                      <a:pt x="592" y="67"/>
                    </a:lnTo>
                    <a:lnTo>
                      <a:pt x="629" y="74"/>
                    </a:lnTo>
                    <a:lnTo>
                      <a:pt x="659" y="89"/>
                    </a:lnTo>
                    <a:lnTo>
                      <a:pt x="710" y="104"/>
                    </a:lnTo>
                    <a:lnTo>
                      <a:pt x="777" y="133"/>
                    </a:lnTo>
                    <a:lnTo>
                      <a:pt x="836" y="156"/>
                    </a:lnTo>
                    <a:lnTo>
                      <a:pt x="880" y="178"/>
                    </a:lnTo>
                    <a:lnTo>
                      <a:pt x="895" y="156"/>
                    </a:lnTo>
                    <a:lnTo>
                      <a:pt x="917" y="148"/>
                    </a:lnTo>
                    <a:lnTo>
                      <a:pt x="984" y="163"/>
                    </a:lnTo>
                    <a:lnTo>
                      <a:pt x="1059" y="185"/>
                    </a:lnTo>
                    <a:lnTo>
                      <a:pt x="1140" y="222"/>
                    </a:lnTo>
                    <a:lnTo>
                      <a:pt x="1214" y="252"/>
                    </a:lnTo>
                    <a:lnTo>
                      <a:pt x="1302" y="266"/>
                    </a:lnTo>
                    <a:lnTo>
                      <a:pt x="1369" y="288"/>
                    </a:lnTo>
                    <a:lnTo>
                      <a:pt x="1428" y="311"/>
                    </a:lnTo>
                    <a:lnTo>
                      <a:pt x="1443" y="325"/>
                    </a:lnTo>
                    <a:lnTo>
                      <a:pt x="1450" y="371"/>
                    </a:lnTo>
                    <a:lnTo>
                      <a:pt x="1450" y="423"/>
                    </a:lnTo>
                    <a:lnTo>
                      <a:pt x="1435" y="497"/>
                    </a:lnTo>
                    <a:lnTo>
                      <a:pt x="1413" y="578"/>
                    </a:lnTo>
                    <a:lnTo>
                      <a:pt x="1384" y="666"/>
                    </a:lnTo>
                    <a:lnTo>
                      <a:pt x="1361" y="681"/>
                    </a:lnTo>
                    <a:lnTo>
                      <a:pt x="1332" y="703"/>
                    </a:lnTo>
                    <a:lnTo>
                      <a:pt x="1317" y="725"/>
                    </a:lnTo>
                    <a:lnTo>
                      <a:pt x="1302" y="740"/>
                    </a:lnTo>
                    <a:lnTo>
                      <a:pt x="1280" y="740"/>
                    </a:lnTo>
                    <a:lnTo>
                      <a:pt x="1265" y="755"/>
                    </a:lnTo>
                    <a:lnTo>
                      <a:pt x="1229" y="740"/>
                    </a:lnTo>
                    <a:lnTo>
                      <a:pt x="1192" y="740"/>
                    </a:lnTo>
                    <a:lnTo>
                      <a:pt x="1162" y="733"/>
                    </a:lnTo>
                    <a:lnTo>
                      <a:pt x="1096" y="711"/>
                    </a:lnTo>
                    <a:lnTo>
                      <a:pt x="1035" y="696"/>
                    </a:lnTo>
                    <a:lnTo>
                      <a:pt x="961" y="696"/>
                    </a:lnTo>
                    <a:lnTo>
                      <a:pt x="843" y="689"/>
                    </a:lnTo>
                    <a:lnTo>
                      <a:pt x="696" y="689"/>
                    </a:lnTo>
                    <a:lnTo>
                      <a:pt x="585" y="696"/>
                    </a:lnTo>
                    <a:lnTo>
                      <a:pt x="445" y="703"/>
                    </a:lnTo>
                    <a:lnTo>
                      <a:pt x="318" y="718"/>
                    </a:lnTo>
                    <a:lnTo>
                      <a:pt x="163" y="718"/>
                    </a:lnTo>
                    <a:lnTo>
                      <a:pt x="30" y="718"/>
                    </a:lnTo>
                    <a:lnTo>
                      <a:pt x="0" y="0"/>
                    </a:lnTo>
                    <a:lnTo>
                      <a:pt x="81" y="15"/>
                    </a:lnTo>
                    <a:lnTo>
                      <a:pt x="200" y="37"/>
                    </a:lnTo>
                    <a:lnTo>
                      <a:pt x="296" y="60"/>
                    </a:lnTo>
                    <a:lnTo>
                      <a:pt x="378" y="82"/>
                    </a:lnTo>
                    <a:close/>
                  </a:path>
                </a:pathLst>
              </a:custGeom>
              <a:solidFill>
                <a:srgbClr val="66FF33"/>
              </a:solidFill>
              <a:ln w="9525">
                <a:noFill/>
                <a:round/>
                <a:headEnd/>
                <a:tailEnd/>
              </a:ln>
            </p:spPr>
            <p:txBody>
              <a:bodyPr/>
              <a:lstStyle/>
              <a:p>
                <a:endParaRPr lang="en-US"/>
              </a:p>
            </p:txBody>
          </p:sp>
          <p:sp>
            <p:nvSpPr>
              <p:cNvPr id="26632" name="Freeform 22"/>
              <p:cNvSpPr>
                <a:spLocks/>
              </p:cNvSpPr>
              <p:nvPr/>
            </p:nvSpPr>
            <p:spPr bwMode="auto">
              <a:xfrm>
                <a:off x="4281" y="3345"/>
                <a:ext cx="1058" cy="133"/>
              </a:xfrm>
              <a:custGeom>
                <a:avLst/>
                <a:gdLst>
                  <a:gd name="T0" fmla="*/ 0 w 1058"/>
                  <a:gd name="T1" fmla="*/ 111 h 133"/>
                  <a:gd name="T2" fmla="*/ 103 w 1058"/>
                  <a:gd name="T3" fmla="*/ 111 h 133"/>
                  <a:gd name="T4" fmla="*/ 178 w 1058"/>
                  <a:gd name="T5" fmla="*/ 104 h 133"/>
                  <a:gd name="T6" fmla="*/ 259 w 1058"/>
                  <a:gd name="T7" fmla="*/ 96 h 133"/>
                  <a:gd name="T8" fmla="*/ 385 w 1058"/>
                  <a:gd name="T9" fmla="*/ 89 h 133"/>
                  <a:gd name="T10" fmla="*/ 503 w 1058"/>
                  <a:gd name="T11" fmla="*/ 82 h 133"/>
                  <a:gd name="T12" fmla="*/ 621 w 1058"/>
                  <a:gd name="T13" fmla="*/ 89 h 133"/>
                  <a:gd name="T14" fmla="*/ 754 w 1058"/>
                  <a:gd name="T15" fmla="*/ 89 h 133"/>
                  <a:gd name="T16" fmla="*/ 835 w 1058"/>
                  <a:gd name="T17" fmla="*/ 89 h 133"/>
                  <a:gd name="T18" fmla="*/ 925 w 1058"/>
                  <a:gd name="T19" fmla="*/ 118 h 133"/>
                  <a:gd name="T20" fmla="*/ 992 w 1058"/>
                  <a:gd name="T21" fmla="*/ 133 h 133"/>
                  <a:gd name="T22" fmla="*/ 1029 w 1058"/>
                  <a:gd name="T23" fmla="*/ 133 h 133"/>
                  <a:gd name="T24" fmla="*/ 1058 w 1058"/>
                  <a:gd name="T25" fmla="*/ 126 h 133"/>
                  <a:gd name="T26" fmla="*/ 1014 w 1058"/>
                  <a:gd name="T27" fmla="*/ 118 h 133"/>
                  <a:gd name="T28" fmla="*/ 992 w 1058"/>
                  <a:gd name="T29" fmla="*/ 111 h 133"/>
                  <a:gd name="T30" fmla="*/ 962 w 1058"/>
                  <a:gd name="T31" fmla="*/ 104 h 133"/>
                  <a:gd name="T32" fmla="*/ 940 w 1058"/>
                  <a:gd name="T33" fmla="*/ 89 h 133"/>
                  <a:gd name="T34" fmla="*/ 918 w 1058"/>
                  <a:gd name="T35" fmla="*/ 74 h 133"/>
                  <a:gd name="T36" fmla="*/ 881 w 1058"/>
                  <a:gd name="T37" fmla="*/ 59 h 133"/>
                  <a:gd name="T38" fmla="*/ 859 w 1058"/>
                  <a:gd name="T39" fmla="*/ 59 h 133"/>
                  <a:gd name="T40" fmla="*/ 866 w 1058"/>
                  <a:gd name="T41" fmla="*/ 37 h 133"/>
                  <a:gd name="T42" fmla="*/ 888 w 1058"/>
                  <a:gd name="T43" fmla="*/ 22 h 133"/>
                  <a:gd name="T44" fmla="*/ 925 w 1058"/>
                  <a:gd name="T45" fmla="*/ 8 h 133"/>
                  <a:gd name="T46" fmla="*/ 896 w 1058"/>
                  <a:gd name="T47" fmla="*/ 8 h 133"/>
                  <a:gd name="T48" fmla="*/ 851 w 1058"/>
                  <a:gd name="T49" fmla="*/ 15 h 133"/>
                  <a:gd name="T50" fmla="*/ 821 w 1058"/>
                  <a:gd name="T51" fmla="*/ 30 h 133"/>
                  <a:gd name="T52" fmla="*/ 798 w 1058"/>
                  <a:gd name="T53" fmla="*/ 37 h 133"/>
                  <a:gd name="T54" fmla="*/ 761 w 1058"/>
                  <a:gd name="T55" fmla="*/ 22 h 133"/>
                  <a:gd name="T56" fmla="*/ 710 w 1058"/>
                  <a:gd name="T57" fmla="*/ 15 h 133"/>
                  <a:gd name="T58" fmla="*/ 665 w 1058"/>
                  <a:gd name="T59" fmla="*/ 22 h 133"/>
                  <a:gd name="T60" fmla="*/ 636 w 1058"/>
                  <a:gd name="T61" fmla="*/ 37 h 133"/>
                  <a:gd name="T62" fmla="*/ 599 w 1058"/>
                  <a:gd name="T63" fmla="*/ 45 h 133"/>
                  <a:gd name="T64" fmla="*/ 547 w 1058"/>
                  <a:gd name="T65" fmla="*/ 52 h 133"/>
                  <a:gd name="T66" fmla="*/ 503 w 1058"/>
                  <a:gd name="T67" fmla="*/ 52 h 133"/>
                  <a:gd name="T68" fmla="*/ 444 w 1058"/>
                  <a:gd name="T69" fmla="*/ 37 h 133"/>
                  <a:gd name="T70" fmla="*/ 407 w 1058"/>
                  <a:gd name="T71" fmla="*/ 22 h 133"/>
                  <a:gd name="T72" fmla="*/ 348 w 1058"/>
                  <a:gd name="T73" fmla="*/ 30 h 133"/>
                  <a:gd name="T74" fmla="*/ 289 w 1058"/>
                  <a:gd name="T75" fmla="*/ 45 h 133"/>
                  <a:gd name="T76" fmla="*/ 304 w 1058"/>
                  <a:gd name="T77" fmla="*/ 22 h 133"/>
                  <a:gd name="T78" fmla="*/ 326 w 1058"/>
                  <a:gd name="T79" fmla="*/ 0 h 133"/>
                  <a:gd name="T80" fmla="*/ 281 w 1058"/>
                  <a:gd name="T81" fmla="*/ 15 h 133"/>
                  <a:gd name="T82" fmla="*/ 259 w 1058"/>
                  <a:gd name="T83" fmla="*/ 30 h 133"/>
                  <a:gd name="T84" fmla="*/ 245 w 1058"/>
                  <a:gd name="T85" fmla="*/ 45 h 133"/>
                  <a:gd name="T86" fmla="*/ 222 w 1058"/>
                  <a:gd name="T87" fmla="*/ 45 h 133"/>
                  <a:gd name="T88" fmla="*/ 208 w 1058"/>
                  <a:gd name="T89" fmla="*/ 30 h 133"/>
                  <a:gd name="T90" fmla="*/ 200 w 1058"/>
                  <a:gd name="T91" fmla="*/ 37 h 133"/>
                  <a:gd name="T92" fmla="*/ 171 w 1058"/>
                  <a:gd name="T93" fmla="*/ 52 h 133"/>
                  <a:gd name="T94" fmla="*/ 125 w 1058"/>
                  <a:gd name="T95" fmla="*/ 59 h 133"/>
                  <a:gd name="T96" fmla="*/ 103 w 1058"/>
                  <a:gd name="T97" fmla="*/ 82 h 133"/>
                  <a:gd name="T98" fmla="*/ 59 w 1058"/>
                  <a:gd name="T99" fmla="*/ 89 h 133"/>
                  <a:gd name="T100" fmla="*/ 29 w 1058"/>
                  <a:gd name="T101" fmla="*/ 96 h 133"/>
                  <a:gd name="T102" fmla="*/ 0 w 1058"/>
                  <a:gd name="T103" fmla="*/ 111 h 13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58"/>
                  <a:gd name="T157" fmla="*/ 0 h 133"/>
                  <a:gd name="T158" fmla="*/ 1058 w 1058"/>
                  <a:gd name="T159" fmla="*/ 133 h 13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58" h="133">
                    <a:moveTo>
                      <a:pt x="0" y="111"/>
                    </a:moveTo>
                    <a:lnTo>
                      <a:pt x="103" y="111"/>
                    </a:lnTo>
                    <a:lnTo>
                      <a:pt x="178" y="104"/>
                    </a:lnTo>
                    <a:lnTo>
                      <a:pt x="259" y="96"/>
                    </a:lnTo>
                    <a:lnTo>
                      <a:pt x="385" y="89"/>
                    </a:lnTo>
                    <a:lnTo>
                      <a:pt x="503" y="82"/>
                    </a:lnTo>
                    <a:lnTo>
                      <a:pt x="621" y="89"/>
                    </a:lnTo>
                    <a:lnTo>
                      <a:pt x="754" y="89"/>
                    </a:lnTo>
                    <a:lnTo>
                      <a:pt x="835" y="89"/>
                    </a:lnTo>
                    <a:lnTo>
                      <a:pt x="925" y="118"/>
                    </a:lnTo>
                    <a:lnTo>
                      <a:pt x="992" y="133"/>
                    </a:lnTo>
                    <a:lnTo>
                      <a:pt x="1029" y="133"/>
                    </a:lnTo>
                    <a:lnTo>
                      <a:pt x="1058" y="126"/>
                    </a:lnTo>
                    <a:lnTo>
                      <a:pt x="1014" y="118"/>
                    </a:lnTo>
                    <a:lnTo>
                      <a:pt x="992" y="111"/>
                    </a:lnTo>
                    <a:lnTo>
                      <a:pt x="962" y="104"/>
                    </a:lnTo>
                    <a:lnTo>
                      <a:pt x="940" y="89"/>
                    </a:lnTo>
                    <a:lnTo>
                      <a:pt x="918" y="74"/>
                    </a:lnTo>
                    <a:lnTo>
                      <a:pt x="881" y="59"/>
                    </a:lnTo>
                    <a:lnTo>
                      <a:pt x="859" y="59"/>
                    </a:lnTo>
                    <a:lnTo>
                      <a:pt x="866" y="37"/>
                    </a:lnTo>
                    <a:lnTo>
                      <a:pt x="888" y="22"/>
                    </a:lnTo>
                    <a:lnTo>
                      <a:pt x="925" y="8"/>
                    </a:lnTo>
                    <a:lnTo>
                      <a:pt x="896" y="8"/>
                    </a:lnTo>
                    <a:lnTo>
                      <a:pt x="851" y="15"/>
                    </a:lnTo>
                    <a:lnTo>
                      <a:pt x="821" y="30"/>
                    </a:lnTo>
                    <a:lnTo>
                      <a:pt x="798" y="37"/>
                    </a:lnTo>
                    <a:lnTo>
                      <a:pt x="761" y="22"/>
                    </a:lnTo>
                    <a:lnTo>
                      <a:pt x="710" y="15"/>
                    </a:lnTo>
                    <a:lnTo>
                      <a:pt x="665" y="22"/>
                    </a:lnTo>
                    <a:lnTo>
                      <a:pt x="636" y="37"/>
                    </a:lnTo>
                    <a:lnTo>
                      <a:pt x="599" y="45"/>
                    </a:lnTo>
                    <a:lnTo>
                      <a:pt x="547" y="52"/>
                    </a:lnTo>
                    <a:lnTo>
                      <a:pt x="503" y="52"/>
                    </a:lnTo>
                    <a:lnTo>
                      <a:pt x="444" y="37"/>
                    </a:lnTo>
                    <a:lnTo>
                      <a:pt x="407" y="22"/>
                    </a:lnTo>
                    <a:lnTo>
                      <a:pt x="348" y="30"/>
                    </a:lnTo>
                    <a:lnTo>
                      <a:pt x="289" y="45"/>
                    </a:lnTo>
                    <a:lnTo>
                      <a:pt x="304" y="22"/>
                    </a:lnTo>
                    <a:lnTo>
                      <a:pt x="326" y="0"/>
                    </a:lnTo>
                    <a:lnTo>
                      <a:pt x="281" y="15"/>
                    </a:lnTo>
                    <a:lnTo>
                      <a:pt x="259" y="30"/>
                    </a:lnTo>
                    <a:lnTo>
                      <a:pt x="245" y="45"/>
                    </a:lnTo>
                    <a:lnTo>
                      <a:pt x="222" y="45"/>
                    </a:lnTo>
                    <a:lnTo>
                      <a:pt x="208" y="30"/>
                    </a:lnTo>
                    <a:lnTo>
                      <a:pt x="200" y="37"/>
                    </a:lnTo>
                    <a:lnTo>
                      <a:pt x="171" y="52"/>
                    </a:lnTo>
                    <a:lnTo>
                      <a:pt x="125" y="59"/>
                    </a:lnTo>
                    <a:lnTo>
                      <a:pt x="103" y="82"/>
                    </a:lnTo>
                    <a:lnTo>
                      <a:pt x="59" y="89"/>
                    </a:lnTo>
                    <a:lnTo>
                      <a:pt x="29" y="96"/>
                    </a:lnTo>
                    <a:lnTo>
                      <a:pt x="0" y="111"/>
                    </a:lnTo>
                    <a:close/>
                  </a:path>
                </a:pathLst>
              </a:custGeom>
              <a:solidFill>
                <a:srgbClr val="339933"/>
              </a:solidFill>
              <a:ln w="9525">
                <a:noFill/>
                <a:round/>
                <a:headEnd/>
                <a:tailEnd/>
              </a:ln>
            </p:spPr>
            <p:txBody>
              <a:bodyPr/>
              <a:lstStyle/>
              <a:p>
                <a:endParaRPr lang="en-US"/>
              </a:p>
            </p:txBody>
          </p:sp>
          <p:sp>
            <p:nvSpPr>
              <p:cNvPr id="26633" name="Freeform 23"/>
              <p:cNvSpPr>
                <a:spLocks/>
              </p:cNvSpPr>
              <p:nvPr/>
            </p:nvSpPr>
            <p:spPr bwMode="auto">
              <a:xfrm>
                <a:off x="4850" y="2871"/>
                <a:ext cx="215" cy="185"/>
              </a:xfrm>
              <a:custGeom>
                <a:avLst/>
                <a:gdLst>
                  <a:gd name="T0" fmla="*/ 156 w 215"/>
                  <a:gd name="T1" fmla="*/ 15 h 185"/>
                  <a:gd name="T2" fmla="*/ 126 w 215"/>
                  <a:gd name="T3" fmla="*/ 23 h 185"/>
                  <a:gd name="T4" fmla="*/ 111 w 215"/>
                  <a:gd name="T5" fmla="*/ 45 h 185"/>
                  <a:gd name="T6" fmla="*/ 60 w 215"/>
                  <a:gd name="T7" fmla="*/ 15 h 185"/>
                  <a:gd name="T8" fmla="*/ 0 w 215"/>
                  <a:gd name="T9" fmla="*/ 0 h 185"/>
                  <a:gd name="T10" fmla="*/ 52 w 215"/>
                  <a:gd name="T11" fmla="*/ 23 h 185"/>
                  <a:gd name="T12" fmla="*/ 82 w 215"/>
                  <a:gd name="T13" fmla="*/ 45 h 185"/>
                  <a:gd name="T14" fmla="*/ 89 w 215"/>
                  <a:gd name="T15" fmla="*/ 74 h 185"/>
                  <a:gd name="T16" fmla="*/ 104 w 215"/>
                  <a:gd name="T17" fmla="*/ 111 h 185"/>
                  <a:gd name="T18" fmla="*/ 111 w 215"/>
                  <a:gd name="T19" fmla="*/ 148 h 185"/>
                  <a:gd name="T20" fmla="*/ 133 w 215"/>
                  <a:gd name="T21" fmla="*/ 185 h 185"/>
                  <a:gd name="T22" fmla="*/ 126 w 215"/>
                  <a:gd name="T23" fmla="*/ 141 h 185"/>
                  <a:gd name="T24" fmla="*/ 126 w 215"/>
                  <a:gd name="T25" fmla="*/ 111 h 185"/>
                  <a:gd name="T26" fmla="*/ 133 w 215"/>
                  <a:gd name="T27" fmla="*/ 74 h 185"/>
                  <a:gd name="T28" fmla="*/ 141 w 215"/>
                  <a:gd name="T29" fmla="*/ 96 h 185"/>
                  <a:gd name="T30" fmla="*/ 163 w 215"/>
                  <a:gd name="T31" fmla="*/ 111 h 185"/>
                  <a:gd name="T32" fmla="*/ 148 w 215"/>
                  <a:gd name="T33" fmla="*/ 74 h 185"/>
                  <a:gd name="T34" fmla="*/ 141 w 215"/>
                  <a:gd name="T35" fmla="*/ 45 h 185"/>
                  <a:gd name="T36" fmla="*/ 163 w 215"/>
                  <a:gd name="T37" fmla="*/ 30 h 185"/>
                  <a:gd name="T38" fmla="*/ 215 w 215"/>
                  <a:gd name="T39" fmla="*/ 30 h 185"/>
                  <a:gd name="T40" fmla="*/ 178 w 215"/>
                  <a:gd name="T41" fmla="*/ 23 h 185"/>
                  <a:gd name="T42" fmla="*/ 156 w 215"/>
                  <a:gd name="T43" fmla="*/ 15 h 1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15"/>
                  <a:gd name="T67" fmla="*/ 0 h 185"/>
                  <a:gd name="T68" fmla="*/ 215 w 215"/>
                  <a:gd name="T69" fmla="*/ 185 h 18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15" h="185">
                    <a:moveTo>
                      <a:pt x="156" y="15"/>
                    </a:moveTo>
                    <a:lnTo>
                      <a:pt x="126" y="23"/>
                    </a:lnTo>
                    <a:lnTo>
                      <a:pt x="111" y="45"/>
                    </a:lnTo>
                    <a:lnTo>
                      <a:pt x="60" y="15"/>
                    </a:lnTo>
                    <a:lnTo>
                      <a:pt x="0" y="0"/>
                    </a:lnTo>
                    <a:lnTo>
                      <a:pt x="52" y="23"/>
                    </a:lnTo>
                    <a:lnTo>
                      <a:pt x="82" y="45"/>
                    </a:lnTo>
                    <a:lnTo>
                      <a:pt x="89" y="74"/>
                    </a:lnTo>
                    <a:lnTo>
                      <a:pt x="104" y="111"/>
                    </a:lnTo>
                    <a:lnTo>
                      <a:pt x="111" y="148"/>
                    </a:lnTo>
                    <a:lnTo>
                      <a:pt x="133" y="185"/>
                    </a:lnTo>
                    <a:lnTo>
                      <a:pt x="126" y="141"/>
                    </a:lnTo>
                    <a:lnTo>
                      <a:pt x="126" y="111"/>
                    </a:lnTo>
                    <a:lnTo>
                      <a:pt x="133" y="74"/>
                    </a:lnTo>
                    <a:lnTo>
                      <a:pt x="141" y="96"/>
                    </a:lnTo>
                    <a:lnTo>
                      <a:pt x="163" y="111"/>
                    </a:lnTo>
                    <a:lnTo>
                      <a:pt x="148" y="74"/>
                    </a:lnTo>
                    <a:lnTo>
                      <a:pt x="141" y="45"/>
                    </a:lnTo>
                    <a:lnTo>
                      <a:pt x="163" y="30"/>
                    </a:lnTo>
                    <a:lnTo>
                      <a:pt x="215" y="30"/>
                    </a:lnTo>
                    <a:lnTo>
                      <a:pt x="178" y="23"/>
                    </a:lnTo>
                    <a:lnTo>
                      <a:pt x="156" y="15"/>
                    </a:lnTo>
                    <a:close/>
                  </a:path>
                </a:pathLst>
              </a:custGeom>
              <a:solidFill>
                <a:srgbClr val="339933"/>
              </a:solidFill>
              <a:ln w="9525">
                <a:noFill/>
                <a:round/>
                <a:headEnd/>
                <a:tailEnd/>
              </a:ln>
            </p:spPr>
            <p:txBody>
              <a:bodyPr/>
              <a:lstStyle/>
              <a:p>
                <a:endParaRPr lang="en-US"/>
              </a:p>
            </p:txBody>
          </p:sp>
          <p:sp>
            <p:nvSpPr>
              <p:cNvPr id="26634" name="Freeform 24"/>
              <p:cNvSpPr>
                <a:spLocks/>
              </p:cNvSpPr>
              <p:nvPr/>
            </p:nvSpPr>
            <p:spPr bwMode="auto">
              <a:xfrm>
                <a:off x="4332" y="2798"/>
                <a:ext cx="297" cy="251"/>
              </a:xfrm>
              <a:custGeom>
                <a:avLst/>
                <a:gdLst>
                  <a:gd name="T0" fmla="*/ 238 w 297"/>
                  <a:gd name="T1" fmla="*/ 7 h 251"/>
                  <a:gd name="T2" fmla="*/ 208 w 297"/>
                  <a:gd name="T3" fmla="*/ 7 h 251"/>
                  <a:gd name="T4" fmla="*/ 179 w 297"/>
                  <a:gd name="T5" fmla="*/ 0 h 251"/>
                  <a:gd name="T6" fmla="*/ 149 w 297"/>
                  <a:gd name="T7" fmla="*/ 7 h 251"/>
                  <a:gd name="T8" fmla="*/ 127 w 297"/>
                  <a:gd name="T9" fmla="*/ 22 h 251"/>
                  <a:gd name="T10" fmla="*/ 82 w 297"/>
                  <a:gd name="T11" fmla="*/ 7 h 251"/>
                  <a:gd name="T12" fmla="*/ 74 w 297"/>
                  <a:gd name="T13" fmla="*/ 66 h 251"/>
                  <a:gd name="T14" fmla="*/ 45 w 297"/>
                  <a:gd name="T15" fmla="*/ 110 h 251"/>
                  <a:gd name="T16" fmla="*/ 22 w 297"/>
                  <a:gd name="T17" fmla="*/ 169 h 251"/>
                  <a:gd name="T18" fmla="*/ 0 w 297"/>
                  <a:gd name="T19" fmla="*/ 251 h 251"/>
                  <a:gd name="T20" fmla="*/ 37 w 297"/>
                  <a:gd name="T21" fmla="*/ 169 h 251"/>
                  <a:gd name="T22" fmla="*/ 82 w 297"/>
                  <a:gd name="T23" fmla="*/ 96 h 251"/>
                  <a:gd name="T24" fmla="*/ 112 w 297"/>
                  <a:gd name="T25" fmla="*/ 66 h 251"/>
                  <a:gd name="T26" fmla="*/ 164 w 297"/>
                  <a:gd name="T27" fmla="*/ 22 h 251"/>
                  <a:gd name="T28" fmla="*/ 120 w 297"/>
                  <a:gd name="T29" fmla="*/ 81 h 251"/>
                  <a:gd name="T30" fmla="*/ 98 w 297"/>
                  <a:gd name="T31" fmla="*/ 118 h 251"/>
                  <a:gd name="T32" fmla="*/ 74 w 297"/>
                  <a:gd name="T33" fmla="*/ 162 h 251"/>
                  <a:gd name="T34" fmla="*/ 74 w 297"/>
                  <a:gd name="T35" fmla="*/ 206 h 251"/>
                  <a:gd name="T36" fmla="*/ 89 w 297"/>
                  <a:gd name="T37" fmla="*/ 147 h 251"/>
                  <a:gd name="T38" fmla="*/ 105 w 297"/>
                  <a:gd name="T39" fmla="*/ 125 h 251"/>
                  <a:gd name="T40" fmla="*/ 120 w 297"/>
                  <a:gd name="T41" fmla="*/ 103 h 251"/>
                  <a:gd name="T42" fmla="*/ 142 w 297"/>
                  <a:gd name="T43" fmla="*/ 73 h 251"/>
                  <a:gd name="T44" fmla="*/ 171 w 297"/>
                  <a:gd name="T45" fmla="*/ 51 h 251"/>
                  <a:gd name="T46" fmla="*/ 186 w 297"/>
                  <a:gd name="T47" fmla="*/ 73 h 251"/>
                  <a:gd name="T48" fmla="*/ 194 w 297"/>
                  <a:gd name="T49" fmla="*/ 110 h 251"/>
                  <a:gd name="T50" fmla="*/ 201 w 297"/>
                  <a:gd name="T51" fmla="*/ 140 h 251"/>
                  <a:gd name="T52" fmla="*/ 201 w 297"/>
                  <a:gd name="T53" fmla="*/ 81 h 251"/>
                  <a:gd name="T54" fmla="*/ 186 w 297"/>
                  <a:gd name="T55" fmla="*/ 44 h 251"/>
                  <a:gd name="T56" fmla="*/ 208 w 297"/>
                  <a:gd name="T57" fmla="*/ 44 h 251"/>
                  <a:gd name="T58" fmla="*/ 230 w 297"/>
                  <a:gd name="T59" fmla="*/ 59 h 251"/>
                  <a:gd name="T60" fmla="*/ 253 w 297"/>
                  <a:gd name="T61" fmla="*/ 51 h 251"/>
                  <a:gd name="T62" fmla="*/ 260 w 297"/>
                  <a:gd name="T63" fmla="*/ 36 h 251"/>
                  <a:gd name="T64" fmla="*/ 282 w 297"/>
                  <a:gd name="T65" fmla="*/ 22 h 251"/>
                  <a:gd name="T66" fmla="*/ 297 w 297"/>
                  <a:gd name="T67" fmla="*/ 14 h 251"/>
                  <a:gd name="T68" fmla="*/ 267 w 297"/>
                  <a:gd name="T69" fmla="*/ 7 h 251"/>
                  <a:gd name="T70" fmla="*/ 238 w 297"/>
                  <a:gd name="T71" fmla="*/ 7 h 25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7"/>
                  <a:gd name="T109" fmla="*/ 0 h 251"/>
                  <a:gd name="T110" fmla="*/ 297 w 297"/>
                  <a:gd name="T111" fmla="*/ 251 h 25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7" h="251">
                    <a:moveTo>
                      <a:pt x="238" y="7"/>
                    </a:moveTo>
                    <a:lnTo>
                      <a:pt x="208" y="7"/>
                    </a:lnTo>
                    <a:lnTo>
                      <a:pt x="179" y="0"/>
                    </a:lnTo>
                    <a:lnTo>
                      <a:pt x="149" y="7"/>
                    </a:lnTo>
                    <a:lnTo>
                      <a:pt x="127" y="22"/>
                    </a:lnTo>
                    <a:lnTo>
                      <a:pt x="82" y="7"/>
                    </a:lnTo>
                    <a:lnTo>
                      <a:pt x="74" y="66"/>
                    </a:lnTo>
                    <a:lnTo>
                      <a:pt x="45" y="110"/>
                    </a:lnTo>
                    <a:lnTo>
                      <a:pt x="22" y="169"/>
                    </a:lnTo>
                    <a:lnTo>
                      <a:pt x="0" y="251"/>
                    </a:lnTo>
                    <a:lnTo>
                      <a:pt x="37" y="169"/>
                    </a:lnTo>
                    <a:lnTo>
                      <a:pt x="82" y="96"/>
                    </a:lnTo>
                    <a:lnTo>
                      <a:pt x="112" y="66"/>
                    </a:lnTo>
                    <a:lnTo>
                      <a:pt x="164" y="22"/>
                    </a:lnTo>
                    <a:lnTo>
                      <a:pt x="120" y="81"/>
                    </a:lnTo>
                    <a:lnTo>
                      <a:pt x="98" y="118"/>
                    </a:lnTo>
                    <a:lnTo>
                      <a:pt x="74" y="162"/>
                    </a:lnTo>
                    <a:lnTo>
                      <a:pt x="74" y="206"/>
                    </a:lnTo>
                    <a:lnTo>
                      <a:pt x="89" y="147"/>
                    </a:lnTo>
                    <a:lnTo>
                      <a:pt x="105" y="125"/>
                    </a:lnTo>
                    <a:lnTo>
                      <a:pt x="120" y="103"/>
                    </a:lnTo>
                    <a:lnTo>
                      <a:pt x="142" y="73"/>
                    </a:lnTo>
                    <a:lnTo>
                      <a:pt x="171" y="51"/>
                    </a:lnTo>
                    <a:lnTo>
                      <a:pt x="186" y="73"/>
                    </a:lnTo>
                    <a:lnTo>
                      <a:pt x="194" y="110"/>
                    </a:lnTo>
                    <a:lnTo>
                      <a:pt x="201" y="140"/>
                    </a:lnTo>
                    <a:lnTo>
                      <a:pt x="201" y="81"/>
                    </a:lnTo>
                    <a:lnTo>
                      <a:pt x="186" y="44"/>
                    </a:lnTo>
                    <a:lnTo>
                      <a:pt x="208" y="44"/>
                    </a:lnTo>
                    <a:lnTo>
                      <a:pt x="230" y="59"/>
                    </a:lnTo>
                    <a:lnTo>
                      <a:pt x="253" y="51"/>
                    </a:lnTo>
                    <a:lnTo>
                      <a:pt x="260" y="36"/>
                    </a:lnTo>
                    <a:lnTo>
                      <a:pt x="282" y="22"/>
                    </a:lnTo>
                    <a:lnTo>
                      <a:pt x="297" y="14"/>
                    </a:lnTo>
                    <a:lnTo>
                      <a:pt x="267" y="7"/>
                    </a:lnTo>
                    <a:lnTo>
                      <a:pt x="238" y="7"/>
                    </a:lnTo>
                    <a:close/>
                  </a:path>
                </a:pathLst>
              </a:custGeom>
              <a:solidFill>
                <a:srgbClr val="339933"/>
              </a:solidFill>
              <a:ln w="9525">
                <a:noFill/>
                <a:round/>
                <a:headEnd/>
                <a:tailEnd/>
              </a:ln>
            </p:spPr>
            <p:txBody>
              <a:bodyPr/>
              <a:lstStyle/>
              <a:p>
                <a:endParaRPr lang="en-US"/>
              </a:p>
            </p:txBody>
          </p:sp>
          <p:sp>
            <p:nvSpPr>
              <p:cNvPr id="26635" name="Freeform 25"/>
              <p:cNvSpPr>
                <a:spLocks/>
              </p:cNvSpPr>
              <p:nvPr/>
            </p:nvSpPr>
            <p:spPr bwMode="auto">
              <a:xfrm>
                <a:off x="5435" y="3049"/>
                <a:ext cx="103" cy="333"/>
              </a:xfrm>
              <a:custGeom>
                <a:avLst/>
                <a:gdLst>
                  <a:gd name="T0" fmla="*/ 89 w 103"/>
                  <a:gd name="T1" fmla="*/ 14 h 333"/>
                  <a:gd name="T2" fmla="*/ 103 w 103"/>
                  <a:gd name="T3" fmla="*/ 45 h 333"/>
                  <a:gd name="T4" fmla="*/ 103 w 103"/>
                  <a:gd name="T5" fmla="*/ 75 h 333"/>
                  <a:gd name="T6" fmla="*/ 96 w 103"/>
                  <a:gd name="T7" fmla="*/ 104 h 333"/>
                  <a:gd name="T8" fmla="*/ 74 w 103"/>
                  <a:gd name="T9" fmla="*/ 97 h 333"/>
                  <a:gd name="T10" fmla="*/ 67 w 103"/>
                  <a:gd name="T11" fmla="*/ 119 h 333"/>
                  <a:gd name="T12" fmla="*/ 59 w 103"/>
                  <a:gd name="T13" fmla="*/ 149 h 333"/>
                  <a:gd name="T14" fmla="*/ 52 w 103"/>
                  <a:gd name="T15" fmla="*/ 186 h 333"/>
                  <a:gd name="T16" fmla="*/ 44 w 103"/>
                  <a:gd name="T17" fmla="*/ 237 h 333"/>
                  <a:gd name="T18" fmla="*/ 37 w 103"/>
                  <a:gd name="T19" fmla="*/ 296 h 333"/>
                  <a:gd name="T20" fmla="*/ 22 w 103"/>
                  <a:gd name="T21" fmla="*/ 318 h 333"/>
                  <a:gd name="T22" fmla="*/ 0 w 103"/>
                  <a:gd name="T23" fmla="*/ 333 h 333"/>
                  <a:gd name="T24" fmla="*/ 22 w 103"/>
                  <a:gd name="T25" fmla="*/ 304 h 333"/>
                  <a:gd name="T26" fmla="*/ 22 w 103"/>
                  <a:gd name="T27" fmla="*/ 274 h 333"/>
                  <a:gd name="T28" fmla="*/ 30 w 103"/>
                  <a:gd name="T29" fmla="*/ 245 h 333"/>
                  <a:gd name="T30" fmla="*/ 30 w 103"/>
                  <a:gd name="T31" fmla="*/ 208 h 333"/>
                  <a:gd name="T32" fmla="*/ 37 w 103"/>
                  <a:gd name="T33" fmla="*/ 171 h 333"/>
                  <a:gd name="T34" fmla="*/ 44 w 103"/>
                  <a:gd name="T35" fmla="*/ 141 h 333"/>
                  <a:gd name="T36" fmla="*/ 52 w 103"/>
                  <a:gd name="T37" fmla="*/ 112 h 333"/>
                  <a:gd name="T38" fmla="*/ 30 w 103"/>
                  <a:gd name="T39" fmla="*/ 97 h 333"/>
                  <a:gd name="T40" fmla="*/ 52 w 103"/>
                  <a:gd name="T41" fmla="*/ 97 h 333"/>
                  <a:gd name="T42" fmla="*/ 74 w 103"/>
                  <a:gd name="T43" fmla="*/ 90 h 333"/>
                  <a:gd name="T44" fmla="*/ 81 w 103"/>
                  <a:gd name="T45" fmla="*/ 75 h 333"/>
                  <a:gd name="T46" fmla="*/ 89 w 103"/>
                  <a:gd name="T47" fmla="*/ 53 h 333"/>
                  <a:gd name="T48" fmla="*/ 81 w 103"/>
                  <a:gd name="T49" fmla="*/ 22 h 333"/>
                  <a:gd name="T50" fmla="*/ 52 w 103"/>
                  <a:gd name="T51" fmla="*/ 0 h 333"/>
                  <a:gd name="T52" fmla="*/ 89 w 103"/>
                  <a:gd name="T53" fmla="*/ 14 h 33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3"/>
                  <a:gd name="T82" fmla="*/ 0 h 333"/>
                  <a:gd name="T83" fmla="*/ 103 w 103"/>
                  <a:gd name="T84" fmla="*/ 333 h 33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3" h="333">
                    <a:moveTo>
                      <a:pt x="89" y="14"/>
                    </a:moveTo>
                    <a:lnTo>
                      <a:pt x="103" y="45"/>
                    </a:lnTo>
                    <a:lnTo>
                      <a:pt x="103" y="75"/>
                    </a:lnTo>
                    <a:lnTo>
                      <a:pt x="96" y="104"/>
                    </a:lnTo>
                    <a:lnTo>
                      <a:pt x="74" y="97"/>
                    </a:lnTo>
                    <a:lnTo>
                      <a:pt x="67" y="119"/>
                    </a:lnTo>
                    <a:lnTo>
                      <a:pt x="59" y="149"/>
                    </a:lnTo>
                    <a:lnTo>
                      <a:pt x="52" y="186"/>
                    </a:lnTo>
                    <a:lnTo>
                      <a:pt x="44" y="237"/>
                    </a:lnTo>
                    <a:lnTo>
                      <a:pt x="37" y="296"/>
                    </a:lnTo>
                    <a:lnTo>
                      <a:pt x="22" y="318"/>
                    </a:lnTo>
                    <a:lnTo>
                      <a:pt x="0" y="333"/>
                    </a:lnTo>
                    <a:lnTo>
                      <a:pt x="22" y="304"/>
                    </a:lnTo>
                    <a:lnTo>
                      <a:pt x="22" y="274"/>
                    </a:lnTo>
                    <a:lnTo>
                      <a:pt x="30" y="245"/>
                    </a:lnTo>
                    <a:lnTo>
                      <a:pt x="30" y="208"/>
                    </a:lnTo>
                    <a:lnTo>
                      <a:pt x="37" y="171"/>
                    </a:lnTo>
                    <a:lnTo>
                      <a:pt x="44" y="141"/>
                    </a:lnTo>
                    <a:lnTo>
                      <a:pt x="52" y="112"/>
                    </a:lnTo>
                    <a:lnTo>
                      <a:pt x="30" y="97"/>
                    </a:lnTo>
                    <a:lnTo>
                      <a:pt x="52" y="97"/>
                    </a:lnTo>
                    <a:lnTo>
                      <a:pt x="74" y="90"/>
                    </a:lnTo>
                    <a:lnTo>
                      <a:pt x="81" y="75"/>
                    </a:lnTo>
                    <a:lnTo>
                      <a:pt x="89" y="53"/>
                    </a:lnTo>
                    <a:lnTo>
                      <a:pt x="81" y="22"/>
                    </a:lnTo>
                    <a:lnTo>
                      <a:pt x="52" y="0"/>
                    </a:lnTo>
                    <a:lnTo>
                      <a:pt x="89" y="14"/>
                    </a:lnTo>
                    <a:close/>
                  </a:path>
                </a:pathLst>
              </a:custGeom>
              <a:solidFill>
                <a:srgbClr val="339933"/>
              </a:solidFill>
              <a:ln w="9525">
                <a:noFill/>
                <a:round/>
                <a:headEnd/>
                <a:tailEnd/>
              </a:ln>
            </p:spPr>
            <p:txBody>
              <a:bodyPr/>
              <a:lstStyle/>
              <a:p>
                <a:endParaRPr lang="en-US"/>
              </a:p>
            </p:txBody>
          </p:sp>
          <p:sp>
            <p:nvSpPr>
              <p:cNvPr id="26636" name="Freeform 26"/>
              <p:cNvSpPr>
                <a:spLocks/>
              </p:cNvSpPr>
              <p:nvPr/>
            </p:nvSpPr>
            <p:spPr bwMode="auto">
              <a:xfrm>
                <a:off x="5361" y="3404"/>
                <a:ext cx="81" cy="82"/>
              </a:xfrm>
              <a:custGeom>
                <a:avLst/>
                <a:gdLst>
                  <a:gd name="T0" fmla="*/ 0 w 81"/>
                  <a:gd name="T1" fmla="*/ 67 h 82"/>
                  <a:gd name="T2" fmla="*/ 15 w 81"/>
                  <a:gd name="T3" fmla="*/ 82 h 82"/>
                  <a:gd name="T4" fmla="*/ 15 w 81"/>
                  <a:gd name="T5" fmla="*/ 67 h 82"/>
                  <a:gd name="T6" fmla="*/ 30 w 81"/>
                  <a:gd name="T7" fmla="*/ 52 h 82"/>
                  <a:gd name="T8" fmla="*/ 45 w 81"/>
                  <a:gd name="T9" fmla="*/ 37 h 82"/>
                  <a:gd name="T10" fmla="*/ 59 w 81"/>
                  <a:gd name="T11" fmla="*/ 30 h 82"/>
                  <a:gd name="T12" fmla="*/ 81 w 81"/>
                  <a:gd name="T13" fmla="*/ 0 h 82"/>
                  <a:gd name="T14" fmla="*/ 59 w 81"/>
                  <a:gd name="T15" fmla="*/ 23 h 82"/>
                  <a:gd name="T16" fmla="*/ 45 w 81"/>
                  <a:gd name="T17" fmla="*/ 30 h 82"/>
                  <a:gd name="T18" fmla="*/ 22 w 81"/>
                  <a:gd name="T19" fmla="*/ 37 h 82"/>
                  <a:gd name="T20" fmla="*/ 8 w 81"/>
                  <a:gd name="T21" fmla="*/ 52 h 82"/>
                  <a:gd name="T22" fmla="*/ 0 w 81"/>
                  <a:gd name="T23" fmla="*/ 67 h 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1"/>
                  <a:gd name="T37" fmla="*/ 0 h 82"/>
                  <a:gd name="T38" fmla="*/ 81 w 81"/>
                  <a:gd name="T39" fmla="*/ 82 h 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1" h="82">
                    <a:moveTo>
                      <a:pt x="0" y="67"/>
                    </a:moveTo>
                    <a:lnTo>
                      <a:pt x="15" y="82"/>
                    </a:lnTo>
                    <a:lnTo>
                      <a:pt x="15" y="67"/>
                    </a:lnTo>
                    <a:lnTo>
                      <a:pt x="30" y="52"/>
                    </a:lnTo>
                    <a:lnTo>
                      <a:pt x="45" y="37"/>
                    </a:lnTo>
                    <a:lnTo>
                      <a:pt x="59" y="30"/>
                    </a:lnTo>
                    <a:lnTo>
                      <a:pt x="81" y="0"/>
                    </a:lnTo>
                    <a:lnTo>
                      <a:pt x="59" y="23"/>
                    </a:lnTo>
                    <a:lnTo>
                      <a:pt x="45" y="30"/>
                    </a:lnTo>
                    <a:lnTo>
                      <a:pt x="22" y="37"/>
                    </a:lnTo>
                    <a:lnTo>
                      <a:pt x="8" y="52"/>
                    </a:lnTo>
                    <a:lnTo>
                      <a:pt x="0" y="67"/>
                    </a:lnTo>
                    <a:close/>
                  </a:path>
                </a:pathLst>
              </a:custGeom>
              <a:solidFill>
                <a:srgbClr val="4362B1"/>
              </a:solidFill>
              <a:ln w="9525">
                <a:noFill/>
                <a:round/>
                <a:headEnd/>
                <a:tailEnd/>
              </a:ln>
            </p:spPr>
            <p:txBody>
              <a:bodyPr/>
              <a:lstStyle/>
              <a:p>
                <a:endParaRPr lang="en-US"/>
              </a:p>
            </p:txBody>
          </p:sp>
        </p:grpSp>
      </p:gr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91138" name="Picture 2" descr="KESTREL 11"/>
          <p:cNvPicPr>
            <a:picLocks noChangeAspect="1" noChangeArrowheads="1"/>
          </p:cNvPicPr>
          <p:nvPr/>
        </p:nvPicPr>
        <p:blipFill>
          <a:blip r:embed="rId2" cstate="print"/>
          <a:srcRect/>
          <a:stretch>
            <a:fillRect/>
          </a:stretch>
        </p:blipFill>
        <p:spPr bwMode="auto">
          <a:xfrm>
            <a:off x="0" y="19050"/>
            <a:ext cx="9220200" cy="6915150"/>
          </a:xfrm>
          <a:prstGeom prst="rect">
            <a:avLst/>
          </a:prstGeom>
          <a:noFill/>
          <a:ln w="9525">
            <a:noFill/>
            <a:miter lim="800000"/>
            <a:headEnd/>
            <a:tailEnd/>
          </a:ln>
        </p:spPr>
      </p:pic>
      <p:sp>
        <p:nvSpPr>
          <p:cNvPr id="747523" name="Rectangle 3"/>
          <p:cNvSpPr>
            <a:spLocks noChangeArrowheads="1"/>
          </p:cNvSpPr>
          <p:nvPr/>
        </p:nvSpPr>
        <p:spPr bwMode="auto">
          <a:xfrm>
            <a:off x="446088" y="522288"/>
            <a:ext cx="2449512" cy="1611312"/>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Second </a:t>
            </a:r>
          </a:p>
          <a:p>
            <a:pPr algn="ctr">
              <a:defRPr/>
            </a:pPr>
            <a:r>
              <a:rPr lang="en-US" sz="3200" b="1">
                <a:solidFill>
                  <a:srgbClr val="CC0000"/>
                </a:solidFill>
                <a:effectLst>
                  <a:outerShdw blurRad="38100" dist="38100" dir="2700000" algn="tl">
                    <a:srgbClr val="000000"/>
                  </a:outerShdw>
                </a:effectLst>
                <a:latin typeface="Arial" charset="0"/>
              </a:rPr>
              <a:t>Step : Wax </a:t>
            </a:r>
          </a:p>
          <a:p>
            <a:pPr algn="ctr">
              <a:defRPr/>
            </a:pPr>
            <a:r>
              <a:rPr lang="en-US" sz="3200" b="1">
                <a:solidFill>
                  <a:srgbClr val="CC0000"/>
                </a:solidFill>
                <a:effectLst>
                  <a:outerShdw blurRad="38100" dist="38100" dir="2700000" algn="tl">
                    <a:srgbClr val="000000"/>
                  </a:outerShdw>
                </a:effectLst>
                <a:latin typeface="Arial" charset="0"/>
              </a:rPr>
              <a:t>Application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7523"/>
                                        </p:tgtEl>
                                        <p:attrNameLst>
                                          <p:attrName>style.visibility</p:attrName>
                                        </p:attrNameLst>
                                      </p:cBhvr>
                                      <p:to>
                                        <p:strVal val="visible"/>
                                      </p:to>
                                    </p:set>
                                    <p:anim calcmode="lin" valueType="num">
                                      <p:cBhvr additive="base">
                                        <p:cTn id="7" dur="500" fill="hold"/>
                                        <p:tgtEl>
                                          <p:spTgt spid="747523"/>
                                        </p:tgtEl>
                                        <p:attrNameLst>
                                          <p:attrName>ppt_x</p:attrName>
                                        </p:attrNameLst>
                                      </p:cBhvr>
                                      <p:tavLst>
                                        <p:tav tm="0">
                                          <p:val>
                                            <p:strVal val="0-#ppt_w/2"/>
                                          </p:val>
                                        </p:tav>
                                        <p:tav tm="100000">
                                          <p:val>
                                            <p:strVal val="#ppt_x"/>
                                          </p:val>
                                        </p:tav>
                                      </p:tavLst>
                                    </p:anim>
                                    <p:anim calcmode="lin" valueType="num">
                                      <p:cBhvr additive="base">
                                        <p:cTn id="8" dur="500" fill="hold"/>
                                        <p:tgtEl>
                                          <p:spTgt spid="7475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23" grpId="0" animBg="1"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DCP02674"/>
          <p:cNvPicPr>
            <a:picLocks noChangeAspect="1" noChangeArrowheads="1"/>
          </p:cNvPicPr>
          <p:nvPr/>
        </p:nvPicPr>
        <p:blipFill>
          <a:blip r:embed="rId3" cstate="print"/>
          <a:srcRect/>
          <a:stretch>
            <a:fillRect/>
          </a:stretch>
        </p:blipFill>
        <p:spPr bwMode="auto">
          <a:xfrm>
            <a:off x="0" y="0"/>
            <a:ext cx="9144000" cy="7162800"/>
          </a:xfrm>
          <a:prstGeom prst="rect">
            <a:avLst/>
          </a:prstGeom>
          <a:noFill/>
          <a:ln w="9525">
            <a:noFill/>
            <a:miter lim="800000"/>
            <a:headEnd/>
            <a:tailEnd/>
          </a:ln>
        </p:spPr>
      </p:pic>
      <p:sp>
        <p:nvSpPr>
          <p:cNvPr id="450563" name="Rectangle 3"/>
          <p:cNvSpPr>
            <a:spLocks noChangeArrowheads="1"/>
          </p:cNvSpPr>
          <p:nvPr/>
        </p:nvSpPr>
        <p:spPr bwMode="auto">
          <a:xfrm>
            <a:off x="1752600" y="457200"/>
            <a:ext cx="5257800" cy="9144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200" b="1">
                <a:solidFill>
                  <a:srgbClr val="CC0000"/>
                </a:solidFill>
                <a:effectLst>
                  <a:outerShdw blurRad="38100" dist="38100" dir="2700000" algn="tl">
                    <a:srgbClr val="000000"/>
                  </a:outerShdw>
                </a:effectLst>
                <a:latin typeface="Arial" charset="0"/>
              </a:rPr>
              <a:t>Gel Coat Applied to Mold</a:t>
            </a:r>
            <a:endParaRPr lang="en-US" b="1">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450563"/>
                                        </p:tgtEl>
                                        <p:attrNameLst>
                                          <p:attrName>style.visibility</p:attrName>
                                        </p:attrNameLst>
                                      </p:cBhvr>
                                      <p:to>
                                        <p:strVal val="visible"/>
                                      </p:to>
                                    </p:set>
                                    <p:animEffect transition="in" filter="slide(fromTop)">
                                      <p:cBhvr>
                                        <p:cTn id="7" dur="500"/>
                                        <p:tgtEl>
                                          <p:spTgt spid="4505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63" grpId="0" animBg="1"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3" descr="DCP0270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51588" name="Rectangle 4"/>
          <p:cNvSpPr>
            <a:spLocks noChangeArrowheads="1"/>
          </p:cNvSpPr>
          <p:nvPr/>
        </p:nvSpPr>
        <p:spPr bwMode="auto">
          <a:xfrm>
            <a:off x="533400" y="4572000"/>
            <a:ext cx="2730500" cy="17970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Chopped</a:t>
            </a:r>
          </a:p>
          <a:p>
            <a:pPr algn="ctr">
              <a:defRPr/>
            </a:pPr>
            <a:r>
              <a:rPr lang="en-US" sz="3600" b="1">
                <a:solidFill>
                  <a:srgbClr val="CC0000"/>
                </a:solidFill>
                <a:effectLst>
                  <a:outerShdw blurRad="38100" dist="38100" dir="2700000" algn="tl">
                    <a:srgbClr val="000000"/>
                  </a:outerShdw>
                </a:effectLst>
                <a:latin typeface="Arial" charset="0"/>
              </a:rPr>
              <a:t>Fiberglass</a:t>
            </a:r>
          </a:p>
          <a:p>
            <a:pPr algn="ctr">
              <a:defRPr/>
            </a:pPr>
            <a:r>
              <a:rPr lang="en-US" sz="3600" b="1">
                <a:solidFill>
                  <a:srgbClr val="CC0000"/>
                </a:solidFill>
                <a:effectLst>
                  <a:outerShdw blurRad="38100" dist="38100" dir="2700000" algn="tl">
                    <a:srgbClr val="000000"/>
                  </a:outerShdw>
                </a:effectLst>
                <a:latin typeface="Arial" charset="0"/>
              </a:rPr>
              <a:t>Application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1588"/>
                                        </p:tgtEl>
                                        <p:attrNameLst>
                                          <p:attrName>style.visibility</p:attrName>
                                        </p:attrNameLst>
                                      </p:cBhvr>
                                      <p:to>
                                        <p:strVal val="visible"/>
                                      </p:to>
                                    </p:set>
                                    <p:anim calcmode="lin" valueType="num">
                                      <p:cBhvr additive="base">
                                        <p:cTn id="7" dur="500" fill="hold"/>
                                        <p:tgtEl>
                                          <p:spTgt spid="451588"/>
                                        </p:tgtEl>
                                        <p:attrNameLst>
                                          <p:attrName>ppt_x</p:attrName>
                                        </p:attrNameLst>
                                      </p:cBhvr>
                                      <p:tavLst>
                                        <p:tav tm="0">
                                          <p:val>
                                            <p:strVal val="0-#ppt_w/2"/>
                                          </p:val>
                                        </p:tav>
                                        <p:tav tm="100000">
                                          <p:val>
                                            <p:strVal val="#ppt_x"/>
                                          </p:val>
                                        </p:tav>
                                      </p:tavLst>
                                    </p:anim>
                                    <p:anim calcmode="lin" valueType="num">
                                      <p:cBhvr additive="base">
                                        <p:cTn id="8" dur="500" fill="hold"/>
                                        <p:tgtEl>
                                          <p:spTgt spid="4515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588" grpId="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DCP02701"/>
          <p:cNvPicPr>
            <a:picLocks noChangeAspect="1" noChangeArrowheads="1"/>
          </p:cNvPicPr>
          <p:nvPr/>
        </p:nvPicPr>
        <p:blipFill>
          <a:blip r:embed="rId3" cstate="print"/>
          <a:srcRect/>
          <a:stretch>
            <a:fillRect/>
          </a:stretch>
        </p:blipFill>
        <p:spPr bwMode="auto">
          <a:xfrm>
            <a:off x="0" y="0"/>
            <a:ext cx="9372600" cy="7086600"/>
          </a:xfrm>
          <a:prstGeom prst="rect">
            <a:avLst/>
          </a:prstGeom>
          <a:noFill/>
          <a:ln w="9525">
            <a:noFill/>
            <a:miter lim="800000"/>
            <a:headEnd/>
            <a:tailEnd/>
          </a:ln>
        </p:spPr>
      </p:pic>
      <p:sp>
        <p:nvSpPr>
          <p:cNvPr id="435203" name="Rectangle 3"/>
          <p:cNvSpPr>
            <a:spLocks noChangeArrowheads="1"/>
          </p:cNvSpPr>
          <p:nvPr/>
        </p:nvSpPr>
        <p:spPr bwMode="auto">
          <a:xfrm>
            <a:off x="1066800" y="5715000"/>
            <a:ext cx="7467600" cy="762000"/>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Chopped Fiberglass Application</a:t>
            </a:r>
            <a:endParaRPr lang="en-US" sz="3600">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35203"/>
                                        </p:tgtEl>
                                        <p:attrNameLst>
                                          <p:attrName>style.visibility</p:attrName>
                                        </p:attrNameLst>
                                      </p:cBhvr>
                                      <p:to>
                                        <p:strVal val="visible"/>
                                      </p:to>
                                    </p:set>
                                    <p:anim calcmode="lin" valueType="num">
                                      <p:cBhvr additive="base">
                                        <p:cTn id="7" dur="500" fill="hold"/>
                                        <p:tgtEl>
                                          <p:spTgt spid="435203"/>
                                        </p:tgtEl>
                                        <p:attrNameLst>
                                          <p:attrName>ppt_x</p:attrName>
                                        </p:attrNameLst>
                                      </p:cBhvr>
                                      <p:tavLst>
                                        <p:tav tm="0">
                                          <p:val>
                                            <p:strVal val="#ppt_x"/>
                                          </p:val>
                                        </p:tav>
                                        <p:tav tm="100000">
                                          <p:val>
                                            <p:strVal val="#ppt_x"/>
                                          </p:val>
                                        </p:tav>
                                      </p:tavLst>
                                    </p:anim>
                                    <p:anim calcmode="lin" valueType="num">
                                      <p:cBhvr additive="base">
                                        <p:cTn id="8" dur="500" fill="hold"/>
                                        <p:tgtEl>
                                          <p:spTgt spid="435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3" grpId="0" animBg="1"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DCP02704"/>
          <p:cNvPicPr>
            <a:picLocks noChangeAspect="1" noChangeArrowheads="1"/>
          </p:cNvPicPr>
          <p:nvPr/>
        </p:nvPicPr>
        <p:blipFill>
          <a:blip r:embed="rId3" cstate="print"/>
          <a:srcRect/>
          <a:stretch>
            <a:fillRect/>
          </a:stretch>
        </p:blipFill>
        <p:spPr bwMode="auto">
          <a:xfrm>
            <a:off x="0" y="0"/>
            <a:ext cx="9144000" cy="6938963"/>
          </a:xfrm>
          <a:prstGeom prst="rect">
            <a:avLst/>
          </a:prstGeom>
          <a:noFill/>
          <a:ln w="9525">
            <a:noFill/>
            <a:miter lim="800000"/>
            <a:headEnd/>
            <a:tailEnd/>
          </a:ln>
        </p:spPr>
      </p:pic>
      <p:sp>
        <p:nvSpPr>
          <p:cNvPr id="456707" name="Rectangle 3"/>
          <p:cNvSpPr>
            <a:spLocks noChangeArrowheads="1"/>
          </p:cNvSpPr>
          <p:nvPr/>
        </p:nvSpPr>
        <p:spPr bwMode="auto">
          <a:xfrm>
            <a:off x="5943600" y="5410200"/>
            <a:ext cx="2819400" cy="9144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200" b="1">
                <a:solidFill>
                  <a:srgbClr val="CC0000"/>
                </a:solidFill>
                <a:effectLst>
                  <a:outerShdw blurRad="38100" dist="38100" dir="2700000" algn="tl">
                    <a:srgbClr val="000000"/>
                  </a:outerShdw>
                </a:effectLst>
                <a:latin typeface="Arial" charset="0"/>
              </a:rPr>
              <a:t>Chopper Gun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56707"/>
                                        </p:tgtEl>
                                        <p:attrNameLst>
                                          <p:attrName>style.visibility</p:attrName>
                                        </p:attrNameLst>
                                      </p:cBhvr>
                                      <p:to>
                                        <p:strVal val="visible"/>
                                      </p:to>
                                    </p:set>
                                    <p:animEffect transition="in" filter="slide(fromBottom)">
                                      <p:cBhvr>
                                        <p:cTn id="7" dur="500"/>
                                        <p:tgtEl>
                                          <p:spTgt spid="456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707" grpId="0" animBg="1"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DCP0272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DCP0268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54659" name="Rectangle 3"/>
          <p:cNvSpPr>
            <a:spLocks noChangeArrowheads="1"/>
          </p:cNvSpPr>
          <p:nvPr/>
        </p:nvSpPr>
        <p:spPr bwMode="auto">
          <a:xfrm>
            <a:off x="990600" y="5486400"/>
            <a:ext cx="7010400" cy="990600"/>
          </a:xfrm>
          <a:prstGeom prst="rect">
            <a:avLst/>
          </a:prstGeom>
          <a:solidFill>
            <a:srgbClr val="FF9900"/>
          </a:solidFill>
          <a:ln w="57150">
            <a:solidFill>
              <a:srgbClr val="CC0000"/>
            </a:solidFill>
            <a:miter lim="800000"/>
            <a:headEnd/>
            <a:tailEnd/>
          </a:ln>
          <a:effectLst>
            <a:outerShdw dist="53882" dir="2700000" algn="ctr" rotWithShape="0">
              <a:schemeClr val="bg2"/>
            </a:outerShdw>
          </a:effectLst>
        </p:spPr>
        <p:txBody>
          <a:bodyPr wrap="none" anchor="ctr"/>
          <a:lstStyle/>
          <a:p>
            <a:pPr algn="ctr">
              <a:defRPr/>
            </a:pPr>
            <a:r>
              <a:rPr lang="en-US" sz="3200" b="1">
                <a:solidFill>
                  <a:srgbClr val="CC0000"/>
                </a:solidFill>
                <a:effectLst>
                  <a:outerShdw blurRad="38100" dist="38100" dir="2700000" algn="tl">
                    <a:srgbClr val="000000"/>
                  </a:outerShdw>
                </a:effectLst>
                <a:latin typeface="Arial" charset="0"/>
              </a:rPr>
              <a:t>Gel Coat Application : Spray Booth</a:t>
            </a:r>
            <a:endParaRPr lang="en-US">
              <a:solidFill>
                <a:srgbClr val="CC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454659"/>
                                        </p:tgtEl>
                                        <p:attrNameLst>
                                          <p:attrName>style.visibility</p:attrName>
                                        </p:attrNameLst>
                                      </p:cBhvr>
                                      <p:to>
                                        <p:strVal val="visible"/>
                                      </p:to>
                                    </p:set>
                                    <p:anim calcmode="lin" valueType="num">
                                      <p:cBhvr additive="base">
                                        <p:cTn id="7" dur="500" fill="hold"/>
                                        <p:tgtEl>
                                          <p:spTgt spid="454659"/>
                                        </p:tgtEl>
                                        <p:attrNameLst>
                                          <p:attrName>ppt_x</p:attrName>
                                        </p:attrNameLst>
                                      </p:cBhvr>
                                      <p:tavLst>
                                        <p:tav tm="0">
                                          <p:val>
                                            <p:strVal val="1+#ppt_w/2"/>
                                          </p:val>
                                        </p:tav>
                                        <p:tav tm="100000">
                                          <p:val>
                                            <p:strVal val="#ppt_x"/>
                                          </p:val>
                                        </p:tav>
                                      </p:tavLst>
                                    </p:anim>
                                    <p:anim calcmode="lin" valueType="num">
                                      <p:cBhvr additive="base">
                                        <p:cTn id="8" dur="500" fill="hold"/>
                                        <p:tgtEl>
                                          <p:spTgt spid="454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659" grpId="0" animBg="1"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1026" descr="DSCN012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13731" name="Rectangle 1027"/>
          <p:cNvSpPr>
            <a:spLocks noChangeArrowheads="1"/>
          </p:cNvSpPr>
          <p:nvPr/>
        </p:nvSpPr>
        <p:spPr bwMode="auto">
          <a:xfrm>
            <a:off x="6096000" y="476250"/>
            <a:ext cx="2654300"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Gel Coat : </a:t>
            </a:r>
          </a:p>
          <a:p>
            <a:pPr algn="ctr">
              <a:defRPr/>
            </a:pPr>
            <a:r>
              <a:rPr lang="en-US" sz="3200" b="1">
                <a:solidFill>
                  <a:srgbClr val="CC0000"/>
                </a:solidFill>
                <a:effectLst>
                  <a:outerShdw blurRad="38100" dist="38100" dir="2700000" algn="tl">
                    <a:srgbClr val="000000"/>
                  </a:outerShdw>
                </a:effectLst>
                <a:latin typeface="Arial" charset="0"/>
              </a:rPr>
              <a:t>Spray Booth</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DCP0268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58755" name="Rectangle 3"/>
          <p:cNvSpPr>
            <a:spLocks noChangeArrowheads="1"/>
          </p:cNvSpPr>
          <p:nvPr/>
        </p:nvSpPr>
        <p:spPr bwMode="auto">
          <a:xfrm>
            <a:off x="2286000" y="5791200"/>
            <a:ext cx="5064125"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Gel Coat Applied to Mold</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DCP0271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60803" name="Rectangle 3"/>
          <p:cNvSpPr>
            <a:spLocks noChangeArrowheads="1"/>
          </p:cNvSpPr>
          <p:nvPr/>
        </p:nvSpPr>
        <p:spPr bwMode="auto">
          <a:xfrm>
            <a:off x="381000" y="5410200"/>
            <a:ext cx="5791200" cy="762000"/>
          </a:xfrm>
          <a:prstGeom prst="rect">
            <a:avLst/>
          </a:prstGeom>
          <a:solidFill>
            <a:srgbClr val="FF9900"/>
          </a:solidFill>
          <a:ln w="3810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200" b="1">
                <a:solidFill>
                  <a:srgbClr val="CC0000"/>
                </a:solidFill>
                <a:effectLst>
                  <a:outerShdw blurRad="38100" dist="38100" dir="2700000" algn="tl">
                    <a:srgbClr val="000000"/>
                  </a:outerShdw>
                </a:effectLst>
                <a:latin typeface="Arial" charset="0"/>
              </a:rPr>
              <a:t>Fiberglass Reinforcements</a:t>
            </a:r>
            <a:endParaRPr lang="en-US" b="1">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60803"/>
                                        </p:tgtEl>
                                        <p:attrNameLst>
                                          <p:attrName>style.visibility</p:attrName>
                                        </p:attrNameLst>
                                      </p:cBhvr>
                                      <p:to>
                                        <p:strVal val="visible"/>
                                      </p:to>
                                    </p:set>
                                    <p:anim calcmode="lin" valueType="num">
                                      <p:cBhvr additive="base">
                                        <p:cTn id="7" dur="500" fill="hold"/>
                                        <p:tgtEl>
                                          <p:spTgt spid="460803"/>
                                        </p:tgtEl>
                                        <p:attrNameLst>
                                          <p:attrName>ppt_x</p:attrName>
                                        </p:attrNameLst>
                                      </p:cBhvr>
                                      <p:tavLst>
                                        <p:tav tm="0">
                                          <p:val>
                                            <p:strVal val="0-#ppt_w/2"/>
                                          </p:val>
                                        </p:tav>
                                        <p:tav tm="100000">
                                          <p:val>
                                            <p:strVal val="#ppt_x"/>
                                          </p:val>
                                        </p:tav>
                                      </p:tavLst>
                                    </p:anim>
                                    <p:anim calcmode="lin" valueType="num">
                                      <p:cBhvr additive="base">
                                        <p:cTn id="8" dur="500" fill="hold"/>
                                        <p:tgtEl>
                                          <p:spTgt spid="4608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03"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0274" name="Rectangle 2"/>
          <p:cNvSpPr>
            <a:spLocks noGrp="1" noChangeArrowheads="1"/>
          </p:cNvSpPr>
          <p:nvPr>
            <p:ph type="title"/>
          </p:nvPr>
        </p:nvSpPr>
        <p:spPr>
          <a:xfrm>
            <a:off x="304800" y="685800"/>
            <a:ext cx="8458200" cy="914400"/>
          </a:xfrm>
          <a:solidFill>
            <a:srgbClr val="FF9900"/>
          </a:solidFill>
          <a:ln w="57150">
            <a:solidFill>
              <a:srgbClr val="CC0000"/>
            </a:solidFill>
          </a:ln>
          <a:effectLst>
            <a:outerShdw dist="143684" dir="2700000" algn="ctr" rotWithShape="0">
              <a:schemeClr val="bg2"/>
            </a:outerShdw>
          </a:effectLst>
        </p:spPr>
        <p:txBody>
          <a:bodyPr lIns="90488" tIns="44450" rIns="90488" bIns="44450"/>
          <a:lstStyle/>
          <a:p>
            <a:pPr>
              <a:defRPr/>
            </a:pPr>
            <a:r>
              <a:rPr lang="en-US" sz="4000">
                <a:solidFill>
                  <a:srgbClr val="CC0000"/>
                </a:solidFill>
              </a:rPr>
              <a:t>Emissions From Polyester Resins</a:t>
            </a:r>
            <a:endParaRPr lang="en-US"/>
          </a:p>
        </p:txBody>
      </p:sp>
      <p:sp>
        <p:nvSpPr>
          <p:cNvPr id="310275" name="Rectangle 3"/>
          <p:cNvSpPr>
            <a:spLocks noGrp="1" noChangeArrowheads="1"/>
          </p:cNvSpPr>
          <p:nvPr>
            <p:ph type="body" sz="half" idx="2"/>
          </p:nvPr>
        </p:nvSpPr>
        <p:spPr>
          <a:xfrm>
            <a:off x="5292725" y="2060575"/>
            <a:ext cx="3273425" cy="3816350"/>
          </a:xfrm>
          <a:ln w="25400" cap="flat">
            <a:solidFill>
              <a:schemeClr val="tx1"/>
            </a:solidFill>
          </a:ln>
          <a:effectLst>
            <a:outerShdw dist="63500" dir="3187806" algn="ctr" rotWithShape="0">
              <a:schemeClr val="bg2"/>
            </a:outerShdw>
          </a:effectLst>
        </p:spPr>
        <p:txBody>
          <a:bodyPr lIns="90488" tIns="44450" rIns="90488" bIns="44450"/>
          <a:lstStyle/>
          <a:p>
            <a:pPr>
              <a:defRPr/>
            </a:pPr>
            <a:r>
              <a:rPr lang="en-US">
                <a:solidFill>
                  <a:schemeClr val="tx1"/>
                </a:solidFill>
              </a:rPr>
              <a:t>Ethylene</a:t>
            </a:r>
          </a:p>
          <a:p>
            <a:pPr>
              <a:defRPr/>
            </a:pPr>
            <a:r>
              <a:rPr lang="en-US">
                <a:solidFill>
                  <a:schemeClr val="tx1"/>
                </a:solidFill>
              </a:rPr>
              <a:t>Styrene / MMA</a:t>
            </a:r>
          </a:p>
          <a:p>
            <a:pPr>
              <a:defRPr/>
            </a:pPr>
            <a:r>
              <a:rPr lang="en-US">
                <a:solidFill>
                  <a:schemeClr val="tx1"/>
                </a:solidFill>
              </a:rPr>
              <a:t>Ethylene Glycol</a:t>
            </a:r>
          </a:p>
          <a:p>
            <a:pPr>
              <a:defRPr/>
            </a:pPr>
            <a:r>
              <a:rPr lang="en-US">
                <a:solidFill>
                  <a:schemeClr val="tx1"/>
                </a:solidFill>
              </a:rPr>
              <a:t>Pentane</a:t>
            </a:r>
          </a:p>
          <a:p>
            <a:pPr>
              <a:defRPr/>
            </a:pPr>
            <a:r>
              <a:rPr lang="en-US">
                <a:solidFill>
                  <a:schemeClr val="tx1"/>
                </a:solidFill>
              </a:rPr>
              <a:t>Acetone / MEK</a:t>
            </a:r>
          </a:p>
          <a:p>
            <a:pPr>
              <a:defRPr/>
            </a:pPr>
            <a:r>
              <a:rPr lang="en-US">
                <a:solidFill>
                  <a:schemeClr val="tx1"/>
                </a:solidFill>
              </a:rPr>
              <a:t>MEKP</a:t>
            </a:r>
          </a:p>
          <a:p>
            <a:pPr>
              <a:defRPr/>
            </a:pPr>
            <a:r>
              <a:rPr lang="en-US">
                <a:solidFill>
                  <a:schemeClr val="tx1"/>
                </a:solidFill>
              </a:rPr>
              <a:t>Dibasic Ester</a:t>
            </a:r>
          </a:p>
        </p:txBody>
      </p:sp>
      <p:sp>
        <p:nvSpPr>
          <p:cNvPr id="310276" name="Rectangle 4"/>
          <p:cNvSpPr>
            <a:spLocks noChangeArrowheads="1"/>
          </p:cNvSpPr>
          <p:nvPr/>
        </p:nvSpPr>
        <p:spPr bwMode="auto">
          <a:xfrm>
            <a:off x="881063" y="2641600"/>
            <a:ext cx="2014537" cy="2768600"/>
          </a:xfrm>
          <a:prstGeom prst="rect">
            <a:avLst/>
          </a:prstGeom>
          <a:noFill/>
          <a:ln w="12700">
            <a:noFill/>
            <a:miter lim="800000"/>
            <a:headEnd/>
            <a:tailEnd/>
          </a:ln>
          <a:effectLst>
            <a:outerShdw dist="71842" dir="2700000" algn="ctr" rotWithShape="0">
              <a:schemeClr val="bg2"/>
            </a:outerShdw>
          </a:effectLst>
        </p:spPr>
        <p:txBody>
          <a:bodyPr wrap="none" lIns="90488" tIns="44450" rIns="90488" bIns="44450">
            <a:spAutoFit/>
          </a:bodyPr>
          <a:lstStyle/>
          <a:p>
            <a:pPr algn="ctr">
              <a:defRPr/>
            </a:pPr>
            <a:r>
              <a:rPr lang="en-US" sz="4400" b="1">
                <a:effectLst>
                  <a:outerShdw blurRad="38100" dist="38100" dir="2700000" algn="tl">
                    <a:srgbClr val="000000"/>
                  </a:outerShdw>
                </a:effectLst>
                <a:latin typeface="Arial" charset="0"/>
              </a:rPr>
              <a:t>Resins</a:t>
            </a:r>
          </a:p>
          <a:p>
            <a:pPr algn="ctr">
              <a:defRPr/>
            </a:pPr>
            <a:r>
              <a:rPr lang="en-US" sz="4400" b="1">
                <a:effectLst>
                  <a:outerShdw blurRad="38100" dist="38100" dir="2700000" algn="tl">
                    <a:srgbClr val="000000"/>
                  </a:outerShdw>
                </a:effectLst>
                <a:latin typeface="Arial" charset="0"/>
              </a:rPr>
              <a:t>&amp;</a:t>
            </a:r>
          </a:p>
          <a:p>
            <a:pPr algn="ctr">
              <a:defRPr/>
            </a:pPr>
            <a:r>
              <a:rPr lang="en-US" sz="4400" b="1">
                <a:effectLst>
                  <a:outerShdw blurRad="38100" dist="38100" dir="2700000" algn="tl">
                    <a:srgbClr val="000000"/>
                  </a:outerShdw>
                </a:effectLst>
                <a:latin typeface="Arial" charset="0"/>
              </a:rPr>
              <a:t>Glass</a:t>
            </a:r>
          </a:p>
          <a:p>
            <a:pPr algn="ctr">
              <a:defRPr/>
            </a:pPr>
            <a:r>
              <a:rPr lang="en-US" sz="4400" b="1">
                <a:effectLst>
                  <a:outerShdw blurRad="38100" dist="38100" dir="2700000" algn="tl">
                    <a:srgbClr val="000000"/>
                  </a:outerShdw>
                </a:effectLst>
                <a:latin typeface="Arial" charset="0"/>
              </a:rPr>
              <a:t>Fiber</a:t>
            </a:r>
            <a:endParaRPr lang="en-US" sz="4400" b="1">
              <a:effectLst>
                <a:outerShdw blurRad="38100" dist="38100" dir="2700000" algn="tl">
                  <a:srgbClr val="000000"/>
                </a:outerShdw>
              </a:effectLst>
            </a:endParaRPr>
          </a:p>
        </p:txBody>
      </p:sp>
      <p:sp>
        <p:nvSpPr>
          <p:cNvPr id="310277" name="Rectangle 5"/>
          <p:cNvSpPr>
            <a:spLocks noChangeArrowheads="1"/>
          </p:cNvSpPr>
          <p:nvPr/>
        </p:nvSpPr>
        <p:spPr bwMode="auto">
          <a:xfrm>
            <a:off x="539750" y="2205038"/>
            <a:ext cx="2519363" cy="3529012"/>
          </a:xfrm>
          <a:prstGeom prst="rect">
            <a:avLst/>
          </a:prstGeom>
          <a:noFill/>
          <a:ln w="25400">
            <a:solidFill>
              <a:schemeClr val="tx1"/>
            </a:solidFill>
            <a:miter lim="800000"/>
            <a:headEnd/>
            <a:tailEnd/>
          </a:ln>
          <a:effectLst>
            <a:outerShdw dist="53882" dir="2700000" algn="ctr" rotWithShape="0">
              <a:schemeClr val="bg2"/>
            </a:outerShdw>
          </a:effectLst>
        </p:spPr>
        <p:txBody>
          <a:bodyPr wrap="none" anchor="ctr"/>
          <a:lstStyle/>
          <a:p>
            <a:pPr>
              <a:defRPr/>
            </a:pPr>
            <a:endParaRPr lang="en-US"/>
          </a:p>
        </p:txBody>
      </p:sp>
      <p:sp>
        <p:nvSpPr>
          <p:cNvPr id="310278" name="AutoShape 6"/>
          <p:cNvSpPr>
            <a:spLocks noChangeArrowheads="1"/>
          </p:cNvSpPr>
          <p:nvPr/>
        </p:nvSpPr>
        <p:spPr bwMode="auto">
          <a:xfrm>
            <a:off x="3203575" y="3573463"/>
            <a:ext cx="1941513" cy="736600"/>
          </a:xfrm>
          <a:prstGeom prst="rightArrow">
            <a:avLst>
              <a:gd name="adj1" fmla="val 50000"/>
              <a:gd name="adj2" fmla="val 131801"/>
            </a:avLst>
          </a:prstGeom>
          <a:solidFill>
            <a:srgbClr val="FC0128"/>
          </a:solidFill>
          <a:ln w="25400">
            <a:solidFill>
              <a:schemeClr val="bg2"/>
            </a:solidFill>
            <a:miter lim="800000"/>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0278"/>
                                        </p:tgtEl>
                                        <p:attrNameLst>
                                          <p:attrName>style.visibility</p:attrName>
                                        </p:attrNameLst>
                                      </p:cBhvr>
                                      <p:to>
                                        <p:strVal val="visible"/>
                                      </p:to>
                                    </p:set>
                                    <p:anim calcmode="lin" valueType="num">
                                      <p:cBhvr additive="base">
                                        <p:cTn id="7" dur="500" fill="hold"/>
                                        <p:tgtEl>
                                          <p:spTgt spid="310278"/>
                                        </p:tgtEl>
                                        <p:attrNameLst>
                                          <p:attrName>ppt_x</p:attrName>
                                        </p:attrNameLst>
                                      </p:cBhvr>
                                      <p:tavLst>
                                        <p:tav tm="0">
                                          <p:val>
                                            <p:strVal val="#ppt_x"/>
                                          </p:val>
                                        </p:tav>
                                        <p:tav tm="100000">
                                          <p:val>
                                            <p:strVal val="#ppt_x"/>
                                          </p:val>
                                        </p:tav>
                                      </p:tavLst>
                                    </p:anim>
                                    <p:anim calcmode="lin" valueType="num">
                                      <p:cBhvr additive="base">
                                        <p:cTn id="8" dur="500" fill="hold"/>
                                        <p:tgtEl>
                                          <p:spTgt spid="3102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8"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DCP02708"/>
          <p:cNvPicPr>
            <a:picLocks noChangeAspect="1" noChangeArrowheads="1"/>
          </p:cNvPicPr>
          <p:nvPr/>
        </p:nvPicPr>
        <p:blipFill>
          <a:blip r:embed="rId3" cstate="print"/>
          <a:srcRect/>
          <a:stretch>
            <a:fillRect/>
          </a:stretch>
        </p:blipFill>
        <p:spPr bwMode="auto">
          <a:xfrm>
            <a:off x="-228600" y="0"/>
            <a:ext cx="9372600" cy="7086600"/>
          </a:xfrm>
          <a:prstGeom prst="rect">
            <a:avLst/>
          </a:prstGeom>
          <a:noFill/>
          <a:ln w="9525">
            <a:noFill/>
            <a:miter lim="800000"/>
            <a:headEnd/>
            <a:tailEnd/>
          </a:ln>
        </p:spPr>
      </p:pic>
      <p:sp>
        <p:nvSpPr>
          <p:cNvPr id="436228" name="Rectangle 4"/>
          <p:cNvSpPr>
            <a:spLocks noChangeArrowheads="1"/>
          </p:cNvSpPr>
          <p:nvPr/>
        </p:nvSpPr>
        <p:spPr bwMode="auto">
          <a:xfrm>
            <a:off x="3733800" y="5181600"/>
            <a:ext cx="4953000" cy="11430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Saturating with Resin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36228"/>
                                        </p:tgtEl>
                                        <p:attrNameLst>
                                          <p:attrName>style.visibility</p:attrName>
                                        </p:attrNameLst>
                                      </p:cBhvr>
                                      <p:to>
                                        <p:strVal val="visible"/>
                                      </p:to>
                                    </p:set>
                                    <p:animEffect transition="in" filter="slide(fromBottom)">
                                      <p:cBhvr>
                                        <p:cTn id="7" dur="500"/>
                                        <p:tgtEl>
                                          <p:spTgt spid="436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28" grpId="0" animBg="1"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DCP02713"/>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57731" name="Rectangle 3"/>
          <p:cNvSpPr>
            <a:spLocks noChangeArrowheads="1"/>
          </p:cNvSpPr>
          <p:nvPr/>
        </p:nvSpPr>
        <p:spPr bwMode="auto">
          <a:xfrm>
            <a:off x="3006725" y="5562600"/>
            <a:ext cx="3241675"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Curing Process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DCP0271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52617" name="Rectangle 9"/>
          <p:cNvSpPr>
            <a:spLocks noChangeArrowheads="1"/>
          </p:cNvSpPr>
          <p:nvPr/>
        </p:nvSpPr>
        <p:spPr bwMode="auto">
          <a:xfrm>
            <a:off x="6400800" y="5181600"/>
            <a:ext cx="1820863" cy="11239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Curing</a:t>
            </a:r>
          </a:p>
          <a:p>
            <a:pPr algn="ctr">
              <a:defRPr/>
            </a:pPr>
            <a:r>
              <a:rPr lang="en-US" sz="3200" b="1">
                <a:solidFill>
                  <a:srgbClr val="CC0000"/>
                </a:solidFill>
                <a:effectLst>
                  <a:outerShdw blurRad="38100" dist="38100" dir="2700000" algn="tl">
                    <a:srgbClr val="000000"/>
                  </a:outerShdw>
                </a:effectLst>
                <a:latin typeface="Arial" charset="0"/>
              </a:rPr>
              <a:t>Process</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1026" descr="DCP0271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1026" descr="DSCN0140"/>
          <p:cNvPicPr>
            <a:picLocks noChangeAspect="1" noChangeArrowheads="1"/>
          </p:cNvPicPr>
          <p:nvPr/>
        </p:nvPicPr>
        <p:blipFill>
          <a:blip r:embed="rId3" cstate="print"/>
          <a:srcRect/>
          <a:stretch>
            <a:fillRect/>
          </a:stretch>
        </p:blipFill>
        <p:spPr bwMode="auto">
          <a:xfrm>
            <a:off x="0" y="0"/>
            <a:ext cx="9144000" cy="6915150"/>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3" descr="DCP02720"/>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DCP0272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descr="DCP02729"/>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59779" name="Rectangle 3"/>
          <p:cNvSpPr>
            <a:spLocks noChangeArrowheads="1"/>
          </p:cNvSpPr>
          <p:nvPr/>
        </p:nvSpPr>
        <p:spPr bwMode="auto">
          <a:xfrm>
            <a:off x="592138" y="582613"/>
            <a:ext cx="3217862" cy="636587"/>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Assembly Line </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2" descr="DCP0272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64899" name="Rectangle 3"/>
          <p:cNvSpPr>
            <a:spLocks noChangeArrowheads="1"/>
          </p:cNvSpPr>
          <p:nvPr/>
        </p:nvSpPr>
        <p:spPr bwMode="auto">
          <a:xfrm>
            <a:off x="2971800" y="5486400"/>
            <a:ext cx="3554413"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Finished Product</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4" name="Picture 2" descr="Boat 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471043" name="Rectangle 3"/>
          <p:cNvSpPr>
            <a:spLocks noChangeArrowheads="1"/>
          </p:cNvSpPr>
          <p:nvPr/>
        </p:nvSpPr>
        <p:spPr bwMode="auto">
          <a:xfrm>
            <a:off x="4522788" y="5334000"/>
            <a:ext cx="3554412" cy="636588"/>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defRPr/>
            </a:pPr>
            <a:r>
              <a:rPr lang="en-US" sz="3200" b="1">
                <a:solidFill>
                  <a:srgbClr val="CC0000"/>
                </a:solidFill>
                <a:effectLst>
                  <a:outerShdw blurRad="38100" dist="38100" dir="2700000" algn="tl">
                    <a:srgbClr val="000000"/>
                  </a:outerShdw>
                </a:effectLst>
                <a:latin typeface="Arial" charset="0"/>
              </a:rPr>
              <a:t>Finished Product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1026"/>
          <p:cNvSpPr>
            <a:spLocks noGrp="1" noChangeArrowheads="1"/>
          </p:cNvSpPr>
          <p:nvPr>
            <p:ph type="title"/>
          </p:nvPr>
        </p:nvSpPr>
        <p:spPr>
          <a:xfrm>
            <a:off x="2057400" y="533400"/>
            <a:ext cx="5410200" cy="8382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Coming to Terms</a:t>
            </a:r>
            <a:endParaRPr lang="en-US" sz="4000"/>
          </a:p>
        </p:txBody>
      </p:sp>
      <p:sp>
        <p:nvSpPr>
          <p:cNvPr id="328707" name="Rectangle 1027"/>
          <p:cNvSpPr>
            <a:spLocks noGrp="1" noChangeArrowheads="1"/>
          </p:cNvSpPr>
          <p:nvPr>
            <p:ph type="body" idx="1"/>
          </p:nvPr>
        </p:nvSpPr>
        <p:spPr>
          <a:xfrm>
            <a:off x="685800" y="1447800"/>
            <a:ext cx="7772400" cy="4800600"/>
          </a:xfrm>
          <a:effectLst>
            <a:outerShdw dist="63500" dir="2212194" algn="ctr" rotWithShape="0">
              <a:schemeClr val="bg2"/>
            </a:outerShdw>
          </a:effectLst>
        </p:spPr>
        <p:txBody>
          <a:bodyPr/>
          <a:lstStyle/>
          <a:p>
            <a:pPr>
              <a:defRPr/>
            </a:pPr>
            <a:r>
              <a:rPr lang="en-US" sz="3600">
                <a:solidFill>
                  <a:srgbClr val="FF3300"/>
                </a:solidFill>
              </a:rPr>
              <a:t>Plastic</a:t>
            </a:r>
          </a:p>
          <a:p>
            <a:pPr lvl="1">
              <a:defRPr/>
            </a:pPr>
            <a:r>
              <a:rPr lang="en-US"/>
              <a:t>Organic compounds that can be molded </a:t>
            </a:r>
          </a:p>
          <a:p>
            <a:pPr>
              <a:defRPr/>
            </a:pPr>
            <a:r>
              <a:rPr lang="en-US" sz="3600">
                <a:solidFill>
                  <a:srgbClr val="FF3300"/>
                </a:solidFill>
              </a:rPr>
              <a:t>Polymer</a:t>
            </a:r>
            <a:endParaRPr lang="en-US" sz="3600"/>
          </a:p>
          <a:p>
            <a:pPr lvl="1">
              <a:defRPr/>
            </a:pPr>
            <a:r>
              <a:rPr lang="en-US"/>
              <a:t>Two or more like molecules joined to form a more complex, physically different molecule </a:t>
            </a:r>
          </a:p>
          <a:p>
            <a:pPr>
              <a:defRPr/>
            </a:pPr>
            <a:r>
              <a:rPr lang="en-US" sz="3600">
                <a:solidFill>
                  <a:srgbClr val="FF3300"/>
                </a:solidFill>
              </a:rPr>
              <a:t>Resin</a:t>
            </a:r>
            <a:endParaRPr lang="en-US"/>
          </a:p>
          <a:p>
            <a:pPr lvl="1">
              <a:defRPr/>
            </a:pPr>
            <a:r>
              <a:rPr lang="en-US"/>
              <a:t>Carbon compound polymers used in reinforced products to surround and hold fibers</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1618" name="Picture 2" descr="crat04_m"/>
          <p:cNvPicPr>
            <a:picLocks noChangeAspect="1" noChangeArrowheads="1"/>
          </p:cNvPicPr>
          <p:nvPr/>
        </p:nvPicPr>
        <p:blipFill>
          <a:blip r:embed="rId2" cstate="print"/>
          <a:srcRect/>
          <a:stretch>
            <a:fillRect/>
          </a:stretch>
        </p:blipFill>
        <p:spPr bwMode="auto">
          <a:xfrm>
            <a:off x="0" y="-50800"/>
            <a:ext cx="9144000" cy="7061200"/>
          </a:xfrm>
          <a:prstGeom prst="rect">
            <a:avLst/>
          </a:prstGeom>
          <a:noFill/>
          <a:ln w="9525">
            <a:noFill/>
            <a:miter lim="800000"/>
            <a:headEnd/>
            <a:tailEnd/>
          </a:ln>
        </p:spPr>
      </p:pic>
      <p:sp>
        <p:nvSpPr>
          <p:cNvPr id="732163" name="Rectangle 3"/>
          <p:cNvSpPr>
            <a:spLocks noChangeArrowheads="1"/>
          </p:cNvSpPr>
          <p:nvPr/>
        </p:nvSpPr>
        <p:spPr bwMode="auto">
          <a:xfrm>
            <a:off x="561975" y="4572000"/>
            <a:ext cx="3248025" cy="1611313"/>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200" b="1">
                <a:solidFill>
                  <a:srgbClr val="CC0000"/>
                </a:solidFill>
                <a:effectLst>
                  <a:outerShdw blurRad="38100" dist="38100" dir="2700000" algn="tl">
                    <a:srgbClr val="000000"/>
                  </a:outerShdw>
                </a:effectLst>
                <a:latin typeface="Arial" charset="0"/>
              </a:rPr>
              <a:t>Let’s Discuss</a:t>
            </a:r>
          </a:p>
          <a:p>
            <a:pPr algn="ctr">
              <a:defRPr/>
            </a:pPr>
            <a:r>
              <a:rPr lang="en-US" sz="3200" b="1">
                <a:solidFill>
                  <a:srgbClr val="CC0000"/>
                </a:solidFill>
                <a:effectLst>
                  <a:outerShdw blurRad="38100" dist="38100" dir="2700000" algn="tl">
                    <a:srgbClr val="000000"/>
                  </a:outerShdw>
                </a:effectLst>
                <a:latin typeface="Arial" charset="0"/>
              </a:rPr>
              <a:t>Fabrication of</a:t>
            </a:r>
          </a:p>
          <a:p>
            <a:pPr algn="ctr">
              <a:defRPr/>
            </a:pPr>
            <a:r>
              <a:rPr lang="en-US" sz="3200" b="1">
                <a:solidFill>
                  <a:srgbClr val="CC0000"/>
                </a:solidFill>
                <a:effectLst>
                  <a:outerShdw blurRad="38100" dist="38100" dir="2700000" algn="tl">
                    <a:srgbClr val="000000"/>
                  </a:outerShdw>
                </a:effectLst>
                <a:latin typeface="Arial" charset="0"/>
              </a:rPr>
              <a:t>Cultured Stone</a:t>
            </a:r>
            <a:r>
              <a:rPr lang="en-US" sz="2800" b="1">
                <a:solidFill>
                  <a:srgbClr val="CC0000"/>
                </a:solidFill>
                <a:effectLst>
                  <a:outerShdw blurRad="38100" dist="38100" dir="2700000" algn="tl">
                    <a:srgbClr val="000000"/>
                  </a:outerShdw>
                </a:effectLst>
                <a:latin typeface="Arial"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2163"/>
                                        </p:tgtEl>
                                        <p:attrNameLst>
                                          <p:attrName>style.visibility</p:attrName>
                                        </p:attrNameLst>
                                      </p:cBhvr>
                                      <p:to>
                                        <p:strVal val="visible"/>
                                      </p:to>
                                    </p:set>
                                    <p:anim calcmode="lin" valueType="num">
                                      <p:cBhvr additive="base">
                                        <p:cTn id="7" dur="500" fill="hold"/>
                                        <p:tgtEl>
                                          <p:spTgt spid="732163"/>
                                        </p:tgtEl>
                                        <p:attrNameLst>
                                          <p:attrName>ppt_x</p:attrName>
                                        </p:attrNameLst>
                                      </p:cBhvr>
                                      <p:tavLst>
                                        <p:tav tm="0">
                                          <p:val>
                                            <p:strVal val="#ppt_x"/>
                                          </p:val>
                                        </p:tav>
                                        <p:tav tm="100000">
                                          <p:val>
                                            <p:strVal val="#ppt_x"/>
                                          </p:val>
                                        </p:tav>
                                      </p:tavLst>
                                    </p:anim>
                                    <p:anim calcmode="lin" valueType="num">
                                      <p:cBhvr additive="base">
                                        <p:cTn id="8" dur="500" fill="hold"/>
                                        <p:tgtEl>
                                          <p:spTgt spid="7321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2163" grpId="0" animBg="1"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2642" name="Picture 2" descr="Escalante1"/>
          <p:cNvPicPr>
            <a:picLocks noChangeAspect="1" noChangeArrowheads="1"/>
          </p:cNvPicPr>
          <p:nvPr/>
        </p:nvPicPr>
        <p:blipFill>
          <a:blip r:embed="rId2" cstate="print"/>
          <a:srcRect/>
          <a:stretch>
            <a:fillRect/>
          </a:stretch>
        </p:blipFill>
        <p:spPr bwMode="auto">
          <a:xfrm>
            <a:off x="6350000" y="0"/>
            <a:ext cx="3098800" cy="7772400"/>
          </a:xfrm>
          <a:prstGeom prst="rect">
            <a:avLst/>
          </a:prstGeom>
          <a:noFill/>
          <a:ln w="9525">
            <a:noFill/>
            <a:miter lim="800000"/>
            <a:headEnd/>
            <a:tailEnd/>
          </a:ln>
        </p:spPr>
      </p:pic>
      <p:sp>
        <p:nvSpPr>
          <p:cNvPr id="726019" name="Rectangle 3"/>
          <p:cNvSpPr>
            <a:spLocks noChangeArrowheads="1"/>
          </p:cNvSpPr>
          <p:nvPr/>
        </p:nvSpPr>
        <p:spPr bwMode="auto">
          <a:xfrm>
            <a:off x="1028700" y="1524000"/>
            <a:ext cx="3848100" cy="3994150"/>
          </a:xfrm>
          <a:prstGeom prst="rect">
            <a:avLst/>
          </a:prstGeom>
          <a:solidFill>
            <a:srgbClr val="FF9900"/>
          </a:solidFill>
          <a:ln w="57150">
            <a:solidFill>
              <a:srgbClr val="CC0000"/>
            </a:solidFill>
            <a:miter lim="800000"/>
            <a:headEnd/>
            <a:tailEnd/>
          </a:ln>
          <a:effectLst>
            <a:outerShdw dist="99190" dir="2388334"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Types of </a:t>
            </a:r>
          </a:p>
          <a:p>
            <a:pPr algn="ctr">
              <a:defRPr/>
            </a:pPr>
            <a:r>
              <a:rPr lang="en-US" sz="3600" b="1">
                <a:solidFill>
                  <a:srgbClr val="CC0000"/>
                </a:solidFill>
                <a:effectLst>
                  <a:outerShdw blurRad="38100" dist="38100" dir="2700000" algn="tl">
                    <a:srgbClr val="000000"/>
                  </a:outerShdw>
                </a:effectLst>
                <a:latin typeface="Arial" charset="0"/>
              </a:rPr>
              <a:t>Cultured Stone</a:t>
            </a:r>
          </a:p>
          <a:p>
            <a:pPr algn="ctr">
              <a:defRPr/>
            </a:pPr>
            <a:endParaRPr lang="en-US" sz="3600" b="1">
              <a:solidFill>
                <a:srgbClr val="CC0000"/>
              </a:solidFill>
              <a:effectLst>
                <a:outerShdw blurRad="38100" dist="38100" dir="2700000" algn="tl">
                  <a:srgbClr val="000000"/>
                </a:outerShdw>
              </a:effectLst>
              <a:latin typeface="Arial" charset="0"/>
            </a:endParaRPr>
          </a:p>
          <a:p>
            <a:pPr algn="ctr">
              <a:defRPr/>
            </a:pPr>
            <a:endParaRPr lang="en-US" sz="3600" b="1">
              <a:solidFill>
                <a:srgbClr val="CC0000"/>
              </a:solidFill>
              <a:effectLst>
                <a:outerShdw blurRad="38100" dist="38100" dir="2700000" algn="tl">
                  <a:srgbClr val="000000"/>
                </a:outerShdw>
              </a:effectLst>
              <a:latin typeface="Arial" charset="0"/>
            </a:endParaRPr>
          </a:p>
          <a:p>
            <a:pPr algn="ctr">
              <a:defRPr/>
            </a:pPr>
            <a:r>
              <a:rPr lang="en-US" sz="3600" b="1">
                <a:solidFill>
                  <a:srgbClr val="CC0000"/>
                </a:solidFill>
                <a:effectLst>
                  <a:outerShdw blurRad="38100" dist="38100" dir="2700000" algn="tl">
                    <a:srgbClr val="000000"/>
                  </a:outerShdw>
                </a:effectLst>
                <a:latin typeface="Arial" charset="0"/>
              </a:rPr>
              <a:t>Cultured Marble</a:t>
            </a:r>
          </a:p>
          <a:p>
            <a:pPr algn="ctr">
              <a:defRPr/>
            </a:pPr>
            <a:r>
              <a:rPr lang="en-US" sz="3600" b="1">
                <a:solidFill>
                  <a:srgbClr val="CC0000"/>
                </a:solidFill>
                <a:effectLst>
                  <a:outerShdw blurRad="38100" dist="38100" dir="2700000" algn="tl">
                    <a:srgbClr val="000000"/>
                  </a:outerShdw>
                </a:effectLst>
                <a:latin typeface="Arial" charset="0"/>
              </a:rPr>
              <a:t>Cultured Granite</a:t>
            </a:r>
          </a:p>
          <a:p>
            <a:pPr algn="ctr">
              <a:defRPr/>
            </a:pPr>
            <a:r>
              <a:rPr lang="en-US" sz="3600" b="1">
                <a:solidFill>
                  <a:srgbClr val="CC0000"/>
                </a:solidFill>
                <a:effectLst>
                  <a:outerShdw blurRad="38100" dist="38100" dir="2700000" algn="tl">
                    <a:srgbClr val="000000"/>
                  </a:outerShdw>
                </a:effectLst>
                <a:latin typeface="Arial" charset="0"/>
              </a:rPr>
              <a:t>Cultured Onyx</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a:xfrm>
            <a:off x="1676400" y="533400"/>
            <a:ext cx="5562600" cy="7620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Cultured Marble</a:t>
            </a:r>
            <a:endParaRPr lang="en-US"/>
          </a:p>
        </p:txBody>
      </p:sp>
      <p:sp>
        <p:nvSpPr>
          <p:cNvPr id="438275" name="Rectangle 3"/>
          <p:cNvSpPr>
            <a:spLocks noGrp="1" noChangeArrowheads="1"/>
          </p:cNvSpPr>
          <p:nvPr>
            <p:ph type="body" idx="1"/>
          </p:nvPr>
        </p:nvSpPr>
        <p:spPr>
          <a:xfrm>
            <a:off x="685800" y="1828800"/>
            <a:ext cx="7772400" cy="4419600"/>
          </a:xfrm>
          <a:effectLst>
            <a:outerShdw dist="53882" dir="2700000" algn="ctr" rotWithShape="0">
              <a:schemeClr val="bg2"/>
            </a:outerShdw>
          </a:effectLst>
        </p:spPr>
        <p:txBody>
          <a:bodyPr/>
          <a:lstStyle/>
          <a:p>
            <a:pPr>
              <a:defRPr/>
            </a:pPr>
            <a:r>
              <a:rPr lang="en-US" sz="3600">
                <a:solidFill>
                  <a:srgbClr val="FF0000"/>
                </a:solidFill>
              </a:rPr>
              <a:t>Consists of  </a:t>
            </a:r>
            <a:r>
              <a:rPr lang="en-US" sz="3600">
                <a:solidFill>
                  <a:srgbClr val="FF0000"/>
                </a:solidFill>
                <a:sym typeface="Symbol" pitchFamily="18" charset="2"/>
              </a:rPr>
              <a:t></a:t>
            </a:r>
            <a:endParaRPr lang="en-US" sz="3600">
              <a:solidFill>
                <a:srgbClr val="FF0000"/>
              </a:solidFill>
            </a:endParaRPr>
          </a:p>
          <a:p>
            <a:pPr lvl="1">
              <a:defRPr/>
            </a:pPr>
            <a:r>
              <a:rPr lang="en-US">
                <a:solidFill>
                  <a:srgbClr val="FF9900"/>
                </a:solidFill>
                <a:sym typeface="Symbol" pitchFamily="18" charset="2"/>
              </a:rPr>
              <a:t> Crushed Marble &amp; Stone  (Mined)</a:t>
            </a:r>
          </a:p>
          <a:p>
            <a:pPr lvl="1">
              <a:defRPr/>
            </a:pPr>
            <a:r>
              <a:rPr lang="en-US">
                <a:solidFill>
                  <a:srgbClr val="FF9900"/>
                </a:solidFill>
                <a:sym typeface="Symbol" pitchFamily="18" charset="2"/>
              </a:rPr>
              <a:t> High Strength Polyester Resin </a:t>
            </a:r>
          </a:p>
          <a:p>
            <a:pPr lvl="1">
              <a:defRPr/>
            </a:pPr>
            <a:r>
              <a:rPr lang="en-US">
                <a:solidFill>
                  <a:srgbClr val="FF9900"/>
                </a:solidFill>
                <a:sym typeface="Symbol" pitchFamily="18" charset="2"/>
              </a:rPr>
              <a:t> Protective Gel Coat on the Surface</a:t>
            </a:r>
          </a:p>
          <a:p>
            <a:pPr lvl="1">
              <a:buFontTx/>
              <a:buNone/>
              <a:defRPr/>
            </a:pPr>
            <a:endParaRPr lang="en-US" sz="3200"/>
          </a:p>
          <a:p>
            <a:pPr>
              <a:defRPr/>
            </a:pPr>
            <a:r>
              <a:rPr lang="en-US" sz="3600"/>
              <a:t>Mixture is Poured into a Mold</a:t>
            </a:r>
          </a:p>
          <a:p>
            <a:pPr>
              <a:defRPr/>
            </a:pPr>
            <a:r>
              <a:rPr lang="en-US" sz="3600"/>
              <a:t>Allowed to cure and shrink</a:t>
            </a:r>
          </a:p>
          <a:p>
            <a:pPr>
              <a:defRPr/>
            </a:pPr>
            <a:r>
              <a:rPr lang="en-US" sz="3600"/>
              <a:t>Part is trimmed and polished</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4690" name="Picture 2" descr="DSCN2888"/>
          <p:cNvPicPr>
            <a:picLocks noChangeAspect="1" noChangeArrowheads="1"/>
          </p:cNvPicPr>
          <p:nvPr/>
        </p:nvPicPr>
        <p:blipFill>
          <a:blip r:embed="rId3" cstate="print"/>
          <a:srcRect/>
          <a:stretch>
            <a:fillRect/>
          </a:stretch>
        </p:blipFill>
        <p:spPr bwMode="auto">
          <a:xfrm>
            <a:off x="0" y="38100"/>
            <a:ext cx="9296400" cy="6972300"/>
          </a:xfrm>
          <a:prstGeom prst="rect">
            <a:avLst/>
          </a:prstGeom>
          <a:noFill/>
          <a:ln w="9525">
            <a:noFill/>
            <a:miter lim="800000"/>
            <a:headEnd/>
            <a:tailEnd/>
          </a:ln>
        </p:spPr>
      </p:pic>
      <p:sp>
        <p:nvSpPr>
          <p:cNvPr id="792579" name="Rectangle 3"/>
          <p:cNvSpPr>
            <a:spLocks noChangeArrowheads="1"/>
          </p:cNvSpPr>
          <p:nvPr/>
        </p:nvSpPr>
        <p:spPr bwMode="auto">
          <a:xfrm>
            <a:off x="533400" y="4800600"/>
            <a:ext cx="2438400" cy="1447800"/>
          </a:xfrm>
          <a:prstGeom prst="rect">
            <a:avLst/>
          </a:prstGeom>
          <a:solidFill>
            <a:srgbClr val="FF9900"/>
          </a:solidFill>
          <a:ln w="57150">
            <a:solidFill>
              <a:srgbClr val="980000"/>
            </a:solidFill>
            <a:miter lim="800000"/>
            <a:headEnd/>
            <a:tailEnd/>
          </a:ln>
          <a:effectLst>
            <a:outerShdw dist="71842"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Protective</a:t>
            </a:r>
          </a:p>
          <a:p>
            <a:pPr algn="ctr">
              <a:defRPr/>
            </a:pPr>
            <a:r>
              <a:rPr lang="en-US" sz="3600" b="1">
                <a:solidFill>
                  <a:srgbClr val="CC0000"/>
                </a:solidFill>
                <a:effectLst>
                  <a:outerShdw blurRad="38100" dist="38100" dir="2700000" algn="tl">
                    <a:srgbClr val="000000"/>
                  </a:outerShdw>
                </a:effectLst>
                <a:latin typeface="Arial" charset="0"/>
              </a:rPr>
              <a:t>Gel Coat</a:t>
            </a:r>
            <a:endParaRPr lang="en-US" sz="360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1024"/>
          <p:cNvGraphicFramePr>
            <a:graphicFrameLocks noChangeAspect="1"/>
          </p:cNvGraphicFramePr>
          <p:nvPr/>
        </p:nvGraphicFramePr>
        <p:xfrm>
          <a:off x="0" y="0"/>
          <a:ext cx="9601200" cy="7162800"/>
        </p:xfrm>
        <a:graphic>
          <a:graphicData uri="http://schemas.openxmlformats.org/presentationml/2006/ole">
            <mc:AlternateContent xmlns:mc="http://schemas.openxmlformats.org/markup-compatibility/2006">
              <mc:Choice xmlns:v="urn:schemas-microsoft-com:vml" Requires="v">
                <p:oleObj name="Image" r:id="rId3" imgW="2791737" imgH="2432103" progId="">
                  <p:embed/>
                </p:oleObj>
              </mc:Choice>
              <mc:Fallback>
                <p:oleObj name="Image" r:id="rId3" imgW="2791737" imgH="2432103"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601200" cy="716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35907" name="Rectangle 1027"/>
          <p:cNvSpPr>
            <a:spLocks noChangeArrowheads="1"/>
          </p:cNvSpPr>
          <p:nvPr/>
        </p:nvSpPr>
        <p:spPr bwMode="auto">
          <a:xfrm>
            <a:off x="1219200" y="533400"/>
            <a:ext cx="7086600" cy="6858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Fabrication of Cultured Marble</a:t>
            </a:r>
            <a:endParaRPr lang="en-US" sz="3600">
              <a:effectLst>
                <a:outerShdw blurRad="38100" dist="38100" dir="2700000" algn="tl">
                  <a:srgbClr val="000000"/>
                </a:outerShdw>
              </a:effectLst>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1024"/>
          <p:cNvGraphicFramePr>
            <a:graphicFrameLocks noChangeAspect="1"/>
          </p:cNvGraphicFramePr>
          <p:nvPr/>
        </p:nvGraphicFramePr>
        <p:xfrm>
          <a:off x="0" y="0"/>
          <a:ext cx="9448800" cy="6975475"/>
        </p:xfrm>
        <a:graphic>
          <a:graphicData uri="http://schemas.openxmlformats.org/presentationml/2006/ole">
            <mc:AlternateContent xmlns:mc="http://schemas.openxmlformats.org/markup-compatibility/2006">
              <mc:Choice xmlns:v="urn:schemas-microsoft-com:vml" Requires="v">
                <p:oleObj name="Image" r:id="rId3" imgW="2794785" imgH="1661023" progId="">
                  <p:embed/>
                </p:oleObj>
              </mc:Choice>
              <mc:Fallback>
                <p:oleObj name="Image" r:id="rId3" imgW="2794785" imgH="1661023" progId="">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448800" cy="697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36931" name="Rectangle 3"/>
          <p:cNvSpPr>
            <a:spLocks noChangeArrowheads="1"/>
          </p:cNvSpPr>
          <p:nvPr/>
        </p:nvSpPr>
        <p:spPr bwMode="auto">
          <a:xfrm>
            <a:off x="5638800" y="4191000"/>
            <a:ext cx="2895600" cy="1828800"/>
          </a:xfrm>
          <a:prstGeom prst="rect">
            <a:avLst/>
          </a:prstGeom>
          <a:solidFill>
            <a:srgbClr val="FF9900"/>
          </a:solidFill>
          <a:ln w="57150">
            <a:solidFill>
              <a:srgbClr val="980000"/>
            </a:solidFill>
            <a:miter lim="800000"/>
            <a:headEnd/>
            <a:tailEnd/>
          </a:ln>
          <a:effectLst>
            <a:outerShdw dist="71842"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Cultured</a:t>
            </a:r>
          </a:p>
          <a:p>
            <a:pPr algn="ctr">
              <a:defRPr/>
            </a:pPr>
            <a:r>
              <a:rPr lang="en-US" sz="3600" b="1">
                <a:solidFill>
                  <a:srgbClr val="CC0000"/>
                </a:solidFill>
                <a:effectLst>
                  <a:outerShdw blurRad="38100" dist="38100" dir="2700000" algn="tl">
                    <a:srgbClr val="000000"/>
                  </a:outerShdw>
                </a:effectLst>
                <a:latin typeface="Arial" charset="0"/>
              </a:rPr>
              <a:t>Marble</a:t>
            </a:r>
          </a:p>
          <a:p>
            <a:pPr algn="ctr">
              <a:defRPr/>
            </a:pPr>
            <a:r>
              <a:rPr lang="en-US" sz="3600" b="1">
                <a:solidFill>
                  <a:srgbClr val="CC0000"/>
                </a:solidFill>
                <a:effectLst>
                  <a:outerShdw blurRad="38100" dist="38100" dir="2700000" algn="tl">
                    <a:srgbClr val="000000"/>
                  </a:outerShdw>
                </a:effectLst>
                <a:latin typeface="Arial" charset="0"/>
              </a:rPr>
              <a:t>Products</a:t>
            </a:r>
            <a:endParaRPr lang="en-US" sz="36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5714" name="Picture 2" descr="DSCN2898"/>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91555" name="Rectangle 3"/>
          <p:cNvSpPr>
            <a:spLocks noChangeArrowheads="1"/>
          </p:cNvSpPr>
          <p:nvPr/>
        </p:nvSpPr>
        <p:spPr bwMode="auto">
          <a:xfrm>
            <a:off x="609600" y="5562600"/>
            <a:ext cx="5257800" cy="6858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nchor="ctr"/>
          <a:lstStyle/>
          <a:p>
            <a:pPr algn="ctr">
              <a:defRPr/>
            </a:pPr>
            <a:r>
              <a:rPr lang="en-US" sz="3600" b="1">
                <a:solidFill>
                  <a:srgbClr val="CC0000"/>
                </a:solidFill>
                <a:effectLst>
                  <a:outerShdw blurRad="38100" dist="38100" dir="2700000" algn="tl">
                    <a:srgbClr val="000000"/>
                  </a:outerShdw>
                </a:effectLst>
                <a:latin typeface="Arial" charset="0"/>
              </a:rPr>
              <a:t>Trimming &amp; Polishing</a:t>
            </a:r>
            <a:endParaRPr lang="en-US" sz="3600">
              <a:effectLst>
                <a:outerShdw blurRad="38100" dist="38100" dir="2700000" algn="tl">
                  <a:srgbClr val="000000"/>
                </a:outerShdw>
              </a:effectLst>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6738" name="Picture 2" descr="gall_t100"/>
          <p:cNvPicPr>
            <a:picLocks noChangeAspect="1" noChangeArrowheads="1"/>
          </p:cNvPicPr>
          <p:nvPr/>
        </p:nvPicPr>
        <p:blipFill>
          <a:blip r:embed="rId3" cstate="print"/>
          <a:srcRect/>
          <a:stretch>
            <a:fillRect/>
          </a:stretch>
        </p:blipFill>
        <p:spPr bwMode="auto">
          <a:xfrm>
            <a:off x="76200" y="76200"/>
            <a:ext cx="9144000" cy="6858000"/>
          </a:xfrm>
          <a:prstGeom prst="rect">
            <a:avLst/>
          </a:prstGeom>
          <a:noFill/>
          <a:ln w="9525">
            <a:noFill/>
            <a:miter lim="800000"/>
            <a:headEnd/>
            <a:tailEnd/>
          </a:ln>
        </p:spPr>
      </p:pic>
      <p:sp>
        <p:nvSpPr>
          <p:cNvPr id="778243" name="Rectangle 3"/>
          <p:cNvSpPr>
            <a:spLocks noChangeArrowheads="1"/>
          </p:cNvSpPr>
          <p:nvPr/>
        </p:nvSpPr>
        <p:spPr bwMode="auto">
          <a:xfrm>
            <a:off x="6299200" y="4572000"/>
            <a:ext cx="2120900" cy="179705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wrap="none">
            <a:spAutoFit/>
          </a:bodyPr>
          <a:lstStyle/>
          <a:p>
            <a:pPr algn="ctr">
              <a:defRPr/>
            </a:pPr>
            <a:r>
              <a:rPr lang="en-US" sz="3600" b="1">
                <a:solidFill>
                  <a:srgbClr val="CC0000"/>
                </a:solidFill>
                <a:effectLst>
                  <a:outerShdw blurRad="38100" dist="38100" dir="2700000" algn="tl">
                    <a:srgbClr val="000000"/>
                  </a:outerShdw>
                </a:effectLst>
                <a:latin typeface="Arial" charset="0"/>
              </a:rPr>
              <a:t>Cultured</a:t>
            </a:r>
          </a:p>
          <a:p>
            <a:pPr algn="ctr">
              <a:defRPr/>
            </a:pPr>
            <a:r>
              <a:rPr lang="en-US" sz="3600" b="1">
                <a:solidFill>
                  <a:srgbClr val="CC0000"/>
                </a:solidFill>
                <a:effectLst>
                  <a:outerShdw blurRad="38100" dist="38100" dir="2700000" algn="tl">
                    <a:srgbClr val="000000"/>
                  </a:outerShdw>
                </a:effectLst>
                <a:latin typeface="Arial" charset="0"/>
              </a:rPr>
              <a:t>Marble</a:t>
            </a:r>
          </a:p>
          <a:p>
            <a:pPr algn="ctr">
              <a:defRPr/>
            </a:pPr>
            <a:r>
              <a:rPr lang="en-US" sz="3600" b="1">
                <a:solidFill>
                  <a:srgbClr val="CC0000"/>
                </a:solidFill>
                <a:effectLst>
                  <a:outerShdw blurRad="38100" dist="38100" dir="2700000" algn="tl">
                    <a:srgbClr val="000000"/>
                  </a:outerShdw>
                </a:effectLst>
                <a:latin typeface="Arial" charset="0"/>
              </a:rPr>
              <a:t>Product</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p:cNvSpPr>
            <a:spLocks noGrp="1" noChangeArrowheads="1"/>
          </p:cNvSpPr>
          <p:nvPr>
            <p:ph type="title"/>
          </p:nvPr>
        </p:nvSpPr>
        <p:spPr>
          <a:xfrm>
            <a:off x="1828800" y="457200"/>
            <a:ext cx="5334000" cy="914400"/>
          </a:xfrm>
          <a:solidFill>
            <a:srgbClr val="FF9900"/>
          </a:solidFill>
          <a:ln w="57150">
            <a:solidFill>
              <a:srgbClr val="CC0000"/>
            </a:solidFill>
          </a:ln>
          <a:effectLst>
            <a:outerShdw dist="63500" dir="2212194" algn="ctr" rotWithShape="0">
              <a:schemeClr val="bg2"/>
            </a:outerShdw>
          </a:effectLst>
        </p:spPr>
        <p:txBody>
          <a:bodyPr/>
          <a:lstStyle/>
          <a:p>
            <a:pPr>
              <a:defRPr/>
            </a:pPr>
            <a:r>
              <a:rPr lang="en-US">
                <a:solidFill>
                  <a:srgbClr val="CC0000"/>
                </a:solidFill>
              </a:rPr>
              <a:t>Cultured Onyx</a:t>
            </a:r>
            <a:endParaRPr lang="en-US"/>
          </a:p>
        </p:txBody>
      </p:sp>
      <p:sp>
        <p:nvSpPr>
          <p:cNvPr id="522243" name="Rectangle 3"/>
          <p:cNvSpPr>
            <a:spLocks noGrp="1" noChangeArrowheads="1"/>
          </p:cNvSpPr>
          <p:nvPr>
            <p:ph type="body" idx="1"/>
          </p:nvPr>
        </p:nvSpPr>
        <p:spPr>
          <a:xfrm>
            <a:off x="685800" y="1828800"/>
            <a:ext cx="7772400" cy="4419600"/>
          </a:xfrm>
        </p:spPr>
        <p:txBody>
          <a:bodyPr/>
          <a:lstStyle/>
          <a:p>
            <a:pPr>
              <a:defRPr/>
            </a:pPr>
            <a:r>
              <a:rPr lang="en-US" sz="3600">
                <a:solidFill>
                  <a:srgbClr val="FF0000"/>
                </a:solidFill>
              </a:rPr>
              <a:t>Consist of  </a:t>
            </a:r>
            <a:r>
              <a:rPr lang="en-US" sz="3600">
                <a:solidFill>
                  <a:srgbClr val="FF0000"/>
                </a:solidFill>
                <a:sym typeface="Symbol" pitchFamily="18" charset="2"/>
              </a:rPr>
              <a:t></a:t>
            </a:r>
            <a:endParaRPr lang="en-US" sz="3600">
              <a:solidFill>
                <a:srgbClr val="FF0000"/>
              </a:solidFill>
            </a:endParaRPr>
          </a:p>
          <a:p>
            <a:pPr lvl="1">
              <a:defRPr/>
            </a:pPr>
            <a:r>
              <a:rPr lang="en-US"/>
              <a:t>Alumina Trihydrate</a:t>
            </a:r>
            <a:endParaRPr lang="en-US">
              <a:sym typeface="Symbol" pitchFamily="18" charset="2"/>
            </a:endParaRPr>
          </a:p>
          <a:p>
            <a:pPr lvl="1">
              <a:defRPr/>
            </a:pPr>
            <a:r>
              <a:rPr lang="en-US">
                <a:sym typeface="Symbol" pitchFamily="18" charset="2"/>
              </a:rPr>
              <a:t>Polyester Resin Content 28 - 35% </a:t>
            </a:r>
          </a:p>
          <a:p>
            <a:pPr lvl="1">
              <a:defRPr/>
            </a:pPr>
            <a:r>
              <a:rPr lang="en-US">
                <a:sym typeface="Symbol" pitchFamily="18" charset="2"/>
              </a:rPr>
              <a:t>Protective Gel Coat on the Surface</a:t>
            </a:r>
          </a:p>
          <a:p>
            <a:pPr lvl="1">
              <a:buFontTx/>
              <a:buNone/>
              <a:defRPr/>
            </a:pPr>
            <a:endParaRPr lang="en-US" sz="3200"/>
          </a:p>
          <a:p>
            <a:pPr>
              <a:defRPr/>
            </a:pPr>
            <a:r>
              <a:rPr lang="en-US"/>
              <a:t>Products are translucent</a:t>
            </a:r>
          </a:p>
          <a:p>
            <a:pPr>
              <a:defRPr/>
            </a:pPr>
            <a:r>
              <a:rPr lang="en-US"/>
              <a:t>They have an added visual depth or a 3-D effect </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rgbClr val="000000"/>
        </a:solidFill>
        <a:effectLst/>
      </p:bgPr>
    </p:bg>
    <p:spTree>
      <p:nvGrpSpPr>
        <p:cNvPr id="1" name=""/>
        <p:cNvGrpSpPr/>
        <p:nvPr/>
      </p:nvGrpSpPr>
      <p:grpSpPr>
        <a:xfrm>
          <a:off x="0" y="0"/>
          <a:ext cx="0" cy="0"/>
          <a:chOff x="0" y="0"/>
          <a:chExt cx="0" cy="0"/>
        </a:xfrm>
      </p:grpSpPr>
      <p:pic>
        <p:nvPicPr>
          <p:cNvPr id="118786" name="Picture 2" descr="gall_t49"/>
          <p:cNvPicPr>
            <a:picLocks noChangeAspect="1" noChangeArrowheads="1"/>
          </p:cNvPicPr>
          <p:nvPr/>
        </p:nvPicPr>
        <p:blipFill>
          <a:blip r:embed="rId3" cstate="print"/>
          <a:srcRect/>
          <a:stretch>
            <a:fillRect/>
          </a:stretch>
        </p:blipFill>
        <p:spPr bwMode="auto">
          <a:xfrm>
            <a:off x="0" y="19050"/>
            <a:ext cx="9220200" cy="6915150"/>
          </a:xfrm>
          <a:prstGeom prst="rect">
            <a:avLst/>
          </a:prstGeom>
          <a:noFill/>
          <a:ln w="9525">
            <a:noFill/>
            <a:miter lim="800000"/>
            <a:headEnd/>
            <a:tailEnd/>
          </a:ln>
        </p:spPr>
      </p:pic>
      <p:sp>
        <p:nvSpPr>
          <p:cNvPr id="779267" name="Rectangle 3"/>
          <p:cNvSpPr>
            <a:spLocks noChangeArrowheads="1"/>
          </p:cNvSpPr>
          <p:nvPr/>
        </p:nvSpPr>
        <p:spPr bwMode="auto">
          <a:xfrm>
            <a:off x="1752600" y="5702300"/>
            <a:ext cx="5486400" cy="698500"/>
          </a:xfrm>
          <a:prstGeom prst="rect">
            <a:avLst/>
          </a:prstGeom>
          <a:solidFill>
            <a:srgbClr val="FF9900"/>
          </a:solidFill>
          <a:ln w="57150">
            <a:solidFill>
              <a:srgbClr val="CC0000"/>
            </a:solidFill>
            <a:miter lim="800000"/>
            <a:headEnd/>
            <a:tailEnd/>
          </a:ln>
          <a:effectLst>
            <a:outerShdw dist="71842" dir="2700000" algn="ctr" rotWithShape="0">
              <a:schemeClr val="bg2"/>
            </a:outerShdw>
          </a:effectLst>
        </p:spPr>
        <p:txBody>
          <a:bodyPr>
            <a:spAutoFit/>
          </a:bodyPr>
          <a:lstStyle/>
          <a:p>
            <a:pPr algn="ctr">
              <a:defRPr/>
            </a:pPr>
            <a:r>
              <a:rPr lang="en-US" sz="3600" b="1">
                <a:solidFill>
                  <a:srgbClr val="CC0000"/>
                </a:solidFill>
                <a:effectLst>
                  <a:outerShdw blurRad="38100" dist="38100" dir="2700000" algn="tl">
                    <a:srgbClr val="000000"/>
                  </a:outerShdw>
                </a:effectLst>
                <a:latin typeface="Arial" charset="0"/>
              </a:rPr>
              <a:t>Cultured Onyx Product</a:t>
            </a:r>
          </a:p>
        </p:txBody>
      </p:sp>
    </p:spTree>
  </p:cSld>
  <p:clrMapOvr>
    <a:masterClrMapping/>
  </p:clrMapOvr>
</p:sld>
</file>

<file path=ppt/theme/theme1.xml><?xml version="1.0" encoding="utf-8"?>
<a:theme xmlns:a="http://schemas.openxmlformats.org/drawingml/2006/main" name="Default Design">
  <a:themeElements>
    <a:clrScheme name="">
      <a:dk1>
        <a:srgbClr val="000000"/>
      </a:dk1>
      <a:lt1>
        <a:srgbClr val="FAFD00"/>
      </a:lt1>
      <a:dk2>
        <a:srgbClr val="00279F"/>
      </a:dk2>
      <a:lt2>
        <a:srgbClr val="FAFD00"/>
      </a:lt2>
      <a:accent1>
        <a:srgbClr val="00CC99"/>
      </a:accent1>
      <a:accent2>
        <a:srgbClr val="3333CC"/>
      </a:accent2>
      <a:accent3>
        <a:srgbClr val="AAACCD"/>
      </a:accent3>
      <a:accent4>
        <a:srgbClr val="D6D8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20"/>
    </a:dk1>
    <a:lt1>
      <a:srgbClr val="E0E0E0"/>
    </a:lt1>
    <a:dk2>
      <a:srgbClr val="000000"/>
    </a:dk2>
    <a:lt2>
      <a:srgbClr val="00CECE"/>
    </a:lt2>
    <a:accent1>
      <a:srgbClr val="A0A0A0"/>
    </a:accent1>
    <a:accent2>
      <a:srgbClr val="FF8000"/>
    </a:accent2>
    <a:accent3>
      <a:srgbClr val="AAAAAA"/>
    </a:accent3>
    <a:accent4>
      <a:srgbClr val="BFBFBF"/>
    </a:accent4>
    <a:accent5>
      <a:srgbClr val="CDCDCD"/>
    </a:accent5>
    <a:accent6>
      <a:srgbClr val="E77300"/>
    </a:accent6>
    <a:hlink>
      <a:srgbClr val="C000C0"/>
    </a:hlink>
    <a:folHlink>
      <a:srgbClr val="8080FF"/>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8D1AE864022FC4AB1940C9ACBC18425" ma:contentTypeVersion="20" ma:contentTypeDescription="Create a new document." ma:contentTypeScope="" ma:versionID="fc16c270a854805f7b545c01d6de302e">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7ca2beb3-1377-461b-b2b4-dd4dfd030764" xmlns:ns6="22d004a6-2f8d-4a75-9f1d-859e2ae55add" targetNamespace="http://schemas.microsoft.com/office/2006/metadata/properties" ma:root="true" ma:fieldsID="55e449a29e3913a89cb3df03a1da45aa" ns1:_="" ns2:_="" ns3:_="" ns4:_="" ns5:_="" ns6:_="">
    <xsd:import namespace="http://schemas.microsoft.com/sharepoint/v3"/>
    <xsd:import namespace="4ffa91fb-a0ff-4ac5-b2db-65c790d184a4"/>
    <xsd:import namespace="http://schemas.microsoft.com/sharepoint.v3"/>
    <xsd:import namespace="http://schemas.microsoft.com/sharepoint/v3/fields"/>
    <xsd:import namespace="7ca2beb3-1377-461b-b2b4-dd4dfd030764"/>
    <xsd:import namespace="22d004a6-2f8d-4a75-9f1d-859e2ae55add"/>
    <xsd:element name="properties">
      <xsd:complexType>
        <xsd:sequence>
          <xsd:element name="documentManagement">
            <xsd:complexType>
              <xsd:all>
                <xsd:element ref="ns2:Document_x0020_Creation_x0020_Date" minOccurs="0"/>
                <xsd:element ref="ns2:Creator" minOccurs="0"/>
                <xsd:element ref="ns2:EPA_x0020_Office" minOccurs="0"/>
                <xsd:element ref="ns2:Record"/>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LengthInSeconds" minOccurs="0"/>
                <xsd:element ref="ns5:MediaServiceDateTaken" minOccurs="0"/>
                <xsd:element ref="ns6:SharedWithUsers" minOccurs="0"/>
                <xsd:element ref="ns6:SharedWithDetails" minOccurs="0"/>
                <xsd:element ref="ns5:MediaServiceObjectDetectorVersions" minOccurs="0"/>
                <xsd:element ref="ns5:MediaServiceGenerationTime" minOccurs="0"/>
                <xsd:element ref="ns5:MediaServiceEventHashCode" minOccurs="0"/>
                <xsd:element ref="ns6:e3f09c3df709400db2417a7161762d62"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description="" ma:hidden="true" ma:list="{54f485cd-92c0-4abe-a378-745fe4335b12}" ma:internalName="TaxCatchAllLabel" ma:readOnly="true" ma:showField="CatchAllDataLabel" ma:web="22d004a6-2f8d-4a75-9f1d-859e2ae55ad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description="" ma:hidden="true" ma:list="{54f485cd-92c0-4abe-a378-745fe4335b12}" ma:internalName="TaxCatchAll" ma:showField="CatchAllData" ma:web="22d004a6-2f8d-4a75-9f1d-859e2ae55ad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ca2beb3-1377-461b-b2b4-dd4dfd030764"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LengthInSeconds" ma:index="30" nillable="true" ma:displayName="MediaLengthInSeconds" ma:hidden="true" ma:internalName="MediaLengthInSeconds" ma:readOnly="true">
      <xsd:simpleType>
        <xsd:restriction base="dms:Unknown"/>
      </xsd:simpleType>
    </xsd:element>
    <xsd:element name="MediaServiceDateTaken" ma:index="31" nillable="true" ma:displayName="MediaServiceDateTaken" ma:hidden="true" ma:internalName="MediaServiceDateTaken" ma:readOnly="true">
      <xsd:simpleType>
        <xsd:restriction base="dms:Text"/>
      </xsd:simpleType>
    </xsd:element>
    <xsd:element name="MediaServiceObjectDetectorVersions" ma:index="34" nillable="true" ma:displayName="MediaServiceObjectDetectorVersions" ma:hidden="true" ma:indexed="true" ma:internalName="MediaServiceObjectDetectorVersions" ma:readOnly="true">
      <xsd:simpleType>
        <xsd:restriction base="dms:Text"/>
      </xsd:simpleType>
    </xsd:element>
    <xsd:element name="MediaServiceGenerationTime" ma:index="35" nillable="true" ma:displayName="MediaServiceGenerationTime" ma:hidden="true" ma:internalName="MediaServiceGenerationTime" ma:readOnly="true">
      <xsd:simpleType>
        <xsd:restriction base="dms:Text"/>
      </xsd:simpleType>
    </xsd:element>
    <xsd:element name="MediaServiceEventHashCode" ma:index="36" nillable="true" ma:displayName="MediaServiceEventHashCode" ma:hidden="true" ma:internalName="MediaServiceEventHashCode" ma:readOnly="true">
      <xsd:simpleType>
        <xsd:restriction base="dms:Text"/>
      </xsd:simpleType>
    </xsd:element>
    <xsd:element name="MediaServiceSearchProperties" ma:index="3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2d004a6-2f8d-4a75-9f1d-859e2ae55add"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e3f09c3df709400db2417a7161762d62" ma:index="37" nillable="true" ma:taxonomy="true" ma:internalName="e3f09c3df709400db2417a7161762d62" ma:taxonomyFieldName="EPA_x0020_Subject" ma:displayName="EPA Subject" ma:readOnly="false" ma:default="" ma:fieldId="{e3f09c3d-f709-400d-b241-7a7161762d62}" ma:taxonomyMulti="true" ma:sspId="29f62856-1543-49d4-a736-4569d363f533" ma:termSetId="7a3d4ae0-7e62-45a2-a406-c6a8a6a8eee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29f62856-1543-49d4-a736-4569d363f533"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Record xmlns="4ffa91fb-a0ff-4ac5-b2db-65c790d184a4">Shared</Record>
    <Language xmlns="http://schemas.microsoft.com/sharepoint/v3">English</Language>
    <Document_x0020_Creation_x0020_Date xmlns="4ffa91fb-a0ff-4ac5-b2db-65c790d184a4">2020-04-04T12:42:15+00:00</Document_x0020_Creation_x0020_Date>
    <_Source xmlns="http://schemas.microsoft.com/sharepoint/v3/fields" xsi:nil="tru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ights xmlns="4ffa91fb-a0ff-4ac5-b2db-65c790d184a4" xsi:nil="true"/>
    <e3f09c3df709400db2417a7161762d62 xmlns="22d004a6-2f8d-4a75-9f1d-859e2ae55add">
      <Terms xmlns="http://schemas.microsoft.com/office/infopath/2007/PartnerControls"/>
    </e3f09c3df709400db2417a7161762d62>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xsi:nil="true"/>
    <MediaLengthInSeconds xmlns="7ca2beb3-1377-461b-b2b4-dd4dfd030764" xsi:nil="true"/>
  </documentManagement>
</p:properties>
</file>

<file path=customXml/itemProps1.xml><?xml version="1.0" encoding="utf-8"?>
<ds:datastoreItem xmlns:ds="http://schemas.openxmlformats.org/officeDocument/2006/customXml" ds:itemID="{4789DCCE-D7F9-4F08-AA3B-7E5B2CB5A80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7ca2beb3-1377-461b-b2b4-dd4dfd030764"/>
    <ds:schemaRef ds:uri="22d004a6-2f8d-4a75-9f1d-859e2ae55ad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F5A1741-8DEE-4478-9B9D-907D0D6FE589}">
  <ds:schemaRefs>
    <ds:schemaRef ds:uri="Microsoft.SharePoint.Taxonomy.ContentTypeSync"/>
  </ds:schemaRefs>
</ds:datastoreItem>
</file>

<file path=customXml/itemProps3.xml><?xml version="1.0" encoding="utf-8"?>
<ds:datastoreItem xmlns:ds="http://schemas.openxmlformats.org/officeDocument/2006/customXml" ds:itemID="{9495464A-8BF6-470E-8A49-FFB4D494FCF5}">
  <ds:schemaRefs>
    <ds:schemaRef ds:uri="http://schemas.microsoft.com/sharepoint/v3/contenttype/forms"/>
  </ds:schemaRefs>
</ds:datastoreItem>
</file>

<file path=customXml/itemProps4.xml><?xml version="1.0" encoding="utf-8"?>
<ds:datastoreItem xmlns:ds="http://schemas.openxmlformats.org/officeDocument/2006/customXml" ds:itemID="{D27A3DA5-B44A-42C3-B7CE-6D02335908E2}">
  <ds:schemaRefs>
    <ds:schemaRef ds:uri="http://schemas.microsoft.com/office/2006/metadata/properties"/>
    <ds:schemaRef ds:uri="http://schemas.microsoft.com/office/infopath/2007/PartnerControls"/>
    <ds:schemaRef ds:uri="4ffa91fb-a0ff-4ac5-b2db-65c790d184a4"/>
    <ds:schemaRef ds:uri="http://schemas.microsoft.com/sharepoint/v3"/>
    <ds:schemaRef ds:uri="http://schemas.microsoft.com/sharepoint/v3/fields"/>
    <ds:schemaRef ds:uri="22d004a6-2f8d-4a75-9f1d-859e2ae55add"/>
    <ds:schemaRef ds:uri="http://schemas.microsoft.com/sharepoint.v3"/>
    <ds:schemaRef ds:uri="7ca2beb3-1377-461b-b2b4-dd4dfd030764"/>
  </ds:schemaRefs>
</ds:datastoreItem>
</file>

<file path=docProps/app.xml><?xml version="1.0" encoding="utf-8"?>
<Properties xmlns="http://schemas.openxmlformats.org/officeDocument/2006/extended-properties" xmlns:vt="http://schemas.openxmlformats.org/officeDocument/2006/docPropsVTypes">
  <TotalTime>12254</TotalTime>
  <Words>7892</Words>
  <Application>Microsoft Office PowerPoint</Application>
  <PresentationFormat>On-screen Show (4:3)</PresentationFormat>
  <Paragraphs>1690</Paragraphs>
  <Slides>217</Slides>
  <Notes>209</Notes>
  <HiddenSlides>15</HiddenSlides>
  <MMClips>5</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217</vt:i4>
      </vt:variant>
    </vt:vector>
  </HeadingPairs>
  <TitlesOfParts>
    <vt:vector size="226" baseType="lpstr">
      <vt:lpstr>Arial</vt:lpstr>
      <vt:lpstr>Univers (W1)</vt:lpstr>
      <vt:lpstr>Symbol</vt:lpstr>
      <vt:lpstr>Times New Roman</vt:lpstr>
      <vt:lpstr>Comic Sans MS</vt:lpstr>
      <vt:lpstr>Default Design</vt:lpstr>
      <vt:lpstr>Image</vt:lpstr>
      <vt:lpstr>Document</vt:lpstr>
      <vt:lpstr>Clip</vt:lpstr>
      <vt:lpstr>PowerPoint Presentation</vt:lpstr>
      <vt:lpstr>PowerPoint Presentation</vt:lpstr>
      <vt:lpstr>Course Overview</vt:lpstr>
      <vt:lpstr>Uses of Polyester Resins</vt:lpstr>
      <vt:lpstr>PowerPoint Presentation</vt:lpstr>
      <vt:lpstr>Advantages</vt:lpstr>
      <vt:lpstr>Disadvantages</vt:lpstr>
      <vt:lpstr>Emissions From Polyester Resins</vt:lpstr>
      <vt:lpstr>Coming to Terms</vt:lpstr>
      <vt:lpstr>How are Plastics made?</vt:lpstr>
      <vt:lpstr>PowerPoint Presentation</vt:lpstr>
      <vt:lpstr>Common Plastic Materials</vt:lpstr>
      <vt:lpstr>Polycarbonates</vt:lpstr>
      <vt:lpstr>Polyethylene : PET</vt:lpstr>
      <vt:lpstr>PowerPoint Presentation</vt:lpstr>
      <vt:lpstr>PowerPoint Presentation</vt:lpstr>
      <vt:lpstr>PowerPoint Presentation</vt:lpstr>
      <vt:lpstr>High Density Polyethylene </vt:lpstr>
      <vt:lpstr>PowerPoint Presentation</vt:lpstr>
      <vt:lpstr>Low Density Polyethylene </vt:lpstr>
      <vt:lpstr>PowerPoint Presentation</vt:lpstr>
      <vt:lpstr>Polypropylene</vt:lpstr>
      <vt:lpstr>PowerPoint Presentation</vt:lpstr>
      <vt:lpstr>Polystyrene</vt:lpstr>
      <vt:lpstr>PowerPoint Presentation</vt:lpstr>
      <vt:lpstr>PowerPoint Presentation</vt:lpstr>
      <vt:lpstr>PowerPoint Presentation</vt:lpstr>
      <vt:lpstr>PowerPoint Presentation</vt:lpstr>
      <vt:lpstr>Polyurethanes</vt:lpstr>
      <vt:lpstr>PowerPoint Presentation</vt:lpstr>
      <vt:lpstr>Polyvinyl Chloride  (PVC)</vt:lpstr>
      <vt:lpstr>PowerPoint Presentation</vt:lpstr>
      <vt:lpstr>Introduction to Composites</vt:lpstr>
      <vt:lpstr>PowerPoint Presentation</vt:lpstr>
      <vt:lpstr>PowerPoint Presentation</vt:lpstr>
      <vt:lpstr>Carbon Fiber</vt:lpstr>
      <vt:lpstr>PowerPoint Presentation</vt:lpstr>
      <vt:lpstr>PowerPoint Presentation</vt:lpstr>
      <vt:lpstr>PowerPoint Presentation</vt:lpstr>
      <vt:lpstr>Fiberglass</vt:lpstr>
      <vt:lpstr>PowerPoint Presentation</vt:lpstr>
      <vt:lpstr>Fiberglass Forms</vt:lpstr>
      <vt:lpstr>PowerPoint Presentation</vt:lpstr>
      <vt:lpstr>PowerPoint Presentation</vt:lpstr>
      <vt:lpstr>Fiberglass Advantages</vt:lpstr>
      <vt:lpstr>PowerPoint Presentation</vt:lpstr>
      <vt:lpstr>PowerPoint Presentation</vt:lpstr>
      <vt:lpstr>Types of Fiberglass</vt:lpstr>
      <vt:lpstr>Glass Fiber Reinforced Resin</vt:lpstr>
      <vt:lpstr>Kevlar</vt:lpstr>
      <vt:lpstr>PowerPoint Presentation</vt:lpstr>
      <vt:lpstr>Kevlar</vt:lpstr>
      <vt:lpstr>PowerPoint Presentation</vt:lpstr>
      <vt:lpstr>PowerPoint Presentation</vt:lpstr>
      <vt:lpstr>Types of Plastic Materials</vt:lpstr>
      <vt:lpstr>Types of Plastic Materials</vt:lpstr>
      <vt:lpstr>Thermoplastic vs. Thermosetting</vt:lpstr>
      <vt:lpstr>Raw Materials</vt:lpstr>
      <vt:lpstr>PowerPoint Presentation</vt:lpstr>
      <vt:lpstr>PowerPoint Presentation</vt:lpstr>
      <vt:lpstr>Thermoset Resins</vt:lpstr>
      <vt:lpstr>PowerPoint Presentation</vt:lpstr>
      <vt:lpstr> Polyester Resins</vt:lpstr>
      <vt:lpstr>PowerPoint Presentation</vt:lpstr>
      <vt:lpstr> Fabrication With Polyesters</vt:lpstr>
      <vt:lpstr>PowerPoint Presentation</vt:lpstr>
      <vt:lpstr>PowerPoint Presentation</vt:lpstr>
      <vt:lpstr> Fabrication With FRP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Cultured Marble</vt:lpstr>
      <vt:lpstr>PowerPoint Presentation</vt:lpstr>
      <vt:lpstr>PowerPoint Presentation</vt:lpstr>
      <vt:lpstr>PowerPoint Presentation</vt:lpstr>
      <vt:lpstr>PowerPoint Presentation</vt:lpstr>
      <vt:lpstr>PowerPoint Presentation</vt:lpstr>
      <vt:lpstr>Cultured Onyx</vt:lpstr>
      <vt:lpstr>PowerPoint Presentation</vt:lpstr>
      <vt:lpstr>Cultured Granite</vt:lpstr>
      <vt:lpstr>PowerPoint Presentation</vt:lpstr>
      <vt:lpstr>PowerPoint Presentation</vt:lpstr>
      <vt:lpstr>PowerPoint Presentation</vt:lpstr>
      <vt:lpstr>PowerPoint Presentation</vt:lpstr>
      <vt:lpstr>PowerPoint Presentation</vt:lpstr>
      <vt:lpstr>Thermosetting Polymer types</vt:lpstr>
      <vt:lpstr>PowerPoint Presentation</vt:lpstr>
      <vt:lpstr>Process and Control</vt:lpstr>
      <vt:lpstr>Hand Lay-Up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Spray-Up</vt:lpstr>
      <vt:lpstr>PowerPoint Presentation</vt:lpstr>
      <vt:lpstr>Spray-up </vt:lpstr>
      <vt:lpstr>PowerPoint Presentation</vt:lpstr>
      <vt:lpstr>PowerPoint Presentation</vt:lpstr>
      <vt:lpstr>PowerPoint Presentation</vt:lpstr>
      <vt:lpstr>PowerPoint Presentation</vt:lpstr>
      <vt:lpstr>PowerPoint Presentation</vt:lpstr>
      <vt:lpstr>PowerPoint Presentation</vt:lpstr>
      <vt:lpstr>Approved Spray Guns </vt:lpstr>
      <vt:lpstr>PowerPoint Presentation</vt:lpstr>
      <vt:lpstr>PowerPoint Presentation</vt:lpstr>
      <vt:lpstr>PowerPoint Presentation</vt:lpstr>
      <vt:lpstr>Continuous Lamination</vt:lpstr>
      <vt:lpstr>Continuous Lamination</vt:lpstr>
      <vt:lpstr>Pultrusion</vt:lpstr>
      <vt:lpstr>Pultrusion</vt:lpstr>
      <vt:lpstr>Filament Winding Operations</vt:lpstr>
      <vt:lpstr>Filament Winding</vt:lpstr>
      <vt:lpstr>PowerPoint Presentation</vt:lpstr>
      <vt:lpstr>Closed Molding Operations</vt:lpstr>
      <vt:lpstr>Resin Transfer Molding</vt:lpstr>
      <vt:lpstr>Resin Transfer Molding</vt:lpstr>
      <vt:lpstr>PowerPoint Presentation</vt:lpstr>
      <vt:lpstr>PowerPoint Presentation</vt:lpstr>
      <vt:lpstr>PowerPoint Presentation</vt:lpstr>
      <vt:lpstr>PowerPoint Presentation</vt:lpstr>
      <vt:lpstr>Emission Sources</vt:lpstr>
      <vt:lpstr>PowerPoint Presentation</vt:lpstr>
      <vt:lpstr>Process Materials</vt:lpstr>
      <vt:lpstr>Solvents</vt:lpstr>
      <vt:lpstr>PowerPoint Presentation</vt:lpstr>
      <vt:lpstr>PowerPoint Presentation</vt:lpstr>
      <vt:lpstr>Clean-Up Rules</vt:lpstr>
      <vt:lpstr>PowerPoint Presentation</vt:lpstr>
      <vt:lpstr>PowerPoint Presentation</vt:lpstr>
      <vt:lpstr>PowerPoint Presentation</vt:lpstr>
      <vt:lpstr>Styrene : HAP Source</vt:lpstr>
      <vt:lpstr>Styrene : HAP Source</vt:lpstr>
      <vt:lpstr>Styrene Emissions  Determination Models</vt:lpstr>
      <vt:lpstr>PowerPoint Presentation</vt:lpstr>
      <vt:lpstr>PowerPoint Presentation</vt:lpstr>
      <vt:lpstr>Control of VOC Emissions</vt:lpstr>
      <vt:lpstr>Add-On Control Methods</vt:lpstr>
      <vt:lpstr>PowerPoint Presentation</vt:lpstr>
      <vt:lpstr>PowerPoint Presentation</vt:lpstr>
      <vt:lpstr>PowerPoint Presentation</vt:lpstr>
      <vt:lpstr>PowerPoint Presentation</vt:lpstr>
      <vt:lpstr>PowerPoint Presentation</vt:lpstr>
      <vt:lpstr>Wet Scrubber</vt:lpstr>
      <vt:lpstr>PowerPoint Presentation</vt:lpstr>
      <vt:lpstr>Remediation System with Carbon Adsorbers</vt:lpstr>
      <vt:lpstr>PowerPoint Presentation</vt:lpstr>
      <vt:lpstr>Regulatory Requirements</vt:lpstr>
      <vt:lpstr>Federal Regulations</vt:lpstr>
      <vt:lpstr>Federal Regulations</vt:lpstr>
      <vt:lpstr>Federal Regulations</vt:lpstr>
      <vt:lpstr>PowerPoint Presentation</vt:lpstr>
      <vt:lpstr>PowerPoint Presentation</vt:lpstr>
      <vt:lpstr>Typical Permit Conditions</vt:lpstr>
      <vt:lpstr>PowerPoint Presentation</vt:lpstr>
      <vt:lpstr>Reasons for Inspections</vt:lpstr>
      <vt:lpstr>Pre-Inspection</vt:lpstr>
      <vt:lpstr>Inspection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Inspection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Air Resources Board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California Environmental Protection Agency</dc:title>
  <dc:creator>Compliance Division</dc:creator>
  <dc:description>Received from Gwen Grinsman of 19-SEP-2005</dc:description>
  <cp:lastModifiedBy>Jeffrey Gabler</cp:lastModifiedBy>
  <cp:revision>220</cp:revision>
  <cp:lastPrinted>2003-08-14T22:13:07Z</cp:lastPrinted>
  <dcterms:created xsi:type="dcterms:W3CDTF">2000-02-16T16:26:48Z</dcterms:created>
  <dcterms:modified xsi:type="dcterms:W3CDTF">2024-07-29T23:09:59Z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0x010100B8D1AE864022FC4AB1940C9ACBC18425</vt:lpwstr>
  </property>
  <property fmtid="{D5CDD505-2E9C-101B-9397-08002B2CF9AE}" pid="3" name="TaxKeyword">
    <vt:lpwstr/>
  </property>
  <property fmtid="{D5CDD505-2E9C-101B-9397-08002B2CF9AE}" pid="4" name="Order">
    <vt:lpwstr>42200.0000000000</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EPA Subject">
    <vt:lpwstr/>
  </property>
  <property fmtid="{D5CDD505-2E9C-101B-9397-08002B2CF9AE}" pid="11" name="_ExtendedDescription">
    <vt:lpwstr/>
  </property>
  <property fmtid="{D5CDD505-2E9C-101B-9397-08002B2CF9AE}" pid="12" name="TriggerFlowInfo">
    <vt:lpwstr/>
  </property>
  <property fmtid="{D5CDD505-2E9C-101B-9397-08002B2CF9AE}" pid="13" name="Document Type">
    <vt:lpwstr/>
  </property>
  <property fmtid="{D5CDD505-2E9C-101B-9397-08002B2CF9AE}" pid="14" name="xd_Signature">
    <vt:lpwstr/>
  </property>
</Properties>
</file>